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68" r:id="rId7"/>
    <p:sldId id="259" r:id="rId8"/>
    <p:sldId id="269" r:id="rId9"/>
    <p:sldId id="270" r:id="rId10"/>
    <p:sldId id="261" r:id="rId11"/>
    <p:sldId id="271" r:id="rId12"/>
    <p:sldId id="262" r:id="rId13"/>
    <p:sldId id="278" r:id="rId14"/>
    <p:sldId id="275" r:id="rId15"/>
    <p:sldId id="284" r:id="rId16"/>
    <p:sldId id="281" r:id="rId17"/>
    <p:sldId id="289" r:id="rId18"/>
    <p:sldId id="288" r:id="rId19"/>
    <p:sldId id="286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6" r:id="rId32"/>
    <p:sldId id="277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87" autoAdjust="0"/>
  </p:normalViewPr>
  <p:slideViewPr>
    <p:cSldViewPr snapToGrid="0" snapToObjects="1"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E643-1AFF-9D48-AD7B-87E36FD170A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3069-0525-EC45-A812-60613872E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7073"/>
            <a:ext cx="7772400" cy="1773378"/>
          </a:xfrm>
        </p:spPr>
        <p:txBody>
          <a:bodyPr/>
          <a:lstStyle/>
          <a:p>
            <a:r>
              <a:rPr lang="en-US" dirty="0" smtClean="0"/>
              <a:t>Self Paced Learning With Partial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Witten &amp; Kevin Miller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 Formulation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0" t="7580" r="7049" b="-5006"/>
          <a:stretch/>
        </p:blipFill>
        <p:spPr>
          <a:xfrm>
            <a:off x="457200" y="1181070"/>
            <a:ext cx="8129016" cy="3186378"/>
          </a:xfrm>
        </p:spPr>
      </p:pic>
      <p:sp>
        <p:nvSpPr>
          <p:cNvPr id="7" name="TextBox 6"/>
          <p:cNvSpPr txBox="1"/>
          <p:nvPr/>
        </p:nvSpPr>
        <p:spPr>
          <a:xfrm>
            <a:off x="0" y="4774044"/>
            <a:ext cx="6292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At each stage: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(1) Learn </a:t>
            </a:r>
            <a:r>
              <a:rPr lang="en-US" sz="2400" i="1" dirty="0" smtClean="0"/>
              <a:t>w</a:t>
            </a:r>
            <a:r>
              <a:rPr lang="en-US" sz="2400" dirty="0" smtClean="0"/>
              <a:t> with </a:t>
            </a:r>
            <a:r>
              <a:rPr lang="en-US" sz="2400" i="1" dirty="0" smtClean="0"/>
              <a:t>h</a:t>
            </a:r>
            <a:r>
              <a:rPr lang="en-US" sz="2400" dirty="0" smtClean="0"/>
              <a:t> and </a:t>
            </a:r>
            <a:r>
              <a:rPr lang="en-US" sz="2400" i="1" dirty="0" smtClean="0"/>
              <a:t>v</a:t>
            </a:r>
            <a:r>
              <a:rPr lang="en-US" sz="2400" dirty="0" smtClean="0"/>
              <a:t> fixed.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(2) Choose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optimally for </a:t>
            </a:r>
            <a:r>
              <a:rPr lang="en-US" sz="2400" i="1" dirty="0" smtClean="0"/>
              <a:t>w</a:t>
            </a:r>
            <a:r>
              <a:rPr lang="en-US" sz="2400" dirty="0" smtClean="0"/>
              <a:t> fixed.</a:t>
            </a:r>
            <a:endParaRPr lang="en-US" sz="2400" i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(3) Optimize </a:t>
            </a:r>
            <a:r>
              <a:rPr lang="en-US" sz="2400" i="1" dirty="0" smtClean="0"/>
              <a:t>v</a:t>
            </a:r>
            <a:r>
              <a:rPr lang="en-US" sz="2400" dirty="0" smtClean="0"/>
              <a:t> (can be done analytically).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(4) Anneal </a:t>
            </a:r>
            <a:r>
              <a:rPr lang="en-US" sz="2400" i="1" dirty="0" smtClean="0"/>
              <a:t>K</a:t>
            </a:r>
            <a:r>
              <a:rPr lang="en-US" sz="2400" dirty="0" smtClean="0"/>
              <a:t> and repeat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SPL+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047" y="1314518"/>
            <a:ext cx="3725980" cy="2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9323" y="4584019"/>
            <a:ext cx="8637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Suppose an example is “hard” with respect to only certain sets of features.</a:t>
            </a: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SPL+ ignores the “hard” feature sets for each example.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267" y="1314517"/>
            <a:ext cx="3629982" cy="2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4135956"/>
            <a:ext cx="32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“easy” texture but “hard” shape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6469" y="3202391"/>
            <a:ext cx="325651" cy="955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9027" y="4135956"/>
            <a:ext cx="32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“hard” texture but “easy” shape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556435" y="3430359"/>
            <a:ext cx="162824" cy="727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8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SPL+ Formulation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63" r="1440"/>
          <a:stretch/>
        </p:blipFill>
        <p:spPr>
          <a:xfrm>
            <a:off x="739119" y="1500923"/>
            <a:ext cx="7661858" cy="3194269"/>
          </a:xfr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39119" y="4924226"/>
            <a:ext cx="501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V</a:t>
            </a:r>
            <a:r>
              <a:rPr lang="en-US" sz="2400" i="1" baseline="-25000" dirty="0" smtClean="0"/>
              <a:t>i</a:t>
            </a:r>
            <a:r>
              <a:rPr lang="en-US" sz="2400" i="1" baseline="30000" dirty="0" smtClean="0"/>
              <a:t>(j)</a:t>
            </a:r>
            <a:r>
              <a:rPr lang="en-US" sz="2400" dirty="0" smtClean="0"/>
              <a:t> determines whether kernel </a:t>
            </a:r>
            <a:r>
              <a:rPr lang="en-US" sz="2400" i="1" dirty="0" smtClean="0"/>
              <a:t>j</a:t>
            </a:r>
            <a:r>
              <a:rPr lang="en-US" sz="2400" dirty="0" smtClean="0"/>
              <a:t> is included for example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SPL+ Formulation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02" y="1548368"/>
            <a:ext cx="664464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each stage:</a:t>
            </a:r>
          </a:p>
          <a:p>
            <a:pPr lvl="1"/>
            <a:r>
              <a:rPr lang="en-US" dirty="0" smtClean="0"/>
              <a:t>(1) Learn </a:t>
            </a:r>
            <a:r>
              <a:rPr lang="en-US" i="1" dirty="0" smtClean="0"/>
              <a:t>w</a:t>
            </a:r>
            <a:r>
              <a:rPr lang="en-US" dirty="0" smtClean="0"/>
              <a:t> with </a:t>
            </a:r>
            <a:r>
              <a:rPr lang="en-US" i="1" dirty="0" smtClean="0"/>
              <a:t>h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dirty="0" smtClean="0"/>
              <a:t> fixed.</a:t>
            </a:r>
          </a:p>
          <a:p>
            <a:pPr lvl="1"/>
            <a:r>
              <a:rPr lang="en-US" dirty="0" smtClean="0"/>
              <a:t>(2) Choose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 optimally for </a:t>
            </a:r>
            <a:r>
              <a:rPr lang="en-US" i="1" dirty="0" smtClean="0"/>
              <a:t>w </a:t>
            </a:r>
            <a:r>
              <a:rPr lang="en-US" dirty="0" smtClean="0"/>
              <a:t>fixed.</a:t>
            </a:r>
          </a:p>
          <a:p>
            <a:pPr lvl="1"/>
            <a:r>
              <a:rPr lang="en-US" dirty="0" smtClean="0"/>
              <a:t>(3) Optimize over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(4) Anneal </a:t>
            </a:r>
            <a:r>
              <a:rPr lang="en-US" i="1" dirty="0" smtClean="0"/>
              <a:t>K</a:t>
            </a:r>
            <a:r>
              <a:rPr lang="en-US" dirty="0" smtClean="0"/>
              <a:t> and repeat until convergence.</a:t>
            </a:r>
          </a:p>
          <a:p>
            <a:r>
              <a:rPr lang="en-US" dirty="0" smtClean="0"/>
              <a:t>Step (3) </a:t>
            </a:r>
            <a:r>
              <a:rPr lang="en-US" dirty="0" smtClean="0"/>
              <a:t>is </a:t>
            </a:r>
            <a:r>
              <a:rPr lang="en-US" dirty="0" smtClean="0"/>
              <a:t>more </a:t>
            </a:r>
            <a:r>
              <a:rPr lang="en-US" dirty="0" smtClean="0"/>
              <a:t>complicated in </a:t>
            </a:r>
            <a:r>
              <a:rPr lang="en-US" dirty="0" smtClean="0"/>
              <a:t>SPL</a:t>
            </a:r>
            <a:r>
              <a:rPr lang="en-US" dirty="0" smtClean="0"/>
              <a:t>+.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now solve with a greedy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descent </a:t>
            </a:r>
            <a:r>
              <a:rPr lang="en-US" dirty="0" smtClean="0"/>
              <a:t>algorithm.</a:t>
            </a:r>
          </a:p>
        </p:txBody>
      </p:sp>
    </p:spTree>
    <p:extLst>
      <p:ext uri="{BB962C8B-B14F-4D97-AF65-F5344CB8AC3E}">
        <p14:creationId xmlns:p14="http://schemas.microsoft.com/office/powerpoint/2010/main" val="233991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Objective, Fold 1</a:t>
            </a:r>
            <a:endParaRPr lang="en-US" dirty="0"/>
          </a:p>
        </p:txBody>
      </p:sp>
      <p:pic>
        <p:nvPicPr>
          <p:cNvPr id="10" name="Picture 9" descr="objectiv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3" y="1057861"/>
            <a:ext cx="8164038" cy="50656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5400000">
            <a:off x="6582067" y="3602789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Weighted Loss, Fold 1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weightedlos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68" y="1057860"/>
            <a:ext cx="7112001" cy="5334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>
            <a:off x="6582067" y="3602789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AP, Fold 1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esta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5" y="1057860"/>
            <a:ext cx="7637045" cy="572778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164207" y="3942346"/>
            <a:ext cx="46655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Objective, Fold 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580478" y="3755190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bjec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78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Weighted Loss, Fold 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weightedlos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77" y="1057860"/>
            <a:ext cx="7112001" cy="5334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6582067" y="3602789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AP, Fold 2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089627" y="3942346"/>
            <a:ext cx="46655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st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7" y="941930"/>
            <a:ext cx="71120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24" y="709217"/>
            <a:ext cx="63611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524" y="709217"/>
            <a:ext cx="6838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r>
              <a:rPr lang="en-US" sz="3200" b="1" baseline="-25000" dirty="0" smtClean="0"/>
              <a:t>i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13992" y="5477138"/>
            <a:ext cx="260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y</a:t>
            </a:r>
            <a:r>
              <a:rPr lang="en-US" sz="3600" baseline="-25000" dirty="0" err="1" smtClean="0"/>
              <a:t>i</a:t>
            </a:r>
            <a:r>
              <a:rPr lang="en-US" sz="3600" dirty="0" smtClean="0"/>
              <a:t> = +1/-1.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1524" y="0"/>
            <a:ext cx="859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Notation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790372" y="2656382"/>
            <a:ext cx="2353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j-</a:t>
            </a:r>
            <a:r>
              <a:rPr lang="en-US" sz="3200" dirty="0" err="1" smtClean="0"/>
              <a:t>th</a:t>
            </a:r>
            <a:r>
              <a:rPr lang="en-US" sz="3200" dirty="0" smtClean="0"/>
              <a:t> feature</a:t>
            </a:r>
          </a:p>
          <a:p>
            <a:r>
              <a:rPr lang="en-US" sz="3200" dirty="0" err="1" smtClean="0"/>
              <a:t>φ</a:t>
            </a:r>
            <a:r>
              <a:rPr lang="en-US" sz="3200" baseline="-25000" dirty="0" err="1" smtClean="0"/>
              <a:t>j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i,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r>
              <a:rPr lang="en-US" sz="3200" baseline="-25000" dirty="0" err="1" smtClean="0"/>
              <a:t>i</a:t>
            </a:r>
            <a:r>
              <a:rPr lang="en-US" sz="3200" baseline="-25000" dirty="0" smtClean="0"/>
              <a:t>,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933" y="1697318"/>
            <a:ext cx="6838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i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Objective, Fold 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580478" y="3755190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bjectiv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5" y="10578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Weighted Loss, Fold 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6582067" y="3602789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eightedlos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76" y="10578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AP, Fold 3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089627" y="3942346"/>
            <a:ext cx="46655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sta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59" y="10578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Objective, Fold 4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580478" y="3755190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bjectiv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93" y="1057860"/>
            <a:ext cx="71120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Weighted Loss, Fold 4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6582067" y="3602789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eightedlos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7" y="1057860"/>
            <a:ext cx="71120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AP, Fold 4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089627" y="3942346"/>
            <a:ext cx="46655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st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76" y="10578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Objective, Fold 5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580478" y="3755190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bjectiv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10578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Weighted Loss, Fold 5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6582067" y="3602789"/>
            <a:ext cx="42110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eightedlos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5" y="120173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222"/>
          </a:xfrm>
        </p:spPr>
        <p:txBody>
          <a:bodyPr/>
          <a:lstStyle/>
          <a:p>
            <a:r>
              <a:rPr lang="en-US" dirty="0" smtClean="0"/>
              <a:t>Results, Test AP, Fold 5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14" y="4435334"/>
            <a:ext cx="3785286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089627" y="3942346"/>
            <a:ext cx="46655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stap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4" y="130333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823" y="2749176"/>
            <a:ext cx="6489731" cy="4108824"/>
          </a:xfrm>
          <a:prstGeom prst="rect">
            <a:avLst/>
          </a:prstGeom>
        </p:spPr>
      </p:pic>
      <p:pic>
        <p:nvPicPr>
          <p:cNvPr id="7" name="Picture 6" descr="c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15" y="-262787"/>
            <a:ext cx="5728239" cy="3626703"/>
          </a:xfrm>
          <a:prstGeom prst="rect">
            <a:avLst/>
          </a:prstGeom>
        </p:spPr>
      </p:pic>
      <p:pic>
        <p:nvPicPr>
          <p:cNvPr id="8" name="Picture 7" descr="car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09215" cy="509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Features For Different Data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136" y="16002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436" y="1631950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1436" y="4064000"/>
            <a:ext cx="3657600" cy="256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trangecarforre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36" y="4064000"/>
            <a:ext cx="3289300" cy="256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2075"/>
            <a:ext cx="5289175" cy="3356907"/>
          </a:xfrm>
          <a:prstGeom prst="rect">
            <a:avLst/>
          </a:prstGeom>
        </p:spPr>
      </p:pic>
      <p:pic>
        <p:nvPicPr>
          <p:cNvPr id="9" name="Picture 8" descr="ca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89" y="2061882"/>
            <a:ext cx="4338711" cy="4796118"/>
          </a:xfrm>
          <a:prstGeom prst="rect">
            <a:avLst/>
          </a:prstGeom>
        </p:spPr>
      </p:pic>
      <p:pic>
        <p:nvPicPr>
          <p:cNvPr id="10" name="Picture 9" descr="car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73" y="3264832"/>
            <a:ext cx="5314049" cy="337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(Summary)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T-tests show improvement with </a:t>
            </a:r>
            <a:r>
              <a:rPr lang="en-US" dirty="0" err="1" smtClean="0"/>
              <a:t>p</a:t>
            </a:r>
            <a:r>
              <a:rPr lang="en-US" dirty="0" smtClean="0"/>
              <a:t> = 10</a:t>
            </a:r>
            <a:r>
              <a:rPr lang="en-US" baseline="30000" dirty="0" smtClean="0"/>
              <a:t>-5</a:t>
            </a:r>
            <a:r>
              <a:rPr lang="en-US" dirty="0" smtClean="0"/>
              <a:t> for SPL+ over CCCP.</a:t>
            </a:r>
          </a:p>
          <a:p>
            <a:r>
              <a:rPr lang="en-US" dirty="0" smtClean="0"/>
              <a:t>T-tests show improvement with </a:t>
            </a:r>
            <a:r>
              <a:rPr lang="en-US" dirty="0" err="1" smtClean="0"/>
              <a:t>p</a:t>
            </a:r>
            <a:r>
              <a:rPr lang="en-US" dirty="0" smtClean="0"/>
              <a:t> = .02 for SPL+ over SPL.</a:t>
            </a:r>
          </a:p>
          <a:p>
            <a:r>
              <a:rPr lang="en-US" dirty="0" smtClean="0"/>
              <a:t>Computational cost almost identical because additional steps are cheap.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8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21040" cy="5179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Using more powerful feature types, such as Spatial Pyramid Matching.</a:t>
            </a:r>
          </a:p>
          <a:p>
            <a:r>
              <a:rPr lang="en-US" dirty="0" smtClean="0"/>
              <a:t>Using a more clever greedy algorithm to update </a:t>
            </a:r>
            <a:r>
              <a:rPr lang="en-US" i="1" dirty="0" smtClean="0"/>
              <a:t>v.</a:t>
            </a:r>
            <a:endParaRPr lang="en-US" dirty="0" smtClean="0"/>
          </a:p>
          <a:p>
            <a:r>
              <a:rPr lang="en-US" dirty="0" smtClean="0"/>
              <a:t>Scaling </a:t>
            </a:r>
            <a:r>
              <a:rPr lang="en-US" i="1" dirty="0" err="1" smtClean="0"/>
              <a:t>Δ</a:t>
            </a:r>
            <a:r>
              <a:rPr lang="en-US" i="1" dirty="0" smtClean="0"/>
              <a:t>(</a:t>
            </a:r>
            <a:r>
              <a:rPr lang="en-US" i="1" dirty="0" err="1" smtClean="0"/>
              <a:t>y</a:t>
            </a:r>
            <a:r>
              <a:rPr lang="en-US" i="1" baseline="-25000" dirty="0" err="1"/>
              <a:t>i</a:t>
            </a:r>
            <a:r>
              <a:rPr lang="en-US" i="1" dirty="0" smtClean="0"/>
              <a:t>, y) </a:t>
            </a:r>
            <a:r>
              <a:rPr lang="en-US" dirty="0" smtClean="0"/>
              <a:t>by the fraction of kernels that are included for example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“Hallucinating” negative examples by replacing </a:t>
            </a:r>
            <a:r>
              <a:rPr lang="en-US" i="1" dirty="0" smtClean="0"/>
              <a:t>h</a:t>
            </a:r>
            <a:r>
              <a:rPr lang="en-US" dirty="0" smtClean="0"/>
              <a:t> with </a:t>
            </a:r>
            <a:r>
              <a:rPr lang="en-US" i="1" dirty="0" smtClean="0"/>
              <a:t>(h_1, . . . ,</a:t>
            </a:r>
            <a:r>
              <a:rPr lang="en-US" i="1" dirty="0" err="1" smtClean="0"/>
              <a:t>h_k</a:t>
            </a:r>
            <a:r>
              <a:rPr lang="en-US" i="1" dirty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Defining a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baseline="30000" dirty="0" smtClean="0"/>
              <a:t>(j, c)</a:t>
            </a:r>
            <a:r>
              <a:rPr lang="en-US" i="1" dirty="0" smtClean="0"/>
              <a:t> </a:t>
            </a:r>
            <a:r>
              <a:rPr lang="en-US" dirty="0" smtClean="0"/>
              <a:t>for kernel </a:t>
            </a:r>
            <a:r>
              <a:rPr lang="en-US" i="1" dirty="0" smtClean="0"/>
              <a:t>j</a:t>
            </a:r>
            <a:r>
              <a:rPr lang="en-US" dirty="0" smtClean="0"/>
              <a:t> of example </a:t>
            </a:r>
            <a:r>
              <a:rPr lang="en-US" i="1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for the slack constraint where </a:t>
            </a:r>
            <a:r>
              <a:rPr lang="en-US" i="1" dirty="0" err="1" smtClean="0"/>
              <a:t>ϕ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is compared to </a:t>
            </a:r>
            <a:r>
              <a:rPr lang="en-US" i="1" dirty="0" err="1" smtClean="0"/>
              <a:t>ϕ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(c)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endParaRPr lang="en-US" sz="11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- E.g. If our classes are “car”, “airplane”,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and “sheep”, then penalize cars for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looking like sheep, but don’t penalize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them yet for looking like airplanes.</a:t>
            </a:r>
          </a:p>
        </p:txBody>
      </p:sp>
    </p:spTree>
    <p:extLst>
      <p:ext uri="{BB962C8B-B14F-4D97-AF65-F5344CB8AC3E}">
        <p14:creationId xmlns:p14="http://schemas.microsoft.com/office/powerpoint/2010/main" val="361718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avinseal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" t="10334" r="-1112" b="6887"/>
          <a:stretch/>
        </p:blipFill>
        <p:spPr>
          <a:xfrm>
            <a:off x="274320" y="35560"/>
            <a:ext cx="8503920" cy="6812280"/>
          </a:xfrm>
        </p:spPr>
      </p:pic>
    </p:spTree>
    <p:extLst>
      <p:ext uri="{BB962C8B-B14F-4D97-AF65-F5344CB8AC3E}">
        <p14:creationId xmlns:p14="http://schemas.microsoft.com/office/powerpoint/2010/main" val="35987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06"/>
            <a:ext cx="8229600" cy="815715"/>
          </a:xfrm>
        </p:spPr>
        <p:txBody>
          <a:bodyPr>
            <a:normAutofit/>
          </a:bodyPr>
          <a:lstStyle/>
          <a:p>
            <a:r>
              <a:rPr lang="en-US" dirty="0" smtClean="0"/>
              <a:t>Structural SVM (SSVM)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5903661"/>
            <a:ext cx="8051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Δ</a:t>
            </a:r>
            <a:r>
              <a:rPr lang="en-US" sz="3400" dirty="0" smtClean="0"/>
              <a:t> </a:t>
            </a:r>
            <a:r>
              <a:rPr lang="en-US" sz="3400" dirty="0" smtClean="0"/>
              <a:t>= loss function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5285" y="4087973"/>
            <a:ext cx="234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w</a:t>
            </a:r>
            <a:r>
              <a:rPr lang="en-US" sz="3600" baseline="30000" dirty="0" err="1" smtClean="0"/>
              <a:t>T</a:t>
            </a:r>
            <a:r>
              <a:rPr lang="en-US" sz="3600" dirty="0" err="1" smtClean="0"/>
              <a:t>Ψ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(</a:t>
            </a:r>
            <a:r>
              <a:rPr lang="en-US" sz="3600" b="1" dirty="0" err="1" smtClean="0"/>
              <a:t>x</a:t>
            </a:r>
            <a:r>
              <a:rPr lang="en-US" sz="3600" baseline="-25000" dirty="0" err="1" smtClean="0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baseline="-25000" dirty="0" err="1" smtClean="0"/>
              <a:t>i</a:t>
            </a:r>
            <a:r>
              <a:rPr lang="en-US" sz="3600" baseline="-25000" dirty="0" smtClean="0"/>
              <a:t>,</a:t>
            </a:r>
            <a:r>
              <a:rPr lang="en-US" sz="3600" b="1" dirty="0" smtClean="0"/>
              <a:t>  </a:t>
            </a:r>
            <a:r>
              <a:rPr lang="en-US" sz="3600" dirty="0" smtClean="0"/>
              <a:t>)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39454" y="4086955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≥  w</a:t>
            </a:r>
            <a:r>
              <a:rPr lang="en-US" sz="3600" baseline="30000" dirty="0" smtClean="0"/>
              <a:t>T</a:t>
            </a:r>
            <a:r>
              <a:rPr lang="en-US" sz="3600" dirty="0" smtClean="0"/>
              <a:t>Ψ</a:t>
            </a:r>
            <a:r>
              <a:rPr lang="en-US" sz="3600" baseline="-25000" dirty="0" smtClean="0"/>
              <a:t> 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baseline="-25000" dirty="0" err="1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b="1" dirty="0" smtClean="0"/>
              <a:t>, </a:t>
            </a:r>
            <a:r>
              <a:rPr lang="en-US" sz="3600" dirty="0" smtClean="0"/>
              <a:t>)</a:t>
            </a:r>
            <a:endParaRPr lang="en-US" sz="3600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8213570" y="4080406"/>
            <a:ext cx="867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 – ξ</a:t>
            </a:r>
            <a:r>
              <a:rPr lang="en-US" sz="3600" baseline="-25000" dirty="0"/>
              <a:t>i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2727687" y="3356410"/>
            <a:ext cx="1568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min Σ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ξ</a:t>
            </a:r>
            <a:r>
              <a:rPr lang="en-US" sz="3600" baseline="-25000" dirty="0" smtClean="0"/>
              <a:t>i</a:t>
            </a:r>
            <a:endParaRPr lang="en-US" sz="3600" dirty="0"/>
          </a:p>
        </p:txBody>
      </p:sp>
      <p:grpSp>
        <p:nvGrpSpPr>
          <p:cNvPr id="27" name="Group 18"/>
          <p:cNvGrpSpPr/>
          <p:nvPr/>
        </p:nvGrpSpPr>
        <p:grpSpPr>
          <a:xfrm>
            <a:off x="4230152" y="3336844"/>
            <a:ext cx="1740531" cy="665897"/>
            <a:chOff x="4076108" y="5361262"/>
            <a:chExt cx="1740531" cy="665897"/>
          </a:xfrm>
        </p:grpSpPr>
        <p:sp>
          <p:nvSpPr>
            <p:cNvPr id="28" name="Rectangle 27"/>
            <p:cNvSpPr/>
            <p:nvPr/>
          </p:nvSpPr>
          <p:spPr>
            <a:xfrm>
              <a:off x="4076108" y="5380828"/>
              <a:ext cx="17405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+ </a:t>
              </a:r>
              <a:r>
                <a:rPr lang="en-US" sz="3600" dirty="0" err="1" smtClean="0"/>
                <a:t>λ</a:t>
              </a:r>
              <a:r>
                <a:rPr lang="en-US" sz="3600" dirty="0" smtClean="0"/>
                <a:t>   w  </a:t>
              </a:r>
              <a:r>
                <a:rPr lang="en-US" sz="3600" baseline="30000" dirty="0" smtClean="0"/>
                <a:t>2</a:t>
              </a:r>
              <a:endParaRPr lang="en-US" sz="3600" baseline="30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39833" y="5361262"/>
              <a:ext cx="428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spc="-800" dirty="0" smtClean="0"/>
                <a:t> |</a:t>
              </a:r>
              <a:r>
                <a:rPr lang="en-US" sz="3600" spc="-800" dirty="0"/>
                <a:t>|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11333" y="5361262"/>
              <a:ext cx="428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spc="-800" dirty="0" smtClean="0"/>
                <a:t> |</a:t>
              </a:r>
              <a:r>
                <a:rPr lang="en-US" sz="3600" spc="-800" dirty="0"/>
                <a:t>|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230741" y="4104856"/>
            <a:ext cx="1682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+ </a:t>
            </a:r>
            <a:r>
              <a:rPr lang="en-US" sz="3600" dirty="0" err="1"/>
              <a:t>Δ</a:t>
            </a:r>
            <a:r>
              <a:rPr lang="en-US" sz="3600" dirty="0" err="1" smtClean="0"/>
              <a:t>(</a:t>
            </a:r>
            <a:r>
              <a:rPr lang="en-US" sz="3600" b="1" dirty="0" err="1"/>
              <a:t>y</a:t>
            </a:r>
            <a:r>
              <a:rPr lang="en-US" sz="3600" baseline="-25000" dirty="0" err="1" smtClean="0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dirty="0" smtClean="0"/>
              <a:t>)</a:t>
            </a:r>
            <a:endParaRPr lang="en-US" sz="3600" b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404830"/>
            <a:ext cx="434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Score </a:t>
            </a:r>
            <a:r>
              <a:rPr lang="en-US" sz="3600" dirty="0" smtClean="0"/>
              <a:t>of</a:t>
            </a:r>
          </a:p>
          <a:p>
            <a:pPr algn="ctr"/>
            <a:r>
              <a:rPr lang="en-US" sz="3600" dirty="0" smtClean="0"/>
              <a:t>true label</a:t>
            </a:r>
            <a:endParaRPr lang="en-US" sz="36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463547" y="1404830"/>
            <a:ext cx="361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Score of all </a:t>
            </a:r>
            <a:endParaRPr lang="en-US" sz="3600" dirty="0" smtClean="0"/>
          </a:p>
          <a:p>
            <a:pPr algn="ctr"/>
            <a:r>
              <a:rPr lang="en-US" sz="3600" dirty="0" smtClean="0"/>
              <a:t>other labels</a:t>
            </a:r>
            <a:endParaRPr lang="en-US" sz="36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586578" y="1441923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301280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06"/>
            <a:ext cx="8229600" cy="815715"/>
          </a:xfrm>
        </p:spPr>
        <p:txBody>
          <a:bodyPr>
            <a:normAutofit/>
          </a:bodyPr>
          <a:lstStyle/>
          <a:p>
            <a:r>
              <a:rPr lang="en-US" dirty="0" smtClean="0"/>
              <a:t>Latent Structural SVM (LSSVM)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404830"/>
            <a:ext cx="434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Score of “true” </a:t>
            </a:r>
            <a:r>
              <a:rPr lang="en-US" sz="3600" dirty="0" smtClean="0"/>
              <a:t>box</a:t>
            </a:r>
            <a:r>
              <a:rPr lang="en-US" sz="3600" dirty="0" smtClean="0"/>
              <a:t>, </a:t>
            </a:r>
            <a:endParaRPr lang="en-US" sz="3600" dirty="0" smtClean="0"/>
          </a:p>
          <a:p>
            <a:pPr algn="ctr"/>
            <a:r>
              <a:rPr lang="en-US" sz="3600" dirty="0" smtClean="0"/>
              <a:t>true label</a:t>
            </a:r>
            <a:endParaRPr lang="en-US" sz="36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463547" y="1404830"/>
            <a:ext cx="361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Score of all other </a:t>
            </a:r>
            <a:endParaRPr lang="en-US" sz="3600" dirty="0" smtClean="0"/>
          </a:p>
          <a:p>
            <a:pPr algn="ctr"/>
            <a:r>
              <a:rPr lang="en-US" sz="3600" dirty="0" smtClean="0"/>
              <a:t>label</a:t>
            </a:r>
            <a:r>
              <a:rPr lang="en-US" sz="3600" dirty="0" smtClean="0"/>
              <a:t>, </a:t>
            </a:r>
            <a:r>
              <a:rPr lang="en-US" sz="3600" dirty="0" smtClean="0"/>
              <a:t>box </a:t>
            </a:r>
            <a:r>
              <a:rPr lang="en-US" sz="3600" dirty="0" smtClean="0"/>
              <a:t>pairs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86578" y="1441923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5903661"/>
            <a:ext cx="8051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Δ</a:t>
            </a:r>
            <a:r>
              <a:rPr lang="en-US" sz="3400" dirty="0" smtClean="0"/>
              <a:t> </a:t>
            </a:r>
            <a:r>
              <a:rPr lang="en-US" sz="3400" dirty="0" smtClean="0"/>
              <a:t>= loss function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5285" y="4087973"/>
            <a:ext cx="245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w</a:t>
            </a:r>
            <a:r>
              <a:rPr lang="en-US" sz="3600" baseline="30000" dirty="0" err="1" smtClean="0"/>
              <a:t>T</a:t>
            </a:r>
            <a:r>
              <a:rPr lang="en-US" sz="3600" dirty="0" err="1" smtClean="0"/>
              <a:t>Ψ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(</a:t>
            </a:r>
            <a:r>
              <a:rPr lang="en-US" sz="3600" b="1" dirty="0" err="1" smtClean="0"/>
              <a:t>x</a:t>
            </a:r>
            <a:r>
              <a:rPr lang="en-US" sz="3600" baseline="-25000" dirty="0" err="1" smtClean="0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baseline="-25000" dirty="0" err="1" smtClean="0"/>
              <a:t>i,</a:t>
            </a:r>
            <a:r>
              <a:rPr lang="en-US" sz="3600" b="1" dirty="0" err="1" smtClean="0"/>
              <a:t>h</a:t>
            </a:r>
            <a:r>
              <a:rPr lang="en-US" sz="3600" baseline="-25000" dirty="0" err="1" smtClean="0"/>
              <a:t>i</a:t>
            </a:r>
            <a:r>
              <a:rPr lang="en-US" sz="3600" dirty="0" smtClean="0"/>
              <a:t>)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39454" y="4086955"/>
            <a:ext cx="276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≥  w</a:t>
            </a:r>
            <a:r>
              <a:rPr lang="en-US" sz="3600" baseline="30000" dirty="0" smtClean="0"/>
              <a:t>T</a:t>
            </a:r>
            <a:r>
              <a:rPr lang="en-US" sz="3600" dirty="0" smtClean="0"/>
              <a:t>Ψ</a:t>
            </a:r>
            <a:r>
              <a:rPr lang="en-US" sz="3600" baseline="-25000" dirty="0" smtClean="0"/>
              <a:t> 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baseline="-25000" dirty="0" err="1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y,h</a:t>
            </a:r>
            <a:r>
              <a:rPr lang="en-US" sz="3600" dirty="0" smtClean="0"/>
              <a:t>)</a:t>
            </a:r>
            <a:endParaRPr lang="en-US" sz="3600" b="1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8213570" y="4080406"/>
            <a:ext cx="867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 – ξ</a:t>
            </a:r>
            <a:r>
              <a:rPr lang="en-US" sz="3600" baseline="-25000" dirty="0"/>
              <a:t>i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727687" y="3356410"/>
            <a:ext cx="1568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min Σ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ξ</a:t>
            </a:r>
            <a:r>
              <a:rPr lang="en-US" sz="3600" baseline="-25000" dirty="0" smtClean="0"/>
              <a:t>i</a:t>
            </a:r>
            <a:endParaRPr lang="en-US" sz="3600" dirty="0"/>
          </a:p>
        </p:txBody>
      </p:sp>
      <p:grpSp>
        <p:nvGrpSpPr>
          <p:cNvPr id="28" name="Group 18"/>
          <p:cNvGrpSpPr/>
          <p:nvPr/>
        </p:nvGrpSpPr>
        <p:grpSpPr>
          <a:xfrm>
            <a:off x="4230152" y="3336844"/>
            <a:ext cx="1740531" cy="665897"/>
            <a:chOff x="4076108" y="5361262"/>
            <a:chExt cx="1740531" cy="665897"/>
          </a:xfrm>
        </p:grpSpPr>
        <p:sp>
          <p:nvSpPr>
            <p:cNvPr id="29" name="Rectangle 28"/>
            <p:cNvSpPr/>
            <p:nvPr/>
          </p:nvSpPr>
          <p:spPr>
            <a:xfrm>
              <a:off x="4076108" y="5380828"/>
              <a:ext cx="17405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+ </a:t>
              </a:r>
              <a:r>
                <a:rPr lang="en-US" sz="3600" dirty="0" err="1" smtClean="0"/>
                <a:t>λ</a:t>
              </a:r>
              <a:r>
                <a:rPr lang="en-US" sz="3600" dirty="0" smtClean="0"/>
                <a:t>   w  </a:t>
              </a:r>
              <a:r>
                <a:rPr lang="en-US" sz="3600" baseline="30000" dirty="0" smtClean="0"/>
                <a:t>2</a:t>
              </a:r>
              <a:endParaRPr lang="en-US" sz="3600" baseline="30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39833" y="5361262"/>
              <a:ext cx="428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spc="-800" dirty="0" smtClean="0"/>
                <a:t> |</a:t>
              </a:r>
              <a:r>
                <a:rPr lang="en-US" sz="3600" spc="-800" dirty="0"/>
                <a:t>|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11333" y="5361262"/>
              <a:ext cx="428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spc="-800" dirty="0" smtClean="0"/>
                <a:t> |</a:t>
              </a:r>
              <a:r>
                <a:rPr lang="en-US" sz="3600" spc="-800" dirty="0"/>
                <a:t>|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230741" y="4104856"/>
            <a:ext cx="1682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+ </a:t>
            </a:r>
            <a:r>
              <a:rPr lang="en-US" sz="3600" dirty="0" err="1"/>
              <a:t>Δ</a:t>
            </a:r>
            <a:r>
              <a:rPr lang="en-US" sz="3600" dirty="0" err="1" smtClean="0"/>
              <a:t>(</a:t>
            </a:r>
            <a:r>
              <a:rPr lang="en-US" sz="3600" b="1" dirty="0" err="1"/>
              <a:t>y</a:t>
            </a:r>
            <a:r>
              <a:rPr lang="en-US" sz="3600" baseline="-25000" dirty="0" err="1" smtClean="0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dirty="0" smtClean="0"/>
              <a:t>)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1280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06"/>
            <a:ext cx="8229600" cy="815715"/>
          </a:xfrm>
        </p:spPr>
        <p:txBody>
          <a:bodyPr>
            <a:normAutofit/>
          </a:bodyPr>
          <a:lstStyle/>
          <a:p>
            <a:r>
              <a:rPr lang="en-US" dirty="0" smtClean="0"/>
              <a:t>Latent Structural SVM (LSSVM)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5285" y="4087973"/>
            <a:ext cx="245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w</a:t>
            </a:r>
            <a:r>
              <a:rPr lang="en-US" sz="3600" baseline="30000" dirty="0" err="1" smtClean="0"/>
              <a:t>T</a:t>
            </a:r>
            <a:r>
              <a:rPr lang="en-US" sz="3600" dirty="0" err="1" smtClean="0"/>
              <a:t>Ψ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(</a:t>
            </a:r>
            <a:r>
              <a:rPr lang="en-US" sz="3600" b="1" dirty="0" err="1" smtClean="0"/>
              <a:t>x</a:t>
            </a:r>
            <a:r>
              <a:rPr lang="en-US" sz="3600" baseline="-25000" dirty="0" err="1" smtClean="0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baseline="-25000" dirty="0" err="1" smtClean="0"/>
              <a:t>i,</a:t>
            </a:r>
            <a:r>
              <a:rPr lang="en-US" sz="3600" b="1" dirty="0" err="1" smtClean="0"/>
              <a:t>h</a:t>
            </a:r>
            <a:r>
              <a:rPr lang="en-US" sz="3600" baseline="-25000" dirty="0" err="1" smtClean="0"/>
              <a:t>i</a:t>
            </a:r>
            <a:r>
              <a:rPr lang="en-US" sz="3600" dirty="0" smtClean="0"/>
              <a:t>)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39454" y="4086955"/>
            <a:ext cx="276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≥  w</a:t>
            </a:r>
            <a:r>
              <a:rPr lang="en-US" sz="3600" baseline="30000" dirty="0" smtClean="0"/>
              <a:t>T</a:t>
            </a:r>
            <a:r>
              <a:rPr lang="en-US" sz="3600" dirty="0" smtClean="0"/>
              <a:t>Ψ</a:t>
            </a:r>
            <a:r>
              <a:rPr lang="en-US" sz="3600" baseline="-25000" dirty="0" smtClean="0"/>
              <a:t> 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baseline="-25000" dirty="0" err="1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y,h</a:t>
            </a:r>
            <a:r>
              <a:rPr lang="en-US" sz="3600" dirty="0" smtClean="0"/>
              <a:t>)</a:t>
            </a:r>
            <a:endParaRPr lang="en-US" sz="3600" b="1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8213570" y="4080406"/>
            <a:ext cx="867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 – ξ</a:t>
            </a:r>
            <a:r>
              <a:rPr lang="en-US" sz="3600" baseline="-25000" dirty="0"/>
              <a:t>i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2727687" y="3356410"/>
            <a:ext cx="1568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min Σ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ξ</a:t>
            </a:r>
            <a:r>
              <a:rPr lang="en-US" sz="3600" baseline="-25000" dirty="0" smtClean="0"/>
              <a:t>i</a:t>
            </a:r>
            <a:endParaRPr lang="en-US" sz="3600" dirty="0"/>
          </a:p>
        </p:txBody>
      </p:sp>
      <p:grpSp>
        <p:nvGrpSpPr>
          <p:cNvPr id="3" name="Group 18"/>
          <p:cNvGrpSpPr/>
          <p:nvPr/>
        </p:nvGrpSpPr>
        <p:grpSpPr>
          <a:xfrm>
            <a:off x="4230152" y="3336844"/>
            <a:ext cx="1740531" cy="665897"/>
            <a:chOff x="4076108" y="5361262"/>
            <a:chExt cx="1740531" cy="665897"/>
          </a:xfrm>
        </p:grpSpPr>
        <p:sp>
          <p:nvSpPr>
            <p:cNvPr id="21" name="Rectangle 20"/>
            <p:cNvSpPr/>
            <p:nvPr/>
          </p:nvSpPr>
          <p:spPr>
            <a:xfrm>
              <a:off x="4076108" y="5380828"/>
              <a:ext cx="17405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+ </a:t>
              </a:r>
              <a:r>
                <a:rPr lang="en-US" sz="3600" dirty="0" err="1" smtClean="0"/>
                <a:t>λ</a:t>
              </a:r>
              <a:r>
                <a:rPr lang="en-US" sz="3600" dirty="0" smtClean="0"/>
                <a:t>   w  </a:t>
              </a:r>
              <a:r>
                <a:rPr lang="en-US" sz="3600" baseline="30000" dirty="0" smtClean="0"/>
                <a:t>2</a:t>
              </a:r>
              <a:endParaRPr lang="en-US" sz="3600" baseline="30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833" y="5361262"/>
              <a:ext cx="428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spc="-800" dirty="0" smtClean="0"/>
                <a:t> |</a:t>
              </a:r>
              <a:r>
                <a:rPr lang="en-US" sz="3600" spc="-800" dirty="0"/>
                <a:t>|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11333" y="5361262"/>
              <a:ext cx="428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spc="-800" dirty="0" smtClean="0"/>
                <a:t> |</a:t>
              </a:r>
              <a:r>
                <a:rPr lang="en-US" sz="3600" spc="-800" dirty="0"/>
                <a:t>|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230741" y="4104856"/>
            <a:ext cx="1682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+ </a:t>
            </a:r>
            <a:r>
              <a:rPr lang="en-US" sz="3600" dirty="0" err="1"/>
              <a:t>Δ</a:t>
            </a:r>
            <a:r>
              <a:rPr lang="en-US" sz="3600" dirty="0" err="1" smtClean="0"/>
              <a:t>(</a:t>
            </a:r>
            <a:r>
              <a:rPr lang="en-US" sz="3600" b="1" dirty="0" err="1"/>
              <a:t>y</a:t>
            </a:r>
            <a:r>
              <a:rPr lang="en-US" sz="3600" baseline="-25000" dirty="0" err="1" smtClean="0"/>
              <a:t>i</a:t>
            </a:r>
            <a:r>
              <a:rPr lang="en-US" sz="3600" dirty="0" err="1" smtClean="0"/>
              <a:t>,</a:t>
            </a:r>
            <a:r>
              <a:rPr lang="en-US" sz="3600" b="1" dirty="0" err="1" smtClean="0"/>
              <a:t>y</a:t>
            </a:r>
            <a:r>
              <a:rPr lang="en-US" sz="3600" dirty="0" smtClean="0"/>
              <a:t>)</a:t>
            </a:r>
            <a:endParaRPr lang="en-US" sz="36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087973"/>
            <a:ext cx="144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max</a:t>
            </a:r>
            <a:r>
              <a:rPr lang="en-US" sz="3600" b="1" baseline="-25000" dirty="0" err="1" smtClean="0"/>
              <a:t>hi</a:t>
            </a:r>
            <a:endParaRPr lang="en-US" sz="36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903661"/>
            <a:ext cx="8051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Δ</a:t>
            </a:r>
            <a:r>
              <a:rPr lang="en-US" sz="3400" dirty="0" smtClean="0"/>
              <a:t> </a:t>
            </a:r>
            <a:r>
              <a:rPr lang="en-US" sz="3400" dirty="0" smtClean="0"/>
              <a:t>= loss function</a:t>
            </a:r>
            <a:endParaRPr lang="en-US" sz="26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404830"/>
            <a:ext cx="434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Score of </a:t>
            </a:r>
            <a:r>
              <a:rPr lang="en-US" sz="3600" dirty="0" smtClean="0"/>
              <a:t>“best” box</a:t>
            </a:r>
            <a:r>
              <a:rPr lang="en-US" sz="3600" dirty="0" smtClean="0"/>
              <a:t>, </a:t>
            </a:r>
            <a:endParaRPr lang="en-US" sz="3600" dirty="0" smtClean="0"/>
          </a:p>
          <a:p>
            <a:pPr algn="ctr"/>
            <a:r>
              <a:rPr lang="en-US" sz="3600" dirty="0" smtClean="0"/>
              <a:t>true label</a:t>
            </a:r>
            <a:endParaRPr lang="en-US" sz="3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463547" y="1404830"/>
            <a:ext cx="361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Score of all other </a:t>
            </a:r>
            <a:endParaRPr lang="en-US" sz="3600" dirty="0" smtClean="0"/>
          </a:p>
          <a:p>
            <a:pPr algn="ctr"/>
            <a:r>
              <a:rPr lang="en-US" sz="3600" dirty="0" smtClean="0"/>
              <a:t>label</a:t>
            </a:r>
            <a:r>
              <a:rPr lang="en-US" sz="3600" dirty="0" smtClean="0"/>
              <a:t>, </a:t>
            </a:r>
            <a:r>
              <a:rPr lang="en-US" sz="3600" dirty="0" smtClean="0"/>
              <a:t>box </a:t>
            </a:r>
            <a:r>
              <a:rPr lang="en-US" sz="3600" dirty="0" smtClean="0"/>
              <a:t>pairs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6578" y="1441923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301280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LSSVM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03657"/>
          </a:xfrm>
        </p:spPr>
        <p:txBody>
          <a:bodyPr>
            <a:normAutofit/>
          </a:bodyPr>
          <a:lstStyle/>
          <a:p>
            <a:r>
              <a:rPr lang="en-US" dirty="0" smtClean="0"/>
              <a:t>Solve LSSVM problem using CCCP: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(1) learn w with h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fixed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(2) choose h</a:t>
            </a:r>
            <a:r>
              <a:rPr lang="en-US" baseline="-25000" dirty="0" smtClean="0"/>
              <a:t>i</a:t>
            </a:r>
            <a:r>
              <a:rPr lang="en-US" dirty="0" smtClean="0"/>
              <a:t> optimally for w </a:t>
            </a:r>
            <a:r>
              <a:rPr lang="en-US" dirty="0" smtClean="0"/>
              <a:t>fixed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(3) repeat until convergence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With CCCP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457" y="1314518"/>
            <a:ext cx="3725980" cy="2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Rectangle 2"/>
          <p:cNvSpPr/>
          <p:nvPr/>
        </p:nvSpPr>
        <p:spPr>
          <a:xfrm>
            <a:off x="4884242" y="1660853"/>
            <a:ext cx="1297813" cy="91416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323" y="4290918"/>
            <a:ext cx="86700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CCCP considers all of the examples at once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Even incorrectly imputed bounding boxes.</a:t>
            </a:r>
            <a:endParaRPr lang="en-US" sz="3200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892" y="1314518"/>
            <a:ext cx="3978565" cy="2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3" name="Rectangle 12"/>
          <p:cNvSpPr/>
          <p:nvPr/>
        </p:nvSpPr>
        <p:spPr>
          <a:xfrm>
            <a:off x="865209" y="2103979"/>
            <a:ext cx="3028230" cy="106420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Self Paced Learning (SPL)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457" y="1314518"/>
            <a:ext cx="3725980" cy="2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Rectangle 2"/>
          <p:cNvSpPr/>
          <p:nvPr/>
        </p:nvSpPr>
        <p:spPr>
          <a:xfrm>
            <a:off x="4884242" y="1660853"/>
            <a:ext cx="1297813" cy="91416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323" y="4290918"/>
            <a:ext cx="8670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SPL </a:t>
            </a:r>
            <a:r>
              <a:rPr lang="en-US" sz="3200" dirty="0" smtClean="0"/>
              <a:t>ignores “</a:t>
            </a:r>
            <a:r>
              <a:rPr lang="en-US" sz="3200" dirty="0" smtClean="0"/>
              <a:t>hard” examples in early </a:t>
            </a:r>
            <a:r>
              <a:rPr lang="en-US" sz="3200" dirty="0" smtClean="0"/>
              <a:t>iterations.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Gradually increases data complexity.</a:t>
            </a:r>
            <a:endParaRPr lang="en-US" sz="3200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892" y="1314518"/>
            <a:ext cx="3978565" cy="27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3" name="Rectangle 12"/>
          <p:cNvSpPr/>
          <p:nvPr/>
        </p:nvSpPr>
        <p:spPr>
          <a:xfrm>
            <a:off x="865209" y="2103979"/>
            <a:ext cx="3028230" cy="106420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&quot;No&quot; Symbol 3"/>
          <p:cNvSpPr/>
          <p:nvPr/>
        </p:nvSpPr>
        <p:spPr>
          <a:xfrm>
            <a:off x="4884242" y="1417638"/>
            <a:ext cx="3072490" cy="252293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769</Words>
  <Application>Microsoft Macintosh PowerPoint</Application>
  <PresentationFormat>On-screen Show (4:3)</PresentationFormat>
  <Paragraphs>124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Self Paced Learning With Partial Information</vt:lpstr>
      <vt:lpstr>PowerPoint Presentation</vt:lpstr>
      <vt:lpstr>Different Features For Different Data</vt:lpstr>
      <vt:lpstr>Structural SVM (SSVM)</vt:lpstr>
      <vt:lpstr>Latent Structural SVM (LSSVM)</vt:lpstr>
      <vt:lpstr>Latent Structural SVM (LSSVM)</vt:lpstr>
      <vt:lpstr>Optimizing LSSVM</vt:lpstr>
      <vt:lpstr>The Problem With CCCP</vt:lpstr>
      <vt:lpstr>Self Paced Learning (SPL)</vt:lpstr>
      <vt:lpstr>SPL Formulation</vt:lpstr>
      <vt:lpstr>SPL+</vt:lpstr>
      <vt:lpstr>SPL+ Formulation</vt:lpstr>
      <vt:lpstr>SPL+ Formulation (continued)</vt:lpstr>
      <vt:lpstr>Results, Objective, Fold 1</vt:lpstr>
      <vt:lpstr>Results, Test Weighted Loss, Fold 1</vt:lpstr>
      <vt:lpstr>Results, Test AP, Fold 1</vt:lpstr>
      <vt:lpstr>Results, Objective, Fold 2</vt:lpstr>
      <vt:lpstr>Results, Test Weighted Loss, Fold 2</vt:lpstr>
      <vt:lpstr>Results, Test AP, Fold 2</vt:lpstr>
      <vt:lpstr>Results, Objective, Fold 3</vt:lpstr>
      <vt:lpstr>Results, Test Weighted Loss, Fold 3</vt:lpstr>
      <vt:lpstr>Results, Test AP, Fold 3</vt:lpstr>
      <vt:lpstr>Results, Objective, Fold 4</vt:lpstr>
      <vt:lpstr>Results, Test Weighted Loss, Fold 4</vt:lpstr>
      <vt:lpstr>Results, Test AP, Fold 4</vt:lpstr>
      <vt:lpstr>Results, Objective, Fold 5</vt:lpstr>
      <vt:lpstr>Results, Test Weighted Loss, Fold 5</vt:lpstr>
      <vt:lpstr>Results, Test AP, Fold 5</vt:lpstr>
      <vt:lpstr>PowerPoint Presentation</vt:lpstr>
      <vt:lpstr>PowerPoint Presentation</vt:lpstr>
      <vt:lpstr>Results (Summary)</vt:lpstr>
      <vt:lpstr>Future Direction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Paced Learning With Partial Information</dc:title>
  <dc:creator>Bethany Ridley</dc:creator>
  <cp:lastModifiedBy>Pawan Mudigonda</cp:lastModifiedBy>
  <cp:revision>48</cp:revision>
  <dcterms:created xsi:type="dcterms:W3CDTF">2011-08-22T03:49:51Z</dcterms:created>
  <dcterms:modified xsi:type="dcterms:W3CDTF">2011-08-22T16:20:07Z</dcterms:modified>
</cp:coreProperties>
</file>