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8" r:id="rId2"/>
    <p:sldId id="261" r:id="rId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8D2D2"/>
    <a:srgbClr val="E43F35"/>
    <a:srgbClr val="F0F0F0"/>
    <a:srgbClr val="D2D2D2"/>
    <a:srgbClr val="3D3648"/>
    <a:srgbClr val="FF3300"/>
    <a:srgbClr val="CCD2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741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83C30B5-B284-4328-9A2F-1D39E7DB15F4}" type="datetimeFigureOut">
              <a:rPr lang="zh-CN" altLang="en-US"/>
              <a:pPr>
                <a:defRPr/>
              </a:pPr>
              <a:t>2011/12/14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632A4F6-51C0-4F56-9FCF-F81642D87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101013" y="1052513"/>
            <a:ext cx="971550" cy="476250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3A211602-06CF-4737-993F-9A5D34A881B5}" type="slidenum">
              <a:rPr lang="en-GB" altLang="zh-CN"/>
              <a:pPr>
                <a:defRPr/>
              </a:pPr>
              <a:t>‹#›</a:t>
            </a:fld>
            <a:endParaRPr lang="en-GB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-4763"/>
            <a:ext cx="2057400" cy="61309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-4763"/>
            <a:ext cx="6019800" cy="6130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950C988E-A88D-4E7E-9461-CFDF4A8FAA7B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5CA9B559-77AB-4F56-BCED-C63AF2C3EACE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BBE35B71-049A-4358-A0BD-F4E0A5DD2549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9F8444DA-2497-4388-9014-B585A10F45D2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33718648-5633-48A3-8A3E-091BD0235149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en-GB" altLang="zh-CN"/>
              <a:t>CS231A</a:t>
            </a:r>
          </a:p>
          <a:p>
            <a:pPr>
              <a:defRPr/>
            </a:pPr>
            <a:fld id="{26FA5895-D7D3-4770-807D-781E50CB4DBA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DBFB2E51-0132-48C9-9A7D-275D7D53A65A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B64C712A-5BF3-4D63-99B0-7B65341EEF95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837692B6-4BC8-40CE-939B-128DCB950B25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517525"/>
          </a:xfrm>
          <a:prstGeom prst="rect">
            <a:avLst/>
          </a:prstGeom>
          <a:solidFill>
            <a:srgbClr val="CCD2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0"/>
            <a:ext cx="971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ea typeface="宋体" charset="-122"/>
              </a:defRPr>
            </a:lvl1pPr>
          </a:lstStyle>
          <a:p>
            <a:pPr>
              <a:defRPr/>
            </a:pPr>
            <a:r>
              <a:rPr lang="en-GB" altLang="zh-CN"/>
              <a:t>CS231A</a:t>
            </a:r>
          </a:p>
          <a:p>
            <a:pPr>
              <a:defRPr/>
            </a:pPr>
            <a:fld id="{C165D860-9EE7-44BF-A783-D0C090C551EF}" type="slidenum">
              <a:rPr lang="en-GB" altLang="zh-CN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028" name="Rectangle 8"/>
          <p:cNvSpPr>
            <a:spLocks noChangeArrowheads="1"/>
          </p:cNvSpPr>
          <p:nvPr userDrawn="1"/>
        </p:nvSpPr>
        <p:spPr bwMode="auto">
          <a:xfrm>
            <a:off x="0" y="0"/>
            <a:ext cx="827088" cy="517525"/>
          </a:xfrm>
          <a:prstGeom prst="rect">
            <a:avLst/>
          </a:prstGeom>
          <a:solidFill>
            <a:srgbClr val="3D364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altLang="zh-CN">
              <a:ea typeface="宋体" charset="-122"/>
            </a:endParaRP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4763"/>
            <a:ext cx="7129462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Paper Title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414338" y="6308725"/>
            <a:ext cx="833437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loop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49275"/>
            <a:ext cx="777081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08275"/>
            <a:ext cx="3529012" cy="1873250"/>
          </a:xfrm>
        </p:spPr>
        <p:txBody>
          <a:bodyPr/>
          <a:lstStyle/>
          <a:p>
            <a:pPr eaLnBrk="1" hangingPunct="1"/>
            <a:r>
              <a:rPr lang="en-US" altLang="zh-CN" sz="3600" dirty="0" smtClean="0">
                <a:solidFill>
                  <a:schemeClr val="bg1"/>
                </a:solidFill>
                <a:latin typeface="Bookman Old Style" pitchFamily="18" charset="0"/>
                <a:ea typeface="宋体" pitchFamily="2" charset="-122"/>
              </a:rPr>
              <a:t>CAG</a:t>
            </a:r>
            <a:r>
              <a:rPr lang="en-US" altLang="zh-CN" dirty="0" smtClean="0">
                <a:solidFill>
                  <a:schemeClr val="bg1"/>
                </a:solidFill>
                <a:latin typeface="Bookman Old Style" pitchFamily="18" charset="0"/>
                <a:ea typeface="宋体" pitchFamily="2" charset="-122"/>
              </a:rPr>
              <a:t/>
            </a:r>
            <a:br>
              <a:rPr lang="en-US" altLang="zh-CN" dirty="0" smtClean="0">
                <a:solidFill>
                  <a:schemeClr val="bg1"/>
                </a:solidFill>
                <a:latin typeface="Bookman Old Style" pitchFamily="18" charset="0"/>
                <a:ea typeface="宋体" pitchFamily="2" charset="-122"/>
              </a:rPr>
            </a:br>
            <a:r>
              <a:rPr lang="en-US" altLang="zh-CN" i="1" dirty="0" err="1" smtClean="0">
                <a:solidFill>
                  <a:schemeClr val="bg1"/>
                </a:solidFill>
                <a:latin typeface="Bookman Old Style" pitchFamily="18" charset="0"/>
                <a:ea typeface="宋体" pitchFamily="2" charset="-122"/>
              </a:rPr>
              <a:t>Cinemagraph</a:t>
            </a:r>
            <a:r>
              <a:rPr lang="en-US" altLang="zh-CN" i="1" dirty="0" smtClean="0">
                <a:solidFill>
                  <a:schemeClr val="bg1"/>
                </a:solidFill>
                <a:latin typeface="Bookman Old Style" pitchFamily="18" charset="0"/>
                <a:ea typeface="宋体" pitchFamily="2" charset="-122"/>
              </a:rPr>
              <a:t>: Automated Generation</a:t>
            </a:r>
          </a:p>
        </p:txBody>
      </p:sp>
      <p:sp>
        <p:nvSpPr>
          <p:cNvPr id="12292" name="Footer Placeholder 4"/>
          <p:cNvSpPr txBox="1">
            <a:spLocks/>
          </p:cNvSpPr>
          <p:nvPr/>
        </p:nvSpPr>
        <p:spPr bwMode="auto">
          <a:xfrm>
            <a:off x="1905000" y="6416675"/>
            <a:ext cx="59801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200">
                <a:latin typeface="Calibri" pitchFamily="34" charset="0"/>
                <a:ea typeface="宋体" pitchFamily="2" charset="-122"/>
              </a:rPr>
              <a:t>Walter Li &amp; Bo Xian See</a:t>
            </a:r>
            <a:endParaRPr lang="el-GR" altLang="zh-CN" sz="1200">
              <a:latin typeface="Calibri" pitchFamily="34" charset="0"/>
            </a:endParaRP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8220075" y="638175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088" y="-4763"/>
            <a:ext cx="7129462" cy="51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ookman Old Style" pitchFamily="18" charset="0"/>
                <a:ea typeface="宋体" pitchFamily="2" charset="-122"/>
                <a:cs typeface="+mj-cs"/>
              </a:rPr>
              <a:t>Motivation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79838" y="765175"/>
            <a:ext cx="558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What are </a:t>
            </a:r>
            <a:r>
              <a:rPr lang="en-US" sz="3200" b="1" dirty="0" err="1">
                <a:latin typeface="Bookman Old Style" pitchFamily="18" charset="0"/>
              </a:rPr>
              <a:t>cinemagraphs</a:t>
            </a:r>
            <a:r>
              <a:rPr lang="en-US" sz="3200" b="1" dirty="0">
                <a:latin typeface="Bookman Old Style" pitchFamily="18" charset="0"/>
              </a:rPr>
              <a:t>?</a:t>
            </a:r>
            <a:endParaRPr lang="en-SG" sz="3200" b="1" dirty="0">
              <a:latin typeface="Bookman Old Style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3800" y="1412875"/>
            <a:ext cx="360045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>
                <a:latin typeface="Bookman Old Style" pitchFamily="18" charset="0"/>
              </a:rPr>
              <a:t>Cinemgraphs are short, repeating animated images of a mainly static scene with slight motions, usually in GIF format.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2844800"/>
            <a:ext cx="558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Bookman Old Style" pitchFamily="18" charset="0"/>
              </a:rPr>
              <a:t>Why </a:t>
            </a:r>
            <a:r>
              <a:rPr lang="en-US" sz="3200" b="1" dirty="0" err="1">
                <a:latin typeface="Bookman Old Style" pitchFamily="18" charset="0"/>
              </a:rPr>
              <a:t>cinemagraphs</a:t>
            </a:r>
            <a:r>
              <a:rPr lang="en-US" sz="3200" b="1" dirty="0">
                <a:latin typeface="Bookman Old Style" pitchFamily="18" charset="0"/>
              </a:rPr>
              <a:t>?</a:t>
            </a:r>
            <a:endParaRPr lang="en-SG" sz="3200" b="1" dirty="0">
              <a:latin typeface="Bookman Old Style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9388" y="3497263"/>
            <a:ext cx="47529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SG">
                <a:latin typeface="Bookman Old Style" pitchFamily="18" charset="0"/>
              </a:rPr>
              <a:t>Currently, artists must carefully setup and edit the video to create a cinemagraph. This process is both tedious and time-consuming. Our method streamlines the pipeline to reduce the amount of work the user have to perform to create a cinemagraph. </a:t>
            </a:r>
          </a:p>
        </p:txBody>
      </p:sp>
      <p:pic>
        <p:nvPicPr>
          <p:cNvPr id="11" name="Picture 8" descr="http://farm6.static.flickr.com/5262/5659132580_758465b331_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789363"/>
            <a:ext cx="3552825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56325" y="5805488"/>
            <a:ext cx="280828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SG" sz="1050" dirty="0">
                <a:latin typeface="Bookman Old Style" pitchFamily="18" charset="0"/>
              </a:rPr>
              <a:t>www.tumblr.com/tagged/</a:t>
            </a:r>
            <a:r>
              <a:rPr lang="en-SG" sz="1050" b="1" dirty="0">
                <a:latin typeface="Bookman Old Style" pitchFamily="18" charset="0"/>
              </a:rPr>
              <a:t>cinemagraph</a:t>
            </a:r>
            <a:endParaRPr lang="en-SG" sz="1050" dirty="0"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 txBox="1">
            <a:spLocks/>
          </p:cNvSpPr>
          <p:nvPr/>
        </p:nvSpPr>
        <p:spPr bwMode="auto">
          <a:xfrm>
            <a:off x="1905000" y="6416675"/>
            <a:ext cx="59801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1200">
                <a:latin typeface="Calibri" pitchFamily="34" charset="0"/>
                <a:ea typeface="宋体" pitchFamily="2" charset="-122"/>
              </a:rPr>
              <a:t>Walter Li &amp; Bo Xian See</a:t>
            </a:r>
            <a:endParaRPr lang="el-GR" altLang="zh-CN" sz="1200">
              <a:latin typeface="Calibri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220075" y="6381750"/>
            <a:ext cx="31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2</a:t>
            </a:r>
          </a:p>
        </p:txBody>
      </p:sp>
      <p:grpSp>
        <p:nvGrpSpPr>
          <p:cNvPr id="14340" name="Canvas 47"/>
          <p:cNvGrpSpPr>
            <a:grpSpLocks/>
          </p:cNvGrpSpPr>
          <p:nvPr/>
        </p:nvGrpSpPr>
        <p:grpSpPr bwMode="auto">
          <a:xfrm>
            <a:off x="684213" y="549275"/>
            <a:ext cx="8064500" cy="4679950"/>
            <a:chOff x="0" y="0"/>
            <a:chExt cx="62947" cy="33508"/>
          </a:xfrm>
        </p:grpSpPr>
        <p:sp>
          <p:nvSpPr>
            <p:cNvPr id="14352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62947" cy="33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SG"/>
            </a:p>
          </p:txBody>
        </p:sp>
        <p:sp>
          <p:nvSpPr>
            <p:cNvPr id="14353" name="Text Box 49"/>
            <p:cNvSpPr txBox="1">
              <a:spLocks noChangeArrowheads="1"/>
            </p:cNvSpPr>
            <p:nvPr/>
          </p:nvSpPr>
          <p:spPr bwMode="auto">
            <a:xfrm>
              <a:off x="6178" y="9334"/>
              <a:ext cx="12097" cy="5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SG" altLang="zh-CN" sz="1100">
                <a:latin typeface="Times New Roman" pitchFamily="18" charset="0"/>
                <a:ea typeface="宋体" pitchFamily="2" charset="-122"/>
              </a:endParaRPr>
            </a:p>
            <a:p>
              <a:pPr algn="ctr">
                <a:spcAft>
                  <a:spcPts val="1000"/>
                </a:spcAft>
              </a:pPr>
              <a:r>
                <a:rPr lang="en-SG" altLang="zh-CN" sz="1100">
                  <a:latin typeface="Calibri" pitchFamily="34" charset="0"/>
                  <a:ea typeface="宋体" pitchFamily="2" charset="-122"/>
                </a:rPr>
                <a:t>Stabilize Video</a:t>
              </a:r>
              <a:endParaRPr lang="en-US"/>
            </a:p>
          </p:txBody>
        </p:sp>
        <p:sp>
          <p:nvSpPr>
            <p:cNvPr id="14354" name="Text Box 50"/>
            <p:cNvSpPr txBox="1">
              <a:spLocks noChangeArrowheads="1"/>
            </p:cNvSpPr>
            <p:nvPr/>
          </p:nvSpPr>
          <p:spPr bwMode="auto">
            <a:xfrm>
              <a:off x="177" y="6286"/>
              <a:ext cx="5525" cy="6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User inputs video</a:t>
              </a:r>
              <a:endParaRPr lang="en-US"/>
            </a:p>
          </p:txBody>
        </p:sp>
        <p:sp>
          <p:nvSpPr>
            <p:cNvPr id="14355" name="Text Box 51"/>
            <p:cNvSpPr txBox="1">
              <a:spLocks noChangeArrowheads="1"/>
            </p:cNvSpPr>
            <p:nvPr/>
          </p:nvSpPr>
          <p:spPr bwMode="auto">
            <a:xfrm>
              <a:off x="6178" y="857"/>
              <a:ext cx="8573" cy="4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User inputs stable region</a:t>
              </a:r>
              <a:endParaRPr lang="en-US"/>
            </a:p>
          </p:txBody>
        </p:sp>
        <p:sp>
          <p:nvSpPr>
            <p:cNvPr id="14356" name="Text Box 52"/>
            <p:cNvSpPr txBox="1">
              <a:spLocks noChangeArrowheads="1"/>
            </p:cNvSpPr>
            <p:nvPr/>
          </p:nvSpPr>
          <p:spPr bwMode="auto">
            <a:xfrm>
              <a:off x="24371" y="2362"/>
              <a:ext cx="10287" cy="5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SG" altLang="zh-CN" sz="1100">
                <a:latin typeface="Times New Roman" pitchFamily="18" charset="0"/>
                <a:ea typeface="宋体" pitchFamily="2" charset="-122"/>
              </a:endParaRPr>
            </a:p>
            <a:p>
              <a:pPr algn="ctr">
                <a:spcAft>
                  <a:spcPts val="1000"/>
                </a:spcAft>
              </a:pPr>
              <a:r>
                <a:rPr lang="en-SG" altLang="zh-CN" sz="1100">
                  <a:latin typeface="Calibri" pitchFamily="34" charset="0"/>
                  <a:ea typeface="宋体" pitchFamily="2" charset="-122"/>
                </a:rPr>
                <a:t>Blend Frames</a:t>
              </a:r>
              <a:endParaRPr lang="en-US"/>
            </a:p>
          </p:txBody>
        </p:sp>
        <p:sp>
          <p:nvSpPr>
            <p:cNvPr id="14357" name="Text Box 53"/>
            <p:cNvSpPr txBox="1">
              <a:spLocks noChangeArrowheads="1"/>
            </p:cNvSpPr>
            <p:nvPr/>
          </p:nvSpPr>
          <p:spPr bwMode="auto">
            <a:xfrm>
              <a:off x="24276" y="16478"/>
              <a:ext cx="10287" cy="5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SG" altLang="zh-CN" sz="1100">
                <a:latin typeface="Times New Roman" pitchFamily="18" charset="0"/>
                <a:ea typeface="宋体" pitchFamily="2" charset="-122"/>
              </a:endParaRPr>
            </a:p>
            <a:p>
              <a:pPr algn="ctr">
                <a:spcAft>
                  <a:spcPts val="1000"/>
                </a:spcAft>
              </a:pPr>
              <a:r>
                <a:rPr lang="en-SG" altLang="zh-CN" sz="1100">
                  <a:latin typeface="Calibri" pitchFamily="34" charset="0"/>
                  <a:ea typeface="宋体" pitchFamily="2" charset="-122"/>
                </a:rPr>
                <a:t>Track Motion</a:t>
              </a:r>
              <a:endParaRPr lang="en-US"/>
            </a:p>
          </p:txBody>
        </p:sp>
        <p:sp>
          <p:nvSpPr>
            <p:cNvPr id="14358" name="AutoShape 54"/>
            <p:cNvSpPr>
              <a:spLocks noChangeArrowheads="1"/>
            </p:cNvSpPr>
            <p:nvPr/>
          </p:nvSpPr>
          <p:spPr bwMode="auto">
            <a:xfrm rot="5400000" flipH="1">
              <a:off x="16878" y="2228"/>
              <a:ext cx="6026" cy="8192"/>
            </a:xfrm>
            <a:custGeom>
              <a:avLst/>
              <a:gdLst>
                <a:gd name="T0" fmla="*/ 120345 w 21600"/>
                <a:gd name="T1" fmla="*/ 0 h 21600"/>
                <a:gd name="T2" fmla="*/ 72571 w 21600"/>
                <a:gd name="T3" fmla="*/ 75366 h 21600"/>
                <a:gd name="T4" fmla="*/ 0 w 21600"/>
                <a:gd name="T5" fmla="*/ 288636 h 21600"/>
                <a:gd name="T6" fmla="*/ 64764 w 21600"/>
                <a:gd name="T7" fmla="*/ 310670 h 21600"/>
                <a:gd name="T8" fmla="*/ 129529 w 21600"/>
                <a:gd name="T9" fmla="*/ 204251 h 21600"/>
                <a:gd name="T10" fmla="*/ 168118 w 21600"/>
                <a:gd name="T11" fmla="*/ 753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536 h 21600"/>
                <a:gd name="T20" fmla="*/ 16643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62" y="0"/>
                  </a:moveTo>
                  <a:lnTo>
                    <a:pt x="9324" y="5240"/>
                  </a:lnTo>
                  <a:lnTo>
                    <a:pt x="14282" y="5240"/>
                  </a:lnTo>
                  <a:lnTo>
                    <a:pt x="14282" y="18537"/>
                  </a:lnTo>
                  <a:lnTo>
                    <a:pt x="0" y="18537"/>
                  </a:lnTo>
                  <a:lnTo>
                    <a:pt x="0" y="21600"/>
                  </a:lnTo>
                  <a:lnTo>
                    <a:pt x="16642" y="21600"/>
                  </a:lnTo>
                  <a:lnTo>
                    <a:pt x="16642" y="5240"/>
                  </a:lnTo>
                  <a:lnTo>
                    <a:pt x="21600" y="5240"/>
                  </a:lnTo>
                  <a:lnTo>
                    <a:pt x="154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4359" name="Text Box 55"/>
            <p:cNvSpPr txBox="1">
              <a:spLocks noChangeArrowheads="1"/>
            </p:cNvSpPr>
            <p:nvPr/>
          </p:nvSpPr>
          <p:spPr bwMode="auto">
            <a:xfrm>
              <a:off x="15798" y="857"/>
              <a:ext cx="10573" cy="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is stationary?</a:t>
              </a:r>
              <a:endParaRPr lang="en-US"/>
            </a:p>
          </p:txBody>
        </p:sp>
        <p:sp>
          <p:nvSpPr>
            <p:cNvPr id="14360" name="Text Box 56"/>
            <p:cNvSpPr txBox="1">
              <a:spLocks noChangeArrowheads="1"/>
            </p:cNvSpPr>
            <p:nvPr/>
          </p:nvSpPr>
          <p:spPr bwMode="auto">
            <a:xfrm>
              <a:off x="16560" y="20574"/>
              <a:ext cx="10573" cy="3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is moving?</a:t>
              </a:r>
              <a:endParaRPr lang="en-US"/>
            </a:p>
          </p:txBody>
        </p:sp>
        <p:sp>
          <p:nvSpPr>
            <p:cNvPr id="14361" name="AutoShape 57"/>
            <p:cNvSpPr>
              <a:spLocks noChangeArrowheads="1"/>
            </p:cNvSpPr>
            <p:nvPr/>
          </p:nvSpPr>
          <p:spPr bwMode="auto">
            <a:xfrm>
              <a:off x="463" y="11811"/>
              <a:ext cx="5715" cy="1619"/>
            </a:xfrm>
            <a:prstGeom prst="rightArrow">
              <a:avLst>
                <a:gd name="adj1" fmla="val 50000"/>
                <a:gd name="adj2" fmla="val 8824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SG"/>
            </a:p>
          </p:txBody>
        </p:sp>
        <p:sp>
          <p:nvSpPr>
            <p:cNvPr id="14362" name="AutoShape 58"/>
            <p:cNvSpPr>
              <a:spLocks noChangeArrowheads="1"/>
            </p:cNvSpPr>
            <p:nvPr/>
          </p:nvSpPr>
          <p:spPr bwMode="auto">
            <a:xfrm rot="5400000">
              <a:off x="7568" y="6058"/>
              <a:ext cx="4649" cy="1524"/>
            </a:xfrm>
            <a:prstGeom prst="rightArrow">
              <a:avLst>
                <a:gd name="adj1" fmla="val 50000"/>
                <a:gd name="adj2" fmla="val 762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SG"/>
            </a:p>
          </p:txBody>
        </p:sp>
        <p:sp>
          <p:nvSpPr>
            <p:cNvPr id="14363" name="AutoShape 59"/>
            <p:cNvSpPr>
              <a:spLocks noChangeArrowheads="1"/>
            </p:cNvSpPr>
            <p:nvPr/>
          </p:nvSpPr>
          <p:spPr bwMode="auto">
            <a:xfrm rot="-5400000" flipH="1" flipV="1">
              <a:off x="17036" y="13621"/>
              <a:ext cx="5715" cy="8192"/>
            </a:xfrm>
            <a:custGeom>
              <a:avLst/>
              <a:gdLst>
                <a:gd name="T0" fmla="*/ 108241 w 21600"/>
                <a:gd name="T1" fmla="*/ 0 h 21600"/>
                <a:gd name="T2" fmla="*/ 65272 w 21600"/>
                <a:gd name="T3" fmla="*/ 75366 h 21600"/>
                <a:gd name="T4" fmla="*/ 0 w 21600"/>
                <a:gd name="T5" fmla="*/ 288636 h 21600"/>
                <a:gd name="T6" fmla="*/ 58251 w 21600"/>
                <a:gd name="T7" fmla="*/ 310670 h 21600"/>
                <a:gd name="T8" fmla="*/ 116501 w 21600"/>
                <a:gd name="T9" fmla="*/ 204251 h 21600"/>
                <a:gd name="T10" fmla="*/ 151209 w 21600"/>
                <a:gd name="T11" fmla="*/ 7536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8536 h 21600"/>
                <a:gd name="T20" fmla="*/ 1664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62" y="0"/>
                  </a:moveTo>
                  <a:lnTo>
                    <a:pt x="9324" y="5240"/>
                  </a:lnTo>
                  <a:lnTo>
                    <a:pt x="14282" y="5240"/>
                  </a:lnTo>
                  <a:lnTo>
                    <a:pt x="14282" y="18537"/>
                  </a:lnTo>
                  <a:lnTo>
                    <a:pt x="0" y="18537"/>
                  </a:lnTo>
                  <a:lnTo>
                    <a:pt x="0" y="21600"/>
                  </a:lnTo>
                  <a:lnTo>
                    <a:pt x="16642" y="21600"/>
                  </a:lnTo>
                  <a:lnTo>
                    <a:pt x="16642" y="5240"/>
                  </a:lnTo>
                  <a:lnTo>
                    <a:pt x="21600" y="5240"/>
                  </a:lnTo>
                  <a:lnTo>
                    <a:pt x="1546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SG"/>
            </a:p>
          </p:txBody>
        </p:sp>
        <p:sp>
          <p:nvSpPr>
            <p:cNvPr id="14364" name="Text Box 60"/>
            <p:cNvSpPr txBox="1">
              <a:spLocks noChangeArrowheads="1"/>
            </p:cNvSpPr>
            <p:nvPr/>
          </p:nvSpPr>
          <p:spPr bwMode="auto">
            <a:xfrm>
              <a:off x="21894" y="10858"/>
              <a:ext cx="16669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User inputs region of interest</a:t>
              </a:r>
              <a:endParaRPr lang="en-US"/>
            </a:p>
          </p:txBody>
        </p:sp>
        <p:sp>
          <p:nvSpPr>
            <p:cNvPr id="14365" name="AutoShape 61"/>
            <p:cNvSpPr>
              <a:spLocks noChangeArrowheads="1"/>
            </p:cNvSpPr>
            <p:nvPr/>
          </p:nvSpPr>
          <p:spPr bwMode="auto">
            <a:xfrm flipH="1" flipV="1">
              <a:off x="28276" y="7886"/>
              <a:ext cx="1480" cy="2972"/>
            </a:xfrm>
            <a:prstGeom prst="downArrow">
              <a:avLst>
                <a:gd name="adj1" fmla="val 50000"/>
                <a:gd name="adj2" fmla="val 5020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en-SG"/>
            </a:p>
          </p:txBody>
        </p:sp>
        <p:sp>
          <p:nvSpPr>
            <p:cNvPr id="14366" name="Text Box 62"/>
            <p:cNvSpPr txBox="1">
              <a:spLocks noChangeArrowheads="1"/>
            </p:cNvSpPr>
            <p:nvPr/>
          </p:nvSpPr>
          <p:spPr bwMode="auto">
            <a:xfrm>
              <a:off x="39516" y="16478"/>
              <a:ext cx="10287" cy="5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endParaRPr lang="en-SG" altLang="zh-CN" sz="1100">
                <a:latin typeface="Times New Roman" pitchFamily="18" charset="0"/>
                <a:ea typeface="宋体" pitchFamily="2" charset="-122"/>
              </a:endParaRPr>
            </a:p>
            <a:p>
              <a:pPr algn="ctr">
                <a:spcAft>
                  <a:spcPts val="1000"/>
                </a:spcAft>
              </a:pPr>
              <a:r>
                <a:rPr lang="en-SG" altLang="zh-CN" sz="1100">
                  <a:latin typeface="Calibri" pitchFamily="34" charset="0"/>
                  <a:ea typeface="宋体" pitchFamily="2" charset="-122"/>
                </a:rPr>
                <a:t>Blend Frames</a:t>
              </a:r>
              <a:endParaRPr lang="en-US"/>
            </a:p>
          </p:txBody>
        </p:sp>
        <p:sp>
          <p:nvSpPr>
            <p:cNvPr id="14367" name="AutoShape 63"/>
            <p:cNvSpPr>
              <a:spLocks noChangeArrowheads="1"/>
            </p:cNvSpPr>
            <p:nvPr/>
          </p:nvSpPr>
          <p:spPr bwMode="auto">
            <a:xfrm>
              <a:off x="34658" y="18954"/>
              <a:ext cx="4858" cy="1620"/>
            </a:xfrm>
            <a:prstGeom prst="rightArrow">
              <a:avLst>
                <a:gd name="adj1" fmla="val 50000"/>
                <a:gd name="adj2" fmla="val 749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SG"/>
            </a:p>
          </p:txBody>
        </p:sp>
        <p:sp>
          <p:nvSpPr>
            <p:cNvPr id="14368" name="Text Box 64"/>
            <p:cNvSpPr txBox="1">
              <a:spLocks noChangeArrowheads="1"/>
            </p:cNvSpPr>
            <p:nvPr/>
          </p:nvSpPr>
          <p:spPr bwMode="auto">
            <a:xfrm>
              <a:off x="39516" y="2457"/>
              <a:ext cx="10287" cy="54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>
                  <a:latin typeface="Calibri" pitchFamily="34" charset="0"/>
                  <a:ea typeface="宋体" pitchFamily="2" charset="-122"/>
                </a:rPr>
                <a:t>Apply Video Texturing</a:t>
              </a:r>
              <a:endParaRPr lang="en-US"/>
            </a:p>
          </p:txBody>
        </p:sp>
        <p:sp>
          <p:nvSpPr>
            <p:cNvPr id="14369" name="AutoShape 65"/>
            <p:cNvSpPr>
              <a:spLocks noChangeArrowheads="1"/>
            </p:cNvSpPr>
            <p:nvPr/>
          </p:nvSpPr>
          <p:spPr bwMode="auto">
            <a:xfrm>
              <a:off x="34753" y="4495"/>
              <a:ext cx="4858" cy="1620"/>
            </a:xfrm>
            <a:prstGeom prst="rightArrow">
              <a:avLst>
                <a:gd name="adj1" fmla="val 50000"/>
                <a:gd name="adj2" fmla="val 7496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SG"/>
            </a:p>
          </p:txBody>
        </p:sp>
        <p:sp>
          <p:nvSpPr>
            <p:cNvPr id="14370" name="AutoShape 66"/>
            <p:cNvSpPr>
              <a:spLocks noChangeArrowheads="1"/>
            </p:cNvSpPr>
            <p:nvPr/>
          </p:nvSpPr>
          <p:spPr bwMode="auto">
            <a:xfrm flipH="1" flipV="1">
              <a:off x="43421" y="8077"/>
              <a:ext cx="1479" cy="7829"/>
            </a:xfrm>
            <a:prstGeom prst="downArrow">
              <a:avLst>
                <a:gd name="adj1" fmla="val 50000"/>
                <a:gd name="adj2" fmla="val 13233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endParaRPr lang="en-SG"/>
            </a:p>
          </p:txBody>
        </p:sp>
        <p:sp>
          <p:nvSpPr>
            <p:cNvPr id="14371" name="AutoShape 67"/>
            <p:cNvSpPr>
              <a:spLocks noChangeArrowheads="1"/>
            </p:cNvSpPr>
            <p:nvPr/>
          </p:nvSpPr>
          <p:spPr bwMode="auto">
            <a:xfrm>
              <a:off x="49898" y="4495"/>
              <a:ext cx="12382" cy="1620"/>
            </a:xfrm>
            <a:prstGeom prst="rightArrow">
              <a:avLst>
                <a:gd name="adj1" fmla="val 50000"/>
                <a:gd name="adj2" fmla="val 19108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SG"/>
            </a:p>
          </p:txBody>
        </p:sp>
        <p:sp>
          <p:nvSpPr>
            <p:cNvPr id="14372" name="Text Box 68"/>
            <p:cNvSpPr txBox="1">
              <a:spLocks noChangeArrowheads="1"/>
            </p:cNvSpPr>
            <p:nvPr/>
          </p:nvSpPr>
          <p:spPr bwMode="auto">
            <a:xfrm>
              <a:off x="51231" y="6286"/>
              <a:ext cx="10859" cy="3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System outputs animated GIF</a:t>
              </a:r>
              <a:endParaRPr lang="en-US"/>
            </a:p>
          </p:txBody>
        </p:sp>
        <p:sp>
          <p:nvSpPr>
            <p:cNvPr id="14373" name="Text Box 70"/>
            <p:cNvSpPr txBox="1">
              <a:spLocks noChangeArrowheads="1"/>
            </p:cNvSpPr>
            <p:nvPr/>
          </p:nvSpPr>
          <p:spPr bwMode="auto">
            <a:xfrm>
              <a:off x="26371" y="21907"/>
              <a:ext cx="23006" cy="2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SG" altLang="zh-CN" sz="1100" i="1">
                  <a:latin typeface="Calibri" pitchFamily="34" charset="0"/>
                  <a:ea typeface="宋体" pitchFamily="2" charset="-122"/>
                </a:rPr>
                <a:t>Algorithm determines region of interest</a:t>
              </a:r>
              <a:endParaRPr lang="en-US"/>
            </a:p>
          </p:txBody>
        </p:sp>
      </p:grpSp>
      <p:sp>
        <p:nvSpPr>
          <p:cNvPr id="14345" name="Title 36"/>
          <p:cNvSpPr>
            <a:spLocks noGrp="1"/>
          </p:cNvSpPr>
          <p:nvPr>
            <p:ph type="title"/>
          </p:nvPr>
        </p:nvSpPr>
        <p:spPr>
          <a:xfrm>
            <a:off x="827088" y="53975"/>
            <a:ext cx="7129462" cy="400050"/>
          </a:xfrm>
        </p:spPr>
        <p:txBody>
          <a:bodyPr>
            <a:spAutoFit/>
          </a:bodyPr>
          <a:lstStyle/>
          <a:p>
            <a:pPr algn="l"/>
            <a:r>
              <a:rPr lang="en-US" sz="2000" smtClean="0">
                <a:latin typeface="Bookman Old Style" pitchFamily="18" charset="0"/>
              </a:rPr>
              <a:t>Pipeline of automated cinemagraph generation</a:t>
            </a:r>
            <a:endParaRPr lang="en-SG" sz="2000" smtClean="0">
              <a:latin typeface="Bookman Old Style" pitchFamily="18" charset="0"/>
            </a:endParaRPr>
          </a:p>
        </p:txBody>
      </p:sp>
      <p:sp>
        <p:nvSpPr>
          <p:cNvPr id="14346" name="AutoShape 57"/>
          <p:cNvSpPr>
            <a:spLocks noChangeArrowheads="1"/>
          </p:cNvSpPr>
          <p:nvPr/>
        </p:nvSpPr>
        <p:spPr bwMode="auto">
          <a:xfrm>
            <a:off x="1908175" y="5157788"/>
            <a:ext cx="731838" cy="225425"/>
          </a:xfrm>
          <a:prstGeom prst="rightArrow">
            <a:avLst>
              <a:gd name="adj1" fmla="val 50000"/>
              <a:gd name="adj2" fmla="val 8848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SG"/>
          </a:p>
        </p:txBody>
      </p:sp>
      <p:sp>
        <p:nvSpPr>
          <p:cNvPr id="14347" name="AutoShape 57"/>
          <p:cNvSpPr>
            <a:spLocks noChangeArrowheads="1"/>
          </p:cNvSpPr>
          <p:nvPr/>
        </p:nvSpPr>
        <p:spPr bwMode="auto">
          <a:xfrm>
            <a:off x="4205288" y="5157788"/>
            <a:ext cx="733425" cy="225425"/>
          </a:xfrm>
          <a:prstGeom prst="rightArrow">
            <a:avLst>
              <a:gd name="adj1" fmla="val 50000"/>
              <a:gd name="adj2" fmla="val 886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SG"/>
          </a:p>
        </p:txBody>
      </p:sp>
      <p:sp>
        <p:nvSpPr>
          <p:cNvPr id="14348" name="AutoShape 57"/>
          <p:cNvSpPr>
            <a:spLocks noChangeArrowheads="1"/>
          </p:cNvSpPr>
          <p:nvPr/>
        </p:nvSpPr>
        <p:spPr bwMode="auto">
          <a:xfrm>
            <a:off x="6443663" y="5157788"/>
            <a:ext cx="733425" cy="225425"/>
          </a:xfrm>
          <a:prstGeom prst="rightArrow">
            <a:avLst>
              <a:gd name="adj1" fmla="val 50000"/>
              <a:gd name="adj2" fmla="val 886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SG"/>
          </a:p>
        </p:txBody>
      </p:sp>
      <p:sp>
        <p:nvSpPr>
          <p:cNvPr id="14349" name="Text Box 56"/>
          <p:cNvSpPr txBox="1">
            <a:spLocks noChangeArrowheads="1"/>
          </p:cNvSpPr>
          <p:nvPr/>
        </p:nvSpPr>
        <p:spPr bwMode="auto">
          <a:xfrm>
            <a:off x="1560513" y="4948238"/>
            <a:ext cx="1355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SG" altLang="zh-CN" sz="1100" i="1">
                <a:latin typeface="Calibri" pitchFamily="34" charset="0"/>
                <a:ea typeface="宋体" pitchFamily="2" charset="-122"/>
              </a:rPr>
              <a:t>Stabilize</a:t>
            </a:r>
            <a:endParaRPr lang="en-US"/>
          </a:p>
        </p:txBody>
      </p:sp>
      <p:sp>
        <p:nvSpPr>
          <p:cNvPr id="14350" name="Text Box 56"/>
          <p:cNvSpPr txBox="1">
            <a:spLocks noChangeArrowheads="1"/>
          </p:cNvSpPr>
          <p:nvPr/>
        </p:nvSpPr>
        <p:spPr bwMode="auto">
          <a:xfrm>
            <a:off x="6156325" y="4948238"/>
            <a:ext cx="13541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SG" altLang="zh-CN" sz="1100" i="1">
                <a:latin typeface="Calibri" pitchFamily="34" charset="0"/>
                <a:ea typeface="宋体" pitchFamily="2" charset="-122"/>
              </a:rPr>
              <a:t>Blend &amp; Loop</a:t>
            </a:r>
            <a:endParaRPr lang="en-US"/>
          </a:p>
        </p:txBody>
      </p:sp>
      <p:sp>
        <p:nvSpPr>
          <p:cNvPr id="14351" name="Text Box 56"/>
          <p:cNvSpPr txBox="1">
            <a:spLocks noChangeArrowheads="1"/>
          </p:cNvSpPr>
          <p:nvPr/>
        </p:nvSpPr>
        <p:spPr bwMode="auto">
          <a:xfrm>
            <a:off x="3894138" y="4941888"/>
            <a:ext cx="1355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SG" altLang="zh-CN" sz="1100" i="1">
                <a:latin typeface="Calibri" pitchFamily="34" charset="0"/>
                <a:ea typeface="宋体" pitchFamily="2" charset="-122"/>
              </a:rPr>
              <a:t>Track motion</a:t>
            </a:r>
            <a:endParaRPr lang="en-US"/>
          </a:p>
        </p:txBody>
      </p:sp>
      <p:pic>
        <p:nvPicPr>
          <p:cNvPr id="1026" name="Picture 2" descr="D:\Homework\CS231A\CS231A\FinalProject_mine\outputs\lo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185304"/>
            <a:ext cx="1074150" cy="1980000"/>
          </a:xfrm>
          <a:prstGeom prst="rect">
            <a:avLst/>
          </a:prstGeom>
          <a:noFill/>
        </p:spPr>
      </p:pic>
      <p:pic>
        <p:nvPicPr>
          <p:cNvPr id="1027" name="Picture 3" descr="D:\Homework\CS231A\CS231A\FinalProject_mine\outputs\mask_overl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42" y="4221088"/>
            <a:ext cx="1074150" cy="1980000"/>
          </a:xfrm>
          <a:prstGeom prst="rect">
            <a:avLst/>
          </a:prstGeom>
          <a:noFill/>
        </p:spPr>
      </p:pic>
      <p:pic>
        <p:nvPicPr>
          <p:cNvPr id="1028" name="Picture 4" descr="D:\Homework\CS231A\CS231A\FinalProject_mine\outputs\origina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394" y="4185304"/>
            <a:ext cx="1117286" cy="1980000"/>
          </a:xfrm>
          <a:prstGeom prst="rect">
            <a:avLst/>
          </a:prstGeom>
          <a:noFill/>
        </p:spPr>
      </p:pic>
      <p:pic>
        <p:nvPicPr>
          <p:cNvPr id="1029" name="Picture 5" descr="D:\Homework\CS231A\CS231A\FinalProject_mine\outputs\stabl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185304"/>
            <a:ext cx="1074150" cy="19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138</Words>
  <Application>Microsoft Office PowerPoint</Application>
  <PresentationFormat>On-screen Show (4:3)</PresentationFormat>
  <Paragraphs>31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CAG Cinemagraph: Automated Generation</vt:lpstr>
      <vt:lpstr>Pipeline of automated cinemagraph generation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CVPR10 poster spotlight presentation</dc:subject>
  <dc:creator>bobo</dc:creator>
  <cp:lastModifiedBy>Phit Lian</cp:lastModifiedBy>
  <cp:revision>53</cp:revision>
  <dcterms:created xsi:type="dcterms:W3CDTF">2010-04-21T18:48:56Z</dcterms:created>
  <dcterms:modified xsi:type="dcterms:W3CDTF">2011-12-14T20:57:01Z</dcterms:modified>
</cp:coreProperties>
</file>