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0"/>
  </p:notesMasterIdLst>
  <p:handoutMasterIdLst>
    <p:handoutMasterId r:id="rId81"/>
  </p:handoutMasterIdLst>
  <p:sldIdLst>
    <p:sldId id="256" r:id="rId2"/>
    <p:sldId id="259" r:id="rId3"/>
    <p:sldId id="260" r:id="rId4"/>
    <p:sldId id="261" r:id="rId5"/>
    <p:sldId id="262" r:id="rId6"/>
    <p:sldId id="471" r:id="rId7"/>
    <p:sldId id="263" r:id="rId8"/>
    <p:sldId id="264" r:id="rId9"/>
    <p:sldId id="265" r:id="rId10"/>
    <p:sldId id="266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472" r:id="rId24"/>
    <p:sldId id="282" r:id="rId25"/>
    <p:sldId id="283" r:id="rId26"/>
    <p:sldId id="430" r:id="rId27"/>
    <p:sldId id="398" r:id="rId28"/>
    <p:sldId id="419" r:id="rId29"/>
    <p:sldId id="438" r:id="rId30"/>
    <p:sldId id="420" r:id="rId31"/>
    <p:sldId id="421" r:id="rId32"/>
    <p:sldId id="422" r:id="rId33"/>
    <p:sldId id="423" r:id="rId34"/>
    <p:sldId id="424" r:id="rId35"/>
    <p:sldId id="425" r:id="rId36"/>
    <p:sldId id="439" r:id="rId37"/>
    <p:sldId id="447" r:id="rId38"/>
    <p:sldId id="442" r:id="rId39"/>
    <p:sldId id="474" r:id="rId40"/>
    <p:sldId id="440" r:id="rId41"/>
    <p:sldId id="475" r:id="rId42"/>
    <p:sldId id="441" r:id="rId43"/>
    <p:sldId id="443" r:id="rId44"/>
    <p:sldId id="444" r:id="rId45"/>
    <p:sldId id="476" r:id="rId46"/>
    <p:sldId id="445" r:id="rId47"/>
    <p:sldId id="403" r:id="rId48"/>
    <p:sldId id="406" r:id="rId49"/>
    <p:sldId id="409" r:id="rId50"/>
    <p:sldId id="407" r:id="rId51"/>
    <p:sldId id="473" r:id="rId52"/>
    <p:sldId id="408" r:id="rId53"/>
    <p:sldId id="415" r:id="rId54"/>
    <p:sldId id="416" r:id="rId55"/>
    <p:sldId id="429" r:id="rId56"/>
    <p:sldId id="431" r:id="rId57"/>
    <p:sldId id="427" r:id="rId58"/>
    <p:sldId id="464" r:id="rId59"/>
    <p:sldId id="465" r:id="rId60"/>
    <p:sldId id="466" r:id="rId61"/>
    <p:sldId id="463" r:id="rId62"/>
    <p:sldId id="467" r:id="rId63"/>
    <p:sldId id="468" r:id="rId64"/>
    <p:sldId id="400" r:id="rId65"/>
    <p:sldId id="448" r:id="rId66"/>
    <p:sldId id="451" r:id="rId67"/>
    <p:sldId id="452" r:id="rId68"/>
    <p:sldId id="453" r:id="rId69"/>
    <p:sldId id="454" r:id="rId70"/>
    <p:sldId id="458" r:id="rId71"/>
    <p:sldId id="459" r:id="rId72"/>
    <p:sldId id="469" r:id="rId73"/>
    <p:sldId id="434" r:id="rId74"/>
    <p:sldId id="470" r:id="rId75"/>
    <p:sldId id="401" r:id="rId76"/>
    <p:sldId id="436" r:id="rId77"/>
    <p:sldId id="437" r:id="rId78"/>
    <p:sldId id="457" r:id="rId79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50000"/>
    <a:srgbClr val="222222"/>
    <a:srgbClr val="383838"/>
    <a:srgbClr val="E61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91"/>
    <p:restoredTop sz="87260" autoAdjust="0"/>
  </p:normalViewPr>
  <p:slideViewPr>
    <p:cSldViewPr snapToObjects="1">
      <p:cViewPr>
        <p:scale>
          <a:sx n="85" d="100"/>
          <a:sy n="85" d="100"/>
        </p:scale>
        <p:origin x="56" y="3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6EF20-56E6-A245-A0C6-FCE94244DF49}" type="datetimeFigureOut">
              <a:rPr lang="en-US" smtClean="0"/>
              <a:pPr/>
              <a:t>10/26/18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BB279-24D0-E74F-842C-97E9CC576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252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C6487-8DF9-0448-87B9-229C629F1A86}" type="datetimeFigureOut">
              <a:rPr lang="en-US" smtClean="0"/>
              <a:pPr/>
              <a:t>10/26/18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3916B-D2F7-E340-96C7-8D932FD23B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896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st_of_Belgians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Surrealist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54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F32A59-041E-4B1F-A655-223F39BC63E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91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349433-6D62-44E8-8280-ACC63FD0F7A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94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1898 – 1967 was a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List of Belgians"/>
              </a:rPr>
              <a:t>Belgian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Surrealist"/>
              </a:rPr>
              <a:t>surrealist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artist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 depicting ordinary objects in an unusual context, his work is known for challenging observers' preconditioned perceptions of reality.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61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F39428-B71E-473C-A369-81DC9879DAD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61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7786CD-9BA6-45C4-8FF5-7D0B75A7ED5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67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5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55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E60BCC5-003B-394B-86E2-20F225AEAEC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879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9E50AD-01FE-3E42-A21F-664DAF397087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963" y="696913"/>
            <a:ext cx="6189662" cy="3482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744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63D46B-CB04-7749-A225-DF6A7F0622F7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773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63D46B-CB04-7749-A225-DF6A7F0622F7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998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common theme of these problems is that when the dimensionality increases,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 the space increases so fast that the available data become sparse. This sparsity is problematic for any method that requires statistical significance. In order to obtain a statistically sound and reliable result, the amount of data needed to support the result often grows exponentially with the dimensionality.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93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Let’s give a look at</a:t>
            </a:r>
            <a:r>
              <a:rPr lang="en-US" baseline="0" dirty="0"/>
              <a:t> this picture. It’s very easy for use to recognize the content of this picture. This is an urban scene. There is a building, a car, pedestrians and a clock. It would be great if we could design an artificial visual system that mimic human capabilities.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Specifically, what are the tasks we would like such a system to perform?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7786CD-9BA6-45C4-8FF5-7D0B75A7ED5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090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1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71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9C9B62-A57C-A54A-8D2F-3843305C65F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1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7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http://www.aiaccess.net/English/Glossaries/GlosMod/e_gm_bias_variance.htm</a:t>
            </a:r>
          </a:p>
        </p:txBody>
      </p:sp>
      <p:sp>
        <p:nvSpPr>
          <p:cNvPr id="177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823904-703D-A74F-9643-0F052E8AB1FA}" type="slidenum">
              <a:rPr lang="en-US" sz="1200">
                <a:latin typeface="Calibri" charset="0"/>
              </a:rPr>
              <a:pPr eaLnBrk="1" hangingPunct="1"/>
              <a:t>49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64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3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173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FB2F9B-EA6F-8146-8A73-7BA4400FFE1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50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353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5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You can only get generalization through assumptions.</a:t>
            </a:r>
          </a:p>
        </p:txBody>
      </p:sp>
      <p:sp>
        <p:nvSpPr>
          <p:cNvPr id="175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7BCCB7-175A-E140-9410-74BA8B242CE5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52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491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8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You can only get generalization through assumptions.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188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8CE310B-C3F4-034E-94A9-A5E30481415F}" type="slidenum">
              <a:rPr lang="en-US" sz="1200">
                <a:latin typeface="Calibri" charset="0"/>
              </a:rPr>
              <a:pPr eaLnBrk="1" hangingPunct="1"/>
              <a:t>53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6088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0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The simpler classifier or regularization could increase bias and lead to more error.</a:t>
            </a:r>
          </a:p>
        </p:txBody>
      </p:sp>
      <p:sp>
        <p:nvSpPr>
          <p:cNvPr id="190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6A102E-94A4-B34A-A1E2-3E4006713DA7}" type="slidenum">
              <a:rPr lang="en-US" sz="1200">
                <a:latin typeface="Calibri" charset="0"/>
              </a:rPr>
              <a:pPr eaLnBrk="1" hangingPunct="1"/>
              <a:t>54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69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5D7715-0015-4844-99BD-D3389B0C508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58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153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5D7715-0015-4844-99BD-D3389B0C508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59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1441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5D7715-0015-4844-99BD-D3389B0C508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63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5D7715-0015-4844-99BD-D3389B0C508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679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A37379-F583-45CA-8553-D4575A73450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411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5D7715-0015-4844-99BD-D3389B0C508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8267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5D7715-0015-4844-99BD-D3389B0C508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741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9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59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49F70D-F926-F049-8F4C-1631B62D81A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4973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9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59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49F70D-F926-F049-8F4C-1631B62D81A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0144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9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59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49F70D-F926-F049-8F4C-1631B62D81A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66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854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9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59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49F70D-F926-F049-8F4C-1631B62D81A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2814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9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59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49F70D-F926-F049-8F4C-1631B62D81A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3138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9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59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49F70D-F926-F049-8F4C-1631B62D81A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6404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9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59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49F70D-F926-F049-8F4C-1631B62D81A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0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9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59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49F70D-F926-F049-8F4C-1631B62D81A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261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2E4297-61D9-4179-A93A-0B5126E1371E}" type="slidenum">
              <a:rPr lang="en-US"/>
              <a:pPr/>
              <a:t>11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If we have an autonomouse vehicle, we would need to recognize that is object is a building, estimate its pose: 45 degree, 5-6 meters away, we would need to tell that this car is the the police car, 2-3 meters away, that is waiting for the traffic light to become green., that there are people on the street; these people are infact crossing the street. </a:t>
            </a:r>
          </a:p>
        </p:txBody>
      </p:sp>
    </p:spTree>
    <p:extLst>
      <p:ext uri="{BB962C8B-B14F-4D97-AF65-F5344CB8AC3E}">
        <p14:creationId xmlns:p14="http://schemas.microsoft.com/office/powerpoint/2010/main" val="2928139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5D7715-0015-4844-99BD-D3389B0C508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5573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1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61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E36C51-3EF8-1C4A-80CD-E17F3B30636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6685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5D7715-0015-4844-99BD-D3389B0C508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294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1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61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E36C51-3EF8-1C4A-80CD-E17F3B30636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791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5D7715-0015-4844-99BD-D3389B0C508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76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4157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5D7715-0015-4844-99BD-D3389B0C508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24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3F82B2-2D09-4125-ABA9-64F0499B261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This technology has become mature enough so that several applications are now taking advantage of these results.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b="1" dirty="0"/>
              <a:t>this device takes can help the user recognize that the building is not </a:t>
            </a:r>
            <a:r>
              <a:rPr lang="en-US" b="1" dirty="0" err="1"/>
              <a:t>pisa</a:t>
            </a:r>
            <a:r>
              <a:rPr lang="en-US" b="1" dirty="0"/>
              <a:t> tower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984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18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F6DD4A-7F86-42F5-91F0-9C1466D1AF3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09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FD63EE-CF62-498F-923C-2FB20641872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8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38CFE9-8FC4-4009-BA89-354DE5D7A04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0485" y="2130428"/>
            <a:ext cx="10657115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0485" y="3886200"/>
            <a:ext cx="9742715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stanford_logo.gif">
            <a:extLst>
              <a:ext uri="{FF2B5EF4-FFF2-40B4-BE49-F238E27FC236}">
                <a16:creationId xmlns:a16="http://schemas.microsoft.com/office/drawing/2014/main" id="{E6A88642-6746-A94B-903B-72A1B7706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50000"/>
          </a:blip>
          <a:srcRect t="26774" r="30067"/>
          <a:stretch/>
        </p:blipFill>
        <p:spPr>
          <a:xfrm>
            <a:off x="5733142" y="0"/>
            <a:ext cx="5684158" cy="53938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82148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5518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4029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7309757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0340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70797" y="6416678"/>
            <a:ext cx="2116403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348185A-0FA7-654B-BDE3-4E385126A2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05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770797" y="6416678"/>
            <a:ext cx="2116403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17-Oct-17</a:t>
            </a:r>
            <a:endParaRPr lang="ru-RU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090FB98-980D-2244-9B24-37A23500056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329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xfrm>
            <a:off x="9446288" y="6515100"/>
            <a:ext cx="324513" cy="254000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0817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8015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831" y="4406903"/>
            <a:ext cx="10303328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831" y="2906713"/>
            <a:ext cx="10303328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7457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203371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59930" y="1600203"/>
            <a:ext cx="5197927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8207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04008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04008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1482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148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5164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41218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1139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638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3521528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6059" y="273053"/>
            <a:ext cx="6841672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3521528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957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129" y="4800600"/>
            <a:ext cx="10140043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02129" y="612775"/>
            <a:ext cx="10140043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2129" y="5367338"/>
            <a:ext cx="10140043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5556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452717" y="1"/>
            <a:ext cx="739283" cy="6858000"/>
          </a:xfrm>
          <a:prstGeom prst="rect">
            <a:avLst/>
          </a:prstGeom>
          <a:solidFill>
            <a:srgbClr val="85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222222"/>
              </a:solidFill>
              <a:latin typeface="Geneva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274638"/>
            <a:ext cx="1057547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3"/>
            <a:ext cx="1057547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10622856" y="2663313"/>
            <a:ext cx="2412836" cy="286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75" dirty="0">
                <a:solidFill>
                  <a:schemeClr val="bg1"/>
                </a:solidFill>
                <a:latin typeface="Geneva"/>
              </a:rPr>
              <a:t>Object recognition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A737B4-18D1-4E42-A36F-859FCF072021}"/>
              </a:ext>
            </a:extLst>
          </p:cNvPr>
          <p:cNvSpPr txBox="1"/>
          <p:nvPr userDrawn="1"/>
        </p:nvSpPr>
        <p:spPr>
          <a:xfrm>
            <a:off x="609600" y="6434241"/>
            <a:ext cx="42318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Geneva"/>
              </a:rPr>
              <a:t>Stanford University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C64AE-B440-BA43-966F-41CCBD4431DB}"/>
              </a:ext>
            </a:extLst>
          </p:cNvPr>
          <p:cNvSpPr txBox="1"/>
          <p:nvPr userDrawn="1"/>
        </p:nvSpPr>
        <p:spPr>
          <a:xfrm rot="5400000">
            <a:off x="11085491" y="4914078"/>
            <a:ext cx="14741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30-Oct-2018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59E615-EA64-B345-9E23-80C30A90978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8815" y="155122"/>
            <a:ext cx="518885" cy="11674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8F5487-CC53-8347-80F1-69D5DF5B4A18}"/>
              </a:ext>
            </a:extLst>
          </p:cNvPr>
          <p:cNvSpPr txBox="1"/>
          <p:nvPr userDrawn="1"/>
        </p:nvSpPr>
        <p:spPr>
          <a:xfrm>
            <a:off x="11452717" y="6243891"/>
            <a:ext cx="7392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DB88FC5-C8A9-0D40-8DFA-E9A72D00FE25}" type="slidenum">
              <a:rPr lang="en-US" sz="1350" smtClean="0">
                <a:solidFill>
                  <a:schemeClr val="bg1"/>
                </a:solidFill>
              </a:rPr>
              <a:pPr algn="ct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1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tesonart.com/1961-1967-later-years.asp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2.emf"/><Relationship Id="rId4" Type="http://schemas.openxmlformats.org/officeDocument/2006/relationships/oleObject" Target="../embeddings/oleObject6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2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6.png"/><Relationship Id="rId7" Type="http://schemas.microsoft.com/office/2007/relationships/hdphoto" Target="../media/hdphoto1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6.png"/><Relationship Id="rId7" Type="http://schemas.microsoft.com/office/2007/relationships/hdphoto" Target="../media/hdphoto3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microsoft.com/office/2007/relationships/hdphoto" Target="../media/hdphoto5.wdp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microsoft.com/office/2007/relationships/hdphoto" Target="../media/hdphoto1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microsoft.com/office/2007/relationships/hdphoto" Target="../media/hdphoto6.wdp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64.png"/><Relationship Id="rId3" Type="http://schemas.openxmlformats.org/officeDocument/2006/relationships/image" Target="../media/image56.png"/><Relationship Id="rId7" Type="http://schemas.microsoft.com/office/2007/relationships/hdphoto" Target="../media/hdphoto1.wdp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image" Target="../media/image56.png"/><Relationship Id="rId7" Type="http://schemas.microsoft.com/office/2007/relationships/hdphoto" Target="../media/hdphoto1.wdp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0" Type="http://schemas.microsoft.com/office/2007/relationships/hdphoto" Target="../media/hdphoto2.wdp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image" Target="../media/image56.png"/><Relationship Id="rId7" Type="http://schemas.microsoft.com/office/2007/relationships/hdphoto" Target="../media/hdphoto1.wdp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5" Type="http://schemas.microsoft.com/office/2007/relationships/hdphoto" Target="../media/hdphoto8.wdp"/><Relationship Id="rId10" Type="http://schemas.microsoft.com/office/2007/relationships/hdphoto" Target="../media/hdphoto2.wdp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6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image" Target="../media/image56.png"/><Relationship Id="rId7" Type="http://schemas.microsoft.com/office/2007/relationships/hdphoto" Target="../media/hdphoto1.wdp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5" Type="http://schemas.microsoft.com/office/2007/relationships/hdphoto" Target="../media/hdphoto8.wdp"/><Relationship Id="rId10" Type="http://schemas.microsoft.com/office/2007/relationships/hdphoto" Target="../media/hdphoto2.wdp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209800"/>
            <a:ext cx="8991600" cy="1219200"/>
          </a:xfrm>
        </p:spPr>
        <p:txBody>
          <a:bodyPr>
            <a:normAutofit/>
          </a:bodyPr>
          <a:lstStyle/>
          <a:p>
            <a:r>
              <a:rPr lang="en-US" dirty="0"/>
              <a:t>Lecture: Object Recognition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886200"/>
            <a:ext cx="8610600" cy="2362200"/>
          </a:xfrm>
        </p:spPr>
        <p:txBody>
          <a:bodyPr>
            <a:normAutofit/>
          </a:bodyPr>
          <a:lstStyle/>
          <a:p>
            <a:r>
              <a:rPr lang="en-US" dirty="0"/>
              <a:t>Juan Carlos </a:t>
            </a:r>
            <a:r>
              <a:rPr lang="en-US" dirty="0" err="1"/>
              <a:t>Niebles</a:t>
            </a:r>
            <a:r>
              <a:rPr lang="en-US" dirty="0"/>
              <a:t> and Ranjay Krishna</a:t>
            </a:r>
          </a:p>
          <a:p>
            <a:r>
              <a:rPr lang="en-US" dirty="0"/>
              <a:t>Stanford Vision and Learning Lab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ene_04170"/>
          <p:cNvPicPr>
            <a:picLocks noChangeAspect="1" noChangeArrowheads="1"/>
          </p:cNvPicPr>
          <p:nvPr/>
        </p:nvPicPr>
        <p:blipFill>
          <a:blip r:embed="rId2" cstate="print">
            <a:lum bright="24000" contrast="-12000"/>
          </a:blip>
          <a:srcRect t="10023"/>
          <a:stretch>
            <a:fillRect/>
          </a:stretch>
        </p:blipFill>
        <p:spPr bwMode="auto">
          <a:xfrm>
            <a:off x="1524000" y="1371600"/>
            <a:ext cx="9144000" cy="5486400"/>
          </a:xfrm>
          <a:prstGeom prst="rect">
            <a:avLst/>
          </a:prstGeom>
          <a:noFill/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324600" y="2743200"/>
            <a:ext cx="667170" cy="369332"/>
          </a:xfrm>
          <a:prstGeom prst="rect">
            <a:avLst/>
          </a:prstGeom>
          <a:solidFill>
            <a:schemeClr val="bg1"/>
          </a:solidFill>
          <a:ln w="635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" pitchFamily="34" charset="0"/>
              </a:rPr>
              <a:t>clock</a:t>
            </a:r>
          </a:p>
        </p:txBody>
      </p:sp>
      <p:sp>
        <p:nvSpPr>
          <p:cNvPr id="14" name="Freeform 13"/>
          <p:cNvSpPr/>
          <p:nvPr/>
        </p:nvSpPr>
        <p:spPr bwMode="auto">
          <a:xfrm>
            <a:off x="5209522" y="2568697"/>
            <a:ext cx="781777" cy="1326229"/>
          </a:xfrm>
          <a:custGeom>
            <a:avLst/>
            <a:gdLst>
              <a:gd name="connsiteX0" fmla="*/ 0 w 781777"/>
              <a:gd name="connsiteY0" fmla="*/ 404849 h 1326229"/>
              <a:gd name="connsiteX1" fmla="*/ 13960 w 781777"/>
              <a:gd name="connsiteY1" fmla="*/ 1040043 h 1326229"/>
              <a:gd name="connsiteX2" fmla="*/ 69801 w 781777"/>
              <a:gd name="connsiteY2" fmla="*/ 1033063 h 1326229"/>
              <a:gd name="connsiteX3" fmla="*/ 104702 w 781777"/>
              <a:gd name="connsiteY3" fmla="*/ 956281 h 1326229"/>
              <a:gd name="connsiteX4" fmla="*/ 146583 w 781777"/>
              <a:gd name="connsiteY4" fmla="*/ 1012122 h 1326229"/>
              <a:gd name="connsiteX5" fmla="*/ 362968 w 781777"/>
              <a:gd name="connsiteY5" fmla="*/ 1060983 h 1326229"/>
              <a:gd name="connsiteX6" fmla="*/ 397868 w 781777"/>
              <a:gd name="connsiteY6" fmla="*/ 1319249 h 1326229"/>
              <a:gd name="connsiteX7" fmla="*/ 488610 w 781777"/>
              <a:gd name="connsiteY7" fmla="*/ 1326229 h 1326229"/>
              <a:gd name="connsiteX8" fmla="*/ 523511 w 781777"/>
              <a:gd name="connsiteY8" fmla="*/ 1088904 h 1326229"/>
              <a:gd name="connsiteX9" fmla="*/ 614253 w 781777"/>
              <a:gd name="connsiteY9" fmla="*/ 1040043 h 1326229"/>
              <a:gd name="connsiteX10" fmla="*/ 781777 w 781777"/>
              <a:gd name="connsiteY10" fmla="*/ 1109844 h 1326229"/>
              <a:gd name="connsiteX11" fmla="*/ 760836 w 781777"/>
              <a:gd name="connsiteY11" fmla="*/ 411829 h 1326229"/>
              <a:gd name="connsiteX12" fmla="*/ 725935 w 781777"/>
              <a:gd name="connsiteY12" fmla="*/ 376928 h 1326229"/>
              <a:gd name="connsiteX13" fmla="*/ 649154 w 781777"/>
              <a:gd name="connsiteY13" fmla="*/ 495591 h 1326229"/>
              <a:gd name="connsiteX14" fmla="*/ 565392 w 781777"/>
              <a:gd name="connsiteY14" fmla="*/ 439750 h 1326229"/>
              <a:gd name="connsiteX15" fmla="*/ 579352 w 781777"/>
              <a:gd name="connsiteY15" fmla="*/ 328067 h 1326229"/>
              <a:gd name="connsiteX16" fmla="*/ 411829 w 781777"/>
              <a:gd name="connsiteY16" fmla="*/ 195444 h 1326229"/>
              <a:gd name="connsiteX17" fmla="*/ 418809 w 781777"/>
              <a:gd name="connsiteY17" fmla="*/ 0 h 1326229"/>
              <a:gd name="connsiteX18" fmla="*/ 335047 w 781777"/>
              <a:gd name="connsiteY18" fmla="*/ 13960 h 1326229"/>
              <a:gd name="connsiteX19" fmla="*/ 321087 w 781777"/>
              <a:gd name="connsiteY19" fmla="*/ 230345 h 1326229"/>
              <a:gd name="connsiteX20" fmla="*/ 174503 w 781777"/>
              <a:gd name="connsiteY20" fmla="*/ 307127 h 1326229"/>
              <a:gd name="connsiteX21" fmla="*/ 174503 w 781777"/>
              <a:gd name="connsiteY21" fmla="*/ 439750 h 1326229"/>
              <a:gd name="connsiteX22" fmla="*/ 111682 w 781777"/>
              <a:gd name="connsiteY22" fmla="*/ 509551 h 1326229"/>
              <a:gd name="connsiteX23" fmla="*/ 69801 w 781777"/>
              <a:gd name="connsiteY23" fmla="*/ 404849 h 1326229"/>
              <a:gd name="connsiteX24" fmla="*/ 0 w 781777"/>
              <a:gd name="connsiteY24" fmla="*/ 404849 h 132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81777" h="1326229">
                <a:moveTo>
                  <a:pt x="0" y="404849"/>
                </a:moveTo>
                <a:lnTo>
                  <a:pt x="13960" y="1040043"/>
                </a:lnTo>
                <a:lnTo>
                  <a:pt x="69801" y="1033063"/>
                </a:lnTo>
                <a:lnTo>
                  <a:pt x="104702" y="956281"/>
                </a:lnTo>
                <a:lnTo>
                  <a:pt x="146583" y="1012122"/>
                </a:lnTo>
                <a:lnTo>
                  <a:pt x="362968" y="1060983"/>
                </a:lnTo>
                <a:lnTo>
                  <a:pt x="397868" y="1319249"/>
                </a:lnTo>
                <a:lnTo>
                  <a:pt x="488610" y="1326229"/>
                </a:lnTo>
                <a:lnTo>
                  <a:pt x="523511" y="1088904"/>
                </a:lnTo>
                <a:lnTo>
                  <a:pt x="614253" y="1040043"/>
                </a:lnTo>
                <a:lnTo>
                  <a:pt x="781777" y="1109844"/>
                </a:lnTo>
                <a:lnTo>
                  <a:pt x="760836" y="411829"/>
                </a:lnTo>
                <a:lnTo>
                  <a:pt x="725935" y="376928"/>
                </a:lnTo>
                <a:lnTo>
                  <a:pt x="649154" y="495591"/>
                </a:lnTo>
                <a:lnTo>
                  <a:pt x="565392" y="439750"/>
                </a:lnTo>
                <a:lnTo>
                  <a:pt x="579352" y="328067"/>
                </a:lnTo>
                <a:lnTo>
                  <a:pt x="411829" y="195444"/>
                </a:lnTo>
                <a:lnTo>
                  <a:pt x="418809" y="0"/>
                </a:lnTo>
                <a:lnTo>
                  <a:pt x="335047" y="13960"/>
                </a:lnTo>
                <a:lnTo>
                  <a:pt x="321087" y="230345"/>
                </a:lnTo>
                <a:lnTo>
                  <a:pt x="174503" y="307127"/>
                </a:lnTo>
                <a:lnTo>
                  <a:pt x="174503" y="439750"/>
                </a:lnTo>
                <a:lnTo>
                  <a:pt x="111682" y="509551"/>
                </a:lnTo>
                <a:lnTo>
                  <a:pt x="69801" y="404849"/>
                </a:lnTo>
                <a:lnTo>
                  <a:pt x="0" y="404849"/>
                </a:lnTo>
                <a:close/>
              </a:path>
            </a:pathLst>
          </a:cu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ln w="57150">
                <a:solidFill>
                  <a:schemeClr val="tx1"/>
                </a:solidFill>
              </a:ln>
              <a:latin typeface="Futura Bk BT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24000" y="1524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</a:rPr>
              <a:t>Detection: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</a:p>
          <a:p>
            <a:pPr lvl="0"/>
            <a:r>
              <a:rPr lang="en-US" sz="2800" dirty="0"/>
              <a:t>Accurate localization (segmentation)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02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scene_04170"/>
          <p:cNvPicPr>
            <a:picLocks noChangeAspect="1" noChangeArrowheads="1"/>
          </p:cNvPicPr>
          <p:nvPr/>
        </p:nvPicPr>
        <p:blipFill>
          <a:blip r:embed="rId3" cstate="print">
            <a:lum bright="24000" contrast="-12000"/>
          </a:blip>
          <a:srcRect t="10023"/>
          <a:stretch>
            <a:fillRect/>
          </a:stretch>
        </p:blipFill>
        <p:spPr bwMode="auto">
          <a:xfrm>
            <a:off x="1524000" y="1371600"/>
            <a:ext cx="9144000" cy="5486400"/>
          </a:xfrm>
          <a:prstGeom prst="rect">
            <a:avLst/>
          </a:prstGeom>
          <a:noFill/>
        </p:spPr>
      </p:pic>
      <p:sp>
        <p:nvSpPr>
          <p:cNvPr id="385028" name="Freeform 4"/>
          <p:cNvSpPr>
            <a:spLocks/>
          </p:cNvSpPr>
          <p:nvPr/>
        </p:nvSpPr>
        <p:spPr bwMode="auto">
          <a:xfrm>
            <a:off x="8534400" y="5257800"/>
            <a:ext cx="2133600" cy="990600"/>
          </a:xfrm>
          <a:custGeom>
            <a:avLst/>
            <a:gdLst>
              <a:gd name="T0" fmla="*/ 1440 w 1488"/>
              <a:gd name="T1" fmla="*/ 0 h 624"/>
              <a:gd name="T2" fmla="*/ 816 w 1488"/>
              <a:gd name="T3" fmla="*/ 0 h 624"/>
              <a:gd name="T4" fmla="*/ 480 w 1488"/>
              <a:gd name="T5" fmla="*/ 240 h 624"/>
              <a:gd name="T6" fmla="*/ 0 w 1488"/>
              <a:gd name="T7" fmla="*/ 288 h 624"/>
              <a:gd name="T8" fmla="*/ 0 w 1488"/>
              <a:gd name="T9" fmla="*/ 528 h 624"/>
              <a:gd name="T10" fmla="*/ 1488 w 1488"/>
              <a:gd name="T11" fmla="*/ 624 h 624"/>
              <a:gd name="T12" fmla="*/ 1440 w 1488"/>
              <a:gd name="T13" fmla="*/ 0 h 6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88"/>
              <a:gd name="T22" fmla="*/ 0 h 624"/>
              <a:gd name="T23" fmla="*/ 1488 w 1488"/>
              <a:gd name="T24" fmla="*/ 624 h 6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88" h="624">
                <a:moveTo>
                  <a:pt x="1440" y="0"/>
                </a:moveTo>
                <a:lnTo>
                  <a:pt x="816" y="0"/>
                </a:lnTo>
                <a:lnTo>
                  <a:pt x="480" y="240"/>
                </a:lnTo>
                <a:lnTo>
                  <a:pt x="0" y="288"/>
                </a:lnTo>
                <a:lnTo>
                  <a:pt x="0" y="528"/>
                </a:lnTo>
                <a:lnTo>
                  <a:pt x="1488" y="624"/>
                </a:lnTo>
                <a:lnTo>
                  <a:pt x="1440" y="0"/>
                </a:lnTo>
                <a:close/>
              </a:path>
            </a:pathLst>
          </a:custGeom>
          <a:solidFill>
            <a:srgbClr val="00FF00">
              <a:alpha val="34117"/>
            </a:srgbClr>
          </a:solidFill>
          <a:ln w="76200">
            <a:solidFill>
              <a:srgbClr val="008000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85031" name="Rectangle 7"/>
          <p:cNvSpPr>
            <a:spLocks noChangeArrowheads="1"/>
          </p:cNvSpPr>
          <p:nvPr/>
        </p:nvSpPr>
        <p:spPr bwMode="auto">
          <a:xfrm>
            <a:off x="6324601" y="5105400"/>
            <a:ext cx="380999" cy="756166"/>
          </a:xfrm>
          <a:prstGeom prst="rect">
            <a:avLst/>
          </a:prstGeom>
          <a:solidFill>
            <a:srgbClr val="FF0000">
              <a:alpha val="34117"/>
            </a:srgbClr>
          </a:solidFill>
          <a:ln w="76200" algn="ctr">
            <a:solidFill>
              <a:srgbClr val="8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85035" name="Text Box 11"/>
          <p:cNvSpPr txBox="1">
            <a:spLocks noChangeArrowheads="1"/>
          </p:cNvSpPr>
          <p:nvPr/>
        </p:nvSpPr>
        <p:spPr bwMode="auto">
          <a:xfrm>
            <a:off x="5545092" y="3962400"/>
            <a:ext cx="2287678" cy="677108"/>
          </a:xfrm>
          <a:prstGeom prst="rect">
            <a:avLst/>
          </a:prstGeom>
          <a:solidFill>
            <a:schemeClr val="bg1"/>
          </a:solidFill>
          <a:ln w="635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993300"/>
                </a:solidFill>
              </a:rPr>
              <a:t>Object: </a:t>
            </a:r>
            <a:r>
              <a:rPr lang="en-US" b="1" dirty="0">
                <a:solidFill>
                  <a:srgbClr val="993300"/>
                </a:solidFill>
              </a:rPr>
              <a:t>Person, back;</a:t>
            </a:r>
          </a:p>
          <a:p>
            <a:pPr algn="ctr"/>
            <a:r>
              <a:rPr lang="en-US" b="1" dirty="0">
                <a:solidFill>
                  <a:srgbClr val="993300"/>
                </a:solidFill>
              </a:rPr>
              <a:t>1-2 meters away</a:t>
            </a:r>
          </a:p>
        </p:txBody>
      </p:sp>
      <p:sp>
        <p:nvSpPr>
          <p:cNvPr id="385036" name="Text Box 12"/>
          <p:cNvSpPr txBox="1">
            <a:spLocks noChangeArrowheads="1"/>
          </p:cNvSpPr>
          <p:nvPr/>
        </p:nvSpPr>
        <p:spPr bwMode="auto">
          <a:xfrm>
            <a:off x="5943600" y="6080126"/>
            <a:ext cx="4648200" cy="396875"/>
          </a:xfrm>
          <a:prstGeom prst="rect">
            <a:avLst/>
          </a:prstGeom>
          <a:solidFill>
            <a:schemeClr val="bg1"/>
          </a:solidFill>
          <a:ln w="635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33CC33"/>
                </a:solidFill>
              </a:rPr>
              <a:t>Object: </a:t>
            </a:r>
            <a:r>
              <a:rPr lang="en-US" sz="1600" b="1">
                <a:solidFill>
                  <a:srgbClr val="33CC33"/>
                </a:solidFill>
              </a:rPr>
              <a:t>Police</a:t>
            </a:r>
            <a:r>
              <a:rPr lang="en-US" b="1">
                <a:solidFill>
                  <a:srgbClr val="33CC33"/>
                </a:solidFill>
              </a:rPr>
              <a:t> car, side view, 4-5 m away</a:t>
            </a:r>
          </a:p>
        </p:txBody>
      </p:sp>
      <p:sp>
        <p:nvSpPr>
          <p:cNvPr id="20" name="Freeform 3"/>
          <p:cNvSpPr>
            <a:spLocks/>
          </p:cNvSpPr>
          <p:nvPr/>
        </p:nvSpPr>
        <p:spPr bwMode="auto">
          <a:xfrm>
            <a:off x="1676399" y="1447800"/>
            <a:ext cx="4648201" cy="2495730"/>
          </a:xfrm>
          <a:custGeom>
            <a:avLst/>
            <a:gdLst>
              <a:gd name="T0" fmla="*/ 0 w 5664"/>
              <a:gd name="T1" fmla="*/ 720 h 3072"/>
              <a:gd name="T2" fmla="*/ 1536 w 5664"/>
              <a:gd name="T3" fmla="*/ 0 h 3072"/>
              <a:gd name="T4" fmla="*/ 5616 w 5664"/>
              <a:gd name="T5" fmla="*/ 432 h 3072"/>
              <a:gd name="T6" fmla="*/ 5664 w 5664"/>
              <a:gd name="T7" fmla="*/ 2640 h 3072"/>
              <a:gd name="T8" fmla="*/ 4704 w 5664"/>
              <a:gd name="T9" fmla="*/ 3072 h 3072"/>
              <a:gd name="T10" fmla="*/ 2640 w 5664"/>
              <a:gd name="T11" fmla="*/ 3072 h 3072"/>
              <a:gd name="T12" fmla="*/ 144 w 5664"/>
              <a:gd name="T13" fmla="*/ 2928 h 3072"/>
              <a:gd name="T14" fmla="*/ 151 w 5664"/>
              <a:gd name="T15" fmla="*/ 2681 h 3072"/>
              <a:gd name="T16" fmla="*/ 192 w 5664"/>
              <a:gd name="T17" fmla="*/ 2496 h 3072"/>
              <a:gd name="T18" fmla="*/ 0 w 5664"/>
              <a:gd name="T19" fmla="*/ 720 h 30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664"/>
              <a:gd name="T31" fmla="*/ 0 h 3072"/>
              <a:gd name="T32" fmla="*/ 5664 w 5664"/>
              <a:gd name="T33" fmla="*/ 3072 h 307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664" h="3072">
                <a:moveTo>
                  <a:pt x="0" y="720"/>
                </a:moveTo>
                <a:lnTo>
                  <a:pt x="1536" y="0"/>
                </a:lnTo>
                <a:lnTo>
                  <a:pt x="5616" y="432"/>
                </a:lnTo>
                <a:lnTo>
                  <a:pt x="5664" y="2640"/>
                </a:lnTo>
                <a:lnTo>
                  <a:pt x="4704" y="3072"/>
                </a:lnTo>
                <a:lnTo>
                  <a:pt x="2640" y="3072"/>
                </a:lnTo>
                <a:cubicBezTo>
                  <a:pt x="1808" y="3024"/>
                  <a:pt x="976" y="2982"/>
                  <a:pt x="144" y="2928"/>
                </a:cubicBezTo>
                <a:cubicBezTo>
                  <a:pt x="62" y="2923"/>
                  <a:pt x="137" y="2762"/>
                  <a:pt x="151" y="2681"/>
                </a:cubicBezTo>
                <a:cubicBezTo>
                  <a:pt x="162" y="2619"/>
                  <a:pt x="192" y="2496"/>
                  <a:pt x="192" y="2496"/>
                </a:cubicBezTo>
                <a:lnTo>
                  <a:pt x="0" y="720"/>
                </a:lnTo>
                <a:close/>
              </a:path>
            </a:pathLst>
          </a:custGeom>
          <a:solidFill>
            <a:srgbClr val="00CCFF">
              <a:alpha val="23921"/>
            </a:srgbClr>
          </a:solidFill>
          <a:ln w="76200">
            <a:solidFill>
              <a:srgbClr val="000080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85032" name="Text Box 8"/>
          <p:cNvSpPr txBox="1">
            <a:spLocks noChangeArrowheads="1"/>
          </p:cNvSpPr>
          <p:nvPr/>
        </p:nvSpPr>
        <p:spPr bwMode="auto">
          <a:xfrm>
            <a:off x="2362200" y="1828801"/>
            <a:ext cx="2861874" cy="954107"/>
          </a:xfrm>
          <a:prstGeom prst="rect">
            <a:avLst/>
          </a:prstGeom>
          <a:solidFill>
            <a:schemeClr val="bg1"/>
          </a:solidFill>
          <a:ln w="635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" pitchFamily="34" charset="0"/>
              </a:rPr>
              <a:t>Object: </a:t>
            </a:r>
            <a:r>
              <a:rPr lang="en-US" b="1" dirty="0">
                <a:solidFill>
                  <a:schemeClr val="accent2"/>
                </a:solidFill>
                <a:latin typeface="Calibri" pitchFamily="34" charset="0"/>
              </a:rPr>
              <a:t>Building, 45º pose, </a:t>
            </a:r>
          </a:p>
          <a:p>
            <a:r>
              <a:rPr lang="en-US" b="1" dirty="0">
                <a:solidFill>
                  <a:schemeClr val="accent2"/>
                </a:solidFill>
                <a:latin typeface="Calibri" pitchFamily="34" charset="0"/>
              </a:rPr>
              <a:t>8-10 meters away</a:t>
            </a:r>
          </a:p>
          <a:p>
            <a:r>
              <a:rPr lang="en-US" b="1" dirty="0">
                <a:solidFill>
                  <a:schemeClr val="accent2"/>
                </a:solidFill>
                <a:latin typeface="Calibri" pitchFamily="34" charset="0"/>
              </a:rPr>
              <a:t>It has bricks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1524000" y="152401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</a:rPr>
              <a:t>Detection: </a:t>
            </a:r>
            <a:r>
              <a:rPr lang="en-US" sz="3600" dirty="0">
                <a:solidFill>
                  <a:srgbClr val="000000"/>
                </a:solidFill>
              </a:rPr>
              <a:t>Estimating object semantic &amp; geometric attributes</a:t>
            </a:r>
          </a:p>
        </p:txBody>
      </p:sp>
    </p:spTree>
    <p:extLst>
      <p:ext uri="{BB962C8B-B14F-4D97-AF65-F5344CB8AC3E}">
        <p14:creationId xmlns:p14="http://schemas.microsoft.com/office/powerpoint/2010/main" val="27889369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8" grpId="0" animBg="1"/>
      <p:bldP spid="385031" grpId="0" animBg="1"/>
      <p:bldP spid="385035" grpId="0" animBg="1"/>
      <p:bldP spid="385036" grpId="0" animBg="1"/>
      <p:bldP spid="20" grpId="0" animBg="1"/>
      <p:bldP spid="3850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ene_04170"/>
          <p:cNvPicPr>
            <a:picLocks noChangeAspect="1" noChangeArrowheads="1"/>
          </p:cNvPicPr>
          <p:nvPr/>
        </p:nvPicPr>
        <p:blipFill>
          <a:blip r:embed="rId2" cstate="print">
            <a:lum bright="24000" contrast="-12000"/>
          </a:blip>
          <a:srcRect t="18771"/>
          <a:stretch>
            <a:fillRect/>
          </a:stretch>
        </p:blipFill>
        <p:spPr bwMode="auto">
          <a:xfrm>
            <a:off x="1524000" y="1905000"/>
            <a:ext cx="9144000" cy="4953000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4000" y="420469"/>
            <a:ext cx="86868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/>
              <a:t>Categorization </a:t>
            </a:r>
            <a:r>
              <a:rPr lang="en-US" sz="3600" b="1" dirty="0" err="1"/>
              <a:t>vs</a:t>
            </a:r>
            <a:r>
              <a:rPr lang="en-US" sz="3600" b="1" dirty="0"/>
              <a:t> Single instance recognition</a:t>
            </a: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1676928" y="1905000"/>
            <a:ext cx="8457672" cy="3018650"/>
          </a:xfrm>
          <a:prstGeom prst="ellipse">
            <a:avLst/>
          </a:prstGeom>
          <a:solidFill>
            <a:srgbClr val="FF99CC">
              <a:alpha val="34901"/>
            </a:srgbClr>
          </a:solidFill>
          <a:ln w="1016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81667" y="1219201"/>
            <a:ext cx="9491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000000"/>
                </a:solidFill>
              </a:rPr>
              <a:t>Does this image contain the Chicago Macy’s building?</a:t>
            </a:r>
          </a:p>
        </p:txBody>
      </p:sp>
    </p:spTree>
    <p:extLst>
      <p:ext uri="{BB962C8B-B14F-4D97-AF65-F5344CB8AC3E}">
        <p14:creationId xmlns:p14="http://schemas.microsoft.com/office/powerpoint/2010/main" val="236189731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erea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7756" y="1981199"/>
            <a:ext cx="515284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355" y="2518024"/>
            <a:ext cx="2362200" cy="290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09600" y="13716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Where is the crunchy nut?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82296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/>
              <a:t>Categorization </a:t>
            </a:r>
            <a:r>
              <a:rPr lang="en-US" sz="3600" b="1" dirty="0" err="1"/>
              <a:t>vs</a:t>
            </a:r>
            <a:r>
              <a:rPr lang="en-US" sz="3600" b="1" dirty="0"/>
              <a:t> Single instance recognition</a:t>
            </a:r>
          </a:p>
        </p:txBody>
      </p:sp>
    </p:spTree>
    <p:extLst>
      <p:ext uri="{BB962C8B-B14F-4D97-AF65-F5344CB8AC3E}">
        <p14:creationId xmlns:p14="http://schemas.microsoft.com/office/powerpoint/2010/main" val="3277619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p.greenwichmeantime.com/time-zone/europe/european-union/italy/pisa/wwp-photos/pisa-tower-duom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358775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http://wwp.greenwichmeantime.com/time-zone/europe/european-union/italy/pisa/wwp-photos/pisa-tower-duomo.jpg"/>
          <p:cNvPicPr>
            <a:picLocks noChangeAspect="1" noChangeArrowheads="1"/>
          </p:cNvPicPr>
          <p:nvPr/>
        </p:nvPicPr>
        <p:blipFill>
          <a:blip r:embed="rId3" cstate="print">
            <a:lum bright="24000" contrast="-24000"/>
            <a:grayscl/>
          </a:blip>
          <a:srcRect l="5791" r="18509" b="27718"/>
          <a:stretch>
            <a:fillRect/>
          </a:stretch>
        </p:blipFill>
        <p:spPr bwMode="auto">
          <a:xfrm>
            <a:off x="4110037" y="4292600"/>
            <a:ext cx="1106488" cy="14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4291013" y="4926290"/>
            <a:ext cx="184731" cy="369332"/>
          </a:xfrm>
          <a:prstGeom prst="rect">
            <a:avLst/>
          </a:prstGeom>
          <a:noFill/>
          <a:ln w="38100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 flipH="1" flipV="1">
            <a:off x="5526087" y="6140450"/>
            <a:ext cx="609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0937" y="4692650"/>
            <a:ext cx="1352550" cy="17526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7684540" y="5835651"/>
            <a:ext cx="901209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+ GPS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495800" y="1489076"/>
            <a:ext cx="3276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Recognizing landmarks in mobile platforms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28600" y="1936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 b="1" dirty="0">
              <a:solidFill>
                <a:schemeClr val="tx2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762000" y="193675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latin typeface="Calibri" pitchFamily="34" charset="0"/>
                <a:ea typeface="+mj-ea"/>
                <a:cs typeface="Calibri" pitchFamily="34" charset="0"/>
              </a:rPr>
              <a:t>Applications of computer vision</a:t>
            </a:r>
          </a:p>
        </p:txBody>
      </p:sp>
    </p:spTree>
    <p:extLst>
      <p:ext uri="{BB962C8B-B14F-4D97-AF65-F5344CB8AC3E}">
        <p14:creationId xmlns:p14="http://schemas.microsoft.com/office/powerpoint/2010/main" val="176197306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ene_04170"/>
          <p:cNvPicPr>
            <a:picLocks noChangeAspect="1" noChangeArrowheads="1"/>
          </p:cNvPicPr>
          <p:nvPr/>
        </p:nvPicPr>
        <p:blipFill>
          <a:blip r:embed="rId3" cstate="print">
            <a:lum bright="24000" contrast="-12000"/>
          </a:blip>
          <a:srcRect t="10023"/>
          <a:stretch>
            <a:fillRect/>
          </a:stretch>
        </p:blipFill>
        <p:spPr bwMode="auto">
          <a:xfrm>
            <a:off x="1524000" y="1371600"/>
            <a:ext cx="9144000" cy="5486400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4000" y="152400"/>
            <a:ext cx="853440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/>
              <a:t>Activity or Event recognition</a:t>
            </a:r>
          </a:p>
          <a:p>
            <a:r>
              <a:rPr lang="en-US" sz="2800" dirty="0"/>
              <a:t>What are these people doing?</a:t>
            </a:r>
            <a:endParaRPr lang="en-US" sz="3200" dirty="0"/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1295400" y="4953000"/>
            <a:ext cx="8457672" cy="1494650"/>
          </a:xfrm>
          <a:prstGeom prst="ellipse">
            <a:avLst/>
          </a:prstGeom>
          <a:solidFill>
            <a:srgbClr val="FF99CC">
              <a:alpha val="34901"/>
            </a:srgbClr>
          </a:solidFill>
          <a:ln w="1016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10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Calibri" pitchFamily="34" charset="0"/>
                <a:cs typeface="Calibri" pitchFamily="34" charset="0"/>
              </a:rPr>
              <a:t>Visual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600201"/>
            <a:ext cx="9601198" cy="3810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itchFamily="34" charset="0"/>
                <a:cs typeface="Calibri" pitchFamily="34" charset="0"/>
              </a:rPr>
              <a:t>Design algorithms that have the capability to:</a:t>
            </a:r>
          </a:p>
          <a:p>
            <a:pPr lvl="1"/>
            <a:r>
              <a:rPr lang="en-US" sz="3200" dirty="0">
                <a:latin typeface="Calibri" pitchFamily="34" charset="0"/>
                <a:cs typeface="Calibri" pitchFamily="34" charset="0"/>
              </a:rPr>
              <a:t>Classify images or videos</a:t>
            </a:r>
          </a:p>
          <a:p>
            <a:pPr lvl="1"/>
            <a:r>
              <a:rPr lang="en-US" sz="3200" dirty="0">
                <a:latin typeface="Calibri" pitchFamily="34" charset="0"/>
                <a:cs typeface="Calibri" pitchFamily="34" charset="0"/>
              </a:rPr>
              <a:t>Detect and localize objects</a:t>
            </a:r>
          </a:p>
          <a:p>
            <a:pPr lvl="1"/>
            <a:r>
              <a:rPr lang="en-US" sz="3200" dirty="0">
                <a:latin typeface="Calibri" pitchFamily="34" charset="0"/>
                <a:cs typeface="Calibri" pitchFamily="34" charset="0"/>
              </a:rPr>
              <a:t>Estimate semantic and geometrical attributes</a:t>
            </a:r>
          </a:p>
          <a:p>
            <a:pPr lvl="1"/>
            <a:r>
              <a:rPr lang="en-US" sz="3200" dirty="0">
                <a:latin typeface="Calibri" pitchFamily="34" charset="0"/>
                <a:cs typeface="Calibri" pitchFamily="34" charset="0"/>
              </a:rPr>
              <a:t> Classify human activities and events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752600" y="5105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0" dirty="0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rPr>
              <a:t>Why is this challenging?</a:t>
            </a:r>
          </a:p>
        </p:txBody>
      </p:sp>
    </p:spTree>
    <p:extLst>
      <p:ext uri="{BB962C8B-B14F-4D97-AF65-F5344CB8AC3E}">
        <p14:creationId xmlns:p14="http://schemas.microsoft.com/office/powerpoint/2010/main" val="84349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objec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 rot="-780172">
            <a:off x="3048000" y="1905000"/>
            <a:ext cx="6553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WordArt 4"/>
          <p:cNvSpPr>
            <a:spLocks noChangeArrowheads="1" noChangeShapeType="1" noTextEdit="1"/>
          </p:cNvSpPr>
          <p:nvPr/>
        </p:nvSpPr>
        <p:spPr bwMode="auto">
          <a:xfrm rot="-390707">
            <a:off x="3352800" y="1905001"/>
            <a:ext cx="6038850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200" kern="10" dirty="0">
                <a:ln w="9525">
                  <a:noFill/>
                  <a:round/>
                  <a:headEnd/>
                  <a:tailEnd/>
                </a:ln>
                <a:solidFill>
                  <a:srgbClr val="92003B"/>
                </a:solidFill>
                <a:latin typeface="Arial Black"/>
              </a:rPr>
              <a:t>~10,000 to 30,000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686800" cy="63976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>
                <a:latin typeface="Calibri" pitchFamily="34" charset="0"/>
                <a:cs typeface="Calibri" pitchFamily="34" charset="0"/>
              </a:rPr>
              <a:t>How many object categories are there?</a:t>
            </a:r>
          </a:p>
        </p:txBody>
      </p:sp>
    </p:spTree>
    <p:extLst>
      <p:ext uri="{BB962C8B-B14F-4D97-AF65-F5344CB8AC3E}">
        <p14:creationId xmlns:p14="http://schemas.microsoft.com/office/powerpoint/2010/main" val="250304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  <p:bldP spid="143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ad_head_2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1164" y="533400"/>
            <a:ext cx="306863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head_nite_2_2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066800"/>
            <a:ext cx="3302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head_night_225"/>
          <p:cNvPicPr>
            <a:picLocks noChangeAspect="1" noChangeArrowheads="1"/>
          </p:cNvPicPr>
          <p:nvPr/>
        </p:nvPicPr>
        <p:blipFill>
          <a:blip r:embed="rId5" cstate="print">
            <a:lum bright="-12000" contrast="6000"/>
          </a:blip>
          <a:srcRect/>
          <a:stretch>
            <a:fillRect/>
          </a:stretch>
        </p:blipFill>
        <p:spPr bwMode="auto">
          <a:xfrm>
            <a:off x="3886200" y="2590800"/>
            <a:ext cx="30289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85800" y="414339"/>
            <a:ext cx="55027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>
                <a:cs typeface="Arial" charset="0"/>
              </a:rPr>
              <a:t>Challenges: viewpoint variation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295401" y="5791200"/>
            <a:ext cx="2405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Arial" charset="0"/>
                <a:cs typeface="Arial" charset="0"/>
              </a:rPr>
              <a:t>Michelangelo 1475-1564</a:t>
            </a:r>
          </a:p>
        </p:txBody>
      </p:sp>
    </p:spTree>
    <p:extLst>
      <p:ext uri="{BB962C8B-B14F-4D97-AF65-F5344CB8AC3E}">
        <p14:creationId xmlns:p14="http://schemas.microsoft.com/office/powerpoint/2010/main" val="1020368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41833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cs typeface="Arial" charset="0"/>
              </a:rPr>
              <a:t>Challenges: illumination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7875588" y="6096000"/>
            <a:ext cx="1568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dirty="0">
                <a:latin typeface="Arial" charset="0"/>
                <a:cs typeface="Arial" charset="0"/>
              </a:rPr>
              <a:t>image credit: J. </a:t>
            </a:r>
            <a:r>
              <a:rPr lang="en-US" sz="900" dirty="0" err="1">
                <a:latin typeface="Arial" charset="0"/>
                <a:cs typeface="Arial" charset="0"/>
              </a:rPr>
              <a:t>Koenderink</a:t>
            </a:r>
            <a:endParaRPr lang="en-US" sz="900" dirty="0">
              <a:latin typeface="Arial" charset="0"/>
              <a:cs typeface="Arial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19200"/>
            <a:ext cx="9144000" cy="35575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1569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learn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object recognition</a:t>
            </a:r>
          </a:p>
          <a:p>
            <a:r>
              <a:rPr lang="en-US" dirty="0"/>
              <a:t>K-nearest neighbor algorithm</a:t>
            </a:r>
          </a:p>
          <a:p>
            <a:r>
              <a:rPr lang="en-US" dirty="0"/>
              <a:t>A simple Object Recognition pipeline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wallpaper01_1024x76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348" t="5618" r="28346" b="999"/>
          <a:stretch>
            <a:fillRect/>
          </a:stretch>
        </p:blipFill>
        <p:spPr bwMode="auto">
          <a:xfrm>
            <a:off x="4267201" y="76200"/>
            <a:ext cx="3683361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581400" y="0"/>
            <a:ext cx="2057400" cy="2667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81000" y="457200"/>
            <a:ext cx="30103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cs typeface="Arial" charset="0"/>
              </a:rPr>
              <a:t>Challenges: scale</a:t>
            </a:r>
          </a:p>
        </p:txBody>
      </p:sp>
    </p:spTree>
    <p:extLst>
      <p:ext uri="{BB962C8B-B14F-4D97-AF65-F5344CB8AC3E}">
        <p14:creationId xmlns:p14="http://schemas.microsoft.com/office/powerpoint/2010/main" val="263633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57200" y="533400"/>
            <a:ext cx="42641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cs typeface="Arial" charset="0"/>
              </a:rPr>
              <a:t>Challenges: deformation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828800" y="1981200"/>
            <a:ext cx="3733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5867400" y="1981200"/>
            <a:ext cx="45720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8432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gritte"/>
          <p:cNvPicPr>
            <a:picLocks noChangeAspect="1" noChangeArrowheads="1"/>
          </p:cNvPicPr>
          <p:nvPr/>
        </p:nvPicPr>
        <p:blipFill>
          <a:blip r:embed="rId3" cstate="print"/>
          <a:srcRect l="3540" t="9630" r="3093" b="8888"/>
          <a:stretch>
            <a:fillRect/>
          </a:stretch>
        </p:blipFill>
        <p:spPr bwMode="auto">
          <a:xfrm>
            <a:off x="5407750" y="0"/>
            <a:ext cx="5260251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57200" y="457200"/>
            <a:ext cx="3746347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cs typeface="Arial" charset="0"/>
              </a:rPr>
              <a:t>Challenges: occlusion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089275" y="5715000"/>
            <a:ext cx="170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B83D00"/>
                </a:solidFill>
                <a:latin typeface="Arial" charset="0"/>
                <a:cs typeface="Arial" charset="0"/>
              </a:rPr>
              <a:t>Magritte, 1957 </a:t>
            </a:r>
          </a:p>
        </p:txBody>
      </p:sp>
    </p:spTree>
    <p:extLst>
      <p:ext uri="{BB962C8B-B14F-4D97-AF65-F5344CB8AC3E}">
        <p14:creationId xmlns:p14="http://schemas.microsoft.com/office/powerpoint/2010/main" val="1624376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 Segway - </a:t>
            </a:r>
            <a:r>
              <a:rPr lang="en-US" dirty="0">
                <a:hlinkClick r:id="rId3"/>
              </a:rPr>
              <a:t>Magritte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338" y="1417638"/>
            <a:ext cx="3604022" cy="4805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360" y="1714012"/>
            <a:ext cx="3352406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3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57200" y="592495"/>
            <a:ext cx="53421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cs typeface="Arial" charset="0"/>
              </a:rPr>
              <a:t>Challenges: background clutter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624110"/>
            <a:ext cx="4286250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018145" y="5788090"/>
            <a:ext cx="19938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 dirty="0" err="1"/>
              <a:t>Kilmeny</a:t>
            </a:r>
            <a:r>
              <a:rPr lang="en-US" sz="1600" dirty="0"/>
              <a:t> </a:t>
            </a:r>
            <a:r>
              <a:rPr lang="en-US" sz="1600" dirty="0" err="1"/>
              <a:t>Niland</a:t>
            </a:r>
            <a:r>
              <a:rPr lang="en-US" sz="1600" dirty="0"/>
              <a:t>. 1995</a:t>
            </a:r>
            <a:r>
              <a:rPr lang="en-US" sz="1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4615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56356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3200"/>
              <a:t>Challenges: intra-class variation</a:t>
            </a:r>
          </a:p>
        </p:txBody>
      </p:sp>
      <p:pic>
        <p:nvPicPr>
          <p:cNvPr id="21507" name="Picture 3" descr="chair"/>
          <p:cNvPicPr>
            <a:picLocks noChangeAspect="1" noChangeArrowheads="1"/>
          </p:cNvPicPr>
          <p:nvPr/>
        </p:nvPicPr>
        <p:blipFill>
          <a:blip r:embed="rId3" cstate="print"/>
          <a:srcRect l="8571" t="3438" r="8571"/>
          <a:stretch>
            <a:fillRect/>
          </a:stretch>
        </p:blipFill>
        <p:spPr bwMode="auto">
          <a:xfrm>
            <a:off x="3505200" y="1295400"/>
            <a:ext cx="22860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chair"/>
          <p:cNvPicPr>
            <a:picLocks noChangeAspect="1" noChangeArrowheads="1"/>
          </p:cNvPicPr>
          <p:nvPr/>
        </p:nvPicPr>
        <p:blipFill>
          <a:blip r:embed="rId4" cstate="print"/>
          <a:srcRect t="10989" b="9891"/>
          <a:stretch>
            <a:fillRect/>
          </a:stretch>
        </p:blipFill>
        <p:spPr bwMode="auto">
          <a:xfrm>
            <a:off x="838200" y="3954462"/>
            <a:ext cx="1854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splash-chai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1" y="1066799"/>
            <a:ext cx="32861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eamesloungechai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066800"/>
            <a:ext cx="22415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 descr="Wagner in Leisur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4259262"/>
            <a:ext cx="3200400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 descr="Bertoia"/>
          <p:cNvPicPr>
            <a:picLocks noChangeAspect="1" noChangeArrowheads="1"/>
          </p:cNvPicPr>
          <p:nvPr/>
        </p:nvPicPr>
        <p:blipFill>
          <a:blip r:embed="rId8" cstate="print"/>
          <a:srcRect l="49181" t="11476" b="14754"/>
          <a:stretch>
            <a:fillRect/>
          </a:stretch>
        </p:blipFill>
        <p:spPr bwMode="auto">
          <a:xfrm>
            <a:off x="6705600" y="3810000"/>
            <a:ext cx="2590800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4698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learn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r>
              <a:rPr lang="en-US" dirty="0"/>
              <a:t>K-nearest neighbor algorithm</a:t>
            </a:r>
          </a:p>
          <a:p>
            <a:r>
              <a:rPr lang="en-US" dirty="0">
                <a:solidFill>
                  <a:srgbClr val="BFBFBF"/>
                </a:solidFill>
              </a:rPr>
              <a:t>A simple Object Recognition pipeline</a:t>
            </a:r>
          </a:p>
        </p:txBody>
      </p:sp>
    </p:spTree>
    <p:extLst>
      <p:ext uri="{BB962C8B-B14F-4D97-AF65-F5344CB8AC3E}">
        <p14:creationId xmlns:p14="http://schemas.microsoft.com/office/powerpoint/2010/main" val="3552413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82000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charset="0"/>
              </a:rPr>
              <a:t>The machine learning framework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8610600" cy="4525963"/>
          </a:xfrm>
        </p:spPr>
        <p:txBody>
          <a:bodyPr>
            <a:normAutofit lnSpcReduction="10000"/>
          </a:bodyPr>
          <a:lstStyle/>
          <a:p>
            <a:pPr algn="ctr">
              <a:buFontTx/>
              <a:buNone/>
            </a:pPr>
            <a:r>
              <a:rPr lang="en-US" sz="6000" dirty="0">
                <a:solidFill>
                  <a:srgbClr val="0000FF"/>
                </a:solidFill>
                <a:latin typeface="Arial" charset="0"/>
              </a:rPr>
              <a:t>y = f(</a:t>
            </a:r>
            <a:r>
              <a:rPr lang="en-US" sz="6000" b="1" dirty="0">
                <a:solidFill>
                  <a:srgbClr val="0000FF"/>
                </a:solidFill>
                <a:latin typeface="Arial" charset="0"/>
              </a:rPr>
              <a:t>x</a:t>
            </a:r>
            <a:r>
              <a:rPr lang="en-US" sz="6000" dirty="0">
                <a:solidFill>
                  <a:srgbClr val="0000FF"/>
                </a:solidFill>
                <a:latin typeface="Arial" charset="0"/>
              </a:rPr>
              <a:t>)</a:t>
            </a:r>
          </a:p>
          <a:p>
            <a:pPr>
              <a:buFontTx/>
              <a:buNone/>
            </a:pPr>
            <a:endParaRPr lang="en-US" dirty="0">
              <a:latin typeface="Arial" charset="0"/>
            </a:endParaRPr>
          </a:p>
          <a:p>
            <a:pPr>
              <a:buFontTx/>
              <a:buNone/>
            </a:pPr>
            <a:endParaRPr lang="en-US" dirty="0">
              <a:latin typeface="Arial" charset="0"/>
            </a:endParaRPr>
          </a:p>
          <a:p>
            <a:pPr>
              <a:buFontTx/>
              <a:buNone/>
            </a:pPr>
            <a:br>
              <a:rPr lang="en-US" dirty="0">
                <a:latin typeface="Arial" charset="0"/>
              </a:rPr>
            </a:br>
            <a:endParaRPr lang="en-US" dirty="0">
              <a:latin typeface="Arial" charset="0"/>
            </a:endParaRPr>
          </a:p>
          <a:p>
            <a:r>
              <a:rPr lang="en-US" sz="2400" b="1" dirty="0">
                <a:latin typeface="Arial" charset="0"/>
              </a:rPr>
              <a:t>Training: </a:t>
            </a:r>
            <a:r>
              <a:rPr lang="en-US" sz="2400" dirty="0">
                <a:latin typeface="Arial" charset="0"/>
              </a:rPr>
              <a:t>given a </a:t>
            </a:r>
            <a:r>
              <a:rPr lang="en-US" sz="2400" i="1" dirty="0">
                <a:latin typeface="Arial" charset="0"/>
              </a:rPr>
              <a:t>training set </a:t>
            </a:r>
            <a:r>
              <a:rPr lang="en-US" sz="2400" dirty="0">
                <a:latin typeface="Arial" charset="0"/>
              </a:rPr>
              <a:t>of labeled examples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Arial" charset="0"/>
              </a:rPr>
              <a:t>{(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</a:rPr>
              <a:t>x</a:t>
            </a:r>
            <a:r>
              <a:rPr lang="en-US" sz="2400" baseline="-25000" dirty="0">
                <a:solidFill>
                  <a:srgbClr val="0000FF"/>
                </a:solidFill>
                <a:latin typeface="Arial" charset="0"/>
              </a:rPr>
              <a:t>1</a:t>
            </a:r>
            <a:r>
              <a:rPr lang="en-US" sz="2400" dirty="0">
                <a:solidFill>
                  <a:srgbClr val="0000FF"/>
                </a:solidFill>
                <a:latin typeface="Arial" charset="0"/>
              </a:rPr>
              <a:t>,y</a:t>
            </a:r>
            <a:r>
              <a:rPr lang="en-US" sz="2400" baseline="-25000" dirty="0">
                <a:solidFill>
                  <a:srgbClr val="0000FF"/>
                </a:solidFill>
                <a:latin typeface="Arial" charset="0"/>
              </a:rPr>
              <a:t>1</a:t>
            </a:r>
            <a:r>
              <a:rPr lang="en-US" sz="2400" dirty="0">
                <a:solidFill>
                  <a:srgbClr val="0000FF"/>
                </a:solidFill>
                <a:latin typeface="Arial" charset="0"/>
              </a:rPr>
              <a:t>), …, (</a:t>
            </a:r>
            <a:r>
              <a:rPr lang="en-US" sz="2400" b="1" dirty="0" err="1">
                <a:solidFill>
                  <a:srgbClr val="0000FF"/>
                </a:solidFill>
                <a:latin typeface="Arial" charset="0"/>
              </a:rPr>
              <a:t>x</a:t>
            </a:r>
            <a:r>
              <a:rPr lang="en-US" sz="2400" baseline="-25000" dirty="0" err="1">
                <a:solidFill>
                  <a:srgbClr val="0000FF"/>
                </a:solidFill>
                <a:latin typeface="Arial" charset="0"/>
              </a:rPr>
              <a:t>N</a:t>
            </a:r>
            <a:r>
              <a:rPr lang="en-US" sz="2400" dirty="0" err="1">
                <a:solidFill>
                  <a:srgbClr val="0000FF"/>
                </a:solidFill>
                <a:latin typeface="Arial" charset="0"/>
              </a:rPr>
              <a:t>,y</a:t>
            </a:r>
            <a:r>
              <a:rPr lang="en-US" sz="2400" baseline="-25000" dirty="0" err="1">
                <a:solidFill>
                  <a:srgbClr val="0000FF"/>
                </a:solidFill>
                <a:latin typeface="Arial" charset="0"/>
              </a:rPr>
              <a:t>N</a:t>
            </a:r>
            <a:r>
              <a:rPr lang="en-US" sz="2400" dirty="0">
                <a:solidFill>
                  <a:srgbClr val="0000FF"/>
                </a:solidFill>
                <a:latin typeface="Arial" charset="0"/>
              </a:rPr>
              <a:t>)}</a:t>
            </a:r>
            <a:r>
              <a:rPr lang="en-US" sz="2400" dirty="0">
                <a:latin typeface="Arial" charset="0"/>
              </a:rPr>
              <a:t>, estimate the prediction function </a:t>
            </a:r>
            <a:r>
              <a:rPr lang="en-US" sz="2400" dirty="0">
                <a:solidFill>
                  <a:srgbClr val="0000FF"/>
                </a:solidFill>
                <a:latin typeface="Arial" charset="0"/>
              </a:rPr>
              <a:t>f </a:t>
            </a:r>
            <a:r>
              <a:rPr lang="en-US" sz="2400" dirty="0">
                <a:latin typeface="Arial" charset="0"/>
              </a:rPr>
              <a:t>by minimizing the prediction error on the training set</a:t>
            </a:r>
          </a:p>
          <a:p>
            <a:r>
              <a:rPr lang="en-US" sz="2400" b="1" dirty="0">
                <a:latin typeface="Arial" charset="0"/>
              </a:rPr>
              <a:t>Testing:</a:t>
            </a:r>
            <a:r>
              <a:rPr lang="en-US" sz="2400" dirty="0">
                <a:latin typeface="Arial" charset="0"/>
              </a:rPr>
              <a:t> apply </a:t>
            </a:r>
            <a:r>
              <a:rPr lang="en-US" sz="2400" dirty="0">
                <a:solidFill>
                  <a:srgbClr val="0000FF"/>
                </a:solidFill>
                <a:latin typeface="Arial" charset="0"/>
              </a:rPr>
              <a:t>f</a:t>
            </a:r>
            <a:r>
              <a:rPr lang="en-US" sz="2400" dirty="0">
                <a:latin typeface="Arial" charset="0"/>
              </a:rPr>
              <a:t> to a never before seen </a:t>
            </a:r>
            <a:r>
              <a:rPr lang="en-US" sz="2400" i="1" dirty="0">
                <a:latin typeface="Arial" charset="0"/>
              </a:rPr>
              <a:t>test example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</a:rPr>
              <a:t>x</a:t>
            </a:r>
            <a:r>
              <a:rPr lang="en-US" sz="2400" dirty="0">
                <a:latin typeface="Arial" charset="0"/>
              </a:rPr>
              <a:t> and output the predicted value </a:t>
            </a:r>
            <a:r>
              <a:rPr lang="en-US" sz="2400" dirty="0">
                <a:solidFill>
                  <a:srgbClr val="0000FF"/>
                </a:solidFill>
                <a:latin typeface="Arial" charset="0"/>
              </a:rPr>
              <a:t>y = f(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</a:rPr>
              <a:t>x</a:t>
            </a:r>
            <a:r>
              <a:rPr lang="en-US" sz="2400" dirty="0">
                <a:solidFill>
                  <a:srgbClr val="0000FF"/>
                </a:solidFill>
                <a:latin typeface="Arial" charset="0"/>
              </a:rPr>
              <a:t>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3392488" y="3162300"/>
            <a:ext cx="68421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4533901" y="3162301"/>
            <a:ext cx="685800" cy="3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5486400" y="2819400"/>
            <a:ext cx="9144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630" name="TextBox 8"/>
          <p:cNvSpPr txBox="1">
            <a:spLocks noChangeArrowheads="1"/>
          </p:cNvSpPr>
          <p:nvPr/>
        </p:nvSpPr>
        <p:spPr bwMode="auto">
          <a:xfrm>
            <a:off x="3365500" y="35052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output</a:t>
            </a:r>
          </a:p>
        </p:txBody>
      </p:sp>
      <p:sp>
        <p:nvSpPr>
          <p:cNvPr id="154631" name="TextBox 9"/>
          <p:cNvSpPr txBox="1">
            <a:spLocks noChangeArrowheads="1"/>
          </p:cNvSpPr>
          <p:nvPr/>
        </p:nvSpPr>
        <p:spPr bwMode="auto">
          <a:xfrm>
            <a:off x="3975100" y="3505201"/>
            <a:ext cx="1892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000000"/>
                </a:solidFill>
              </a:rPr>
              <a:t>prediction function</a:t>
            </a:r>
          </a:p>
        </p:txBody>
      </p:sp>
      <p:sp>
        <p:nvSpPr>
          <p:cNvPr id="154632" name="TextBox 10"/>
          <p:cNvSpPr txBox="1">
            <a:spLocks noChangeArrowheads="1"/>
          </p:cNvSpPr>
          <p:nvPr/>
        </p:nvSpPr>
        <p:spPr bwMode="auto">
          <a:xfrm>
            <a:off x="5651500" y="3505201"/>
            <a:ext cx="1511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000000"/>
                </a:solidFill>
              </a:rPr>
              <a:t>Image feature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01200" y="6354764"/>
            <a:ext cx="163147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Slide credit: L.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Lazebnik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0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9600" cy="792163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000" dirty="0"/>
              <a:t>Classification</a:t>
            </a:r>
          </a:p>
        </p:txBody>
      </p:sp>
      <p:sp>
        <p:nvSpPr>
          <p:cNvPr id="194562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8382000" cy="20574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2800" dirty="0">
                <a:latin typeface="Arial" charset="0"/>
              </a:rPr>
              <a:t>Assign input vector to one of two or more classes</a:t>
            </a:r>
          </a:p>
          <a:p>
            <a:pPr eaLnBrk="1" hangingPunct="1"/>
            <a:r>
              <a:rPr lang="en-GB" sz="2800" dirty="0">
                <a:latin typeface="Arial" charset="0"/>
              </a:rPr>
              <a:t>Any decision rule divides input space into </a:t>
            </a:r>
            <a:r>
              <a:rPr lang="en-GB" sz="2800" i="1" dirty="0">
                <a:latin typeface="Arial" charset="0"/>
              </a:rPr>
              <a:t>decision regions</a:t>
            </a:r>
            <a:r>
              <a:rPr lang="en-GB" sz="2800" dirty="0">
                <a:latin typeface="Arial" charset="0"/>
              </a:rPr>
              <a:t> separated by </a:t>
            </a:r>
            <a:r>
              <a:rPr lang="en-GB" sz="2800" i="1" dirty="0">
                <a:latin typeface="Arial" charset="0"/>
              </a:rPr>
              <a:t>decision boundaries</a:t>
            </a:r>
          </a:p>
        </p:txBody>
      </p:sp>
      <p:pic>
        <p:nvPicPr>
          <p:cNvPr id="194563" name="Picture 7" descr="decision-reg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3047999"/>
            <a:ext cx="4467225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53600" y="6402840"/>
            <a:ext cx="163826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/>
              <a:t>Slide credit: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1494596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382000" cy="838200"/>
          </a:xfrm>
        </p:spPr>
        <p:txBody>
          <a:bodyPr>
            <a:normAutofit/>
          </a:bodyPr>
          <a:lstStyle/>
          <a:p>
            <a:r>
              <a:rPr lang="en-US" sz="4000" dirty="0"/>
              <a:t>Nearest Neighbor Classifier</a:t>
            </a:r>
          </a:p>
        </p:txBody>
      </p:sp>
      <p:sp>
        <p:nvSpPr>
          <p:cNvPr id="196610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47800"/>
            <a:ext cx="8382000" cy="1066800"/>
          </a:xfrm>
        </p:spPr>
        <p:txBody>
          <a:bodyPr>
            <a:normAutofit/>
          </a:bodyPr>
          <a:lstStyle/>
          <a:p>
            <a:r>
              <a:rPr lang="en-US" dirty="0"/>
              <a:t>Assign label of nearest training data point to each test data point 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0058400" y="6400800"/>
            <a:ext cx="12185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Source: N. </a:t>
            </a:r>
            <a:r>
              <a:rPr lang="en-US" sz="1200" dirty="0" err="1">
                <a:solidFill>
                  <a:srgbClr val="000000"/>
                </a:solidFill>
                <a:cs typeface="Arial" charset="0"/>
              </a:rPr>
              <a:t>Goyal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1190840" y="2548937"/>
            <a:ext cx="7740650" cy="3429000"/>
            <a:chOff x="466" y="1632"/>
            <a:chExt cx="4876" cy="2160"/>
          </a:xfrm>
        </p:grpSpPr>
        <p:pic>
          <p:nvPicPr>
            <p:cNvPr id="9" name="Picture 5" descr="j03458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160"/>
              <a:ext cx="407" cy="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j02395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2688"/>
              <a:ext cx="554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j035038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1872"/>
              <a:ext cx="342" cy="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j033063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928"/>
              <a:ext cx="287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9" descr="j035038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3120"/>
              <a:ext cx="530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" descr="j035035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400"/>
              <a:ext cx="554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Oval 11"/>
            <p:cNvSpPr>
              <a:spLocks noChangeArrowheads="1"/>
            </p:cNvSpPr>
            <p:nvPr/>
          </p:nvSpPr>
          <p:spPr bwMode="auto">
            <a:xfrm>
              <a:off x="1152" y="1632"/>
              <a:ext cx="2160" cy="216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466" y="3120"/>
              <a:ext cx="73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folHlink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800" b="1">
                  <a:solidFill>
                    <a:schemeClr val="folHlink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800" b="1">
                  <a:solidFill>
                    <a:schemeClr val="folHlink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800" b="1">
                  <a:solidFill>
                    <a:schemeClr val="folHlink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800" b="1">
                  <a:solidFill>
                    <a:schemeClr val="folHlink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folHlink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folHlink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folHlink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folHlink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Training images</a:t>
              </a: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4608" y="2208"/>
              <a:ext cx="73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folHlink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800" b="1">
                  <a:solidFill>
                    <a:schemeClr val="folHlink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800" b="1">
                  <a:solidFill>
                    <a:schemeClr val="folHlink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800" b="1">
                  <a:solidFill>
                    <a:schemeClr val="folHlink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800" b="1">
                  <a:solidFill>
                    <a:schemeClr val="folHlink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folHlink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folHlink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folHlink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folHlink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Test image</a:t>
              </a:r>
            </a:p>
          </p:txBody>
        </p:sp>
        <p:grpSp>
          <p:nvGrpSpPr>
            <p:cNvPr id="18" name="Group 14"/>
            <p:cNvGrpSpPr>
              <a:grpSpLocks/>
            </p:cNvGrpSpPr>
            <p:nvPr/>
          </p:nvGrpSpPr>
          <p:grpSpPr bwMode="auto">
            <a:xfrm>
              <a:off x="1680" y="1920"/>
              <a:ext cx="2880" cy="1440"/>
              <a:chOff x="1680" y="1920"/>
              <a:chExt cx="2880" cy="1440"/>
            </a:xfrm>
          </p:grpSpPr>
          <p:sp>
            <p:nvSpPr>
              <p:cNvPr id="24" name="Text Box 15"/>
              <p:cNvSpPr txBox="1">
                <a:spLocks noChangeArrowheads="1"/>
              </p:cNvSpPr>
              <p:nvPr/>
            </p:nvSpPr>
            <p:spPr bwMode="auto">
              <a:xfrm>
                <a:off x="3312" y="1920"/>
                <a:ext cx="864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 b="1">
                    <a:solidFill>
                      <a:schemeClr val="folHlink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folHlink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folHlink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folHlink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folHlink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folHlink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folHlink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folHlink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folHlink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>
                    <a:solidFill>
                      <a:schemeClr val="tx1"/>
                    </a:solidFill>
                    <a:latin typeface="Arial" charset="0"/>
                  </a:rPr>
                  <a:t>Compute Distance</a:t>
                </a:r>
              </a:p>
            </p:txBody>
          </p:sp>
          <p:grpSp>
            <p:nvGrpSpPr>
              <p:cNvPr id="25" name="Group 16"/>
              <p:cNvGrpSpPr>
                <a:grpSpLocks/>
              </p:cNvGrpSpPr>
              <p:nvPr/>
            </p:nvGrpSpPr>
            <p:grpSpPr bwMode="auto">
              <a:xfrm>
                <a:off x="1680" y="2256"/>
                <a:ext cx="2880" cy="1104"/>
                <a:chOff x="1680" y="2256"/>
                <a:chExt cx="2880" cy="1104"/>
              </a:xfrm>
            </p:grpSpPr>
            <p:sp>
              <p:nvSpPr>
                <p:cNvPr id="26" name="Line 17"/>
                <p:cNvSpPr>
                  <a:spLocks noChangeShapeType="1"/>
                </p:cNvSpPr>
                <p:nvPr/>
              </p:nvSpPr>
              <p:spPr bwMode="auto">
                <a:xfrm>
                  <a:off x="2832" y="2256"/>
                  <a:ext cx="1680" cy="57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Line 18"/>
                <p:cNvSpPr>
                  <a:spLocks noChangeShapeType="1"/>
                </p:cNvSpPr>
                <p:nvPr/>
              </p:nvSpPr>
              <p:spPr bwMode="auto">
                <a:xfrm>
                  <a:off x="2544" y="2880"/>
                  <a:ext cx="2016" cy="4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2928" y="3072"/>
                  <a:ext cx="1584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1680" y="3024"/>
                  <a:ext cx="2832" cy="192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21"/>
                <p:cNvSpPr>
                  <a:spLocks noChangeShapeType="1"/>
                </p:cNvSpPr>
                <p:nvPr/>
              </p:nvSpPr>
              <p:spPr bwMode="auto">
                <a:xfrm>
                  <a:off x="1920" y="2352"/>
                  <a:ext cx="2544" cy="52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" name="Group 22"/>
            <p:cNvGrpSpPr>
              <a:grpSpLocks/>
            </p:cNvGrpSpPr>
            <p:nvPr/>
          </p:nvGrpSpPr>
          <p:grpSpPr bwMode="auto">
            <a:xfrm>
              <a:off x="2544" y="2880"/>
              <a:ext cx="2112" cy="836"/>
              <a:chOff x="2544" y="2880"/>
              <a:chExt cx="2112" cy="836"/>
            </a:xfrm>
          </p:grpSpPr>
          <p:sp>
            <p:nvSpPr>
              <p:cNvPr id="20" name="Text Box 23"/>
              <p:cNvSpPr txBox="1">
                <a:spLocks noChangeArrowheads="1"/>
              </p:cNvSpPr>
              <p:nvPr/>
            </p:nvSpPr>
            <p:spPr bwMode="auto">
              <a:xfrm>
                <a:off x="3264" y="3312"/>
                <a:ext cx="1392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 b="1">
                    <a:solidFill>
                      <a:schemeClr val="folHlink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folHlink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folHlink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folHlink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folHlink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folHlink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folHlink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folHlink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folHlink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>
                    <a:solidFill>
                      <a:schemeClr val="tx1"/>
                    </a:solidFill>
                    <a:latin typeface="Arial" charset="0"/>
                  </a:rPr>
                  <a:t>Choose k of the </a:t>
                </a:r>
                <a:r>
                  <a:rPr lang="ja-JP" altLang="en-US" sz="1800">
                    <a:solidFill>
                      <a:schemeClr val="tx1"/>
                    </a:solidFill>
                    <a:latin typeface="Arial" charset="0"/>
                  </a:rPr>
                  <a:t>“</a:t>
                </a:r>
                <a:r>
                  <a:rPr lang="en-US" sz="1800">
                    <a:solidFill>
                      <a:schemeClr val="tx1"/>
                    </a:solidFill>
                    <a:latin typeface="Arial" charset="0"/>
                  </a:rPr>
                  <a:t>nearest</a:t>
                </a:r>
                <a:r>
                  <a:rPr lang="ja-JP" altLang="en-US" sz="1800">
                    <a:solidFill>
                      <a:schemeClr val="tx1"/>
                    </a:solidFill>
                    <a:latin typeface="Arial" charset="0"/>
                  </a:rPr>
                  <a:t>”</a:t>
                </a:r>
                <a:r>
                  <a:rPr lang="en-US" sz="1800">
                    <a:solidFill>
                      <a:schemeClr val="tx1"/>
                    </a:solidFill>
                    <a:latin typeface="Arial" charset="0"/>
                  </a:rPr>
                  <a:t> records</a:t>
                </a:r>
              </a:p>
            </p:txBody>
          </p:sp>
          <p:grpSp>
            <p:nvGrpSpPr>
              <p:cNvPr id="21" name="Group 24"/>
              <p:cNvGrpSpPr>
                <a:grpSpLocks/>
              </p:cNvGrpSpPr>
              <p:nvPr/>
            </p:nvGrpSpPr>
            <p:grpSpPr bwMode="auto">
              <a:xfrm>
                <a:off x="2544" y="2880"/>
                <a:ext cx="2016" cy="480"/>
                <a:chOff x="2544" y="2880"/>
                <a:chExt cx="2016" cy="480"/>
              </a:xfrm>
            </p:grpSpPr>
            <p:sp>
              <p:nvSpPr>
                <p:cNvPr id="22" name="Line 25"/>
                <p:cNvSpPr>
                  <a:spLocks noChangeShapeType="1"/>
                </p:cNvSpPr>
                <p:nvPr/>
              </p:nvSpPr>
              <p:spPr bwMode="auto">
                <a:xfrm>
                  <a:off x="2544" y="2880"/>
                  <a:ext cx="2016" cy="48"/>
                </a:xfrm>
                <a:prstGeom prst="line">
                  <a:avLst/>
                </a:prstGeom>
                <a:noFill/>
                <a:ln w="444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2928" y="3072"/>
                  <a:ext cx="1584" cy="288"/>
                </a:xfrm>
                <a:prstGeom prst="line">
                  <a:avLst/>
                </a:prstGeom>
                <a:noFill/>
                <a:ln w="444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58080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ene_04170"/>
          <p:cNvPicPr>
            <a:picLocks noChangeAspect="1" noChangeArrowheads="1"/>
          </p:cNvPicPr>
          <p:nvPr/>
        </p:nvPicPr>
        <p:blipFill>
          <a:blip r:embed="rId3" cstate="print">
            <a:lum bright="24000" contrast="-12000"/>
          </a:blip>
          <a:srcRect t="10023"/>
          <a:stretch>
            <a:fillRect/>
          </a:stretch>
        </p:blipFill>
        <p:spPr bwMode="auto">
          <a:xfrm>
            <a:off x="1524000" y="1371600"/>
            <a:ext cx="9144000" cy="54864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304800"/>
            <a:ext cx="8686800" cy="914400"/>
          </a:xfrm>
        </p:spPr>
        <p:txBody>
          <a:bodyPr>
            <a:noAutofit/>
          </a:bodyPr>
          <a:lstStyle/>
          <a:p>
            <a:r>
              <a:rPr lang="en-US" sz="3200" dirty="0"/>
              <a:t>What are the different visual recognition tasks?</a:t>
            </a:r>
          </a:p>
        </p:txBody>
      </p:sp>
    </p:spTree>
    <p:extLst>
      <p:ext uri="{BB962C8B-B14F-4D97-AF65-F5344CB8AC3E}">
        <p14:creationId xmlns:p14="http://schemas.microsoft.com/office/powerpoint/2010/main" val="2182077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772400" cy="838200"/>
          </a:xfrm>
        </p:spPr>
        <p:txBody>
          <a:bodyPr>
            <a:normAutofit/>
          </a:bodyPr>
          <a:lstStyle/>
          <a:p>
            <a:r>
              <a:rPr lang="en-US" sz="4000" dirty="0"/>
              <a:t>Nearest Neighbor Classifier</a:t>
            </a:r>
          </a:p>
        </p:txBody>
      </p:sp>
      <p:sp>
        <p:nvSpPr>
          <p:cNvPr id="196610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7772400" cy="1066800"/>
          </a:xfrm>
        </p:spPr>
        <p:txBody>
          <a:bodyPr>
            <a:normAutofit/>
          </a:bodyPr>
          <a:lstStyle/>
          <a:p>
            <a:r>
              <a:rPr lang="en-US" dirty="0"/>
              <a:t>Assign label of nearest training data point to each test data point </a:t>
            </a:r>
          </a:p>
        </p:txBody>
      </p:sp>
      <p:pic>
        <p:nvPicPr>
          <p:cNvPr id="1966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6" y="2438400"/>
            <a:ext cx="5630863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Text Box 5"/>
          <p:cNvSpPr txBox="1">
            <a:spLocks noChangeArrowheads="1"/>
          </p:cNvSpPr>
          <p:nvPr/>
        </p:nvSpPr>
        <p:spPr bwMode="auto">
          <a:xfrm>
            <a:off x="2406047" y="5708650"/>
            <a:ext cx="39239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0000"/>
                </a:solidFill>
                <a:latin typeface="Tahoma" charset="0"/>
              </a:rPr>
              <a:t>partitioning of feature space </a:t>
            </a:r>
          </a:p>
          <a:p>
            <a:pPr algn="ctr" eaLnBrk="1" hangingPunct="1"/>
            <a:r>
              <a:rPr lang="en-US" sz="2000" dirty="0">
                <a:solidFill>
                  <a:srgbClr val="000000"/>
                </a:solidFill>
                <a:latin typeface="Tahoma" charset="0"/>
              </a:rPr>
              <a:t>for two-category 2D and 3D data</a:t>
            </a:r>
          </a:p>
        </p:txBody>
      </p:sp>
      <p:sp>
        <p:nvSpPr>
          <p:cNvPr id="196613" name="Text Box 6"/>
          <p:cNvSpPr txBox="1">
            <a:spLocks noChangeArrowheads="1"/>
          </p:cNvSpPr>
          <p:nvPr/>
        </p:nvSpPr>
        <p:spPr bwMode="auto">
          <a:xfrm>
            <a:off x="1524001" y="5486401"/>
            <a:ext cx="919163" cy="214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800">
                <a:solidFill>
                  <a:srgbClr val="000000"/>
                </a:solidFill>
                <a:latin typeface="Tahoma" charset="0"/>
              </a:rPr>
              <a:t>from Duda </a:t>
            </a:r>
            <a:r>
              <a:rPr lang="en-US" sz="800" i="1">
                <a:solidFill>
                  <a:srgbClr val="000000"/>
                </a:solidFill>
                <a:latin typeface="Tahoma" charset="0"/>
              </a:rPr>
              <a:t>et al.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0134600" y="6416536"/>
            <a:ext cx="11893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347664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K-nearest neighbor</a:t>
            </a:r>
          </a:p>
        </p:txBody>
      </p:sp>
      <p:grpSp>
        <p:nvGrpSpPr>
          <p:cNvPr id="198658" name="Group 3"/>
          <p:cNvGrpSpPr>
            <a:grpSpLocks/>
          </p:cNvGrpSpPr>
          <p:nvPr/>
        </p:nvGrpSpPr>
        <p:grpSpPr bwMode="auto">
          <a:xfrm>
            <a:off x="6019800" y="1447800"/>
            <a:ext cx="4038600" cy="3417888"/>
            <a:chOff x="4267200" y="2667000"/>
            <a:chExt cx="4038600" cy="3417332"/>
          </a:xfrm>
        </p:grpSpPr>
        <p:sp>
          <p:nvSpPr>
            <p:cNvPr id="198662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98663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98664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98665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98666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98667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98668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98669" name="TextBox 11"/>
            <p:cNvSpPr txBox="1">
              <a:spLocks noChangeArrowheads="1"/>
            </p:cNvSpPr>
            <p:nvPr/>
          </p:nvSpPr>
          <p:spPr bwMode="auto">
            <a:xfrm>
              <a:off x="5715000" y="3657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98670" name="TextBox 12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98671" name="TextBox 13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98672" name="TextBox 14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98673" name="TextBox 15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98674" name="TextBox 16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98675" name="TextBox 17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98676" name="TextBox 18"/>
            <p:cNvSpPr txBox="1">
              <a:spLocks noChangeArrowheads="1"/>
            </p:cNvSpPr>
            <p:nvPr/>
          </p:nvSpPr>
          <p:spPr bwMode="auto">
            <a:xfrm>
              <a:off x="6019800" y="3962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679" name="TextBox 21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x2</a:t>
              </a:r>
            </a:p>
          </p:txBody>
        </p:sp>
        <p:sp>
          <p:nvSpPr>
            <p:cNvPr id="198680" name="TextBox 22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x1</a:t>
              </a:r>
            </a:p>
          </p:txBody>
        </p:sp>
      </p:grp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391400" y="2667000"/>
            <a:ext cx="31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+</a:t>
            </a:r>
          </a:p>
        </p:txBody>
      </p:sp>
      <p:graphicFrame>
        <p:nvGraphicFramePr>
          <p:cNvPr id="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7525700"/>
              </p:ext>
            </p:extLst>
          </p:nvPr>
        </p:nvGraphicFramePr>
        <p:xfrm>
          <a:off x="1974851" y="2139951"/>
          <a:ext cx="374967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76" name="Equation" r:id="rId3" imgW="1930400" imgH="533400" progId="Equation.3">
                  <p:embed/>
                </p:oleObj>
              </mc:Choice>
              <mc:Fallback>
                <p:oleObj name="Equation" r:id="rId3" imgW="19304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4851" y="2139951"/>
                        <a:ext cx="374967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57401" y="1584165"/>
            <a:ext cx="3859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Distance measure - Euclidean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60000" y="3263033"/>
            <a:ext cx="3872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Where </a:t>
            </a:r>
            <a:r>
              <a:rPr lang="en-US" sz="1400" dirty="0" err="1"/>
              <a:t>X</a:t>
            </a:r>
            <a:r>
              <a:rPr lang="en-US" sz="1400" baseline="30000" dirty="0" err="1"/>
              <a:t>n</a:t>
            </a:r>
            <a:r>
              <a:rPr lang="en-US" sz="1400" baseline="30000" dirty="0"/>
              <a:t> </a:t>
            </a:r>
            <a:r>
              <a:rPr lang="en-US" sz="1400" dirty="0"/>
              <a:t>and </a:t>
            </a:r>
            <a:r>
              <a:rPr lang="en-US" sz="1400" dirty="0" err="1"/>
              <a:t>X</a:t>
            </a:r>
            <a:r>
              <a:rPr lang="en-US" sz="1400" baseline="30000" dirty="0" err="1"/>
              <a:t>m</a:t>
            </a:r>
            <a:r>
              <a:rPr lang="en-US" sz="1400" baseline="30000" dirty="0"/>
              <a:t> </a:t>
            </a:r>
            <a:r>
              <a:rPr lang="en-US" sz="1400" dirty="0"/>
              <a:t>are the n-</a:t>
            </a:r>
            <a:r>
              <a:rPr lang="en-US" sz="1400" dirty="0" err="1"/>
              <a:t>th</a:t>
            </a:r>
            <a:r>
              <a:rPr lang="en-US" sz="1400" dirty="0"/>
              <a:t> and m-</a:t>
            </a:r>
            <a:r>
              <a:rPr lang="en-US" sz="1400" dirty="0" err="1"/>
              <a:t>th</a:t>
            </a:r>
            <a:r>
              <a:rPr lang="en-US" sz="1400" dirty="0"/>
              <a:t> data points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156400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1-nearest neighbor</a:t>
            </a:r>
          </a:p>
        </p:txBody>
      </p:sp>
      <p:grpSp>
        <p:nvGrpSpPr>
          <p:cNvPr id="199682" name="Group 3"/>
          <p:cNvGrpSpPr>
            <a:grpSpLocks/>
          </p:cNvGrpSpPr>
          <p:nvPr/>
        </p:nvGrpSpPr>
        <p:grpSpPr bwMode="auto">
          <a:xfrm>
            <a:off x="6019800" y="1447800"/>
            <a:ext cx="4038600" cy="3417888"/>
            <a:chOff x="4267200" y="2667000"/>
            <a:chExt cx="4038600" cy="3417332"/>
          </a:xfrm>
        </p:grpSpPr>
        <p:sp>
          <p:nvSpPr>
            <p:cNvPr id="199688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99689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99690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99691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99692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99693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99694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99695" name="TextBox 11"/>
            <p:cNvSpPr txBox="1">
              <a:spLocks noChangeArrowheads="1"/>
            </p:cNvSpPr>
            <p:nvPr/>
          </p:nvSpPr>
          <p:spPr bwMode="auto">
            <a:xfrm>
              <a:off x="5715000" y="3657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99696" name="TextBox 12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99697" name="TextBox 13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99698" name="TextBox 14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99699" name="TextBox 15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99700" name="TextBox 16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99701" name="TextBox 17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99702" name="TextBox 18"/>
            <p:cNvSpPr txBox="1">
              <a:spLocks noChangeArrowheads="1"/>
            </p:cNvSpPr>
            <p:nvPr/>
          </p:nvSpPr>
          <p:spPr bwMode="auto">
            <a:xfrm>
              <a:off x="6019800" y="3962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705" name="TextBox 21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x2</a:t>
              </a:r>
            </a:p>
          </p:txBody>
        </p:sp>
        <p:sp>
          <p:nvSpPr>
            <p:cNvPr id="199706" name="TextBox 22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x1</a:t>
              </a:r>
            </a:p>
          </p:txBody>
        </p:sp>
      </p:grpSp>
      <p:sp>
        <p:nvSpPr>
          <p:cNvPr id="199683" name="TextBox 23"/>
          <p:cNvSpPr txBox="1">
            <a:spLocks noChangeArrowheads="1"/>
          </p:cNvSpPr>
          <p:nvPr/>
        </p:nvSpPr>
        <p:spPr bwMode="auto">
          <a:xfrm>
            <a:off x="7391400" y="2667000"/>
            <a:ext cx="31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+</a:t>
            </a:r>
          </a:p>
        </p:txBody>
      </p:sp>
      <p:sp>
        <p:nvSpPr>
          <p:cNvPr id="30" name="Oval 29"/>
          <p:cNvSpPr/>
          <p:nvPr/>
        </p:nvSpPr>
        <p:spPr>
          <a:xfrm>
            <a:off x="7391400" y="2438400"/>
            <a:ext cx="381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057401" y="1584165"/>
            <a:ext cx="3859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Distance measure - Euclidean</a:t>
            </a:r>
          </a:p>
        </p:txBody>
      </p:sp>
      <p:graphicFrame>
        <p:nvGraphicFramePr>
          <p:cNvPr id="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200322"/>
              </p:ext>
            </p:extLst>
          </p:nvPr>
        </p:nvGraphicFramePr>
        <p:xfrm>
          <a:off x="1974851" y="2139951"/>
          <a:ext cx="374967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00" name="Equation" r:id="rId3" imgW="1930400" imgH="533400" progId="Equation.3">
                  <p:embed/>
                </p:oleObj>
              </mc:Choice>
              <mc:Fallback>
                <p:oleObj name="Equation" r:id="rId3" imgW="19304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4851" y="2139951"/>
                        <a:ext cx="374967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2160000" y="3263033"/>
            <a:ext cx="3872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Where </a:t>
            </a:r>
            <a:r>
              <a:rPr lang="en-US" sz="1400" dirty="0" err="1"/>
              <a:t>X</a:t>
            </a:r>
            <a:r>
              <a:rPr lang="en-US" sz="1400" baseline="30000" dirty="0" err="1"/>
              <a:t>n</a:t>
            </a:r>
            <a:r>
              <a:rPr lang="en-US" sz="1400" baseline="30000" dirty="0"/>
              <a:t> </a:t>
            </a:r>
            <a:r>
              <a:rPr lang="en-US" sz="1400" dirty="0"/>
              <a:t>and </a:t>
            </a:r>
            <a:r>
              <a:rPr lang="en-US" sz="1400" dirty="0" err="1"/>
              <a:t>X</a:t>
            </a:r>
            <a:r>
              <a:rPr lang="en-US" sz="1400" baseline="30000" dirty="0" err="1"/>
              <a:t>m</a:t>
            </a:r>
            <a:r>
              <a:rPr lang="en-US" sz="1400" baseline="30000" dirty="0"/>
              <a:t> </a:t>
            </a:r>
            <a:r>
              <a:rPr lang="en-US" sz="1400" dirty="0"/>
              <a:t>are the n-</a:t>
            </a:r>
            <a:r>
              <a:rPr lang="en-US" sz="1400" dirty="0" err="1"/>
              <a:t>th</a:t>
            </a:r>
            <a:r>
              <a:rPr lang="en-US" sz="1400" dirty="0"/>
              <a:t> and m-</a:t>
            </a:r>
            <a:r>
              <a:rPr lang="en-US" sz="1400" dirty="0" err="1"/>
              <a:t>th</a:t>
            </a:r>
            <a:r>
              <a:rPr lang="en-US" sz="1400" dirty="0"/>
              <a:t> data points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2833795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3-nearest neighbor</a:t>
            </a:r>
          </a:p>
        </p:txBody>
      </p:sp>
      <p:grpSp>
        <p:nvGrpSpPr>
          <p:cNvPr id="200706" name="Group 3"/>
          <p:cNvGrpSpPr>
            <a:grpSpLocks/>
          </p:cNvGrpSpPr>
          <p:nvPr/>
        </p:nvGrpSpPr>
        <p:grpSpPr bwMode="auto">
          <a:xfrm>
            <a:off x="6019800" y="1447800"/>
            <a:ext cx="4038600" cy="3417888"/>
            <a:chOff x="4267200" y="2667000"/>
            <a:chExt cx="4038600" cy="3417332"/>
          </a:xfrm>
        </p:grpSpPr>
        <p:sp>
          <p:nvSpPr>
            <p:cNvPr id="200712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0713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0714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0715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0716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0717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0718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0719" name="TextBox 11"/>
            <p:cNvSpPr txBox="1">
              <a:spLocks noChangeArrowheads="1"/>
            </p:cNvSpPr>
            <p:nvPr/>
          </p:nvSpPr>
          <p:spPr bwMode="auto">
            <a:xfrm>
              <a:off x="5715000" y="3657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0720" name="TextBox 12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200721" name="TextBox 13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200722" name="TextBox 14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200723" name="TextBox 15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200724" name="TextBox 16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200725" name="TextBox 17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200726" name="TextBox 18"/>
            <p:cNvSpPr txBox="1">
              <a:spLocks noChangeArrowheads="1"/>
            </p:cNvSpPr>
            <p:nvPr/>
          </p:nvSpPr>
          <p:spPr bwMode="auto">
            <a:xfrm>
              <a:off x="6019800" y="3962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729" name="TextBox 21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x2</a:t>
              </a:r>
            </a:p>
          </p:txBody>
        </p:sp>
        <p:sp>
          <p:nvSpPr>
            <p:cNvPr id="200730" name="TextBox 22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x1</a:t>
              </a:r>
            </a:p>
          </p:txBody>
        </p:sp>
      </p:grpSp>
      <p:sp>
        <p:nvSpPr>
          <p:cNvPr id="200707" name="TextBox 23"/>
          <p:cNvSpPr txBox="1">
            <a:spLocks noChangeArrowheads="1"/>
          </p:cNvSpPr>
          <p:nvPr/>
        </p:nvSpPr>
        <p:spPr bwMode="auto">
          <a:xfrm>
            <a:off x="7391400" y="2667000"/>
            <a:ext cx="31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+</a:t>
            </a:r>
          </a:p>
        </p:txBody>
      </p:sp>
      <p:sp>
        <p:nvSpPr>
          <p:cNvPr id="30" name="Oval 29"/>
          <p:cNvSpPr/>
          <p:nvPr/>
        </p:nvSpPr>
        <p:spPr>
          <a:xfrm>
            <a:off x="7010400" y="2438400"/>
            <a:ext cx="1066800" cy="914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057401" y="1584165"/>
            <a:ext cx="3859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Distance measure - Euclidean</a:t>
            </a:r>
          </a:p>
        </p:txBody>
      </p:sp>
      <p:graphicFrame>
        <p:nvGraphicFramePr>
          <p:cNvPr id="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200322"/>
              </p:ext>
            </p:extLst>
          </p:nvPr>
        </p:nvGraphicFramePr>
        <p:xfrm>
          <a:off x="1974851" y="2139951"/>
          <a:ext cx="374967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24" name="Equation" r:id="rId3" imgW="1930400" imgH="533400" progId="Equation.3">
                  <p:embed/>
                </p:oleObj>
              </mc:Choice>
              <mc:Fallback>
                <p:oleObj name="Equation" r:id="rId3" imgW="19304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4851" y="2139951"/>
                        <a:ext cx="374967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2160000" y="3263033"/>
            <a:ext cx="3872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Where </a:t>
            </a:r>
            <a:r>
              <a:rPr lang="en-US" sz="1400" dirty="0" err="1"/>
              <a:t>X</a:t>
            </a:r>
            <a:r>
              <a:rPr lang="en-US" sz="1400" baseline="30000" dirty="0" err="1"/>
              <a:t>n</a:t>
            </a:r>
            <a:r>
              <a:rPr lang="en-US" sz="1400" baseline="30000" dirty="0"/>
              <a:t> </a:t>
            </a:r>
            <a:r>
              <a:rPr lang="en-US" sz="1400" dirty="0"/>
              <a:t>and </a:t>
            </a:r>
            <a:r>
              <a:rPr lang="en-US" sz="1400" dirty="0" err="1"/>
              <a:t>X</a:t>
            </a:r>
            <a:r>
              <a:rPr lang="en-US" sz="1400" baseline="30000" dirty="0" err="1"/>
              <a:t>m</a:t>
            </a:r>
            <a:r>
              <a:rPr lang="en-US" sz="1400" baseline="30000" dirty="0"/>
              <a:t> </a:t>
            </a:r>
            <a:r>
              <a:rPr lang="en-US" sz="1400" dirty="0"/>
              <a:t>are the n-</a:t>
            </a:r>
            <a:r>
              <a:rPr lang="en-US" sz="1400" dirty="0" err="1"/>
              <a:t>th</a:t>
            </a:r>
            <a:r>
              <a:rPr lang="en-US" sz="1400" dirty="0"/>
              <a:t> and m-</a:t>
            </a:r>
            <a:r>
              <a:rPr lang="en-US" sz="1400" dirty="0" err="1"/>
              <a:t>th</a:t>
            </a:r>
            <a:r>
              <a:rPr lang="en-US" sz="1400" dirty="0"/>
              <a:t> data points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915055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5-nearest neighbor</a:t>
            </a:r>
          </a:p>
        </p:txBody>
      </p:sp>
      <p:grpSp>
        <p:nvGrpSpPr>
          <p:cNvPr id="201730" name="Group 3"/>
          <p:cNvGrpSpPr>
            <a:grpSpLocks/>
          </p:cNvGrpSpPr>
          <p:nvPr/>
        </p:nvGrpSpPr>
        <p:grpSpPr bwMode="auto">
          <a:xfrm>
            <a:off x="6019800" y="1447800"/>
            <a:ext cx="4038600" cy="3417888"/>
            <a:chOff x="4267200" y="2667000"/>
            <a:chExt cx="4038600" cy="3417332"/>
          </a:xfrm>
        </p:grpSpPr>
        <p:sp>
          <p:nvSpPr>
            <p:cNvPr id="201735" name="TextBox 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1736" name="TextBox 5"/>
            <p:cNvSpPr txBox="1">
              <a:spLocks noChangeArrowheads="1"/>
            </p:cNvSpPr>
            <p:nvPr/>
          </p:nvSpPr>
          <p:spPr bwMode="auto">
            <a:xfrm>
              <a:off x="7086600" y="35052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1737" name="TextBox 6"/>
            <p:cNvSpPr txBox="1">
              <a:spLocks noChangeArrowheads="1"/>
            </p:cNvSpPr>
            <p:nvPr/>
          </p:nvSpPr>
          <p:spPr bwMode="auto">
            <a:xfrm>
              <a:off x="7086600" y="4191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1738" name="TextBox 7"/>
            <p:cNvSpPr txBox="1">
              <a:spLocks noChangeArrowheads="1"/>
            </p:cNvSpPr>
            <p:nvPr/>
          </p:nvSpPr>
          <p:spPr bwMode="auto">
            <a:xfrm>
              <a:off x="7620000" y="4038600"/>
              <a:ext cx="22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1739" name="TextBox 8"/>
            <p:cNvSpPr txBox="1">
              <a:spLocks noChangeArrowheads="1"/>
            </p:cNvSpPr>
            <p:nvPr/>
          </p:nvSpPr>
          <p:spPr bwMode="auto">
            <a:xfrm>
              <a:off x="5257800" y="2895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1740" name="TextBox 9"/>
            <p:cNvSpPr txBox="1">
              <a:spLocks noChangeArrowheads="1"/>
            </p:cNvSpPr>
            <p:nvPr/>
          </p:nvSpPr>
          <p:spPr bwMode="auto">
            <a:xfrm>
              <a:off x="5257800" y="3429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1741" name="TextBox 10"/>
            <p:cNvSpPr txBox="1">
              <a:spLocks noChangeArrowheads="1"/>
            </p:cNvSpPr>
            <p:nvPr/>
          </p:nvSpPr>
          <p:spPr bwMode="auto">
            <a:xfrm>
              <a:off x="6248400" y="30480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1742" name="TextBox 11"/>
            <p:cNvSpPr txBox="1">
              <a:spLocks noChangeArrowheads="1"/>
            </p:cNvSpPr>
            <p:nvPr/>
          </p:nvSpPr>
          <p:spPr bwMode="auto">
            <a:xfrm>
              <a:off x="5715000" y="36576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1743" name="TextBox 12"/>
            <p:cNvSpPr txBox="1">
              <a:spLocks noChangeArrowheads="1"/>
            </p:cNvSpPr>
            <p:nvPr/>
          </p:nvSpPr>
          <p:spPr bwMode="auto">
            <a:xfrm>
              <a:off x="6172200" y="3352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201744" name="TextBox 13"/>
            <p:cNvSpPr txBox="1">
              <a:spLocks noChangeArrowheads="1"/>
            </p:cNvSpPr>
            <p:nvPr/>
          </p:nvSpPr>
          <p:spPr bwMode="auto">
            <a:xfrm>
              <a:off x="6553200" y="44196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201745" name="TextBox 14"/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201746" name="TextBox 15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201747" name="TextBox 16"/>
            <p:cNvSpPr txBox="1">
              <a:spLocks noChangeArrowheads="1"/>
            </p:cNvSpPr>
            <p:nvPr/>
          </p:nvSpPr>
          <p:spPr bwMode="auto">
            <a:xfrm>
              <a:off x="5943600" y="50292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201748" name="TextBox 17"/>
            <p:cNvSpPr txBox="1">
              <a:spLocks noChangeArrowheads="1"/>
            </p:cNvSpPr>
            <p:nvPr/>
          </p:nvSpPr>
          <p:spPr bwMode="auto">
            <a:xfrm>
              <a:off x="6019800" y="4343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201749" name="TextBox 18"/>
            <p:cNvSpPr txBox="1">
              <a:spLocks noChangeArrowheads="1"/>
            </p:cNvSpPr>
            <p:nvPr/>
          </p:nvSpPr>
          <p:spPr bwMode="auto">
            <a:xfrm>
              <a:off x="6019800" y="3962400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752" name="TextBox 21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x2</a:t>
              </a:r>
            </a:p>
          </p:txBody>
        </p:sp>
        <p:sp>
          <p:nvSpPr>
            <p:cNvPr id="201753" name="TextBox 22"/>
            <p:cNvSpPr txBox="1">
              <a:spLocks noChangeArrowheads="1"/>
            </p:cNvSpPr>
            <p:nvPr/>
          </p:nvSpPr>
          <p:spPr bwMode="auto">
            <a:xfrm>
              <a:off x="5105400" y="5715000"/>
              <a:ext cx="4283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x1</a:t>
              </a:r>
            </a:p>
          </p:txBody>
        </p:sp>
      </p:grpSp>
      <p:sp>
        <p:nvSpPr>
          <p:cNvPr id="201731" name="TextBox 23"/>
          <p:cNvSpPr txBox="1">
            <a:spLocks noChangeArrowheads="1"/>
          </p:cNvSpPr>
          <p:nvPr/>
        </p:nvSpPr>
        <p:spPr bwMode="auto">
          <a:xfrm>
            <a:off x="7391400" y="2667000"/>
            <a:ext cx="31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+</a:t>
            </a:r>
          </a:p>
        </p:txBody>
      </p:sp>
      <p:sp>
        <p:nvSpPr>
          <p:cNvPr id="30" name="Oval 29"/>
          <p:cNvSpPr/>
          <p:nvPr/>
        </p:nvSpPr>
        <p:spPr>
          <a:xfrm rot="2565105">
            <a:off x="6858000" y="2286000"/>
            <a:ext cx="1447800" cy="1143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057401" y="1584165"/>
            <a:ext cx="3859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Distance measure - Euclidean</a:t>
            </a:r>
          </a:p>
        </p:txBody>
      </p:sp>
      <p:graphicFrame>
        <p:nvGraphicFramePr>
          <p:cNvPr id="2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200322"/>
              </p:ext>
            </p:extLst>
          </p:nvPr>
        </p:nvGraphicFramePr>
        <p:xfrm>
          <a:off x="1974851" y="2139951"/>
          <a:ext cx="374967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8" name="Equation" r:id="rId3" imgW="1930400" imgH="533400" progId="Equation.3">
                  <p:embed/>
                </p:oleObj>
              </mc:Choice>
              <mc:Fallback>
                <p:oleObj name="Equation" r:id="rId3" imgW="19304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4851" y="2139951"/>
                        <a:ext cx="374967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2160000" y="3263033"/>
            <a:ext cx="3872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Where </a:t>
            </a:r>
            <a:r>
              <a:rPr lang="en-US" sz="1400" dirty="0" err="1"/>
              <a:t>X</a:t>
            </a:r>
            <a:r>
              <a:rPr lang="en-US" sz="1400" baseline="30000" dirty="0" err="1"/>
              <a:t>n</a:t>
            </a:r>
            <a:r>
              <a:rPr lang="en-US" sz="1400" baseline="30000" dirty="0"/>
              <a:t> </a:t>
            </a:r>
            <a:r>
              <a:rPr lang="en-US" sz="1400" dirty="0"/>
              <a:t>and </a:t>
            </a:r>
            <a:r>
              <a:rPr lang="en-US" sz="1400" dirty="0" err="1"/>
              <a:t>X</a:t>
            </a:r>
            <a:r>
              <a:rPr lang="en-US" sz="1400" baseline="30000" dirty="0" err="1"/>
              <a:t>m</a:t>
            </a:r>
            <a:r>
              <a:rPr lang="en-US" sz="1400" baseline="30000" dirty="0"/>
              <a:t> </a:t>
            </a:r>
            <a:r>
              <a:rPr lang="en-US" sz="1400" dirty="0"/>
              <a:t>are the n-</a:t>
            </a:r>
            <a:r>
              <a:rPr lang="en-US" sz="1400" dirty="0" err="1"/>
              <a:t>th</a:t>
            </a:r>
            <a:r>
              <a:rPr lang="en-US" sz="1400" dirty="0"/>
              <a:t> and m-</a:t>
            </a:r>
            <a:r>
              <a:rPr lang="en-US" sz="1400" dirty="0" err="1"/>
              <a:t>th</a:t>
            </a:r>
            <a:r>
              <a:rPr lang="en-US" sz="1400" dirty="0"/>
              <a:t> data points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1956538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K-NN: a very useful algorithm</a:t>
            </a:r>
          </a:p>
        </p:txBody>
      </p:sp>
      <p:sp>
        <p:nvSpPr>
          <p:cNvPr id="2027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Simple, a good one to try first</a:t>
            </a:r>
          </a:p>
          <a:p>
            <a:r>
              <a:rPr lang="en-US" dirty="0">
                <a:latin typeface="Calibri" charset="0"/>
              </a:rPr>
              <a:t>Very flexible decision boundaries</a:t>
            </a:r>
          </a:p>
          <a:p>
            <a:r>
              <a:rPr lang="en-US" dirty="0">
                <a:latin typeface="Calibri" charset="0"/>
              </a:rPr>
              <a:t>With infinite examples, 1-NN provably has error that is at most twice Bayes optimal error (out of scope for this class).</a:t>
            </a:r>
          </a:p>
        </p:txBody>
      </p:sp>
    </p:spTree>
    <p:extLst>
      <p:ext uri="{BB962C8B-B14F-4D97-AF65-F5344CB8AC3E}">
        <p14:creationId xmlns:p14="http://schemas.microsoft.com/office/powerpoint/2010/main" val="1925954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K-NN: issues to keep in mind</a:t>
            </a:r>
          </a:p>
        </p:txBody>
      </p:sp>
      <p:sp>
        <p:nvSpPr>
          <p:cNvPr id="202754" name="Content Placeholder 2"/>
          <p:cNvSpPr>
            <a:spLocks noGrp="1"/>
          </p:cNvSpPr>
          <p:nvPr>
            <p:ph idx="1"/>
          </p:nvPr>
        </p:nvSpPr>
        <p:spPr>
          <a:xfrm>
            <a:off x="2015812" y="1142602"/>
            <a:ext cx="8229600" cy="48771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charset="0"/>
              </a:rPr>
              <a:t>Choosing the value of k:</a:t>
            </a:r>
          </a:p>
          <a:p>
            <a:pPr lvl="1"/>
            <a:r>
              <a:rPr lang="en-US" sz="2400" dirty="0">
                <a:latin typeface="Calibri" charset="0"/>
              </a:rPr>
              <a:t>If too small, sensitive to noise points</a:t>
            </a:r>
          </a:p>
          <a:p>
            <a:pPr lvl="1"/>
            <a:r>
              <a:rPr lang="en-US" sz="2400" dirty="0">
                <a:latin typeface="Calibri" charset="0"/>
              </a:rPr>
              <a:t>If too large, neighborhood may include points from other classes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623460"/>
              </p:ext>
            </p:extLst>
          </p:nvPr>
        </p:nvGraphicFramePr>
        <p:xfrm>
          <a:off x="4495801" y="3401244"/>
          <a:ext cx="3357563" cy="2847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71" name="Visio" r:id="rId3" imgW="6582512" imgH="5298053" progId="Visio.Drawing.6">
                  <p:embed/>
                </p:oleObj>
              </mc:Choice>
              <mc:Fallback>
                <p:oleObj name="Visio" r:id="rId3" imgW="6582512" imgH="5298053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1" y="3401244"/>
                        <a:ext cx="3357563" cy="2847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1605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K-NN: issues to keep in mind</a:t>
            </a:r>
          </a:p>
        </p:txBody>
      </p:sp>
      <p:sp>
        <p:nvSpPr>
          <p:cNvPr id="202754" name="Content Placeholder 2"/>
          <p:cNvSpPr>
            <a:spLocks noGrp="1"/>
          </p:cNvSpPr>
          <p:nvPr>
            <p:ph idx="1"/>
          </p:nvPr>
        </p:nvSpPr>
        <p:spPr>
          <a:xfrm>
            <a:off x="2015812" y="1142602"/>
            <a:ext cx="8229600" cy="48771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charset="0"/>
              </a:rPr>
              <a:t>Choosing the value of k:</a:t>
            </a:r>
          </a:p>
          <a:p>
            <a:pPr lvl="1"/>
            <a:r>
              <a:rPr lang="en-US" sz="2400" dirty="0">
                <a:latin typeface="Calibri" charset="0"/>
              </a:rPr>
              <a:t>If too small, sensitive to noise points</a:t>
            </a:r>
          </a:p>
          <a:p>
            <a:pPr lvl="1"/>
            <a:r>
              <a:rPr lang="en-US" sz="2400" dirty="0">
                <a:latin typeface="Calibri" charset="0"/>
              </a:rPr>
              <a:t>If too large, neighborhood may include points from other classes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332532"/>
            <a:ext cx="3120674" cy="2887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419" y="3352801"/>
            <a:ext cx="3095708" cy="2871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2991370"/>
            <a:ext cx="53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K=1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48600" y="2994835"/>
            <a:ext cx="65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K=15</a:t>
            </a:r>
          </a:p>
        </p:txBody>
      </p:sp>
    </p:spTree>
    <p:extLst>
      <p:ext uri="{BB962C8B-B14F-4D97-AF65-F5344CB8AC3E}">
        <p14:creationId xmlns:p14="http://schemas.microsoft.com/office/powerpoint/2010/main" val="36318868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K-NN: issues to keep in mind</a:t>
            </a:r>
          </a:p>
        </p:txBody>
      </p:sp>
      <p:sp>
        <p:nvSpPr>
          <p:cNvPr id="202754" name="Content Placeholder 2"/>
          <p:cNvSpPr>
            <a:spLocks noGrp="1"/>
          </p:cNvSpPr>
          <p:nvPr>
            <p:ph idx="1"/>
          </p:nvPr>
        </p:nvSpPr>
        <p:spPr>
          <a:xfrm>
            <a:off x="568012" y="1447402"/>
            <a:ext cx="8229600" cy="48771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charset="0"/>
              </a:rPr>
              <a:t>Choosing the value of k:</a:t>
            </a:r>
          </a:p>
          <a:p>
            <a:pPr lvl="1"/>
            <a:r>
              <a:rPr lang="en-US" sz="2400" dirty="0">
                <a:latin typeface="Calibri" charset="0"/>
              </a:rPr>
              <a:t>If too small, sensitive to noise points</a:t>
            </a:r>
          </a:p>
          <a:p>
            <a:pPr lvl="1"/>
            <a:r>
              <a:rPr lang="en-US" sz="2400" dirty="0">
                <a:latin typeface="Calibri" charset="0"/>
              </a:rPr>
              <a:t>If too large, neighborhood may include points from other classes</a:t>
            </a:r>
          </a:p>
          <a:p>
            <a:pPr lvl="1"/>
            <a:r>
              <a:rPr lang="en-US" sz="2400" dirty="0">
                <a:solidFill>
                  <a:srgbClr val="850000"/>
                </a:solidFill>
                <a:latin typeface="Calibri" charset="0"/>
              </a:rPr>
              <a:t>Solution</a:t>
            </a:r>
            <a:r>
              <a:rPr lang="en-US" sz="2400" dirty="0">
                <a:latin typeface="Calibri" charset="0"/>
              </a:rPr>
              <a:t>: cross validate!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18882" y="3352800"/>
            <a:ext cx="4472718" cy="3200400"/>
            <a:chOff x="4442682" y="3048000"/>
            <a:chExt cx="4472718" cy="3200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2682" y="3048000"/>
              <a:ext cx="4244118" cy="3058090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8001000" y="5181600"/>
              <a:ext cx="914400" cy="10668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011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validation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1765300"/>
            <a:ext cx="8245304" cy="410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04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ene_04170"/>
          <p:cNvPicPr>
            <a:picLocks noChangeAspect="1" noChangeArrowheads="1"/>
          </p:cNvPicPr>
          <p:nvPr/>
        </p:nvPicPr>
        <p:blipFill>
          <a:blip r:embed="rId2" cstate="print">
            <a:lum bright="24000" contrast="-12000"/>
          </a:blip>
          <a:srcRect t="10023"/>
          <a:stretch>
            <a:fillRect/>
          </a:stretch>
        </p:blipFill>
        <p:spPr bwMode="auto">
          <a:xfrm>
            <a:off x="1524000" y="1371600"/>
            <a:ext cx="9144000" cy="5486400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4000" y="152400"/>
            <a:ext cx="853440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/>
              <a:t>Classification: </a:t>
            </a:r>
          </a:p>
          <a:p>
            <a:r>
              <a:rPr lang="en-US" sz="2800" dirty="0"/>
              <a:t>Does this image contain a building? [yes/no]</a:t>
            </a:r>
            <a:endParaRPr lang="en-US" sz="3200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086600" y="2971801"/>
            <a:ext cx="1066800" cy="646331"/>
          </a:xfrm>
          <a:prstGeom prst="rect">
            <a:avLst/>
          </a:prstGeom>
          <a:solidFill>
            <a:schemeClr val="bg1"/>
          </a:solidFill>
          <a:ln w="635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Calibri" pitchFamily="34" charset="0"/>
              </a:rPr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151569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K-NN: issues to keep in mind</a:t>
            </a:r>
          </a:p>
        </p:txBody>
      </p:sp>
      <p:sp>
        <p:nvSpPr>
          <p:cNvPr id="202754" name="Content Placeholder 2"/>
          <p:cNvSpPr>
            <a:spLocks noGrp="1"/>
          </p:cNvSpPr>
          <p:nvPr>
            <p:ph idx="1"/>
          </p:nvPr>
        </p:nvSpPr>
        <p:spPr>
          <a:xfrm>
            <a:off x="720412" y="1523602"/>
            <a:ext cx="10480988" cy="48771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charset="0"/>
              </a:rPr>
              <a:t>Choosing the value of k:</a:t>
            </a:r>
          </a:p>
          <a:p>
            <a:pPr lvl="1"/>
            <a:r>
              <a:rPr lang="en-US" sz="2400" dirty="0">
                <a:latin typeface="Calibri" charset="0"/>
              </a:rPr>
              <a:t>If too small, sensitive to noise points</a:t>
            </a:r>
          </a:p>
          <a:p>
            <a:pPr lvl="1"/>
            <a:r>
              <a:rPr lang="en-US" sz="2400" dirty="0">
                <a:latin typeface="Calibri" charset="0"/>
              </a:rPr>
              <a:t>If too large, neighborhood may include points from other classes</a:t>
            </a:r>
          </a:p>
          <a:p>
            <a:pPr lvl="1"/>
            <a:r>
              <a:rPr lang="en-US" sz="2400" dirty="0">
                <a:solidFill>
                  <a:srgbClr val="850000"/>
                </a:solidFill>
                <a:latin typeface="Calibri" charset="0"/>
              </a:rPr>
              <a:t>Solution</a:t>
            </a:r>
            <a:r>
              <a:rPr lang="en-US" sz="2400" dirty="0">
                <a:latin typeface="Calibri" charset="0"/>
              </a:rPr>
              <a:t>: cross validate!</a:t>
            </a:r>
          </a:p>
          <a:p>
            <a:pPr marL="342900" lvl="1" indent="0">
              <a:buNone/>
            </a:pPr>
            <a:endParaRPr lang="en-US" sz="2400" dirty="0">
              <a:latin typeface="Calibri" charset="0"/>
            </a:endParaRPr>
          </a:p>
          <a:p>
            <a:r>
              <a:rPr lang="en-US" sz="2800" dirty="0">
                <a:latin typeface="Calibri" charset="0"/>
              </a:rPr>
              <a:t>Can produce counter-intuitive results (using Euclidean measure)</a:t>
            </a:r>
          </a:p>
        </p:txBody>
      </p:sp>
    </p:spTree>
    <p:extLst>
      <p:ext uri="{BB962C8B-B14F-4D97-AF65-F5344CB8AC3E}">
        <p14:creationId xmlns:p14="http://schemas.microsoft.com/office/powerpoint/2010/main" val="7589759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Euclidean measure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86000" y="1812925"/>
            <a:ext cx="3200400" cy="469900"/>
          </a:xfrm>
          <a:prstGeom prst="rect">
            <a:avLst/>
          </a:prstGeom>
          <a:noFill/>
          <a:ln w="12700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sz="2400" kern="0">
                <a:solidFill>
                  <a:srgbClr val="336699"/>
                </a:solidFill>
                <a:latin typeface="Arial" charset="0"/>
              </a:rPr>
              <a:t>1 1 1 1 1 1 1 1 1 1 1 0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86000" y="2498725"/>
            <a:ext cx="3200400" cy="469900"/>
          </a:xfrm>
          <a:prstGeom prst="rect">
            <a:avLst/>
          </a:prstGeom>
          <a:noFill/>
          <a:ln w="12700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sz="2400" kern="0">
                <a:solidFill>
                  <a:srgbClr val="336699"/>
                </a:solidFill>
                <a:latin typeface="Arial" charset="0"/>
              </a:rPr>
              <a:t>0 1 1 1 1 1 1 1 1 1 1 1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705600" y="1825625"/>
            <a:ext cx="3200400" cy="469900"/>
          </a:xfrm>
          <a:prstGeom prst="rect">
            <a:avLst/>
          </a:prstGeom>
          <a:noFill/>
          <a:ln w="12700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sz="2400" kern="0">
                <a:solidFill>
                  <a:srgbClr val="336699"/>
                </a:solidFill>
                <a:latin typeface="Arial" charset="0"/>
              </a:rPr>
              <a:t>1 0 0 0 0 0 0 0 0 0 0 0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705600" y="2511425"/>
            <a:ext cx="3200400" cy="469900"/>
          </a:xfrm>
          <a:prstGeom prst="rect">
            <a:avLst/>
          </a:prstGeom>
          <a:noFill/>
          <a:ln w="12700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sz="2400" kern="0">
                <a:solidFill>
                  <a:srgbClr val="336699"/>
                </a:solidFill>
                <a:latin typeface="Arial" charset="0"/>
              </a:rPr>
              <a:t>0 0 0 0 0 0 0 0 0 0 0 1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791200" y="2130425"/>
            <a:ext cx="55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914400" eaLnBrk="0" hangingPunct="0"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defRPr/>
            </a:pPr>
            <a:r>
              <a:rPr lang="en-US" sz="2400" kern="0">
                <a:solidFill>
                  <a:srgbClr val="336699"/>
                </a:solidFill>
                <a:latin typeface="Arial" charset="0"/>
              </a:rPr>
              <a:t>vs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124200" y="3108326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sz="2000" kern="0">
                <a:solidFill>
                  <a:srgbClr val="336699"/>
                </a:solidFill>
                <a:latin typeface="Arial" charset="0"/>
              </a:rPr>
              <a:t>d = 1.4142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543800" y="3108326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folHlink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defRPr/>
            </a:pPr>
            <a:r>
              <a:rPr lang="en-US" sz="2000" kern="0" dirty="0">
                <a:solidFill>
                  <a:srgbClr val="336699"/>
                </a:solidFill>
                <a:latin typeface="Arial" charset="0"/>
              </a:rPr>
              <a:t>d = 1.4142</a:t>
            </a:r>
          </a:p>
        </p:txBody>
      </p:sp>
    </p:spTree>
    <p:extLst>
      <p:ext uri="{BB962C8B-B14F-4D97-AF65-F5344CB8AC3E}">
        <p14:creationId xmlns:p14="http://schemas.microsoft.com/office/powerpoint/2010/main" val="1627015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10252388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K-NN: issues to keep in mind</a:t>
            </a:r>
          </a:p>
        </p:txBody>
      </p:sp>
      <p:sp>
        <p:nvSpPr>
          <p:cNvPr id="202754" name="Content Placeholder 2"/>
          <p:cNvSpPr>
            <a:spLocks noGrp="1"/>
          </p:cNvSpPr>
          <p:nvPr>
            <p:ph idx="1"/>
          </p:nvPr>
        </p:nvSpPr>
        <p:spPr>
          <a:xfrm>
            <a:off x="491812" y="1447402"/>
            <a:ext cx="10252388" cy="48771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charset="0"/>
              </a:rPr>
              <a:t>Choosing the value of k:</a:t>
            </a:r>
          </a:p>
          <a:p>
            <a:pPr lvl="1"/>
            <a:r>
              <a:rPr lang="en-US" sz="2400" dirty="0">
                <a:latin typeface="Calibri" charset="0"/>
              </a:rPr>
              <a:t>If too small, sensitive to noise points</a:t>
            </a:r>
          </a:p>
          <a:p>
            <a:pPr lvl="1"/>
            <a:r>
              <a:rPr lang="en-US" sz="2400" dirty="0">
                <a:latin typeface="Calibri" charset="0"/>
              </a:rPr>
              <a:t>If too large, neighborhood may include points from other classes</a:t>
            </a:r>
          </a:p>
          <a:p>
            <a:pPr lvl="1"/>
            <a:r>
              <a:rPr lang="en-US" sz="2400" dirty="0">
                <a:solidFill>
                  <a:srgbClr val="850000"/>
                </a:solidFill>
                <a:latin typeface="Calibri" charset="0"/>
              </a:rPr>
              <a:t>Solution</a:t>
            </a:r>
            <a:r>
              <a:rPr lang="en-US" sz="2400" dirty="0">
                <a:latin typeface="Calibri" charset="0"/>
              </a:rPr>
              <a:t>: cross validate!</a:t>
            </a:r>
          </a:p>
          <a:p>
            <a:r>
              <a:rPr lang="en-US" sz="2800" dirty="0">
                <a:latin typeface="Calibri" charset="0"/>
              </a:rPr>
              <a:t>Can produce counter-intuitive results (using Euclidean measure)</a:t>
            </a:r>
          </a:p>
          <a:p>
            <a:pPr lvl="1"/>
            <a:r>
              <a:rPr lang="en-US" sz="2400" dirty="0">
                <a:solidFill>
                  <a:srgbClr val="850000"/>
                </a:solidFill>
                <a:latin typeface="Calibri" charset="0"/>
              </a:rPr>
              <a:t>Solution</a:t>
            </a:r>
            <a:r>
              <a:rPr lang="en-US" sz="2400" dirty="0">
                <a:latin typeface="Calibri" charset="0"/>
              </a:rPr>
              <a:t>: normalize the vectors to unit length</a:t>
            </a:r>
          </a:p>
        </p:txBody>
      </p:sp>
    </p:spTree>
    <p:extLst>
      <p:ext uri="{BB962C8B-B14F-4D97-AF65-F5344CB8AC3E}">
        <p14:creationId xmlns:p14="http://schemas.microsoft.com/office/powerpoint/2010/main" val="7388713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10633388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K-NN: issues to keep in mind</a:t>
            </a:r>
          </a:p>
        </p:txBody>
      </p:sp>
      <p:sp>
        <p:nvSpPr>
          <p:cNvPr id="202754" name="Content Placeholder 2"/>
          <p:cNvSpPr>
            <a:spLocks noGrp="1"/>
          </p:cNvSpPr>
          <p:nvPr>
            <p:ph idx="1"/>
          </p:nvPr>
        </p:nvSpPr>
        <p:spPr>
          <a:xfrm>
            <a:off x="415612" y="1523602"/>
            <a:ext cx="10633388" cy="48771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charset="0"/>
              </a:rPr>
              <a:t>Choosing the value of k:</a:t>
            </a:r>
          </a:p>
          <a:p>
            <a:pPr lvl="1"/>
            <a:r>
              <a:rPr lang="en-US" sz="2400" dirty="0">
                <a:latin typeface="Calibri" charset="0"/>
              </a:rPr>
              <a:t>If too small, sensitive to noise points</a:t>
            </a:r>
          </a:p>
          <a:p>
            <a:pPr lvl="1"/>
            <a:r>
              <a:rPr lang="en-US" sz="2400" dirty="0">
                <a:latin typeface="Calibri" charset="0"/>
              </a:rPr>
              <a:t>If too large, neighborhood may include points from other classes</a:t>
            </a:r>
          </a:p>
          <a:p>
            <a:pPr lvl="1"/>
            <a:r>
              <a:rPr lang="en-US" sz="2400" dirty="0">
                <a:latin typeface="Calibri" charset="0"/>
              </a:rPr>
              <a:t>Solution: cross validate!</a:t>
            </a:r>
          </a:p>
          <a:p>
            <a:r>
              <a:rPr lang="en-US" sz="2800" dirty="0">
                <a:latin typeface="Calibri" charset="0"/>
              </a:rPr>
              <a:t>Can produce counter-intuitive results (using Euclidean measure)</a:t>
            </a:r>
          </a:p>
          <a:p>
            <a:pPr lvl="1"/>
            <a:r>
              <a:rPr lang="en-US" sz="2400" dirty="0">
                <a:latin typeface="Calibri" charset="0"/>
              </a:rPr>
              <a:t>Solution: normalize the vectors to unit length</a:t>
            </a:r>
          </a:p>
          <a:p>
            <a:r>
              <a:rPr lang="en-US" sz="2800" dirty="0">
                <a:latin typeface="Calibri" charset="0"/>
              </a:rPr>
              <a:t>Curse of Dimensionality</a:t>
            </a:r>
          </a:p>
        </p:txBody>
      </p:sp>
    </p:spTree>
    <p:extLst>
      <p:ext uri="{BB962C8B-B14F-4D97-AF65-F5344CB8AC3E}">
        <p14:creationId xmlns:p14="http://schemas.microsoft.com/office/powerpoint/2010/main" val="27195606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Curse of dimensionality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10515600" cy="5211763"/>
          </a:xfrm>
        </p:spPr>
        <p:txBody>
          <a:bodyPr>
            <a:normAutofit/>
          </a:bodyPr>
          <a:lstStyle/>
          <a:p>
            <a:r>
              <a:rPr lang="en-US" sz="2400" dirty="0"/>
              <a:t>Assume 5000 points uniformly distributed in the unit hypercube and we want to apply 5-NN. Suppose our query point is at the origin.</a:t>
            </a:r>
          </a:p>
          <a:p>
            <a:pPr lvl="1"/>
            <a:r>
              <a:rPr lang="en-US" sz="2000" dirty="0"/>
              <a:t>In 1-dimension, we must go a distance of 5/5000=0.001 on the average to capture 5 nearest neighbors.</a:t>
            </a:r>
          </a:p>
          <a:p>
            <a:pPr lvl="1"/>
            <a:r>
              <a:rPr lang="en-US" sz="2000" dirty="0"/>
              <a:t>In 2 dimensions, we must go             to get a square that contains 0.001 of the volume.  </a:t>
            </a:r>
          </a:p>
          <a:p>
            <a:pPr lvl="1"/>
            <a:r>
              <a:rPr lang="en-US" sz="2000" dirty="0"/>
              <a:t>In d dimensions, we must go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846704"/>
              </p:ext>
            </p:extLst>
          </p:nvPr>
        </p:nvGraphicFramePr>
        <p:xfrm>
          <a:off x="4083746" y="2667000"/>
          <a:ext cx="69924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0" name="Equation" r:id="rId4" imgW="495300" imgH="215900" progId="Equation.3">
                  <p:embed/>
                </p:oleObj>
              </mc:Choice>
              <mc:Fallback>
                <p:oleObj name="Equation" r:id="rId4" imgW="495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83746" y="2667000"/>
                        <a:ext cx="699247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6551401"/>
              </p:ext>
            </p:extLst>
          </p:nvPr>
        </p:nvGraphicFramePr>
        <p:xfrm>
          <a:off x="4097193" y="2971800"/>
          <a:ext cx="949614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1" name="Equation" r:id="rId6" imgW="596900" imgH="279400" progId="Equation.3">
                  <p:embed/>
                </p:oleObj>
              </mc:Choice>
              <mc:Fallback>
                <p:oleObj name="Equation" r:id="rId6" imgW="5969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97193" y="2971800"/>
                        <a:ext cx="949614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b="6000"/>
          <a:stretch/>
        </p:blipFill>
        <p:spPr>
          <a:xfrm>
            <a:off x="2082998" y="4153579"/>
            <a:ext cx="5245100" cy="236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669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Curse of dimensionality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10515600" cy="5211763"/>
          </a:xfrm>
        </p:spPr>
        <p:txBody>
          <a:bodyPr>
            <a:normAutofit/>
          </a:bodyPr>
          <a:lstStyle/>
          <a:p>
            <a:r>
              <a:rPr lang="en-US" sz="2400" dirty="0"/>
              <a:t>Assume 5000 points uniformly distributed in the unit hypercube and we want to apply 5-NN. Suppose our query point is at the origin.</a:t>
            </a:r>
          </a:p>
          <a:p>
            <a:pPr lvl="1"/>
            <a:r>
              <a:rPr lang="en-US" sz="2000" dirty="0"/>
              <a:t>In 1-dimension, we must go a distance of 5/5000=0.001 on the average to capture 5 nearest neighbors.</a:t>
            </a:r>
          </a:p>
          <a:p>
            <a:pPr lvl="1"/>
            <a:r>
              <a:rPr lang="en-US" sz="2000" dirty="0"/>
              <a:t>In 2 dimensions, we must go             to get a square that contains 0.001 of the volume.  </a:t>
            </a:r>
          </a:p>
          <a:p>
            <a:pPr lvl="1"/>
            <a:r>
              <a:rPr lang="en-US" sz="2000" dirty="0"/>
              <a:t>In d dimensions, we must go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4083746" y="2667000"/>
          <a:ext cx="69924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7" name="Equation" r:id="rId3" imgW="495300" imgH="215900" progId="Equation.3">
                  <p:embed/>
                </p:oleObj>
              </mc:Choice>
              <mc:Fallback>
                <p:oleObj name="Equation" r:id="rId3" imgW="495300" imgH="2159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83746" y="2667000"/>
                        <a:ext cx="699247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097193" y="2971800"/>
          <a:ext cx="949614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8" name="Equation" r:id="rId5" imgW="596900" imgH="279400" progId="Equation.3">
                  <p:embed/>
                </p:oleObj>
              </mc:Choice>
              <mc:Fallback>
                <p:oleObj name="Equation" r:id="rId5" imgW="596900" imgH="27940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97193" y="2971800"/>
                        <a:ext cx="949614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131A465-3887-364E-A070-596F28BCA6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772"/>
          <a:stretch/>
        </p:blipFill>
        <p:spPr>
          <a:xfrm>
            <a:off x="1981200" y="3810000"/>
            <a:ext cx="7674008" cy="268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075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K-NN: issues to keep in mind</a:t>
            </a:r>
          </a:p>
        </p:txBody>
      </p:sp>
      <p:sp>
        <p:nvSpPr>
          <p:cNvPr id="202754" name="Content Placeholder 2"/>
          <p:cNvSpPr>
            <a:spLocks noGrp="1"/>
          </p:cNvSpPr>
          <p:nvPr>
            <p:ph idx="1"/>
          </p:nvPr>
        </p:nvSpPr>
        <p:spPr>
          <a:xfrm>
            <a:off x="415612" y="1447402"/>
            <a:ext cx="8229600" cy="48771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charset="0"/>
              </a:rPr>
              <a:t>Choosing the value of k:</a:t>
            </a:r>
          </a:p>
          <a:p>
            <a:pPr lvl="1"/>
            <a:r>
              <a:rPr lang="en-US" sz="2400" dirty="0">
                <a:latin typeface="Calibri" charset="0"/>
              </a:rPr>
              <a:t>If too small, sensitive to noise points</a:t>
            </a:r>
          </a:p>
          <a:p>
            <a:pPr lvl="1"/>
            <a:r>
              <a:rPr lang="en-US" sz="2400" dirty="0">
                <a:latin typeface="Calibri" charset="0"/>
              </a:rPr>
              <a:t>If too large, neighborhood may include points from other classes</a:t>
            </a:r>
          </a:p>
          <a:p>
            <a:pPr lvl="1"/>
            <a:r>
              <a:rPr lang="en-US" sz="2400" dirty="0">
                <a:solidFill>
                  <a:srgbClr val="850000"/>
                </a:solidFill>
                <a:latin typeface="Calibri" charset="0"/>
              </a:rPr>
              <a:t>Solution</a:t>
            </a:r>
            <a:r>
              <a:rPr lang="en-US" sz="2400" dirty="0">
                <a:latin typeface="Calibri" charset="0"/>
              </a:rPr>
              <a:t>: cross validate!</a:t>
            </a:r>
          </a:p>
          <a:p>
            <a:r>
              <a:rPr lang="en-US" sz="2800" dirty="0">
                <a:latin typeface="Calibri" charset="0"/>
              </a:rPr>
              <a:t>Can produce counter-intuitive results (using Euclidean measure)</a:t>
            </a:r>
          </a:p>
          <a:p>
            <a:pPr lvl="1"/>
            <a:r>
              <a:rPr lang="en-US" sz="2400" dirty="0">
                <a:solidFill>
                  <a:srgbClr val="850000"/>
                </a:solidFill>
                <a:latin typeface="Calibri" charset="0"/>
              </a:rPr>
              <a:t>Solution</a:t>
            </a:r>
            <a:r>
              <a:rPr lang="en-US" sz="2400" dirty="0">
                <a:latin typeface="Calibri" charset="0"/>
              </a:rPr>
              <a:t>: normalize the vectors to unit length</a:t>
            </a:r>
          </a:p>
          <a:p>
            <a:r>
              <a:rPr lang="en-US" sz="2800" dirty="0">
                <a:latin typeface="Calibri" charset="0"/>
              </a:rPr>
              <a:t>Curse of Dimensionality</a:t>
            </a:r>
          </a:p>
          <a:p>
            <a:pPr lvl="1"/>
            <a:r>
              <a:rPr lang="en-US" sz="2400" dirty="0">
                <a:solidFill>
                  <a:srgbClr val="850000"/>
                </a:solidFill>
                <a:latin typeface="Calibri" charset="0"/>
              </a:rPr>
              <a:t>Solution</a:t>
            </a:r>
            <a:r>
              <a:rPr lang="en-US" sz="2400" dirty="0">
                <a:latin typeface="Calibri" charset="0"/>
              </a:rPr>
              <a:t>: no good one</a:t>
            </a:r>
          </a:p>
        </p:txBody>
      </p:sp>
    </p:spTree>
    <p:extLst>
      <p:ext uri="{BB962C8B-B14F-4D97-AF65-F5344CB8AC3E}">
        <p14:creationId xmlns:p14="http://schemas.microsoft.com/office/powerpoint/2010/main" val="240325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Many classifiers to choose from</a:t>
            </a:r>
          </a:p>
        </p:txBody>
      </p:sp>
      <p:sp>
        <p:nvSpPr>
          <p:cNvPr id="16486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b="1" dirty="0">
                <a:solidFill>
                  <a:srgbClr val="800000"/>
                </a:solidFill>
                <a:latin typeface="Calibri" charset="0"/>
              </a:rPr>
              <a:t>K-nearest neighbor</a:t>
            </a:r>
          </a:p>
          <a:p>
            <a:r>
              <a:rPr lang="en-US" sz="2800" dirty="0">
                <a:latin typeface="Calibri" charset="0"/>
              </a:rPr>
              <a:t>SVM</a:t>
            </a:r>
          </a:p>
          <a:p>
            <a:r>
              <a:rPr lang="en-US" sz="2800" dirty="0">
                <a:latin typeface="Calibri" charset="0"/>
              </a:rPr>
              <a:t>Neural networks</a:t>
            </a:r>
          </a:p>
          <a:p>
            <a:r>
              <a:rPr lang="en-US" sz="2800" dirty="0">
                <a:latin typeface="Calibri" charset="0"/>
              </a:rPr>
              <a:t>Naïve Bayes</a:t>
            </a:r>
          </a:p>
          <a:p>
            <a:r>
              <a:rPr lang="en-US" sz="2800" dirty="0">
                <a:latin typeface="Calibri" charset="0"/>
              </a:rPr>
              <a:t>Bayesian network</a:t>
            </a:r>
          </a:p>
          <a:p>
            <a:r>
              <a:rPr lang="en-US" sz="2800" dirty="0">
                <a:latin typeface="Calibri" charset="0"/>
              </a:rPr>
              <a:t>Logistic regression</a:t>
            </a:r>
          </a:p>
          <a:p>
            <a:r>
              <a:rPr lang="en-US" sz="2800" dirty="0">
                <a:latin typeface="Calibri" charset="0"/>
              </a:rPr>
              <a:t>Randomized Forests</a:t>
            </a:r>
          </a:p>
          <a:p>
            <a:r>
              <a:rPr lang="en-US" sz="2800" dirty="0">
                <a:latin typeface="Calibri" charset="0"/>
              </a:rPr>
              <a:t>Boosted Decision Trees</a:t>
            </a:r>
          </a:p>
          <a:p>
            <a:r>
              <a:rPr lang="en-US" sz="2800" dirty="0">
                <a:latin typeface="Calibri" charset="0"/>
              </a:rPr>
              <a:t>RBMs</a:t>
            </a:r>
          </a:p>
          <a:p>
            <a:r>
              <a:rPr lang="en-US" sz="2800" dirty="0">
                <a:latin typeface="Calibri" charset="0"/>
              </a:rPr>
              <a:t>Etc.</a:t>
            </a:r>
          </a:p>
          <a:p>
            <a:pPr>
              <a:buFont typeface="Arial" charset="0"/>
              <a:buNone/>
            </a:pPr>
            <a:endParaRPr lang="en-US" sz="2800" dirty="0">
              <a:latin typeface="Calibri" charset="0"/>
            </a:endParaRPr>
          </a:p>
          <a:p>
            <a:endParaRPr lang="en-US" sz="2800" dirty="0">
              <a:latin typeface="Calibri" charset="0"/>
            </a:endParaRPr>
          </a:p>
          <a:p>
            <a:endParaRPr lang="en-US" sz="2800" dirty="0">
              <a:latin typeface="Calibri" charset="0"/>
            </a:endParaRPr>
          </a:p>
          <a:p>
            <a:endParaRPr lang="en-US" sz="2800" dirty="0">
              <a:latin typeface="Calibri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248401" y="1676401"/>
            <a:ext cx="3821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00"/>
                </a:solidFill>
              </a:rPr>
              <a:t>Which is the best one?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15400" y="5988051"/>
            <a:ext cx="153735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</a:rPr>
              <a:t>Slide credit: D. </a:t>
            </a:r>
            <a:r>
              <a:rPr lang="en-US" sz="1200" dirty="0" err="1">
                <a:solidFill>
                  <a:srgbClr val="000000"/>
                </a:solidFill>
              </a:rPr>
              <a:t>Hoiem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688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/>
          </a:bodyPr>
          <a:lstStyle/>
          <a:p>
            <a:r>
              <a:rPr lang="en-US" dirty="0"/>
              <a:t>Generalization</a:t>
            </a:r>
          </a:p>
        </p:txBody>
      </p:sp>
      <p:sp>
        <p:nvSpPr>
          <p:cNvPr id="169986" name="Content Placeholder 2"/>
          <p:cNvSpPr>
            <a:spLocks noGrp="1"/>
          </p:cNvSpPr>
          <p:nvPr>
            <p:ph idx="1"/>
          </p:nvPr>
        </p:nvSpPr>
        <p:spPr>
          <a:xfrm>
            <a:off x="381000" y="5715000"/>
            <a:ext cx="84582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rial" charset="0"/>
              </a:rPr>
              <a:t>How well does a learned model generalize from the data it was trained on to a new test set?</a:t>
            </a:r>
          </a:p>
        </p:txBody>
      </p:sp>
      <p:pic>
        <p:nvPicPr>
          <p:cNvPr id="1699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95400"/>
            <a:ext cx="42291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95400"/>
            <a:ext cx="6096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9" name="TextBox 6"/>
          <p:cNvSpPr txBox="1">
            <a:spLocks noChangeArrowheads="1"/>
          </p:cNvSpPr>
          <p:nvPr/>
        </p:nvSpPr>
        <p:spPr bwMode="auto">
          <a:xfrm>
            <a:off x="1828800" y="4953000"/>
            <a:ext cx="293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Training set (labels known)</a:t>
            </a:r>
          </a:p>
        </p:txBody>
      </p:sp>
      <p:sp>
        <p:nvSpPr>
          <p:cNvPr id="169990" name="TextBox 7"/>
          <p:cNvSpPr txBox="1">
            <a:spLocks noChangeArrowheads="1"/>
          </p:cNvSpPr>
          <p:nvPr/>
        </p:nvSpPr>
        <p:spPr bwMode="auto">
          <a:xfrm>
            <a:off x="5945188" y="4953001"/>
            <a:ext cx="2665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000000"/>
                </a:solidFill>
              </a:rPr>
              <a:t>Test set (labels unknown)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77400" y="6490900"/>
            <a:ext cx="163826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/>
              <a:t>Slide credit: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140232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Bias-Variance Trade-off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1828800"/>
            <a:ext cx="4572000" cy="449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ea typeface="+mn-ea"/>
                <a:cs typeface="+mn-cs"/>
              </a:rPr>
              <a:t>Models with too few parameters are inaccurate because of a large bias (not enough flexibility).</a:t>
            </a:r>
          </a:p>
          <a:p>
            <a:pPr>
              <a:defRPr/>
            </a:pPr>
            <a:endParaRPr lang="en-US" dirty="0">
              <a:ea typeface="+mn-ea"/>
              <a:cs typeface="+mn-cs"/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>
              <a:ea typeface="+mn-ea"/>
              <a:cs typeface="+mn-cs"/>
            </a:endParaRPr>
          </a:p>
          <a:p>
            <a:pPr>
              <a:defRPr/>
            </a:pPr>
            <a:r>
              <a:rPr lang="en-US" dirty="0">
                <a:ea typeface="+mn-ea"/>
                <a:cs typeface="+mn-cs"/>
              </a:rPr>
              <a:t>Models with too many parameters are inaccurate because of a large variance (too much sensitivity to the sample).</a:t>
            </a:r>
          </a:p>
        </p:txBody>
      </p:sp>
      <p:pic>
        <p:nvPicPr>
          <p:cNvPr id="176131" name="Picture 2" descr="C:\Users\hays\Desktop\143 Computer Vision\slides\09\bias_variance_bias_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790700"/>
            <a:ext cx="3571875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2" name="Picture 3" descr="C:\Users\hays\Desktop\143 Computer Vision\slides\09\bias_variance_var_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4144964"/>
            <a:ext cx="357187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677400" y="6349482"/>
            <a:ext cx="153735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9724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ene_04170"/>
          <p:cNvPicPr>
            <a:picLocks noChangeAspect="1" noChangeArrowheads="1"/>
          </p:cNvPicPr>
          <p:nvPr/>
        </p:nvPicPr>
        <p:blipFill>
          <a:blip r:embed="rId2" cstate="print">
            <a:lum bright="24000" contrast="-12000"/>
          </a:blip>
          <a:srcRect t="10023"/>
          <a:stretch>
            <a:fillRect/>
          </a:stretch>
        </p:blipFill>
        <p:spPr bwMode="auto">
          <a:xfrm>
            <a:off x="1524000" y="1371600"/>
            <a:ext cx="9144000" cy="5486400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524000" y="152401"/>
            <a:ext cx="8534400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/>
              <a:t>Classification:</a:t>
            </a:r>
          </a:p>
          <a:p>
            <a:r>
              <a:rPr lang="en-US" sz="2400" dirty="0"/>
              <a:t>Is this an beach?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31266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rmAutofit/>
          </a:bodyPr>
          <a:lstStyle/>
          <a:p>
            <a:r>
              <a:rPr lang="en-US" dirty="0"/>
              <a:t>Bias versus variance</a:t>
            </a:r>
          </a:p>
        </p:txBody>
      </p:sp>
      <p:sp>
        <p:nvSpPr>
          <p:cNvPr id="13315" name="Content Placeholder 5"/>
          <p:cNvSpPr>
            <a:spLocks noGrp="1"/>
          </p:cNvSpPr>
          <p:nvPr>
            <p:ph idx="1"/>
          </p:nvPr>
        </p:nvSpPr>
        <p:spPr>
          <a:xfrm>
            <a:off x="457200" y="1219201"/>
            <a:ext cx="9982200" cy="5287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latin typeface="Arial" charset="0"/>
              </a:rPr>
              <a:t>Components of generalization error </a:t>
            </a:r>
          </a:p>
          <a:p>
            <a:pPr lvl="1" eaLnBrk="1" hangingPunct="1"/>
            <a:r>
              <a:rPr lang="en-US" sz="2000" b="1" dirty="0">
                <a:latin typeface="Arial" charset="0"/>
              </a:rPr>
              <a:t>Bias:</a:t>
            </a:r>
            <a:r>
              <a:rPr lang="en-US" sz="2000" dirty="0">
                <a:latin typeface="Arial" charset="0"/>
              </a:rPr>
              <a:t> how much the average model over all training sets differ from the true model?</a:t>
            </a:r>
          </a:p>
          <a:p>
            <a:pPr lvl="2" eaLnBrk="1" hangingPunct="1"/>
            <a:r>
              <a:rPr lang="en-US" sz="2000" dirty="0">
                <a:latin typeface="Arial" charset="0"/>
              </a:rPr>
              <a:t>Error due to inaccurate assumptions/simplifications made by the model</a:t>
            </a:r>
          </a:p>
          <a:p>
            <a:pPr lvl="1" eaLnBrk="1" hangingPunct="1"/>
            <a:r>
              <a:rPr lang="en-US" sz="2000" b="1" dirty="0">
                <a:latin typeface="Arial" charset="0"/>
              </a:rPr>
              <a:t>Variance:</a:t>
            </a:r>
            <a:r>
              <a:rPr lang="en-US" sz="2000" dirty="0">
                <a:latin typeface="Arial" charset="0"/>
              </a:rPr>
              <a:t> how much models estimated from different training sets differ from each other</a:t>
            </a:r>
          </a:p>
          <a:p>
            <a:pPr eaLnBrk="1" hangingPunct="1"/>
            <a:r>
              <a:rPr lang="en-US" sz="2400" b="1" dirty="0" err="1">
                <a:latin typeface="Arial" charset="0"/>
              </a:rPr>
              <a:t>Underfitting</a:t>
            </a:r>
            <a:r>
              <a:rPr lang="en-US" sz="2400" b="1" dirty="0">
                <a:latin typeface="Arial" charset="0"/>
              </a:rPr>
              <a:t>:</a:t>
            </a:r>
            <a:r>
              <a:rPr lang="en-US" sz="2400" dirty="0">
                <a:latin typeface="Arial" charset="0"/>
              </a:rPr>
              <a:t> model is too </a:t>
            </a:r>
            <a:r>
              <a:rPr lang="ja-JP" altLang="en-US" sz="2400" dirty="0">
                <a:latin typeface="Arial" charset="0"/>
              </a:rPr>
              <a:t>“</a:t>
            </a:r>
            <a:r>
              <a:rPr lang="en-US" altLang="ja-JP" sz="2400" dirty="0">
                <a:latin typeface="Arial" charset="0"/>
              </a:rPr>
              <a:t>simple</a:t>
            </a:r>
            <a:r>
              <a:rPr lang="ja-JP" altLang="en-US" sz="2400" dirty="0">
                <a:latin typeface="Arial" charset="0"/>
              </a:rPr>
              <a:t>”</a:t>
            </a:r>
            <a:r>
              <a:rPr lang="en-US" altLang="ja-JP" sz="2400" dirty="0">
                <a:latin typeface="Arial" charset="0"/>
              </a:rPr>
              <a:t> to represent all the relevant class characteristics</a:t>
            </a:r>
          </a:p>
          <a:p>
            <a:pPr lvl="1" eaLnBrk="1" hangingPunct="1"/>
            <a:r>
              <a:rPr lang="en-US" sz="2000" dirty="0">
                <a:latin typeface="Arial" charset="0"/>
              </a:rPr>
              <a:t>High bias and low variance</a:t>
            </a:r>
          </a:p>
          <a:p>
            <a:pPr lvl="1" eaLnBrk="1" hangingPunct="1"/>
            <a:r>
              <a:rPr lang="en-US" sz="2000" dirty="0">
                <a:latin typeface="Arial" charset="0"/>
              </a:rPr>
              <a:t>High training error and high test error</a:t>
            </a:r>
          </a:p>
          <a:p>
            <a:pPr eaLnBrk="1" hangingPunct="1"/>
            <a:r>
              <a:rPr lang="en-US" sz="2400" b="1" dirty="0" err="1">
                <a:latin typeface="Arial" charset="0"/>
              </a:rPr>
              <a:t>Overfitting</a:t>
            </a:r>
            <a:r>
              <a:rPr lang="en-US" sz="2400" b="1" dirty="0">
                <a:latin typeface="Arial" charset="0"/>
              </a:rPr>
              <a:t>:</a:t>
            </a:r>
            <a:r>
              <a:rPr lang="en-US" sz="2400" dirty="0">
                <a:latin typeface="Arial" charset="0"/>
              </a:rPr>
              <a:t> model is too </a:t>
            </a:r>
            <a:r>
              <a:rPr lang="ja-JP" altLang="en-US" sz="2400" dirty="0">
                <a:latin typeface="Arial" charset="0"/>
              </a:rPr>
              <a:t>“</a:t>
            </a:r>
            <a:r>
              <a:rPr lang="en-US" altLang="ja-JP" sz="2400" dirty="0">
                <a:latin typeface="Arial" charset="0"/>
              </a:rPr>
              <a:t>complex</a:t>
            </a:r>
            <a:r>
              <a:rPr lang="ja-JP" altLang="en-US" sz="2400" dirty="0">
                <a:latin typeface="Arial" charset="0"/>
              </a:rPr>
              <a:t>”</a:t>
            </a:r>
            <a:r>
              <a:rPr lang="en-US" altLang="ja-JP" sz="2400" dirty="0">
                <a:latin typeface="Arial" charset="0"/>
              </a:rPr>
              <a:t> and fits irrelevant characteristics (noise) in the data</a:t>
            </a:r>
          </a:p>
          <a:p>
            <a:pPr lvl="1" eaLnBrk="1" hangingPunct="1"/>
            <a:r>
              <a:rPr lang="en-US" sz="2000" dirty="0">
                <a:latin typeface="Arial" charset="0"/>
              </a:rPr>
              <a:t>Low bias and high variance</a:t>
            </a:r>
          </a:p>
          <a:p>
            <a:pPr lvl="1" eaLnBrk="1" hangingPunct="1"/>
            <a:r>
              <a:rPr lang="en-US" sz="2000" dirty="0">
                <a:latin typeface="Arial" charset="0"/>
              </a:rPr>
              <a:t>Low training error and high test error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01200" y="6507164"/>
            <a:ext cx="163826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/>
              <a:t>Slide credit: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9303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versus variance trade off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676400"/>
            <a:ext cx="6248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06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charset="0"/>
              </a:rPr>
              <a:t>No Free Lunch Theorem</a:t>
            </a:r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078" y="1752600"/>
            <a:ext cx="53435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601200" y="6417908"/>
            <a:ext cx="153735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2279839" y="57544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 a supervised learning setting, we can’t tell which classifier will have best generalization</a:t>
            </a:r>
          </a:p>
        </p:txBody>
      </p:sp>
    </p:spTree>
    <p:extLst>
      <p:ext uri="{BB962C8B-B14F-4D97-AF65-F5344CB8AC3E}">
        <p14:creationId xmlns:p14="http://schemas.microsoft.com/office/powerpoint/2010/main" val="152135652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itle 1"/>
          <p:cNvSpPr>
            <a:spLocks noGrp="1"/>
          </p:cNvSpPr>
          <p:nvPr>
            <p:ph type="title"/>
          </p:nvPr>
        </p:nvSpPr>
        <p:spPr>
          <a:xfrm>
            <a:off x="381000" y="313939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Remember…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56940"/>
            <a:ext cx="5638800" cy="513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ea typeface="+mn-ea"/>
                <a:cs typeface="+mn-cs"/>
              </a:rPr>
              <a:t>No classifier is inherently better than any other: you need to make assumptions to generalize</a:t>
            </a:r>
          </a:p>
          <a:p>
            <a:pPr>
              <a:defRPr/>
            </a:pPr>
            <a:endParaRPr lang="en-US" dirty="0">
              <a:ea typeface="+mn-ea"/>
              <a:cs typeface="+mn-cs"/>
            </a:endParaRPr>
          </a:p>
          <a:p>
            <a:pPr>
              <a:defRPr/>
            </a:pPr>
            <a:r>
              <a:rPr lang="en-US" dirty="0">
                <a:ea typeface="+mn-ea"/>
                <a:cs typeface="+mn-cs"/>
              </a:rPr>
              <a:t>Three kinds of error</a:t>
            </a:r>
          </a:p>
          <a:p>
            <a:pPr lvl="1">
              <a:defRPr/>
            </a:pPr>
            <a:r>
              <a:rPr lang="en-US" dirty="0">
                <a:ea typeface="+mn-ea"/>
              </a:rPr>
              <a:t>Inherent: unavoidable</a:t>
            </a:r>
          </a:p>
          <a:p>
            <a:pPr lvl="1">
              <a:defRPr/>
            </a:pPr>
            <a:r>
              <a:rPr lang="en-US" dirty="0">
                <a:ea typeface="+mn-ea"/>
              </a:rPr>
              <a:t>Bias: due to over-simplifications</a:t>
            </a:r>
          </a:p>
          <a:p>
            <a:pPr lvl="1">
              <a:defRPr/>
            </a:pPr>
            <a:r>
              <a:rPr lang="en-US" dirty="0">
                <a:ea typeface="+mn-ea"/>
              </a:rPr>
              <a:t>Variance: due to inability to perfectly estimate parameters from limited data</a:t>
            </a:r>
          </a:p>
        </p:txBody>
      </p:sp>
      <p:pic>
        <p:nvPicPr>
          <p:cNvPr id="1873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52139"/>
            <a:ext cx="32004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53600" y="6454003"/>
            <a:ext cx="153735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03181617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How to reduce variance?</a:t>
            </a:r>
          </a:p>
        </p:txBody>
      </p:sp>
      <p:sp>
        <p:nvSpPr>
          <p:cNvPr id="189442" name="Content Placeholder 2"/>
          <p:cNvSpPr>
            <a:spLocks noGrp="1"/>
          </p:cNvSpPr>
          <p:nvPr>
            <p:ph idx="1"/>
          </p:nvPr>
        </p:nvSpPr>
        <p:spPr>
          <a:xfrm>
            <a:off x="609602" y="1600201"/>
            <a:ext cx="9601198" cy="3886200"/>
          </a:xfrm>
        </p:spPr>
        <p:txBody>
          <a:bodyPr>
            <a:normAutofit/>
          </a:bodyPr>
          <a:lstStyle/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Choose a simpler classifier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Regularize the parameters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Get more training data</a:t>
            </a:r>
          </a:p>
          <a:p>
            <a:endParaRPr lang="en-US" dirty="0">
              <a:latin typeface="Calibri" charset="0"/>
            </a:endParaRPr>
          </a:p>
          <a:p>
            <a:pPr marL="0" indent="0" algn="r">
              <a:buNone/>
            </a:pPr>
            <a:r>
              <a:rPr lang="en-US" dirty="0">
                <a:solidFill>
                  <a:srgbClr val="850000"/>
                </a:solidFill>
                <a:latin typeface="Calibri" charset="0"/>
              </a:rPr>
              <a:t>How do you reduce bias?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29800" y="6324600"/>
            <a:ext cx="153735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/>
              <a:t>Slide credit: D. </a:t>
            </a:r>
            <a:r>
              <a:rPr lang="en-US" sz="1200" dirty="0" err="1"/>
              <a:t>Hoiem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510748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4638"/>
            <a:ext cx="10058398" cy="1143000"/>
          </a:xfrm>
        </p:spPr>
        <p:txBody>
          <a:bodyPr>
            <a:noAutofit/>
          </a:bodyPr>
          <a:lstStyle/>
          <a:p>
            <a:r>
              <a:rPr lang="en-US" sz="3600" dirty="0"/>
              <a:t>Last remarks about applying machine learning methods to object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machine learning algorithms to choose from</a:t>
            </a:r>
          </a:p>
          <a:p>
            <a:r>
              <a:rPr lang="en-US" dirty="0"/>
              <a:t>Know your data:</a:t>
            </a:r>
          </a:p>
          <a:p>
            <a:pPr lvl="1"/>
            <a:r>
              <a:rPr lang="en-US" dirty="0"/>
              <a:t>How much supervision do you have?</a:t>
            </a:r>
          </a:p>
          <a:p>
            <a:pPr lvl="1"/>
            <a:r>
              <a:rPr lang="en-US" dirty="0"/>
              <a:t>How many training examples can you afford?</a:t>
            </a:r>
          </a:p>
          <a:p>
            <a:pPr lvl="1"/>
            <a:r>
              <a:rPr lang="en-US" dirty="0"/>
              <a:t>How noisy?</a:t>
            </a:r>
          </a:p>
          <a:p>
            <a:r>
              <a:rPr lang="en-US" dirty="0"/>
              <a:t>Know your goal (i.e. task):</a:t>
            </a:r>
          </a:p>
          <a:p>
            <a:pPr lvl="1"/>
            <a:r>
              <a:rPr lang="en-US" dirty="0"/>
              <a:t>Affects your choices of representation</a:t>
            </a:r>
          </a:p>
          <a:p>
            <a:pPr lvl="1"/>
            <a:r>
              <a:rPr lang="en-US" dirty="0"/>
              <a:t>Affects your choices of learning algorithms</a:t>
            </a:r>
          </a:p>
          <a:p>
            <a:pPr lvl="1"/>
            <a:r>
              <a:rPr lang="en-US" dirty="0"/>
              <a:t>Affects your choices of evaluation metrics</a:t>
            </a:r>
          </a:p>
          <a:p>
            <a:r>
              <a:rPr lang="en-US" dirty="0"/>
              <a:t>Understand the math behind each machine learning algorithm under consideration!</a:t>
            </a:r>
          </a:p>
        </p:txBody>
      </p:sp>
    </p:spTree>
    <p:extLst>
      <p:ext uri="{BB962C8B-B14F-4D97-AF65-F5344CB8AC3E}">
        <p14:creationId xmlns:p14="http://schemas.microsoft.com/office/powerpoint/2010/main" val="23940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learn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FBFBF"/>
                </a:solidFill>
              </a:rPr>
              <a:t>Introduction</a:t>
            </a:r>
          </a:p>
          <a:p>
            <a:r>
              <a:rPr lang="en-US" dirty="0">
                <a:solidFill>
                  <a:srgbClr val="BFBFBF"/>
                </a:solidFill>
              </a:rPr>
              <a:t>K-nearest neighbor algorithm</a:t>
            </a:r>
          </a:p>
          <a:p>
            <a:r>
              <a:rPr lang="en-US" dirty="0"/>
              <a:t>A simple Object Recognition pipeline</a:t>
            </a:r>
          </a:p>
        </p:txBody>
      </p:sp>
    </p:spTree>
    <p:extLst>
      <p:ext uri="{BB962C8B-B14F-4D97-AF65-F5344CB8AC3E}">
        <p14:creationId xmlns:p14="http://schemas.microsoft.com/office/powerpoint/2010/main" val="35524134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Object recognition: </a:t>
            </a:r>
            <a:br>
              <a:rPr lang="en-US" dirty="0"/>
            </a:br>
            <a:r>
              <a:rPr lang="en-US" dirty="0"/>
              <a:t>a classification framework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1752601"/>
            <a:ext cx="8229600" cy="4144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charset="0"/>
              </a:rPr>
              <a:t>Apply a prediction function to a feature representation of the image to get the desired output:</a:t>
            </a:r>
            <a:br>
              <a:rPr lang="en-US" sz="2400" dirty="0">
                <a:latin typeface="Arial" charset="0"/>
              </a:rPr>
            </a:br>
            <a:endParaRPr lang="en-US" sz="2400" dirty="0">
              <a:latin typeface="Arial" charset="0"/>
            </a:endParaRPr>
          </a:p>
          <a:p>
            <a:pPr>
              <a:buFontTx/>
              <a:buNone/>
            </a:pPr>
            <a:r>
              <a:rPr lang="en-US" sz="2400" dirty="0">
                <a:solidFill>
                  <a:srgbClr val="0000FF"/>
                </a:solidFill>
                <a:latin typeface="Arial" charset="0"/>
              </a:rPr>
              <a:t>			</a:t>
            </a:r>
            <a:r>
              <a:rPr lang="en-US" sz="6000" dirty="0">
                <a:solidFill>
                  <a:srgbClr val="0000FF"/>
                </a:solidFill>
                <a:latin typeface="Arial" charset="0"/>
              </a:rPr>
              <a:t>f(    ) = </a:t>
            </a:r>
            <a:r>
              <a:rPr lang="ja-JP" altLang="en-US" sz="6000">
                <a:solidFill>
                  <a:srgbClr val="0000FF"/>
                </a:solidFill>
                <a:latin typeface="Arial" charset="0"/>
              </a:rPr>
              <a:t>“</a:t>
            </a:r>
            <a:r>
              <a:rPr lang="en-US" altLang="ja-JP" sz="6000" dirty="0">
                <a:solidFill>
                  <a:srgbClr val="0000FF"/>
                </a:solidFill>
                <a:latin typeface="Arial" charset="0"/>
              </a:rPr>
              <a:t>apple</a:t>
            </a:r>
            <a:r>
              <a:rPr lang="ja-JP" altLang="en-US" sz="6000">
                <a:solidFill>
                  <a:srgbClr val="0000FF"/>
                </a:solidFill>
                <a:latin typeface="Arial" charset="0"/>
              </a:rPr>
              <a:t>”</a:t>
            </a:r>
            <a:endParaRPr lang="en-US" altLang="ja-JP" sz="6000" dirty="0">
              <a:solidFill>
                <a:srgbClr val="0000FF"/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en-US" sz="6000" dirty="0">
                <a:solidFill>
                  <a:srgbClr val="0000FF"/>
                </a:solidFill>
                <a:latin typeface="Arial" charset="0"/>
              </a:rPr>
              <a:t>			f(    ) = </a:t>
            </a:r>
            <a:r>
              <a:rPr lang="ja-JP" altLang="en-US" sz="6000">
                <a:solidFill>
                  <a:srgbClr val="0000FF"/>
                </a:solidFill>
                <a:latin typeface="Arial" charset="0"/>
              </a:rPr>
              <a:t>“</a:t>
            </a:r>
            <a:r>
              <a:rPr lang="en-US" altLang="ja-JP" sz="6000" dirty="0">
                <a:solidFill>
                  <a:srgbClr val="0000FF"/>
                </a:solidFill>
                <a:latin typeface="Arial" charset="0"/>
              </a:rPr>
              <a:t>tomato</a:t>
            </a:r>
            <a:r>
              <a:rPr lang="ja-JP" altLang="en-US" sz="6000">
                <a:solidFill>
                  <a:srgbClr val="0000FF"/>
                </a:solidFill>
                <a:latin typeface="Arial" charset="0"/>
              </a:rPr>
              <a:t>”</a:t>
            </a:r>
            <a:endParaRPr lang="en-US" altLang="ja-JP" sz="6000" dirty="0">
              <a:solidFill>
                <a:srgbClr val="0000FF"/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en-US" sz="6000" dirty="0">
                <a:solidFill>
                  <a:srgbClr val="0000FF"/>
                </a:solidFill>
                <a:latin typeface="Arial" charset="0"/>
              </a:rPr>
              <a:t>			f(    ) = </a:t>
            </a:r>
            <a:r>
              <a:rPr lang="ja-JP" altLang="en-US" sz="6000">
                <a:solidFill>
                  <a:srgbClr val="0000FF"/>
                </a:solidFill>
                <a:latin typeface="Arial" charset="0"/>
              </a:rPr>
              <a:t>“</a:t>
            </a:r>
            <a:r>
              <a:rPr lang="en-US" altLang="ja-JP" sz="6000" dirty="0">
                <a:solidFill>
                  <a:srgbClr val="0000FF"/>
                </a:solidFill>
                <a:latin typeface="Arial" charset="0"/>
              </a:rPr>
              <a:t>cow</a:t>
            </a:r>
            <a:r>
              <a:rPr lang="ja-JP" altLang="en-US" sz="6000">
                <a:solidFill>
                  <a:srgbClr val="0000FF"/>
                </a:solidFill>
                <a:latin typeface="Arial" charset="0"/>
              </a:rPr>
              <a:t>”</a:t>
            </a:r>
            <a:endParaRPr lang="en-US" altLang="ja-JP" sz="6000" dirty="0">
              <a:solidFill>
                <a:srgbClr val="0000FF"/>
              </a:solidFill>
              <a:latin typeface="Arial" charset="0"/>
            </a:endParaRPr>
          </a:p>
          <a:p>
            <a:pPr>
              <a:buFontTx/>
              <a:buNone/>
            </a:pPr>
            <a:endParaRPr lang="en-US" dirty="0">
              <a:latin typeface="Arial" charset="0"/>
            </a:endParaRPr>
          </a:p>
          <a:p>
            <a:pPr>
              <a:buFontTx/>
              <a:buNone/>
            </a:pPr>
            <a:endParaRPr lang="en-US" dirty="0">
              <a:latin typeface="Arial" charset="0"/>
            </a:endParaRPr>
          </a:p>
          <a:p>
            <a:pPr>
              <a:buFontTx/>
              <a:buNone/>
            </a:pPr>
            <a:endParaRPr lang="en-US" dirty="0">
              <a:latin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0"/>
            <a:ext cx="762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91" y="4038600"/>
            <a:ext cx="7747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973" y="5105400"/>
            <a:ext cx="774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601200" y="6400800"/>
            <a:ext cx="163826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</a:rPr>
              <a:t>Slide credit: L. </a:t>
            </a:r>
            <a:r>
              <a:rPr lang="en-US" sz="1200" dirty="0" err="1">
                <a:solidFill>
                  <a:srgbClr val="000000"/>
                </a:solidFill>
              </a:rPr>
              <a:t>Lazebnik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81865" y="6400800"/>
            <a:ext cx="194155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</a:rPr>
              <a:t>Dataset: ETH-80, by B. </a:t>
            </a:r>
            <a:r>
              <a:rPr lang="en-US" sz="1200" dirty="0" err="1">
                <a:solidFill>
                  <a:srgbClr val="000000"/>
                </a:solidFill>
              </a:rPr>
              <a:t>Leibe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832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01074" cy="792163"/>
          </a:xfrm>
        </p:spPr>
        <p:txBody>
          <a:bodyPr>
            <a:normAutofit/>
          </a:bodyPr>
          <a:lstStyle/>
          <a:p>
            <a:r>
              <a:rPr lang="en-US" sz="4000" dirty="0"/>
              <a:t>A simple pipeline - Training</a:t>
            </a:r>
          </a:p>
        </p:txBody>
      </p:sp>
      <p:grpSp>
        <p:nvGrpSpPr>
          <p:cNvPr id="156676" name="Group 12"/>
          <p:cNvGrpSpPr>
            <a:grpSpLocks/>
          </p:cNvGrpSpPr>
          <p:nvPr/>
        </p:nvGrpSpPr>
        <p:grpSpPr bwMode="auto">
          <a:xfrm>
            <a:off x="533400" y="1774061"/>
            <a:ext cx="2438400" cy="2849562"/>
            <a:chOff x="228600" y="1417320"/>
            <a:chExt cx="2438400" cy="2849880"/>
          </a:xfrm>
        </p:grpSpPr>
        <p:sp>
          <p:nvSpPr>
            <p:cNvPr id="156695" name="TextBox 7"/>
            <p:cNvSpPr txBox="1">
              <a:spLocks noChangeArrowheads="1"/>
            </p:cNvSpPr>
            <p:nvPr/>
          </p:nvSpPr>
          <p:spPr bwMode="auto">
            <a:xfrm>
              <a:off x="5334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00"/>
                  </a:solidFill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8185"/>
              <a:ext cx="2438400" cy="281901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3648074" y="2743199"/>
            <a:ext cx="1524000" cy="9144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Image Features</a:t>
            </a:r>
          </a:p>
        </p:txBody>
      </p:sp>
      <p:pic>
        <p:nvPicPr>
          <p:cNvPr id="1566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642423"/>
            <a:ext cx="2238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>
            <a:stCxn id="11" idx="3"/>
            <a:endCxn id="15" idx="1"/>
          </p:cNvCxnSpPr>
          <p:nvPr/>
        </p:nvCxnSpPr>
        <p:spPr>
          <a:xfrm flipV="1">
            <a:off x="2971800" y="3200399"/>
            <a:ext cx="676274" cy="13874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82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92163"/>
          </a:xfrm>
        </p:spPr>
        <p:txBody>
          <a:bodyPr>
            <a:normAutofit/>
          </a:bodyPr>
          <a:lstStyle/>
          <a:p>
            <a:r>
              <a:rPr lang="en-US" sz="4000" dirty="0"/>
              <a:t>A simple pipeline - Training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81800" y="838200"/>
            <a:ext cx="1600200" cy="8382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Training Labels</a:t>
            </a:r>
          </a:p>
        </p:txBody>
      </p:sp>
      <p:grpSp>
        <p:nvGrpSpPr>
          <p:cNvPr id="156676" name="Group 12"/>
          <p:cNvGrpSpPr>
            <a:grpSpLocks/>
          </p:cNvGrpSpPr>
          <p:nvPr/>
        </p:nvGrpSpPr>
        <p:grpSpPr bwMode="auto">
          <a:xfrm>
            <a:off x="1609726" y="1316862"/>
            <a:ext cx="2438400" cy="2849562"/>
            <a:chOff x="228600" y="1417320"/>
            <a:chExt cx="2438400" cy="2849880"/>
          </a:xfrm>
        </p:grpSpPr>
        <p:sp>
          <p:nvSpPr>
            <p:cNvPr id="156695" name="TextBox 7"/>
            <p:cNvSpPr txBox="1">
              <a:spLocks noChangeArrowheads="1"/>
            </p:cNvSpPr>
            <p:nvPr/>
          </p:nvSpPr>
          <p:spPr bwMode="auto">
            <a:xfrm>
              <a:off x="5334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00"/>
                  </a:solidFill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8185"/>
              <a:ext cx="2438400" cy="281901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6934200" y="2286000"/>
            <a:ext cx="1371600" cy="9144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724400" y="2286000"/>
            <a:ext cx="1524000" cy="9144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Image Features</a:t>
            </a:r>
          </a:p>
        </p:txBody>
      </p:sp>
      <p:pic>
        <p:nvPicPr>
          <p:cNvPr id="1566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7" y="2185224"/>
            <a:ext cx="2238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>
            <a:stCxn id="11" idx="3"/>
            <a:endCxn id="15" idx="1"/>
          </p:cNvCxnSpPr>
          <p:nvPr/>
        </p:nvCxnSpPr>
        <p:spPr>
          <a:xfrm flipV="1">
            <a:off x="4048126" y="2743200"/>
            <a:ext cx="676274" cy="13874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3"/>
            <a:endCxn id="12" idx="1"/>
          </p:cNvCxnSpPr>
          <p:nvPr/>
        </p:nvCxnSpPr>
        <p:spPr>
          <a:xfrm>
            <a:off x="6248400" y="2743200"/>
            <a:ext cx="685800" cy="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0" idx="2"/>
          </p:cNvCxnSpPr>
          <p:nvPr/>
        </p:nvCxnSpPr>
        <p:spPr>
          <a:xfrm>
            <a:off x="7581900" y="1676400"/>
            <a:ext cx="0" cy="572142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225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88542"/>
            <a:ext cx="9144000" cy="51074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344243"/>
            <a:ext cx="3760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Image search</a:t>
            </a:r>
          </a:p>
        </p:txBody>
      </p:sp>
    </p:spTree>
    <p:extLst>
      <p:ext uri="{BB962C8B-B14F-4D97-AF65-F5344CB8AC3E}">
        <p14:creationId xmlns:p14="http://schemas.microsoft.com/office/powerpoint/2010/main" val="13950174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92163"/>
          </a:xfrm>
        </p:spPr>
        <p:txBody>
          <a:bodyPr>
            <a:normAutofit/>
          </a:bodyPr>
          <a:lstStyle/>
          <a:p>
            <a:r>
              <a:rPr lang="en-US" sz="4000" dirty="0"/>
              <a:t>A simple pipeline - Training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81800" y="838200"/>
            <a:ext cx="1600200" cy="8382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Training Labels</a:t>
            </a:r>
          </a:p>
        </p:txBody>
      </p:sp>
      <p:grpSp>
        <p:nvGrpSpPr>
          <p:cNvPr id="156676" name="Group 12"/>
          <p:cNvGrpSpPr>
            <a:grpSpLocks/>
          </p:cNvGrpSpPr>
          <p:nvPr/>
        </p:nvGrpSpPr>
        <p:grpSpPr bwMode="auto">
          <a:xfrm>
            <a:off x="1609726" y="1316862"/>
            <a:ext cx="2438400" cy="2849562"/>
            <a:chOff x="228600" y="1417320"/>
            <a:chExt cx="2438400" cy="2849880"/>
          </a:xfrm>
        </p:grpSpPr>
        <p:sp>
          <p:nvSpPr>
            <p:cNvPr id="156695" name="TextBox 7"/>
            <p:cNvSpPr txBox="1">
              <a:spLocks noChangeArrowheads="1"/>
            </p:cNvSpPr>
            <p:nvPr/>
          </p:nvSpPr>
          <p:spPr bwMode="auto">
            <a:xfrm>
              <a:off x="5334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00"/>
                  </a:solidFill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8185"/>
              <a:ext cx="2438400" cy="281901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6934200" y="2286000"/>
            <a:ext cx="1371600" cy="9144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724400" y="2286000"/>
            <a:ext cx="1524000" cy="9144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Image Features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067800" y="2286000"/>
            <a:ext cx="1524000" cy="9144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Learned Classifier</a:t>
            </a:r>
          </a:p>
        </p:txBody>
      </p:sp>
      <p:pic>
        <p:nvPicPr>
          <p:cNvPr id="1566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7" y="2185224"/>
            <a:ext cx="2238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>
            <a:stCxn id="11" idx="3"/>
            <a:endCxn id="15" idx="1"/>
          </p:cNvCxnSpPr>
          <p:nvPr/>
        </p:nvCxnSpPr>
        <p:spPr>
          <a:xfrm flipV="1">
            <a:off x="4048126" y="2743200"/>
            <a:ext cx="676274" cy="13874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3"/>
            <a:endCxn id="12" idx="1"/>
          </p:cNvCxnSpPr>
          <p:nvPr/>
        </p:nvCxnSpPr>
        <p:spPr>
          <a:xfrm>
            <a:off x="6248400" y="2743200"/>
            <a:ext cx="685800" cy="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2" idx="3"/>
          </p:cNvCxnSpPr>
          <p:nvPr/>
        </p:nvCxnSpPr>
        <p:spPr>
          <a:xfrm>
            <a:off x="8305800" y="2743200"/>
            <a:ext cx="685800" cy="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0" idx="2"/>
          </p:cNvCxnSpPr>
          <p:nvPr/>
        </p:nvCxnSpPr>
        <p:spPr>
          <a:xfrm>
            <a:off x="7581900" y="1676400"/>
            <a:ext cx="0" cy="572142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7341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92163"/>
          </a:xfrm>
        </p:spPr>
        <p:txBody>
          <a:bodyPr>
            <a:normAutofit/>
          </a:bodyPr>
          <a:lstStyle/>
          <a:p>
            <a:r>
              <a:rPr lang="en-US" sz="4000" dirty="0"/>
              <a:t>A simple pipeline - Training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81800" y="838200"/>
            <a:ext cx="1600200" cy="8382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Training Labels</a:t>
            </a:r>
          </a:p>
        </p:txBody>
      </p:sp>
      <p:grpSp>
        <p:nvGrpSpPr>
          <p:cNvPr id="156676" name="Group 12"/>
          <p:cNvGrpSpPr>
            <a:grpSpLocks/>
          </p:cNvGrpSpPr>
          <p:nvPr/>
        </p:nvGrpSpPr>
        <p:grpSpPr bwMode="auto">
          <a:xfrm>
            <a:off x="1609726" y="1316862"/>
            <a:ext cx="2438400" cy="2849562"/>
            <a:chOff x="228600" y="1417320"/>
            <a:chExt cx="2438400" cy="2849880"/>
          </a:xfrm>
        </p:grpSpPr>
        <p:sp>
          <p:nvSpPr>
            <p:cNvPr id="156695" name="TextBox 7"/>
            <p:cNvSpPr txBox="1">
              <a:spLocks noChangeArrowheads="1"/>
            </p:cNvSpPr>
            <p:nvPr/>
          </p:nvSpPr>
          <p:spPr bwMode="auto">
            <a:xfrm>
              <a:off x="5334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00"/>
                  </a:solidFill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8185"/>
              <a:ext cx="2438400" cy="281901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6934200" y="2286000"/>
            <a:ext cx="1371600" cy="9144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724400" y="2286000"/>
            <a:ext cx="1524000" cy="9144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Image Features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267200" y="5029200"/>
            <a:ext cx="1752600" cy="9144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Image Features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2133601" y="4724400"/>
            <a:ext cx="14391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</a:rPr>
              <a:t>Test Image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067800" y="2286000"/>
            <a:ext cx="1524000" cy="9144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Learned Classifier</a:t>
            </a:r>
          </a:p>
        </p:txBody>
      </p:sp>
      <p:pic>
        <p:nvPicPr>
          <p:cNvPr id="1566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7" y="2185224"/>
            <a:ext cx="2238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054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>
            <a:stCxn id="11" idx="3"/>
            <a:endCxn id="15" idx="1"/>
          </p:cNvCxnSpPr>
          <p:nvPr/>
        </p:nvCxnSpPr>
        <p:spPr>
          <a:xfrm flipV="1">
            <a:off x="4048126" y="2743200"/>
            <a:ext cx="676274" cy="13874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3"/>
            <a:endCxn id="12" idx="1"/>
          </p:cNvCxnSpPr>
          <p:nvPr/>
        </p:nvCxnSpPr>
        <p:spPr>
          <a:xfrm>
            <a:off x="6248400" y="2743200"/>
            <a:ext cx="685800" cy="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2" idx="3"/>
          </p:cNvCxnSpPr>
          <p:nvPr/>
        </p:nvCxnSpPr>
        <p:spPr>
          <a:xfrm>
            <a:off x="8305800" y="2743200"/>
            <a:ext cx="685800" cy="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0" idx="2"/>
          </p:cNvCxnSpPr>
          <p:nvPr/>
        </p:nvCxnSpPr>
        <p:spPr>
          <a:xfrm>
            <a:off x="7581900" y="1676400"/>
            <a:ext cx="0" cy="572142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0721" idx="3"/>
            <a:endCxn id="19" idx="1"/>
          </p:cNvCxnSpPr>
          <p:nvPr/>
        </p:nvCxnSpPr>
        <p:spPr>
          <a:xfrm flipV="1">
            <a:off x="3238500" y="5486400"/>
            <a:ext cx="1028700" cy="1905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7575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8839200" y="5029200"/>
            <a:ext cx="1752600" cy="9144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Prediction</a:t>
            </a:r>
          </a:p>
        </p:txBody>
      </p:sp>
      <p:sp>
        <p:nvSpPr>
          <p:cNvPr id="156674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92163"/>
          </a:xfrm>
        </p:spPr>
        <p:txBody>
          <a:bodyPr>
            <a:normAutofit/>
          </a:bodyPr>
          <a:lstStyle/>
          <a:p>
            <a:r>
              <a:rPr lang="en-US" sz="4000" dirty="0"/>
              <a:t>A simple pipeline - Training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81800" y="838200"/>
            <a:ext cx="1600200" cy="8382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Training Labels</a:t>
            </a:r>
          </a:p>
        </p:txBody>
      </p:sp>
      <p:grpSp>
        <p:nvGrpSpPr>
          <p:cNvPr id="156676" name="Group 12"/>
          <p:cNvGrpSpPr>
            <a:grpSpLocks/>
          </p:cNvGrpSpPr>
          <p:nvPr/>
        </p:nvGrpSpPr>
        <p:grpSpPr bwMode="auto">
          <a:xfrm>
            <a:off x="1609726" y="1316862"/>
            <a:ext cx="2438400" cy="2849562"/>
            <a:chOff x="228600" y="1417320"/>
            <a:chExt cx="2438400" cy="2849880"/>
          </a:xfrm>
        </p:grpSpPr>
        <p:sp>
          <p:nvSpPr>
            <p:cNvPr id="156695" name="TextBox 7"/>
            <p:cNvSpPr txBox="1">
              <a:spLocks noChangeArrowheads="1"/>
            </p:cNvSpPr>
            <p:nvPr/>
          </p:nvSpPr>
          <p:spPr bwMode="auto">
            <a:xfrm>
              <a:off x="5334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00"/>
                  </a:solidFill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8185"/>
              <a:ext cx="2438400" cy="281901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6934200" y="2286000"/>
            <a:ext cx="1371600" cy="9144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724400" y="2286000"/>
            <a:ext cx="1524000" cy="9144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Image Features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267200" y="5029200"/>
            <a:ext cx="1752600" cy="9144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Image Features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2133601" y="4724400"/>
            <a:ext cx="14391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</a:rPr>
              <a:t>Test Image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067800" y="2286000"/>
            <a:ext cx="1524000" cy="9144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Learned Classifier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629400" y="5029200"/>
            <a:ext cx="1752600" cy="9144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Learned Classifier</a:t>
            </a:r>
          </a:p>
        </p:txBody>
      </p:sp>
      <p:pic>
        <p:nvPicPr>
          <p:cNvPr id="1566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7" y="2185224"/>
            <a:ext cx="2238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054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>
            <a:stCxn id="11" idx="3"/>
            <a:endCxn id="15" idx="1"/>
          </p:cNvCxnSpPr>
          <p:nvPr/>
        </p:nvCxnSpPr>
        <p:spPr>
          <a:xfrm flipV="1">
            <a:off x="4048126" y="2743200"/>
            <a:ext cx="676274" cy="13874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3"/>
            <a:endCxn id="12" idx="1"/>
          </p:cNvCxnSpPr>
          <p:nvPr/>
        </p:nvCxnSpPr>
        <p:spPr>
          <a:xfrm>
            <a:off x="6248400" y="2743200"/>
            <a:ext cx="685800" cy="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2" idx="3"/>
          </p:cNvCxnSpPr>
          <p:nvPr/>
        </p:nvCxnSpPr>
        <p:spPr>
          <a:xfrm>
            <a:off x="8305800" y="2743200"/>
            <a:ext cx="685800" cy="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0" idx="2"/>
          </p:cNvCxnSpPr>
          <p:nvPr/>
        </p:nvCxnSpPr>
        <p:spPr>
          <a:xfrm>
            <a:off x="7581900" y="1676400"/>
            <a:ext cx="0" cy="572142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5" idx="3"/>
            <a:endCxn id="30" idx="1"/>
          </p:cNvCxnSpPr>
          <p:nvPr/>
        </p:nvCxnSpPr>
        <p:spPr>
          <a:xfrm>
            <a:off x="8382000" y="5486400"/>
            <a:ext cx="457200" cy="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9" idx="3"/>
            <a:endCxn id="25" idx="1"/>
          </p:cNvCxnSpPr>
          <p:nvPr/>
        </p:nvCxnSpPr>
        <p:spPr>
          <a:xfrm>
            <a:off x="6019800" y="5486400"/>
            <a:ext cx="609600" cy="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0721" idx="3"/>
            <a:endCxn id="19" idx="1"/>
          </p:cNvCxnSpPr>
          <p:nvPr/>
        </p:nvCxnSpPr>
        <p:spPr>
          <a:xfrm flipV="1">
            <a:off x="3238500" y="5486400"/>
            <a:ext cx="1028700" cy="1905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4" idx="2"/>
            <a:endCxn id="25" idx="0"/>
          </p:cNvCxnSpPr>
          <p:nvPr/>
        </p:nvCxnSpPr>
        <p:spPr>
          <a:xfrm flipH="1">
            <a:off x="7505700" y="3200400"/>
            <a:ext cx="2324100" cy="182880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860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8839200" y="5029200"/>
            <a:ext cx="1752600" cy="914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Prediction</a:t>
            </a:r>
          </a:p>
        </p:txBody>
      </p:sp>
      <p:sp>
        <p:nvSpPr>
          <p:cNvPr id="156674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92163"/>
          </a:xfrm>
        </p:spPr>
        <p:txBody>
          <a:bodyPr>
            <a:normAutofit/>
          </a:bodyPr>
          <a:lstStyle/>
          <a:p>
            <a:r>
              <a:rPr lang="en-US" sz="4000" dirty="0"/>
              <a:t>A simple pipeline - Training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81800" y="838200"/>
            <a:ext cx="1600200" cy="8382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Training Labels</a:t>
            </a:r>
          </a:p>
        </p:txBody>
      </p:sp>
      <p:grpSp>
        <p:nvGrpSpPr>
          <p:cNvPr id="156676" name="Group 12"/>
          <p:cNvGrpSpPr>
            <a:grpSpLocks/>
          </p:cNvGrpSpPr>
          <p:nvPr/>
        </p:nvGrpSpPr>
        <p:grpSpPr bwMode="auto">
          <a:xfrm>
            <a:off x="1609726" y="1316862"/>
            <a:ext cx="2438400" cy="2849562"/>
            <a:chOff x="228600" y="1417320"/>
            <a:chExt cx="2438400" cy="2849880"/>
          </a:xfrm>
        </p:grpSpPr>
        <p:sp>
          <p:nvSpPr>
            <p:cNvPr id="156695" name="TextBox 7"/>
            <p:cNvSpPr txBox="1">
              <a:spLocks noChangeArrowheads="1"/>
            </p:cNvSpPr>
            <p:nvPr/>
          </p:nvSpPr>
          <p:spPr bwMode="auto">
            <a:xfrm>
              <a:off x="5334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00"/>
                  </a:solidFill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8185"/>
              <a:ext cx="2438400" cy="281901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6934200" y="2286000"/>
            <a:ext cx="1371600" cy="914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724400" y="2286000"/>
            <a:ext cx="1524000" cy="9144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Image Features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267200" y="5029200"/>
            <a:ext cx="1752600" cy="9144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Image Features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2133601" y="4724400"/>
            <a:ext cx="14391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</a:rPr>
              <a:t>Test Image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067800" y="2286000"/>
            <a:ext cx="1524000" cy="914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Learned Classifier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629400" y="5029200"/>
            <a:ext cx="1752600" cy="914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Learned Classifier</a:t>
            </a:r>
          </a:p>
        </p:txBody>
      </p:sp>
      <p:pic>
        <p:nvPicPr>
          <p:cNvPr id="1566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7" y="2185224"/>
            <a:ext cx="2238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054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>
            <a:stCxn id="11" idx="3"/>
            <a:endCxn id="15" idx="1"/>
          </p:cNvCxnSpPr>
          <p:nvPr/>
        </p:nvCxnSpPr>
        <p:spPr>
          <a:xfrm flipV="1">
            <a:off x="4048126" y="2743200"/>
            <a:ext cx="676274" cy="13874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3"/>
            <a:endCxn id="12" idx="1"/>
          </p:cNvCxnSpPr>
          <p:nvPr/>
        </p:nvCxnSpPr>
        <p:spPr>
          <a:xfrm>
            <a:off x="6248400" y="2743200"/>
            <a:ext cx="685800" cy="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2" idx="3"/>
          </p:cNvCxnSpPr>
          <p:nvPr/>
        </p:nvCxnSpPr>
        <p:spPr>
          <a:xfrm>
            <a:off x="8305800" y="2743200"/>
            <a:ext cx="685800" cy="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0" idx="2"/>
          </p:cNvCxnSpPr>
          <p:nvPr/>
        </p:nvCxnSpPr>
        <p:spPr>
          <a:xfrm>
            <a:off x="7581900" y="1676400"/>
            <a:ext cx="0" cy="572142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5" idx="3"/>
            <a:endCxn id="30" idx="1"/>
          </p:cNvCxnSpPr>
          <p:nvPr/>
        </p:nvCxnSpPr>
        <p:spPr>
          <a:xfrm>
            <a:off x="8382000" y="5486400"/>
            <a:ext cx="457200" cy="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9" idx="3"/>
            <a:endCxn id="25" idx="1"/>
          </p:cNvCxnSpPr>
          <p:nvPr/>
        </p:nvCxnSpPr>
        <p:spPr>
          <a:xfrm>
            <a:off x="6019800" y="5486400"/>
            <a:ext cx="609600" cy="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0721" idx="3"/>
            <a:endCxn id="19" idx="1"/>
          </p:cNvCxnSpPr>
          <p:nvPr/>
        </p:nvCxnSpPr>
        <p:spPr>
          <a:xfrm flipV="1">
            <a:off x="3238500" y="5486400"/>
            <a:ext cx="1028700" cy="1905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4" idx="2"/>
            <a:endCxn id="25" idx="0"/>
          </p:cNvCxnSpPr>
          <p:nvPr/>
        </p:nvCxnSpPr>
        <p:spPr>
          <a:xfrm flipH="1">
            <a:off x="7505700" y="3200400"/>
            <a:ext cx="2324100" cy="182880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4295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114800" y="1295400"/>
            <a:ext cx="5181600" cy="14977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2444" r="33333" b="43111"/>
          <a:stretch>
            <a:fillRect/>
          </a:stretch>
        </p:blipFill>
        <p:spPr bwMode="auto">
          <a:xfrm>
            <a:off x="5836531" y="1724894"/>
            <a:ext cx="1404665" cy="94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</p:spPr>
        <p:txBody>
          <a:bodyPr/>
          <a:lstStyle/>
          <a:p>
            <a:r>
              <a:rPr lang="en-US" dirty="0"/>
              <a:t>Image features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111" y="1282700"/>
            <a:ext cx="2280087" cy="2298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52601" y="917947"/>
            <a:ext cx="1307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5877" t="8333" r="3918" b="8299"/>
          <a:stretch/>
        </p:blipFill>
        <p:spPr>
          <a:xfrm>
            <a:off x="4267200" y="1755267"/>
            <a:ext cx="1579478" cy="89009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98482" y="1331034"/>
            <a:ext cx="2805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Color: </a:t>
            </a:r>
            <a:r>
              <a:rPr lang="en-US" dirty="0"/>
              <a:t>Quantize RGB values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96201" y="1315842"/>
            <a:ext cx="1394057" cy="1477328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  Invariance?</a:t>
            </a:r>
          </a:p>
          <a:p>
            <a:r>
              <a:rPr lang="en-US" dirty="0"/>
              <a:t>? Translation</a:t>
            </a:r>
          </a:p>
          <a:p>
            <a:r>
              <a:rPr lang="en-US" dirty="0"/>
              <a:t>? Scale</a:t>
            </a:r>
          </a:p>
          <a:p>
            <a:r>
              <a:rPr lang="en-US" dirty="0"/>
              <a:t>? Rotation</a:t>
            </a:r>
          </a:p>
          <a:p>
            <a:r>
              <a:rPr lang="en-US" dirty="0"/>
              <a:t>? Occlusion</a:t>
            </a:r>
          </a:p>
        </p:txBody>
      </p:sp>
    </p:spTree>
    <p:extLst>
      <p:ext uri="{BB962C8B-B14F-4D97-AF65-F5344CB8AC3E}">
        <p14:creationId xmlns:p14="http://schemas.microsoft.com/office/powerpoint/2010/main" val="358097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114800" y="1295400"/>
            <a:ext cx="5410200" cy="14977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2444" r="33333" b="43111"/>
          <a:stretch>
            <a:fillRect/>
          </a:stretch>
        </p:blipFill>
        <p:spPr bwMode="auto">
          <a:xfrm>
            <a:off x="5836531" y="1724894"/>
            <a:ext cx="1404665" cy="94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</p:spPr>
        <p:txBody>
          <a:bodyPr/>
          <a:lstStyle/>
          <a:p>
            <a:r>
              <a:rPr lang="en-US" dirty="0"/>
              <a:t>Image features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111" y="1282700"/>
            <a:ext cx="2280087" cy="2298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52601" y="917947"/>
            <a:ext cx="1307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5877" t="8333" r="3918" b="8299"/>
          <a:stretch/>
        </p:blipFill>
        <p:spPr>
          <a:xfrm>
            <a:off x="4267200" y="1755267"/>
            <a:ext cx="1579478" cy="89009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98482" y="1331034"/>
            <a:ext cx="2805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Color: </a:t>
            </a:r>
            <a:r>
              <a:rPr lang="en-US" dirty="0"/>
              <a:t>Quantize RGB values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96200" y="1315842"/>
            <a:ext cx="1693586" cy="1477328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  Invariance?</a:t>
            </a:r>
          </a:p>
          <a:p>
            <a:r>
              <a:rPr lang="en-US" dirty="0"/>
              <a:t>? Translation</a:t>
            </a:r>
          </a:p>
          <a:p>
            <a:r>
              <a:rPr lang="en-US" dirty="0"/>
              <a:t>? Scale</a:t>
            </a:r>
          </a:p>
          <a:p>
            <a:r>
              <a:rPr lang="en-US" dirty="0"/>
              <a:t>? Rotation </a:t>
            </a:r>
            <a:r>
              <a:rPr lang="en-US" sz="900" dirty="0"/>
              <a:t>(in-planar)</a:t>
            </a:r>
            <a:endParaRPr lang="en-US" dirty="0"/>
          </a:p>
          <a:p>
            <a:r>
              <a:rPr lang="en-US" dirty="0"/>
              <a:t>? Occlusion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84269" y="1643980"/>
            <a:ext cx="252311" cy="2610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96201" y="2177380"/>
            <a:ext cx="252311" cy="2610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130" b="97037" l="67380" r="98997"/>
                    </a14:imgEffect>
                  </a14:imgLayer>
                </a14:imgProps>
              </a:ext>
            </a:extLst>
          </a:blip>
          <a:srcRect l="67404" t="52101"/>
          <a:stretch/>
        </p:blipFill>
        <p:spPr>
          <a:xfrm>
            <a:off x="7696200" y="2453236"/>
            <a:ext cx="273332" cy="28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6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114800" y="1295400"/>
            <a:ext cx="5410200" cy="14977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2444" r="33333" b="43111"/>
          <a:stretch>
            <a:fillRect/>
          </a:stretch>
        </p:blipFill>
        <p:spPr bwMode="auto">
          <a:xfrm>
            <a:off x="5836531" y="1724894"/>
            <a:ext cx="1404665" cy="94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</p:spPr>
        <p:txBody>
          <a:bodyPr/>
          <a:lstStyle/>
          <a:p>
            <a:r>
              <a:rPr lang="en-US" dirty="0"/>
              <a:t>Image features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111" y="1282700"/>
            <a:ext cx="2280087" cy="2298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52601" y="917947"/>
            <a:ext cx="1307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5877" t="8333" r="3918" b="8299"/>
          <a:stretch/>
        </p:blipFill>
        <p:spPr>
          <a:xfrm>
            <a:off x="4267200" y="1755267"/>
            <a:ext cx="1579478" cy="89009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98482" y="1331034"/>
            <a:ext cx="2805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Color: </a:t>
            </a:r>
            <a:r>
              <a:rPr lang="en-US" dirty="0"/>
              <a:t>Quantize RGB values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96200" y="1315842"/>
            <a:ext cx="1693586" cy="1477328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  Invariance?</a:t>
            </a:r>
          </a:p>
          <a:p>
            <a:r>
              <a:rPr lang="en-US" dirty="0"/>
              <a:t>? Translation</a:t>
            </a:r>
          </a:p>
          <a:p>
            <a:r>
              <a:rPr lang="en-US" dirty="0"/>
              <a:t>? Scale</a:t>
            </a:r>
          </a:p>
          <a:p>
            <a:pPr lvl="0"/>
            <a:r>
              <a:rPr lang="en-US" dirty="0"/>
              <a:t>? Rotation </a:t>
            </a:r>
            <a:r>
              <a:rPr lang="en-US" sz="900" dirty="0">
                <a:solidFill>
                  <a:prstClr val="black"/>
                </a:solidFill>
              </a:rPr>
              <a:t>(in-planar)</a:t>
            </a:r>
            <a:endParaRPr lang="en-US" dirty="0"/>
          </a:p>
          <a:p>
            <a:r>
              <a:rPr lang="en-US" dirty="0"/>
              <a:t>? Occlusion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84269" y="1643980"/>
            <a:ext cx="252311" cy="2610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96201" y="2177380"/>
            <a:ext cx="252311" cy="2610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130" b="97037" l="67380" r="98997"/>
                    </a14:imgEffect>
                  </a14:imgLayer>
                </a14:imgProps>
              </a:ext>
            </a:extLst>
          </a:blip>
          <a:srcRect l="67404" t="52101"/>
          <a:stretch/>
        </p:blipFill>
        <p:spPr>
          <a:xfrm>
            <a:off x="7696200" y="2453236"/>
            <a:ext cx="273332" cy="2899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14800" y="2941491"/>
            <a:ext cx="5410200" cy="14977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83653" y="2895600"/>
            <a:ext cx="2731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Global shape:</a:t>
            </a:r>
            <a:r>
              <a:rPr lang="en-US" sz="2000" dirty="0"/>
              <a:t> PCA space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96200" y="2961933"/>
            <a:ext cx="1693586" cy="1477328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  Invariance?</a:t>
            </a:r>
          </a:p>
          <a:p>
            <a:r>
              <a:rPr lang="en-US" dirty="0"/>
              <a:t>? Translation</a:t>
            </a:r>
          </a:p>
          <a:p>
            <a:r>
              <a:rPr lang="en-US" dirty="0"/>
              <a:t>? Scale</a:t>
            </a:r>
          </a:p>
          <a:p>
            <a:r>
              <a:rPr lang="en-US" dirty="0"/>
              <a:t>? Rotation </a:t>
            </a:r>
            <a:r>
              <a:rPr lang="en-US" sz="900" dirty="0"/>
              <a:t>(in-planar)</a:t>
            </a:r>
            <a:endParaRPr lang="en-US" dirty="0"/>
          </a:p>
          <a:p>
            <a:r>
              <a:rPr lang="en-US" dirty="0"/>
              <a:t>? Occlusion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111251" y="3322585"/>
            <a:ext cx="1076681" cy="1083811"/>
            <a:chOff x="3442333" y="3657600"/>
            <a:chExt cx="1741070" cy="17526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42333" y="3657600"/>
              <a:ext cx="1741070" cy="1752600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 rot="2006975">
              <a:off x="3635785" y="4045550"/>
              <a:ext cx="1453632" cy="107316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>
              <a:stCxn id="27" idx="6"/>
              <a:endCxn id="27" idx="2"/>
            </p:cNvCxnSpPr>
            <p:nvPr/>
          </p:nvCxnSpPr>
          <p:spPr>
            <a:xfrm flipH="1" flipV="1">
              <a:off x="3756167" y="4181511"/>
              <a:ext cx="1212868" cy="80124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7" idx="4"/>
              <a:endCxn id="27" idx="0"/>
            </p:cNvCxnSpPr>
            <p:nvPr/>
          </p:nvCxnSpPr>
          <p:spPr>
            <a:xfrm flipV="1">
              <a:off x="4066834" y="4134424"/>
              <a:ext cx="591534" cy="89542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385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114800" y="1295400"/>
            <a:ext cx="5410200" cy="14977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2444" r="33333" b="43111"/>
          <a:stretch>
            <a:fillRect/>
          </a:stretch>
        </p:blipFill>
        <p:spPr bwMode="auto">
          <a:xfrm>
            <a:off x="5836531" y="1724894"/>
            <a:ext cx="1404665" cy="94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</p:spPr>
        <p:txBody>
          <a:bodyPr/>
          <a:lstStyle/>
          <a:p>
            <a:r>
              <a:rPr lang="en-US" dirty="0"/>
              <a:t>Image features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111" y="1282700"/>
            <a:ext cx="2280087" cy="2298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52601" y="917947"/>
            <a:ext cx="1307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5877" t="8333" r="3918" b="8299"/>
          <a:stretch/>
        </p:blipFill>
        <p:spPr>
          <a:xfrm>
            <a:off x="4267200" y="1755267"/>
            <a:ext cx="1579478" cy="89009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98482" y="1331034"/>
            <a:ext cx="2805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Color: </a:t>
            </a:r>
            <a:r>
              <a:rPr lang="en-US" dirty="0"/>
              <a:t>Quantize RGB values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96200" y="1315842"/>
            <a:ext cx="1693586" cy="1477328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  Invariance?</a:t>
            </a:r>
          </a:p>
          <a:p>
            <a:r>
              <a:rPr lang="en-US" dirty="0"/>
              <a:t>? Translation</a:t>
            </a:r>
          </a:p>
          <a:p>
            <a:r>
              <a:rPr lang="en-US" dirty="0"/>
              <a:t>? Scale</a:t>
            </a:r>
          </a:p>
          <a:p>
            <a:r>
              <a:rPr lang="en-US" dirty="0"/>
              <a:t>? Rotation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sz="900" dirty="0">
                <a:solidFill>
                  <a:prstClr val="black"/>
                </a:solidFill>
              </a:rPr>
              <a:t>(in-planar)</a:t>
            </a:r>
            <a:endParaRPr lang="en-US" dirty="0"/>
          </a:p>
          <a:p>
            <a:r>
              <a:rPr lang="en-US" dirty="0"/>
              <a:t>? Occlusion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84269" y="1643980"/>
            <a:ext cx="252311" cy="2610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96201" y="2177380"/>
            <a:ext cx="252311" cy="2610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130" b="97037" l="67380" r="98997"/>
                    </a14:imgEffect>
                  </a14:imgLayer>
                </a14:imgProps>
              </a:ext>
            </a:extLst>
          </a:blip>
          <a:srcRect l="67404" t="52101"/>
          <a:stretch/>
        </p:blipFill>
        <p:spPr>
          <a:xfrm>
            <a:off x="7696200" y="2453236"/>
            <a:ext cx="273332" cy="2899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14800" y="2941491"/>
            <a:ext cx="5410200" cy="14977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83653" y="2895600"/>
            <a:ext cx="2731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Global shape:</a:t>
            </a:r>
            <a:r>
              <a:rPr lang="en-US" sz="2000" dirty="0"/>
              <a:t> PCA space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96200" y="2961933"/>
            <a:ext cx="1693586" cy="1477328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  Invariance?</a:t>
            </a:r>
          </a:p>
          <a:p>
            <a:r>
              <a:rPr lang="en-US" dirty="0"/>
              <a:t>? Translation</a:t>
            </a:r>
          </a:p>
          <a:p>
            <a:r>
              <a:rPr lang="en-US" dirty="0"/>
              <a:t>? Scale</a:t>
            </a:r>
          </a:p>
          <a:p>
            <a:r>
              <a:rPr lang="en-US" dirty="0"/>
              <a:t>? Rotation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sz="900" dirty="0">
                <a:solidFill>
                  <a:prstClr val="black"/>
                </a:solidFill>
              </a:rPr>
              <a:t>(in-planar)</a:t>
            </a:r>
            <a:endParaRPr lang="en-US" dirty="0"/>
          </a:p>
          <a:p>
            <a:r>
              <a:rPr lang="en-US" dirty="0"/>
              <a:t>? Occlusion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111251" y="3322585"/>
            <a:ext cx="1076681" cy="1083811"/>
            <a:chOff x="3442333" y="3657600"/>
            <a:chExt cx="1741070" cy="17526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42333" y="3657600"/>
              <a:ext cx="1741070" cy="1752600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 rot="2006975">
              <a:off x="3635785" y="4045550"/>
              <a:ext cx="1453632" cy="107316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>
              <a:stCxn id="27" idx="6"/>
              <a:endCxn id="27" idx="2"/>
            </p:cNvCxnSpPr>
            <p:nvPr/>
          </p:nvCxnSpPr>
          <p:spPr>
            <a:xfrm flipH="1" flipV="1">
              <a:off x="3756167" y="4181511"/>
              <a:ext cx="1212868" cy="80124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7" idx="4"/>
              <a:endCxn id="27" idx="0"/>
            </p:cNvCxnSpPr>
            <p:nvPr/>
          </p:nvCxnSpPr>
          <p:spPr>
            <a:xfrm flipV="1">
              <a:off x="4066834" y="4134424"/>
              <a:ext cx="591534" cy="89542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98195" y="3295650"/>
            <a:ext cx="252311" cy="2610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96201" y="3853780"/>
            <a:ext cx="252311" cy="2610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130" b="97037" l="67380" r="98997"/>
                    </a14:imgEffect>
                  </a14:imgLayer>
                </a14:imgProps>
              </a:ext>
            </a:extLst>
          </a:blip>
          <a:srcRect l="67404" t="52101"/>
          <a:stretch/>
        </p:blipFill>
        <p:spPr>
          <a:xfrm>
            <a:off x="7711934" y="4116431"/>
            <a:ext cx="273332" cy="28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4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114800" y="1295400"/>
            <a:ext cx="5181600" cy="14977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2444" r="33333" b="43111"/>
          <a:stretch>
            <a:fillRect/>
          </a:stretch>
        </p:blipFill>
        <p:spPr bwMode="auto">
          <a:xfrm>
            <a:off x="5836531" y="1724894"/>
            <a:ext cx="1404665" cy="94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</p:spPr>
        <p:txBody>
          <a:bodyPr/>
          <a:lstStyle/>
          <a:p>
            <a:r>
              <a:rPr lang="en-US" dirty="0"/>
              <a:t>Image features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111" y="1282700"/>
            <a:ext cx="2280087" cy="2298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52601" y="917947"/>
            <a:ext cx="1307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5877" t="8333" r="3918" b="8299"/>
          <a:stretch/>
        </p:blipFill>
        <p:spPr>
          <a:xfrm>
            <a:off x="4267200" y="1755267"/>
            <a:ext cx="1579478" cy="89009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98482" y="1331034"/>
            <a:ext cx="2805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Color: </a:t>
            </a:r>
            <a:r>
              <a:rPr lang="en-US" dirty="0"/>
              <a:t>Quantize RGB values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96201" y="1315842"/>
            <a:ext cx="1394057" cy="1477328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  Invariance?</a:t>
            </a:r>
          </a:p>
          <a:p>
            <a:r>
              <a:rPr lang="en-US" dirty="0"/>
              <a:t>? Translation</a:t>
            </a:r>
          </a:p>
          <a:p>
            <a:r>
              <a:rPr lang="en-US" dirty="0"/>
              <a:t>? Scale</a:t>
            </a:r>
          </a:p>
          <a:p>
            <a:r>
              <a:rPr lang="en-US" dirty="0"/>
              <a:t>? Rotation</a:t>
            </a:r>
          </a:p>
          <a:p>
            <a:r>
              <a:rPr lang="en-US" dirty="0"/>
              <a:t>? Occlusion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84269" y="1643980"/>
            <a:ext cx="252311" cy="2610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96201" y="2177380"/>
            <a:ext cx="252311" cy="2610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130" b="97037" l="67380" r="98997"/>
                    </a14:imgEffect>
                  </a14:imgLayer>
                </a14:imgProps>
              </a:ext>
            </a:extLst>
          </a:blip>
          <a:srcRect l="67404" t="52101"/>
          <a:stretch/>
        </p:blipFill>
        <p:spPr>
          <a:xfrm>
            <a:off x="7696200" y="2453236"/>
            <a:ext cx="273332" cy="2899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14800" y="2941491"/>
            <a:ext cx="5181600" cy="14977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83653" y="2895600"/>
            <a:ext cx="2731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Global shape:</a:t>
            </a:r>
            <a:r>
              <a:rPr lang="en-US" sz="2000" dirty="0"/>
              <a:t> PCA space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96201" y="2961933"/>
            <a:ext cx="1394057" cy="1477328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  Invariance?</a:t>
            </a:r>
          </a:p>
          <a:p>
            <a:r>
              <a:rPr lang="en-US" dirty="0"/>
              <a:t>? Translation</a:t>
            </a:r>
          </a:p>
          <a:p>
            <a:r>
              <a:rPr lang="en-US" dirty="0"/>
              <a:t>? Scale</a:t>
            </a:r>
          </a:p>
          <a:p>
            <a:r>
              <a:rPr lang="en-US" dirty="0"/>
              <a:t>? Rotation</a:t>
            </a:r>
          </a:p>
          <a:p>
            <a:r>
              <a:rPr lang="en-US" dirty="0"/>
              <a:t>? Occlusion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111251" y="3322585"/>
            <a:ext cx="1076681" cy="1083811"/>
            <a:chOff x="3442333" y="3657600"/>
            <a:chExt cx="1741070" cy="17526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42333" y="3657600"/>
              <a:ext cx="1741070" cy="1752600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 rot="2006975">
              <a:off x="3635785" y="4045550"/>
              <a:ext cx="1453632" cy="107316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>
              <a:stCxn id="27" idx="6"/>
              <a:endCxn id="27" idx="2"/>
            </p:cNvCxnSpPr>
            <p:nvPr/>
          </p:nvCxnSpPr>
          <p:spPr>
            <a:xfrm flipH="1" flipV="1">
              <a:off x="3756167" y="4181511"/>
              <a:ext cx="1212868" cy="80124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7" idx="4"/>
              <a:endCxn id="27" idx="0"/>
            </p:cNvCxnSpPr>
            <p:nvPr/>
          </p:nvCxnSpPr>
          <p:spPr>
            <a:xfrm flipV="1">
              <a:off x="4066834" y="4134424"/>
              <a:ext cx="591534" cy="89542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98195" y="3295650"/>
            <a:ext cx="252311" cy="2610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96201" y="3853780"/>
            <a:ext cx="252311" cy="2610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130" b="97037" l="67380" r="98997"/>
                    </a14:imgEffect>
                  </a14:imgLayer>
                </a14:imgProps>
              </a:ext>
            </a:extLst>
          </a:blip>
          <a:srcRect l="67404" t="52101"/>
          <a:stretch/>
        </p:blipFill>
        <p:spPr>
          <a:xfrm>
            <a:off x="7711934" y="4116431"/>
            <a:ext cx="273332" cy="28996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584434" y="4694091"/>
            <a:ext cx="4653835" cy="14977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524000" y="4648200"/>
            <a:ext cx="2990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Local shape:</a:t>
            </a:r>
            <a:r>
              <a:rPr lang="en-US" sz="2000" dirty="0"/>
              <a:t> shape context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572000" y="4714533"/>
            <a:ext cx="1693586" cy="1477328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  Invariance?</a:t>
            </a:r>
          </a:p>
          <a:p>
            <a:r>
              <a:rPr lang="en-US" dirty="0"/>
              <a:t>? Translation</a:t>
            </a:r>
          </a:p>
          <a:p>
            <a:r>
              <a:rPr lang="en-US" dirty="0"/>
              <a:t>? Scale</a:t>
            </a:r>
          </a:p>
          <a:p>
            <a:r>
              <a:rPr lang="en-US" dirty="0"/>
              <a:t>? Rotation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sz="900" dirty="0">
                <a:solidFill>
                  <a:prstClr val="black"/>
                </a:solidFill>
              </a:rPr>
              <a:t>(in-planar)</a:t>
            </a:r>
            <a:endParaRPr lang="en-US" dirty="0"/>
          </a:p>
          <a:p>
            <a:r>
              <a:rPr lang="en-US" dirty="0"/>
              <a:t>? Occlusion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133601" y="4869199"/>
            <a:ext cx="2209661" cy="1425092"/>
            <a:chOff x="5382320" y="3060772"/>
            <a:chExt cx="3005932" cy="1938636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737" t="6418" r="14659" b="19940"/>
            <a:stretch/>
          </p:blipFill>
          <p:spPr>
            <a:xfrm>
              <a:off x="5483074" y="3381411"/>
              <a:ext cx="1736925" cy="1617997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6638"/>
            <a:stretch/>
          </p:blipFill>
          <p:spPr>
            <a:xfrm>
              <a:off x="5382320" y="3060772"/>
              <a:ext cx="1507978" cy="15367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3"/>
            <a:srcRect l="46058" t="64697" r="1147" b="10622"/>
            <a:stretch/>
          </p:blipFill>
          <p:spPr>
            <a:xfrm>
              <a:off x="7086600" y="4311632"/>
              <a:ext cx="1301652" cy="4538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772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114800" y="1295400"/>
            <a:ext cx="5181600" cy="14977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2444" r="33333" b="43111"/>
          <a:stretch>
            <a:fillRect/>
          </a:stretch>
        </p:blipFill>
        <p:spPr bwMode="auto">
          <a:xfrm>
            <a:off x="5836531" y="1724894"/>
            <a:ext cx="1404665" cy="94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</p:spPr>
        <p:txBody>
          <a:bodyPr/>
          <a:lstStyle/>
          <a:p>
            <a:r>
              <a:rPr lang="en-US" dirty="0"/>
              <a:t>Image features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111" y="1282700"/>
            <a:ext cx="2280087" cy="2298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52601" y="917947"/>
            <a:ext cx="1307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5877" t="8333" r="3918" b="8299"/>
          <a:stretch/>
        </p:blipFill>
        <p:spPr>
          <a:xfrm>
            <a:off x="4267200" y="1755267"/>
            <a:ext cx="1579478" cy="89009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98482" y="1331034"/>
            <a:ext cx="2805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Color: </a:t>
            </a:r>
            <a:r>
              <a:rPr lang="en-US" dirty="0"/>
              <a:t>Quantize RGB values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96201" y="1315842"/>
            <a:ext cx="1394057" cy="1477328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  Invariance?</a:t>
            </a:r>
          </a:p>
          <a:p>
            <a:r>
              <a:rPr lang="en-US" dirty="0"/>
              <a:t>? Translation</a:t>
            </a:r>
          </a:p>
          <a:p>
            <a:r>
              <a:rPr lang="en-US" dirty="0"/>
              <a:t>? Scale</a:t>
            </a:r>
          </a:p>
          <a:p>
            <a:r>
              <a:rPr lang="en-US" dirty="0"/>
              <a:t>? Rotation</a:t>
            </a:r>
          </a:p>
          <a:p>
            <a:r>
              <a:rPr lang="en-US" dirty="0"/>
              <a:t>? Occlusion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84269" y="1643980"/>
            <a:ext cx="252311" cy="2610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96201" y="2177380"/>
            <a:ext cx="252311" cy="2610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130" b="97037" l="67380" r="98997"/>
                    </a14:imgEffect>
                  </a14:imgLayer>
                </a14:imgProps>
              </a:ext>
            </a:extLst>
          </a:blip>
          <a:srcRect l="67404" t="52101"/>
          <a:stretch/>
        </p:blipFill>
        <p:spPr>
          <a:xfrm>
            <a:off x="7696200" y="2453236"/>
            <a:ext cx="273332" cy="2899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14800" y="2941491"/>
            <a:ext cx="5181600" cy="14977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83653" y="2895600"/>
            <a:ext cx="2731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Global shape:</a:t>
            </a:r>
            <a:r>
              <a:rPr lang="en-US" sz="2000" dirty="0"/>
              <a:t> PCA space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96201" y="2961933"/>
            <a:ext cx="1394057" cy="1477328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  Invariance?</a:t>
            </a:r>
          </a:p>
          <a:p>
            <a:r>
              <a:rPr lang="en-US" dirty="0"/>
              <a:t>? Translation</a:t>
            </a:r>
          </a:p>
          <a:p>
            <a:r>
              <a:rPr lang="en-US" dirty="0"/>
              <a:t>? Scale</a:t>
            </a:r>
          </a:p>
          <a:p>
            <a:r>
              <a:rPr lang="en-US" dirty="0"/>
              <a:t>? Rotation</a:t>
            </a:r>
          </a:p>
          <a:p>
            <a:r>
              <a:rPr lang="en-US" dirty="0"/>
              <a:t>? Occlusion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111251" y="3322585"/>
            <a:ext cx="1076681" cy="1083811"/>
            <a:chOff x="3442333" y="3657600"/>
            <a:chExt cx="1741070" cy="17526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42333" y="3657600"/>
              <a:ext cx="1741070" cy="1752600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 rot="2006975">
              <a:off x="3635785" y="4045550"/>
              <a:ext cx="1453632" cy="107316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>
              <a:stCxn id="27" idx="6"/>
              <a:endCxn id="27" idx="2"/>
            </p:cNvCxnSpPr>
            <p:nvPr/>
          </p:nvCxnSpPr>
          <p:spPr>
            <a:xfrm flipH="1" flipV="1">
              <a:off x="3756167" y="4181511"/>
              <a:ext cx="1212868" cy="80124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7" idx="4"/>
              <a:endCxn id="27" idx="0"/>
            </p:cNvCxnSpPr>
            <p:nvPr/>
          </p:nvCxnSpPr>
          <p:spPr>
            <a:xfrm flipV="1">
              <a:off x="4066834" y="4134424"/>
              <a:ext cx="591534" cy="89542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98195" y="3295650"/>
            <a:ext cx="252311" cy="2610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96201" y="3853780"/>
            <a:ext cx="252311" cy="2610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130" b="97037" l="67380" r="98997"/>
                    </a14:imgEffect>
                  </a14:imgLayer>
                </a14:imgProps>
              </a:ext>
            </a:extLst>
          </a:blip>
          <a:srcRect l="67404" t="52101"/>
          <a:stretch/>
        </p:blipFill>
        <p:spPr>
          <a:xfrm>
            <a:off x="7711934" y="4116431"/>
            <a:ext cx="273332" cy="28996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584434" y="4694091"/>
            <a:ext cx="4653835" cy="14977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524000" y="4648200"/>
            <a:ext cx="2990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Local shape:</a:t>
            </a:r>
            <a:r>
              <a:rPr lang="en-US" sz="2000" dirty="0"/>
              <a:t> shape context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572000" y="4714533"/>
            <a:ext cx="1693586" cy="1477328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  Invariance?</a:t>
            </a:r>
          </a:p>
          <a:p>
            <a:r>
              <a:rPr lang="en-US" dirty="0"/>
              <a:t>? Translation</a:t>
            </a:r>
          </a:p>
          <a:p>
            <a:r>
              <a:rPr lang="en-US" dirty="0"/>
              <a:t>? Scale</a:t>
            </a:r>
          </a:p>
          <a:p>
            <a:r>
              <a:rPr lang="en-US" dirty="0"/>
              <a:t>? Rotation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sz="900" dirty="0">
                <a:solidFill>
                  <a:prstClr val="black"/>
                </a:solidFill>
              </a:rPr>
              <a:t>(in-planar)</a:t>
            </a:r>
            <a:endParaRPr lang="en-US" dirty="0"/>
          </a:p>
          <a:p>
            <a:r>
              <a:rPr lang="en-US" dirty="0"/>
              <a:t>? Occlusion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133601" y="4869199"/>
            <a:ext cx="2209661" cy="1425092"/>
            <a:chOff x="5382320" y="3060772"/>
            <a:chExt cx="3005932" cy="1938636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737" t="6418" r="14659" b="19940"/>
            <a:stretch/>
          </p:blipFill>
          <p:spPr>
            <a:xfrm>
              <a:off x="5483074" y="3381411"/>
              <a:ext cx="1736925" cy="1617997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6638"/>
            <a:stretch/>
          </p:blipFill>
          <p:spPr>
            <a:xfrm>
              <a:off x="5382320" y="3060772"/>
              <a:ext cx="1507978" cy="15367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3"/>
            <a:srcRect l="46058" t="64697" r="1147" b="10622"/>
            <a:stretch/>
          </p:blipFill>
          <p:spPr>
            <a:xfrm>
              <a:off x="7086600" y="4311632"/>
              <a:ext cx="1301652" cy="453855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4579190" y="5081923"/>
            <a:ext cx="252311" cy="2610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4572001" y="5377780"/>
            <a:ext cx="252311" cy="2610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130" b="97037" l="67380" r="98997"/>
                    </a14:imgEffect>
                  </a14:imgLayer>
                </a14:imgProps>
              </a:ext>
            </a:extLst>
          </a:blip>
          <a:srcRect l="67404" t="52101"/>
          <a:stretch/>
        </p:blipFill>
        <p:spPr>
          <a:xfrm>
            <a:off x="4572000" y="5853846"/>
            <a:ext cx="273332" cy="28996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F2DA3AD-1C7C-794C-BE3C-98FD6504EA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4572000" y="5638800"/>
            <a:ext cx="252311" cy="26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9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0797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Image Search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2263491" y="1447800"/>
            <a:ext cx="60868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4000" dirty="0">
                <a:latin typeface="Calibri" pitchFamily="34" charset="0"/>
                <a:cs typeface="Calibri" pitchFamily="34" charset="0"/>
              </a:rPr>
              <a:t>Organizing photo collections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349332"/>
            <a:ext cx="8001000" cy="3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146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114800" y="1295400"/>
            <a:ext cx="5181600" cy="14977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2444" r="33333" b="43111"/>
          <a:stretch>
            <a:fillRect/>
          </a:stretch>
        </p:blipFill>
        <p:spPr bwMode="auto">
          <a:xfrm>
            <a:off x="5836531" y="1724894"/>
            <a:ext cx="1404665" cy="94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</p:spPr>
        <p:txBody>
          <a:bodyPr/>
          <a:lstStyle/>
          <a:p>
            <a:r>
              <a:rPr lang="en-US" dirty="0"/>
              <a:t>Image features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111" y="1282700"/>
            <a:ext cx="2280087" cy="2298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52601" y="917947"/>
            <a:ext cx="1307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5877" t="8333" r="3918" b="8299"/>
          <a:stretch/>
        </p:blipFill>
        <p:spPr>
          <a:xfrm>
            <a:off x="4267200" y="1755267"/>
            <a:ext cx="1579478" cy="89009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98482" y="1331034"/>
            <a:ext cx="2805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Color: </a:t>
            </a:r>
            <a:r>
              <a:rPr lang="en-US" dirty="0"/>
              <a:t>Quantize RGB values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96201" y="1315842"/>
            <a:ext cx="1394057" cy="1477328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  Invariance?</a:t>
            </a:r>
          </a:p>
          <a:p>
            <a:r>
              <a:rPr lang="en-US" dirty="0"/>
              <a:t>? Translation</a:t>
            </a:r>
          </a:p>
          <a:p>
            <a:r>
              <a:rPr lang="en-US" dirty="0"/>
              <a:t>? Scale</a:t>
            </a:r>
          </a:p>
          <a:p>
            <a:r>
              <a:rPr lang="en-US" dirty="0"/>
              <a:t>? Rotation</a:t>
            </a:r>
          </a:p>
          <a:p>
            <a:r>
              <a:rPr lang="en-US" dirty="0"/>
              <a:t>? Occlusion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84269" y="1643980"/>
            <a:ext cx="252311" cy="2610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96201" y="2177380"/>
            <a:ext cx="252311" cy="2610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130" b="97037" l="67380" r="98997"/>
                    </a14:imgEffect>
                  </a14:imgLayer>
                </a14:imgProps>
              </a:ext>
            </a:extLst>
          </a:blip>
          <a:srcRect l="67404" t="52101"/>
          <a:stretch/>
        </p:blipFill>
        <p:spPr>
          <a:xfrm>
            <a:off x="7696200" y="2453236"/>
            <a:ext cx="273332" cy="2899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14800" y="2941491"/>
            <a:ext cx="5181600" cy="14977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83653" y="2895600"/>
            <a:ext cx="2731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Global shape:</a:t>
            </a:r>
            <a:r>
              <a:rPr lang="en-US" sz="2000" dirty="0"/>
              <a:t> PCA space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96201" y="2961933"/>
            <a:ext cx="1394057" cy="1477328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  Invariance?</a:t>
            </a:r>
          </a:p>
          <a:p>
            <a:r>
              <a:rPr lang="en-US" dirty="0"/>
              <a:t>? Translation</a:t>
            </a:r>
          </a:p>
          <a:p>
            <a:r>
              <a:rPr lang="en-US" dirty="0"/>
              <a:t>? Scale</a:t>
            </a:r>
          </a:p>
          <a:p>
            <a:r>
              <a:rPr lang="en-US" dirty="0"/>
              <a:t>? Rotation</a:t>
            </a:r>
          </a:p>
          <a:p>
            <a:r>
              <a:rPr lang="en-US" dirty="0"/>
              <a:t>? Occlusion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111251" y="3322585"/>
            <a:ext cx="1076681" cy="1083811"/>
            <a:chOff x="3442333" y="3657600"/>
            <a:chExt cx="1741070" cy="17526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42333" y="3657600"/>
              <a:ext cx="1741070" cy="1752600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 rot="2006975">
              <a:off x="3635785" y="4045550"/>
              <a:ext cx="1453632" cy="107316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>
              <a:stCxn id="27" idx="6"/>
              <a:endCxn id="27" idx="2"/>
            </p:cNvCxnSpPr>
            <p:nvPr/>
          </p:nvCxnSpPr>
          <p:spPr>
            <a:xfrm flipH="1" flipV="1">
              <a:off x="3756167" y="4181511"/>
              <a:ext cx="1212868" cy="80124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7" idx="4"/>
              <a:endCxn id="27" idx="0"/>
            </p:cNvCxnSpPr>
            <p:nvPr/>
          </p:nvCxnSpPr>
          <p:spPr>
            <a:xfrm flipV="1">
              <a:off x="4066834" y="4134424"/>
              <a:ext cx="591534" cy="89542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98195" y="3295650"/>
            <a:ext cx="252311" cy="2610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96201" y="3853780"/>
            <a:ext cx="252311" cy="2610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130" b="97037" l="67380" r="98997"/>
                    </a14:imgEffect>
                  </a14:imgLayer>
                </a14:imgProps>
              </a:ext>
            </a:extLst>
          </a:blip>
          <a:srcRect l="67404" t="52101"/>
          <a:stretch/>
        </p:blipFill>
        <p:spPr>
          <a:xfrm>
            <a:off x="7711934" y="4116431"/>
            <a:ext cx="273332" cy="28996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584434" y="4694091"/>
            <a:ext cx="4653835" cy="14977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524000" y="4648200"/>
            <a:ext cx="2990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Local shape:</a:t>
            </a:r>
            <a:r>
              <a:rPr lang="en-US" sz="2000" dirty="0"/>
              <a:t> shape context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572000" y="4714533"/>
            <a:ext cx="1693586" cy="1477328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  Invariance?</a:t>
            </a:r>
          </a:p>
          <a:p>
            <a:r>
              <a:rPr lang="en-US" dirty="0"/>
              <a:t>? Translation</a:t>
            </a:r>
          </a:p>
          <a:p>
            <a:r>
              <a:rPr lang="en-US" dirty="0"/>
              <a:t>? Scale</a:t>
            </a:r>
          </a:p>
          <a:p>
            <a:r>
              <a:rPr lang="en-US" dirty="0"/>
              <a:t>? Rotation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sz="900" dirty="0">
                <a:solidFill>
                  <a:prstClr val="black"/>
                </a:solidFill>
              </a:rPr>
              <a:t>(in-planar)</a:t>
            </a:r>
            <a:endParaRPr lang="en-US" dirty="0"/>
          </a:p>
          <a:p>
            <a:r>
              <a:rPr lang="en-US" dirty="0"/>
              <a:t>? Occlusion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133601" y="4869199"/>
            <a:ext cx="2209661" cy="1425092"/>
            <a:chOff x="5382320" y="3060772"/>
            <a:chExt cx="3005932" cy="1938636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737" t="6418" r="14659" b="19940"/>
            <a:stretch/>
          </p:blipFill>
          <p:spPr>
            <a:xfrm>
              <a:off x="5483074" y="3381411"/>
              <a:ext cx="1736925" cy="1617997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6638"/>
            <a:stretch/>
          </p:blipFill>
          <p:spPr>
            <a:xfrm>
              <a:off x="5382320" y="3060772"/>
              <a:ext cx="1507978" cy="15367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3"/>
            <a:srcRect l="46058" t="64697" r="1147" b="10622"/>
            <a:stretch/>
          </p:blipFill>
          <p:spPr>
            <a:xfrm>
              <a:off x="7086600" y="4311632"/>
              <a:ext cx="1301652" cy="453855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4579190" y="5081923"/>
            <a:ext cx="252311" cy="2610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4572001" y="5377780"/>
            <a:ext cx="252311" cy="2610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130" b="97037" l="67380" r="98997"/>
                    </a14:imgEffect>
                  </a14:imgLayer>
                </a14:imgProps>
              </a:ext>
            </a:extLst>
          </a:blip>
          <a:srcRect l="67404" t="52101"/>
          <a:stretch/>
        </p:blipFill>
        <p:spPr>
          <a:xfrm>
            <a:off x="4572000" y="5853846"/>
            <a:ext cx="273332" cy="289965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6468700" y="4694091"/>
            <a:ext cx="4123100" cy="14977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6468701" y="4648200"/>
            <a:ext cx="2318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Texture:</a:t>
            </a:r>
            <a:r>
              <a:rPr lang="en-US" sz="2000" dirty="0"/>
              <a:t> Filter banks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8892943" y="4714533"/>
            <a:ext cx="1693586" cy="1477328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  Invariance?</a:t>
            </a:r>
          </a:p>
          <a:p>
            <a:r>
              <a:rPr lang="en-US" dirty="0"/>
              <a:t>? Translation</a:t>
            </a:r>
          </a:p>
          <a:p>
            <a:r>
              <a:rPr lang="en-US" dirty="0"/>
              <a:t>? Scale</a:t>
            </a:r>
          </a:p>
          <a:p>
            <a:r>
              <a:rPr lang="en-US" dirty="0"/>
              <a:t>? Rotation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sz="900" dirty="0">
                <a:solidFill>
                  <a:prstClr val="black"/>
                </a:solidFill>
              </a:rPr>
              <a:t>(in-planar)</a:t>
            </a:r>
            <a:endParaRPr lang="en-US" dirty="0"/>
          </a:p>
          <a:p>
            <a:r>
              <a:rPr lang="en-US" dirty="0"/>
              <a:t>? Occlusion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/>
          <a:srcRect b="25172"/>
          <a:stretch/>
        </p:blipFill>
        <p:spPr>
          <a:xfrm>
            <a:off x="7241195" y="5041427"/>
            <a:ext cx="1129278" cy="112241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33C3069-1B4D-094B-9F8B-5F5F5E1D25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4572000" y="5638800"/>
            <a:ext cx="252311" cy="26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6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114800" y="1295400"/>
            <a:ext cx="5181600" cy="14977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12444" r="33333" b="43111"/>
          <a:stretch>
            <a:fillRect/>
          </a:stretch>
        </p:blipFill>
        <p:spPr bwMode="auto">
          <a:xfrm>
            <a:off x="5836531" y="1724894"/>
            <a:ext cx="1404665" cy="94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</p:spPr>
        <p:txBody>
          <a:bodyPr/>
          <a:lstStyle/>
          <a:p>
            <a:r>
              <a:rPr lang="en-US" dirty="0"/>
              <a:t>Image features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111" y="1282700"/>
            <a:ext cx="2280087" cy="2298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52601" y="917947"/>
            <a:ext cx="1307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5877" t="8333" r="3918" b="8299"/>
          <a:stretch/>
        </p:blipFill>
        <p:spPr>
          <a:xfrm>
            <a:off x="4267200" y="1755267"/>
            <a:ext cx="1579478" cy="89009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98482" y="1331034"/>
            <a:ext cx="2805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Color: </a:t>
            </a:r>
            <a:r>
              <a:rPr lang="en-US" dirty="0"/>
              <a:t>Quantize RGB values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96201" y="1315842"/>
            <a:ext cx="1394057" cy="1477328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  Invariance?</a:t>
            </a:r>
          </a:p>
          <a:p>
            <a:r>
              <a:rPr lang="en-US" dirty="0"/>
              <a:t>? Translation</a:t>
            </a:r>
          </a:p>
          <a:p>
            <a:r>
              <a:rPr lang="en-US" dirty="0"/>
              <a:t>? Scale</a:t>
            </a:r>
          </a:p>
          <a:p>
            <a:r>
              <a:rPr lang="en-US" dirty="0"/>
              <a:t>? Rotation</a:t>
            </a:r>
          </a:p>
          <a:p>
            <a:r>
              <a:rPr lang="en-US" dirty="0"/>
              <a:t>? Occlusion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84269" y="1643980"/>
            <a:ext cx="252311" cy="2610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96201" y="2177380"/>
            <a:ext cx="252311" cy="2610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130" b="97037" l="67380" r="98997"/>
                    </a14:imgEffect>
                  </a14:imgLayer>
                </a14:imgProps>
              </a:ext>
            </a:extLst>
          </a:blip>
          <a:srcRect l="67404" t="52101"/>
          <a:stretch/>
        </p:blipFill>
        <p:spPr>
          <a:xfrm>
            <a:off x="7696200" y="2453236"/>
            <a:ext cx="273332" cy="2899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14800" y="2941491"/>
            <a:ext cx="5181600" cy="14977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83653" y="2895600"/>
            <a:ext cx="2731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Global shape:</a:t>
            </a:r>
            <a:r>
              <a:rPr lang="en-US" sz="2000" dirty="0"/>
              <a:t> PCA space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96201" y="2961933"/>
            <a:ext cx="1394057" cy="1477328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  Invariance?</a:t>
            </a:r>
          </a:p>
          <a:p>
            <a:r>
              <a:rPr lang="en-US" dirty="0"/>
              <a:t>? Translation</a:t>
            </a:r>
          </a:p>
          <a:p>
            <a:r>
              <a:rPr lang="en-US" dirty="0"/>
              <a:t>? Scale</a:t>
            </a:r>
          </a:p>
          <a:p>
            <a:r>
              <a:rPr lang="en-US" dirty="0"/>
              <a:t>? Rotation</a:t>
            </a:r>
          </a:p>
          <a:p>
            <a:r>
              <a:rPr lang="en-US" dirty="0"/>
              <a:t>? Occlusion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111251" y="3322585"/>
            <a:ext cx="1076681" cy="1083811"/>
            <a:chOff x="3442333" y="3657600"/>
            <a:chExt cx="1741070" cy="17526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42333" y="3657600"/>
              <a:ext cx="1741070" cy="1752600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 rot="2006975">
              <a:off x="3635785" y="4045550"/>
              <a:ext cx="1453632" cy="107316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>
              <a:stCxn id="27" idx="6"/>
              <a:endCxn id="27" idx="2"/>
            </p:cNvCxnSpPr>
            <p:nvPr/>
          </p:nvCxnSpPr>
          <p:spPr>
            <a:xfrm flipH="1" flipV="1">
              <a:off x="3756167" y="4181511"/>
              <a:ext cx="1212868" cy="80124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7" idx="4"/>
              <a:endCxn id="27" idx="0"/>
            </p:cNvCxnSpPr>
            <p:nvPr/>
          </p:nvCxnSpPr>
          <p:spPr>
            <a:xfrm flipV="1">
              <a:off x="4066834" y="4134424"/>
              <a:ext cx="591534" cy="89542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98195" y="3295650"/>
            <a:ext cx="252311" cy="2610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7696201" y="3853780"/>
            <a:ext cx="252311" cy="2610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130" b="97037" l="67380" r="98997"/>
                    </a14:imgEffect>
                  </a14:imgLayer>
                </a14:imgProps>
              </a:ext>
            </a:extLst>
          </a:blip>
          <a:srcRect l="67404" t="52101"/>
          <a:stretch/>
        </p:blipFill>
        <p:spPr>
          <a:xfrm>
            <a:off x="7711934" y="4116431"/>
            <a:ext cx="273332" cy="28996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584434" y="4694091"/>
            <a:ext cx="4653835" cy="14977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524000" y="4648200"/>
            <a:ext cx="2990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Local shape:</a:t>
            </a:r>
            <a:r>
              <a:rPr lang="en-US" sz="2000" dirty="0"/>
              <a:t> shape context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572000" y="4714533"/>
            <a:ext cx="1693586" cy="1477328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  Invariance?</a:t>
            </a:r>
          </a:p>
          <a:p>
            <a:r>
              <a:rPr lang="en-US" dirty="0"/>
              <a:t>? Translation</a:t>
            </a:r>
          </a:p>
          <a:p>
            <a:r>
              <a:rPr lang="en-US" dirty="0"/>
              <a:t>? Scale</a:t>
            </a:r>
          </a:p>
          <a:p>
            <a:r>
              <a:rPr lang="en-US" dirty="0"/>
              <a:t>? Rotation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sz="900" dirty="0">
                <a:solidFill>
                  <a:prstClr val="black"/>
                </a:solidFill>
              </a:rPr>
              <a:t>(in-planar)</a:t>
            </a:r>
            <a:endParaRPr lang="en-US" dirty="0"/>
          </a:p>
          <a:p>
            <a:r>
              <a:rPr lang="en-US" dirty="0"/>
              <a:t>? Occlusion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133601" y="4869199"/>
            <a:ext cx="2209661" cy="1425092"/>
            <a:chOff x="5382320" y="3060772"/>
            <a:chExt cx="3005932" cy="1938636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737" t="6418" r="14659" b="19940"/>
            <a:stretch/>
          </p:blipFill>
          <p:spPr>
            <a:xfrm>
              <a:off x="5483074" y="3381411"/>
              <a:ext cx="1736925" cy="1617997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6638"/>
            <a:stretch/>
          </p:blipFill>
          <p:spPr>
            <a:xfrm>
              <a:off x="5382320" y="3060772"/>
              <a:ext cx="1507978" cy="15367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3"/>
            <a:srcRect l="46058" t="64697" r="1147" b="10622"/>
            <a:stretch/>
          </p:blipFill>
          <p:spPr>
            <a:xfrm>
              <a:off x="7086600" y="4311632"/>
              <a:ext cx="1301652" cy="453855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4579190" y="5081923"/>
            <a:ext cx="252311" cy="2610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4572001" y="5377780"/>
            <a:ext cx="252311" cy="2610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130" b="97037" l="67380" r="98997"/>
                    </a14:imgEffect>
                  </a14:imgLayer>
                </a14:imgProps>
              </a:ext>
            </a:extLst>
          </a:blip>
          <a:srcRect l="67404" t="52101"/>
          <a:stretch/>
        </p:blipFill>
        <p:spPr>
          <a:xfrm>
            <a:off x="4572000" y="5853846"/>
            <a:ext cx="273332" cy="289965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6468700" y="4694091"/>
            <a:ext cx="4123100" cy="14977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6468701" y="4648200"/>
            <a:ext cx="2318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Texture:</a:t>
            </a:r>
            <a:r>
              <a:rPr lang="en-US" sz="2000" dirty="0"/>
              <a:t> Filter banks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8892943" y="4714533"/>
            <a:ext cx="1693586" cy="1477328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  Invariance?</a:t>
            </a:r>
          </a:p>
          <a:p>
            <a:r>
              <a:rPr lang="en-US" dirty="0"/>
              <a:t>? Translation</a:t>
            </a:r>
          </a:p>
          <a:p>
            <a:r>
              <a:rPr lang="en-US" dirty="0"/>
              <a:t>? Scale</a:t>
            </a:r>
          </a:p>
          <a:p>
            <a:r>
              <a:rPr lang="en-US" dirty="0"/>
              <a:t>? Rotation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sz="900" dirty="0">
                <a:solidFill>
                  <a:prstClr val="black"/>
                </a:solidFill>
              </a:rPr>
              <a:t>(in-planar)</a:t>
            </a:r>
            <a:endParaRPr lang="en-US" dirty="0"/>
          </a:p>
          <a:p>
            <a:r>
              <a:rPr lang="en-US" dirty="0"/>
              <a:t>? Occlusion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/>
          <a:srcRect b="25172"/>
          <a:stretch/>
        </p:blipFill>
        <p:spPr>
          <a:xfrm>
            <a:off x="7241195" y="5041427"/>
            <a:ext cx="1129278" cy="112241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8892944" y="5068496"/>
            <a:ext cx="252311" cy="26102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130" b="97037" l="67380" r="98997"/>
                    </a14:imgEffect>
                  </a14:imgLayer>
                </a14:imgProps>
              </a:ext>
            </a:extLst>
          </a:blip>
          <a:srcRect l="67404" t="52101"/>
          <a:stretch/>
        </p:blipFill>
        <p:spPr>
          <a:xfrm>
            <a:off x="8898064" y="5885937"/>
            <a:ext cx="273332" cy="28996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82B5FBD-640B-F844-B960-94348288C5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43889" l="1337" r="31551"/>
                    </a14:imgEffect>
                  </a14:imgLayer>
                </a14:imgProps>
              </a:ext>
            </a:extLst>
          </a:blip>
          <a:srcRect r="67711" b="53729"/>
          <a:stretch/>
        </p:blipFill>
        <p:spPr>
          <a:xfrm>
            <a:off x="4572000" y="5638800"/>
            <a:ext cx="252311" cy="26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2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8839200" y="5029200"/>
            <a:ext cx="1752600" cy="914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Prediction</a:t>
            </a:r>
          </a:p>
        </p:txBody>
      </p:sp>
      <p:sp>
        <p:nvSpPr>
          <p:cNvPr id="156674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92163"/>
          </a:xfrm>
        </p:spPr>
        <p:txBody>
          <a:bodyPr>
            <a:normAutofit/>
          </a:bodyPr>
          <a:lstStyle/>
          <a:p>
            <a:r>
              <a:rPr lang="en-US" sz="4000" dirty="0"/>
              <a:t>A simple pipeline - Training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81800" y="838200"/>
            <a:ext cx="1600200" cy="8382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Training Labels</a:t>
            </a:r>
          </a:p>
        </p:txBody>
      </p:sp>
      <p:grpSp>
        <p:nvGrpSpPr>
          <p:cNvPr id="156676" name="Group 12"/>
          <p:cNvGrpSpPr>
            <a:grpSpLocks/>
          </p:cNvGrpSpPr>
          <p:nvPr/>
        </p:nvGrpSpPr>
        <p:grpSpPr bwMode="auto">
          <a:xfrm>
            <a:off x="1609726" y="1316862"/>
            <a:ext cx="2438400" cy="2849562"/>
            <a:chOff x="228600" y="1417320"/>
            <a:chExt cx="2438400" cy="2849880"/>
          </a:xfrm>
        </p:grpSpPr>
        <p:sp>
          <p:nvSpPr>
            <p:cNvPr id="156695" name="TextBox 7"/>
            <p:cNvSpPr txBox="1">
              <a:spLocks noChangeArrowheads="1"/>
            </p:cNvSpPr>
            <p:nvPr/>
          </p:nvSpPr>
          <p:spPr bwMode="auto">
            <a:xfrm>
              <a:off x="5334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00"/>
                  </a:solidFill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8185"/>
              <a:ext cx="2438400" cy="281901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6934200" y="2286000"/>
            <a:ext cx="1371600" cy="9144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724400" y="2286000"/>
            <a:ext cx="1524000" cy="914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Image Features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267200" y="5029200"/>
            <a:ext cx="1752600" cy="914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Image Features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2133601" y="4724400"/>
            <a:ext cx="14391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</a:rPr>
              <a:t>Test Image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067800" y="2286000"/>
            <a:ext cx="1524000" cy="914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Learned Classifier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629400" y="5029200"/>
            <a:ext cx="1752600" cy="914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Learned Classifier</a:t>
            </a:r>
          </a:p>
        </p:txBody>
      </p:sp>
      <p:pic>
        <p:nvPicPr>
          <p:cNvPr id="1566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7" y="2185224"/>
            <a:ext cx="2238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054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>
            <a:stCxn id="11" idx="3"/>
            <a:endCxn id="15" idx="1"/>
          </p:cNvCxnSpPr>
          <p:nvPr/>
        </p:nvCxnSpPr>
        <p:spPr>
          <a:xfrm flipV="1">
            <a:off x="4048126" y="2743200"/>
            <a:ext cx="676274" cy="13874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3"/>
            <a:endCxn id="12" idx="1"/>
          </p:cNvCxnSpPr>
          <p:nvPr/>
        </p:nvCxnSpPr>
        <p:spPr>
          <a:xfrm>
            <a:off x="6248400" y="2743200"/>
            <a:ext cx="685800" cy="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2" idx="3"/>
          </p:cNvCxnSpPr>
          <p:nvPr/>
        </p:nvCxnSpPr>
        <p:spPr>
          <a:xfrm>
            <a:off x="8305800" y="2743200"/>
            <a:ext cx="685800" cy="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0" idx="2"/>
          </p:cNvCxnSpPr>
          <p:nvPr/>
        </p:nvCxnSpPr>
        <p:spPr>
          <a:xfrm>
            <a:off x="7581900" y="1676400"/>
            <a:ext cx="0" cy="572142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5" idx="3"/>
            <a:endCxn id="30" idx="1"/>
          </p:cNvCxnSpPr>
          <p:nvPr/>
        </p:nvCxnSpPr>
        <p:spPr>
          <a:xfrm>
            <a:off x="8382000" y="5486400"/>
            <a:ext cx="457200" cy="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9" idx="3"/>
            <a:endCxn id="25" idx="1"/>
          </p:cNvCxnSpPr>
          <p:nvPr/>
        </p:nvCxnSpPr>
        <p:spPr>
          <a:xfrm>
            <a:off x="6019800" y="5486400"/>
            <a:ext cx="609600" cy="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0721" idx="3"/>
            <a:endCxn id="19" idx="1"/>
          </p:cNvCxnSpPr>
          <p:nvPr/>
        </p:nvCxnSpPr>
        <p:spPr>
          <a:xfrm flipV="1">
            <a:off x="3238500" y="5486400"/>
            <a:ext cx="1028700" cy="1905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4" idx="2"/>
            <a:endCxn id="25" idx="0"/>
          </p:cNvCxnSpPr>
          <p:nvPr/>
        </p:nvCxnSpPr>
        <p:spPr>
          <a:xfrm flipH="1">
            <a:off x="7505700" y="3200400"/>
            <a:ext cx="2324100" cy="182880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25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  <p:bldP spid="12" grpId="0" animBg="1"/>
      <p:bldP spid="15" grpId="0" animBg="1"/>
      <p:bldP spid="19" grpId="0" animBg="1"/>
      <p:bldP spid="10255" grpId="0"/>
      <p:bldP spid="24" grpId="0" animBg="1"/>
      <p:bldP spid="2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Classifiers: Nearest neighbor</a:t>
            </a:r>
          </a:p>
        </p:txBody>
      </p:sp>
      <p:sp>
        <p:nvSpPr>
          <p:cNvPr id="4" name="Rectangle 3"/>
          <p:cNvSpPr/>
          <p:nvPr/>
        </p:nvSpPr>
        <p:spPr>
          <a:xfrm>
            <a:off x="3733800" y="1828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7200" y="2514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0600" y="1752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6200" y="3276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7800" y="2971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5400" y="3733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315200" y="2057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5532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315200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400800" y="1676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81800" y="228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4008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0784" name="TextBox 18"/>
          <p:cNvSpPr txBox="1">
            <a:spLocks noChangeArrowheads="1"/>
          </p:cNvSpPr>
          <p:nvPr/>
        </p:nvSpPr>
        <p:spPr bwMode="auto">
          <a:xfrm>
            <a:off x="2514600" y="2286001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FF"/>
                </a:solidFill>
              </a:rPr>
              <a:t>Training examples from class 1</a:t>
            </a:r>
          </a:p>
        </p:txBody>
      </p:sp>
      <p:sp>
        <p:nvSpPr>
          <p:cNvPr id="160785" name="TextBox 19"/>
          <p:cNvSpPr txBox="1">
            <a:spLocks noChangeArrowheads="1"/>
          </p:cNvSpPr>
          <p:nvPr/>
        </p:nvSpPr>
        <p:spPr bwMode="auto">
          <a:xfrm>
            <a:off x="7772400" y="2133601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FF0000"/>
                </a:solidFill>
              </a:rPr>
              <a:t>Training examples from class 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40355" y="6126164"/>
            <a:ext cx="163826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</a:rPr>
              <a:t>Slide credit: L. </a:t>
            </a:r>
            <a:r>
              <a:rPr lang="en-US" sz="1200" dirty="0" err="1">
                <a:solidFill>
                  <a:srgbClr val="000000"/>
                </a:solidFill>
              </a:rPr>
              <a:t>Lazebnik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107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8839200" y="5029200"/>
            <a:ext cx="1752600" cy="914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Prediction</a:t>
            </a:r>
          </a:p>
        </p:txBody>
      </p:sp>
      <p:sp>
        <p:nvSpPr>
          <p:cNvPr id="156674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92163"/>
          </a:xfrm>
        </p:spPr>
        <p:txBody>
          <a:bodyPr>
            <a:normAutofit/>
          </a:bodyPr>
          <a:lstStyle/>
          <a:p>
            <a:r>
              <a:rPr lang="en-US" sz="4000" dirty="0"/>
              <a:t>A simple pipeline - Training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81800" y="838200"/>
            <a:ext cx="1600200" cy="8382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Training Labels</a:t>
            </a:r>
          </a:p>
        </p:txBody>
      </p:sp>
      <p:grpSp>
        <p:nvGrpSpPr>
          <p:cNvPr id="156676" name="Group 12"/>
          <p:cNvGrpSpPr>
            <a:grpSpLocks/>
          </p:cNvGrpSpPr>
          <p:nvPr/>
        </p:nvGrpSpPr>
        <p:grpSpPr bwMode="auto">
          <a:xfrm>
            <a:off x="1609726" y="1316862"/>
            <a:ext cx="2438400" cy="2849562"/>
            <a:chOff x="228600" y="1417320"/>
            <a:chExt cx="2438400" cy="2849880"/>
          </a:xfrm>
        </p:grpSpPr>
        <p:sp>
          <p:nvSpPr>
            <p:cNvPr id="156695" name="TextBox 7"/>
            <p:cNvSpPr txBox="1">
              <a:spLocks noChangeArrowheads="1"/>
            </p:cNvSpPr>
            <p:nvPr/>
          </p:nvSpPr>
          <p:spPr bwMode="auto">
            <a:xfrm>
              <a:off x="5334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00"/>
                  </a:solidFill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8185"/>
              <a:ext cx="2438400" cy="281901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6934200" y="2286000"/>
            <a:ext cx="1371600" cy="914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724400" y="2286000"/>
            <a:ext cx="1524000" cy="914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Image Features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267200" y="5029200"/>
            <a:ext cx="1752600" cy="914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Image Features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2133601" y="4724400"/>
            <a:ext cx="14391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00"/>
                </a:solidFill>
              </a:rPr>
              <a:t>Test Image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067800" y="2286000"/>
            <a:ext cx="1524000" cy="914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Learned Classifier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629400" y="5029200"/>
            <a:ext cx="1752600" cy="914400"/>
          </a:xfrm>
          <a:prstGeom prst="roundRect">
            <a:avLst/>
          </a:prstGeom>
          <a:solidFill>
            <a:srgbClr val="8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Learned Classifier</a:t>
            </a:r>
          </a:p>
        </p:txBody>
      </p:sp>
      <p:pic>
        <p:nvPicPr>
          <p:cNvPr id="1566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7" y="2185224"/>
            <a:ext cx="2238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1054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>
            <a:stCxn id="11" idx="3"/>
            <a:endCxn id="15" idx="1"/>
          </p:cNvCxnSpPr>
          <p:nvPr/>
        </p:nvCxnSpPr>
        <p:spPr>
          <a:xfrm flipV="1">
            <a:off x="4048126" y="2743200"/>
            <a:ext cx="676274" cy="13874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3"/>
            <a:endCxn id="12" idx="1"/>
          </p:cNvCxnSpPr>
          <p:nvPr/>
        </p:nvCxnSpPr>
        <p:spPr>
          <a:xfrm>
            <a:off x="6248400" y="2743200"/>
            <a:ext cx="685800" cy="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2" idx="3"/>
          </p:cNvCxnSpPr>
          <p:nvPr/>
        </p:nvCxnSpPr>
        <p:spPr>
          <a:xfrm>
            <a:off x="8305800" y="2743200"/>
            <a:ext cx="685800" cy="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0" idx="2"/>
          </p:cNvCxnSpPr>
          <p:nvPr/>
        </p:nvCxnSpPr>
        <p:spPr>
          <a:xfrm>
            <a:off x="7581900" y="1676400"/>
            <a:ext cx="0" cy="572142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5" idx="3"/>
            <a:endCxn id="30" idx="1"/>
          </p:cNvCxnSpPr>
          <p:nvPr/>
        </p:nvCxnSpPr>
        <p:spPr>
          <a:xfrm>
            <a:off x="8382000" y="5486400"/>
            <a:ext cx="457200" cy="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9" idx="3"/>
            <a:endCxn id="25" idx="1"/>
          </p:cNvCxnSpPr>
          <p:nvPr/>
        </p:nvCxnSpPr>
        <p:spPr>
          <a:xfrm>
            <a:off x="6019800" y="5486400"/>
            <a:ext cx="609600" cy="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0721" idx="3"/>
            <a:endCxn id="19" idx="1"/>
          </p:cNvCxnSpPr>
          <p:nvPr/>
        </p:nvCxnSpPr>
        <p:spPr>
          <a:xfrm flipV="1">
            <a:off x="3238500" y="5486400"/>
            <a:ext cx="1028700" cy="1905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4" idx="2"/>
            <a:endCxn id="25" idx="0"/>
          </p:cNvCxnSpPr>
          <p:nvPr/>
        </p:nvCxnSpPr>
        <p:spPr>
          <a:xfrm flipH="1">
            <a:off x="7505700" y="3200400"/>
            <a:ext cx="2324100" cy="1828800"/>
          </a:xfrm>
          <a:prstGeom prst="straightConnector1">
            <a:avLst/>
          </a:prstGeom>
          <a:ln>
            <a:solidFill>
              <a:srgbClr val="85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5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  <p:bldP spid="12" grpId="0" animBg="1"/>
      <p:bldP spid="15" grpId="0" animBg="1"/>
      <p:bldP spid="19" grpId="0" animBg="1"/>
      <p:bldP spid="10255" grpId="0"/>
      <p:bldP spid="24" grpId="0" animBg="1"/>
      <p:bldP spid="2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Classifiers: Nearest neighbor</a:t>
            </a:r>
          </a:p>
        </p:txBody>
      </p:sp>
      <p:sp>
        <p:nvSpPr>
          <p:cNvPr id="4" name="Rectangle 3"/>
          <p:cNvSpPr/>
          <p:nvPr/>
        </p:nvSpPr>
        <p:spPr>
          <a:xfrm>
            <a:off x="3733800" y="1828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7200" y="2514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0600" y="1752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6200" y="3276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7800" y="2971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5400" y="3733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315200" y="2057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5532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315200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400800" y="1676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81800" y="228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4008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181600" y="2235200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00"/>
                </a:solidFill>
              </a:rPr>
              <a:t>Test example</a:t>
            </a:r>
          </a:p>
        </p:txBody>
      </p:sp>
      <p:sp>
        <p:nvSpPr>
          <p:cNvPr id="160784" name="TextBox 18"/>
          <p:cNvSpPr txBox="1">
            <a:spLocks noChangeArrowheads="1"/>
          </p:cNvSpPr>
          <p:nvPr/>
        </p:nvSpPr>
        <p:spPr bwMode="auto">
          <a:xfrm>
            <a:off x="2514600" y="2286001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FF"/>
                </a:solidFill>
              </a:rPr>
              <a:t>Training examples from class 1</a:t>
            </a:r>
          </a:p>
        </p:txBody>
      </p:sp>
      <p:sp>
        <p:nvSpPr>
          <p:cNvPr id="160785" name="TextBox 19"/>
          <p:cNvSpPr txBox="1">
            <a:spLocks noChangeArrowheads="1"/>
          </p:cNvSpPr>
          <p:nvPr/>
        </p:nvSpPr>
        <p:spPr bwMode="auto">
          <a:xfrm>
            <a:off x="7772400" y="2133601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FF0000"/>
                </a:solidFill>
              </a:rPr>
              <a:t>Training examples from class 2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6200000" flipV="1">
            <a:off x="4876800" y="2057400"/>
            <a:ext cx="381000" cy="228600"/>
          </a:xfrm>
          <a:prstGeom prst="straightConnector1">
            <a:avLst/>
          </a:prstGeom>
          <a:ln w="254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iamond 20"/>
          <p:cNvSpPr/>
          <p:nvPr/>
        </p:nvSpPr>
        <p:spPr>
          <a:xfrm>
            <a:off x="5029200" y="2209800"/>
            <a:ext cx="304800" cy="304800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40355" y="6126164"/>
            <a:ext cx="163826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</a:rPr>
              <a:t>Slide credit: L. </a:t>
            </a:r>
            <a:r>
              <a:rPr lang="en-US" sz="1200" dirty="0" err="1">
                <a:solidFill>
                  <a:srgbClr val="000000"/>
                </a:solidFill>
              </a:rPr>
              <a:t>Lazebnik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8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92163"/>
          </a:xfrm>
        </p:spPr>
        <p:txBody>
          <a:bodyPr>
            <a:normAutofit/>
          </a:bodyPr>
          <a:lstStyle/>
          <a:p>
            <a:r>
              <a:rPr lang="en-US" sz="4000" dirty="0"/>
              <a:t>Results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229600" y="6101774"/>
            <a:ext cx="232670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</a:rPr>
              <a:t>Dataset: ETH-80, by B. </a:t>
            </a:r>
            <a:r>
              <a:rPr lang="en-US" sz="1200" dirty="0" err="1">
                <a:solidFill>
                  <a:srgbClr val="000000"/>
                </a:solidFill>
              </a:rPr>
              <a:t>Leibe</a:t>
            </a:r>
            <a:r>
              <a:rPr lang="en-US" sz="1200" dirty="0">
                <a:solidFill>
                  <a:srgbClr val="000000"/>
                </a:solidFill>
              </a:rPr>
              <a:t>, 2003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438401"/>
            <a:ext cx="9144000" cy="24207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277" y="76200"/>
            <a:ext cx="296851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53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92163"/>
          </a:xfrm>
        </p:spPr>
        <p:txBody>
          <a:bodyPr>
            <a:normAutofit/>
          </a:bodyPr>
          <a:lstStyle/>
          <a:p>
            <a:r>
              <a:rPr lang="en-US" sz="4000" dirty="0"/>
              <a:t>Results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229600" y="6101774"/>
            <a:ext cx="232670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</a:rPr>
              <a:t>Dataset: ETH-80, by B. </a:t>
            </a:r>
            <a:r>
              <a:rPr lang="en-US" sz="1200" dirty="0" err="1">
                <a:solidFill>
                  <a:srgbClr val="000000"/>
                </a:solidFill>
              </a:rPr>
              <a:t>Leibe</a:t>
            </a:r>
            <a:r>
              <a:rPr lang="en-US" sz="1200" dirty="0">
                <a:solidFill>
                  <a:srgbClr val="000000"/>
                </a:solidFill>
              </a:rPr>
              <a:t>, 2003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793" y="2362200"/>
            <a:ext cx="6324600" cy="299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277" y="76200"/>
            <a:ext cx="296851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089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</a:t>
            </a:r>
            <a:r>
              <a:rPr lang="en-US"/>
              <a:t>have learned today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K-nearest neighbor algorithm</a:t>
            </a:r>
          </a:p>
          <a:p>
            <a:r>
              <a:rPr lang="en-US" dirty="0"/>
              <a:t>A simple Object Recognition pipeline</a:t>
            </a:r>
          </a:p>
        </p:txBody>
      </p:sp>
    </p:spTree>
    <p:extLst>
      <p:ext uri="{BB962C8B-B14F-4D97-AF65-F5344CB8AC3E}">
        <p14:creationId xmlns:p14="http://schemas.microsoft.com/office/powerpoint/2010/main" val="3686633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524000" y="1524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</a:rPr>
              <a:t>Detection: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</a:p>
          <a:p>
            <a:pPr lvl="0"/>
            <a:r>
              <a:rPr lang="en-US" sz="2800" dirty="0"/>
              <a:t>Does this image contain a car</a:t>
            </a:r>
            <a:r>
              <a:rPr lang="en-US" sz="2800" dirty="0">
                <a:solidFill>
                  <a:srgbClr val="000000"/>
                </a:solidFill>
              </a:rPr>
              <a:t>? [where?]</a:t>
            </a:r>
          </a:p>
        </p:txBody>
      </p:sp>
      <p:pic>
        <p:nvPicPr>
          <p:cNvPr id="4" name="Picture 2" descr="scene_04170"/>
          <p:cNvPicPr>
            <a:picLocks noChangeAspect="1" noChangeArrowheads="1"/>
          </p:cNvPicPr>
          <p:nvPr/>
        </p:nvPicPr>
        <p:blipFill>
          <a:blip r:embed="rId2" cstate="print">
            <a:lum bright="24000" contrast="-12000"/>
          </a:blip>
          <a:srcRect t="10023"/>
          <a:stretch>
            <a:fillRect/>
          </a:stretch>
        </p:blipFill>
        <p:spPr bwMode="auto">
          <a:xfrm>
            <a:off x="1524000" y="1371600"/>
            <a:ext cx="9144000" cy="5486400"/>
          </a:xfrm>
          <a:prstGeom prst="rect">
            <a:avLst/>
          </a:prstGeom>
          <a:noFill/>
        </p:spPr>
      </p:pic>
      <p:sp>
        <p:nvSpPr>
          <p:cNvPr id="9" name="Freeform 4"/>
          <p:cNvSpPr>
            <a:spLocks/>
          </p:cNvSpPr>
          <p:nvPr/>
        </p:nvSpPr>
        <p:spPr bwMode="auto">
          <a:xfrm>
            <a:off x="8305800" y="5410200"/>
            <a:ext cx="2362200" cy="369332"/>
          </a:xfrm>
          <a:custGeom>
            <a:avLst/>
            <a:gdLst>
              <a:gd name="T0" fmla="*/ 1440 w 1488"/>
              <a:gd name="T1" fmla="*/ 0 h 624"/>
              <a:gd name="T2" fmla="*/ 816 w 1488"/>
              <a:gd name="T3" fmla="*/ 0 h 624"/>
              <a:gd name="T4" fmla="*/ 480 w 1488"/>
              <a:gd name="T5" fmla="*/ 240 h 624"/>
              <a:gd name="T6" fmla="*/ 0 w 1488"/>
              <a:gd name="T7" fmla="*/ 288 h 624"/>
              <a:gd name="T8" fmla="*/ 0 w 1488"/>
              <a:gd name="T9" fmla="*/ 528 h 624"/>
              <a:gd name="T10" fmla="*/ 1488 w 1488"/>
              <a:gd name="T11" fmla="*/ 624 h 624"/>
              <a:gd name="T12" fmla="*/ 1440 w 1488"/>
              <a:gd name="T13" fmla="*/ 0 h 6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88"/>
              <a:gd name="T22" fmla="*/ 0 h 624"/>
              <a:gd name="T23" fmla="*/ 1488 w 1488"/>
              <a:gd name="T24" fmla="*/ 624 h 6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88" h="624">
                <a:moveTo>
                  <a:pt x="1440" y="0"/>
                </a:moveTo>
                <a:lnTo>
                  <a:pt x="816" y="0"/>
                </a:lnTo>
                <a:lnTo>
                  <a:pt x="480" y="240"/>
                </a:lnTo>
                <a:lnTo>
                  <a:pt x="0" y="288"/>
                </a:lnTo>
                <a:lnTo>
                  <a:pt x="0" y="528"/>
                </a:lnTo>
                <a:lnTo>
                  <a:pt x="1488" y="624"/>
                </a:lnTo>
                <a:lnTo>
                  <a:pt x="1440" y="0"/>
                </a:lnTo>
                <a:close/>
              </a:path>
            </a:pathLst>
          </a:custGeom>
          <a:solidFill>
            <a:srgbClr val="00FF00">
              <a:alpha val="34117"/>
            </a:srgbClr>
          </a:solidFill>
          <a:ln w="76200">
            <a:solidFill>
              <a:srgbClr val="008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296400" y="4876800"/>
            <a:ext cx="475066" cy="369332"/>
          </a:xfrm>
          <a:prstGeom prst="rect">
            <a:avLst/>
          </a:prstGeom>
          <a:solidFill>
            <a:schemeClr val="bg1"/>
          </a:solidFill>
          <a:ln w="635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" pitchFamily="34" charset="0"/>
              </a:rPr>
              <a:t>car</a:t>
            </a:r>
          </a:p>
        </p:txBody>
      </p:sp>
    </p:spTree>
    <p:extLst>
      <p:ext uri="{BB962C8B-B14F-4D97-AF65-F5344CB8AC3E}">
        <p14:creationId xmlns:p14="http://schemas.microsoft.com/office/powerpoint/2010/main" val="3739886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ene_04170"/>
          <p:cNvPicPr>
            <a:picLocks noChangeAspect="1" noChangeArrowheads="1"/>
          </p:cNvPicPr>
          <p:nvPr/>
        </p:nvPicPr>
        <p:blipFill>
          <a:blip r:embed="rId2" cstate="print">
            <a:lum bright="24000" contrast="-12000"/>
          </a:blip>
          <a:srcRect t="10023"/>
          <a:stretch>
            <a:fillRect/>
          </a:stretch>
        </p:blipFill>
        <p:spPr bwMode="auto">
          <a:xfrm>
            <a:off x="1524000" y="1371600"/>
            <a:ext cx="9144000" cy="5486400"/>
          </a:xfrm>
          <a:prstGeom prst="rect">
            <a:avLst/>
          </a:prstGeom>
          <a:noFill/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324601" y="5644634"/>
            <a:ext cx="184731" cy="369332"/>
          </a:xfrm>
          <a:prstGeom prst="rect">
            <a:avLst/>
          </a:prstGeom>
          <a:solidFill>
            <a:srgbClr val="FF0000">
              <a:alpha val="34117"/>
            </a:srgbClr>
          </a:solidFill>
          <a:ln w="76200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257800" y="3122414"/>
            <a:ext cx="914400" cy="369332"/>
          </a:xfrm>
          <a:prstGeom prst="rect">
            <a:avLst/>
          </a:prstGeom>
          <a:solidFill>
            <a:srgbClr val="FFC000">
              <a:alpha val="34117"/>
            </a:srgbClr>
          </a:solidFill>
          <a:ln w="76200" algn="ctr">
            <a:solidFill>
              <a:srgbClr val="8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362201" y="1828800"/>
            <a:ext cx="962123" cy="369332"/>
          </a:xfrm>
          <a:prstGeom prst="rect">
            <a:avLst/>
          </a:prstGeom>
          <a:solidFill>
            <a:schemeClr val="bg1"/>
          </a:solidFill>
          <a:ln w="635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" pitchFamily="34" charset="0"/>
              </a:rPr>
              <a:t>Building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324600" y="2743200"/>
            <a:ext cx="667170" cy="369332"/>
          </a:xfrm>
          <a:prstGeom prst="rect">
            <a:avLst/>
          </a:prstGeom>
          <a:solidFill>
            <a:schemeClr val="bg1"/>
          </a:solidFill>
          <a:ln w="635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" pitchFamily="34" charset="0"/>
              </a:rPr>
              <a:t>clock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781801" y="4724400"/>
            <a:ext cx="840679" cy="369332"/>
          </a:xfrm>
          <a:prstGeom prst="rect">
            <a:avLst/>
          </a:prstGeom>
          <a:solidFill>
            <a:schemeClr val="bg1"/>
          </a:solidFill>
          <a:ln w="635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" pitchFamily="34" charset="0"/>
              </a:rPr>
              <a:t>person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9296400" y="4876800"/>
            <a:ext cx="475066" cy="369332"/>
          </a:xfrm>
          <a:prstGeom prst="rect">
            <a:avLst/>
          </a:prstGeom>
          <a:solidFill>
            <a:schemeClr val="bg1"/>
          </a:solidFill>
          <a:ln w="635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" pitchFamily="34" charset="0"/>
              </a:rPr>
              <a:t>car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524000" y="1524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</a:rPr>
              <a:t>Detection: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</a:p>
          <a:p>
            <a:pPr lvl="0"/>
            <a:r>
              <a:rPr lang="en-US" sz="2800" dirty="0"/>
              <a:t>Which object does this image contain?</a:t>
            </a:r>
            <a:r>
              <a:rPr lang="en-US" sz="2800" dirty="0">
                <a:solidFill>
                  <a:srgbClr val="000000"/>
                </a:solidFill>
              </a:rPr>
              <a:t> [where?]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00F686A0-8DC7-C44C-BEF8-A0E8A14F7C5E}"/>
              </a:ext>
            </a:extLst>
          </p:cNvPr>
          <p:cNvSpPr>
            <a:spLocks/>
          </p:cNvSpPr>
          <p:nvPr/>
        </p:nvSpPr>
        <p:spPr bwMode="auto">
          <a:xfrm>
            <a:off x="8534400" y="5257800"/>
            <a:ext cx="2133600" cy="990600"/>
          </a:xfrm>
          <a:custGeom>
            <a:avLst/>
            <a:gdLst>
              <a:gd name="T0" fmla="*/ 1440 w 1488"/>
              <a:gd name="T1" fmla="*/ 0 h 624"/>
              <a:gd name="T2" fmla="*/ 816 w 1488"/>
              <a:gd name="T3" fmla="*/ 0 h 624"/>
              <a:gd name="T4" fmla="*/ 480 w 1488"/>
              <a:gd name="T5" fmla="*/ 240 h 624"/>
              <a:gd name="T6" fmla="*/ 0 w 1488"/>
              <a:gd name="T7" fmla="*/ 288 h 624"/>
              <a:gd name="T8" fmla="*/ 0 w 1488"/>
              <a:gd name="T9" fmla="*/ 528 h 624"/>
              <a:gd name="T10" fmla="*/ 1488 w 1488"/>
              <a:gd name="T11" fmla="*/ 624 h 624"/>
              <a:gd name="T12" fmla="*/ 1440 w 1488"/>
              <a:gd name="T13" fmla="*/ 0 h 6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88"/>
              <a:gd name="T22" fmla="*/ 0 h 624"/>
              <a:gd name="T23" fmla="*/ 1488 w 1488"/>
              <a:gd name="T24" fmla="*/ 624 h 6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88" h="624">
                <a:moveTo>
                  <a:pt x="1440" y="0"/>
                </a:moveTo>
                <a:lnTo>
                  <a:pt x="816" y="0"/>
                </a:lnTo>
                <a:lnTo>
                  <a:pt x="480" y="240"/>
                </a:lnTo>
                <a:lnTo>
                  <a:pt x="0" y="288"/>
                </a:lnTo>
                <a:lnTo>
                  <a:pt x="0" y="528"/>
                </a:lnTo>
                <a:lnTo>
                  <a:pt x="1488" y="624"/>
                </a:lnTo>
                <a:lnTo>
                  <a:pt x="1440" y="0"/>
                </a:lnTo>
                <a:close/>
              </a:path>
            </a:pathLst>
          </a:custGeom>
          <a:solidFill>
            <a:srgbClr val="00FF00">
              <a:alpha val="34117"/>
            </a:srgbClr>
          </a:solidFill>
          <a:ln w="76200">
            <a:solidFill>
              <a:srgbClr val="008000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9A7D01AE-A56A-5345-8E2B-A6BCD6BBF236}"/>
              </a:ext>
            </a:extLst>
          </p:cNvPr>
          <p:cNvSpPr>
            <a:spLocks/>
          </p:cNvSpPr>
          <p:nvPr/>
        </p:nvSpPr>
        <p:spPr bwMode="auto">
          <a:xfrm>
            <a:off x="1676399" y="1447800"/>
            <a:ext cx="4648201" cy="2495730"/>
          </a:xfrm>
          <a:custGeom>
            <a:avLst/>
            <a:gdLst>
              <a:gd name="T0" fmla="*/ 0 w 5664"/>
              <a:gd name="T1" fmla="*/ 720 h 3072"/>
              <a:gd name="T2" fmla="*/ 1536 w 5664"/>
              <a:gd name="T3" fmla="*/ 0 h 3072"/>
              <a:gd name="T4" fmla="*/ 5616 w 5664"/>
              <a:gd name="T5" fmla="*/ 432 h 3072"/>
              <a:gd name="T6" fmla="*/ 5664 w 5664"/>
              <a:gd name="T7" fmla="*/ 2640 h 3072"/>
              <a:gd name="T8" fmla="*/ 4704 w 5664"/>
              <a:gd name="T9" fmla="*/ 3072 h 3072"/>
              <a:gd name="T10" fmla="*/ 2640 w 5664"/>
              <a:gd name="T11" fmla="*/ 3072 h 3072"/>
              <a:gd name="T12" fmla="*/ 144 w 5664"/>
              <a:gd name="T13" fmla="*/ 2928 h 3072"/>
              <a:gd name="T14" fmla="*/ 151 w 5664"/>
              <a:gd name="T15" fmla="*/ 2681 h 3072"/>
              <a:gd name="T16" fmla="*/ 192 w 5664"/>
              <a:gd name="T17" fmla="*/ 2496 h 3072"/>
              <a:gd name="T18" fmla="*/ 0 w 5664"/>
              <a:gd name="T19" fmla="*/ 720 h 30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664"/>
              <a:gd name="T31" fmla="*/ 0 h 3072"/>
              <a:gd name="T32" fmla="*/ 5664 w 5664"/>
              <a:gd name="T33" fmla="*/ 3072 h 307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664" h="3072">
                <a:moveTo>
                  <a:pt x="0" y="720"/>
                </a:moveTo>
                <a:lnTo>
                  <a:pt x="1536" y="0"/>
                </a:lnTo>
                <a:lnTo>
                  <a:pt x="5616" y="432"/>
                </a:lnTo>
                <a:lnTo>
                  <a:pt x="5664" y="2640"/>
                </a:lnTo>
                <a:lnTo>
                  <a:pt x="4704" y="3072"/>
                </a:lnTo>
                <a:lnTo>
                  <a:pt x="2640" y="3072"/>
                </a:lnTo>
                <a:cubicBezTo>
                  <a:pt x="1808" y="3024"/>
                  <a:pt x="976" y="2982"/>
                  <a:pt x="144" y="2928"/>
                </a:cubicBezTo>
                <a:cubicBezTo>
                  <a:pt x="62" y="2923"/>
                  <a:pt x="137" y="2762"/>
                  <a:pt x="151" y="2681"/>
                </a:cubicBezTo>
                <a:cubicBezTo>
                  <a:pt x="162" y="2619"/>
                  <a:pt x="192" y="2496"/>
                  <a:pt x="192" y="2496"/>
                </a:cubicBezTo>
                <a:lnTo>
                  <a:pt x="0" y="720"/>
                </a:lnTo>
                <a:close/>
              </a:path>
            </a:pathLst>
          </a:custGeom>
          <a:solidFill>
            <a:srgbClr val="00CCFF">
              <a:alpha val="23921"/>
            </a:srgbClr>
          </a:solidFill>
          <a:ln w="76200">
            <a:solidFill>
              <a:srgbClr val="000080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6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1_CS223B_slides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9300</TotalTime>
  <Words>2490</Words>
  <Application>Microsoft Macintosh PowerPoint</Application>
  <PresentationFormat>Widescreen</PresentationFormat>
  <Paragraphs>610</Paragraphs>
  <Slides>78</Slides>
  <Notes>45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8" baseType="lpstr">
      <vt:lpstr>ＭＳ Ｐゴシック</vt:lpstr>
      <vt:lpstr>Arial</vt:lpstr>
      <vt:lpstr>Arial Black</vt:lpstr>
      <vt:lpstr>Calibri</vt:lpstr>
      <vt:lpstr>Futura Bk BT</vt:lpstr>
      <vt:lpstr>Geneva</vt:lpstr>
      <vt:lpstr>Tahoma</vt:lpstr>
      <vt:lpstr>1_CS223B_slides_template</vt:lpstr>
      <vt:lpstr>Equation</vt:lpstr>
      <vt:lpstr>Visio</vt:lpstr>
      <vt:lpstr>Lecture: Object Recognition</vt:lpstr>
      <vt:lpstr>What we will learn today?</vt:lpstr>
      <vt:lpstr>What are the different visual recognition tasks?</vt:lpstr>
      <vt:lpstr>PowerPoint Presentation</vt:lpstr>
      <vt:lpstr>PowerPoint Presentation</vt:lpstr>
      <vt:lpstr>PowerPoint Presentation</vt:lpstr>
      <vt:lpstr>Image 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 Recognition</vt:lpstr>
      <vt:lpstr>How many object categories are there?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 Segway - Magritte</vt:lpstr>
      <vt:lpstr>PowerPoint Presentation</vt:lpstr>
      <vt:lpstr>Challenges: intra-class variation</vt:lpstr>
      <vt:lpstr>What we will learn today?</vt:lpstr>
      <vt:lpstr>The machine learning framework </vt:lpstr>
      <vt:lpstr>Classification</vt:lpstr>
      <vt:lpstr>Nearest Neighbor Classifier</vt:lpstr>
      <vt:lpstr>Nearest Neighbor Classifier</vt:lpstr>
      <vt:lpstr>K-nearest neighbor</vt:lpstr>
      <vt:lpstr>1-nearest neighbor</vt:lpstr>
      <vt:lpstr>3-nearest neighbor</vt:lpstr>
      <vt:lpstr>5-nearest neighbor</vt:lpstr>
      <vt:lpstr>K-NN: a very useful algorithm</vt:lpstr>
      <vt:lpstr>K-NN: issues to keep in mind</vt:lpstr>
      <vt:lpstr>K-NN: issues to keep in mind</vt:lpstr>
      <vt:lpstr>K-NN: issues to keep in mind</vt:lpstr>
      <vt:lpstr>Cross validation</vt:lpstr>
      <vt:lpstr>K-NN: issues to keep in mind</vt:lpstr>
      <vt:lpstr>Euclidean measure</vt:lpstr>
      <vt:lpstr>K-NN: issues to keep in mind</vt:lpstr>
      <vt:lpstr>K-NN: issues to keep in mind</vt:lpstr>
      <vt:lpstr>Curse of dimensionality</vt:lpstr>
      <vt:lpstr>Curse of dimensionality</vt:lpstr>
      <vt:lpstr>K-NN: issues to keep in mind</vt:lpstr>
      <vt:lpstr>Many classifiers to choose from</vt:lpstr>
      <vt:lpstr>Generalization</vt:lpstr>
      <vt:lpstr>Bias-Variance Trade-off</vt:lpstr>
      <vt:lpstr>Bias versus variance</vt:lpstr>
      <vt:lpstr>Bias versus variance trade off</vt:lpstr>
      <vt:lpstr>No Free Lunch Theorem</vt:lpstr>
      <vt:lpstr>Remember…</vt:lpstr>
      <vt:lpstr>How to reduce variance?</vt:lpstr>
      <vt:lpstr>Last remarks about applying machine learning methods to object recognition</vt:lpstr>
      <vt:lpstr>What we will learn today?</vt:lpstr>
      <vt:lpstr>Object recognition:  a classification framework</vt:lpstr>
      <vt:lpstr>A simple pipeline - Training</vt:lpstr>
      <vt:lpstr>A simple pipeline - Training</vt:lpstr>
      <vt:lpstr>A simple pipeline - Training</vt:lpstr>
      <vt:lpstr>A simple pipeline - Training</vt:lpstr>
      <vt:lpstr>A simple pipeline - Training</vt:lpstr>
      <vt:lpstr>A simple pipeline - Training</vt:lpstr>
      <vt:lpstr>Image features</vt:lpstr>
      <vt:lpstr>Image features</vt:lpstr>
      <vt:lpstr>Image features</vt:lpstr>
      <vt:lpstr>Image features</vt:lpstr>
      <vt:lpstr>Image features</vt:lpstr>
      <vt:lpstr>Image features</vt:lpstr>
      <vt:lpstr>Image features</vt:lpstr>
      <vt:lpstr>Image features</vt:lpstr>
      <vt:lpstr>A simple pipeline - Training</vt:lpstr>
      <vt:lpstr>Classifiers: Nearest neighbor</vt:lpstr>
      <vt:lpstr>A simple pipeline - Training</vt:lpstr>
      <vt:lpstr>Classifiers: Nearest neighbor</vt:lpstr>
      <vt:lpstr>Results</vt:lpstr>
      <vt:lpstr>Results</vt:lpstr>
      <vt:lpstr>What we have learned today?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What is CV?</dc:title>
  <dc:creator>feifeili</dc:creator>
  <cp:lastModifiedBy>Microsoft Office User</cp:lastModifiedBy>
  <cp:revision>85</cp:revision>
  <cp:lastPrinted>2017-10-10T08:22:38Z</cp:lastPrinted>
  <dcterms:created xsi:type="dcterms:W3CDTF">2010-12-21T19:13:47Z</dcterms:created>
  <dcterms:modified xsi:type="dcterms:W3CDTF">2018-10-27T16:06:23Z</dcterms:modified>
</cp:coreProperties>
</file>