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339" r:id="rId3"/>
    <p:sldId id="337" r:id="rId4"/>
    <p:sldId id="338" r:id="rId5"/>
    <p:sldId id="347" r:id="rId6"/>
    <p:sldId id="348" r:id="rId7"/>
    <p:sldId id="286" r:id="rId8"/>
    <p:sldId id="287" r:id="rId9"/>
    <p:sldId id="288" r:id="rId10"/>
    <p:sldId id="289" r:id="rId11"/>
    <p:sldId id="343" r:id="rId12"/>
    <p:sldId id="290" r:id="rId13"/>
    <p:sldId id="341" r:id="rId14"/>
    <p:sldId id="371" r:id="rId15"/>
    <p:sldId id="340" r:id="rId16"/>
    <p:sldId id="372" r:id="rId17"/>
    <p:sldId id="292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44" r:id="rId27"/>
    <p:sldId id="345" r:id="rId28"/>
    <p:sldId id="346" r:id="rId29"/>
    <p:sldId id="349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4" r:id="rId50"/>
    <p:sldId id="377" r:id="rId51"/>
    <p:sldId id="375" r:id="rId52"/>
    <p:sldId id="376" r:id="rId53"/>
    <p:sldId id="370" r:id="rId54"/>
    <p:sldId id="350" r:id="rId55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  <a:srgbClr val="383838"/>
    <a:srgbClr val="850000"/>
    <a:srgbClr val="E61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0"/>
    <p:restoredTop sz="94631"/>
  </p:normalViewPr>
  <p:slideViewPr>
    <p:cSldViewPr snapToObjects="1">
      <p:cViewPr varScale="1">
        <p:scale>
          <a:sx n="98" d="100"/>
          <a:sy n="98" d="100"/>
        </p:scale>
        <p:origin x="200" y="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16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E36EF20-56E6-A245-A0C6-FCE94244DF49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E1BB279-24D0-E74F-842C-97E9CC57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95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E0C6487-8DF9-0448-87B9-229C629F1A86}" type="datetimeFigureOut">
              <a:rPr lang="en-US" smtClean="0"/>
              <a:pPr/>
              <a:t>10/7/18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673916B-D2F7-E340-96C7-8D932FD23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36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916B-D2F7-E340-96C7-8D932FD23B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69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18054CE5-8F8C-4929-9D6E-A2CC4BB6975F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33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5DC710D7-2412-42D1-890E-C2D7A0997815}" type="slidenum">
              <a:rPr lang="x-none" sz="1100" b="0">
                <a:solidFill>
                  <a:prstClr val="black"/>
                </a:solidFill>
                <a:latin typeface="Times New Roman" pitchFamily="18" charset="0"/>
              </a:rPr>
              <a:pPr/>
              <a:t>39</a:t>
            </a:fld>
            <a:endParaRPr lang="en-US" sz="11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800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03C815FD-A086-4E94-92A2-B2D2B22BF4B0}" type="slidenum">
              <a:rPr lang="x-none" sz="1100" b="0">
                <a:solidFill>
                  <a:prstClr val="black"/>
                </a:solidFill>
                <a:latin typeface="Times New Roman" pitchFamily="18" charset="0"/>
              </a:rPr>
              <a:pPr/>
              <a:t>40</a:t>
            </a:fld>
            <a:endParaRPr lang="en-US" sz="11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097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D1EBEC06-5437-4AFA-9B8B-415928725021}" type="slidenum">
              <a:rPr lang="x-none" sz="1100" b="0">
                <a:solidFill>
                  <a:prstClr val="black"/>
                </a:solidFill>
                <a:latin typeface="Times New Roman" pitchFamily="18" charset="0"/>
              </a:rPr>
              <a:pPr/>
              <a:t>46</a:t>
            </a:fld>
            <a:endParaRPr lang="en-US" sz="11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314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F051D3E4-C085-402A-A7D6-A22DBCB27167}" type="slidenum">
              <a:rPr lang="x-none" sz="1100" b="0">
                <a:solidFill>
                  <a:prstClr val="black"/>
                </a:solidFill>
                <a:latin typeface="Times New Roman" pitchFamily="18" charset="0"/>
              </a:rPr>
              <a:pPr/>
              <a:t>47</a:t>
            </a:fld>
            <a:endParaRPr lang="en-US" sz="11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289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1EAD7234-2E72-48B0-8D73-8C6ADA1D6EB2}" type="slidenum">
              <a:rPr lang="x-none" sz="1100" b="0">
                <a:solidFill>
                  <a:prstClr val="black"/>
                </a:solidFill>
                <a:latin typeface="Times New Roman" pitchFamily="18" charset="0"/>
              </a:rPr>
              <a:pPr/>
              <a:t>48</a:t>
            </a:fld>
            <a:endParaRPr lang="en-US" sz="11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90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Both regions are black, but if we also include position (x,y), then we could group the two into distinct segments; way to encode both similarity &amp; proximity.</a:t>
            </a:r>
          </a:p>
          <a:p>
            <a:endParaRPr lang="de-CH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501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22" indent="-274778" defTabSz="891501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111" indent="-219822" defTabSz="891501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55" indent="-219822" defTabSz="891501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400" indent="-219822" defTabSz="891501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8044" indent="-219822" defTabSz="89150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89" indent="-219822" defTabSz="89150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333" indent="-219822" defTabSz="89150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978" indent="-219822" defTabSz="89150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4D4B9B50-08E3-4FD7-88DB-5E58560F59DF}" type="slidenum">
              <a:rPr lang="de-CH" sz="1100" b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de-CH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95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CF66DB-E4DD-FA40-A7F0-68DC8A093867}" type="slidenum">
              <a:rPr lang="en-US">
                <a:latin typeface="Calibri" charset="0"/>
              </a:rPr>
              <a:pPr eaLnBrk="1" hangingPunct="1"/>
              <a:t>28</a:t>
            </a:fld>
            <a:endParaRPr lang="en-US">
              <a:latin typeface="Calibri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59603606-F7F8-4C66-A3E4-B4E49ECD8F6D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6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1F83C881-62A2-4CD5-BD74-D2149525B48C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44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687B7FF6-629C-41A0-9D82-49E63025D1FF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162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03E40887-6D27-4E53-BB7D-2C234D5899B4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3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83E98A78-0B0D-4842-B67F-00C9382FD558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620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1pPr>
            <a:lvl2pPr marL="714405" indent="-274771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2pPr>
            <a:lvl3pPr marL="1099085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3pPr>
            <a:lvl4pPr marL="1538717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4pPr>
            <a:lvl5pPr marL="1978352" indent="-219817" defTabSz="891480">
              <a:defRPr sz="1900" b="1">
                <a:solidFill>
                  <a:schemeClr val="bg2"/>
                </a:solidFill>
                <a:latin typeface="Trebuchet MS" pitchFamily="34" charset="0"/>
              </a:defRPr>
            </a:lvl5pPr>
            <a:lvl6pPr marL="2417985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6pPr>
            <a:lvl7pPr marL="2857619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7pPr>
            <a:lvl8pPr marL="3297253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8pPr>
            <a:lvl9pPr marL="3736887" indent="-219817" defTabSz="8914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fld id="{6AF86A82-959E-4D9A-92A2-A90E95B57516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8" y="4410067"/>
            <a:ext cx="5123546" cy="4176743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92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485" y="2130428"/>
            <a:ext cx="1065711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485" y="3886200"/>
            <a:ext cx="974271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stanford_logo.gif">
            <a:extLst>
              <a:ext uri="{FF2B5EF4-FFF2-40B4-BE49-F238E27FC236}">
                <a16:creationId xmlns:a16="http://schemas.microsoft.com/office/drawing/2014/main" id="{E6A88642-6746-A94B-903B-72A1B7706D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50000"/>
          </a:blip>
          <a:srcRect t="26774" r="30067"/>
          <a:stretch/>
        </p:blipFill>
        <p:spPr>
          <a:xfrm>
            <a:off x="5733142" y="0"/>
            <a:ext cx="5684158" cy="53938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9362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04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4029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7309757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70797" y="6416678"/>
            <a:ext cx="2116403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348185A-0FA7-654B-BDE3-4E385126A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95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770797" y="6416678"/>
            <a:ext cx="2116403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17-Oct-17</a:t>
            </a: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090FB98-980D-2244-9B24-37A2350005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20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buChar char="–"/>
              <a:defRPr sz="28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400"/>
              </a:spcBef>
              <a:buChar char="–"/>
              <a:defRPr sz="2000"/>
            </a:lvl4pPr>
            <a:lvl5pPr marL="2057400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9446288" y="6515100"/>
            <a:ext cx="324513" cy="254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6563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31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31" y="4406903"/>
            <a:ext cx="10303328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31" y="2906713"/>
            <a:ext cx="10303328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48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203371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9930" y="1600203"/>
            <a:ext cx="5197927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678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04008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04008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148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148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983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41218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71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3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3521528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9" y="273053"/>
            <a:ext cx="6841672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3521528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00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29" y="4800600"/>
            <a:ext cx="10140043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2129" y="612775"/>
            <a:ext cx="10140043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2129" y="5367338"/>
            <a:ext cx="10140043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6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452717" y="1"/>
            <a:ext cx="739283" cy="6858000"/>
          </a:xfrm>
          <a:prstGeom prst="rect">
            <a:avLst/>
          </a:prstGeom>
          <a:solidFill>
            <a:srgbClr val="85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222222"/>
              </a:solidFill>
              <a:latin typeface="Genev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5754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3"/>
            <a:ext cx="105754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10622856" y="2663313"/>
            <a:ext cx="2412836" cy="28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5" dirty="0">
                <a:solidFill>
                  <a:schemeClr val="bg1"/>
                </a:solidFill>
                <a:latin typeface="Geneva"/>
              </a:rPr>
              <a:t>Clustering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A737B4-18D1-4E42-A36F-859FCF072021}"/>
              </a:ext>
            </a:extLst>
          </p:cNvPr>
          <p:cNvSpPr txBox="1"/>
          <p:nvPr userDrawn="1"/>
        </p:nvSpPr>
        <p:spPr>
          <a:xfrm>
            <a:off x="609600" y="6434241"/>
            <a:ext cx="42318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Geneva"/>
              </a:rPr>
              <a:t>Stanford University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C64AE-B440-BA43-966F-41CCBD4431DB}"/>
              </a:ext>
            </a:extLst>
          </p:cNvPr>
          <p:cNvSpPr txBox="1"/>
          <p:nvPr userDrawn="1"/>
        </p:nvSpPr>
        <p:spPr>
          <a:xfrm rot="5400000">
            <a:off x="11085491" y="4914078"/>
            <a:ext cx="14741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25-Oct-2018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59E615-EA64-B345-9E23-80C30A90978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558815" y="155122"/>
            <a:ext cx="518885" cy="11674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8F5487-CC53-8347-80F1-69D5DF5B4A18}"/>
              </a:ext>
            </a:extLst>
          </p:cNvPr>
          <p:cNvSpPr txBox="1"/>
          <p:nvPr userDrawn="1"/>
        </p:nvSpPr>
        <p:spPr>
          <a:xfrm>
            <a:off x="11452717" y="6243891"/>
            <a:ext cx="7392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DB88FC5-C8A9-0D40-8DFA-E9A72D00FE25}" type="slidenum">
              <a:rPr lang="en-US" sz="1350" smtClean="0">
                <a:solidFill>
                  <a:schemeClr val="bg1"/>
                </a:solidFill>
              </a:rPr>
              <a:pPr algn="ctr"/>
              <a:t>‹#›</a:t>
            </a:fld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5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3.e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0.e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9.e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6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1.emf"/><Relationship Id="rId22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19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6.e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emf"/><Relationship Id="rId20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5.e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en.wikipedia.org/wiki/Image:K_Means_Example_Step_1.svg" TargetMode="External"/><Relationship Id="rId7" Type="http://schemas.openxmlformats.org/officeDocument/2006/relationships/hyperlink" Target="http://en.wikipedia.org/wiki/Image:K_Means_Example_Step_3.svg" TargetMode="External"/><Relationship Id="rId2" Type="http://schemas.openxmlformats.org/officeDocument/2006/relationships/hyperlink" Target="http://home.dei.polimi.it/matteucc/Clustering/tutorial_html/AppletK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en.wikipedia.org/wiki/Image:K_Means_Example_Step_2.svg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hyperlink" Target="http://en.wikipedia.org/wiki/Image:K_Means_Example_Step_4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heory.stanford.edu/~sergei/slides/BATS-Means.pdf" TargetMode="Externa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ip.rutgers.edu/~comanici/Papers/MsRobustApproach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sy.ed.asu.edu/~classics/Wertheimer/Forms/forms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p.rutgers.edu/~comanici/MSPAMI/msPamiResults.html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ip.rutgers.edu/~comanici/Papers/MsRobustApproach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ip.rutgers.edu/~comanici/MSPAMI/msPamiResults.html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ip.rutgers.edu/~comanici/Papers/MsRobustApproach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saravananthirumuruganathan.wordpress.com/2010/04/01/introduction-to-mean-shift-algorithm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ip.rutgers.edu/~comanici/Papers/MsRobustApproach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ip.rutgers.edu/~comanici/Papers/MsRobustApproach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9372600" cy="784226"/>
          </a:xfrm>
        </p:spPr>
        <p:txBody>
          <a:bodyPr>
            <a:normAutofit/>
          </a:bodyPr>
          <a:lstStyle/>
          <a:p>
            <a:r>
              <a:rPr lang="en-US" dirty="0"/>
              <a:t>Lecture: k-means &amp; mean-shift clustering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991600" cy="1752600"/>
          </a:xfrm>
        </p:spPr>
        <p:txBody>
          <a:bodyPr>
            <a:normAutofit/>
          </a:bodyPr>
          <a:lstStyle/>
          <a:p>
            <a:r>
              <a:rPr lang="en-US" dirty="0"/>
              <a:t>Juan Carlos </a:t>
            </a:r>
            <a:r>
              <a:rPr lang="en-US" dirty="0" err="1"/>
              <a:t>Niebles</a:t>
            </a:r>
            <a:r>
              <a:rPr lang="en-US" dirty="0"/>
              <a:t> and Ranjay Krishna</a:t>
            </a:r>
          </a:p>
          <a:p>
            <a:r>
              <a:rPr lang="en-US" dirty="0"/>
              <a:t>Stanford Vision and Learning Lab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Goal: choose three “centers” as the representative intensities, and label every pixel according to which of these centers it is nearest to.</a:t>
            </a:r>
          </a:p>
          <a:p>
            <a:r>
              <a:rPr lang="en-US" sz="2400" dirty="0"/>
              <a:t>Best cluster centers are those that minimize Sum of Square Distance (SSD) between all points and their nearest cluster center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/>
              <a:t>:</a:t>
            </a:r>
          </a:p>
          <a:p>
            <a:endParaRPr lang="de-CH" sz="2400" dirty="0"/>
          </a:p>
        </p:txBody>
      </p:sp>
      <p:sp>
        <p:nvSpPr>
          <p:cNvPr id="54278" name="TextBox 5"/>
          <p:cNvSpPr txBox="1">
            <a:spLocks noChangeArrowheads="1"/>
          </p:cNvSpPr>
          <p:nvPr/>
        </p:nvSpPr>
        <p:spPr bwMode="auto">
          <a:xfrm rot="16200000">
            <a:off x="9229726" y="4864101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grpSp>
        <p:nvGrpSpPr>
          <p:cNvPr id="54279" name="Group 58"/>
          <p:cNvGrpSpPr>
            <a:grpSpLocks/>
          </p:cNvGrpSpPr>
          <p:nvPr/>
        </p:nvGrpSpPr>
        <p:grpSpPr bwMode="auto">
          <a:xfrm>
            <a:off x="2444751" y="854076"/>
            <a:ext cx="7667625" cy="625475"/>
            <a:chOff x="847674" y="5692806"/>
            <a:chExt cx="7667730" cy="624594"/>
          </a:xfrm>
        </p:grpSpPr>
        <p:cxnSp>
          <p:nvCxnSpPr>
            <p:cNvPr id="54296" name="Straight Connector 65"/>
            <p:cNvCxnSpPr>
              <a:cxnSpLocks noChangeShapeType="1"/>
            </p:cNvCxnSpPr>
            <p:nvPr/>
          </p:nvCxnSpPr>
          <p:spPr bwMode="auto">
            <a:xfrm>
              <a:off x="847674" y="5802246"/>
              <a:ext cx="7667730" cy="1587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297" name="Oval 66"/>
            <p:cNvSpPr>
              <a:spLocks noChangeArrowheads="1"/>
            </p:cNvSpPr>
            <p:nvPr/>
          </p:nvSpPr>
          <p:spPr bwMode="auto">
            <a:xfrm>
              <a:off x="1650960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8" name="TextBox 17"/>
            <p:cNvSpPr txBox="1">
              <a:spLocks noChangeArrowheads="1"/>
            </p:cNvSpPr>
            <p:nvPr/>
          </p:nvSpPr>
          <p:spPr bwMode="auto">
            <a:xfrm>
              <a:off x="1541422" y="5948033"/>
              <a:ext cx="401642" cy="36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9" name="TextBox 18"/>
            <p:cNvSpPr txBox="1">
              <a:spLocks noChangeArrowheads="1"/>
            </p:cNvSpPr>
            <p:nvPr/>
          </p:nvSpPr>
          <p:spPr bwMode="auto">
            <a:xfrm>
              <a:off x="4462462" y="5911572"/>
              <a:ext cx="657234" cy="369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190</a:t>
              </a:r>
            </a:p>
          </p:txBody>
        </p:sp>
        <p:sp>
          <p:nvSpPr>
            <p:cNvPr id="70" name="TextBox 19"/>
            <p:cNvSpPr txBox="1">
              <a:spLocks noChangeArrowheads="1"/>
            </p:cNvSpPr>
            <p:nvPr/>
          </p:nvSpPr>
          <p:spPr bwMode="auto">
            <a:xfrm>
              <a:off x="6835806" y="5911572"/>
              <a:ext cx="730260" cy="369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255</a:t>
              </a:r>
            </a:p>
          </p:txBody>
        </p:sp>
        <p:sp>
          <p:nvSpPr>
            <p:cNvPr id="54301" name="Oval 70"/>
            <p:cNvSpPr>
              <a:spLocks noChangeArrowheads="1"/>
            </p:cNvSpPr>
            <p:nvPr/>
          </p:nvSpPr>
          <p:spPr bwMode="auto">
            <a:xfrm>
              <a:off x="1803362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02" name="Oval 71"/>
            <p:cNvSpPr>
              <a:spLocks noChangeArrowheads="1"/>
            </p:cNvSpPr>
            <p:nvPr/>
          </p:nvSpPr>
          <p:spPr bwMode="auto">
            <a:xfrm>
              <a:off x="1504908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03" name="Oval 72"/>
            <p:cNvSpPr>
              <a:spLocks noChangeArrowheads="1"/>
            </p:cNvSpPr>
            <p:nvPr/>
          </p:nvSpPr>
          <p:spPr bwMode="auto">
            <a:xfrm>
              <a:off x="1943064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04" name="Oval 73"/>
            <p:cNvSpPr>
              <a:spLocks noChangeArrowheads="1"/>
            </p:cNvSpPr>
            <p:nvPr/>
          </p:nvSpPr>
          <p:spPr bwMode="auto">
            <a:xfrm>
              <a:off x="4389436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05" name="Oval 74"/>
            <p:cNvSpPr>
              <a:spLocks noChangeArrowheads="1"/>
            </p:cNvSpPr>
            <p:nvPr/>
          </p:nvSpPr>
          <p:spPr bwMode="auto">
            <a:xfrm>
              <a:off x="4535488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06" name="Oval 75"/>
            <p:cNvSpPr>
              <a:spLocks noChangeArrowheads="1"/>
            </p:cNvSpPr>
            <p:nvPr/>
          </p:nvSpPr>
          <p:spPr bwMode="auto">
            <a:xfrm>
              <a:off x="4681540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07" name="Oval 76"/>
            <p:cNvSpPr>
              <a:spLocks noChangeArrowheads="1"/>
            </p:cNvSpPr>
            <p:nvPr/>
          </p:nvSpPr>
          <p:spPr bwMode="auto">
            <a:xfrm>
              <a:off x="4718052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08" name="Oval 77"/>
            <p:cNvSpPr>
              <a:spLocks noChangeArrowheads="1"/>
            </p:cNvSpPr>
            <p:nvPr/>
          </p:nvSpPr>
          <p:spPr bwMode="auto">
            <a:xfrm>
              <a:off x="4864104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09" name="Oval 78"/>
            <p:cNvSpPr>
              <a:spLocks noChangeArrowheads="1"/>
            </p:cNvSpPr>
            <p:nvPr/>
          </p:nvSpPr>
          <p:spPr bwMode="auto">
            <a:xfrm>
              <a:off x="5010156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0" name="Oval 79"/>
            <p:cNvSpPr>
              <a:spLocks noChangeArrowheads="1"/>
            </p:cNvSpPr>
            <p:nvPr/>
          </p:nvSpPr>
          <p:spPr bwMode="auto">
            <a:xfrm>
              <a:off x="4864104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1" name="Oval 80"/>
            <p:cNvSpPr>
              <a:spLocks noChangeArrowheads="1"/>
            </p:cNvSpPr>
            <p:nvPr/>
          </p:nvSpPr>
          <p:spPr bwMode="auto">
            <a:xfrm>
              <a:off x="4900618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2" name="Oval 81"/>
            <p:cNvSpPr>
              <a:spLocks noChangeArrowheads="1"/>
            </p:cNvSpPr>
            <p:nvPr/>
          </p:nvSpPr>
          <p:spPr bwMode="auto">
            <a:xfrm>
              <a:off x="5046670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3" name="Oval 82"/>
            <p:cNvSpPr>
              <a:spLocks noChangeArrowheads="1"/>
            </p:cNvSpPr>
            <p:nvPr/>
          </p:nvSpPr>
          <p:spPr bwMode="auto">
            <a:xfrm>
              <a:off x="5192722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4" name="Oval 83"/>
            <p:cNvSpPr>
              <a:spLocks noChangeArrowheads="1"/>
            </p:cNvSpPr>
            <p:nvPr/>
          </p:nvSpPr>
          <p:spPr bwMode="auto">
            <a:xfrm>
              <a:off x="1870038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5" name="Oval 84"/>
            <p:cNvSpPr>
              <a:spLocks noChangeArrowheads="1"/>
            </p:cNvSpPr>
            <p:nvPr/>
          </p:nvSpPr>
          <p:spPr bwMode="auto">
            <a:xfrm>
              <a:off x="1906552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6" name="Oval 85"/>
            <p:cNvSpPr>
              <a:spLocks noChangeArrowheads="1"/>
            </p:cNvSpPr>
            <p:nvPr/>
          </p:nvSpPr>
          <p:spPr bwMode="auto">
            <a:xfrm>
              <a:off x="2052604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7" name="Oval 86"/>
            <p:cNvSpPr>
              <a:spLocks noChangeArrowheads="1"/>
            </p:cNvSpPr>
            <p:nvPr/>
          </p:nvSpPr>
          <p:spPr bwMode="auto">
            <a:xfrm>
              <a:off x="6142060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8" name="Oval 87"/>
            <p:cNvSpPr>
              <a:spLocks noChangeArrowheads="1"/>
            </p:cNvSpPr>
            <p:nvPr/>
          </p:nvSpPr>
          <p:spPr bwMode="auto">
            <a:xfrm>
              <a:off x="6178572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19" name="Oval 88"/>
            <p:cNvSpPr>
              <a:spLocks noChangeArrowheads="1"/>
            </p:cNvSpPr>
            <p:nvPr/>
          </p:nvSpPr>
          <p:spPr bwMode="auto">
            <a:xfrm>
              <a:off x="6324624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0" name="Oval 89"/>
            <p:cNvSpPr>
              <a:spLocks noChangeArrowheads="1"/>
            </p:cNvSpPr>
            <p:nvPr/>
          </p:nvSpPr>
          <p:spPr bwMode="auto">
            <a:xfrm>
              <a:off x="6397650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1" name="Oval 90"/>
            <p:cNvSpPr>
              <a:spLocks noChangeArrowheads="1"/>
            </p:cNvSpPr>
            <p:nvPr/>
          </p:nvSpPr>
          <p:spPr bwMode="auto">
            <a:xfrm>
              <a:off x="6434164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2" name="Oval 91"/>
            <p:cNvSpPr>
              <a:spLocks noChangeArrowheads="1"/>
            </p:cNvSpPr>
            <p:nvPr/>
          </p:nvSpPr>
          <p:spPr bwMode="auto">
            <a:xfrm>
              <a:off x="6580216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3" name="Oval 92"/>
            <p:cNvSpPr>
              <a:spLocks noChangeArrowheads="1"/>
            </p:cNvSpPr>
            <p:nvPr/>
          </p:nvSpPr>
          <p:spPr bwMode="auto">
            <a:xfrm>
              <a:off x="5010156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4" name="Oval 93"/>
            <p:cNvSpPr>
              <a:spLocks noChangeArrowheads="1"/>
            </p:cNvSpPr>
            <p:nvPr/>
          </p:nvSpPr>
          <p:spPr bwMode="auto">
            <a:xfrm>
              <a:off x="5046670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5" name="Oval 94"/>
            <p:cNvSpPr>
              <a:spLocks noChangeArrowheads="1"/>
            </p:cNvSpPr>
            <p:nvPr/>
          </p:nvSpPr>
          <p:spPr bwMode="auto">
            <a:xfrm>
              <a:off x="5192722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6" name="Oval 95"/>
            <p:cNvSpPr>
              <a:spLocks noChangeArrowheads="1"/>
            </p:cNvSpPr>
            <p:nvPr/>
          </p:nvSpPr>
          <p:spPr bwMode="auto">
            <a:xfrm>
              <a:off x="5265748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7" name="Oval 96"/>
            <p:cNvSpPr>
              <a:spLocks noChangeArrowheads="1"/>
            </p:cNvSpPr>
            <p:nvPr/>
          </p:nvSpPr>
          <p:spPr bwMode="auto">
            <a:xfrm>
              <a:off x="5302260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8" name="Oval 97"/>
            <p:cNvSpPr>
              <a:spLocks noChangeArrowheads="1"/>
            </p:cNvSpPr>
            <p:nvPr/>
          </p:nvSpPr>
          <p:spPr bwMode="auto">
            <a:xfrm>
              <a:off x="5448312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29" name="Oval 98"/>
            <p:cNvSpPr>
              <a:spLocks noChangeArrowheads="1"/>
            </p:cNvSpPr>
            <p:nvPr/>
          </p:nvSpPr>
          <p:spPr bwMode="auto">
            <a:xfrm>
              <a:off x="5740416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30" name="Oval 99"/>
            <p:cNvSpPr>
              <a:spLocks noChangeArrowheads="1"/>
            </p:cNvSpPr>
            <p:nvPr/>
          </p:nvSpPr>
          <p:spPr bwMode="auto">
            <a:xfrm>
              <a:off x="6689754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31" name="Oval 100"/>
            <p:cNvSpPr>
              <a:spLocks noChangeArrowheads="1"/>
            </p:cNvSpPr>
            <p:nvPr/>
          </p:nvSpPr>
          <p:spPr bwMode="auto">
            <a:xfrm>
              <a:off x="6726268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32" name="Oval 101"/>
            <p:cNvSpPr>
              <a:spLocks noChangeArrowheads="1"/>
            </p:cNvSpPr>
            <p:nvPr/>
          </p:nvSpPr>
          <p:spPr bwMode="auto">
            <a:xfrm>
              <a:off x="6872320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33" name="Oval 102"/>
            <p:cNvSpPr>
              <a:spLocks noChangeArrowheads="1"/>
            </p:cNvSpPr>
            <p:nvPr/>
          </p:nvSpPr>
          <p:spPr bwMode="auto">
            <a:xfrm>
              <a:off x="6908832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34" name="Oval 103"/>
            <p:cNvSpPr>
              <a:spLocks noChangeArrowheads="1"/>
            </p:cNvSpPr>
            <p:nvPr/>
          </p:nvSpPr>
          <p:spPr bwMode="auto">
            <a:xfrm>
              <a:off x="6945346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35" name="Oval 104"/>
            <p:cNvSpPr>
              <a:spLocks noChangeArrowheads="1"/>
            </p:cNvSpPr>
            <p:nvPr/>
          </p:nvSpPr>
          <p:spPr bwMode="auto">
            <a:xfrm>
              <a:off x="7091398" y="5692806"/>
              <a:ext cx="182564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36" name="Oval 105"/>
            <p:cNvSpPr>
              <a:spLocks noChangeArrowheads="1"/>
            </p:cNvSpPr>
            <p:nvPr/>
          </p:nvSpPr>
          <p:spPr bwMode="auto">
            <a:xfrm>
              <a:off x="7200936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337" name="Oval 106"/>
            <p:cNvSpPr>
              <a:spLocks noChangeArrowheads="1"/>
            </p:cNvSpPr>
            <p:nvPr/>
          </p:nvSpPr>
          <p:spPr bwMode="auto">
            <a:xfrm>
              <a:off x="7346988" y="5692806"/>
              <a:ext cx="182566" cy="182401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74"/>
          <p:cNvGrpSpPr>
            <a:grpSpLocks noChangeAspect="1"/>
          </p:cNvGrpSpPr>
          <p:nvPr/>
        </p:nvGrpSpPr>
        <p:grpSpPr bwMode="auto">
          <a:xfrm>
            <a:off x="3759201" y="1803401"/>
            <a:ext cx="4862513" cy="1241425"/>
            <a:chOff x="884187" y="1968480"/>
            <a:chExt cx="7120035" cy="1817688"/>
          </a:xfrm>
        </p:grpSpPr>
        <p:pic>
          <p:nvPicPr>
            <p:cNvPr id="54289" name="Picture 5" descr="noisy_grayscale_i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187" y="1968480"/>
              <a:ext cx="2762250" cy="17811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290" name="Group 63"/>
            <p:cNvGrpSpPr>
              <a:grpSpLocks/>
            </p:cNvGrpSpPr>
            <p:nvPr/>
          </p:nvGrpSpPr>
          <p:grpSpPr bwMode="auto">
            <a:xfrm>
              <a:off x="5156208" y="2004993"/>
              <a:ext cx="2848014" cy="1781175"/>
              <a:chOff x="628596" y="690525"/>
              <a:chExt cx="2848014" cy="1781175"/>
            </a:xfrm>
          </p:grpSpPr>
          <p:pic>
            <p:nvPicPr>
              <p:cNvPr id="54292" name="Picture 58" descr="simple_image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596" y="690525"/>
                <a:ext cx="2762250" cy="17811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293" name="TextBox 59"/>
              <p:cNvSpPr txBox="1">
                <a:spLocks noChangeArrowheads="1"/>
              </p:cNvSpPr>
              <p:nvPr/>
            </p:nvSpPr>
            <p:spPr bwMode="auto">
              <a:xfrm>
                <a:off x="1249316" y="1238220"/>
                <a:ext cx="584207" cy="675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en-US" sz="2400">
                    <a:solidFill>
                      <a:srgbClr val="FFFFFF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54294" name="TextBox 61"/>
              <p:cNvSpPr txBox="1">
                <a:spLocks noChangeArrowheads="1"/>
              </p:cNvSpPr>
              <p:nvPr/>
            </p:nvSpPr>
            <p:spPr bwMode="auto">
              <a:xfrm>
                <a:off x="2162141" y="1201708"/>
                <a:ext cx="584207" cy="675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54295" name="TextBox 62"/>
              <p:cNvSpPr txBox="1">
                <a:spLocks noChangeArrowheads="1"/>
              </p:cNvSpPr>
              <p:nvPr/>
            </p:nvSpPr>
            <p:spPr bwMode="auto">
              <a:xfrm>
                <a:off x="2892403" y="727039"/>
                <a:ext cx="584207" cy="675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</a:p>
            </p:txBody>
          </p:sp>
        </p:grpSp>
        <p:cxnSp>
          <p:nvCxnSpPr>
            <p:cNvPr id="54291" name="Straight Arrow Connector 110"/>
            <p:cNvCxnSpPr>
              <a:cxnSpLocks noChangeShapeType="1"/>
            </p:cNvCxnSpPr>
            <p:nvPr/>
          </p:nvCxnSpPr>
          <p:spPr bwMode="auto">
            <a:xfrm>
              <a:off x="3878181" y="2916839"/>
              <a:ext cx="1059986" cy="2324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6" name="Down Arrow 115"/>
          <p:cNvSpPr>
            <a:spLocks noChangeArrowheads="1"/>
          </p:cNvSpPr>
          <p:nvPr/>
        </p:nvSpPr>
        <p:spPr bwMode="auto">
          <a:xfrm>
            <a:off x="3248026" y="196850"/>
            <a:ext cx="219075" cy="474662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BBE0E3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7" name="Down Arrow 116"/>
          <p:cNvSpPr>
            <a:spLocks noChangeArrowheads="1"/>
          </p:cNvSpPr>
          <p:nvPr/>
        </p:nvSpPr>
        <p:spPr bwMode="auto">
          <a:xfrm>
            <a:off x="6315076" y="233363"/>
            <a:ext cx="219075" cy="474663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BBE0E3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8" name="Down Arrow 117"/>
          <p:cNvSpPr>
            <a:spLocks noChangeArrowheads="1"/>
          </p:cNvSpPr>
          <p:nvPr/>
        </p:nvSpPr>
        <p:spPr bwMode="auto">
          <a:xfrm>
            <a:off x="8578851" y="269875"/>
            <a:ext cx="219075" cy="474662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BBE0E3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9" name="TextBox 75"/>
          <p:cNvSpPr txBox="1">
            <a:spLocks noChangeArrowheads="1"/>
          </p:cNvSpPr>
          <p:nvPr/>
        </p:nvSpPr>
        <p:spPr bwMode="auto">
          <a:xfrm>
            <a:off x="5438776" y="1292226"/>
            <a:ext cx="1350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Intensity</a:t>
            </a:r>
          </a:p>
        </p:txBody>
      </p:sp>
      <p:sp>
        <p:nvSpPr>
          <p:cNvPr id="120" name="Oval 119"/>
          <p:cNvSpPr>
            <a:spLocks noChangeArrowheads="1"/>
          </p:cNvSpPr>
          <p:nvPr/>
        </p:nvSpPr>
        <p:spPr bwMode="auto">
          <a:xfrm>
            <a:off x="3284539" y="890587"/>
            <a:ext cx="109537" cy="109538"/>
          </a:xfrm>
          <a:prstGeom prst="ellipse">
            <a:avLst/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21" name="Oval 120"/>
          <p:cNvSpPr>
            <a:spLocks noChangeArrowheads="1"/>
          </p:cNvSpPr>
          <p:nvPr/>
        </p:nvSpPr>
        <p:spPr bwMode="auto">
          <a:xfrm>
            <a:off x="6351589" y="890587"/>
            <a:ext cx="109537" cy="109538"/>
          </a:xfrm>
          <a:prstGeom prst="ellipse">
            <a:avLst/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22" name="Oval 121"/>
          <p:cNvSpPr>
            <a:spLocks noChangeArrowheads="1"/>
          </p:cNvSpPr>
          <p:nvPr/>
        </p:nvSpPr>
        <p:spPr bwMode="auto">
          <a:xfrm>
            <a:off x="8615364" y="890587"/>
            <a:ext cx="109537" cy="109538"/>
          </a:xfrm>
          <a:prstGeom prst="ellipse">
            <a:avLst/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249838"/>
              </p:ext>
            </p:extLst>
          </p:nvPr>
        </p:nvGraphicFramePr>
        <p:xfrm>
          <a:off x="4346576" y="5105401"/>
          <a:ext cx="33496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5" imgW="1638300" imgH="406400" progId="Equation.3">
                  <p:embed/>
                </p:oleObj>
              </mc:Choice>
              <mc:Fallback>
                <p:oleObj name="Equation" r:id="rId5" imgW="16383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6576" y="5105401"/>
                        <a:ext cx="334962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2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20" grpId="0" animBg="1"/>
      <p:bldP spid="121" grpId="0" animBg="1"/>
      <p:bldP spid="1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Clustering for Summarization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609602" y="1600203"/>
            <a:ext cx="10575471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Calibri" charset="0"/>
              </a:rPr>
              <a:t>	Goal: cluster to minimize variance in data given clusters</a:t>
            </a:r>
          </a:p>
          <a:p>
            <a:pPr lvl="1"/>
            <a:r>
              <a:rPr lang="en-US" dirty="0">
                <a:latin typeface="Calibri" charset="0"/>
              </a:rPr>
              <a:t>Preserve information</a:t>
            </a: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6532563" y="4959821"/>
            <a:ext cx="2853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Whether      is assigned to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6591300" y="4693121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6913343" y="3729221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9"/>
          <p:cNvSpPr txBox="1">
            <a:spLocks noChangeArrowheads="1"/>
          </p:cNvSpPr>
          <p:nvPr/>
        </p:nvSpPr>
        <p:spPr bwMode="auto">
          <a:xfrm>
            <a:off x="5922964" y="3276601"/>
            <a:ext cx="162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Cluster center</a:t>
            </a:r>
          </a:p>
        </p:txBody>
      </p:sp>
      <p:sp>
        <p:nvSpPr>
          <p:cNvPr id="1033" name="TextBox 10"/>
          <p:cNvSpPr txBox="1">
            <a:spLocks noChangeArrowheads="1"/>
          </p:cNvSpPr>
          <p:nvPr/>
        </p:nvSpPr>
        <p:spPr bwMode="auto">
          <a:xfrm>
            <a:off x="7649113" y="3276600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Data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429500" y="3750379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496301" y="6488113"/>
            <a:ext cx="1975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Slide: Derek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Hoiem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743541"/>
              </p:ext>
            </p:extLst>
          </p:nvPr>
        </p:nvGraphicFramePr>
        <p:xfrm>
          <a:off x="3493833" y="3810472"/>
          <a:ext cx="4491037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3" imgW="2197100" imgH="482600" progId="Equation.3">
                  <p:embed/>
                </p:oleObj>
              </mc:Choice>
              <mc:Fallback>
                <p:oleObj name="Equation" r:id="rId3" imgW="2197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3833" y="3810472"/>
                        <a:ext cx="4491037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89808"/>
              </p:ext>
            </p:extLst>
          </p:nvPr>
        </p:nvGraphicFramePr>
        <p:xfrm>
          <a:off x="7517134" y="4948709"/>
          <a:ext cx="331466" cy="458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tion" r:id="rId5" imgW="165100" imgH="228600" progId="Equation.3">
                  <p:embed/>
                </p:oleObj>
              </mc:Choice>
              <mc:Fallback>
                <p:oleObj name="Equation" r:id="rId5" imgW="165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17134" y="4948709"/>
                        <a:ext cx="331466" cy="458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524411"/>
              </p:ext>
            </p:extLst>
          </p:nvPr>
        </p:nvGraphicFramePr>
        <p:xfrm>
          <a:off x="9321800" y="4961408"/>
          <a:ext cx="2809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tion" r:id="rId7" imgW="139700" imgH="215900" progId="Equation.3">
                  <p:embed/>
                </p:oleObj>
              </mc:Choice>
              <mc:Fallback>
                <p:oleObj name="Equation" r:id="rId7" imgW="139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21800" y="4961408"/>
                        <a:ext cx="280988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626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Clustering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With this objective, it is a “chicken and egg” problem:</a:t>
            </a:r>
          </a:p>
          <a:p>
            <a:pPr lvl="1"/>
            <a:r>
              <a:rPr lang="en-US" sz="2400" dirty="0"/>
              <a:t>If we knew the </a:t>
            </a:r>
            <a:r>
              <a:rPr lang="en-US" sz="2400" i="1" dirty="0"/>
              <a:t>cluster centers</a:t>
            </a:r>
            <a:r>
              <a:rPr lang="en-US" sz="2400" dirty="0"/>
              <a:t>, we could allocate points to groups by assigning each to its closest center.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If we knew the </a:t>
            </a:r>
            <a:r>
              <a:rPr lang="en-US" sz="2400" i="1" dirty="0"/>
              <a:t>group memberships</a:t>
            </a:r>
            <a:r>
              <a:rPr lang="en-US" sz="2400" dirty="0"/>
              <a:t>, we could get the centers by computing the mean per group.</a:t>
            </a:r>
          </a:p>
          <a:p>
            <a:pPr lvl="1"/>
            <a:endParaRPr lang="en-US" sz="2400" dirty="0"/>
          </a:p>
          <a:p>
            <a:endParaRPr lang="de-CH" sz="2800" dirty="0"/>
          </a:p>
        </p:txBody>
      </p:sp>
      <p:grpSp>
        <p:nvGrpSpPr>
          <p:cNvPr id="55302" name="Group 58"/>
          <p:cNvGrpSpPr>
            <a:grpSpLocks/>
          </p:cNvGrpSpPr>
          <p:nvPr/>
        </p:nvGrpSpPr>
        <p:grpSpPr bwMode="auto">
          <a:xfrm>
            <a:off x="2371726" y="3103563"/>
            <a:ext cx="7667625" cy="182563"/>
            <a:chOff x="847674" y="5692806"/>
            <a:chExt cx="7667730" cy="182565"/>
          </a:xfrm>
        </p:grpSpPr>
        <p:cxnSp>
          <p:nvCxnSpPr>
            <p:cNvPr id="55356" name="Straight Connector 52"/>
            <p:cNvCxnSpPr>
              <a:cxnSpLocks noChangeShapeType="1"/>
            </p:cNvCxnSpPr>
            <p:nvPr/>
          </p:nvCxnSpPr>
          <p:spPr bwMode="auto">
            <a:xfrm>
              <a:off x="847674" y="5802345"/>
              <a:ext cx="7667730" cy="1588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57" name="Oval 53"/>
            <p:cNvSpPr>
              <a:spLocks noChangeArrowheads="1"/>
            </p:cNvSpPr>
            <p:nvPr/>
          </p:nvSpPr>
          <p:spPr bwMode="auto">
            <a:xfrm>
              <a:off x="1650960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58" name="Oval 54"/>
            <p:cNvSpPr>
              <a:spLocks noChangeArrowheads="1"/>
            </p:cNvSpPr>
            <p:nvPr/>
          </p:nvSpPr>
          <p:spPr bwMode="auto">
            <a:xfrm>
              <a:off x="180336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59" name="Oval 55"/>
            <p:cNvSpPr>
              <a:spLocks noChangeArrowheads="1"/>
            </p:cNvSpPr>
            <p:nvPr/>
          </p:nvSpPr>
          <p:spPr bwMode="auto">
            <a:xfrm>
              <a:off x="1504908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0" name="Oval 56"/>
            <p:cNvSpPr>
              <a:spLocks noChangeArrowheads="1"/>
            </p:cNvSpPr>
            <p:nvPr/>
          </p:nvSpPr>
          <p:spPr bwMode="auto">
            <a:xfrm>
              <a:off x="194306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1" name="Oval 57"/>
            <p:cNvSpPr>
              <a:spLocks noChangeArrowheads="1"/>
            </p:cNvSpPr>
            <p:nvPr/>
          </p:nvSpPr>
          <p:spPr bwMode="auto">
            <a:xfrm>
              <a:off x="4389436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2" name="Oval 58"/>
            <p:cNvSpPr>
              <a:spLocks noChangeArrowheads="1"/>
            </p:cNvSpPr>
            <p:nvPr/>
          </p:nvSpPr>
          <p:spPr bwMode="auto">
            <a:xfrm>
              <a:off x="453548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3" name="Oval 59"/>
            <p:cNvSpPr>
              <a:spLocks noChangeArrowheads="1"/>
            </p:cNvSpPr>
            <p:nvPr/>
          </p:nvSpPr>
          <p:spPr bwMode="auto">
            <a:xfrm>
              <a:off x="468154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4" name="Oval 60"/>
            <p:cNvSpPr>
              <a:spLocks noChangeArrowheads="1"/>
            </p:cNvSpPr>
            <p:nvPr/>
          </p:nvSpPr>
          <p:spPr bwMode="auto">
            <a:xfrm>
              <a:off x="471805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5" name="Oval 61"/>
            <p:cNvSpPr>
              <a:spLocks noChangeArrowheads="1"/>
            </p:cNvSpPr>
            <p:nvPr/>
          </p:nvSpPr>
          <p:spPr bwMode="auto">
            <a:xfrm>
              <a:off x="486410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6" name="Oval 62"/>
            <p:cNvSpPr>
              <a:spLocks noChangeArrowheads="1"/>
            </p:cNvSpPr>
            <p:nvPr/>
          </p:nvSpPr>
          <p:spPr bwMode="auto">
            <a:xfrm>
              <a:off x="5010156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7" name="Oval 63"/>
            <p:cNvSpPr>
              <a:spLocks noChangeArrowheads="1"/>
            </p:cNvSpPr>
            <p:nvPr/>
          </p:nvSpPr>
          <p:spPr bwMode="auto">
            <a:xfrm>
              <a:off x="486410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8" name="Oval 64"/>
            <p:cNvSpPr>
              <a:spLocks noChangeArrowheads="1"/>
            </p:cNvSpPr>
            <p:nvPr/>
          </p:nvSpPr>
          <p:spPr bwMode="auto">
            <a:xfrm>
              <a:off x="490061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69" name="Oval 65"/>
            <p:cNvSpPr>
              <a:spLocks noChangeArrowheads="1"/>
            </p:cNvSpPr>
            <p:nvPr/>
          </p:nvSpPr>
          <p:spPr bwMode="auto">
            <a:xfrm>
              <a:off x="504667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0" name="Oval 66"/>
            <p:cNvSpPr>
              <a:spLocks noChangeArrowheads="1"/>
            </p:cNvSpPr>
            <p:nvPr/>
          </p:nvSpPr>
          <p:spPr bwMode="auto">
            <a:xfrm>
              <a:off x="5192722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1" name="Oval 67"/>
            <p:cNvSpPr>
              <a:spLocks noChangeArrowheads="1"/>
            </p:cNvSpPr>
            <p:nvPr/>
          </p:nvSpPr>
          <p:spPr bwMode="auto">
            <a:xfrm>
              <a:off x="1870038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2" name="Oval 68"/>
            <p:cNvSpPr>
              <a:spLocks noChangeArrowheads="1"/>
            </p:cNvSpPr>
            <p:nvPr/>
          </p:nvSpPr>
          <p:spPr bwMode="auto">
            <a:xfrm>
              <a:off x="1906552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3" name="Oval 69"/>
            <p:cNvSpPr>
              <a:spLocks noChangeArrowheads="1"/>
            </p:cNvSpPr>
            <p:nvPr/>
          </p:nvSpPr>
          <p:spPr bwMode="auto">
            <a:xfrm>
              <a:off x="2052604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4" name="Oval 70"/>
            <p:cNvSpPr>
              <a:spLocks noChangeArrowheads="1"/>
            </p:cNvSpPr>
            <p:nvPr/>
          </p:nvSpPr>
          <p:spPr bwMode="auto">
            <a:xfrm>
              <a:off x="614206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5" name="Oval 71"/>
            <p:cNvSpPr>
              <a:spLocks noChangeArrowheads="1"/>
            </p:cNvSpPr>
            <p:nvPr/>
          </p:nvSpPr>
          <p:spPr bwMode="auto">
            <a:xfrm>
              <a:off x="617857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6" name="Oval 72"/>
            <p:cNvSpPr>
              <a:spLocks noChangeArrowheads="1"/>
            </p:cNvSpPr>
            <p:nvPr/>
          </p:nvSpPr>
          <p:spPr bwMode="auto">
            <a:xfrm>
              <a:off x="632462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7" name="Oval 73"/>
            <p:cNvSpPr>
              <a:spLocks noChangeArrowheads="1"/>
            </p:cNvSpPr>
            <p:nvPr/>
          </p:nvSpPr>
          <p:spPr bwMode="auto">
            <a:xfrm>
              <a:off x="6397650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8" name="Oval 74"/>
            <p:cNvSpPr>
              <a:spLocks noChangeArrowheads="1"/>
            </p:cNvSpPr>
            <p:nvPr/>
          </p:nvSpPr>
          <p:spPr bwMode="auto">
            <a:xfrm>
              <a:off x="6434164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79" name="Oval 75"/>
            <p:cNvSpPr>
              <a:spLocks noChangeArrowheads="1"/>
            </p:cNvSpPr>
            <p:nvPr/>
          </p:nvSpPr>
          <p:spPr bwMode="auto">
            <a:xfrm>
              <a:off x="6580216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0" name="Oval 76"/>
            <p:cNvSpPr>
              <a:spLocks noChangeArrowheads="1"/>
            </p:cNvSpPr>
            <p:nvPr/>
          </p:nvSpPr>
          <p:spPr bwMode="auto">
            <a:xfrm>
              <a:off x="5010156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1" name="Oval 77"/>
            <p:cNvSpPr>
              <a:spLocks noChangeArrowheads="1"/>
            </p:cNvSpPr>
            <p:nvPr/>
          </p:nvSpPr>
          <p:spPr bwMode="auto">
            <a:xfrm>
              <a:off x="504667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2" name="Oval 78"/>
            <p:cNvSpPr>
              <a:spLocks noChangeArrowheads="1"/>
            </p:cNvSpPr>
            <p:nvPr/>
          </p:nvSpPr>
          <p:spPr bwMode="auto">
            <a:xfrm>
              <a:off x="5192722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3" name="Oval 79"/>
            <p:cNvSpPr>
              <a:spLocks noChangeArrowheads="1"/>
            </p:cNvSpPr>
            <p:nvPr/>
          </p:nvSpPr>
          <p:spPr bwMode="auto">
            <a:xfrm>
              <a:off x="526574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4" name="Oval 80"/>
            <p:cNvSpPr>
              <a:spLocks noChangeArrowheads="1"/>
            </p:cNvSpPr>
            <p:nvPr/>
          </p:nvSpPr>
          <p:spPr bwMode="auto">
            <a:xfrm>
              <a:off x="5302260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5" name="Oval 81"/>
            <p:cNvSpPr>
              <a:spLocks noChangeArrowheads="1"/>
            </p:cNvSpPr>
            <p:nvPr/>
          </p:nvSpPr>
          <p:spPr bwMode="auto">
            <a:xfrm>
              <a:off x="544831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6" name="Oval 82"/>
            <p:cNvSpPr>
              <a:spLocks noChangeArrowheads="1"/>
            </p:cNvSpPr>
            <p:nvPr/>
          </p:nvSpPr>
          <p:spPr bwMode="auto">
            <a:xfrm>
              <a:off x="5740416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7" name="Oval 83"/>
            <p:cNvSpPr>
              <a:spLocks noChangeArrowheads="1"/>
            </p:cNvSpPr>
            <p:nvPr/>
          </p:nvSpPr>
          <p:spPr bwMode="auto">
            <a:xfrm>
              <a:off x="668975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8" name="Oval 84"/>
            <p:cNvSpPr>
              <a:spLocks noChangeArrowheads="1"/>
            </p:cNvSpPr>
            <p:nvPr/>
          </p:nvSpPr>
          <p:spPr bwMode="auto">
            <a:xfrm>
              <a:off x="672626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89" name="Oval 85"/>
            <p:cNvSpPr>
              <a:spLocks noChangeArrowheads="1"/>
            </p:cNvSpPr>
            <p:nvPr/>
          </p:nvSpPr>
          <p:spPr bwMode="auto">
            <a:xfrm>
              <a:off x="687232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90" name="Oval 86"/>
            <p:cNvSpPr>
              <a:spLocks noChangeArrowheads="1"/>
            </p:cNvSpPr>
            <p:nvPr/>
          </p:nvSpPr>
          <p:spPr bwMode="auto">
            <a:xfrm>
              <a:off x="690883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91" name="Oval 87"/>
            <p:cNvSpPr>
              <a:spLocks noChangeArrowheads="1"/>
            </p:cNvSpPr>
            <p:nvPr/>
          </p:nvSpPr>
          <p:spPr bwMode="auto">
            <a:xfrm>
              <a:off x="6945346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92" name="Oval 88"/>
            <p:cNvSpPr>
              <a:spLocks noChangeArrowheads="1"/>
            </p:cNvSpPr>
            <p:nvPr/>
          </p:nvSpPr>
          <p:spPr bwMode="auto">
            <a:xfrm>
              <a:off x="709139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93" name="Oval 89"/>
            <p:cNvSpPr>
              <a:spLocks noChangeArrowheads="1"/>
            </p:cNvSpPr>
            <p:nvPr/>
          </p:nvSpPr>
          <p:spPr bwMode="auto">
            <a:xfrm>
              <a:off x="7200936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94" name="Oval 90"/>
            <p:cNvSpPr>
              <a:spLocks noChangeArrowheads="1"/>
            </p:cNvSpPr>
            <p:nvPr/>
          </p:nvSpPr>
          <p:spPr bwMode="auto">
            <a:xfrm>
              <a:off x="7346988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303" name="Oval 91"/>
          <p:cNvSpPr>
            <a:spLocks noChangeArrowheads="1"/>
          </p:cNvSpPr>
          <p:nvPr/>
        </p:nvSpPr>
        <p:spPr bwMode="auto">
          <a:xfrm>
            <a:off x="3248026" y="3100387"/>
            <a:ext cx="219075" cy="215900"/>
          </a:xfrm>
          <a:prstGeom prst="ellipse">
            <a:avLst/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304" name="Oval 92"/>
          <p:cNvSpPr>
            <a:spLocks noChangeArrowheads="1"/>
          </p:cNvSpPr>
          <p:nvPr/>
        </p:nvSpPr>
        <p:spPr bwMode="auto">
          <a:xfrm>
            <a:off x="6388101" y="3100387"/>
            <a:ext cx="219075" cy="215900"/>
          </a:xfrm>
          <a:prstGeom prst="ellipse">
            <a:avLst/>
          </a:prstGeom>
          <a:solidFill>
            <a:srgbClr val="00B0F0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305" name="Oval 93"/>
          <p:cNvSpPr>
            <a:spLocks noChangeArrowheads="1"/>
          </p:cNvSpPr>
          <p:nvPr/>
        </p:nvSpPr>
        <p:spPr bwMode="auto">
          <a:xfrm>
            <a:off x="8250239" y="3100387"/>
            <a:ext cx="219075" cy="215900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2663826" y="2884487"/>
            <a:ext cx="1533525" cy="584200"/>
          </a:xfrm>
          <a:prstGeom prst="ellipse">
            <a:avLst/>
          </a:prstGeom>
          <a:noFill/>
          <a:ln w="254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val 95"/>
          <p:cNvSpPr>
            <a:spLocks noChangeArrowheads="1"/>
          </p:cNvSpPr>
          <p:nvPr/>
        </p:nvSpPr>
        <p:spPr bwMode="auto">
          <a:xfrm>
            <a:off x="5621339" y="2884487"/>
            <a:ext cx="1862137" cy="584200"/>
          </a:xfrm>
          <a:prstGeom prst="ellipse">
            <a:avLst/>
          </a:prstGeom>
          <a:noFill/>
          <a:ln w="25400" algn="ctr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7519989" y="2921000"/>
            <a:ext cx="1862137" cy="584200"/>
          </a:xfrm>
          <a:prstGeom prst="ellipse">
            <a:avLst/>
          </a:prstGeom>
          <a:noFill/>
          <a:ln w="25400" algn="ctr">
            <a:solidFill>
              <a:srgbClr val="92D05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2371726" y="5237163"/>
            <a:ext cx="7667625" cy="182562"/>
            <a:chOff x="847674" y="5692806"/>
            <a:chExt cx="7667730" cy="182565"/>
          </a:xfrm>
        </p:grpSpPr>
        <p:cxnSp>
          <p:nvCxnSpPr>
            <p:cNvPr id="55317" name="Straight Connector 144"/>
            <p:cNvCxnSpPr>
              <a:cxnSpLocks noChangeShapeType="1"/>
            </p:cNvCxnSpPr>
            <p:nvPr/>
          </p:nvCxnSpPr>
          <p:spPr bwMode="auto">
            <a:xfrm>
              <a:off x="847674" y="5802345"/>
              <a:ext cx="7667730" cy="1587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18" name="Oval 145"/>
            <p:cNvSpPr>
              <a:spLocks noChangeArrowheads="1"/>
            </p:cNvSpPr>
            <p:nvPr/>
          </p:nvSpPr>
          <p:spPr bwMode="auto">
            <a:xfrm>
              <a:off x="1650960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19" name="Oval 146"/>
            <p:cNvSpPr>
              <a:spLocks noChangeArrowheads="1"/>
            </p:cNvSpPr>
            <p:nvPr/>
          </p:nvSpPr>
          <p:spPr bwMode="auto">
            <a:xfrm>
              <a:off x="180336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0" name="Oval 147"/>
            <p:cNvSpPr>
              <a:spLocks noChangeArrowheads="1"/>
            </p:cNvSpPr>
            <p:nvPr/>
          </p:nvSpPr>
          <p:spPr bwMode="auto">
            <a:xfrm>
              <a:off x="1504908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1" name="Oval 148"/>
            <p:cNvSpPr>
              <a:spLocks noChangeArrowheads="1"/>
            </p:cNvSpPr>
            <p:nvPr/>
          </p:nvSpPr>
          <p:spPr bwMode="auto">
            <a:xfrm>
              <a:off x="194306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2" name="Oval 149"/>
            <p:cNvSpPr>
              <a:spLocks noChangeArrowheads="1"/>
            </p:cNvSpPr>
            <p:nvPr/>
          </p:nvSpPr>
          <p:spPr bwMode="auto">
            <a:xfrm>
              <a:off x="4389436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3" name="Oval 150"/>
            <p:cNvSpPr>
              <a:spLocks noChangeArrowheads="1"/>
            </p:cNvSpPr>
            <p:nvPr/>
          </p:nvSpPr>
          <p:spPr bwMode="auto">
            <a:xfrm>
              <a:off x="453548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4" name="Oval 151"/>
            <p:cNvSpPr>
              <a:spLocks noChangeArrowheads="1"/>
            </p:cNvSpPr>
            <p:nvPr/>
          </p:nvSpPr>
          <p:spPr bwMode="auto">
            <a:xfrm>
              <a:off x="468154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5" name="Oval 152"/>
            <p:cNvSpPr>
              <a:spLocks noChangeArrowheads="1"/>
            </p:cNvSpPr>
            <p:nvPr/>
          </p:nvSpPr>
          <p:spPr bwMode="auto">
            <a:xfrm>
              <a:off x="471805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6" name="Oval 153"/>
            <p:cNvSpPr>
              <a:spLocks noChangeArrowheads="1"/>
            </p:cNvSpPr>
            <p:nvPr/>
          </p:nvSpPr>
          <p:spPr bwMode="auto">
            <a:xfrm>
              <a:off x="486410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7" name="Oval 154"/>
            <p:cNvSpPr>
              <a:spLocks noChangeArrowheads="1"/>
            </p:cNvSpPr>
            <p:nvPr/>
          </p:nvSpPr>
          <p:spPr bwMode="auto">
            <a:xfrm>
              <a:off x="5010156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8" name="Oval 155"/>
            <p:cNvSpPr>
              <a:spLocks noChangeArrowheads="1"/>
            </p:cNvSpPr>
            <p:nvPr/>
          </p:nvSpPr>
          <p:spPr bwMode="auto">
            <a:xfrm>
              <a:off x="486410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29" name="Oval 156"/>
            <p:cNvSpPr>
              <a:spLocks noChangeArrowheads="1"/>
            </p:cNvSpPr>
            <p:nvPr/>
          </p:nvSpPr>
          <p:spPr bwMode="auto">
            <a:xfrm>
              <a:off x="490061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0" name="Oval 157"/>
            <p:cNvSpPr>
              <a:spLocks noChangeArrowheads="1"/>
            </p:cNvSpPr>
            <p:nvPr/>
          </p:nvSpPr>
          <p:spPr bwMode="auto">
            <a:xfrm>
              <a:off x="504667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1" name="Oval 158"/>
            <p:cNvSpPr>
              <a:spLocks noChangeArrowheads="1"/>
            </p:cNvSpPr>
            <p:nvPr/>
          </p:nvSpPr>
          <p:spPr bwMode="auto">
            <a:xfrm>
              <a:off x="5192722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2" name="Oval 159"/>
            <p:cNvSpPr>
              <a:spLocks noChangeArrowheads="1"/>
            </p:cNvSpPr>
            <p:nvPr/>
          </p:nvSpPr>
          <p:spPr bwMode="auto">
            <a:xfrm>
              <a:off x="1870038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3" name="Oval 160"/>
            <p:cNvSpPr>
              <a:spLocks noChangeArrowheads="1"/>
            </p:cNvSpPr>
            <p:nvPr/>
          </p:nvSpPr>
          <p:spPr bwMode="auto">
            <a:xfrm>
              <a:off x="1906552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4" name="Oval 161"/>
            <p:cNvSpPr>
              <a:spLocks noChangeArrowheads="1"/>
            </p:cNvSpPr>
            <p:nvPr/>
          </p:nvSpPr>
          <p:spPr bwMode="auto">
            <a:xfrm>
              <a:off x="2052604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5" name="Oval 162"/>
            <p:cNvSpPr>
              <a:spLocks noChangeArrowheads="1"/>
            </p:cNvSpPr>
            <p:nvPr/>
          </p:nvSpPr>
          <p:spPr bwMode="auto">
            <a:xfrm>
              <a:off x="614206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6" name="Oval 163"/>
            <p:cNvSpPr>
              <a:spLocks noChangeArrowheads="1"/>
            </p:cNvSpPr>
            <p:nvPr/>
          </p:nvSpPr>
          <p:spPr bwMode="auto">
            <a:xfrm>
              <a:off x="617857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7" name="Oval 164"/>
            <p:cNvSpPr>
              <a:spLocks noChangeArrowheads="1"/>
            </p:cNvSpPr>
            <p:nvPr/>
          </p:nvSpPr>
          <p:spPr bwMode="auto">
            <a:xfrm>
              <a:off x="632462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8" name="Oval 165"/>
            <p:cNvSpPr>
              <a:spLocks noChangeArrowheads="1"/>
            </p:cNvSpPr>
            <p:nvPr/>
          </p:nvSpPr>
          <p:spPr bwMode="auto">
            <a:xfrm>
              <a:off x="6397650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39" name="Oval 166"/>
            <p:cNvSpPr>
              <a:spLocks noChangeArrowheads="1"/>
            </p:cNvSpPr>
            <p:nvPr/>
          </p:nvSpPr>
          <p:spPr bwMode="auto">
            <a:xfrm>
              <a:off x="6434164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0" name="Oval 167"/>
            <p:cNvSpPr>
              <a:spLocks noChangeArrowheads="1"/>
            </p:cNvSpPr>
            <p:nvPr/>
          </p:nvSpPr>
          <p:spPr bwMode="auto">
            <a:xfrm>
              <a:off x="6580216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1" name="Oval 168"/>
            <p:cNvSpPr>
              <a:spLocks noChangeArrowheads="1"/>
            </p:cNvSpPr>
            <p:nvPr/>
          </p:nvSpPr>
          <p:spPr bwMode="auto">
            <a:xfrm>
              <a:off x="5010156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2" name="Oval 169"/>
            <p:cNvSpPr>
              <a:spLocks noChangeArrowheads="1"/>
            </p:cNvSpPr>
            <p:nvPr/>
          </p:nvSpPr>
          <p:spPr bwMode="auto">
            <a:xfrm>
              <a:off x="504667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3" name="Oval 170"/>
            <p:cNvSpPr>
              <a:spLocks noChangeArrowheads="1"/>
            </p:cNvSpPr>
            <p:nvPr/>
          </p:nvSpPr>
          <p:spPr bwMode="auto">
            <a:xfrm>
              <a:off x="5192722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4" name="Oval 171"/>
            <p:cNvSpPr>
              <a:spLocks noChangeArrowheads="1"/>
            </p:cNvSpPr>
            <p:nvPr/>
          </p:nvSpPr>
          <p:spPr bwMode="auto">
            <a:xfrm>
              <a:off x="526574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5" name="Oval 172"/>
            <p:cNvSpPr>
              <a:spLocks noChangeArrowheads="1"/>
            </p:cNvSpPr>
            <p:nvPr/>
          </p:nvSpPr>
          <p:spPr bwMode="auto">
            <a:xfrm>
              <a:off x="5302260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6" name="Oval 173"/>
            <p:cNvSpPr>
              <a:spLocks noChangeArrowheads="1"/>
            </p:cNvSpPr>
            <p:nvPr/>
          </p:nvSpPr>
          <p:spPr bwMode="auto">
            <a:xfrm>
              <a:off x="544831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7" name="Oval 174"/>
            <p:cNvSpPr>
              <a:spLocks noChangeArrowheads="1"/>
            </p:cNvSpPr>
            <p:nvPr/>
          </p:nvSpPr>
          <p:spPr bwMode="auto">
            <a:xfrm>
              <a:off x="5740416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8" name="Oval 175"/>
            <p:cNvSpPr>
              <a:spLocks noChangeArrowheads="1"/>
            </p:cNvSpPr>
            <p:nvPr/>
          </p:nvSpPr>
          <p:spPr bwMode="auto">
            <a:xfrm>
              <a:off x="6689754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49" name="Oval 176"/>
            <p:cNvSpPr>
              <a:spLocks noChangeArrowheads="1"/>
            </p:cNvSpPr>
            <p:nvPr/>
          </p:nvSpPr>
          <p:spPr bwMode="auto">
            <a:xfrm>
              <a:off x="672626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50" name="Oval 177"/>
            <p:cNvSpPr>
              <a:spLocks noChangeArrowheads="1"/>
            </p:cNvSpPr>
            <p:nvPr/>
          </p:nvSpPr>
          <p:spPr bwMode="auto">
            <a:xfrm>
              <a:off x="6872320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51" name="Oval 178"/>
            <p:cNvSpPr>
              <a:spLocks noChangeArrowheads="1"/>
            </p:cNvSpPr>
            <p:nvPr/>
          </p:nvSpPr>
          <p:spPr bwMode="auto">
            <a:xfrm>
              <a:off x="6908832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52" name="Oval 179"/>
            <p:cNvSpPr>
              <a:spLocks noChangeArrowheads="1"/>
            </p:cNvSpPr>
            <p:nvPr/>
          </p:nvSpPr>
          <p:spPr bwMode="auto">
            <a:xfrm>
              <a:off x="6945346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53" name="Oval 180"/>
            <p:cNvSpPr>
              <a:spLocks noChangeArrowheads="1"/>
            </p:cNvSpPr>
            <p:nvPr/>
          </p:nvSpPr>
          <p:spPr bwMode="auto">
            <a:xfrm>
              <a:off x="7091398" y="5692806"/>
              <a:ext cx="182564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54" name="Oval 181"/>
            <p:cNvSpPr>
              <a:spLocks noChangeArrowheads="1"/>
            </p:cNvSpPr>
            <p:nvPr/>
          </p:nvSpPr>
          <p:spPr bwMode="auto">
            <a:xfrm>
              <a:off x="7200936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355" name="Oval 182"/>
            <p:cNvSpPr>
              <a:spLocks noChangeArrowheads="1"/>
            </p:cNvSpPr>
            <p:nvPr/>
          </p:nvSpPr>
          <p:spPr bwMode="auto">
            <a:xfrm>
              <a:off x="7346988" y="5692806"/>
              <a:ext cx="182566" cy="182565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4" name="Oval 183"/>
          <p:cNvSpPr>
            <a:spLocks noChangeArrowheads="1"/>
          </p:cNvSpPr>
          <p:nvPr/>
        </p:nvSpPr>
        <p:spPr bwMode="auto">
          <a:xfrm>
            <a:off x="2663826" y="5018088"/>
            <a:ext cx="1533525" cy="584200"/>
          </a:xfrm>
          <a:prstGeom prst="ellipse">
            <a:avLst/>
          </a:prstGeom>
          <a:noFill/>
          <a:ln w="254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Oval 184"/>
          <p:cNvSpPr>
            <a:spLocks noChangeArrowheads="1"/>
          </p:cNvSpPr>
          <p:nvPr/>
        </p:nvSpPr>
        <p:spPr bwMode="auto">
          <a:xfrm>
            <a:off x="5621339" y="5018088"/>
            <a:ext cx="1862137" cy="584200"/>
          </a:xfrm>
          <a:prstGeom prst="ellipse">
            <a:avLst/>
          </a:prstGeom>
          <a:noFill/>
          <a:ln w="25400" algn="ctr">
            <a:solidFill>
              <a:srgbClr val="00B0F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Oval 185"/>
          <p:cNvSpPr>
            <a:spLocks noChangeArrowheads="1"/>
          </p:cNvSpPr>
          <p:nvPr/>
        </p:nvSpPr>
        <p:spPr bwMode="auto">
          <a:xfrm>
            <a:off x="7519989" y="5054600"/>
            <a:ext cx="1862137" cy="584200"/>
          </a:xfrm>
          <a:prstGeom prst="ellipse">
            <a:avLst/>
          </a:prstGeom>
          <a:noFill/>
          <a:ln w="25400" algn="ctr">
            <a:solidFill>
              <a:srgbClr val="92D05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Oval 186"/>
          <p:cNvSpPr>
            <a:spLocks noChangeArrowheads="1"/>
          </p:cNvSpPr>
          <p:nvPr/>
        </p:nvSpPr>
        <p:spPr bwMode="auto">
          <a:xfrm>
            <a:off x="3248026" y="5233988"/>
            <a:ext cx="219075" cy="215900"/>
          </a:xfrm>
          <a:prstGeom prst="ellipse">
            <a:avLst/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Oval 187"/>
          <p:cNvSpPr>
            <a:spLocks noChangeArrowheads="1"/>
          </p:cNvSpPr>
          <p:nvPr/>
        </p:nvSpPr>
        <p:spPr bwMode="auto">
          <a:xfrm>
            <a:off x="6424614" y="5233988"/>
            <a:ext cx="219075" cy="215900"/>
          </a:xfrm>
          <a:prstGeom prst="ellipse">
            <a:avLst/>
          </a:prstGeom>
          <a:solidFill>
            <a:srgbClr val="00B0F0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Oval 188"/>
          <p:cNvSpPr>
            <a:spLocks noChangeArrowheads="1"/>
          </p:cNvSpPr>
          <p:nvPr/>
        </p:nvSpPr>
        <p:spPr bwMode="auto">
          <a:xfrm>
            <a:off x="8286751" y="5233988"/>
            <a:ext cx="219075" cy="215900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5"/>
          <p:cNvSpPr txBox="1">
            <a:spLocks noChangeArrowheads="1"/>
          </p:cNvSpPr>
          <p:nvPr/>
        </p:nvSpPr>
        <p:spPr bwMode="auto">
          <a:xfrm rot="16200000">
            <a:off x="9229726" y="4864101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820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K-means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5344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Initialize (        ): cluster centers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Compute      : assign each point to the closest center</a:t>
            </a:r>
          </a:p>
          <a:p>
            <a:pPr marL="914400" lvl="1" indent="-514350">
              <a:defRPr/>
            </a:pPr>
            <a:r>
              <a:rPr lang="en-US" sz="1600" dirty="0"/>
              <a:t>       denotes the set of assignment for each       to cluster       at iteration </a:t>
            </a:r>
            <a:r>
              <a:rPr lang="en-US" sz="1600" i="1" dirty="0"/>
              <a:t>t</a:t>
            </a:r>
            <a:r>
              <a:rPr lang="en-US" sz="1600" dirty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Computer     : update cluster centers as the mean of the points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Update               , Repeat Step 2-3 till stopped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20200" y="6400800"/>
            <a:ext cx="1975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Slide: Derek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Hoiem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492145"/>
              </p:ext>
            </p:extLst>
          </p:nvPr>
        </p:nvGraphicFramePr>
        <p:xfrm>
          <a:off x="5049838" y="1258888"/>
          <a:ext cx="10461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4" name="Equation" r:id="rId3" imgW="508000" imgH="203200" progId="Equation.3">
                  <p:embed/>
                </p:oleObj>
              </mc:Choice>
              <mc:Fallback>
                <p:oleObj name="Equation" r:id="rId3" imgW="50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9838" y="1258888"/>
                        <a:ext cx="1046163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966789"/>
              </p:ext>
            </p:extLst>
          </p:nvPr>
        </p:nvGraphicFramePr>
        <p:xfrm>
          <a:off x="2684706" y="2807128"/>
          <a:ext cx="3516926" cy="850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" name="Equation" r:id="rId5" imgW="1993900" imgH="482600" progId="Equation.3">
                  <p:embed/>
                </p:oleObj>
              </mc:Choice>
              <mc:Fallback>
                <p:oleObj name="Equation" r:id="rId5" imgW="1993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4706" y="2807128"/>
                        <a:ext cx="3516926" cy="850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733010"/>
              </p:ext>
            </p:extLst>
          </p:nvPr>
        </p:nvGraphicFramePr>
        <p:xfrm>
          <a:off x="2902378" y="4221754"/>
          <a:ext cx="3276600" cy="80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" name="Equation" r:id="rId7" imgW="1955800" imgH="482600" progId="Equation.3">
                  <p:embed/>
                </p:oleObj>
              </mc:Choice>
              <mc:Fallback>
                <p:oleObj name="Equation" r:id="rId7" imgW="1955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02378" y="4221754"/>
                        <a:ext cx="3276600" cy="807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980990"/>
              </p:ext>
            </p:extLst>
          </p:nvPr>
        </p:nvGraphicFramePr>
        <p:xfrm>
          <a:off x="2133600" y="5105401"/>
          <a:ext cx="946150" cy="33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" name="Equation" r:id="rId9" imgW="469900" imgH="165100" progId="Equation.3">
                  <p:embed/>
                </p:oleObj>
              </mc:Choice>
              <mc:Fallback>
                <p:oleObj name="Equation" r:id="rId9" imgW="469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3600" y="5105401"/>
                        <a:ext cx="946150" cy="330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935949"/>
              </p:ext>
            </p:extLst>
          </p:nvPr>
        </p:nvGraphicFramePr>
        <p:xfrm>
          <a:off x="5105400" y="2504546"/>
          <a:ext cx="282428" cy="391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" name="Equation" r:id="rId11" imgW="165100" imgH="228600" progId="Equation.3">
                  <p:embed/>
                </p:oleObj>
              </mc:Choice>
              <mc:Fallback>
                <p:oleObj name="Equation" r:id="rId11" imgW="165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05400" y="2504546"/>
                        <a:ext cx="282428" cy="391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527748"/>
              </p:ext>
            </p:extLst>
          </p:nvPr>
        </p:nvGraphicFramePr>
        <p:xfrm>
          <a:off x="6238702" y="2514600"/>
          <a:ext cx="238298" cy="369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" name="Equation" r:id="rId13" imgW="139700" imgH="215900" progId="Equation.3">
                  <p:embed/>
                </p:oleObj>
              </mc:Choice>
              <mc:Fallback>
                <p:oleObj name="Equation" r:id="rId13" imgW="139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38702" y="2514600"/>
                        <a:ext cx="238298" cy="369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583209"/>
              </p:ext>
            </p:extLst>
          </p:nvPr>
        </p:nvGraphicFramePr>
        <p:xfrm>
          <a:off x="1524001" y="2514599"/>
          <a:ext cx="243069" cy="30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" name="Equation" r:id="rId15" imgW="165100" imgH="203200" progId="Equation.3">
                  <p:embed/>
                </p:oleObj>
              </mc:Choice>
              <mc:Fallback>
                <p:oleObj name="Equation" r:id="rId15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24001" y="2514599"/>
                        <a:ext cx="243069" cy="300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9752"/>
              </p:ext>
            </p:extLst>
          </p:nvPr>
        </p:nvGraphicFramePr>
        <p:xfrm>
          <a:off x="2286000" y="1295401"/>
          <a:ext cx="611260" cy="3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" name="Equation" r:id="rId17" imgW="317500" imgH="165100" progId="Equation.3">
                  <p:embed/>
                </p:oleObj>
              </mc:Choice>
              <mc:Fallback>
                <p:oleObj name="Equation" r:id="rId17" imgW="3175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86000" y="1295401"/>
                        <a:ext cx="611260" cy="317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556359"/>
              </p:ext>
            </p:extLst>
          </p:nvPr>
        </p:nvGraphicFramePr>
        <p:xfrm>
          <a:off x="2362200" y="2057400"/>
          <a:ext cx="381000" cy="47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" name="Equation" r:id="rId19" imgW="165100" imgH="203200" progId="Equation.3">
                  <p:embed/>
                </p:oleObj>
              </mc:Choice>
              <mc:Fallback>
                <p:oleObj name="Equation" r:id="rId19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62200" y="2057400"/>
                        <a:ext cx="381000" cy="470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963901"/>
              </p:ext>
            </p:extLst>
          </p:nvPr>
        </p:nvGraphicFramePr>
        <p:xfrm>
          <a:off x="2468562" y="3668714"/>
          <a:ext cx="3508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" name="Equation" r:id="rId21" imgW="152400" imgH="203200" progId="Equation.3">
                  <p:embed/>
                </p:oleObj>
              </mc:Choice>
              <mc:Fallback>
                <p:oleObj name="Equation" r:id="rId21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468562" y="3668714"/>
                        <a:ext cx="350838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urved Right Arrow 20"/>
          <p:cNvSpPr>
            <a:spLocks noChangeArrowheads="1"/>
          </p:cNvSpPr>
          <p:nvPr/>
        </p:nvSpPr>
        <p:spPr bwMode="auto">
          <a:xfrm rot="10800000">
            <a:off x="8153401" y="2286000"/>
            <a:ext cx="912813" cy="3124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BE0E3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3820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K-means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Initialize (        ): cluster centers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Compute      : assign each point to the closest center</a:t>
            </a:r>
          </a:p>
          <a:p>
            <a:pPr marL="400050" lvl="1" indent="0">
              <a:buNone/>
              <a:defRPr/>
            </a:pPr>
            <a:r>
              <a:rPr lang="en-US" sz="1600" dirty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Computer     : update cluster centers as the mean of the points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Update               , Repeat Step 2-3 till stopped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448800" y="6412468"/>
            <a:ext cx="1975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Slide: Derek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Hoiem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372222"/>
              </p:ext>
            </p:extLst>
          </p:nvPr>
        </p:nvGraphicFramePr>
        <p:xfrm>
          <a:off x="5126038" y="1182688"/>
          <a:ext cx="10461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" name="Equation" r:id="rId3" imgW="508000" imgH="203200" progId="Equation.3">
                  <p:embed/>
                </p:oleObj>
              </mc:Choice>
              <mc:Fallback>
                <p:oleObj name="Equation" r:id="rId3" imgW="50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6038" y="1182688"/>
                        <a:ext cx="1046163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693340"/>
              </p:ext>
            </p:extLst>
          </p:nvPr>
        </p:nvGraphicFramePr>
        <p:xfrm>
          <a:off x="2362200" y="1219201"/>
          <a:ext cx="611260" cy="31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" name="Equation" r:id="rId5" imgW="317500" imgH="165100" progId="Equation.3">
                  <p:embed/>
                </p:oleObj>
              </mc:Choice>
              <mc:Fallback>
                <p:oleObj name="Equation" r:id="rId5" imgW="3175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1219201"/>
                        <a:ext cx="611260" cy="317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333639"/>
              </p:ext>
            </p:extLst>
          </p:nvPr>
        </p:nvGraphicFramePr>
        <p:xfrm>
          <a:off x="2438400" y="1981200"/>
          <a:ext cx="381000" cy="47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4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8400" y="1981200"/>
                        <a:ext cx="381000" cy="470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36656"/>
              </p:ext>
            </p:extLst>
          </p:nvPr>
        </p:nvGraphicFramePr>
        <p:xfrm>
          <a:off x="2544762" y="3592514"/>
          <a:ext cx="3508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" name="Equation" r:id="rId9" imgW="152400" imgH="203200" progId="Equation.3">
                  <p:embed/>
                </p:oleObj>
              </mc:Choice>
              <mc:Fallback>
                <p:oleObj name="Equation" r:id="rId9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44762" y="3592514"/>
                        <a:ext cx="350838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1447801"/>
            <a:ext cx="4350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</a:rPr>
              <a:t>Commonly used: random initialization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</a:rPr>
              <a:t>Or greedily choose K to minimize residual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47801" y="2457272"/>
            <a:ext cx="2877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</a:rPr>
              <a:t>Typical distance measure: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</a:rPr>
              <a:t>Euclidean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</a:rPr>
              <a:t>Cosine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</a:rPr>
              <a:t>Others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9890" y="5498068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800000"/>
                </a:solidFill>
              </a:rPr>
              <a:t>       doesn’t change anymore.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170457"/>
              </p:ext>
            </p:extLst>
          </p:nvPr>
        </p:nvGraphicFramePr>
        <p:xfrm>
          <a:off x="1808442" y="5379873"/>
          <a:ext cx="3508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" name="Equation" r:id="rId11" imgW="152400" imgH="203200" progId="Equation.3">
                  <p:embed/>
                </p:oleObj>
              </mc:Choice>
              <mc:Fallback>
                <p:oleObj name="Equation" r:id="rId11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08442" y="5379873"/>
                        <a:ext cx="350838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797582"/>
              </p:ext>
            </p:extLst>
          </p:nvPr>
        </p:nvGraphicFramePr>
        <p:xfrm>
          <a:off x="3276600" y="2743200"/>
          <a:ext cx="1504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" name="Equation" r:id="rId13" imgW="1003300" imgH="228600" progId="Equation.3">
                  <p:embed/>
                </p:oleObj>
              </mc:Choice>
              <mc:Fallback>
                <p:oleObj name="Equation" r:id="rId13" imgW="1003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76600" y="2743200"/>
                        <a:ext cx="15049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46960"/>
              </p:ext>
            </p:extLst>
          </p:nvPr>
        </p:nvGraphicFramePr>
        <p:xfrm>
          <a:off x="3276600" y="3028950"/>
          <a:ext cx="2438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" name="Equation" r:id="rId15" imgW="1625600" imgH="266700" progId="Equation.3">
                  <p:embed/>
                </p:oleObj>
              </mc:Choice>
              <mc:Fallback>
                <p:oleObj name="Equation" r:id="rId15" imgW="1625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76600" y="3028950"/>
                        <a:ext cx="243840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401588"/>
              </p:ext>
            </p:extLst>
          </p:nvPr>
        </p:nvGraphicFramePr>
        <p:xfrm>
          <a:off x="2209800" y="5029201"/>
          <a:ext cx="946150" cy="33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9" name="Equation" r:id="rId17" imgW="469900" imgH="165100" progId="Equation.3">
                  <p:embed/>
                </p:oleObj>
              </mc:Choice>
              <mc:Fallback>
                <p:oleObj name="Equation" r:id="rId17" imgW="469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09800" y="5029201"/>
                        <a:ext cx="946150" cy="330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155706"/>
              </p:ext>
            </p:extLst>
          </p:nvPr>
        </p:nvGraphicFramePr>
        <p:xfrm>
          <a:off x="2978578" y="4145554"/>
          <a:ext cx="3276600" cy="80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0" name="Equation" r:id="rId19" imgW="1955800" imgH="482600" progId="Equation.3">
                  <p:embed/>
                </p:oleObj>
              </mc:Choice>
              <mc:Fallback>
                <p:oleObj name="Equation" r:id="rId19" imgW="1955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978578" y="4145554"/>
                        <a:ext cx="3276600" cy="807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2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4582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K-means clustering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8458200" cy="1981201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Java demo: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hlinkClick r:id="rId2"/>
              </a:rPr>
              <a:t> </a:t>
            </a:r>
            <a:r>
              <a:rPr lang="en-US" sz="1800" dirty="0">
                <a:solidFill>
                  <a:srgbClr val="000000"/>
                </a:solidFill>
                <a:hlinkClick r:id="rId2"/>
              </a:rPr>
              <a:t>http://home.dei.polimi.it/matteucc/Clustering/tutorial_html/AppletKM.html</a:t>
            </a:r>
            <a:endParaRPr lang="en-US" dirty="0">
              <a:solidFill>
                <a:srgbClr val="000000"/>
              </a:solidFill>
            </a:endParaRPr>
          </a:p>
          <a:p>
            <a:endParaRPr lang="de-CH" dirty="0"/>
          </a:p>
        </p:txBody>
      </p:sp>
      <p:pic>
        <p:nvPicPr>
          <p:cNvPr id="22531" name="Picture 5" descr="120px-K_Means_Example_Step_1">
            <a:hlinkClick r:id="rId3" tooltip="K Means Example Step 1.sv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1"/>
            <a:ext cx="20574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120px-K_Means_Example_Step_2">
            <a:hlinkClick r:id="rId5" tooltip="K Means Example Step 2.svg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20574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120px-K_Means_Example_Step_3">
            <a:hlinkClick r:id="rId7" tooltip="K Means Example Step 3.svg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98638"/>
            <a:ext cx="20574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120px-K_Means_Example_Step_4">
            <a:hlinkClick r:id="rId9" tooltip="K Means Example Step 4.svg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0"/>
            <a:ext cx="20574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24"/>
          <p:cNvSpPr txBox="1">
            <a:spLocks noChangeArrowheads="1"/>
          </p:cNvSpPr>
          <p:nvPr/>
        </p:nvSpPr>
        <p:spPr bwMode="auto">
          <a:xfrm>
            <a:off x="7473950" y="6810376"/>
            <a:ext cx="2127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7F7F7F"/>
                </a:solidFill>
              </a:rPr>
              <a:t>Illustration Source: wikipedia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362200" y="2667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105400" y="27432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10400" y="2667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539" name="TextBox 18"/>
          <p:cNvSpPr txBox="1">
            <a:spLocks noChangeArrowheads="1"/>
          </p:cNvSpPr>
          <p:nvPr/>
        </p:nvSpPr>
        <p:spPr bwMode="auto">
          <a:xfrm>
            <a:off x="685800" y="3581400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1. Initialize Cluster Centers</a:t>
            </a:r>
          </a:p>
        </p:txBody>
      </p:sp>
      <p:sp>
        <p:nvSpPr>
          <p:cNvPr id="22540" name="TextBox 19"/>
          <p:cNvSpPr txBox="1">
            <a:spLocks noChangeArrowheads="1"/>
          </p:cNvSpPr>
          <p:nvPr/>
        </p:nvSpPr>
        <p:spPr bwMode="auto">
          <a:xfrm>
            <a:off x="2895600" y="3581400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2. Assign Points to Clusters</a:t>
            </a:r>
          </a:p>
        </p:txBody>
      </p:sp>
      <p:sp>
        <p:nvSpPr>
          <p:cNvPr id="22541" name="TextBox 20"/>
          <p:cNvSpPr txBox="1">
            <a:spLocks noChangeArrowheads="1"/>
          </p:cNvSpPr>
          <p:nvPr/>
        </p:nvSpPr>
        <p:spPr bwMode="auto">
          <a:xfrm>
            <a:off x="5257800" y="3581400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3. Re-compute Means</a:t>
            </a:r>
          </a:p>
        </p:txBody>
      </p:sp>
      <p:sp>
        <p:nvSpPr>
          <p:cNvPr id="22542" name="TextBox 21"/>
          <p:cNvSpPr txBox="1">
            <a:spLocks noChangeArrowheads="1"/>
          </p:cNvSpPr>
          <p:nvPr/>
        </p:nvSpPr>
        <p:spPr bwMode="auto">
          <a:xfrm>
            <a:off x="7467600" y="3581401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</a:rPr>
              <a:t>Repeat (2) and (3)</a:t>
            </a:r>
          </a:p>
        </p:txBody>
      </p:sp>
    </p:spTree>
    <p:extLst>
      <p:ext uri="{BB962C8B-B14F-4D97-AF65-F5344CB8AC3E}">
        <p14:creationId xmlns:p14="http://schemas.microsoft.com/office/powerpoint/2010/main" val="379448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K-means clustering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3332" y="1397426"/>
            <a:ext cx="8229600" cy="4850974"/>
          </a:xfrm>
        </p:spPr>
        <p:txBody>
          <a:bodyPr>
            <a:normAutofit/>
          </a:bodyPr>
          <a:lstStyle/>
          <a:p>
            <a:r>
              <a:rPr lang="en-US" sz="2800" dirty="0"/>
              <a:t>Converges to a </a:t>
            </a:r>
            <a:r>
              <a:rPr lang="en-US" sz="2800" i="1" dirty="0"/>
              <a:t>local minimum</a:t>
            </a:r>
            <a:r>
              <a:rPr lang="en-US" sz="2800" dirty="0"/>
              <a:t> solution</a:t>
            </a:r>
          </a:p>
          <a:p>
            <a:pPr lvl="1"/>
            <a:r>
              <a:rPr lang="en-US" sz="2400" dirty="0"/>
              <a:t>Initialize multiple runs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000" dirty="0"/>
          </a:p>
          <a:p>
            <a:r>
              <a:rPr lang="en-US" sz="2800" dirty="0"/>
              <a:t>Better fit for spherical data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Need to pick K (# of clusters)</a:t>
            </a:r>
          </a:p>
          <a:p>
            <a:pPr lvl="1"/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62200"/>
            <a:ext cx="9144000" cy="1092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430" y="3581400"/>
            <a:ext cx="3768571" cy="17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11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/>
              <a:t>Segmentation as Clustering</a:t>
            </a:r>
            <a:endParaRPr lang="de-CH" dirty="0"/>
          </a:p>
        </p:txBody>
      </p:sp>
      <p:pic>
        <p:nvPicPr>
          <p:cNvPr id="57349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4912" r="12018" b="11087"/>
          <a:stretch>
            <a:fillRect/>
          </a:stretch>
        </p:blipFill>
        <p:spPr bwMode="auto">
          <a:xfrm>
            <a:off x="1032340" y="2646996"/>
            <a:ext cx="3681413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abelim_k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65" y="4141788"/>
            <a:ext cx="2982071" cy="213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6" descr="labelim_k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65" y="1476376"/>
            <a:ext cx="2982071" cy="213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76143" y="3610370"/>
            <a:ext cx="1382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2 clusters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70552" y="5379638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Original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76142" y="6275782"/>
            <a:ext cx="1382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3 clusters</a:t>
            </a:r>
          </a:p>
        </p:txBody>
      </p:sp>
    </p:spTree>
    <p:extLst>
      <p:ext uri="{BB962C8B-B14F-4D97-AF65-F5344CB8AC3E}">
        <p14:creationId xmlns:p14="http://schemas.microsoft.com/office/powerpoint/2010/main" val="36526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K-Means++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363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Can we prevent arbitrarily bad local minima?</a:t>
            </a:r>
          </a:p>
          <a:p>
            <a:endParaRPr lang="en-US" sz="1400" dirty="0"/>
          </a:p>
          <a:p>
            <a:pPr>
              <a:buFont typeface="Trebuchet MS" pitchFamily="34" charset="0"/>
              <a:buAutoNum type="arabicPeriod"/>
            </a:pPr>
            <a:r>
              <a:rPr lang="en-US" sz="2800" dirty="0"/>
              <a:t>Randomly choose first center.</a:t>
            </a:r>
          </a:p>
          <a:p>
            <a:pPr>
              <a:buFont typeface="Trebuchet MS" pitchFamily="34" charset="0"/>
              <a:buAutoNum type="arabicPeriod"/>
            </a:pPr>
            <a:r>
              <a:rPr lang="en-US" sz="2800" dirty="0"/>
              <a:t>Pick new center with prob. proportional to </a:t>
            </a:r>
          </a:p>
          <a:p>
            <a:pPr lvl="1"/>
            <a:r>
              <a:rPr lang="en-US" sz="2400" dirty="0"/>
              <a:t>(Contribution of </a:t>
            </a:r>
            <a:r>
              <a:rPr lang="en-US" sz="2400" i="1" dirty="0"/>
              <a:t>x</a:t>
            </a:r>
            <a:r>
              <a:rPr lang="en-US" sz="2400" dirty="0"/>
              <a:t> to total error)</a:t>
            </a:r>
          </a:p>
          <a:p>
            <a:pPr>
              <a:buFont typeface="Trebuchet MS" pitchFamily="34" charset="0"/>
              <a:buAutoNum type="arabicPeriod"/>
            </a:pPr>
            <a:r>
              <a:rPr lang="en-US" sz="2800" dirty="0"/>
              <a:t>Repeat until </a:t>
            </a:r>
            <a:r>
              <a:rPr lang="en-US" sz="2800" i="1" dirty="0"/>
              <a:t>K</a:t>
            </a:r>
            <a:r>
              <a:rPr lang="en-US" sz="2800" dirty="0"/>
              <a:t> centers.</a:t>
            </a:r>
          </a:p>
          <a:p>
            <a:pPr>
              <a:buFontTx/>
              <a:buAutoNum type="arabicPeriod"/>
            </a:pPr>
            <a:endParaRPr lang="en-US" sz="2800" dirty="0"/>
          </a:p>
          <a:p>
            <a:r>
              <a:rPr lang="en-US" sz="2800" dirty="0"/>
              <a:t>Expected error                   * optimal	</a:t>
            </a:r>
            <a:endParaRPr lang="de-CH" sz="28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74734" y="6070599"/>
            <a:ext cx="3360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dirty="0">
                <a:hlinkClick r:id="rId3"/>
              </a:rPr>
              <a:t>Arthur &amp; Vassilvitskii 2007</a:t>
            </a:r>
            <a:endParaRPr lang="de-CH" dirty="0"/>
          </a:p>
        </p:txBody>
      </p:sp>
      <p:sp>
        <p:nvSpPr>
          <p:cNvPr id="59400" name="TextBox 12"/>
          <p:cNvSpPr txBox="1">
            <a:spLocks noChangeArrowheads="1"/>
          </p:cNvSpPr>
          <p:nvPr/>
        </p:nvSpPr>
        <p:spPr bwMode="auto">
          <a:xfrm rot="16200000">
            <a:off x="7833773" y="5397501"/>
            <a:ext cx="211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Steve Seitz</a:t>
            </a:r>
            <a:endParaRPr lang="de-CH" sz="1400" b="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581828"/>
              </p:ext>
            </p:extLst>
          </p:nvPr>
        </p:nvGraphicFramePr>
        <p:xfrm>
          <a:off x="7162800" y="2895600"/>
          <a:ext cx="1099396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4" imgW="520700" imgH="279400" progId="Equation.3">
                  <p:embed/>
                </p:oleObj>
              </mc:Choice>
              <mc:Fallback>
                <p:oleObj name="Equation" r:id="rId4" imgW="520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2800" y="2895600"/>
                        <a:ext cx="1099396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967541"/>
              </p:ext>
            </p:extLst>
          </p:nvPr>
        </p:nvGraphicFramePr>
        <p:xfrm>
          <a:off x="3070225" y="4953000"/>
          <a:ext cx="15557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Equation" r:id="rId6" imgW="736600" imgH="241300" progId="Equation.3">
                  <p:embed/>
                </p:oleObj>
              </mc:Choice>
              <mc:Fallback>
                <p:oleObj name="Equation" r:id="rId6" imgW="736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70225" y="4953000"/>
                        <a:ext cx="1555750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97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Feature Space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96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Depending on what we choose as the </a:t>
            </a:r>
            <a:r>
              <a:rPr lang="en-US" i="1" dirty="0"/>
              <a:t>feature space</a:t>
            </a:r>
            <a:r>
              <a:rPr lang="en-US" dirty="0"/>
              <a:t>, we can group pixels in different ways.</a:t>
            </a:r>
          </a:p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Grouping pixels based on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intensity </a:t>
            </a:r>
            <a:r>
              <a:rPr lang="en-US" dirty="0">
                <a:solidFill>
                  <a:srgbClr val="000000"/>
                </a:solidFill>
              </a:rPr>
              <a:t>similarity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Feature space: intensity value (1D) </a:t>
            </a: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de-CH" dirty="0"/>
          </a:p>
        </p:txBody>
      </p:sp>
      <p:pic>
        <p:nvPicPr>
          <p:cNvPr id="66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92" y="2362200"/>
            <a:ext cx="44196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>
            <a:off x="555625" y="4114800"/>
            <a:ext cx="4089400" cy="0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906464" y="4056067"/>
            <a:ext cx="3660775" cy="536459"/>
            <a:chOff x="906095" y="3903669"/>
            <a:chExt cx="3661036" cy="536325"/>
          </a:xfrm>
        </p:grpSpPr>
        <p:sp>
          <p:nvSpPr>
            <p:cNvPr id="60426" name="Oval 68"/>
            <p:cNvSpPr>
              <a:spLocks noChangeArrowheads="1"/>
            </p:cNvSpPr>
            <p:nvPr/>
          </p:nvSpPr>
          <p:spPr bwMode="auto">
            <a:xfrm>
              <a:off x="983888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27" name="TextBox 12"/>
            <p:cNvSpPr txBox="1">
              <a:spLocks noChangeArrowheads="1"/>
            </p:cNvSpPr>
            <p:nvPr/>
          </p:nvSpPr>
          <p:spPr bwMode="auto">
            <a:xfrm>
              <a:off x="925568" y="4039984"/>
              <a:ext cx="817891" cy="400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8" name="TextBox 13"/>
            <p:cNvSpPr txBox="1">
              <a:spLocks noChangeArrowheads="1"/>
            </p:cNvSpPr>
            <p:nvPr/>
          </p:nvSpPr>
          <p:spPr bwMode="auto">
            <a:xfrm>
              <a:off x="2483456" y="4020511"/>
              <a:ext cx="817891" cy="400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9" name="TextBox 14"/>
            <p:cNvSpPr txBox="1">
              <a:spLocks noChangeArrowheads="1"/>
            </p:cNvSpPr>
            <p:nvPr/>
          </p:nvSpPr>
          <p:spPr bwMode="auto">
            <a:xfrm>
              <a:off x="3749240" y="4020511"/>
              <a:ext cx="817891" cy="400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0" name="Oval 72"/>
            <p:cNvSpPr>
              <a:spLocks noChangeArrowheads="1"/>
            </p:cNvSpPr>
            <p:nvPr/>
          </p:nvSpPr>
          <p:spPr bwMode="auto">
            <a:xfrm>
              <a:off x="1064856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1" name="Oval 73"/>
            <p:cNvSpPr>
              <a:spLocks noChangeArrowheads="1"/>
            </p:cNvSpPr>
            <p:nvPr/>
          </p:nvSpPr>
          <p:spPr bwMode="auto">
            <a:xfrm>
              <a:off x="906095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2" name="Oval 74"/>
            <p:cNvSpPr>
              <a:spLocks noChangeArrowheads="1"/>
            </p:cNvSpPr>
            <p:nvPr/>
          </p:nvSpPr>
          <p:spPr bwMode="auto">
            <a:xfrm>
              <a:off x="1139474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3" name="Oval 75"/>
            <p:cNvSpPr>
              <a:spLocks noChangeArrowheads="1"/>
            </p:cNvSpPr>
            <p:nvPr/>
          </p:nvSpPr>
          <p:spPr bwMode="auto">
            <a:xfrm>
              <a:off x="2444492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4" name="Oval 76"/>
            <p:cNvSpPr>
              <a:spLocks noChangeArrowheads="1"/>
            </p:cNvSpPr>
            <p:nvPr/>
          </p:nvSpPr>
          <p:spPr bwMode="auto">
            <a:xfrm>
              <a:off x="2522285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5" name="Oval 77"/>
            <p:cNvSpPr>
              <a:spLocks noChangeArrowheads="1"/>
            </p:cNvSpPr>
            <p:nvPr/>
          </p:nvSpPr>
          <p:spPr bwMode="auto">
            <a:xfrm>
              <a:off x="2600078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6" name="Oval 78"/>
            <p:cNvSpPr>
              <a:spLocks noChangeArrowheads="1"/>
            </p:cNvSpPr>
            <p:nvPr/>
          </p:nvSpPr>
          <p:spPr bwMode="auto">
            <a:xfrm>
              <a:off x="2619129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7" name="Oval 79"/>
            <p:cNvSpPr>
              <a:spLocks noChangeArrowheads="1"/>
            </p:cNvSpPr>
            <p:nvPr/>
          </p:nvSpPr>
          <p:spPr bwMode="auto">
            <a:xfrm>
              <a:off x="2696923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8" name="Oval 80"/>
            <p:cNvSpPr>
              <a:spLocks noChangeArrowheads="1"/>
            </p:cNvSpPr>
            <p:nvPr/>
          </p:nvSpPr>
          <p:spPr bwMode="auto">
            <a:xfrm>
              <a:off x="2776303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39" name="Oval 81"/>
            <p:cNvSpPr>
              <a:spLocks noChangeArrowheads="1"/>
            </p:cNvSpPr>
            <p:nvPr/>
          </p:nvSpPr>
          <p:spPr bwMode="auto">
            <a:xfrm>
              <a:off x="2696923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0" name="Oval 82"/>
            <p:cNvSpPr>
              <a:spLocks noChangeArrowheads="1"/>
            </p:cNvSpPr>
            <p:nvPr/>
          </p:nvSpPr>
          <p:spPr bwMode="auto">
            <a:xfrm>
              <a:off x="2717561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1" name="Oval 83"/>
            <p:cNvSpPr>
              <a:spLocks noChangeArrowheads="1"/>
            </p:cNvSpPr>
            <p:nvPr/>
          </p:nvSpPr>
          <p:spPr bwMode="auto">
            <a:xfrm>
              <a:off x="2795355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2" name="Oval 84"/>
            <p:cNvSpPr>
              <a:spLocks noChangeArrowheads="1"/>
            </p:cNvSpPr>
            <p:nvPr/>
          </p:nvSpPr>
          <p:spPr bwMode="auto">
            <a:xfrm>
              <a:off x="2873147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3" name="Oval 85"/>
            <p:cNvSpPr>
              <a:spLocks noChangeArrowheads="1"/>
            </p:cNvSpPr>
            <p:nvPr/>
          </p:nvSpPr>
          <p:spPr bwMode="auto">
            <a:xfrm>
              <a:off x="1101371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4" name="Oval 86"/>
            <p:cNvSpPr>
              <a:spLocks noChangeArrowheads="1"/>
            </p:cNvSpPr>
            <p:nvPr/>
          </p:nvSpPr>
          <p:spPr bwMode="auto">
            <a:xfrm>
              <a:off x="1120422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5" name="Oval 87"/>
            <p:cNvSpPr>
              <a:spLocks noChangeArrowheads="1"/>
            </p:cNvSpPr>
            <p:nvPr/>
          </p:nvSpPr>
          <p:spPr bwMode="auto">
            <a:xfrm>
              <a:off x="1198216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6" name="Oval 88"/>
            <p:cNvSpPr>
              <a:spLocks noChangeArrowheads="1"/>
            </p:cNvSpPr>
            <p:nvPr/>
          </p:nvSpPr>
          <p:spPr bwMode="auto">
            <a:xfrm>
              <a:off x="3379596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7" name="Oval 89"/>
            <p:cNvSpPr>
              <a:spLocks noChangeArrowheads="1"/>
            </p:cNvSpPr>
            <p:nvPr/>
          </p:nvSpPr>
          <p:spPr bwMode="auto">
            <a:xfrm>
              <a:off x="3398648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8" name="Oval 90"/>
            <p:cNvSpPr>
              <a:spLocks noChangeArrowheads="1"/>
            </p:cNvSpPr>
            <p:nvPr/>
          </p:nvSpPr>
          <p:spPr bwMode="auto">
            <a:xfrm>
              <a:off x="3476440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49" name="Oval 91"/>
            <p:cNvSpPr>
              <a:spLocks noChangeArrowheads="1"/>
            </p:cNvSpPr>
            <p:nvPr/>
          </p:nvSpPr>
          <p:spPr bwMode="auto">
            <a:xfrm>
              <a:off x="3516131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0" name="Oval 92"/>
            <p:cNvSpPr>
              <a:spLocks noChangeArrowheads="1"/>
            </p:cNvSpPr>
            <p:nvPr/>
          </p:nvSpPr>
          <p:spPr bwMode="auto">
            <a:xfrm>
              <a:off x="3535182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1" name="Oval 93"/>
            <p:cNvSpPr>
              <a:spLocks noChangeArrowheads="1"/>
            </p:cNvSpPr>
            <p:nvPr/>
          </p:nvSpPr>
          <p:spPr bwMode="auto">
            <a:xfrm>
              <a:off x="3612975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2" name="Oval 94"/>
            <p:cNvSpPr>
              <a:spLocks noChangeArrowheads="1"/>
            </p:cNvSpPr>
            <p:nvPr/>
          </p:nvSpPr>
          <p:spPr bwMode="auto">
            <a:xfrm>
              <a:off x="2776303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3" name="Oval 95"/>
            <p:cNvSpPr>
              <a:spLocks noChangeArrowheads="1"/>
            </p:cNvSpPr>
            <p:nvPr/>
          </p:nvSpPr>
          <p:spPr bwMode="auto">
            <a:xfrm>
              <a:off x="2795355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4" name="Oval 96"/>
            <p:cNvSpPr>
              <a:spLocks noChangeArrowheads="1"/>
            </p:cNvSpPr>
            <p:nvPr/>
          </p:nvSpPr>
          <p:spPr bwMode="auto">
            <a:xfrm>
              <a:off x="2873147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5" name="Oval 97"/>
            <p:cNvSpPr>
              <a:spLocks noChangeArrowheads="1"/>
            </p:cNvSpPr>
            <p:nvPr/>
          </p:nvSpPr>
          <p:spPr bwMode="auto">
            <a:xfrm>
              <a:off x="2911250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6" name="Oval 98"/>
            <p:cNvSpPr>
              <a:spLocks noChangeArrowheads="1"/>
            </p:cNvSpPr>
            <p:nvPr/>
          </p:nvSpPr>
          <p:spPr bwMode="auto">
            <a:xfrm>
              <a:off x="2931889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7" name="Oval 99"/>
            <p:cNvSpPr>
              <a:spLocks noChangeArrowheads="1"/>
            </p:cNvSpPr>
            <p:nvPr/>
          </p:nvSpPr>
          <p:spPr bwMode="auto">
            <a:xfrm>
              <a:off x="3009682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8" name="Oval 100"/>
            <p:cNvSpPr>
              <a:spLocks noChangeArrowheads="1"/>
            </p:cNvSpPr>
            <p:nvPr/>
          </p:nvSpPr>
          <p:spPr bwMode="auto">
            <a:xfrm>
              <a:off x="3165268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59" name="Oval 101"/>
            <p:cNvSpPr>
              <a:spLocks noChangeArrowheads="1"/>
            </p:cNvSpPr>
            <p:nvPr/>
          </p:nvSpPr>
          <p:spPr bwMode="auto">
            <a:xfrm>
              <a:off x="3671717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0" name="Oval 102"/>
            <p:cNvSpPr>
              <a:spLocks noChangeArrowheads="1"/>
            </p:cNvSpPr>
            <p:nvPr/>
          </p:nvSpPr>
          <p:spPr bwMode="auto">
            <a:xfrm>
              <a:off x="3690769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1" name="Oval 103"/>
            <p:cNvSpPr>
              <a:spLocks noChangeArrowheads="1"/>
            </p:cNvSpPr>
            <p:nvPr/>
          </p:nvSpPr>
          <p:spPr bwMode="auto">
            <a:xfrm>
              <a:off x="3768561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2" name="Oval 104"/>
            <p:cNvSpPr>
              <a:spLocks noChangeArrowheads="1"/>
            </p:cNvSpPr>
            <p:nvPr/>
          </p:nvSpPr>
          <p:spPr bwMode="auto">
            <a:xfrm>
              <a:off x="3787612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3" name="Oval 105"/>
            <p:cNvSpPr>
              <a:spLocks noChangeArrowheads="1"/>
            </p:cNvSpPr>
            <p:nvPr/>
          </p:nvSpPr>
          <p:spPr bwMode="auto">
            <a:xfrm>
              <a:off x="3808252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4" name="Oval 106"/>
            <p:cNvSpPr>
              <a:spLocks noChangeArrowheads="1"/>
            </p:cNvSpPr>
            <p:nvPr/>
          </p:nvSpPr>
          <p:spPr bwMode="auto">
            <a:xfrm>
              <a:off x="3886044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5" name="Oval 107"/>
            <p:cNvSpPr>
              <a:spLocks noChangeArrowheads="1"/>
            </p:cNvSpPr>
            <p:nvPr/>
          </p:nvSpPr>
          <p:spPr bwMode="auto">
            <a:xfrm>
              <a:off x="3943199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6" name="Oval 108"/>
            <p:cNvSpPr>
              <a:spLocks noChangeArrowheads="1"/>
            </p:cNvSpPr>
            <p:nvPr/>
          </p:nvSpPr>
          <p:spPr bwMode="auto">
            <a:xfrm>
              <a:off x="4022579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7" name="Oval 109"/>
            <p:cNvSpPr>
              <a:spLocks noChangeArrowheads="1"/>
            </p:cNvSpPr>
            <p:nvPr/>
          </p:nvSpPr>
          <p:spPr bwMode="auto">
            <a:xfrm>
              <a:off x="1395080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8" name="Oval 110"/>
            <p:cNvSpPr>
              <a:spLocks noChangeArrowheads="1"/>
            </p:cNvSpPr>
            <p:nvPr/>
          </p:nvSpPr>
          <p:spPr bwMode="auto">
            <a:xfrm>
              <a:off x="1472872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69" name="Oval 111"/>
            <p:cNvSpPr>
              <a:spLocks noChangeArrowheads="1"/>
            </p:cNvSpPr>
            <p:nvPr/>
          </p:nvSpPr>
          <p:spPr bwMode="auto">
            <a:xfrm>
              <a:off x="1550666" y="3903669"/>
              <a:ext cx="98432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0" name="Oval 112"/>
            <p:cNvSpPr>
              <a:spLocks noChangeArrowheads="1"/>
            </p:cNvSpPr>
            <p:nvPr/>
          </p:nvSpPr>
          <p:spPr bwMode="auto">
            <a:xfrm>
              <a:off x="1571304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1" name="Oval 113"/>
            <p:cNvSpPr>
              <a:spLocks noChangeArrowheads="1"/>
            </p:cNvSpPr>
            <p:nvPr/>
          </p:nvSpPr>
          <p:spPr bwMode="auto">
            <a:xfrm>
              <a:off x="1649098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2" name="Oval 114"/>
            <p:cNvSpPr>
              <a:spLocks noChangeArrowheads="1"/>
            </p:cNvSpPr>
            <p:nvPr/>
          </p:nvSpPr>
          <p:spPr bwMode="auto">
            <a:xfrm>
              <a:off x="1726891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3" name="Oval 115"/>
            <p:cNvSpPr>
              <a:spLocks noChangeArrowheads="1"/>
            </p:cNvSpPr>
            <p:nvPr/>
          </p:nvSpPr>
          <p:spPr bwMode="auto">
            <a:xfrm>
              <a:off x="1649098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4" name="Oval 116"/>
            <p:cNvSpPr>
              <a:spLocks noChangeArrowheads="1"/>
            </p:cNvSpPr>
            <p:nvPr/>
          </p:nvSpPr>
          <p:spPr bwMode="auto">
            <a:xfrm>
              <a:off x="1668149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5" name="Oval 117"/>
            <p:cNvSpPr>
              <a:spLocks noChangeArrowheads="1"/>
            </p:cNvSpPr>
            <p:nvPr/>
          </p:nvSpPr>
          <p:spPr bwMode="auto">
            <a:xfrm>
              <a:off x="1745942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6" name="Oval 118"/>
            <p:cNvSpPr>
              <a:spLocks noChangeArrowheads="1"/>
            </p:cNvSpPr>
            <p:nvPr/>
          </p:nvSpPr>
          <p:spPr bwMode="auto">
            <a:xfrm>
              <a:off x="1823735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7" name="Oval 119"/>
            <p:cNvSpPr>
              <a:spLocks noChangeArrowheads="1"/>
            </p:cNvSpPr>
            <p:nvPr/>
          </p:nvSpPr>
          <p:spPr bwMode="auto">
            <a:xfrm>
              <a:off x="1726891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8" name="Oval 120"/>
            <p:cNvSpPr>
              <a:spLocks noChangeArrowheads="1"/>
            </p:cNvSpPr>
            <p:nvPr/>
          </p:nvSpPr>
          <p:spPr bwMode="auto">
            <a:xfrm>
              <a:off x="1745942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79" name="Oval 121"/>
            <p:cNvSpPr>
              <a:spLocks noChangeArrowheads="1"/>
            </p:cNvSpPr>
            <p:nvPr/>
          </p:nvSpPr>
          <p:spPr bwMode="auto">
            <a:xfrm>
              <a:off x="1823735" y="3903669"/>
              <a:ext cx="96844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80" name="Oval 122"/>
            <p:cNvSpPr>
              <a:spLocks noChangeArrowheads="1"/>
            </p:cNvSpPr>
            <p:nvPr/>
          </p:nvSpPr>
          <p:spPr bwMode="auto">
            <a:xfrm>
              <a:off x="1863425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81" name="Oval 123"/>
            <p:cNvSpPr>
              <a:spLocks noChangeArrowheads="1"/>
            </p:cNvSpPr>
            <p:nvPr/>
          </p:nvSpPr>
          <p:spPr bwMode="auto">
            <a:xfrm>
              <a:off x="1882477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482" name="Oval 124"/>
            <p:cNvSpPr>
              <a:spLocks noChangeArrowheads="1"/>
            </p:cNvSpPr>
            <p:nvPr/>
          </p:nvSpPr>
          <p:spPr bwMode="auto">
            <a:xfrm>
              <a:off x="2101567" y="3903669"/>
              <a:ext cx="96845" cy="96813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e-DE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60425" name="TextBox 125"/>
          <p:cNvSpPr txBox="1">
            <a:spLocks noChangeArrowheads="1"/>
          </p:cNvSpPr>
          <p:nvPr/>
        </p:nvSpPr>
        <p:spPr bwMode="auto">
          <a:xfrm>
            <a:off x="312739" y="6172201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8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/>
              <a:t>Recap: Image Segmentation</a:t>
            </a:r>
            <a:endParaRPr lang="de-CH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09600" y="1706563"/>
            <a:ext cx="8229600" cy="4525963"/>
          </a:xfrm>
        </p:spPr>
        <p:txBody>
          <a:bodyPr/>
          <a:lstStyle/>
          <a:p>
            <a:r>
              <a:rPr lang="en-US"/>
              <a:t>Goal: identify groups of pixels that go together</a:t>
            </a:r>
            <a:endParaRPr lang="de-CH"/>
          </a:p>
        </p:txBody>
      </p:sp>
      <p:pic>
        <p:nvPicPr>
          <p:cNvPr id="31750" name="Picture 3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4" y="2762250"/>
            <a:ext cx="31083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schem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2762250"/>
            <a:ext cx="310673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Line 5"/>
          <p:cNvSpPr>
            <a:spLocks noChangeShapeType="1"/>
          </p:cNvSpPr>
          <p:nvPr/>
        </p:nvSpPr>
        <p:spPr bwMode="auto">
          <a:xfrm>
            <a:off x="4356101" y="3905250"/>
            <a:ext cx="6762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27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Feature Space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9228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Depending on what we choose as the </a:t>
            </a:r>
            <a:r>
              <a:rPr lang="en-US" i="1" dirty="0"/>
              <a:t>feature space</a:t>
            </a:r>
            <a:r>
              <a:rPr lang="en-US" dirty="0"/>
              <a:t>, we can group pixels in different ways.</a:t>
            </a:r>
          </a:p>
          <a:p>
            <a:endParaRPr lang="en-US" sz="1600" dirty="0"/>
          </a:p>
          <a:p>
            <a:r>
              <a:rPr lang="en-US" dirty="0">
                <a:solidFill>
                  <a:srgbClr val="000000"/>
                </a:solidFill>
              </a:rPr>
              <a:t>Grouping pixels based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on</a:t>
            </a:r>
            <a:r>
              <a:rPr lang="en-US" dirty="0">
                <a:solidFill>
                  <a:srgbClr val="FF0000"/>
                </a:solidFill>
              </a:rPr>
              <a:t> color </a:t>
            </a:r>
            <a:r>
              <a:rPr lang="en-US" dirty="0">
                <a:solidFill>
                  <a:srgbClr val="000000"/>
                </a:solidFill>
              </a:rPr>
              <a:t>similarity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Feature space: color value (3D)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de-CH" dirty="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754563" y="1901825"/>
            <a:ext cx="4310062" cy="4235450"/>
            <a:chOff x="4754563" y="2155825"/>
            <a:chExt cx="4310062" cy="4235450"/>
          </a:xfrm>
        </p:grpSpPr>
        <p:pic>
          <p:nvPicPr>
            <p:cNvPr id="61461" name="Picture 6" descr="panda_cub6_1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563" y="2917825"/>
              <a:ext cx="3198812" cy="228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62" name="Rectangle 41"/>
            <p:cNvSpPr>
              <a:spLocks noChangeArrowheads="1"/>
            </p:cNvSpPr>
            <p:nvPr/>
          </p:nvSpPr>
          <p:spPr bwMode="auto">
            <a:xfrm>
              <a:off x="5211763" y="3222625"/>
              <a:ext cx="76200" cy="76200"/>
            </a:xfrm>
            <a:prstGeom prst="rect">
              <a:avLst/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463" name="Rectangle 42"/>
            <p:cNvSpPr>
              <a:spLocks noChangeArrowheads="1"/>
            </p:cNvSpPr>
            <p:nvPr/>
          </p:nvSpPr>
          <p:spPr bwMode="auto">
            <a:xfrm>
              <a:off x="6202363" y="3375025"/>
              <a:ext cx="76200" cy="76200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464" name="Rectangle 43"/>
            <p:cNvSpPr>
              <a:spLocks noChangeArrowheads="1"/>
            </p:cNvSpPr>
            <p:nvPr/>
          </p:nvSpPr>
          <p:spPr bwMode="auto">
            <a:xfrm>
              <a:off x="6202363" y="3375025"/>
              <a:ext cx="76200" cy="76200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465" name="Rectangle 44"/>
            <p:cNvSpPr>
              <a:spLocks noChangeArrowheads="1"/>
            </p:cNvSpPr>
            <p:nvPr/>
          </p:nvSpPr>
          <p:spPr bwMode="auto">
            <a:xfrm>
              <a:off x="6126163" y="3298825"/>
              <a:ext cx="76200" cy="76200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466" name="Rectangle 45"/>
            <p:cNvSpPr>
              <a:spLocks noChangeArrowheads="1"/>
            </p:cNvSpPr>
            <p:nvPr/>
          </p:nvSpPr>
          <p:spPr bwMode="auto">
            <a:xfrm>
              <a:off x="5668963" y="3832225"/>
              <a:ext cx="76200" cy="76200"/>
            </a:xfrm>
            <a:prstGeom prst="rect">
              <a:avLst/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467" name="Rectangle 46"/>
            <p:cNvSpPr>
              <a:spLocks noChangeArrowheads="1"/>
            </p:cNvSpPr>
            <p:nvPr/>
          </p:nvSpPr>
          <p:spPr bwMode="auto">
            <a:xfrm>
              <a:off x="5059363" y="4746625"/>
              <a:ext cx="76200" cy="76200"/>
            </a:xfrm>
            <a:prstGeom prst="rect">
              <a:avLst/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" name="TextBox 17"/>
            <p:cNvSpPr txBox="1">
              <a:spLocks noChangeArrowheads="1"/>
            </p:cNvSpPr>
            <p:nvPr/>
          </p:nvSpPr>
          <p:spPr bwMode="auto">
            <a:xfrm>
              <a:off x="8077200" y="2232025"/>
              <a:ext cx="914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R=255</a:t>
              </a: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G=200</a:t>
              </a: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B=250</a:t>
              </a:r>
            </a:p>
          </p:txBody>
        </p:sp>
        <p:sp>
          <p:nvSpPr>
            <p:cNvPr id="49" name="TextBox 18"/>
            <p:cNvSpPr txBox="1">
              <a:spLocks noChangeArrowheads="1"/>
            </p:cNvSpPr>
            <p:nvPr/>
          </p:nvSpPr>
          <p:spPr bwMode="auto">
            <a:xfrm>
              <a:off x="8150225" y="3616325"/>
              <a:ext cx="914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R=245</a:t>
              </a: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G=220</a:t>
              </a: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B=248</a:t>
              </a:r>
            </a:p>
          </p:txBody>
        </p:sp>
        <p:sp>
          <p:nvSpPr>
            <p:cNvPr id="50" name="TextBox 19"/>
            <p:cNvSpPr txBox="1">
              <a:spLocks noChangeArrowheads="1"/>
            </p:cNvSpPr>
            <p:nvPr/>
          </p:nvSpPr>
          <p:spPr bwMode="auto">
            <a:xfrm>
              <a:off x="5029200" y="5294313"/>
              <a:ext cx="914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R=15</a:t>
              </a: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G=189</a:t>
              </a: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B=2</a:t>
              </a:r>
            </a:p>
          </p:txBody>
        </p:sp>
        <p:sp>
          <p:nvSpPr>
            <p:cNvPr id="51" name="TextBox 20"/>
            <p:cNvSpPr txBox="1">
              <a:spLocks noChangeArrowheads="1"/>
            </p:cNvSpPr>
            <p:nvPr/>
          </p:nvSpPr>
          <p:spPr bwMode="auto">
            <a:xfrm>
              <a:off x="6629400" y="5400675"/>
              <a:ext cx="914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R=3</a:t>
              </a: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G=12</a:t>
              </a: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B=2</a:t>
              </a:r>
            </a:p>
          </p:txBody>
        </p:sp>
        <p:sp>
          <p:nvSpPr>
            <p:cNvPr id="61472" name="Double Bracket 22"/>
            <p:cNvSpPr>
              <a:spLocks noChangeArrowheads="1"/>
            </p:cNvSpPr>
            <p:nvPr/>
          </p:nvSpPr>
          <p:spPr bwMode="auto">
            <a:xfrm>
              <a:off x="5029200" y="5218113"/>
              <a:ext cx="914400" cy="1063625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473" name="Double Bracket 23"/>
            <p:cNvSpPr>
              <a:spLocks noChangeArrowheads="1"/>
            </p:cNvSpPr>
            <p:nvPr/>
          </p:nvSpPr>
          <p:spPr bwMode="auto">
            <a:xfrm>
              <a:off x="6477000" y="5324475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474" name="Double Bracket 24"/>
            <p:cNvSpPr>
              <a:spLocks noChangeArrowheads="1"/>
            </p:cNvSpPr>
            <p:nvPr/>
          </p:nvSpPr>
          <p:spPr bwMode="auto">
            <a:xfrm>
              <a:off x="8077200" y="2155825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475" name="Double Bracket 25"/>
            <p:cNvSpPr>
              <a:spLocks noChangeArrowheads="1"/>
            </p:cNvSpPr>
            <p:nvPr/>
          </p:nvSpPr>
          <p:spPr bwMode="auto">
            <a:xfrm>
              <a:off x="8150225" y="3538538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61476" name="Shape 36"/>
            <p:cNvCxnSpPr>
              <a:cxnSpLocks noChangeShapeType="1"/>
              <a:stCxn id="50" idx="3"/>
              <a:endCxn id="61467" idx="2"/>
            </p:cNvCxnSpPr>
            <p:nvPr/>
          </p:nvCxnSpPr>
          <p:spPr bwMode="auto">
            <a:xfrm flipH="1" flipV="1">
              <a:off x="5097463" y="4822825"/>
              <a:ext cx="846137" cy="933451"/>
            </a:xfrm>
            <a:prstGeom prst="curvedConnector4">
              <a:avLst>
                <a:gd name="adj1" fmla="val -27017"/>
                <a:gd name="adj2" fmla="val 74745"/>
              </a:avLst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7" name="Shape 38"/>
            <p:cNvCxnSpPr>
              <a:cxnSpLocks noChangeShapeType="1"/>
              <a:endCxn id="61466" idx="3"/>
            </p:cNvCxnSpPr>
            <p:nvPr/>
          </p:nvCxnSpPr>
          <p:spPr bwMode="auto">
            <a:xfrm rot="16200000" flipV="1">
              <a:off x="5536407" y="4079081"/>
              <a:ext cx="1454150" cy="1036637"/>
            </a:xfrm>
            <a:prstGeom prst="curvedConnector2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8" name="Curved Connector 40"/>
            <p:cNvCxnSpPr>
              <a:cxnSpLocks noChangeShapeType="1"/>
              <a:stCxn id="48" idx="1"/>
              <a:endCxn id="61465" idx="3"/>
            </p:cNvCxnSpPr>
            <p:nvPr/>
          </p:nvCxnSpPr>
          <p:spPr bwMode="auto">
            <a:xfrm rot="10800000" flipV="1">
              <a:off x="6202364" y="2693689"/>
              <a:ext cx="1874837" cy="643235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9" name="Curved Connector 42"/>
            <p:cNvCxnSpPr>
              <a:cxnSpLocks noChangeShapeType="1"/>
            </p:cNvCxnSpPr>
            <p:nvPr/>
          </p:nvCxnSpPr>
          <p:spPr bwMode="auto">
            <a:xfrm rot="10800000">
              <a:off x="6361113" y="3429000"/>
              <a:ext cx="1798637" cy="636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" name="Oval 26"/>
          <p:cNvSpPr>
            <a:spLocks noChangeArrowheads="1"/>
          </p:cNvSpPr>
          <p:nvPr/>
        </p:nvSpPr>
        <p:spPr bwMode="auto">
          <a:xfrm>
            <a:off x="2192338" y="3962400"/>
            <a:ext cx="152400" cy="1524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" name="Oval 28"/>
          <p:cNvSpPr>
            <a:spLocks noChangeArrowheads="1"/>
          </p:cNvSpPr>
          <p:nvPr/>
        </p:nvSpPr>
        <p:spPr bwMode="auto">
          <a:xfrm>
            <a:off x="2573338" y="4876800"/>
            <a:ext cx="152400" cy="1524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" name="Oval 29"/>
          <p:cNvSpPr>
            <a:spLocks noChangeArrowheads="1"/>
          </p:cNvSpPr>
          <p:nvPr/>
        </p:nvSpPr>
        <p:spPr bwMode="auto">
          <a:xfrm>
            <a:off x="2725738" y="4724400"/>
            <a:ext cx="152400" cy="1524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3" name="Oval 30"/>
          <p:cNvSpPr>
            <a:spLocks noChangeArrowheads="1"/>
          </p:cNvSpPr>
          <p:nvPr/>
        </p:nvSpPr>
        <p:spPr bwMode="auto">
          <a:xfrm>
            <a:off x="3259138" y="4038600"/>
            <a:ext cx="152400" cy="1524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 flipV="1">
            <a:off x="1963738" y="31242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32"/>
          <p:cNvSpPr>
            <a:spLocks noChangeShapeType="1"/>
          </p:cNvSpPr>
          <p:nvPr/>
        </p:nvSpPr>
        <p:spPr bwMode="auto">
          <a:xfrm flipV="1">
            <a:off x="1963738" y="3657600"/>
            <a:ext cx="144780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>
            <a:off x="1963738" y="4953000"/>
            <a:ext cx="16764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Oval 34"/>
          <p:cNvSpPr>
            <a:spLocks noChangeArrowheads="1"/>
          </p:cNvSpPr>
          <p:nvPr/>
        </p:nvSpPr>
        <p:spPr bwMode="auto">
          <a:xfrm>
            <a:off x="2116138" y="3505200"/>
            <a:ext cx="609600" cy="6858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8" name="Oval 35"/>
          <p:cNvSpPr>
            <a:spLocks noChangeArrowheads="1"/>
          </p:cNvSpPr>
          <p:nvPr/>
        </p:nvSpPr>
        <p:spPr bwMode="auto">
          <a:xfrm>
            <a:off x="2344738" y="4495800"/>
            <a:ext cx="609600" cy="6858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2878138" y="3733800"/>
            <a:ext cx="609600" cy="6858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3505200" y="4891087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3430588" y="3468688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G</a:t>
            </a:r>
          </a:p>
        </p:txBody>
      </p:sp>
      <p:sp>
        <p:nvSpPr>
          <p:cNvPr id="72" name="Text Box 39"/>
          <p:cNvSpPr txBox="1">
            <a:spLocks noChangeArrowheads="1"/>
          </p:cNvSpPr>
          <p:nvPr/>
        </p:nvSpPr>
        <p:spPr bwMode="auto">
          <a:xfrm>
            <a:off x="1963738" y="3048000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61460" name="TextBox 73"/>
          <p:cNvSpPr txBox="1">
            <a:spLocks noChangeArrowheads="1"/>
          </p:cNvSpPr>
          <p:nvPr/>
        </p:nvSpPr>
        <p:spPr bwMode="auto">
          <a:xfrm>
            <a:off x="312739" y="6245226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16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/>
              <a:t>Feature Space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77962"/>
            <a:ext cx="8229600" cy="48466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Depending on what we choose as the </a:t>
            </a:r>
            <a:r>
              <a:rPr lang="en-US" i="1" dirty="0"/>
              <a:t>feature space</a:t>
            </a:r>
            <a:r>
              <a:rPr lang="en-US" dirty="0"/>
              <a:t>, we can group pixels in different ways.</a:t>
            </a:r>
          </a:p>
          <a:p>
            <a:endParaRPr lang="en-US" sz="1600" dirty="0"/>
          </a:p>
          <a:p>
            <a:r>
              <a:rPr lang="en-US" dirty="0">
                <a:solidFill>
                  <a:srgbClr val="000000"/>
                </a:solidFill>
              </a:rPr>
              <a:t>Grouping pixels based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on</a:t>
            </a:r>
            <a:r>
              <a:rPr lang="en-US" dirty="0">
                <a:solidFill>
                  <a:srgbClr val="FF0000"/>
                </a:solidFill>
              </a:rPr>
              <a:t> texture </a:t>
            </a:r>
            <a:r>
              <a:rPr lang="en-US" dirty="0">
                <a:solidFill>
                  <a:srgbClr val="000000"/>
                </a:solidFill>
              </a:rPr>
              <a:t>similarity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Feature space: filter bank responses (e.g., 24D) </a:t>
            </a:r>
          </a:p>
          <a:p>
            <a:endParaRPr lang="de-CH" dirty="0"/>
          </a:p>
        </p:txBody>
      </p:sp>
      <p:pic>
        <p:nvPicPr>
          <p:cNvPr id="62470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t="5032" r="11601" b="11925"/>
          <a:stretch>
            <a:fillRect/>
          </a:stretch>
        </p:blipFill>
        <p:spPr bwMode="auto">
          <a:xfrm>
            <a:off x="4392613" y="2778126"/>
            <a:ext cx="339566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Content Placeholder 3" descr="lmfilt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" r="50301"/>
          <a:stretch>
            <a:fillRect/>
          </a:stretch>
        </p:blipFill>
        <p:spPr bwMode="auto">
          <a:xfrm>
            <a:off x="7824789" y="3179763"/>
            <a:ext cx="136207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48"/>
          <p:cNvSpPr txBox="1">
            <a:spLocks noChangeArrowheads="1"/>
          </p:cNvSpPr>
          <p:nvPr/>
        </p:nvSpPr>
        <p:spPr bwMode="auto">
          <a:xfrm>
            <a:off x="7999413" y="4092576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Filter bank of 24 filters</a:t>
            </a:r>
          </a:p>
        </p:txBody>
      </p:sp>
      <p:grpSp>
        <p:nvGrpSpPr>
          <p:cNvPr id="62473" name="Group 93"/>
          <p:cNvGrpSpPr>
            <a:grpSpLocks/>
          </p:cNvGrpSpPr>
          <p:nvPr/>
        </p:nvGrpSpPr>
        <p:grpSpPr bwMode="auto">
          <a:xfrm>
            <a:off x="1752601" y="3162300"/>
            <a:ext cx="2009775" cy="2267010"/>
            <a:chOff x="1963738" y="3465513"/>
            <a:chExt cx="2009775" cy="2267010"/>
          </a:xfrm>
        </p:grpSpPr>
        <p:sp>
          <p:nvSpPr>
            <p:cNvPr id="62475" name="Line 31"/>
            <p:cNvSpPr>
              <a:spLocks noChangeShapeType="1"/>
            </p:cNvSpPr>
            <p:nvPr/>
          </p:nvSpPr>
          <p:spPr bwMode="auto">
            <a:xfrm flipV="1">
              <a:off x="1963738" y="3590925"/>
              <a:ext cx="0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6" name="Line 32"/>
            <p:cNvSpPr>
              <a:spLocks noChangeShapeType="1"/>
            </p:cNvSpPr>
            <p:nvPr/>
          </p:nvSpPr>
          <p:spPr bwMode="auto">
            <a:xfrm flipV="1">
              <a:off x="1963738" y="4124325"/>
              <a:ext cx="1447800" cy="129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Line 33"/>
            <p:cNvSpPr>
              <a:spLocks noChangeShapeType="1"/>
            </p:cNvSpPr>
            <p:nvPr/>
          </p:nvSpPr>
          <p:spPr bwMode="auto">
            <a:xfrm>
              <a:off x="1963738" y="5419725"/>
              <a:ext cx="1676400" cy="30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8" name="Text Box 37"/>
            <p:cNvSpPr txBox="1">
              <a:spLocks noChangeArrowheads="1"/>
            </p:cNvSpPr>
            <p:nvPr/>
          </p:nvSpPr>
          <p:spPr bwMode="auto">
            <a:xfrm>
              <a:off x="3259138" y="5332413"/>
              <a:ext cx="533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24</a:t>
              </a:r>
            </a:p>
          </p:txBody>
        </p:sp>
        <p:sp>
          <p:nvSpPr>
            <p:cNvPr id="62479" name="Text Box 37"/>
            <p:cNvSpPr txBox="1">
              <a:spLocks noChangeArrowheads="1"/>
            </p:cNvSpPr>
            <p:nvPr/>
          </p:nvSpPr>
          <p:spPr bwMode="auto">
            <a:xfrm>
              <a:off x="3440113" y="3940175"/>
              <a:ext cx="533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62480" name="Text Box 37"/>
            <p:cNvSpPr txBox="1">
              <a:spLocks noChangeArrowheads="1"/>
            </p:cNvSpPr>
            <p:nvPr/>
          </p:nvSpPr>
          <p:spPr bwMode="auto">
            <a:xfrm>
              <a:off x="2016125" y="3465513"/>
              <a:ext cx="533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F</a:t>
              </a:r>
              <a:r>
                <a:rPr lang="en-US" baseline="-25000">
                  <a:solidFill>
                    <a:srgbClr val="0000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62481" name="TextBox 46"/>
            <p:cNvSpPr txBox="1">
              <a:spLocks noChangeArrowheads="1"/>
            </p:cNvSpPr>
            <p:nvPr/>
          </p:nvSpPr>
          <p:spPr bwMode="auto">
            <a:xfrm rot="5400000">
              <a:off x="2835275" y="4824413"/>
              <a:ext cx="6127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…</a:t>
              </a:r>
            </a:p>
          </p:txBody>
        </p:sp>
        <p:sp>
          <p:nvSpPr>
            <p:cNvPr id="62482" name="Oval 30"/>
            <p:cNvSpPr>
              <a:spLocks noChangeArrowheads="1"/>
            </p:cNvSpPr>
            <p:nvPr/>
          </p:nvSpPr>
          <p:spPr bwMode="auto">
            <a:xfrm>
              <a:off x="3259138" y="450532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83" name="Oval 30"/>
            <p:cNvSpPr>
              <a:spLocks noChangeArrowheads="1"/>
            </p:cNvSpPr>
            <p:nvPr/>
          </p:nvSpPr>
          <p:spPr bwMode="auto">
            <a:xfrm>
              <a:off x="3330575" y="465772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84" name="Oval 30"/>
            <p:cNvSpPr>
              <a:spLocks noChangeArrowheads="1"/>
            </p:cNvSpPr>
            <p:nvPr/>
          </p:nvSpPr>
          <p:spPr bwMode="auto">
            <a:xfrm>
              <a:off x="3397250" y="4560888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85" name="Oval 30"/>
            <p:cNvSpPr>
              <a:spLocks noChangeArrowheads="1"/>
            </p:cNvSpPr>
            <p:nvPr/>
          </p:nvSpPr>
          <p:spPr bwMode="auto">
            <a:xfrm>
              <a:off x="2600325" y="5029200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86" name="Oval 30"/>
            <p:cNvSpPr>
              <a:spLocks noChangeArrowheads="1"/>
            </p:cNvSpPr>
            <p:nvPr/>
          </p:nvSpPr>
          <p:spPr bwMode="auto">
            <a:xfrm>
              <a:off x="2047875" y="4597400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87" name="Oval 30"/>
            <p:cNvSpPr>
              <a:spLocks noChangeArrowheads="1"/>
            </p:cNvSpPr>
            <p:nvPr/>
          </p:nvSpPr>
          <p:spPr bwMode="auto">
            <a:xfrm>
              <a:off x="2119313" y="4749800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88" name="Oval 30"/>
            <p:cNvSpPr>
              <a:spLocks noChangeArrowheads="1"/>
            </p:cNvSpPr>
            <p:nvPr/>
          </p:nvSpPr>
          <p:spPr bwMode="auto">
            <a:xfrm>
              <a:off x="2185988" y="4652963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89" name="Oval 30"/>
            <p:cNvSpPr>
              <a:spLocks noChangeArrowheads="1"/>
            </p:cNvSpPr>
            <p:nvPr/>
          </p:nvSpPr>
          <p:spPr bwMode="auto">
            <a:xfrm>
              <a:off x="2265363" y="4805363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0" name="Oval 30"/>
            <p:cNvSpPr>
              <a:spLocks noChangeArrowheads="1"/>
            </p:cNvSpPr>
            <p:nvPr/>
          </p:nvSpPr>
          <p:spPr bwMode="auto">
            <a:xfrm>
              <a:off x="2125663" y="4456113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1" name="Oval 30"/>
            <p:cNvSpPr>
              <a:spLocks noChangeArrowheads="1"/>
            </p:cNvSpPr>
            <p:nvPr/>
          </p:nvSpPr>
          <p:spPr bwMode="auto">
            <a:xfrm>
              <a:off x="2197100" y="4608513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2" name="Oval 30"/>
            <p:cNvSpPr>
              <a:spLocks noChangeArrowheads="1"/>
            </p:cNvSpPr>
            <p:nvPr/>
          </p:nvSpPr>
          <p:spPr bwMode="auto">
            <a:xfrm>
              <a:off x="2263775" y="451167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3" name="Oval 30"/>
            <p:cNvSpPr>
              <a:spLocks noChangeArrowheads="1"/>
            </p:cNvSpPr>
            <p:nvPr/>
          </p:nvSpPr>
          <p:spPr bwMode="auto">
            <a:xfrm>
              <a:off x="2343150" y="466407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4" name="Oval 30"/>
            <p:cNvSpPr>
              <a:spLocks noChangeArrowheads="1"/>
            </p:cNvSpPr>
            <p:nvPr/>
          </p:nvSpPr>
          <p:spPr bwMode="auto">
            <a:xfrm>
              <a:off x="2595563" y="394017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5" name="Oval 30"/>
            <p:cNvSpPr>
              <a:spLocks noChangeArrowheads="1"/>
            </p:cNvSpPr>
            <p:nvPr/>
          </p:nvSpPr>
          <p:spPr bwMode="auto">
            <a:xfrm>
              <a:off x="2667000" y="409257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6" name="Oval 30"/>
            <p:cNvSpPr>
              <a:spLocks noChangeArrowheads="1"/>
            </p:cNvSpPr>
            <p:nvPr/>
          </p:nvSpPr>
          <p:spPr bwMode="auto">
            <a:xfrm>
              <a:off x="2733675" y="3995738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7" name="Oval 30"/>
            <p:cNvSpPr>
              <a:spLocks noChangeArrowheads="1"/>
            </p:cNvSpPr>
            <p:nvPr/>
          </p:nvSpPr>
          <p:spPr bwMode="auto">
            <a:xfrm>
              <a:off x="2813050" y="4148138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8" name="Oval 30"/>
            <p:cNvSpPr>
              <a:spLocks noChangeArrowheads="1"/>
            </p:cNvSpPr>
            <p:nvPr/>
          </p:nvSpPr>
          <p:spPr bwMode="auto">
            <a:xfrm>
              <a:off x="2673350" y="5145088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499" name="Oval 30"/>
            <p:cNvSpPr>
              <a:spLocks noChangeArrowheads="1"/>
            </p:cNvSpPr>
            <p:nvPr/>
          </p:nvSpPr>
          <p:spPr bwMode="auto">
            <a:xfrm>
              <a:off x="2600325" y="5211763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500" name="Oval 30"/>
            <p:cNvSpPr>
              <a:spLocks noChangeArrowheads="1"/>
            </p:cNvSpPr>
            <p:nvPr/>
          </p:nvSpPr>
          <p:spPr bwMode="auto">
            <a:xfrm>
              <a:off x="2381250" y="5145088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501" name="Oval 30"/>
            <p:cNvSpPr>
              <a:spLocks noChangeArrowheads="1"/>
            </p:cNvSpPr>
            <p:nvPr/>
          </p:nvSpPr>
          <p:spPr bwMode="auto">
            <a:xfrm>
              <a:off x="2454275" y="540067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62474" name="TextBox 122"/>
          <p:cNvSpPr txBox="1">
            <a:spLocks noChangeArrowheads="1"/>
          </p:cNvSpPr>
          <p:nvPr/>
        </p:nvSpPr>
        <p:spPr bwMode="auto">
          <a:xfrm>
            <a:off x="388939" y="6245226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65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Smoothing Out Cluster Assignments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77963"/>
            <a:ext cx="8229600" cy="4525963"/>
          </a:xfrm>
        </p:spPr>
        <p:txBody>
          <a:bodyPr>
            <a:normAutofit/>
          </a:bodyPr>
          <a:lstStyle/>
          <a:p>
            <a:r>
              <a:rPr lang="en-US"/>
              <a:t>Assigning a cluster label per pixel may yield outliers: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600"/>
          </a:p>
          <a:p>
            <a:r>
              <a:rPr lang="en-US"/>
              <a:t>How can we ensure they </a:t>
            </a:r>
            <a:br>
              <a:rPr lang="en-US"/>
            </a:br>
            <a:r>
              <a:rPr lang="en-US"/>
              <a:t>are spatially smooth?</a:t>
            </a:r>
          </a:p>
        </p:txBody>
      </p:sp>
      <p:pic>
        <p:nvPicPr>
          <p:cNvPr id="63494" name="Picture 3" descr="quantizedNois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9447" r="13077" b="11743"/>
          <a:stretch>
            <a:fillRect/>
          </a:stretch>
        </p:blipFill>
        <p:spPr bwMode="auto">
          <a:xfrm>
            <a:off x="4721225" y="1938338"/>
            <a:ext cx="2859088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5" descr="noisy_grayscale_i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974850"/>
            <a:ext cx="2679700" cy="172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496" name="Straight Arrow Connector 20"/>
          <p:cNvCxnSpPr>
            <a:cxnSpLocks noChangeShapeType="1"/>
          </p:cNvCxnSpPr>
          <p:nvPr/>
        </p:nvCxnSpPr>
        <p:spPr bwMode="auto">
          <a:xfrm>
            <a:off x="4246563" y="2814639"/>
            <a:ext cx="438150" cy="1587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84713" y="4038600"/>
            <a:ext cx="2919412" cy="2424112"/>
            <a:chOff x="4608513" y="4145121"/>
            <a:chExt cx="2919126" cy="2423997"/>
          </a:xfrm>
        </p:grpSpPr>
        <p:grpSp>
          <p:nvGrpSpPr>
            <p:cNvPr id="63501" name="Group 63"/>
            <p:cNvGrpSpPr>
              <a:grpSpLocks noChangeAspect="1"/>
            </p:cNvGrpSpPr>
            <p:nvPr/>
          </p:nvGrpSpPr>
          <p:grpSpPr bwMode="auto">
            <a:xfrm>
              <a:off x="4608513" y="4743469"/>
              <a:ext cx="2919126" cy="1825649"/>
              <a:chOff x="628596" y="690525"/>
              <a:chExt cx="2848014" cy="1781175"/>
            </a:xfrm>
          </p:grpSpPr>
          <p:pic>
            <p:nvPicPr>
              <p:cNvPr id="63504" name="Picture 8" descr="simple_image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596" y="690525"/>
                <a:ext cx="2762250" cy="17811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505" name="TextBox 9"/>
              <p:cNvSpPr txBox="1">
                <a:spLocks noChangeArrowheads="1"/>
              </p:cNvSpPr>
              <p:nvPr/>
            </p:nvSpPr>
            <p:spPr bwMode="auto">
              <a:xfrm>
                <a:off x="1249317" y="1238220"/>
                <a:ext cx="584207" cy="540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en-US" sz="3000">
                    <a:solidFill>
                      <a:srgbClr val="FFFFFF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63506" name="TextBox 10"/>
              <p:cNvSpPr txBox="1">
                <a:spLocks noChangeArrowheads="1"/>
              </p:cNvSpPr>
              <p:nvPr/>
            </p:nvSpPr>
            <p:spPr bwMode="auto">
              <a:xfrm>
                <a:off x="2162142" y="1201707"/>
                <a:ext cx="584207" cy="540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en-US" sz="30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63507" name="TextBox 11"/>
              <p:cNvSpPr txBox="1">
                <a:spLocks noChangeArrowheads="1"/>
              </p:cNvSpPr>
              <p:nvPr/>
            </p:nvSpPr>
            <p:spPr bwMode="auto">
              <a:xfrm>
                <a:off x="2892403" y="727039"/>
                <a:ext cx="584207" cy="540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1pPr>
                <a:lvl2pPr marL="742950" indent="-28575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2pPr>
                <a:lvl3pPr marL="11430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3pPr>
                <a:lvl4pPr marL="16002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4pPr>
                <a:lvl5pPr marL="2057400" indent="-228600"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2"/>
                    </a:solidFill>
                    <a:latin typeface="Trebuchet MS" pitchFamily="34" charset="0"/>
                  </a:defRPr>
                </a:lvl9pPr>
              </a:lstStyle>
              <a:p>
                <a:r>
                  <a:rPr lang="en-US" sz="300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</a:p>
            </p:txBody>
          </p:sp>
        </p:grpSp>
        <p:cxnSp>
          <p:nvCxnSpPr>
            <p:cNvPr id="63502" name="Straight Arrow Connector 23"/>
            <p:cNvCxnSpPr>
              <a:cxnSpLocks noChangeShapeType="1"/>
            </p:cNvCxnSpPr>
            <p:nvPr/>
          </p:nvCxnSpPr>
          <p:spPr bwMode="auto">
            <a:xfrm rot="5400000">
              <a:off x="5832100" y="4505466"/>
              <a:ext cx="474639" cy="1587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Box 16"/>
            <p:cNvSpPr txBox="1">
              <a:spLocks noChangeArrowheads="1"/>
            </p:cNvSpPr>
            <p:nvPr/>
          </p:nvSpPr>
          <p:spPr bwMode="auto">
            <a:xfrm>
              <a:off x="6105378" y="4145121"/>
              <a:ext cx="912724" cy="58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1946276" y="3727450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Original</a:t>
            </a: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4038601" y="3716338"/>
            <a:ext cx="4021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Labeled by cluster center’s intensity</a:t>
            </a:r>
          </a:p>
        </p:txBody>
      </p:sp>
      <p:sp>
        <p:nvSpPr>
          <p:cNvPr id="63500" name="TextBox 31"/>
          <p:cNvSpPr txBox="1">
            <a:spLocks noChangeArrowheads="1"/>
          </p:cNvSpPr>
          <p:nvPr/>
        </p:nvSpPr>
        <p:spPr bwMode="auto">
          <a:xfrm>
            <a:off x="388939" y="6245226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533400" y="304799"/>
            <a:ext cx="9677400" cy="1143000"/>
          </a:xfrm>
        </p:spPr>
        <p:txBody>
          <a:bodyPr/>
          <a:lstStyle/>
          <a:p>
            <a:r>
              <a:rPr lang="en-US" dirty="0"/>
              <a:t>Segmentation as Clustering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30361"/>
            <a:ext cx="9677400" cy="47704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Depending on what we choose as the </a:t>
            </a:r>
            <a:r>
              <a:rPr lang="en-US" i="1" dirty="0"/>
              <a:t>feature space</a:t>
            </a:r>
            <a:r>
              <a:rPr lang="en-US" dirty="0"/>
              <a:t>, we can group pixels in different ways.</a:t>
            </a:r>
          </a:p>
          <a:p>
            <a:endParaRPr lang="en-US" sz="1600" dirty="0"/>
          </a:p>
          <a:p>
            <a:r>
              <a:rPr lang="en-US" dirty="0">
                <a:solidFill>
                  <a:srgbClr val="000000"/>
                </a:solidFill>
              </a:rPr>
              <a:t>Grouping pixels based on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i="1" dirty="0" err="1">
                <a:solidFill>
                  <a:srgbClr val="FF0000"/>
                </a:solidFill>
              </a:rPr>
              <a:t>intensity+position</a:t>
            </a:r>
            <a:r>
              <a:rPr lang="en-US" dirty="0">
                <a:solidFill>
                  <a:srgbClr val="000000"/>
                </a:solidFill>
              </a:rPr>
              <a:t> similarity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 Way to encode both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similarity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and </a:t>
            </a: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proximity.</a:t>
            </a:r>
            <a:endParaRPr lang="en-US" i="1" dirty="0">
              <a:solidFill>
                <a:srgbClr val="000000"/>
              </a:solidFill>
            </a:endParaRPr>
          </a:p>
          <a:p>
            <a:endParaRPr lang="de-CH" dirty="0"/>
          </a:p>
        </p:txBody>
      </p:sp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1836739" y="6397625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  <p:pic>
        <p:nvPicPr>
          <p:cNvPr id="64519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t="6291" r="12572" b="11925"/>
          <a:stretch>
            <a:fillRect/>
          </a:stretch>
        </p:blipFill>
        <p:spPr bwMode="auto">
          <a:xfrm>
            <a:off x="6789739" y="3149600"/>
            <a:ext cx="3322637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688389" y="4865687"/>
            <a:ext cx="365125" cy="2921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994651" y="4464049"/>
            <a:ext cx="365125" cy="2921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3786189" y="4748213"/>
            <a:ext cx="1068387" cy="657225"/>
            <a:chOff x="2262188" y="4779963"/>
            <a:chExt cx="1068387" cy="657225"/>
          </a:xfrm>
        </p:grpSpPr>
        <p:sp>
          <p:nvSpPr>
            <p:cNvPr id="64530" name="Oval 30"/>
            <p:cNvSpPr>
              <a:spLocks noChangeArrowheads="1"/>
            </p:cNvSpPr>
            <p:nvPr/>
          </p:nvSpPr>
          <p:spPr bwMode="auto">
            <a:xfrm>
              <a:off x="2262188" y="4921250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1" name="Oval 30"/>
            <p:cNvSpPr>
              <a:spLocks noChangeArrowheads="1"/>
            </p:cNvSpPr>
            <p:nvPr/>
          </p:nvSpPr>
          <p:spPr bwMode="auto">
            <a:xfrm>
              <a:off x="2400300" y="4976813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2" name="Oval 30"/>
            <p:cNvSpPr>
              <a:spLocks noChangeArrowheads="1"/>
            </p:cNvSpPr>
            <p:nvPr/>
          </p:nvSpPr>
          <p:spPr bwMode="auto">
            <a:xfrm>
              <a:off x="2339975" y="4779963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3" name="Oval 30"/>
            <p:cNvSpPr>
              <a:spLocks noChangeArrowheads="1"/>
            </p:cNvSpPr>
            <p:nvPr/>
          </p:nvSpPr>
          <p:spPr bwMode="auto">
            <a:xfrm>
              <a:off x="2411413" y="4932363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4" name="Oval 30"/>
            <p:cNvSpPr>
              <a:spLocks noChangeArrowheads="1"/>
            </p:cNvSpPr>
            <p:nvPr/>
          </p:nvSpPr>
          <p:spPr bwMode="auto">
            <a:xfrm>
              <a:off x="2478088" y="483552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5" name="Oval 30"/>
            <p:cNvSpPr>
              <a:spLocks noChangeArrowheads="1"/>
            </p:cNvSpPr>
            <p:nvPr/>
          </p:nvSpPr>
          <p:spPr bwMode="auto">
            <a:xfrm>
              <a:off x="2557463" y="498792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6" name="Oval 30"/>
            <p:cNvSpPr>
              <a:spLocks noChangeArrowheads="1"/>
            </p:cNvSpPr>
            <p:nvPr/>
          </p:nvSpPr>
          <p:spPr bwMode="auto">
            <a:xfrm>
              <a:off x="2960688" y="507682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7" name="Oval 30"/>
            <p:cNvSpPr>
              <a:spLocks noChangeArrowheads="1"/>
            </p:cNvSpPr>
            <p:nvPr/>
          </p:nvSpPr>
          <p:spPr bwMode="auto">
            <a:xfrm>
              <a:off x="3032125" y="5229225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8" name="Oval 30"/>
            <p:cNvSpPr>
              <a:spLocks noChangeArrowheads="1"/>
            </p:cNvSpPr>
            <p:nvPr/>
          </p:nvSpPr>
          <p:spPr bwMode="auto">
            <a:xfrm>
              <a:off x="3098800" y="5132388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539" name="Oval 30"/>
            <p:cNvSpPr>
              <a:spLocks noChangeArrowheads="1"/>
            </p:cNvSpPr>
            <p:nvPr/>
          </p:nvSpPr>
          <p:spPr bwMode="auto">
            <a:xfrm>
              <a:off x="3178175" y="5284788"/>
              <a:ext cx="152400" cy="152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64523" name="Group 62"/>
          <p:cNvGrpSpPr>
            <a:grpSpLocks/>
          </p:cNvGrpSpPr>
          <p:nvPr/>
        </p:nvGrpSpPr>
        <p:grpSpPr bwMode="auto">
          <a:xfrm>
            <a:off x="2992438" y="3352800"/>
            <a:ext cx="2322512" cy="2454275"/>
            <a:chOff x="1468438" y="3384550"/>
            <a:chExt cx="2322512" cy="2453720"/>
          </a:xfrm>
        </p:grpSpPr>
        <p:sp>
          <p:nvSpPr>
            <p:cNvPr id="64524" name="Line 31"/>
            <p:cNvSpPr>
              <a:spLocks noChangeShapeType="1"/>
            </p:cNvSpPr>
            <p:nvPr/>
          </p:nvSpPr>
          <p:spPr bwMode="auto">
            <a:xfrm flipV="1">
              <a:off x="1468438" y="3509963"/>
              <a:ext cx="0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32"/>
            <p:cNvSpPr>
              <a:spLocks noChangeShapeType="1"/>
            </p:cNvSpPr>
            <p:nvPr/>
          </p:nvSpPr>
          <p:spPr bwMode="auto">
            <a:xfrm flipV="1">
              <a:off x="1468438" y="4043363"/>
              <a:ext cx="1447800" cy="129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33"/>
            <p:cNvSpPr>
              <a:spLocks noChangeShapeType="1"/>
            </p:cNvSpPr>
            <p:nvPr/>
          </p:nvSpPr>
          <p:spPr bwMode="auto">
            <a:xfrm>
              <a:off x="1484313" y="5338763"/>
              <a:ext cx="1676400" cy="30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37"/>
            <p:cNvSpPr txBox="1">
              <a:spLocks noChangeArrowheads="1"/>
            </p:cNvSpPr>
            <p:nvPr/>
          </p:nvSpPr>
          <p:spPr bwMode="auto">
            <a:xfrm>
              <a:off x="3257550" y="5468467"/>
              <a:ext cx="533400" cy="369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X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  <p:sp>
          <p:nvSpPr>
            <p:cNvPr id="50" name="Text Box 37"/>
            <p:cNvSpPr txBox="1">
              <a:spLocks noChangeArrowheads="1"/>
            </p:cNvSpPr>
            <p:nvPr/>
          </p:nvSpPr>
          <p:spPr bwMode="auto">
            <a:xfrm>
              <a:off x="1520825" y="3384550"/>
              <a:ext cx="1225550" cy="369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Intensity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  <p:sp>
          <p:nvSpPr>
            <p:cNvPr id="61" name="Text Box 37"/>
            <p:cNvSpPr txBox="1">
              <a:spLocks noChangeArrowheads="1"/>
            </p:cNvSpPr>
            <p:nvPr/>
          </p:nvSpPr>
          <p:spPr bwMode="auto">
            <a:xfrm>
              <a:off x="2928938" y="3903546"/>
              <a:ext cx="328612" cy="369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1pPr>
              <a:lvl2pPr marL="742950" indent="-28575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2pPr>
              <a:lvl3pPr marL="11430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3pPr>
              <a:lvl4pPr marL="16002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4pPr>
              <a:lvl5pPr marL="2057400" indent="-228600"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2"/>
                  </a:solidFill>
                  <a:latin typeface="Trebuchet MS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Y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8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9677400" cy="1143000"/>
          </a:xfrm>
        </p:spPr>
        <p:txBody>
          <a:bodyPr/>
          <a:lstStyle/>
          <a:p>
            <a:r>
              <a:rPr lang="en-US" dirty="0"/>
              <a:t>K-Means Clustering Results</a:t>
            </a:r>
            <a:endParaRPr lang="de-CH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9677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K-means clustering based on intensity or color is essentially vector quantization of the image attributes</a:t>
            </a:r>
          </a:p>
          <a:p>
            <a:pPr lvl="1"/>
            <a:r>
              <a:rPr lang="en-US" sz="2400" dirty="0"/>
              <a:t>Clusters don’t have to be spatially coherent</a:t>
            </a:r>
            <a:endParaRPr lang="de-CH" sz="2400" dirty="0"/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275013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3275013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3275013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60701" y="2879725"/>
            <a:ext cx="759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Image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830764" y="2879725"/>
            <a:ext cx="2390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Intensity-based clusters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762875" y="2879725"/>
            <a:ext cx="20764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Color-based clusters</a:t>
            </a:r>
          </a:p>
        </p:txBody>
      </p:sp>
      <p:sp>
        <p:nvSpPr>
          <p:cNvPr id="65549" name="Text Box 9"/>
          <p:cNvSpPr txBox="1">
            <a:spLocks noChangeArrowheads="1"/>
          </p:cNvSpPr>
          <p:nvPr/>
        </p:nvSpPr>
        <p:spPr bwMode="auto">
          <a:xfrm rot="16200000">
            <a:off x="9331326" y="4946651"/>
            <a:ext cx="2397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</a:rPr>
              <a:t>Image source: Forsyth &amp; Ponce</a:t>
            </a:r>
          </a:p>
        </p:txBody>
      </p:sp>
    </p:spTree>
    <p:extLst>
      <p:ext uri="{BB962C8B-B14F-4D97-AF65-F5344CB8AC3E}">
        <p14:creationId xmlns:p14="http://schemas.microsoft.com/office/powerpoint/2010/main" val="3939307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396874"/>
            <a:ext cx="9753600" cy="1143000"/>
          </a:xfrm>
        </p:spPr>
        <p:txBody>
          <a:bodyPr/>
          <a:lstStyle/>
          <a:p>
            <a:r>
              <a:rPr lang="en-US" dirty="0"/>
              <a:t>K-Means Clustering Results</a:t>
            </a:r>
            <a:endParaRPr lang="de-CH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9753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K-means clustering based on intensity or color is essentially vector quantization of the image attributes</a:t>
            </a:r>
          </a:p>
          <a:p>
            <a:pPr lvl="1"/>
            <a:r>
              <a:rPr lang="en-US" sz="2400" dirty="0"/>
              <a:t>Clusters don’t have to be spatially coherent</a:t>
            </a:r>
          </a:p>
          <a:p>
            <a:r>
              <a:rPr lang="en-US" sz="2800" dirty="0"/>
              <a:t>Clustering based on (</a:t>
            </a:r>
            <a:r>
              <a:rPr lang="en-US" sz="2800" dirty="0" err="1"/>
              <a:t>r,g,b,x,y</a:t>
            </a:r>
            <a:r>
              <a:rPr lang="en-US" sz="2800" dirty="0"/>
              <a:t>) values enforces more spatial coherence</a:t>
            </a:r>
          </a:p>
          <a:p>
            <a:endParaRPr lang="de-CH" sz="2800" dirty="0"/>
          </a:p>
        </p:txBody>
      </p:sp>
      <p:pic>
        <p:nvPicPr>
          <p:cNvPr id="6656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4343400"/>
            <a:ext cx="1465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4343400"/>
            <a:ext cx="1465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4343400"/>
            <a:ext cx="1465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4343400"/>
            <a:ext cx="1465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343400"/>
            <a:ext cx="14652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2" name="Text Box 9"/>
          <p:cNvSpPr txBox="1">
            <a:spLocks noChangeArrowheads="1"/>
          </p:cNvSpPr>
          <p:nvPr/>
        </p:nvSpPr>
        <p:spPr bwMode="auto">
          <a:xfrm rot="16200000">
            <a:off x="9331326" y="4946651"/>
            <a:ext cx="2397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</a:rPr>
              <a:t>Image source: Forsyth &amp; Ponce</a:t>
            </a:r>
          </a:p>
        </p:txBody>
      </p:sp>
    </p:spTree>
    <p:extLst>
      <p:ext uri="{BB962C8B-B14F-4D97-AF65-F5344CB8AC3E}">
        <p14:creationId xmlns:p14="http://schemas.microsoft.com/office/powerpoint/2010/main" val="2741842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evaluate clusters?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Generative</a:t>
            </a:r>
          </a:p>
          <a:p>
            <a:pPr lvl="1"/>
            <a:r>
              <a:rPr lang="en-US" dirty="0">
                <a:latin typeface="Calibri" charset="0"/>
              </a:rPr>
              <a:t>How well are points reconstructed from the clusters?</a:t>
            </a:r>
          </a:p>
          <a:p>
            <a:pPr lvl="1"/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Discriminative</a:t>
            </a:r>
          </a:p>
          <a:p>
            <a:pPr lvl="1"/>
            <a:r>
              <a:rPr lang="en-US" dirty="0">
                <a:latin typeface="Calibri" charset="0"/>
              </a:rPr>
              <a:t>How well do the clusters correspond to labels?</a:t>
            </a:r>
          </a:p>
          <a:p>
            <a:pPr lvl="2"/>
            <a:r>
              <a:rPr lang="en-US" dirty="0">
                <a:latin typeface="Calibri" charset="0"/>
              </a:rPr>
              <a:t>Can we correctly classify which pixels belong to the panda?</a:t>
            </a:r>
          </a:p>
          <a:p>
            <a:pPr lvl="1"/>
            <a:r>
              <a:rPr lang="en-US" dirty="0">
                <a:latin typeface="Calibri" charset="0"/>
              </a:rPr>
              <a:t>Note: unsupervised clustering does not aim to be discriminative as we don’t have the labels.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496301" y="6488113"/>
            <a:ext cx="1975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Slide: Derek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Hoiem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5382"/>
            <a:ext cx="8458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j-ea"/>
              </a:rPr>
              <a:t>How to choose the </a:t>
            </a:r>
            <a:r>
              <a:rPr lang="en-US">
                <a:ea typeface="+mj-ea"/>
              </a:rPr>
              <a:t>number of clusters</a:t>
            </a:r>
            <a:r>
              <a:rPr lang="en-US" dirty="0">
                <a:ea typeface="+mj-ea"/>
              </a:rPr>
              <a:t>?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>
          <a:xfrm>
            <a:off x="609600" y="1385770"/>
            <a:ext cx="83439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" charset="0"/>
              </a:rPr>
              <a:t>Try different numbers of clusters in a validation set and look at performance.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496301" y="6488113"/>
            <a:ext cx="1975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Slide: Derek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Hoiem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905001"/>
            <a:ext cx="6658132" cy="460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18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296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K-Means pros and cons</a:t>
            </a:r>
          </a:p>
        </p:txBody>
      </p:sp>
      <p:sp>
        <p:nvSpPr>
          <p:cNvPr id="29701" name="Content Placeholder 7"/>
          <p:cNvSpPr>
            <a:spLocks noGrp="1"/>
          </p:cNvSpPr>
          <p:nvPr>
            <p:ph idx="1"/>
          </p:nvPr>
        </p:nvSpPr>
        <p:spPr>
          <a:xfrm>
            <a:off x="533401" y="1341438"/>
            <a:ext cx="5715000" cy="5135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/>
              <a:t>Pros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/>
              <a:t>Finds cluster centers that minimize conditional variance (good representation of data)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/>
              <a:t>Simple and fast, Easy to implement</a:t>
            </a:r>
          </a:p>
          <a:p>
            <a:pPr>
              <a:defRPr/>
            </a:pPr>
            <a:r>
              <a:rPr lang="en-US" sz="1800" dirty="0"/>
              <a:t>Cons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/>
              <a:t>Need to choose K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/>
              <a:t>Sensitive to outliers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/>
              <a:t>Prone to local minima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/>
              <a:t>All clusters have the same parameters (e.g., distance measure is non-adaptive)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/>
              <a:t>*Can be slow: each iteration is O(</a:t>
            </a:r>
            <a:r>
              <a:rPr lang="en-US" sz="1800" dirty="0" err="1"/>
              <a:t>KNd</a:t>
            </a:r>
            <a:r>
              <a:rPr lang="en-US" sz="1800" dirty="0"/>
              <a:t>) for N d-dimensional points</a:t>
            </a:r>
          </a:p>
          <a:p>
            <a:pPr>
              <a:defRPr/>
            </a:pPr>
            <a:r>
              <a:rPr lang="en-US" sz="1800" dirty="0"/>
              <a:t>Usage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/>
              <a:t>Unsupervised clustering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/>
              <a:t>Rarely used for pixel segmentation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2"/>
          <a:stretch>
            <a:fillRect/>
          </a:stretch>
        </p:blipFill>
        <p:spPr bwMode="auto">
          <a:xfrm>
            <a:off x="6477000" y="2667000"/>
            <a:ext cx="411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1"/>
          <a:stretch>
            <a:fillRect/>
          </a:stretch>
        </p:blipFill>
        <p:spPr bwMode="auto">
          <a:xfrm>
            <a:off x="6477000" y="1143001"/>
            <a:ext cx="4114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6" t="45294" r="16876" b="11569"/>
          <a:stretch>
            <a:fillRect/>
          </a:stretch>
        </p:blipFill>
        <p:spPr bwMode="auto">
          <a:xfrm>
            <a:off x="8797926" y="4335462"/>
            <a:ext cx="16795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45294" r="57652" b="11569"/>
          <a:stretch>
            <a:fillRect/>
          </a:stretch>
        </p:blipFill>
        <p:spPr bwMode="auto">
          <a:xfrm>
            <a:off x="6862764" y="4335462"/>
            <a:ext cx="15573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6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learn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A6A6A6"/>
                </a:solidFill>
              </a:rPr>
              <a:t>K-means clustering</a:t>
            </a:r>
          </a:p>
          <a:p>
            <a:r>
              <a:rPr lang="en-US" dirty="0"/>
              <a:t>Mean-shift clustering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2" y="5181600"/>
            <a:ext cx="6857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Reading: </a:t>
            </a:r>
            <a:r>
              <a:rPr lang="en-US" dirty="0">
                <a:solidFill>
                  <a:srgbClr val="CC3300"/>
                </a:solidFill>
              </a:rPr>
              <a:t>[FP]</a:t>
            </a:r>
            <a:r>
              <a:rPr lang="en-US" dirty="0"/>
              <a:t> Chapters: 14.2, 14.4	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9602" y="5701100"/>
            <a:ext cx="10058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D.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Comaniciu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and P. Meer, </a:t>
            </a:r>
            <a:r>
              <a:rPr lang="en-US" dirty="0">
                <a:solidFill>
                  <a:srgbClr val="000000"/>
                </a:solidFill>
                <a:cs typeface="Arial" pitchFamily="34" charset="0"/>
                <a:hlinkClick r:id="rId2"/>
              </a:rPr>
              <a:t>Mean Shift: A Robust Approach toward Feature Space Analysis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, PAMI 2002. </a:t>
            </a:r>
          </a:p>
        </p:txBody>
      </p:sp>
    </p:spTree>
    <p:extLst>
      <p:ext uri="{BB962C8B-B14F-4D97-AF65-F5344CB8AC3E}">
        <p14:creationId xmlns:p14="http://schemas.microsoft.com/office/powerpoint/2010/main" val="286047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/>
              <a:t>Recap: Gestalt Theory</a:t>
            </a:r>
            <a:endParaRPr lang="de-CH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09600" y="1554163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Gestalt: whole or group</a:t>
            </a:r>
          </a:p>
          <a:p>
            <a:pPr lvl="1" eaLnBrk="1" hangingPunct="1"/>
            <a:r>
              <a:rPr lang="en-US" sz="2000" dirty="0"/>
              <a:t>Whole is greater than sum of its parts</a:t>
            </a:r>
          </a:p>
          <a:p>
            <a:pPr lvl="1" eaLnBrk="1" hangingPunct="1"/>
            <a:r>
              <a:rPr lang="en-US" sz="2000" dirty="0"/>
              <a:t>Relationships among parts can yield new properties/features</a:t>
            </a:r>
          </a:p>
          <a:p>
            <a:pPr lvl="1" eaLnBrk="1" hangingPunct="1"/>
            <a:endParaRPr lang="en-US" sz="1100" dirty="0"/>
          </a:p>
          <a:p>
            <a:pPr eaLnBrk="1" hangingPunct="1"/>
            <a:r>
              <a:rPr lang="en-US" sz="2400" dirty="0"/>
              <a:t>Psychologists identified series of factors that predispose set of elements to be grouped (by human visual system)</a:t>
            </a:r>
            <a:endParaRPr lang="de-CH" sz="1600" dirty="0"/>
          </a:p>
        </p:txBody>
      </p:sp>
      <p:pic>
        <p:nvPicPr>
          <p:cNvPr id="29702" name="Picture 2" descr="C:\Users\leibe\Desktop\Bastian\myclasses\cv-ws08\images\Werthe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9" y="3803650"/>
            <a:ext cx="16414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990600" y="5638801"/>
            <a:ext cx="61373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600" dirty="0" err="1">
                <a:solidFill>
                  <a:schemeClr val="tx1"/>
                </a:solidFill>
              </a:rPr>
              <a:t>Untersuchungen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zur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Lehre</a:t>
            </a:r>
            <a:r>
              <a:rPr lang="en-US" sz="1600" dirty="0">
                <a:solidFill>
                  <a:schemeClr val="tx1"/>
                </a:solidFill>
              </a:rPr>
              <a:t> von der Gestalt,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i="1" dirty="0" err="1">
                <a:solidFill>
                  <a:schemeClr val="tx1"/>
                </a:solidFill>
              </a:rPr>
              <a:t>Psychologische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Forschung</a:t>
            </a:r>
            <a:r>
              <a:rPr lang="en-US" sz="1600" dirty="0">
                <a:solidFill>
                  <a:schemeClr val="tx1"/>
                </a:solidFill>
              </a:rPr>
              <a:t>, Vol. 4, pp. 301-350, 1923</a:t>
            </a:r>
            <a:endParaRPr lang="de-CH" sz="1600" dirty="0">
              <a:solidFill>
                <a:schemeClr val="tx1"/>
              </a:solidFill>
            </a:endParaRPr>
          </a:p>
          <a:p>
            <a:r>
              <a:rPr lang="de-CH" sz="1600" dirty="0">
                <a:solidFill>
                  <a:schemeClr val="tx1"/>
                </a:solidFill>
                <a:hlinkClick r:id="rId3"/>
              </a:rPr>
              <a:t>http://psy.ed.asu.edu/~classics/Wertheimer/Forms/forms.htm</a:t>
            </a:r>
            <a:endParaRPr lang="de-CH" sz="1600" dirty="0">
              <a:solidFill>
                <a:schemeClr val="tx1"/>
              </a:solidFill>
            </a:endParaRPr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914400" y="3810001"/>
            <a:ext cx="5440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pPr marL="0" lvl="4"/>
            <a:r>
              <a:rPr lang="en-US" sz="1400" i="1" dirty="0">
                <a:solidFill>
                  <a:schemeClr val="tx1"/>
                </a:solidFill>
              </a:rPr>
              <a:t>“I stand at the window and see a house, trees, sky. </a:t>
            </a:r>
            <a:br>
              <a:rPr lang="en-US" sz="1400" i="1" dirty="0">
                <a:solidFill>
                  <a:schemeClr val="tx1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>Theoretically I might say there were 327 </a:t>
            </a:r>
            <a:r>
              <a:rPr lang="en-US" sz="1400" i="1" dirty="0" err="1">
                <a:solidFill>
                  <a:schemeClr val="tx1"/>
                </a:solidFill>
              </a:rPr>
              <a:t>brightnesses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br>
              <a:rPr lang="en-US" sz="1400" i="1" dirty="0">
                <a:solidFill>
                  <a:schemeClr val="tx1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>and nuances of </a:t>
            </a:r>
            <a:r>
              <a:rPr lang="en-US" sz="1400" i="1" dirty="0" err="1">
                <a:solidFill>
                  <a:schemeClr val="tx1"/>
                </a:solidFill>
              </a:rPr>
              <a:t>colour</a:t>
            </a:r>
            <a:r>
              <a:rPr lang="en-US" sz="1400" i="1" dirty="0">
                <a:solidFill>
                  <a:schemeClr val="tx1"/>
                </a:solidFill>
              </a:rPr>
              <a:t>. Do I have "327"? No. I have sky, house, and trees.”</a:t>
            </a:r>
            <a:endParaRPr lang="en-US" sz="1400" dirty="0">
              <a:solidFill>
                <a:schemeClr val="tx1"/>
              </a:solidFill>
            </a:endParaRPr>
          </a:p>
          <a:p>
            <a:pPr marL="0" lvl="4" algn="r"/>
            <a:r>
              <a:rPr lang="en-US" sz="1600" dirty="0">
                <a:solidFill>
                  <a:schemeClr val="tx1"/>
                </a:solidFill>
              </a:rPr>
              <a:t>Max Wertheimer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(1880-1943)</a:t>
            </a:r>
            <a:endParaRPr lang="de-C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90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Mean-Shift Segmentation</a:t>
            </a:r>
            <a:endParaRPr lang="de-CH" dirty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1554163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An advanced and versatile technique for clustering-based segmentation</a:t>
            </a:r>
          </a:p>
          <a:p>
            <a:endParaRPr lang="de-CH" sz="2800" dirty="0"/>
          </a:p>
        </p:txBody>
      </p:sp>
      <p:pic>
        <p:nvPicPr>
          <p:cNvPr id="77830" name="Picture 4" descr="SegmentationExampl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" y="2444751"/>
            <a:ext cx="7705725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36625" y="5576888"/>
            <a:ext cx="6792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itchFamily="34" charset="0"/>
                <a:hlinkClick r:id="rId3"/>
              </a:rPr>
              <a:t>http://www.caip.rutgers.edu/~comanici/MSPAMI/msPamiResults.html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200" y="6145259"/>
            <a:ext cx="8750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D. </a:t>
            </a:r>
            <a:r>
              <a:rPr lang="en-US" sz="1600" dirty="0" err="1">
                <a:solidFill>
                  <a:srgbClr val="000000"/>
                </a:solidFill>
                <a:cs typeface="Arial" pitchFamily="34" charset="0"/>
              </a:rPr>
              <a:t>Comaniciu</a:t>
            </a: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 and P. Meer, </a:t>
            </a:r>
            <a:r>
              <a:rPr lang="en-US" sz="1600" dirty="0">
                <a:solidFill>
                  <a:srgbClr val="000000"/>
                </a:solidFill>
                <a:cs typeface="Arial" pitchFamily="34" charset="0"/>
                <a:hlinkClick r:id="rId4"/>
              </a:rPr>
              <a:t>Mean Shift: A Robust Approach toward Feature Space Analysis</a:t>
            </a: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, PAMI 2002. </a:t>
            </a:r>
          </a:p>
        </p:txBody>
      </p:sp>
      <p:sp>
        <p:nvSpPr>
          <p:cNvPr id="77833" name="TextBox 8"/>
          <p:cNvSpPr txBox="1">
            <a:spLocks noChangeArrowheads="1"/>
          </p:cNvSpPr>
          <p:nvPr/>
        </p:nvSpPr>
        <p:spPr bwMode="auto">
          <a:xfrm rot="16200000">
            <a:off x="9877425" y="5422900"/>
            <a:ext cx="265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Svetlana </a:t>
            </a:r>
            <a:r>
              <a:rPr lang="en-US" sz="1400" b="0" dirty="0" err="1">
                <a:solidFill>
                  <a:srgbClr val="000000"/>
                </a:solidFill>
              </a:rPr>
              <a:t>Lazebnik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45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304800" y="166694"/>
            <a:ext cx="8229600" cy="1143000"/>
          </a:xfrm>
        </p:spPr>
        <p:txBody>
          <a:bodyPr/>
          <a:lstStyle/>
          <a:p>
            <a:r>
              <a:rPr lang="en-US" dirty="0"/>
              <a:t>Mean-Shift Algorithm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951037"/>
            <a:ext cx="10575471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Iterative Mode Search</a:t>
            </a:r>
          </a:p>
          <a:p>
            <a:pPr marL="838200" lvl="1" indent="-381000">
              <a:buSzPct val="75000"/>
              <a:buFontTx/>
              <a:buAutoNum type="arabicPeriod"/>
            </a:pPr>
            <a:r>
              <a:rPr lang="en-US" sz="1800" dirty="0"/>
              <a:t>Initialize random seed, and window W</a:t>
            </a:r>
          </a:p>
          <a:p>
            <a:pPr marL="838200" lvl="1" indent="-381000">
              <a:buSzPct val="75000"/>
              <a:buFontTx/>
              <a:buAutoNum type="arabicPeriod"/>
            </a:pPr>
            <a:r>
              <a:rPr lang="en-US" sz="1800" dirty="0"/>
              <a:t>Calculate center of gravity (the “mean”) of W:</a:t>
            </a:r>
          </a:p>
          <a:p>
            <a:pPr marL="838200" lvl="1" indent="-381000">
              <a:buSzPct val="75000"/>
              <a:buFontTx/>
              <a:buAutoNum type="arabicPeriod"/>
            </a:pPr>
            <a:r>
              <a:rPr lang="en-US" sz="1800" dirty="0"/>
              <a:t>Shift the search window to the mean</a:t>
            </a:r>
          </a:p>
          <a:p>
            <a:pPr marL="838200" lvl="1" indent="-381000">
              <a:buSzPct val="75000"/>
              <a:buFontTx/>
              <a:buAutoNum type="arabicPeriod"/>
            </a:pPr>
            <a:r>
              <a:rPr lang="en-US" sz="1800" dirty="0"/>
              <a:t>Repeat Step 2 until convergence</a:t>
            </a:r>
          </a:p>
          <a:p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0075863" y="6416675"/>
            <a:ext cx="211613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853738" y="6416675"/>
            <a:ext cx="1338262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885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181600"/>
            <a:ext cx="12430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/>
          <a:stretch>
            <a:fillRect/>
          </a:stretch>
        </p:blipFill>
        <p:spPr bwMode="auto">
          <a:xfrm>
            <a:off x="3028950" y="1189034"/>
            <a:ext cx="640715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9458326" y="5092701"/>
            <a:ext cx="211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Steve Seitz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73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3"/>
          <p:cNvSpPr>
            <a:spLocks noChangeArrowheads="1"/>
          </p:cNvSpPr>
          <p:nvPr/>
        </p:nvSpPr>
        <p:spPr bwMode="auto">
          <a:xfrm>
            <a:off x="7086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Oval 4"/>
          <p:cNvSpPr>
            <a:spLocks noChangeArrowheads="1"/>
          </p:cNvSpPr>
          <p:nvPr/>
        </p:nvSpPr>
        <p:spPr bwMode="auto">
          <a:xfrm>
            <a:off x="7292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6" name="Oval 5"/>
          <p:cNvSpPr>
            <a:spLocks noChangeArrowheads="1"/>
          </p:cNvSpPr>
          <p:nvPr/>
        </p:nvSpPr>
        <p:spPr bwMode="auto">
          <a:xfrm>
            <a:off x="7216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7" name="Oval 6"/>
          <p:cNvSpPr>
            <a:spLocks noChangeArrowheads="1"/>
          </p:cNvSpPr>
          <p:nvPr/>
        </p:nvSpPr>
        <p:spPr bwMode="auto">
          <a:xfrm>
            <a:off x="6964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8" name="Oval 7"/>
          <p:cNvSpPr>
            <a:spLocks noChangeArrowheads="1"/>
          </p:cNvSpPr>
          <p:nvPr/>
        </p:nvSpPr>
        <p:spPr bwMode="auto">
          <a:xfrm>
            <a:off x="7205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9" name="Oval 8"/>
          <p:cNvSpPr>
            <a:spLocks noChangeArrowheads="1"/>
          </p:cNvSpPr>
          <p:nvPr/>
        </p:nvSpPr>
        <p:spPr bwMode="auto">
          <a:xfrm>
            <a:off x="6978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0" name="Oval 9"/>
          <p:cNvSpPr>
            <a:spLocks noChangeArrowheads="1"/>
          </p:cNvSpPr>
          <p:nvPr/>
        </p:nvSpPr>
        <p:spPr bwMode="auto">
          <a:xfrm>
            <a:off x="7456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1" name="Oval 10"/>
          <p:cNvSpPr>
            <a:spLocks noChangeArrowheads="1"/>
          </p:cNvSpPr>
          <p:nvPr/>
        </p:nvSpPr>
        <p:spPr bwMode="auto">
          <a:xfrm>
            <a:off x="6846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2" name="Oval 11"/>
          <p:cNvSpPr>
            <a:spLocks noChangeArrowheads="1"/>
          </p:cNvSpPr>
          <p:nvPr/>
        </p:nvSpPr>
        <p:spPr bwMode="auto">
          <a:xfrm>
            <a:off x="7586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3" name="Oval 12"/>
          <p:cNvSpPr>
            <a:spLocks noChangeArrowheads="1"/>
          </p:cNvSpPr>
          <p:nvPr/>
        </p:nvSpPr>
        <p:spPr bwMode="auto">
          <a:xfrm>
            <a:off x="7445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4" name="Oval 13"/>
          <p:cNvSpPr>
            <a:spLocks noChangeArrowheads="1"/>
          </p:cNvSpPr>
          <p:nvPr/>
        </p:nvSpPr>
        <p:spPr bwMode="auto">
          <a:xfrm>
            <a:off x="7162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5" name="Oval 14"/>
          <p:cNvSpPr>
            <a:spLocks noChangeArrowheads="1"/>
          </p:cNvSpPr>
          <p:nvPr/>
        </p:nvSpPr>
        <p:spPr bwMode="auto">
          <a:xfrm>
            <a:off x="7315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6" name="Oval 15"/>
          <p:cNvSpPr>
            <a:spLocks noChangeArrowheads="1"/>
          </p:cNvSpPr>
          <p:nvPr/>
        </p:nvSpPr>
        <p:spPr bwMode="auto">
          <a:xfrm>
            <a:off x="7010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7" name="Oval 16"/>
          <p:cNvSpPr>
            <a:spLocks noChangeArrowheads="1"/>
          </p:cNvSpPr>
          <p:nvPr/>
        </p:nvSpPr>
        <p:spPr bwMode="auto">
          <a:xfrm>
            <a:off x="6705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8" name="Oval 17"/>
          <p:cNvSpPr>
            <a:spLocks noChangeArrowheads="1"/>
          </p:cNvSpPr>
          <p:nvPr/>
        </p:nvSpPr>
        <p:spPr bwMode="auto">
          <a:xfrm>
            <a:off x="6477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89" name="Oval 18"/>
          <p:cNvSpPr>
            <a:spLocks noChangeArrowheads="1"/>
          </p:cNvSpPr>
          <p:nvPr/>
        </p:nvSpPr>
        <p:spPr bwMode="auto">
          <a:xfrm>
            <a:off x="6705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0" name="Oval 19"/>
          <p:cNvSpPr>
            <a:spLocks noChangeArrowheads="1"/>
          </p:cNvSpPr>
          <p:nvPr/>
        </p:nvSpPr>
        <p:spPr bwMode="auto">
          <a:xfrm>
            <a:off x="7772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1" name="Oval 20"/>
          <p:cNvSpPr>
            <a:spLocks noChangeArrowheads="1"/>
          </p:cNvSpPr>
          <p:nvPr/>
        </p:nvSpPr>
        <p:spPr bwMode="auto">
          <a:xfrm>
            <a:off x="7696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2" name="Oval 21"/>
          <p:cNvSpPr>
            <a:spLocks noChangeArrowheads="1"/>
          </p:cNvSpPr>
          <p:nvPr/>
        </p:nvSpPr>
        <p:spPr bwMode="auto">
          <a:xfrm>
            <a:off x="7412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3" name="Oval 22"/>
          <p:cNvSpPr>
            <a:spLocks noChangeArrowheads="1"/>
          </p:cNvSpPr>
          <p:nvPr/>
        </p:nvSpPr>
        <p:spPr bwMode="auto">
          <a:xfrm>
            <a:off x="7010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4" name="Oval 23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5" name="Oval 24"/>
          <p:cNvSpPr>
            <a:spLocks noChangeArrowheads="1"/>
          </p:cNvSpPr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6" name="Oval 25"/>
          <p:cNvSpPr>
            <a:spLocks noChangeArrowheads="1"/>
          </p:cNvSpPr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7" name="Oval 26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8" name="Oval 27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99" name="Oval 28"/>
          <p:cNvSpPr>
            <a:spLocks noChangeArrowheads="1"/>
          </p:cNvSpPr>
          <p:nvPr/>
        </p:nvSpPr>
        <p:spPr bwMode="auto">
          <a:xfrm>
            <a:off x="7445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0" name="Oval 29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1" name="Oval 30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2" name="Oval 31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3" name="Oval 32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4" name="Oval 33"/>
          <p:cNvSpPr>
            <a:spLocks noChangeArrowheads="1"/>
          </p:cNvSpPr>
          <p:nvPr/>
        </p:nvSpPr>
        <p:spPr bwMode="auto">
          <a:xfrm>
            <a:off x="6705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5" name="Oval 34"/>
          <p:cNvSpPr>
            <a:spLocks noChangeArrowheads="1"/>
          </p:cNvSpPr>
          <p:nvPr/>
        </p:nvSpPr>
        <p:spPr bwMode="auto">
          <a:xfrm>
            <a:off x="7445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6" name="Oval 35"/>
          <p:cNvSpPr>
            <a:spLocks noChangeArrowheads="1"/>
          </p:cNvSpPr>
          <p:nvPr/>
        </p:nvSpPr>
        <p:spPr bwMode="auto">
          <a:xfrm>
            <a:off x="7445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7" name="Oval 36"/>
          <p:cNvSpPr>
            <a:spLocks noChangeArrowheads="1"/>
          </p:cNvSpPr>
          <p:nvPr/>
        </p:nvSpPr>
        <p:spPr bwMode="auto">
          <a:xfrm>
            <a:off x="7696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8" name="Oval 37"/>
          <p:cNvSpPr>
            <a:spLocks noChangeArrowheads="1"/>
          </p:cNvSpPr>
          <p:nvPr/>
        </p:nvSpPr>
        <p:spPr bwMode="auto">
          <a:xfrm>
            <a:off x="7783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09" name="Oval 38"/>
          <p:cNvSpPr>
            <a:spLocks noChangeArrowheads="1"/>
          </p:cNvSpPr>
          <p:nvPr/>
        </p:nvSpPr>
        <p:spPr bwMode="auto">
          <a:xfrm>
            <a:off x="7772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0" name="Oval 39"/>
          <p:cNvSpPr>
            <a:spLocks noChangeArrowheads="1"/>
          </p:cNvSpPr>
          <p:nvPr/>
        </p:nvSpPr>
        <p:spPr bwMode="auto">
          <a:xfrm>
            <a:off x="8153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1" name="Oval 40"/>
          <p:cNvSpPr>
            <a:spLocks noChangeArrowheads="1"/>
          </p:cNvSpPr>
          <p:nvPr/>
        </p:nvSpPr>
        <p:spPr bwMode="auto">
          <a:xfrm>
            <a:off x="8153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2" name="Oval 41"/>
          <p:cNvSpPr>
            <a:spLocks noChangeArrowheads="1"/>
          </p:cNvSpPr>
          <p:nvPr/>
        </p:nvSpPr>
        <p:spPr bwMode="auto">
          <a:xfrm>
            <a:off x="8077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3" name="Oval 42"/>
          <p:cNvSpPr>
            <a:spLocks noChangeArrowheads="1"/>
          </p:cNvSpPr>
          <p:nvPr/>
        </p:nvSpPr>
        <p:spPr bwMode="auto">
          <a:xfrm>
            <a:off x="7848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4" name="Oval 43"/>
          <p:cNvSpPr>
            <a:spLocks noChangeArrowheads="1"/>
          </p:cNvSpPr>
          <p:nvPr/>
        </p:nvSpPr>
        <p:spPr bwMode="auto">
          <a:xfrm>
            <a:off x="8458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5" name="Oval 44"/>
          <p:cNvSpPr>
            <a:spLocks noChangeArrowheads="1"/>
          </p:cNvSpPr>
          <p:nvPr/>
        </p:nvSpPr>
        <p:spPr bwMode="auto">
          <a:xfrm>
            <a:off x="8534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6" name="Oval 45"/>
          <p:cNvSpPr>
            <a:spLocks noChangeArrowheads="1"/>
          </p:cNvSpPr>
          <p:nvPr/>
        </p:nvSpPr>
        <p:spPr bwMode="auto">
          <a:xfrm>
            <a:off x="8839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7" name="Oval 46"/>
          <p:cNvSpPr>
            <a:spLocks noChangeArrowheads="1"/>
          </p:cNvSpPr>
          <p:nvPr/>
        </p:nvSpPr>
        <p:spPr bwMode="auto">
          <a:xfrm>
            <a:off x="8229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8" name="Oval 47"/>
          <p:cNvSpPr>
            <a:spLocks noChangeArrowheads="1"/>
          </p:cNvSpPr>
          <p:nvPr/>
        </p:nvSpPr>
        <p:spPr bwMode="auto">
          <a:xfrm>
            <a:off x="8686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19" name="Oval 48"/>
          <p:cNvSpPr>
            <a:spLocks noChangeArrowheads="1"/>
          </p:cNvSpPr>
          <p:nvPr/>
        </p:nvSpPr>
        <p:spPr bwMode="auto">
          <a:xfrm>
            <a:off x="9448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0" name="Oval 49"/>
          <p:cNvSpPr>
            <a:spLocks noChangeArrowheads="1"/>
          </p:cNvSpPr>
          <p:nvPr/>
        </p:nvSpPr>
        <p:spPr bwMode="auto">
          <a:xfrm>
            <a:off x="8458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1" name="Oval 50"/>
          <p:cNvSpPr>
            <a:spLocks noChangeArrowheads="1"/>
          </p:cNvSpPr>
          <p:nvPr/>
        </p:nvSpPr>
        <p:spPr bwMode="auto">
          <a:xfrm>
            <a:off x="9002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2" name="Oval 51"/>
          <p:cNvSpPr>
            <a:spLocks noChangeArrowheads="1"/>
          </p:cNvSpPr>
          <p:nvPr/>
        </p:nvSpPr>
        <p:spPr bwMode="auto">
          <a:xfrm>
            <a:off x="8001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3" name="Oval 52"/>
          <p:cNvSpPr>
            <a:spLocks noChangeArrowheads="1"/>
          </p:cNvSpPr>
          <p:nvPr/>
        </p:nvSpPr>
        <p:spPr bwMode="auto">
          <a:xfrm>
            <a:off x="9067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4" name="Oval 53"/>
          <p:cNvSpPr>
            <a:spLocks noChangeArrowheads="1"/>
          </p:cNvSpPr>
          <p:nvPr/>
        </p:nvSpPr>
        <p:spPr bwMode="auto">
          <a:xfrm>
            <a:off x="8458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5" name="Oval 54"/>
          <p:cNvSpPr>
            <a:spLocks noChangeArrowheads="1"/>
          </p:cNvSpPr>
          <p:nvPr/>
        </p:nvSpPr>
        <p:spPr bwMode="auto">
          <a:xfrm>
            <a:off x="7620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6" name="Oval 55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7" name="Oval 56"/>
          <p:cNvSpPr>
            <a:spLocks noChangeArrowheads="1"/>
          </p:cNvSpPr>
          <p:nvPr/>
        </p:nvSpPr>
        <p:spPr bwMode="auto">
          <a:xfrm>
            <a:off x="7543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8" name="Oval 57"/>
          <p:cNvSpPr>
            <a:spLocks noChangeArrowheads="1"/>
          </p:cNvSpPr>
          <p:nvPr/>
        </p:nvSpPr>
        <p:spPr bwMode="auto">
          <a:xfrm>
            <a:off x="8001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29" name="Oval 58"/>
          <p:cNvSpPr>
            <a:spLocks noChangeArrowheads="1"/>
          </p:cNvSpPr>
          <p:nvPr/>
        </p:nvSpPr>
        <p:spPr bwMode="auto">
          <a:xfrm>
            <a:off x="7391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0" name="Oval 59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1" name="Oval 60"/>
          <p:cNvSpPr>
            <a:spLocks noChangeArrowheads="1"/>
          </p:cNvSpPr>
          <p:nvPr/>
        </p:nvSpPr>
        <p:spPr bwMode="auto">
          <a:xfrm>
            <a:off x="6629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2" name="Oval 61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3" name="Oval 62"/>
          <p:cNvSpPr>
            <a:spLocks noChangeArrowheads="1"/>
          </p:cNvSpPr>
          <p:nvPr/>
        </p:nvSpPr>
        <p:spPr bwMode="auto">
          <a:xfrm>
            <a:off x="6248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4" name="Oval 63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5" name="Oval 64"/>
          <p:cNvSpPr>
            <a:spLocks noChangeArrowheads="1"/>
          </p:cNvSpPr>
          <p:nvPr/>
        </p:nvSpPr>
        <p:spPr bwMode="auto">
          <a:xfrm>
            <a:off x="5638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6" name="Oval 65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7" name="Oval 66"/>
          <p:cNvSpPr>
            <a:spLocks noChangeArrowheads="1"/>
          </p:cNvSpPr>
          <p:nvPr/>
        </p:nvSpPr>
        <p:spPr bwMode="auto">
          <a:xfrm>
            <a:off x="5029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8" name="Oval 67"/>
          <p:cNvSpPr>
            <a:spLocks noChangeArrowheads="1"/>
          </p:cNvSpPr>
          <p:nvPr/>
        </p:nvSpPr>
        <p:spPr bwMode="auto">
          <a:xfrm>
            <a:off x="5562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39" name="Oval 68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0" name="Oval 69"/>
          <p:cNvSpPr>
            <a:spLocks noChangeArrowheads="1"/>
          </p:cNvSpPr>
          <p:nvPr/>
        </p:nvSpPr>
        <p:spPr bwMode="auto">
          <a:xfrm>
            <a:off x="5257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1" name="Oval 70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2" name="Oval 71"/>
          <p:cNvSpPr>
            <a:spLocks noChangeArrowheads="1"/>
          </p:cNvSpPr>
          <p:nvPr/>
        </p:nvSpPr>
        <p:spPr bwMode="auto">
          <a:xfrm>
            <a:off x="6248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3" name="Oval 72"/>
          <p:cNvSpPr>
            <a:spLocks noChangeArrowheads="1"/>
          </p:cNvSpPr>
          <p:nvPr/>
        </p:nvSpPr>
        <p:spPr bwMode="auto">
          <a:xfrm>
            <a:off x="5867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4" name="Oval 73"/>
          <p:cNvSpPr>
            <a:spLocks noChangeArrowheads="1"/>
          </p:cNvSpPr>
          <p:nvPr/>
        </p:nvSpPr>
        <p:spPr bwMode="auto">
          <a:xfrm>
            <a:off x="6553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5" name="Oval 74"/>
          <p:cNvSpPr>
            <a:spLocks noChangeArrowheads="1"/>
          </p:cNvSpPr>
          <p:nvPr/>
        </p:nvSpPr>
        <p:spPr bwMode="auto">
          <a:xfrm>
            <a:off x="5715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6" name="Oval 75"/>
          <p:cNvSpPr>
            <a:spLocks noChangeArrowheads="1"/>
          </p:cNvSpPr>
          <p:nvPr/>
        </p:nvSpPr>
        <p:spPr bwMode="auto">
          <a:xfrm>
            <a:off x="5257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7" name="Oval 76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8" name="Oval 77"/>
          <p:cNvSpPr>
            <a:spLocks noChangeArrowheads="1"/>
          </p:cNvSpPr>
          <p:nvPr/>
        </p:nvSpPr>
        <p:spPr bwMode="auto">
          <a:xfrm>
            <a:off x="4800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49" name="Oval 78"/>
          <p:cNvSpPr>
            <a:spLocks noChangeArrowheads="1"/>
          </p:cNvSpPr>
          <p:nvPr/>
        </p:nvSpPr>
        <p:spPr bwMode="auto">
          <a:xfrm>
            <a:off x="5181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0" name="Oval 79"/>
          <p:cNvSpPr>
            <a:spLocks noChangeArrowheads="1"/>
          </p:cNvSpPr>
          <p:nvPr/>
        </p:nvSpPr>
        <p:spPr bwMode="auto">
          <a:xfrm>
            <a:off x="4419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1" name="Oval 80"/>
          <p:cNvSpPr>
            <a:spLocks noChangeArrowheads="1"/>
          </p:cNvSpPr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2" name="Oval 81"/>
          <p:cNvSpPr>
            <a:spLocks noChangeArrowheads="1"/>
          </p:cNvSpPr>
          <p:nvPr/>
        </p:nvSpPr>
        <p:spPr bwMode="auto">
          <a:xfrm>
            <a:off x="4572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3" name="Oval 82"/>
          <p:cNvSpPr>
            <a:spLocks noChangeArrowheads="1"/>
          </p:cNvSpPr>
          <p:nvPr/>
        </p:nvSpPr>
        <p:spPr bwMode="auto">
          <a:xfrm>
            <a:off x="3886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4" name="Oval 83"/>
          <p:cNvSpPr>
            <a:spLocks noChangeArrowheads="1"/>
          </p:cNvSpPr>
          <p:nvPr/>
        </p:nvSpPr>
        <p:spPr bwMode="auto">
          <a:xfrm>
            <a:off x="3429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5" name="Oval 84"/>
          <p:cNvSpPr>
            <a:spLocks noChangeArrowheads="1"/>
          </p:cNvSpPr>
          <p:nvPr/>
        </p:nvSpPr>
        <p:spPr bwMode="auto">
          <a:xfrm>
            <a:off x="3429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6" name="Oval 85"/>
          <p:cNvSpPr>
            <a:spLocks noChangeArrowheads="1"/>
          </p:cNvSpPr>
          <p:nvPr/>
        </p:nvSpPr>
        <p:spPr bwMode="auto">
          <a:xfrm>
            <a:off x="4038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7" name="Oval 86"/>
          <p:cNvSpPr>
            <a:spLocks noChangeArrowheads="1"/>
          </p:cNvSpPr>
          <p:nvPr/>
        </p:nvSpPr>
        <p:spPr bwMode="auto">
          <a:xfrm>
            <a:off x="4419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8" name="Oval 87"/>
          <p:cNvSpPr>
            <a:spLocks noChangeArrowheads="1"/>
          </p:cNvSpPr>
          <p:nvPr/>
        </p:nvSpPr>
        <p:spPr bwMode="auto">
          <a:xfrm>
            <a:off x="3505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59" name="Oval 88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60" name="Oval 89"/>
          <p:cNvSpPr>
            <a:spLocks noChangeArrowheads="1"/>
          </p:cNvSpPr>
          <p:nvPr/>
        </p:nvSpPr>
        <p:spPr bwMode="auto">
          <a:xfrm>
            <a:off x="2286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61" name="Oval 90"/>
          <p:cNvSpPr>
            <a:spLocks noChangeArrowheads="1"/>
          </p:cNvSpPr>
          <p:nvPr/>
        </p:nvSpPr>
        <p:spPr bwMode="auto">
          <a:xfrm>
            <a:off x="2362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62" name="Oval 91"/>
          <p:cNvSpPr>
            <a:spLocks noChangeArrowheads="1"/>
          </p:cNvSpPr>
          <p:nvPr/>
        </p:nvSpPr>
        <p:spPr bwMode="auto">
          <a:xfrm>
            <a:off x="2362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63" name="Oval 92"/>
          <p:cNvSpPr>
            <a:spLocks noChangeArrowheads="1"/>
          </p:cNvSpPr>
          <p:nvPr/>
        </p:nvSpPr>
        <p:spPr bwMode="auto">
          <a:xfrm>
            <a:off x="2514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64" name="Oval 93"/>
          <p:cNvSpPr>
            <a:spLocks noChangeArrowheads="1"/>
          </p:cNvSpPr>
          <p:nvPr/>
        </p:nvSpPr>
        <p:spPr bwMode="auto">
          <a:xfrm>
            <a:off x="2667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965" name="Oval 94"/>
          <p:cNvSpPr>
            <a:spLocks noChangeArrowheads="1"/>
          </p:cNvSpPr>
          <p:nvPr/>
        </p:nvSpPr>
        <p:spPr bwMode="auto">
          <a:xfrm>
            <a:off x="4114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4114800" y="1524000"/>
            <a:ext cx="2819400" cy="2895600"/>
            <a:chOff x="3744" y="4464"/>
            <a:chExt cx="1776" cy="1824"/>
          </a:xfrm>
        </p:grpSpPr>
        <p:sp>
          <p:nvSpPr>
            <p:cNvPr id="79980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9981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79982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983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984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5867400" y="2895600"/>
            <a:ext cx="457200" cy="457200"/>
            <a:chOff x="4486" y="3484"/>
            <a:chExt cx="288" cy="288"/>
          </a:xfrm>
        </p:grpSpPr>
        <p:sp>
          <p:nvSpPr>
            <p:cNvPr id="79977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978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79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56234" name="AutoShape 106"/>
          <p:cNvSpPr>
            <a:spLocks noChangeArrowheads="1"/>
          </p:cNvSpPr>
          <p:nvPr/>
        </p:nvSpPr>
        <p:spPr bwMode="auto">
          <a:xfrm>
            <a:off x="8991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</a:p>
        </p:txBody>
      </p:sp>
      <p:sp>
        <p:nvSpPr>
          <p:cNvPr id="1456235" name="Freeform 107"/>
          <p:cNvSpPr>
            <a:spLocks/>
          </p:cNvSpPr>
          <p:nvPr/>
        </p:nvSpPr>
        <p:spPr bwMode="auto">
          <a:xfrm>
            <a:off x="6834188" y="1443038"/>
            <a:ext cx="2170112" cy="1014412"/>
          </a:xfrm>
          <a:custGeom>
            <a:avLst/>
            <a:gdLst>
              <a:gd name="T0" fmla="*/ 2147483647 w 1367"/>
              <a:gd name="T1" fmla="*/ 2147483647 h 639"/>
              <a:gd name="T2" fmla="*/ 2147483647 w 1367"/>
              <a:gd name="T3" fmla="*/ 2147483647 h 639"/>
              <a:gd name="T4" fmla="*/ 2147483647 w 1367"/>
              <a:gd name="T5" fmla="*/ 2147483647 h 639"/>
              <a:gd name="T6" fmla="*/ 2147483647 w 1367"/>
              <a:gd name="T7" fmla="*/ 2147483647 h 639"/>
              <a:gd name="T8" fmla="*/ 2147483647 w 1367"/>
              <a:gd name="T9" fmla="*/ 2147483647 h 639"/>
              <a:gd name="T10" fmla="*/ 2147483647 w 1367"/>
              <a:gd name="T11" fmla="*/ 2147483647 h 639"/>
              <a:gd name="T12" fmla="*/ 2147483647 w 1367"/>
              <a:gd name="T13" fmla="*/ 2147483647 h 639"/>
              <a:gd name="T14" fmla="*/ 2147483647 w 1367"/>
              <a:gd name="T15" fmla="*/ 2147483647 h 639"/>
              <a:gd name="T16" fmla="*/ 2147483647 w 1367"/>
              <a:gd name="T17" fmla="*/ 2147483647 h 639"/>
              <a:gd name="T18" fmla="*/ 2147483647 w 1367"/>
              <a:gd name="T19" fmla="*/ 2147483647 h 639"/>
              <a:gd name="T20" fmla="*/ 2147483647 w 1367"/>
              <a:gd name="T21" fmla="*/ 2147483647 h 639"/>
              <a:gd name="T22" fmla="*/ 2147483647 w 1367"/>
              <a:gd name="T23" fmla="*/ 2147483647 h 639"/>
              <a:gd name="T24" fmla="*/ 2147483647 w 1367"/>
              <a:gd name="T25" fmla="*/ 2147483647 h 639"/>
              <a:gd name="T26" fmla="*/ 2147483647 w 1367"/>
              <a:gd name="T27" fmla="*/ 2147483647 h 639"/>
              <a:gd name="T28" fmla="*/ 2147483647 w 1367"/>
              <a:gd name="T29" fmla="*/ 2147483647 h 639"/>
              <a:gd name="T30" fmla="*/ 2147483647 w 1367"/>
              <a:gd name="T31" fmla="*/ 2147483647 h 639"/>
              <a:gd name="T32" fmla="*/ 2147483647 w 1367"/>
              <a:gd name="T33" fmla="*/ 2147483647 h 639"/>
              <a:gd name="T34" fmla="*/ 2147483647 w 1367"/>
              <a:gd name="T35" fmla="*/ 2147483647 h 639"/>
              <a:gd name="T36" fmla="*/ 2147483647 w 1367"/>
              <a:gd name="T37" fmla="*/ 2147483647 h 639"/>
              <a:gd name="T38" fmla="*/ 2147483647 w 1367"/>
              <a:gd name="T39" fmla="*/ 2147483647 h 639"/>
              <a:gd name="T40" fmla="*/ 0 w 1367"/>
              <a:gd name="T41" fmla="*/ 2147483647 h 6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67"/>
              <a:gd name="T64" fmla="*/ 0 h 639"/>
              <a:gd name="T65" fmla="*/ 1367 w 1367"/>
              <a:gd name="T66" fmla="*/ 639 h 6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67" h="639">
                <a:moveTo>
                  <a:pt x="1367" y="21"/>
                </a:moveTo>
                <a:cubicBezTo>
                  <a:pt x="1305" y="0"/>
                  <a:pt x="1340" y="5"/>
                  <a:pt x="1263" y="14"/>
                </a:cubicBezTo>
                <a:cubicBezTo>
                  <a:pt x="1213" y="31"/>
                  <a:pt x="1233" y="20"/>
                  <a:pt x="1201" y="42"/>
                </a:cubicBezTo>
                <a:cubicBezTo>
                  <a:pt x="1119" y="162"/>
                  <a:pt x="1014" y="134"/>
                  <a:pt x="874" y="139"/>
                </a:cubicBezTo>
                <a:cubicBezTo>
                  <a:pt x="826" y="149"/>
                  <a:pt x="851" y="142"/>
                  <a:pt x="798" y="160"/>
                </a:cubicBezTo>
                <a:cubicBezTo>
                  <a:pt x="784" y="165"/>
                  <a:pt x="756" y="174"/>
                  <a:pt x="756" y="174"/>
                </a:cubicBezTo>
                <a:cubicBezTo>
                  <a:pt x="752" y="181"/>
                  <a:pt x="749" y="189"/>
                  <a:pt x="743" y="194"/>
                </a:cubicBezTo>
                <a:cubicBezTo>
                  <a:pt x="737" y="199"/>
                  <a:pt x="727" y="196"/>
                  <a:pt x="722" y="201"/>
                </a:cubicBezTo>
                <a:cubicBezTo>
                  <a:pt x="717" y="206"/>
                  <a:pt x="719" y="216"/>
                  <a:pt x="715" y="222"/>
                </a:cubicBezTo>
                <a:cubicBezTo>
                  <a:pt x="707" y="237"/>
                  <a:pt x="696" y="250"/>
                  <a:pt x="687" y="264"/>
                </a:cubicBezTo>
                <a:cubicBezTo>
                  <a:pt x="667" y="293"/>
                  <a:pt x="667" y="321"/>
                  <a:pt x="631" y="333"/>
                </a:cubicBezTo>
                <a:cubicBezTo>
                  <a:pt x="570" y="375"/>
                  <a:pt x="510" y="370"/>
                  <a:pt x="437" y="375"/>
                </a:cubicBezTo>
                <a:cubicBezTo>
                  <a:pt x="425" y="377"/>
                  <a:pt x="413" y="379"/>
                  <a:pt x="402" y="382"/>
                </a:cubicBezTo>
                <a:cubicBezTo>
                  <a:pt x="388" y="386"/>
                  <a:pt x="361" y="396"/>
                  <a:pt x="361" y="396"/>
                </a:cubicBezTo>
                <a:cubicBezTo>
                  <a:pt x="356" y="403"/>
                  <a:pt x="353" y="410"/>
                  <a:pt x="347" y="416"/>
                </a:cubicBezTo>
                <a:cubicBezTo>
                  <a:pt x="341" y="422"/>
                  <a:pt x="332" y="424"/>
                  <a:pt x="326" y="430"/>
                </a:cubicBezTo>
                <a:cubicBezTo>
                  <a:pt x="297" y="464"/>
                  <a:pt x="287" y="503"/>
                  <a:pt x="250" y="528"/>
                </a:cubicBezTo>
                <a:cubicBezTo>
                  <a:pt x="231" y="555"/>
                  <a:pt x="210" y="587"/>
                  <a:pt x="180" y="597"/>
                </a:cubicBezTo>
                <a:cubicBezTo>
                  <a:pt x="166" y="606"/>
                  <a:pt x="153" y="616"/>
                  <a:pt x="139" y="625"/>
                </a:cubicBezTo>
                <a:cubicBezTo>
                  <a:pt x="132" y="630"/>
                  <a:pt x="118" y="639"/>
                  <a:pt x="118" y="639"/>
                </a:cubicBezTo>
                <a:cubicBezTo>
                  <a:pt x="106" y="638"/>
                  <a:pt x="30" y="625"/>
                  <a:pt x="0" y="625"/>
                </a:cubicBezTo>
              </a:path>
            </a:pathLst>
          </a:custGeom>
          <a:noFill/>
          <a:ln w="9525">
            <a:solidFill>
              <a:srgbClr val="00CCFF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6236" name="AutoShape 108"/>
          <p:cNvSpPr>
            <a:spLocks noChangeArrowheads="1"/>
          </p:cNvSpPr>
          <p:nvPr/>
        </p:nvSpPr>
        <p:spPr bwMode="auto">
          <a:xfrm>
            <a:off x="8991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</a:t>
            </a:r>
          </a:p>
        </p:txBody>
      </p:sp>
      <p:sp>
        <p:nvSpPr>
          <p:cNvPr id="1456237" name="Freeform 109"/>
          <p:cNvSpPr>
            <a:spLocks/>
          </p:cNvSpPr>
          <p:nvPr/>
        </p:nvSpPr>
        <p:spPr bwMode="auto">
          <a:xfrm>
            <a:off x="6169026" y="2103439"/>
            <a:ext cx="2824163" cy="930275"/>
          </a:xfrm>
          <a:custGeom>
            <a:avLst/>
            <a:gdLst>
              <a:gd name="T0" fmla="*/ 2147483647 w 1779"/>
              <a:gd name="T1" fmla="*/ 2147483647 h 586"/>
              <a:gd name="T2" fmla="*/ 2147483647 w 1779"/>
              <a:gd name="T3" fmla="*/ 2147483647 h 586"/>
              <a:gd name="T4" fmla="*/ 2147483647 w 1779"/>
              <a:gd name="T5" fmla="*/ 0 h 586"/>
              <a:gd name="T6" fmla="*/ 2147483647 w 1779"/>
              <a:gd name="T7" fmla="*/ 2147483647 h 586"/>
              <a:gd name="T8" fmla="*/ 2147483647 w 1779"/>
              <a:gd name="T9" fmla="*/ 2147483647 h 586"/>
              <a:gd name="T10" fmla="*/ 2147483647 w 1779"/>
              <a:gd name="T11" fmla="*/ 2147483647 h 586"/>
              <a:gd name="T12" fmla="*/ 2147483647 w 1779"/>
              <a:gd name="T13" fmla="*/ 2147483647 h 586"/>
              <a:gd name="T14" fmla="*/ 2147483647 w 1779"/>
              <a:gd name="T15" fmla="*/ 2147483647 h 586"/>
              <a:gd name="T16" fmla="*/ 2147483647 w 1779"/>
              <a:gd name="T17" fmla="*/ 2147483647 h 586"/>
              <a:gd name="T18" fmla="*/ 2147483647 w 1779"/>
              <a:gd name="T19" fmla="*/ 2147483647 h 586"/>
              <a:gd name="T20" fmla="*/ 2147483647 w 1779"/>
              <a:gd name="T21" fmla="*/ 2147483647 h 586"/>
              <a:gd name="T22" fmla="*/ 2147483647 w 1779"/>
              <a:gd name="T23" fmla="*/ 2147483647 h 586"/>
              <a:gd name="T24" fmla="*/ 2147483647 w 1779"/>
              <a:gd name="T25" fmla="*/ 2147483647 h 586"/>
              <a:gd name="T26" fmla="*/ 2147483647 w 1779"/>
              <a:gd name="T27" fmla="*/ 2147483647 h 586"/>
              <a:gd name="T28" fmla="*/ 2147483647 w 1779"/>
              <a:gd name="T29" fmla="*/ 2147483647 h 586"/>
              <a:gd name="T30" fmla="*/ 2147483647 w 1779"/>
              <a:gd name="T31" fmla="*/ 2147483647 h 586"/>
              <a:gd name="T32" fmla="*/ 2147483647 w 1779"/>
              <a:gd name="T33" fmla="*/ 2147483647 h 586"/>
              <a:gd name="T34" fmla="*/ 2147483647 w 1779"/>
              <a:gd name="T35" fmla="*/ 2147483647 h 5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9"/>
              <a:gd name="T55" fmla="*/ 0 h 586"/>
              <a:gd name="T56" fmla="*/ 1779 w 1779"/>
              <a:gd name="T57" fmla="*/ 586 h 58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9" h="586">
                <a:moveTo>
                  <a:pt x="1779" y="42"/>
                </a:moveTo>
                <a:cubicBezTo>
                  <a:pt x="1748" y="11"/>
                  <a:pt x="1767" y="24"/>
                  <a:pt x="1717" y="7"/>
                </a:cubicBezTo>
                <a:cubicBezTo>
                  <a:pt x="1710" y="5"/>
                  <a:pt x="1696" y="0"/>
                  <a:pt x="1696" y="0"/>
                </a:cubicBezTo>
                <a:cubicBezTo>
                  <a:pt x="1633" y="3"/>
                  <a:pt x="1487" y="3"/>
                  <a:pt x="1418" y="42"/>
                </a:cubicBezTo>
                <a:cubicBezTo>
                  <a:pt x="1390" y="58"/>
                  <a:pt x="1362" y="80"/>
                  <a:pt x="1335" y="98"/>
                </a:cubicBezTo>
                <a:cubicBezTo>
                  <a:pt x="1318" y="109"/>
                  <a:pt x="1286" y="132"/>
                  <a:pt x="1286" y="132"/>
                </a:cubicBezTo>
                <a:cubicBezTo>
                  <a:pt x="1222" y="235"/>
                  <a:pt x="1110" y="243"/>
                  <a:pt x="1002" y="250"/>
                </a:cubicBezTo>
                <a:cubicBezTo>
                  <a:pt x="931" y="260"/>
                  <a:pt x="864" y="281"/>
                  <a:pt x="801" y="313"/>
                </a:cubicBezTo>
                <a:cubicBezTo>
                  <a:pt x="777" y="325"/>
                  <a:pt x="762" y="348"/>
                  <a:pt x="738" y="361"/>
                </a:cubicBezTo>
                <a:cubicBezTo>
                  <a:pt x="708" y="378"/>
                  <a:pt x="672" y="393"/>
                  <a:pt x="648" y="417"/>
                </a:cubicBezTo>
                <a:cubicBezTo>
                  <a:pt x="600" y="465"/>
                  <a:pt x="623" y="448"/>
                  <a:pt x="586" y="472"/>
                </a:cubicBezTo>
                <a:cubicBezTo>
                  <a:pt x="569" y="522"/>
                  <a:pt x="593" y="462"/>
                  <a:pt x="558" y="514"/>
                </a:cubicBezTo>
                <a:cubicBezTo>
                  <a:pt x="554" y="520"/>
                  <a:pt x="556" y="530"/>
                  <a:pt x="551" y="535"/>
                </a:cubicBezTo>
                <a:cubicBezTo>
                  <a:pt x="539" y="547"/>
                  <a:pt x="523" y="554"/>
                  <a:pt x="509" y="563"/>
                </a:cubicBezTo>
                <a:cubicBezTo>
                  <a:pt x="502" y="567"/>
                  <a:pt x="488" y="576"/>
                  <a:pt x="488" y="576"/>
                </a:cubicBezTo>
                <a:cubicBezTo>
                  <a:pt x="379" y="572"/>
                  <a:pt x="283" y="560"/>
                  <a:pt x="176" y="549"/>
                </a:cubicBezTo>
                <a:cubicBezTo>
                  <a:pt x="168" y="550"/>
                  <a:pt x="26" y="560"/>
                  <a:pt x="3" y="583"/>
                </a:cubicBezTo>
                <a:cubicBezTo>
                  <a:pt x="0" y="586"/>
                  <a:pt x="12" y="583"/>
                  <a:pt x="16" y="583"/>
                </a:cubicBezTo>
              </a:path>
            </a:pathLst>
          </a:custGeom>
          <a:noFill/>
          <a:ln w="9525">
            <a:solidFill>
              <a:srgbClr val="FF9900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6238" name="AutoShape 110"/>
          <p:cNvSpPr>
            <a:spLocks noChangeArrowheads="1"/>
          </p:cNvSpPr>
          <p:nvPr/>
        </p:nvSpPr>
        <p:spPr bwMode="auto">
          <a:xfrm rot="880212">
            <a:off x="5521325" y="2968625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6239" name="AutoShape 111"/>
          <p:cNvSpPr>
            <a:spLocks noChangeArrowheads="1"/>
          </p:cNvSpPr>
          <p:nvPr/>
        </p:nvSpPr>
        <p:spPr bwMode="auto">
          <a:xfrm>
            <a:off x="8991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Mean Shift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vector</a:t>
            </a:r>
          </a:p>
        </p:txBody>
      </p:sp>
      <p:sp>
        <p:nvSpPr>
          <p:cNvPr id="1456240" name="Freeform 112"/>
          <p:cNvSpPr>
            <a:spLocks/>
          </p:cNvSpPr>
          <p:nvPr/>
        </p:nvSpPr>
        <p:spPr bwMode="auto">
          <a:xfrm>
            <a:off x="5567363" y="3140076"/>
            <a:ext cx="3403600" cy="2632075"/>
          </a:xfrm>
          <a:custGeom>
            <a:avLst/>
            <a:gdLst>
              <a:gd name="T0" fmla="*/ 2147483647 w 2144"/>
              <a:gd name="T1" fmla="*/ 2147483647 h 1658"/>
              <a:gd name="T2" fmla="*/ 2147483647 w 2144"/>
              <a:gd name="T3" fmla="*/ 2147483647 h 1658"/>
              <a:gd name="T4" fmla="*/ 2147483647 w 2144"/>
              <a:gd name="T5" fmla="*/ 2147483647 h 1658"/>
              <a:gd name="T6" fmla="*/ 2147483647 w 2144"/>
              <a:gd name="T7" fmla="*/ 2147483647 h 1658"/>
              <a:gd name="T8" fmla="*/ 2147483647 w 2144"/>
              <a:gd name="T9" fmla="*/ 2147483647 h 1658"/>
              <a:gd name="T10" fmla="*/ 2147483647 w 2144"/>
              <a:gd name="T11" fmla="*/ 2147483647 h 1658"/>
              <a:gd name="T12" fmla="*/ 2147483647 w 2144"/>
              <a:gd name="T13" fmla="*/ 2147483647 h 1658"/>
              <a:gd name="T14" fmla="*/ 2147483647 w 2144"/>
              <a:gd name="T15" fmla="*/ 2147483647 h 1658"/>
              <a:gd name="T16" fmla="*/ 2147483647 w 2144"/>
              <a:gd name="T17" fmla="*/ 2147483647 h 1658"/>
              <a:gd name="T18" fmla="*/ 2147483647 w 2144"/>
              <a:gd name="T19" fmla="*/ 2147483647 h 1658"/>
              <a:gd name="T20" fmla="*/ 2147483647 w 2144"/>
              <a:gd name="T21" fmla="*/ 2147483647 h 1658"/>
              <a:gd name="T22" fmla="*/ 2147483647 w 2144"/>
              <a:gd name="T23" fmla="*/ 2147483647 h 1658"/>
              <a:gd name="T24" fmla="*/ 2147483647 w 2144"/>
              <a:gd name="T25" fmla="*/ 2147483647 h 1658"/>
              <a:gd name="T26" fmla="*/ 2147483647 w 2144"/>
              <a:gd name="T27" fmla="*/ 2147483647 h 1658"/>
              <a:gd name="T28" fmla="*/ 2147483647 w 2144"/>
              <a:gd name="T29" fmla="*/ 2147483647 h 1658"/>
              <a:gd name="T30" fmla="*/ 2147483647 w 2144"/>
              <a:gd name="T31" fmla="*/ 2147483647 h 1658"/>
              <a:gd name="T32" fmla="*/ 2147483647 w 2144"/>
              <a:gd name="T33" fmla="*/ 2147483647 h 1658"/>
              <a:gd name="T34" fmla="*/ 2147483647 w 2144"/>
              <a:gd name="T35" fmla="*/ 2147483647 h 1658"/>
              <a:gd name="T36" fmla="*/ 2147483647 w 2144"/>
              <a:gd name="T37" fmla="*/ 2147483647 h 1658"/>
              <a:gd name="T38" fmla="*/ 2147483647 w 2144"/>
              <a:gd name="T39" fmla="*/ 2147483647 h 1658"/>
              <a:gd name="T40" fmla="*/ 2147483647 w 2144"/>
              <a:gd name="T41" fmla="*/ 2147483647 h 1658"/>
              <a:gd name="T42" fmla="*/ 2147483647 w 2144"/>
              <a:gd name="T43" fmla="*/ 2147483647 h 1658"/>
              <a:gd name="T44" fmla="*/ 2147483647 w 2144"/>
              <a:gd name="T45" fmla="*/ 2147483647 h 1658"/>
              <a:gd name="T46" fmla="*/ 2147483647 w 2144"/>
              <a:gd name="T47" fmla="*/ 2147483647 h 1658"/>
              <a:gd name="T48" fmla="*/ 0 w 2144"/>
              <a:gd name="T49" fmla="*/ 2147483647 h 1658"/>
              <a:gd name="T50" fmla="*/ 2147483647 w 2144"/>
              <a:gd name="T51" fmla="*/ 2147483647 h 1658"/>
              <a:gd name="T52" fmla="*/ 2147483647 w 2144"/>
              <a:gd name="T53" fmla="*/ 2147483647 h 1658"/>
              <a:gd name="T54" fmla="*/ 2147483647 w 2144"/>
              <a:gd name="T55" fmla="*/ 0 h 16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44"/>
              <a:gd name="T85" fmla="*/ 0 h 1658"/>
              <a:gd name="T86" fmla="*/ 2144 w 2144"/>
              <a:gd name="T87" fmla="*/ 1658 h 16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44" h="1658">
                <a:moveTo>
                  <a:pt x="2144" y="1658"/>
                </a:moveTo>
                <a:cubicBezTo>
                  <a:pt x="2101" y="1644"/>
                  <a:pt x="2079" y="1621"/>
                  <a:pt x="2033" y="1610"/>
                </a:cubicBezTo>
                <a:cubicBezTo>
                  <a:pt x="1970" y="1563"/>
                  <a:pt x="2038" y="1608"/>
                  <a:pt x="1978" y="1582"/>
                </a:cubicBezTo>
                <a:cubicBezTo>
                  <a:pt x="1954" y="1571"/>
                  <a:pt x="1937" y="1548"/>
                  <a:pt x="1915" y="1534"/>
                </a:cubicBezTo>
                <a:cubicBezTo>
                  <a:pt x="1905" y="1519"/>
                  <a:pt x="1891" y="1507"/>
                  <a:pt x="1881" y="1492"/>
                </a:cubicBezTo>
                <a:cubicBezTo>
                  <a:pt x="1845" y="1435"/>
                  <a:pt x="1915" y="1512"/>
                  <a:pt x="1853" y="1450"/>
                </a:cubicBezTo>
                <a:cubicBezTo>
                  <a:pt x="1844" y="1422"/>
                  <a:pt x="1835" y="1411"/>
                  <a:pt x="1811" y="1395"/>
                </a:cubicBezTo>
                <a:cubicBezTo>
                  <a:pt x="1769" y="1269"/>
                  <a:pt x="1577" y="1294"/>
                  <a:pt x="1485" y="1291"/>
                </a:cubicBezTo>
                <a:cubicBezTo>
                  <a:pt x="1455" y="1281"/>
                  <a:pt x="1432" y="1266"/>
                  <a:pt x="1402" y="1256"/>
                </a:cubicBezTo>
                <a:cubicBezTo>
                  <a:pt x="1395" y="1254"/>
                  <a:pt x="1381" y="1249"/>
                  <a:pt x="1381" y="1249"/>
                </a:cubicBezTo>
                <a:cubicBezTo>
                  <a:pt x="1333" y="1201"/>
                  <a:pt x="1355" y="1218"/>
                  <a:pt x="1318" y="1193"/>
                </a:cubicBezTo>
                <a:cubicBezTo>
                  <a:pt x="1284" y="1141"/>
                  <a:pt x="1329" y="1204"/>
                  <a:pt x="1284" y="1159"/>
                </a:cubicBezTo>
                <a:cubicBezTo>
                  <a:pt x="1266" y="1141"/>
                  <a:pt x="1265" y="1116"/>
                  <a:pt x="1249" y="1096"/>
                </a:cubicBezTo>
                <a:cubicBezTo>
                  <a:pt x="1227" y="1070"/>
                  <a:pt x="1193" y="1053"/>
                  <a:pt x="1166" y="1034"/>
                </a:cubicBezTo>
                <a:cubicBezTo>
                  <a:pt x="1156" y="1027"/>
                  <a:pt x="1143" y="1028"/>
                  <a:pt x="1131" y="1027"/>
                </a:cubicBezTo>
                <a:cubicBezTo>
                  <a:pt x="1080" y="1023"/>
                  <a:pt x="1029" y="1022"/>
                  <a:pt x="978" y="1020"/>
                </a:cubicBezTo>
                <a:cubicBezTo>
                  <a:pt x="881" y="1003"/>
                  <a:pt x="810" y="950"/>
                  <a:pt x="749" y="874"/>
                </a:cubicBezTo>
                <a:cubicBezTo>
                  <a:pt x="731" y="852"/>
                  <a:pt x="711" y="842"/>
                  <a:pt x="701" y="812"/>
                </a:cubicBezTo>
                <a:cubicBezTo>
                  <a:pt x="690" y="779"/>
                  <a:pt x="679" y="753"/>
                  <a:pt x="666" y="722"/>
                </a:cubicBezTo>
                <a:cubicBezTo>
                  <a:pt x="651" y="685"/>
                  <a:pt x="646" y="650"/>
                  <a:pt x="624" y="617"/>
                </a:cubicBezTo>
                <a:cubicBezTo>
                  <a:pt x="612" y="578"/>
                  <a:pt x="598" y="572"/>
                  <a:pt x="562" y="548"/>
                </a:cubicBezTo>
                <a:cubicBezTo>
                  <a:pt x="554" y="543"/>
                  <a:pt x="550" y="532"/>
                  <a:pt x="541" y="527"/>
                </a:cubicBezTo>
                <a:cubicBezTo>
                  <a:pt x="478" y="491"/>
                  <a:pt x="381" y="480"/>
                  <a:pt x="312" y="472"/>
                </a:cubicBezTo>
                <a:cubicBezTo>
                  <a:pt x="227" y="444"/>
                  <a:pt x="125" y="430"/>
                  <a:pt x="48" y="382"/>
                </a:cubicBezTo>
                <a:cubicBezTo>
                  <a:pt x="30" y="353"/>
                  <a:pt x="18" y="325"/>
                  <a:pt x="0" y="298"/>
                </a:cubicBezTo>
                <a:cubicBezTo>
                  <a:pt x="7" y="224"/>
                  <a:pt x="6" y="167"/>
                  <a:pt x="69" y="125"/>
                </a:cubicBezTo>
                <a:cubicBezTo>
                  <a:pt x="83" y="103"/>
                  <a:pt x="121" y="77"/>
                  <a:pt x="146" y="69"/>
                </a:cubicBezTo>
                <a:cubicBezTo>
                  <a:pt x="164" y="42"/>
                  <a:pt x="187" y="36"/>
                  <a:pt x="187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975" name="Rectangle 115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Mean-Shift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0075863" y="6416675"/>
            <a:ext cx="211613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853738" y="6416675"/>
            <a:ext cx="1338262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56244" name="Rectangle 116"/>
          <p:cNvSpPr>
            <a:spLocks noChangeArrowheads="1"/>
          </p:cNvSpPr>
          <p:nvPr/>
        </p:nvSpPr>
        <p:spPr bwMode="auto">
          <a:xfrm>
            <a:off x="1524000" y="6096001"/>
            <a:ext cx="2338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1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5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5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5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5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234" grpId="0" animBg="1"/>
      <p:bldP spid="1456235" grpId="0" animBg="1"/>
      <p:bldP spid="1456235" grpId="1" animBg="1"/>
      <p:bldP spid="1456236" grpId="0" animBg="1"/>
      <p:bldP spid="1456237" grpId="0" animBg="1"/>
      <p:bldP spid="1456237" grpId="1" animBg="1"/>
      <p:bldP spid="1456238" grpId="0" animBg="1"/>
      <p:bldP spid="1456239" grpId="0" animBg="1"/>
      <p:bldP spid="1456239" grpId="1" animBg="1"/>
      <p:bldP spid="1456240" grpId="0" animBg="1"/>
      <p:bldP spid="145624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3"/>
          <p:cNvSpPr>
            <a:spLocks noChangeArrowheads="1"/>
          </p:cNvSpPr>
          <p:nvPr/>
        </p:nvSpPr>
        <p:spPr bwMode="auto">
          <a:xfrm>
            <a:off x="7086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Oval 4"/>
          <p:cNvSpPr>
            <a:spLocks noChangeArrowheads="1"/>
          </p:cNvSpPr>
          <p:nvPr/>
        </p:nvSpPr>
        <p:spPr bwMode="auto">
          <a:xfrm>
            <a:off x="7292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0" name="Oval 5"/>
          <p:cNvSpPr>
            <a:spLocks noChangeArrowheads="1"/>
          </p:cNvSpPr>
          <p:nvPr/>
        </p:nvSpPr>
        <p:spPr bwMode="auto">
          <a:xfrm>
            <a:off x="7216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1" name="Oval 6"/>
          <p:cNvSpPr>
            <a:spLocks noChangeArrowheads="1"/>
          </p:cNvSpPr>
          <p:nvPr/>
        </p:nvSpPr>
        <p:spPr bwMode="auto">
          <a:xfrm>
            <a:off x="6964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2" name="Oval 7"/>
          <p:cNvSpPr>
            <a:spLocks noChangeArrowheads="1"/>
          </p:cNvSpPr>
          <p:nvPr/>
        </p:nvSpPr>
        <p:spPr bwMode="auto">
          <a:xfrm>
            <a:off x="7205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3" name="Oval 8"/>
          <p:cNvSpPr>
            <a:spLocks noChangeArrowheads="1"/>
          </p:cNvSpPr>
          <p:nvPr/>
        </p:nvSpPr>
        <p:spPr bwMode="auto">
          <a:xfrm>
            <a:off x="6978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4" name="Oval 9"/>
          <p:cNvSpPr>
            <a:spLocks noChangeArrowheads="1"/>
          </p:cNvSpPr>
          <p:nvPr/>
        </p:nvSpPr>
        <p:spPr bwMode="auto">
          <a:xfrm>
            <a:off x="7456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5" name="Oval 10"/>
          <p:cNvSpPr>
            <a:spLocks noChangeArrowheads="1"/>
          </p:cNvSpPr>
          <p:nvPr/>
        </p:nvSpPr>
        <p:spPr bwMode="auto">
          <a:xfrm>
            <a:off x="6846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6" name="Oval 11"/>
          <p:cNvSpPr>
            <a:spLocks noChangeArrowheads="1"/>
          </p:cNvSpPr>
          <p:nvPr/>
        </p:nvSpPr>
        <p:spPr bwMode="auto">
          <a:xfrm>
            <a:off x="7586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7" name="Oval 12"/>
          <p:cNvSpPr>
            <a:spLocks noChangeArrowheads="1"/>
          </p:cNvSpPr>
          <p:nvPr/>
        </p:nvSpPr>
        <p:spPr bwMode="auto">
          <a:xfrm>
            <a:off x="7445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8" name="Oval 13"/>
          <p:cNvSpPr>
            <a:spLocks noChangeArrowheads="1"/>
          </p:cNvSpPr>
          <p:nvPr/>
        </p:nvSpPr>
        <p:spPr bwMode="auto">
          <a:xfrm>
            <a:off x="7162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09" name="Oval 14"/>
          <p:cNvSpPr>
            <a:spLocks noChangeArrowheads="1"/>
          </p:cNvSpPr>
          <p:nvPr/>
        </p:nvSpPr>
        <p:spPr bwMode="auto">
          <a:xfrm>
            <a:off x="7315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0" name="Oval 15"/>
          <p:cNvSpPr>
            <a:spLocks noChangeArrowheads="1"/>
          </p:cNvSpPr>
          <p:nvPr/>
        </p:nvSpPr>
        <p:spPr bwMode="auto">
          <a:xfrm>
            <a:off x="7010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1" name="Oval 16"/>
          <p:cNvSpPr>
            <a:spLocks noChangeArrowheads="1"/>
          </p:cNvSpPr>
          <p:nvPr/>
        </p:nvSpPr>
        <p:spPr bwMode="auto">
          <a:xfrm>
            <a:off x="6705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2" name="Oval 17"/>
          <p:cNvSpPr>
            <a:spLocks noChangeArrowheads="1"/>
          </p:cNvSpPr>
          <p:nvPr/>
        </p:nvSpPr>
        <p:spPr bwMode="auto">
          <a:xfrm>
            <a:off x="6477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3" name="Oval 18"/>
          <p:cNvSpPr>
            <a:spLocks noChangeArrowheads="1"/>
          </p:cNvSpPr>
          <p:nvPr/>
        </p:nvSpPr>
        <p:spPr bwMode="auto">
          <a:xfrm>
            <a:off x="6705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4" name="Oval 19"/>
          <p:cNvSpPr>
            <a:spLocks noChangeArrowheads="1"/>
          </p:cNvSpPr>
          <p:nvPr/>
        </p:nvSpPr>
        <p:spPr bwMode="auto">
          <a:xfrm>
            <a:off x="7772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5" name="Oval 20"/>
          <p:cNvSpPr>
            <a:spLocks noChangeArrowheads="1"/>
          </p:cNvSpPr>
          <p:nvPr/>
        </p:nvSpPr>
        <p:spPr bwMode="auto">
          <a:xfrm>
            <a:off x="7696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6" name="Oval 21"/>
          <p:cNvSpPr>
            <a:spLocks noChangeArrowheads="1"/>
          </p:cNvSpPr>
          <p:nvPr/>
        </p:nvSpPr>
        <p:spPr bwMode="auto">
          <a:xfrm>
            <a:off x="7412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7" name="Oval 22"/>
          <p:cNvSpPr>
            <a:spLocks noChangeArrowheads="1"/>
          </p:cNvSpPr>
          <p:nvPr/>
        </p:nvSpPr>
        <p:spPr bwMode="auto">
          <a:xfrm>
            <a:off x="7010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8" name="Oval 23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19" name="Oval 24"/>
          <p:cNvSpPr>
            <a:spLocks noChangeArrowheads="1"/>
          </p:cNvSpPr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0" name="Oval 25"/>
          <p:cNvSpPr>
            <a:spLocks noChangeArrowheads="1"/>
          </p:cNvSpPr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1" name="Oval 26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2" name="Oval 27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3" name="Oval 28"/>
          <p:cNvSpPr>
            <a:spLocks noChangeArrowheads="1"/>
          </p:cNvSpPr>
          <p:nvPr/>
        </p:nvSpPr>
        <p:spPr bwMode="auto">
          <a:xfrm>
            <a:off x="7445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4" name="Oval 29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5" name="Oval 30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6" name="Oval 31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7" name="Oval 32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8" name="Oval 33"/>
          <p:cNvSpPr>
            <a:spLocks noChangeArrowheads="1"/>
          </p:cNvSpPr>
          <p:nvPr/>
        </p:nvSpPr>
        <p:spPr bwMode="auto">
          <a:xfrm>
            <a:off x="6705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29" name="Oval 34"/>
          <p:cNvSpPr>
            <a:spLocks noChangeArrowheads="1"/>
          </p:cNvSpPr>
          <p:nvPr/>
        </p:nvSpPr>
        <p:spPr bwMode="auto">
          <a:xfrm>
            <a:off x="7445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0" name="Oval 35"/>
          <p:cNvSpPr>
            <a:spLocks noChangeArrowheads="1"/>
          </p:cNvSpPr>
          <p:nvPr/>
        </p:nvSpPr>
        <p:spPr bwMode="auto">
          <a:xfrm>
            <a:off x="7445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1" name="Oval 36"/>
          <p:cNvSpPr>
            <a:spLocks noChangeArrowheads="1"/>
          </p:cNvSpPr>
          <p:nvPr/>
        </p:nvSpPr>
        <p:spPr bwMode="auto">
          <a:xfrm>
            <a:off x="7696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2" name="Oval 37"/>
          <p:cNvSpPr>
            <a:spLocks noChangeArrowheads="1"/>
          </p:cNvSpPr>
          <p:nvPr/>
        </p:nvSpPr>
        <p:spPr bwMode="auto">
          <a:xfrm>
            <a:off x="7783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3" name="Oval 38"/>
          <p:cNvSpPr>
            <a:spLocks noChangeArrowheads="1"/>
          </p:cNvSpPr>
          <p:nvPr/>
        </p:nvSpPr>
        <p:spPr bwMode="auto">
          <a:xfrm>
            <a:off x="7772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4" name="Oval 39"/>
          <p:cNvSpPr>
            <a:spLocks noChangeArrowheads="1"/>
          </p:cNvSpPr>
          <p:nvPr/>
        </p:nvSpPr>
        <p:spPr bwMode="auto">
          <a:xfrm>
            <a:off x="8153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5" name="Oval 40"/>
          <p:cNvSpPr>
            <a:spLocks noChangeArrowheads="1"/>
          </p:cNvSpPr>
          <p:nvPr/>
        </p:nvSpPr>
        <p:spPr bwMode="auto">
          <a:xfrm>
            <a:off x="8153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6" name="Oval 41"/>
          <p:cNvSpPr>
            <a:spLocks noChangeArrowheads="1"/>
          </p:cNvSpPr>
          <p:nvPr/>
        </p:nvSpPr>
        <p:spPr bwMode="auto">
          <a:xfrm>
            <a:off x="8077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7" name="Oval 42"/>
          <p:cNvSpPr>
            <a:spLocks noChangeArrowheads="1"/>
          </p:cNvSpPr>
          <p:nvPr/>
        </p:nvSpPr>
        <p:spPr bwMode="auto">
          <a:xfrm>
            <a:off x="7848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8" name="Oval 43"/>
          <p:cNvSpPr>
            <a:spLocks noChangeArrowheads="1"/>
          </p:cNvSpPr>
          <p:nvPr/>
        </p:nvSpPr>
        <p:spPr bwMode="auto">
          <a:xfrm>
            <a:off x="8458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39" name="Oval 44"/>
          <p:cNvSpPr>
            <a:spLocks noChangeArrowheads="1"/>
          </p:cNvSpPr>
          <p:nvPr/>
        </p:nvSpPr>
        <p:spPr bwMode="auto">
          <a:xfrm>
            <a:off x="8534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0" name="Oval 45"/>
          <p:cNvSpPr>
            <a:spLocks noChangeArrowheads="1"/>
          </p:cNvSpPr>
          <p:nvPr/>
        </p:nvSpPr>
        <p:spPr bwMode="auto">
          <a:xfrm>
            <a:off x="8839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1" name="Oval 46"/>
          <p:cNvSpPr>
            <a:spLocks noChangeArrowheads="1"/>
          </p:cNvSpPr>
          <p:nvPr/>
        </p:nvSpPr>
        <p:spPr bwMode="auto">
          <a:xfrm>
            <a:off x="8229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2" name="Oval 47"/>
          <p:cNvSpPr>
            <a:spLocks noChangeArrowheads="1"/>
          </p:cNvSpPr>
          <p:nvPr/>
        </p:nvSpPr>
        <p:spPr bwMode="auto">
          <a:xfrm>
            <a:off x="8686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3" name="Oval 48"/>
          <p:cNvSpPr>
            <a:spLocks noChangeArrowheads="1"/>
          </p:cNvSpPr>
          <p:nvPr/>
        </p:nvSpPr>
        <p:spPr bwMode="auto">
          <a:xfrm>
            <a:off x="9448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4" name="Oval 49"/>
          <p:cNvSpPr>
            <a:spLocks noChangeArrowheads="1"/>
          </p:cNvSpPr>
          <p:nvPr/>
        </p:nvSpPr>
        <p:spPr bwMode="auto">
          <a:xfrm>
            <a:off x="8458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5" name="Oval 50"/>
          <p:cNvSpPr>
            <a:spLocks noChangeArrowheads="1"/>
          </p:cNvSpPr>
          <p:nvPr/>
        </p:nvSpPr>
        <p:spPr bwMode="auto">
          <a:xfrm>
            <a:off x="9002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6" name="Oval 51"/>
          <p:cNvSpPr>
            <a:spLocks noChangeArrowheads="1"/>
          </p:cNvSpPr>
          <p:nvPr/>
        </p:nvSpPr>
        <p:spPr bwMode="auto">
          <a:xfrm>
            <a:off x="8001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7" name="Oval 52"/>
          <p:cNvSpPr>
            <a:spLocks noChangeArrowheads="1"/>
          </p:cNvSpPr>
          <p:nvPr/>
        </p:nvSpPr>
        <p:spPr bwMode="auto">
          <a:xfrm>
            <a:off x="9067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8" name="Oval 53"/>
          <p:cNvSpPr>
            <a:spLocks noChangeArrowheads="1"/>
          </p:cNvSpPr>
          <p:nvPr/>
        </p:nvSpPr>
        <p:spPr bwMode="auto">
          <a:xfrm>
            <a:off x="8458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49" name="Oval 54"/>
          <p:cNvSpPr>
            <a:spLocks noChangeArrowheads="1"/>
          </p:cNvSpPr>
          <p:nvPr/>
        </p:nvSpPr>
        <p:spPr bwMode="auto">
          <a:xfrm>
            <a:off x="7620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0" name="Oval 55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1" name="Oval 56"/>
          <p:cNvSpPr>
            <a:spLocks noChangeArrowheads="1"/>
          </p:cNvSpPr>
          <p:nvPr/>
        </p:nvSpPr>
        <p:spPr bwMode="auto">
          <a:xfrm>
            <a:off x="7543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2" name="Oval 57"/>
          <p:cNvSpPr>
            <a:spLocks noChangeArrowheads="1"/>
          </p:cNvSpPr>
          <p:nvPr/>
        </p:nvSpPr>
        <p:spPr bwMode="auto">
          <a:xfrm>
            <a:off x="8001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3" name="Oval 58"/>
          <p:cNvSpPr>
            <a:spLocks noChangeArrowheads="1"/>
          </p:cNvSpPr>
          <p:nvPr/>
        </p:nvSpPr>
        <p:spPr bwMode="auto">
          <a:xfrm>
            <a:off x="7391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4" name="Oval 59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5" name="Oval 60"/>
          <p:cNvSpPr>
            <a:spLocks noChangeArrowheads="1"/>
          </p:cNvSpPr>
          <p:nvPr/>
        </p:nvSpPr>
        <p:spPr bwMode="auto">
          <a:xfrm>
            <a:off x="6629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6" name="Oval 61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7" name="Oval 62"/>
          <p:cNvSpPr>
            <a:spLocks noChangeArrowheads="1"/>
          </p:cNvSpPr>
          <p:nvPr/>
        </p:nvSpPr>
        <p:spPr bwMode="auto">
          <a:xfrm>
            <a:off x="6248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8" name="Oval 63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59" name="Oval 64"/>
          <p:cNvSpPr>
            <a:spLocks noChangeArrowheads="1"/>
          </p:cNvSpPr>
          <p:nvPr/>
        </p:nvSpPr>
        <p:spPr bwMode="auto">
          <a:xfrm>
            <a:off x="5638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0" name="Oval 65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1" name="Oval 66"/>
          <p:cNvSpPr>
            <a:spLocks noChangeArrowheads="1"/>
          </p:cNvSpPr>
          <p:nvPr/>
        </p:nvSpPr>
        <p:spPr bwMode="auto">
          <a:xfrm>
            <a:off x="5029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2" name="Oval 67"/>
          <p:cNvSpPr>
            <a:spLocks noChangeArrowheads="1"/>
          </p:cNvSpPr>
          <p:nvPr/>
        </p:nvSpPr>
        <p:spPr bwMode="auto">
          <a:xfrm>
            <a:off x="5562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3" name="Oval 68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4" name="Oval 69"/>
          <p:cNvSpPr>
            <a:spLocks noChangeArrowheads="1"/>
          </p:cNvSpPr>
          <p:nvPr/>
        </p:nvSpPr>
        <p:spPr bwMode="auto">
          <a:xfrm>
            <a:off x="5257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5" name="Oval 70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6" name="Oval 71"/>
          <p:cNvSpPr>
            <a:spLocks noChangeArrowheads="1"/>
          </p:cNvSpPr>
          <p:nvPr/>
        </p:nvSpPr>
        <p:spPr bwMode="auto">
          <a:xfrm>
            <a:off x="6248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7" name="Oval 72"/>
          <p:cNvSpPr>
            <a:spLocks noChangeArrowheads="1"/>
          </p:cNvSpPr>
          <p:nvPr/>
        </p:nvSpPr>
        <p:spPr bwMode="auto">
          <a:xfrm>
            <a:off x="5867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8" name="Oval 73"/>
          <p:cNvSpPr>
            <a:spLocks noChangeArrowheads="1"/>
          </p:cNvSpPr>
          <p:nvPr/>
        </p:nvSpPr>
        <p:spPr bwMode="auto">
          <a:xfrm>
            <a:off x="6553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69" name="Oval 74"/>
          <p:cNvSpPr>
            <a:spLocks noChangeArrowheads="1"/>
          </p:cNvSpPr>
          <p:nvPr/>
        </p:nvSpPr>
        <p:spPr bwMode="auto">
          <a:xfrm>
            <a:off x="5715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0" name="Oval 75"/>
          <p:cNvSpPr>
            <a:spLocks noChangeArrowheads="1"/>
          </p:cNvSpPr>
          <p:nvPr/>
        </p:nvSpPr>
        <p:spPr bwMode="auto">
          <a:xfrm>
            <a:off x="5257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1" name="Oval 76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2" name="Oval 77"/>
          <p:cNvSpPr>
            <a:spLocks noChangeArrowheads="1"/>
          </p:cNvSpPr>
          <p:nvPr/>
        </p:nvSpPr>
        <p:spPr bwMode="auto">
          <a:xfrm>
            <a:off x="4800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3" name="Oval 78"/>
          <p:cNvSpPr>
            <a:spLocks noChangeArrowheads="1"/>
          </p:cNvSpPr>
          <p:nvPr/>
        </p:nvSpPr>
        <p:spPr bwMode="auto">
          <a:xfrm>
            <a:off x="5181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4" name="Oval 79"/>
          <p:cNvSpPr>
            <a:spLocks noChangeArrowheads="1"/>
          </p:cNvSpPr>
          <p:nvPr/>
        </p:nvSpPr>
        <p:spPr bwMode="auto">
          <a:xfrm>
            <a:off x="4419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5" name="Oval 80"/>
          <p:cNvSpPr>
            <a:spLocks noChangeArrowheads="1"/>
          </p:cNvSpPr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6" name="Oval 81"/>
          <p:cNvSpPr>
            <a:spLocks noChangeArrowheads="1"/>
          </p:cNvSpPr>
          <p:nvPr/>
        </p:nvSpPr>
        <p:spPr bwMode="auto">
          <a:xfrm>
            <a:off x="4572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7" name="Oval 82"/>
          <p:cNvSpPr>
            <a:spLocks noChangeArrowheads="1"/>
          </p:cNvSpPr>
          <p:nvPr/>
        </p:nvSpPr>
        <p:spPr bwMode="auto">
          <a:xfrm>
            <a:off x="3886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8" name="Oval 83"/>
          <p:cNvSpPr>
            <a:spLocks noChangeArrowheads="1"/>
          </p:cNvSpPr>
          <p:nvPr/>
        </p:nvSpPr>
        <p:spPr bwMode="auto">
          <a:xfrm>
            <a:off x="3429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9" name="Oval 84"/>
          <p:cNvSpPr>
            <a:spLocks noChangeArrowheads="1"/>
          </p:cNvSpPr>
          <p:nvPr/>
        </p:nvSpPr>
        <p:spPr bwMode="auto">
          <a:xfrm>
            <a:off x="3429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0" name="Oval 85"/>
          <p:cNvSpPr>
            <a:spLocks noChangeArrowheads="1"/>
          </p:cNvSpPr>
          <p:nvPr/>
        </p:nvSpPr>
        <p:spPr bwMode="auto">
          <a:xfrm>
            <a:off x="4038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1" name="Oval 86"/>
          <p:cNvSpPr>
            <a:spLocks noChangeArrowheads="1"/>
          </p:cNvSpPr>
          <p:nvPr/>
        </p:nvSpPr>
        <p:spPr bwMode="auto">
          <a:xfrm>
            <a:off x="4419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2" name="Oval 87"/>
          <p:cNvSpPr>
            <a:spLocks noChangeArrowheads="1"/>
          </p:cNvSpPr>
          <p:nvPr/>
        </p:nvSpPr>
        <p:spPr bwMode="auto">
          <a:xfrm>
            <a:off x="3505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3" name="Oval 88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4" name="Oval 89"/>
          <p:cNvSpPr>
            <a:spLocks noChangeArrowheads="1"/>
          </p:cNvSpPr>
          <p:nvPr/>
        </p:nvSpPr>
        <p:spPr bwMode="auto">
          <a:xfrm>
            <a:off x="2286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5" name="Oval 90"/>
          <p:cNvSpPr>
            <a:spLocks noChangeArrowheads="1"/>
          </p:cNvSpPr>
          <p:nvPr/>
        </p:nvSpPr>
        <p:spPr bwMode="auto">
          <a:xfrm>
            <a:off x="2362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6" name="Oval 91"/>
          <p:cNvSpPr>
            <a:spLocks noChangeArrowheads="1"/>
          </p:cNvSpPr>
          <p:nvPr/>
        </p:nvSpPr>
        <p:spPr bwMode="auto">
          <a:xfrm>
            <a:off x="2362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7" name="Oval 92"/>
          <p:cNvSpPr>
            <a:spLocks noChangeArrowheads="1"/>
          </p:cNvSpPr>
          <p:nvPr/>
        </p:nvSpPr>
        <p:spPr bwMode="auto">
          <a:xfrm>
            <a:off x="2514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8" name="Oval 93"/>
          <p:cNvSpPr>
            <a:spLocks noChangeArrowheads="1"/>
          </p:cNvSpPr>
          <p:nvPr/>
        </p:nvSpPr>
        <p:spPr bwMode="auto">
          <a:xfrm>
            <a:off x="2667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9" name="Oval 94"/>
          <p:cNvSpPr>
            <a:spLocks noChangeArrowheads="1"/>
          </p:cNvSpPr>
          <p:nvPr/>
        </p:nvSpPr>
        <p:spPr bwMode="auto">
          <a:xfrm>
            <a:off x="4114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4114800" y="1524000"/>
            <a:ext cx="2819400" cy="2895600"/>
            <a:chOff x="3744" y="4464"/>
            <a:chExt cx="1776" cy="1824"/>
          </a:xfrm>
        </p:grpSpPr>
        <p:sp>
          <p:nvSpPr>
            <p:cNvPr id="81000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1001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81002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003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004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5867400" y="2895600"/>
            <a:ext cx="457200" cy="457200"/>
            <a:chOff x="4486" y="3484"/>
            <a:chExt cx="288" cy="288"/>
          </a:xfrm>
        </p:grpSpPr>
        <p:sp>
          <p:nvSpPr>
            <p:cNvPr id="80997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998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99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0992" name="AutoShape 106"/>
          <p:cNvSpPr>
            <a:spLocks noChangeArrowheads="1"/>
          </p:cNvSpPr>
          <p:nvPr/>
        </p:nvSpPr>
        <p:spPr bwMode="auto">
          <a:xfrm>
            <a:off x="8991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</a:p>
        </p:txBody>
      </p:sp>
      <p:sp>
        <p:nvSpPr>
          <p:cNvPr id="80993" name="AutoShape 107"/>
          <p:cNvSpPr>
            <a:spLocks noChangeArrowheads="1"/>
          </p:cNvSpPr>
          <p:nvPr/>
        </p:nvSpPr>
        <p:spPr bwMode="auto">
          <a:xfrm>
            <a:off x="8991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</a:t>
            </a:r>
          </a:p>
        </p:txBody>
      </p:sp>
      <p:sp>
        <p:nvSpPr>
          <p:cNvPr id="80994" name="AutoShape 108"/>
          <p:cNvSpPr>
            <a:spLocks noChangeArrowheads="1"/>
          </p:cNvSpPr>
          <p:nvPr/>
        </p:nvSpPr>
        <p:spPr bwMode="auto">
          <a:xfrm>
            <a:off x="8991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Mean Shift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vector</a:t>
            </a:r>
          </a:p>
        </p:txBody>
      </p:sp>
      <p:sp>
        <p:nvSpPr>
          <p:cNvPr id="80995" name="Rectangle 111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Mean-Shift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0075863" y="6416675"/>
            <a:ext cx="211613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853738" y="6416675"/>
            <a:ext cx="1338262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0" name="Rectangle 116"/>
          <p:cNvSpPr>
            <a:spLocks noChangeArrowheads="1"/>
          </p:cNvSpPr>
          <p:nvPr/>
        </p:nvSpPr>
        <p:spPr bwMode="auto">
          <a:xfrm>
            <a:off x="1524000" y="6096001"/>
            <a:ext cx="2338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38011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1624E-6 L 0.0625 0.022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Oval 3"/>
          <p:cNvSpPr>
            <a:spLocks noChangeArrowheads="1"/>
          </p:cNvSpPr>
          <p:nvPr/>
        </p:nvSpPr>
        <p:spPr bwMode="auto">
          <a:xfrm>
            <a:off x="7086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Oval 4"/>
          <p:cNvSpPr>
            <a:spLocks noChangeArrowheads="1"/>
          </p:cNvSpPr>
          <p:nvPr/>
        </p:nvSpPr>
        <p:spPr bwMode="auto">
          <a:xfrm>
            <a:off x="7292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4" name="Oval 5"/>
          <p:cNvSpPr>
            <a:spLocks noChangeArrowheads="1"/>
          </p:cNvSpPr>
          <p:nvPr/>
        </p:nvSpPr>
        <p:spPr bwMode="auto">
          <a:xfrm>
            <a:off x="7216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5" name="Oval 6"/>
          <p:cNvSpPr>
            <a:spLocks noChangeArrowheads="1"/>
          </p:cNvSpPr>
          <p:nvPr/>
        </p:nvSpPr>
        <p:spPr bwMode="auto">
          <a:xfrm>
            <a:off x="6964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6" name="Oval 7"/>
          <p:cNvSpPr>
            <a:spLocks noChangeArrowheads="1"/>
          </p:cNvSpPr>
          <p:nvPr/>
        </p:nvSpPr>
        <p:spPr bwMode="auto">
          <a:xfrm>
            <a:off x="7205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7" name="Oval 8"/>
          <p:cNvSpPr>
            <a:spLocks noChangeArrowheads="1"/>
          </p:cNvSpPr>
          <p:nvPr/>
        </p:nvSpPr>
        <p:spPr bwMode="auto">
          <a:xfrm>
            <a:off x="6978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8" name="Oval 9"/>
          <p:cNvSpPr>
            <a:spLocks noChangeArrowheads="1"/>
          </p:cNvSpPr>
          <p:nvPr/>
        </p:nvSpPr>
        <p:spPr bwMode="auto">
          <a:xfrm>
            <a:off x="7456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9" name="Oval 10"/>
          <p:cNvSpPr>
            <a:spLocks noChangeArrowheads="1"/>
          </p:cNvSpPr>
          <p:nvPr/>
        </p:nvSpPr>
        <p:spPr bwMode="auto">
          <a:xfrm>
            <a:off x="6846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0" name="Oval 11"/>
          <p:cNvSpPr>
            <a:spLocks noChangeArrowheads="1"/>
          </p:cNvSpPr>
          <p:nvPr/>
        </p:nvSpPr>
        <p:spPr bwMode="auto">
          <a:xfrm>
            <a:off x="7586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1" name="Oval 12"/>
          <p:cNvSpPr>
            <a:spLocks noChangeArrowheads="1"/>
          </p:cNvSpPr>
          <p:nvPr/>
        </p:nvSpPr>
        <p:spPr bwMode="auto">
          <a:xfrm>
            <a:off x="7445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2" name="Oval 13"/>
          <p:cNvSpPr>
            <a:spLocks noChangeArrowheads="1"/>
          </p:cNvSpPr>
          <p:nvPr/>
        </p:nvSpPr>
        <p:spPr bwMode="auto">
          <a:xfrm>
            <a:off x="7162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3" name="Oval 14"/>
          <p:cNvSpPr>
            <a:spLocks noChangeArrowheads="1"/>
          </p:cNvSpPr>
          <p:nvPr/>
        </p:nvSpPr>
        <p:spPr bwMode="auto">
          <a:xfrm>
            <a:off x="7315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4" name="Oval 15"/>
          <p:cNvSpPr>
            <a:spLocks noChangeArrowheads="1"/>
          </p:cNvSpPr>
          <p:nvPr/>
        </p:nvSpPr>
        <p:spPr bwMode="auto">
          <a:xfrm>
            <a:off x="7010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5" name="Oval 16"/>
          <p:cNvSpPr>
            <a:spLocks noChangeArrowheads="1"/>
          </p:cNvSpPr>
          <p:nvPr/>
        </p:nvSpPr>
        <p:spPr bwMode="auto">
          <a:xfrm>
            <a:off x="6705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6" name="Oval 17"/>
          <p:cNvSpPr>
            <a:spLocks noChangeArrowheads="1"/>
          </p:cNvSpPr>
          <p:nvPr/>
        </p:nvSpPr>
        <p:spPr bwMode="auto">
          <a:xfrm>
            <a:off x="6477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7" name="Oval 18"/>
          <p:cNvSpPr>
            <a:spLocks noChangeArrowheads="1"/>
          </p:cNvSpPr>
          <p:nvPr/>
        </p:nvSpPr>
        <p:spPr bwMode="auto">
          <a:xfrm>
            <a:off x="6705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8" name="Oval 19"/>
          <p:cNvSpPr>
            <a:spLocks noChangeArrowheads="1"/>
          </p:cNvSpPr>
          <p:nvPr/>
        </p:nvSpPr>
        <p:spPr bwMode="auto">
          <a:xfrm>
            <a:off x="7772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39" name="Oval 20"/>
          <p:cNvSpPr>
            <a:spLocks noChangeArrowheads="1"/>
          </p:cNvSpPr>
          <p:nvPr/>
        </p:nvSpPr>
        <p:spPr bwMode="auto">
          <a:xfrm>
            <a:off x="7696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0" name="Oval 21"/>
          <p:cNvSpPr>
            <a:spLocks noChangeArrowheads="1"/>
          </p:cNvSpPr>
          <p:nvPr/>
        </p:nvSpPr>
        <p:spPr bwMode="auto">
          <a:xfrm>
            <a:off x="7412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1" name="Oval 22"/>
          <p:cNvSpPr>
            <a:spLocks noChangeArrowheads="1"/>
          </p:cNvSpPr>
          <p:nvPr/>
        </p:nvSpPr>
        <p:spPr bwMode="auto">
          <a:xfrm>
            <a:off x="7010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2" name="Oval 23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3" name="Oval 24"/>
          <p:cNvSpPr>
            <a:spLocks noChangeArrowheads="1"/>
          </p:cNvSpPr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4" name="Oval 25"/>
          <p:cNvSpPr>
            <a:spLocks noChangeArrowheads="1"/>
          </p:cNvSpPr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5" name="Oval 26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6" name="Oval 27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7" name="Oval 28"/>
          <p:cNvSpPr>
            <a:spLocks noChangeArrowheads="1"/>
          </p:cNvSpPr>
          <p:nvPr/>
        </p:nvSpPr>
        <p:spPr bwMode="auto">
          <a:xfrm>
            <a:off x="7445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8" name="Oval 29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9" name="Oval 30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0" name="Oval 31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1" name="Oval 32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2" name="Oval 33"/>
          <p:cNvSpPr>
            <a:spLocks noChangeArrowheads="1"/>
          </p:cNvSpPr>
          <p:nvPr/>
        </p:nvSpPr>
        <p:spPr bwMode="auto">
          <a:xfrm>
            <a:off x="6705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3" name="Oval 34"/>
          <p:cNvSpPr>
            <a:spLocks noChangeArrowheads="1"/>
          </p:cNvSpPr>
          <p:nvPr/>
        </p:nvSpPr>
        <p:spPr bwMode="auto">
          <a:xfrm>
            <a:off x="7445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4" name="Oval 35"/>
          <p:cNvSpPr>
            <a:spLocks noChangeArrowheads="1"/>
          </p:cNvSpPr>
          <p:nvPr/>
        </p:nvSpPr>
        <p:spPr bwMode="auto">
          <a:xfrm>
            <a:off x="7445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5" name="Oval 36"/>
          <p:cNvSpPr>
            <a:spLocks noChangeArrowheads="1"/>
          </p:cNvSpPr>
          <p:nvPr/>
        </p:nvSpPr>
        <p:spPr bwMode="auto">
          <a:xfrm>
            <a:off x="7696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6" name="Oval 37"/>
          <p:cNvSpPr>
            <a:spLocks noChangeArrowheads="1"/>
          </p:cNvSpPr>
          <p:nvPr/>
        </p:nvSpPr>
        <p:spPr bwMode="auto">
          <a:xfrm>
            <a:off x="7783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7" name="Oval 38"/>
          <p:cNvSpPr>
            <a:spLocks noChangeArrowheads="1"/>
          </p:cNvSpPr>
          <p:nvPr/>
        </p:nvSpPr>
        <p:spPr bwMode="auto">
          <a:xfrm>
            <a:off x="7772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8" name="Oval 39"/>
          <p:cNvSpPr>
            <a:spLocks noChangeArrowheads="1"/>
          </p:cNvSpPr>
          <p:nvPr/>
        </p:nvSpPr>
        <p:spPr bwMode="auto">
          <a:xfrm>
            <a:off x="8153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9" name="Oval 40"/>
          <p:cNvSpPr>
            <a:spLocks noChangeArrowheads="1"/>
          </p:cNvSpPr>
          <p:nvPr/>
        </p:nvSpPr>
        <p:spPr bwMode="auto">
          <a:xfrm>
            <a:off x="8153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0" name="Oval 41"/>
          <p:cNvSpPr>
            <a:spLocks noChangeArrowheads="1"/>
          </p:cNvSpPr>
          <p:nvPr/>
        </p:nvSpPr>
        <p:spPr bwMode="auto">
          <a:xfrm>
            <a:off x="8077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1" name="Oval 42"/>
          <p:cNvSpPr>
            <a:spLocks noChangeArrowheads="1"/>
          </p:cNvSpPr>
          <p:nvPr/>
        </p:nvSpPr>
        <p:spPr bwMode="auto">
          <a:xfrm>
            <a:off x="7848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2" name="Oval 43"/>
          <p:cNvSpPr>
            <a:spLocks noChangeArrowheads="1"/>
          </p:cNvSpPr>
          <p:nvPr/>
        </p:nvSpPr>
        <p:spPr bwMode="auto">
          <a:xfrm>
            <a:off x="8458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3" name="Oval 44"/>
          <p:cNvSpPr>
            <a:spLocks noChangeArrowheads="1"/>
          </p:cNvSpPr>
          <p:nvPr/>
        </p:nvSpPr>
        <p:spPr bwMode="auto">
          <a:xfrm>
            <a:off x="8534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4" name="Oval 45"/>
          <p:cNvSpPr>
            <a:spLocks noChangeArrowheads="1"/>
          </p:cNvSpPr>
          <p:nvPr/>
        </p:nvSpPr>
        <p:spPr bwMode="auto">
          <a:xfrm>
            <a:off x="8839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5" name="Oval 46"/>
          <p:cNvSpPr>
            <a:spLocks noChangeArrowheads="1"/>
          </p:cNvSpPr>
          <p:nvPr/>
        </p:nvSpPr>
        <p:spPr bwMode="auto">
          <a:xfrm>
            <a:off x="8229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6" name="Oval 47"/>
          <p:cNvSpPr>
            <a:spLocks noChangeArrowheads="1"/>
          </p:cNvSpPr>
          <p:nvPr/>
        </p:nvSpPr>
        <p:spPr bwMode="auto">
          <a:xfrm>
            <a:off x="8686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7" name="Oval 48"/>
          <p:cNvSpPr>
            <a:spLocks noChangeArrowheads="1"/>
          </p:cNvSpPr>
          <p:nvPr/>
        </p:nvSpPr>
        <p:spPr bwMode="auto">
          <a:xfrm>
            <a:off x="9448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8" name="Oval 49"/>
          <p:cNvSpPr>
            <a:spLocks noChangeArrowheads="1"/>
          </p:cNvSpPr>
          <p:nvPr/>
        </p:nvSpPr>
        <p:spPr bwMode="auto">
          <a:xfrm>
            <a:off x="8458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9" name="Oval 50"/>
          <p:cNvSpPr>
            <a:spLocks noChangeArrowheads="1"/>
          </p:cNvSpPr>
          <p:nvPr/>
        </p:nvSpPr>
        <p:spPr bwMode="auto">
          <a:xfrm>
            <a:off x="9002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0" name="Oval 51"/>
          <p:cNvSpPr>
            <a:spLocks noChangeArrowheads="1"/>
          </p:cNvSpPr>
          <p:nvPr/>
        </p:nvSpPr>
        <p:spPr bwMode="auto">
          <a:xfrm>
            <a:off x="8001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1" name="Oval 52"/>
          <p:cNvSpPr>
            <a:spLocks noChangeArrowheads="1"/>
          </p:cNvSpPr>
          <p:nvPr/>
        </p:nvSpPr>
        <p:spPr bwMode="auto">
          <a:xfrm>
            <a:off x="9067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2" name="Oval 53"/>
          <p:cNvSpPr>
            <a:spLocks noChangeArrowheads="1"/>
          </p:cNvSpPr>
          <p:nvPr/>
        </p:nvSpPr>
        <p:spPr bwMode="auto">
          <a:xfrm>
            <a:off x="8458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3" name="Oval 54"/>
          <p:cNvSpPr>
            <a:spLocks noChangeArrowheads="1"/>
          </p:cNvSpPr>
          <p:nvPr/>
        </p:nvSpPr>
        <p:spPr bwMode="auto">
          <a:xfrm>
            <a:off x="7620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4" name="Oval 55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5" name="Oval 56"/>
          <p:cNvSpPr>
            <a:spLocks noChangeArrowheads="1"/>
          </p:cNvSpPr>
          <p:nvPr/>
        </p:nvSpPr>
        <p:spPr bwMode="auto">
          <a:xfrm>
            <a:off x="7543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6" name="Oval 57"/>
          <p:cNvSpPr>
            <a:spLocks noChangeArrowheads="1"/>
          </p:cNvSpPr>
          <p:nvPr/>
        </p:nvSpPr>
        <p:spPr bwMode="auto">
          <a:xfrm>
            <a:off x="8001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7" name="Oval 58"/>
          <p:cNvSpPr>
            <a:spLocks noChangeArrowheads="1"/>
          </p:cNvSpPr>
          <p:nvPr/>
        </p:nvSpPr>
        <p:spPr bwMode="auto">
          <a:xfrm>
            <a:off x="7391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8" name="Oval 59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9" name="Oval 60"/>
          <p:cNvSpPr>
            <a:spLocks noChangeArrowheads="1"/>
          </p:cNvSpPr>
          <p:nvPr/>
        </p:nvSpPr>
        <p:spPr bwMode="auto">
          <a:xfrm>
            <a:off x="6629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0" name="Oval 61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1" name="Oval 62"/>
          <p:cNvSpPr>
            <a:spLocks noChangeArrowheads="1"/>
          </p:cNvSpPr>
          <p:nvPr/>
        </p:nvSpPr>
        <p:spPr bwMode="auto">
          <a:xfrm>
            <a:off x="6248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2" name="Oval 63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3" name="Oval 64"/>
          <p:cNvSpPr>
            <a:spLocks noChangeArrowheads="1"/>
          </p:cNvSpPr>
          <p:nvPr/>
        </p:nvSpPr>
        <p:spPr bwMode="auto">
          <a:xfrm>
            <a:off x="5638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4" name="Oval 65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5" name="Oval 66"/>
          <p:cNvSpPr>
            <a:spLocks noChangeArrowheads="1"/>
          </p:cNvSpPr>
          <p:nvPr/>
        </p:nvSpPr>
        <p:spPr bwMode="auto">
          <a:xfrm>
            <a:off x="5029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6" name="Oval 67"/>
          <p:cNvSpPr>
            <a:spLocks noChangeArrowheads="1"/>
          </p:cNvSpPr>
          <p:nvPr/>
        </p:nvSpPr>
        <p:spPr bwMode="auto">
          <a:xfrm>
            <a:off x="5562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7" name="Oval 68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8" name="Oval 69"/>
          <p:cNvSpPr>
            <a:spLocks noChangeArrowheads="1"/>
          </p:cNvSpPr>
          <p:nvPr/>
        </p:nvSpPr>
        <p:spPr bwMode="auto">
          <a:xfrm>
            <a:off x="5257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9" name="Oval 70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0" name="Oval 71"/>
          <p:cNvSpPr>
            <a:spLocks noChangeArrowheads="1"/>
          </p:cNvSpPr>
          <p:nvPr/>
        </p:nvSpPr>
        <p:spPr bwMode="auto">
          <a:xfrm>
            <a:off x="6248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1" name="Oval 72"/>
          <p:cNvSpPr>
            <a:spLocks noChangeArrowheads="1"/>
          </p:cNvSpPr>
          <p:nvPr/>
        </p:nvSpPr>
        <p:spPr bwMode="auto">
          <a:xfrm>
            <a:off x="5867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2" name="Oval 73"/>
          <p:cNvSpPr>
            <a:spLocks noChangeArrowheads="1"/>
          </p:cNvSpPr>
          <p:nvPr/>
        </p:nvSpPr>
        <p:spPr bwMode="auto">
          <a:xfrm>
            <a:off x="6553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3" name="Oval 74"/>
          <p:cNvSpPr>
            <a:spLocks noChangeArrowheads="1"/>
          </p:cNvSpPr>
          <p:nvPr/>
        </p:nvSpPr>
        <p:spPr bwMode="auto">
          <a:xfrm>
            <a:off x="5715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4" name="Oval 75"/>
          <p:cNvSpPr>
            <a:spLocks noChangeArrowheads="1"/>
          </p:cNvSpPr>
          <p:nvPr/>
        </p:nvSpPr>
        <p:spPr bwMode="auto">
          <a:xfrm>
            <a:off x="5257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5" name="Oval 76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6" name="Oval 77"/>
          <p:cNvSpPr>
            <a:spLocks noChangeArrowheads="1"/>
          </p:cNvSpPr>
          <p:nvPr/>
        </p:nvSpPr>
        <p:spPr bwMode="auto">
          <a:xfrm>
            <a:off x="4800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7" name="Oval 78"/>
          <p:cNvSpPr>
            <a:spLocks noChangeArrowheads="1"/>
          </p:cNvSpPr>
          <p:nvPr/>
        </p:nvSpPr>
        <p:spPr bwMode="auto">
          <a:xfrm>
            <a:off x="5181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8" name="Oval 79"/>
          <p:cNvSpPr>
            <a:spLocks noChangeArrowheads="1"/>
          </p:cNvSpPr>
          <p:nvPr/>
        </p:nvSpPr>
        <p:spPr bwMode="auto">
          <a:xfrm>
            <a:off x="4419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9" name="Oval 80"/>
          <p:cNvSpPr>
            <a:spLocks noChangeArrowheads="1"/>
          </p:cNvSpPr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0" name="Oval 81"/>
          <p:cNvSpPr>
            <a:spLocks noChangeArrowheads="1"/>
          </p:cNvSpPr>
          <p:nvPr/>
        </p:nvSpPr>
        <p:spPr bwMode="auto">
          <a:xfrm>
            <a:off x="4572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1" name="Oval 82"/>
          <p:cNvSpPr>
            <a:spLocks noChangeArrowheads="1"/>
          </p:cNvSpPr>
          <p:nvPr/>
        </p:nvSpPr>
        <p:spPr bwMode="auto">
          <a:xfrm>
            <a:off x="3886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2" name="Oval 83"/>
          <p:cNvSpPr>
            <a:spLocks noChangeArrowheads="1"/>
          </p:cNvSpPr>
          <p:nvPr/>
        </p:nvSpPr>
        <p:spPr bwMode="auto">
          <a:xfrm>
            <a:off x="3429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3" name="Oval 84"/>
          <p:cNvSpPr>
            <a:spLocks noChangeArrowheads="1"/>
          </p:cNvSpPr>
          <p:nvPr/>
        </p:nvSpPr>
        <p:spPr bwMode="auto">
          <a:xfrm>
            <a:off x="3429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4" name="Oval 85"/>
          <p:cNvSpPr>
            <a:spLocks noChangeArrowheads="1"/>
          </p:cNvSpPr>
          <p:nvPr/>
        </p:nvSpPr>
        <p:spPr bwMode="auto">
          <a:xfrm>
            <a:off x="4038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5" name="Oval 86"/>
          <p:cNvSpPr>
            <a:spLocks noChangeArrowheads="1"/>
          </p:cNvSpPr>
          <p:nvPr/>
        </p:nvSpPr>
        <p:spPr bwMode="auto">
          <a:xfrm>
            <a:off x="4419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6" name="Oval 87"/>
          <p:cNvSpPr>
            <a:spLocks noChangeArrowheads="1"/>
          </p:cNvSpPr>
          <p:nvPr/>
        </p:nvSpPr>
        <p:spPr bwMode="auto">
          <a:xfrm>
            <a:off x="3505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7" name="Oval 88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8" name="Oval 89"/>
          <p:cNvSpPr>
            <a:spLocks noChangeArrowheads="1"/>
          </p:cNvSpPr>
          <p:nvPr/>
        </p:nvSpPr>
        <p:spPr bwMode="auto">
          <a:xfrm>
            <a:off x="2286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9" name="Oval 90"/>
          <p:cNvSpPr>
            <a:spLocks noChangeArrowheads="1"/>
          </p:cNvSpPr>
          <p:nvPr/>
        </p:nvSpPr>
        <p:spPr bwMode="auto">
          <a:xfrm>
            <a:off x="2362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10" name="Oval 91"/>
          <p:cNvSpPr>
            <a:spLocks noChangeArrowheads="1"/>
          </p:cNvSpPr>
          <p:nvPr/>
        </p:nvSpPr>
        <p:spPr bwMode="auto">
          <a:xfrm>
            <a:off x="2362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11" name="Oval 92"/>
          <p:cNvSpPr>
            <a:spLocks noChangeArrowheads="1"/>
          </p:cNvSpPr>
          <p:nvPr/>
        </p:nvSpPr>
        <p:spPr bwMode="auto">
          <a:xfrm>
            <a:off x="2514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12" name="Oval 93"/>
          <p:cNvSpPr>
            <a:spLocks noChangeArrowheads="1"/>
          </p:cNvSpPr>
          <p:nvPr/>
        </p:nvSpPr>
        <p:spPr bwMode="auto">
          <a:xfrm>
            <a:off x="2667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13" name="Oval 94"/>
          <p:cNvSpPr>
            <a:spLocks noChangeArrowheads="1"/>
          </p:cNvSpPr>
          <p:nvPr/>
        </p:nvSpPr>
        <p:spPr bwMode="auto">
          <a:xfrm>
            <a:off x="4114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014" name="Group 96"/>
          <p:cNvGrpSpPr>
            <a:grpSpLocks/>
          </p:cNvGrpSpPr>
          <p:nvPr/>
        </p:nvGrpSpPr>
        <p:grpSpPr bwMode="auto">
          <a:xfrm>
            <a:off x="4691063" y="1676400"/>
            <a:ext cx="2819400" cy="2895600"/>
            <a:chOff x="3744" y="4464"/>
            <a:chExt cx="1776" cy="1824"/>
          </a:xfrm>
        </p:grpSpPr>
        <p:sp>
          <p:nvSpPr>
            <p:cNvPr id="82025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2026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82027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28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029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2015" name="AutoShape 102"/>
          <p:cNvSpPr>
            <a:spLocks noChangeArrowheads="1"/>
          </p:cNvSpPr>
          <p:nvPr/>
        </p:nvSpPr>
        <p:spPr bwMode="auto">
          <a:xfrm>
            <a:off x="8991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</a:p>
        </p:txBody>
      </p:sp>
      <p:sp>
        <p:nvSpPr>
          <p:cNvPr id="82016" name="AutoShape 103"/>
          <p:cNvSpPr>
            <a:spLocks noChangeArrowheads="1"/>
          </p:cNvSpPr>
          <p:nvPr/>
        </p:nvSpPr>
        <p:spPr bwMode="auto">
          <a:xfrm>
            <a:off x="8991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</a:t>
            </a:r>
          </a:p>
        </p:txBody>
      </p:sp>
      <p:sp>
        <p:nvSpPr>
          <p:cNvPr id="82017" name="AutoShape 104"/>
          <p:cNvSpPr>
            <a:spLocks noChangeArrowheads="1"/>
          </p:cNvSpPr>
          <p:nvPr/>
        </p:nvSpPr>
        <p:spPr bwMode="auto">
          <a:xfrm>
            <a:off x="8991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Mean Shift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6553200" y="3200400"/>
            <a:ext cx="457200" cy="457200"/>
            <a:chOff x="4486" y="3484"/>
            <a:chExt cx="288" cy="288"/>
          </a:xfrm>
        </p:grpSpPr>
        <p:sp>
          <p:nvSpPr>
            <p:cNvPr id="82022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23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24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60333" name="AutoShape 109"/>
          <p:cNvSpPr>
            <a:spLocks noChangeArrowheads="1"/>
          </p:cNvSpPr>
          <p:nvPr/>
        </p:nvSpPr>
        <p:spPr bwMode="auto">
          <a:xfrm rot="1324470">
            <a:off x="6089650" y="3200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endParaRPr lang="de-DE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20" name="Rectangle 11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Mean-Shift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0075863" y="6416675"/>
            <a:ext cx="211613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853738" y="6416675"/>
            <a:ext cx="1338262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1" name="Rectangle 116"/>
          <p:cNvSpPr>
            <a:spLocks noChangeArrowheads="1"/>
          </p:cNvSpPr>
          <p:nvPr/>
        </p:nvSpPr>
        <p:spPr bwMode="auto">
          <a:xfrm>
            <a:off x="1524000" y="6096001"/>
            <a:ext cx="2338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47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03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val 3"/>
          <p:cNvSpPr>
            <a:spLocks noChangeArrowheads="1"/>
          </p:cNvSpPr>
          <p:nvPr/>
        </p:nvSpPr>
        <p:spPr bwMode="auto">
          <a:xfrm>
            <a:off x="7086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Oval 4"/>
          <p:cNvSpPr>
            <a:spLocks noChangeArrowheads="1"/>
          </p:cNvSpPr>
          <p:nvPr/>
        </p:nvSpPr>
        <p:spPr bwMode="auto">
          <a:xfrm>
            <a:off x="7292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Oval 5"/>
          <p:cNvSpPr>
            <a:spLocks noChangeArrowheads="1"/>
          </p:cNvSpPr>
          <p:nvPr/>
        </p:nvSpPr>
        <p:spPr bwMode="auto">
          <a:xfrm>
            <a:off x="7216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49" name="Oval 6"/>
          <p:cNvSpPr>
            <a:spLocks noChangeArrowheads="1"/>
          </p:cNvSpPr>
          <p:nvPr/>
        </p:nvSpPr>
        <p:spPr bwMode="auto">
          <a:xfrm>
            <a:off x="6964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0" name="Oval 7"/>
          <p:cNvSpPr>
            <a:spLocks noChangeArrowheads="1"/>
          </p:cNvSpPr>
          <p:nvPr/>
        </p:nvSpPr>
        <p:spPr bwMode="auto">
          <a:xfrm>
            <a:off x="7205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1" name="Oval 8"/>
          <p:cNvSpPr>
            <a:spLocks noChangeArrowheads="1"/>
          </p:cNvSpPr>
          <p:nvPr/>
        </p:nvSpPr>
        <p:spPr bwMode="auto">
          <a:xfrm>
            <a:off x="6978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2" name="Oval 9"/>
          <p:cNvSpPr>
            <a:spLocks noChangeArrowheads="1"/>
          </p:cNvSpPr>
          <p:nvPr/>
        </p:nvSpPr>
        <p:spPr bwMode="auto">
          <a:xfrm>
            <a:off x="7456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3" name="Oval 10"/>
          <p:cNvSpPr>
            <a:spLocks noChangeArrowheads="1"/>
          </p:cNvSpPr>
          <p:nvPr/>
        </p:nvSpPr>
        <p:spPr bwMode="auto">
          <a:xfrm>
            <a:off x="6846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4" name="Oval 11"/>
          <p:cNvSpPr>
            <a:spLocks noChangeArrowheads="1"/>
          </p:cNvSpPr>
          <p:nvPr/>
        </p:nvSpPr>
        <p:spPr bwMode="auto">
          <a:xfrm>
            <a:off x="7586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5" name="Oval 12"/>
          <p:cNvSpPr>
            <a:spLocks noChangeArrowheads="1"/>
          </p:cNvSpPr>
          <p:nvPr/>
        </p:nvSpPr>
        <p:spPr bwMode="auto">
          <a:xfrm>
            <a:off x="7445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6" name="Oval 13"/>
          <p:cNvSpPr>
            <a:spLocks noChangeArrowheads="1"/>
          </p:cNvSpPr>
          <p:nvPr/>
        </p:nvSpPr>
        <p:spPr bwMode="auto">
          <a:xfrm>
            <a:off x="7162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7" name="Oval 14"/>
          <p:cNvSpPr>
            <a:spLocks noChangeArrowheads="1"/>
          </p:cNvSpPr>
          <p:nvPr/>
        </p:nvSpPr>
        <p:spPr bwMode="auto">
          <a:xfrm>
            <a:off x="7315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8" name="Oval 15"/>
          <p:cNvSpPr>
            <a:spLocks noChangeArrowheads="1"/>
          </p:cNvSpPr>
          <p:nvPr/>
        </p:nvSpPr>
        <p:spPr bwMode="auto">
          <a:xfrm>
            <a:off x="7010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59" name="Oval 16"/>
          <p:cNvSpPr>
            <a:spLocks noChangeArrowheads="1"/>
          </p:cNvSpPr>
          <p:nvPr/>
        </p:nvSpPr>
        <p:spPr bwMode="auto">
          <a:xfrm>
            <a:off x="6705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0" name="Oval 17"/>
          <p:cNvSpPr>
            <a:spLocks noChangeArrowheads="1"/>
          </p:cNvSpPr>
          <p:nvPr/>
        </p:nvSpPr>
        <p:spPr bwMode="auto">
          <a:xfrm>
            <a:off x="6477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1" name="Oval 18"/>
          <p:cNvSpPr>
            <a:spLocks noChangeArrowheads="1"/>
          </p:cNvSpPr>
          <p:nvPr/>
        </p:nvSpPr>
        <p:spPr bwMode="auto">
          <a:xfrm>
            <a:off x="6705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2" name="Oval 19"/>
          <p:cNvSpPr>
            <a:spLocks noChangeArrowheads="1"/>
          </p:cNvSpPr>
          <p:nvPr/>
        </p:nvSpPr>
        <p:spPr bwMode="auto">
          <a:xfrm>
            <a:off x="7772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3" name="Oval 20"/>
          <p:cNvSpPr>
            <a:spLocks noChangeArrowheads="1"/>
          </p:cNvSpPr>
          <p:nvPr/>
        </p:nvSpPr>
        <p:spPr bwMode="auto">
          <a:xfrm>
            <a:off x="7696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4" name="Oval 21"/>
          <p:cNvSpPr>
            <a:spLocks noChangeArrowheads="1"/>
          </p:cNvSpPr>
          <p:nvPr/>
        </p:nvSpPr>
        <p:spPr bwMode="auto">
          <a:xfrm>
            <a:off x="7412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5" name="Oval 22"/>
          <p:cNvSpPr>
            <a:spLocks noChangeArrowheads="1"/>
          </p:cNvSpPr>
          <p:nvPr/>
        </p:nvSpPr>
        <p:spPr bwMode="auto">
          <a:xfrm>
            <a:off x="7010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6" name="Oval 23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7" name="Oval 24"/>
          <p:cNvSpPr>
            <a:spLocks noChangeArrowheads="1"/>
          </p:cNvSpPr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8" name="Oval 25"/>
          <p:cNvSpPr>
            <a:spLocks noChangeArrowheads="1"/>
          </p:cNvSpPr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9" name="Oval 26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0" name="Oval 27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1" name="Oval 28"/>
          <p:cNvSpPr>
            <a:spLocks noChangeArrowheads="1"/>
          </p:cNvSpPr>
          <p:nvPr/>
        </p:nvSpPr>
        <p:spPr bwMode="auto">
          <a:xfrm>
            <a:off x="7445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2" name="Oval 29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3" name="Oval 30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4" name="Oval 31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5" name="Oval 32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6" name="Oval 33"/>
          <p:cNvSpPr>
            <a:spLocks noChangeArrowheads="1"/>
          </p:cNvSpPr>
          <p:nvPr/>
        </p:nvSpPr>
        <p:spPr bwMode="auto">
          <a:xfrm>
            <a:off x="6705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7" name="Oval 34"/>
          <p:cNvSpPr>
            <a:spLocks noChangeArrowheads="1"/>
          </p:cNvSpPr>
          <p:nvPr/>
        </p:nvSpPr>
        <p:spPr bwMode="auto">
          <a:xfrm>
            <a:off x="7445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8" name="Oval 35"/>
          <p:cNvSpPr>
            <a:spLocks noChangeArrowheads="1"/>
          </p:cNvSpPr>
          <p:nvPr/>
        </p:nvSpPr>
        <p:spPr bwMode="auto">
          <a:xfrm>
            <a:off x="7445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79" name="Oval 36"/>
          <p:cNvSpPr>
            <a:spLocks noChangeArrowheads="1"/>
          </p:cNvSpPr>
          <p:nvPr/>
        </p:nvSpPr>
        <p:spPr bwMode="auto">
          <a:xfrm>
            <a:off x="7696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0" name="Oval 37"/>
          <p:cNvSpPr>
            <a:spLocks noChangeArrowheads="1"/>
          </p:cNvSpPr>
          <p:nvPr/>
        </p:nvSpPr>
        <p:spPr bwMode="auto">
          <a:xfrm>
            <a:off x="7783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1" name="Oval 38"/>
          <p:cNvSpPr>
            <a:spLocks noChangeArrowheads="1"/>
          </p:cNvSpPr>
          <p:nvPr/>
        </p:nvSpPr>
        <p:spPr bwMode="auto">
          <a:xfrm>
            <a:off x="7772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2" name="Oval 39"/>
          <p:cNvSpPr>
            <a:spLocks noChangeArrowheads="1"/>
          </p:cNvSpPr>
          <p:nvPr/>
        </p:nvSpPr>
        <p:spPr bwMode="auto">
          <a:xfrm>
            <a:off x="8153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3" name="Oval 40"/>
          <p:cNvSpPr>
            <a:spLocks noChangeArrowheads="1"/>
          </p:cNvSpPr>
          <p:nvPr/>
        </p:nvSpPr>
        <p:spPr bwMode="auto">
          <a:xfrm>
            <a:off x="8153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4" name="Oval 41"/>
          <p:cNvSpPr>
            <a:spLocks noChangeArrowheads="1"/>
          </p:cNvSpPr>
          <p:nvPr/>
        </p:nvSpPr>
        <p:spPr bwMode="auto">
          <a:xfrm>
            <a:off x="8077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5" name="Oval 42"/>
          <p:cNvSpPr>
            <a:spLocks noChangeArrowheads="1"/>
          </p:cNvSpPr>
          <p:nvPr/>
        </p:nvSpPr>
        <p:spPr bwMode="auto">
          <a:xfrm>
            <a:off x="7848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6" name="Oval 43"/>
          <p:cNvSpPr>
            <a:spLocks noChangeArrowheads="1"/>
          </p:cNvSpPr>
          <p:nvPr/>
        </p:nvSpPr>
        <p:spPr bwMode="auto">
          <a:xfrm>
            <a:off x="8458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7" name="Oval 44"/>
          <p:cNvSpPr>
            <a:spLocks noChangeArrowheads="1"/>
          </p:cNvSpPr>
          <p:nvPr/>
        </p:nvSpPr>
        <p:spPr bwMode="auto">
          <a:xfrm>
            <a:off x="8534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8" name="Oval 45"/>
          <p:cNvSpPr>
            <a:spLocks noChangeArrowheads="1"/>
          </p:cNvSpPr>
          <p:nvPr/>
        </p:nvSpPr>
        <p:spPr bwMode="auto">
          <a:xfrm>
            <a:off x="8839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89" name="Oval 46"/>
          <p:cNvSpPr>
            <a:spLocks noChangeArrowheads="1"/>
          </p:cNvSpPr>
          <p:nvPr/>
        </p:nvSpPr>
        <p:spPr bwMode="auto">
          <a:xfrm>
            <a:off x="8229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0" name="Oval 47"/>
          <p:cNvSpPr>
            <a:spLocks noChangeArrowheads="1"/>
          </p:cNvSpPr>
          <p:nvPr/>
        </p:nvSpPr>
        <p:spPr bwMode="auto">
          <a:xfrm>
            <a:off x="8686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1" name="Oval 48"/>
          <p:cNvSpPr>
            <a:spLocks noChangeArrowheads="1"/>
          </p:cNvSpPr>
          <p:nvPr/>
        </p:nvSpPr>
        <p:spPr bwMode="auto">
          <a:xfrm>
            <a:off x="9448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2" name="Oval 49"/>
          <p:cNvSpPr>
            <a:spLocks noChangeArrowheads="1"/>
          </p:cNvSpPr>
          <p:nvPr/>
        </p:nvSpPr>
        <p:spPr bwMode="auto">
          <a:xfrm>
            <a:off x="8458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3" name="Oval 50"/>
          <p:cNvSpPr>
            <a:spLocks noChangeArrowheads="1"/>
          </p:cNvSpPr>
          <p:nvPr/>
        </p:nvSpPr>
        <p:spPr bwMode="auto">
          <a:xfrm>
            <a:off x="9002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4" name="Oval 51"/>
          <p:cNvSpPr>
            <a:spLocks noChangeArrowheads="1"/>
          </p:cNvSpPr>
          <p:nvPr/>
        </p:nvSpPr>
        <p:spPr bwMode="auto">
          <a:xfrm>
            <a:off x="8001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5" name="Oval 52"/>
          <p:cNvSpPr>
            <a:spLocks noChangeArrowheads="1"/>
          </p:cNvSpPr>
          <p:nvPr/>
        </p:nvSpPr>
        <p:spPr bwMode="auto">
          <a:xfrm>
            <a:off x="9067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6" name="Oval 53"/>
          <p:cNvSpPr>
            <a:spLocks noChangeArrowheads="1"/>
          </p:cNvSpPr>
          <p:nvPr/>
        </p:nvSpPr>
        <p:spPr bwMode="auto">
          <a:xfrm>
            <a:off x="8458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7" name="Oval 54"/>
          <p:cNvSpPr>
            <a:spLocks noChangeArrowheads="1"/>
          </p:cNvSpPr>
          <p:nvPr/>
        </p:nvSpPr>
        <p:spPr bwMode="auto">
          <a:xfrm>
            <a:off x="7620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8" name="Oval 55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99" name="Oval 56"/>
          <p:cNvSpPr>
            <a:spLocks noChangeArrowheads="1"/>
          </p:cNvSpPr>
          <p:nvPr/>
        </p:nvSpPr>
        <p:spPr bwMode="auto">
          <a:xfrm>
            <a:off x="7543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0" name="Oval 57"/>
          <p:cNvSpPr>
            <a:spLocks noChangeArrowheads="1"/>
          </p:cNvSpPr>
          <p:nvPr/>
        </p:nvSpPr>
        <p:spPr bwMode="auto">
          <a:xfrm>
            <a:off x="8001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1" name="Oval 58"/>
          <p:cNvSpPr>
            <a:spLocks noChangeArrowheads="1"/>
          </p:cNvSpPr>
          <p:nvPr/>
        </p:nvSpPr>
        <p:spPr bwMode="auto">
          <a:xfrm>
            <a:off x="7391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2" name="Oval 59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3" name="Oval 60"/>
          <p:cNvSpPr>
            <a:spLocks noChangeArrowheads="1"/>
          </p:cNvSpPr>
          <p:nvPr/>
        </p:nvSpPr>
        <p:spPr bwMode="auto">
          <a:xfrm>
            <a:off x="6629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4" name="Oval 61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5" name="Oval 62"/>
          <p:cNvSpPr>
            <a:spLocks noChangeArrowheads="1"/>
          </p:cNvSpPr>
          <p:nvPr/>
        </p:nvSpPr>
        <p:spPr bwMode="auto">
          <a:xfrm>
            <a:off x="6248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6" name="Oval 63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7" name="Oval 64"/>
          <p:cNvSpPr>
            <a:spLocks noChangeArrowheads="1"/>
          </p:cNvSpPr>
          <p:nvPr/>
        </p:nvSpPr>
        <p:spPr bwMode="auto">
          <a:xfrm>
            <a:off x="5638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8" name="Oval 65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09" name="Oval 66"/>
          <p:cNvSpPr>
            <a:spLocks noChangeArrowheads="1"/>
          </p:cNvSpPr>
          <p:nvPr/>
        </p:nvSpPr>
        <p:spPr bwMode="auto">
          <a:xfrm>
            <a:off x="5029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0" name="Oval 67"/>
          <p:cNvSpPr>
            <a:spLocks noChangeArrowheads="1"/>
          </p:cNvSpPr>
          <p:nvPr/>
        </p:nvSpPr>
        <p:spPr bwMode="auto">
          <a:xfrm>
            <a:off x="5562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1" name="Oval 68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2" name="Oval 69"/>
          <p:cNvSpPr>
            <a:spLocks noChangeArrowheads="1"/>
          </p:cNvSpPr>
          <p:nvPr/>
        </p:nvSpPr>
        <p:spPr bwMode="auto">
          <a:xfrm>
            <a:off x="5257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3" name="Oval 70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4" name="Oval 71"/>
          <p:cNvSpPr>
            <a:spLocks noChangeArrowheads="1"/>
          </p:cNvSpPr>
          <p:nvPr/>
        </p:nvSpPr>
        <p:spPr bwMode="auto">
          <a:xfrm>
            <a:off x="6248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5" name="Oval 72"/>
          <p:cNvSpPr>
            <a:spLocks noChangeArrowheads="1"/>
          </p:cNvSpPr>
          <p:nvPr/>
        </p:nvSpPr>
        <p:spPr bwMode="auto">
          <a:xfrm>
            <a:off x="5867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6" name="Oval 73"/>
          <p:cNvSpPr>
            <a:spLocks noChangeArrowheads="1"/>
          </p:cNvSpPr>
          <p:nvPr/>
        </p:nvSpPr>
        <p:spPr bwMode="auto">
          <a:xfrm>
            <a:off x="6553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7" name="Oval 74"/>
          <p:cNvSpPr>
            <a:spLocks noChangeArrowheads="1"/>
          </p:cNvSpPr>
          <p:nvPr/>
        </p:nvSpPr>
        <p:spPr bwMode="auto">
          <a:xfrm>
            <a:off x="5715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8" name="Oval 75"/>
          <p:cNvSpPr>
            <a:spLocks noChangeArrowheads="1"/>
          </p:cNvSpPr>
          <p:nvPr/>
        </p:nvSpPr>
        <p:spPr bwMode="auto">
          <a:xfrm>
            <a:off x="5257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19" name="Oval 76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0" name="Oval 77"/>
          <p:cNvSpPr>
            <a:spLocks noChangeArrowheads="1"/>
          </p:cNvSpPr>
          <p:nvPr/>
        </p:nvSpPr>
        <p:spPr bwMode="auto">
          <a:xfrm>
            <a:off x="4800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1" name="Oval 78"/>
          <p:cNvSpPr>
            <a:spLocks noChangeArrowheads="1"/>
          </p:cNvSpPr>
          <p:nvPr/>
        </p:nvSpPr>
        <p:spPr bwMode="auto">
          <a:xfrm>
            <a:off x="5181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2" name="Oval 79"/>
          <p:cNvSpPr>
            <a:spLocks noChangeArrowheads="1"/>
          </p:cNvSpPr>
          <p:nvPr/>
        </p:nvSpPr>
        <p:spPr bwMode="auto">
          <a:xfrm>
            <a:off x="4419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3" name="Oval 80"/>
          <p:cNvSpPr>
            <a:spLocks noChangeArrowheads="1"/>
          </p:cNvSpPr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4" name="Oval 81"/>
          <p:cNvSpPr>
            <a:spLocks noChangeArrowheads="1"/>
          </p:cNvSpPr>
          <p:nvPr/>
        </p:nvSpPr>
        <p:spPr bwMode="auto">
          <a:xfrm>
            <a:off x="4572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5" name="Oval 82"/>
          <p:cNvSpPr>
            <a:spLocks noChangeArrowheads="1"/>
          </p:cNvSpPr>
          <p:nvPr/>
        </p:nvSpPr>
        <p:spPr bwMode="auto">
          <a:xfrm>
            <a:off x="3886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6" name="Oval 83"/>
          <p:cNvSpPr>
            <a:spLocks noChangeArrowheads="1"/>
          </p:cNvSpPr>
          <p:nvPr/>
        </p:nvSpPr>
        <p:spPr bwMode="auto">
          <a:xfrm>
            <a:off x="3429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7" name="Oval 84"/>
          <p:cNvSpPr>
            <a:spLocks noChangeArrowheads="1"/>
          </p:cNvSpPr>
          <p:nvPr/>
        </p:nvSpPr>
        <p:spPr bwMode="auto">
          <a:xfrm>
            <a:off x="3429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8" name="Oval 85"/>
          <p:cNvSpPr>
            <a:spLocks noChangeArrowheads="1"/>
          </p:cNvSpPr>
          <p:nvPr/>
        </p:nvSpPr>
        <p:spPr bwMode="auto">
          <a:xfrm>
            <a:off x="4038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29" name="Oval 86"/>
          <p:cNvSpPr>
            <a:spLocks noChangeArrowheads="1"/>
          </p:cNvSpPr>
          <p:nvPr/>
        </p:nvSpPr>
        <p:spPr bwMode="auto">
          <a:xfrm>
            <a:off x="4419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30" name="Oval 87"/>
          <p:cNvSpPr>
            <a:spLocks noChangeArrowheads="1"/>
          </p:cNvSpPr>
          <p:nvPr/>
        </p:nvSpPr>
        <p:spPr bwMode="auto">
          <a:xfrm>
            <a:off x="3505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31" name="Oval 88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32" name="Oval 89"/>
          <p:cNvSpPr>
            <a:spLocks noChangeArrowheads="1"/>
          </p:cNvSpPr>
          <p:nvPr/>
        </p:nvSpPr>
        <p:spPr bwMode="auto">
          <a:xfrm>
            <a:off x="2286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33" name="Oval 90"/>
          <p:cNvSpPr>
            <a:spLocks noChangeArrowheads="1"/>
          </p:cNvSpPr>
          <p:nvPr/>
        </p:nvSpPr>
        <p:spPr bwMode="auto">
          <a:xfrm>
            <a:off x="2362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34" name="Oval 91"/>
          <p:cNvSpPr>
            <a:spLocks noChangeArrowheads="1"/>
          </p:cNvSpPr>
          <p:nvPr/>
        </p:nvSpPr>
        <p:spPr bwMode="auto">
          <a:xfrm>
            <a:off x="2362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35" name="Oval 92"/>
          <p:cNvSpPr>
            <a:spLocks noChangeArrowheads="1"/>
          </p:cNvSpPr>
          <p:nvPr/>
        </p:nvSpPr>
        <p:spPr bwMode="auto">
          <a:xfrm>
            <a:off x="2514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36" name="Oval 93"/>
          <p:cNvSpPr>
            <a:spLocks noChangeArrowheads="1"/>
          </p:cNvSpPr>
          <p:nvPr/>
        </p:nvSpPr>
        <p:spPr bwMode="auto">
          <a:xfrm>
            <a:off x="2667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037" name="Oval 94"/>
          <p:cNvSpPr>
            <a:spLocks noChangeArrowheads="1"/>
          </p:cNvSpPr>
          <p:nvPr/>
        </p:nvSpPr>
        <p:spPr bwMode="auto">
          <a:xfrm>
            <a:off x="4114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4691063" y="1676400"/>
            <a:ext cx="2819400" cy="2895600"/>
            <a:chOff x="3744" y="4464"/>
            <a:chExt cx="1776" cy="1824"/>
          </a:xfrm>
        </p:grpSpPr>
        <p:sp>
          <p:nvSpPr>
            <p:cNvPr id="83048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3049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83050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051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052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3039" name="AutoShape 102"/>
          <p:cNvSpPr>
            <a:spLocks noChangeArrowheads="1"/>
          </p:cNvSpPr>
          <p:nvPr/>
        </p:nvSpPr>
        <p:spPr bwMode="auto">
          <a:xfrm>
            <a:off x="8991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</a:p>
        </p:txBody>
      </p:sp>
      <p:sp>
        <p:nvSpPr>
          <p:cNvPr id="83040" name="AutoShape 103"/>
          <p:cNvSpPr>
            <a:spLocks noChangeArrowheads="1"/>
          </p:cNvSpPr>
          <p:nvPr/>
        </p:nvSpPr>
        <p:spPr bwMode="auto">
          <a:xfrm>
            <a:off x="8991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</a:t>
            </a:r>
          </a:p>
        </p:txBody>
      </p:sp>
      <p:sp>
        <p:nvSpPr>
          <p:cNvPr id="83041" name="AutoShape 104"/>
          <p:cNvSpPr>
            <a:spLocks noChangeArrowheads="1"/>
          </p:cNvSpPr>
          <p:nvPr/>
        </p:nvSpPr>
        <p:spPr bwMode="auto">
          <a:xfrm>
            <a:off x="8991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Mean Shift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6553200" y="3200400"/>
            <a:ext cx="457200" cy="457200"/>
            <a:chOff x="4486" y="3484"/>
            <a:chExt cx="288" cy="288"/>
          </a:xfrm>
        </p:grpSpPr>
        <p:sp>
          <p:nvSpPr>
            <p:cNvPr id="83045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046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47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3043" name="Rectangle 111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Mean-Shift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0075863" y="6416675"/>
            <a:ext cx="211613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853738" y="6416675"/>
            <a:ext cx="1338262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0" name="Rectangle 116"/>
          <p:cNvSpPr>
            <a:spLocks noChangeArrowheads="1"/>
          </p:cNvSpPr>
          <p:nvPr/>
        </p:nvSpPr>
        <p:spPr bwMode="auto">
          <a:xfrm>
            <a:off x="1524000" y="6096001"/>
            <a:ext cx="2338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45652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82929E-7 L 0.075 0.04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val 3"/>
          <p:cNvSpPr>
            <a:spLocks noChangeArrowheads="1"/>
          </p:cNvSpPr>
          <p:nvPr/>
        </p:nvSpPr>
        <p:spPr bwMode="auto">
          <a:xfrm>
            <a:off x="7086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1" name="Oval 4"/>
          <p:cNvSpPr>
            <a:spLocks noChangeArrowheads="1"/>
          </p:cNvSpPr>
          <p:nvPr/>
        </p:nvSpPr>
        <p:spPr bwMode="auto">
          <a:xfrm>
            <a:off x="7292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Oval 5"/>
          <p:cNvSpPr>
            <a:spLocks noChangeArrowheads="1"/>
          </p:cNvSpPr>
          <p:nvPr/>
        </p:nvSpPr>
        <p:spPr bwMode="auto">
          <a:xfrm>
            <a:off x="7216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3" name="Oval 6"/>
          <p:cNvSpPr>
            <a:spLocks noChangeArrowheads="1"/>
          </p:cNvSpPr>
          <p:nvPr/>
        </p:nvSpPr>
        <p:spPr bwMode="auto">
          <a:xfrm>
            <a:off x="6964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4" name="Oval 7"/>
          <p:cNvSpPr>
            <a:spLocks noChangeArrowheads="1"/>
          </p:cNvSpPr>
          <p:nvPr/>
        </p:nvSpPr>
        <p:spPr bwMode="auto">
          <a:xfrm>
            <a:off x="7205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5" name="Oval 8"/>
          <p:cNvSpPr>
            <a:spLocks noChangeArrowheads="1"/>
          </p:cNvSpPr>
          <p:nvPr/>
        </p:nvSpPr>
        <p:spPr bwMode="auto">
          <a:xfrm>
            <a:off x="6978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6" name="Oval 9"/>
          <p:cNvSpPr>
            <a:spLocks noChangeArrowheads="1"/>
          </p:cNvSpPr>
          <p:nvPr/>
        </p:nvSpPr>
        <p:spPr bwMode="auto">
          <a:xfrm>
            <a:off x="7456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7" name="Oval 10"/>
          <p:cNvSpPr>
            <a:spLocks noChangeArrowheads="1"/>
          </p:cNvSpPr>
          <p:nvPr/>
        </p:nvSpPr>
        <p:spPr bwMode="auto">
          <a:xfrm>
            <a:off x="6846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Oval 11"/>
          <p:cNvSpPr>
            <a:spLocks noChangeArrowheads="1"/>
          </p:cNvSpPr>
          <p:nvPr/>
        </p:nvSpPr>
        <p:spPr bwMode="auto">
          <a:xfrm>
            <a:off x="7586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9" name="Oval 12"/>
          <p:cNvSpPr>
            <a:spLocks noChangeArrowheads="1"/>
          </p:cNvSpPr>
          <p:nvPr/>
        </p:nvSpPr>
        <p:spPr bwMode="auto">
          <a:xfrm>
            <a:off x="7445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0" name="Oval 13"/>
          <p:cNvSpPr>
            <a:spLocks noChangeArrowheads="1"/>
          </p:cNvSpPr>
          <p:nvPr/>
        </p:nvSpPr>
        <p:spPr bwMode="auto">
          <a:xfrm>
            <a:off x="7162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1" name="Oval 14"/>
          <p:cNvSpPr>
            <a:spLocks noChangeArrowheads="1"/>
          </p:cNvSpPr>
          <p:nvPr/>
        </p:nvSpPr>
        <p:spPr bwMode="auto">
          <a:xfrm>
            <a:off x="7315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2" name="Oval 15"/>
          <p:cNvSpPr>
            <a:spLocks noChangeArrowheads="1"/>
          </p:cNvSpPr>
          <p:nvPr/>
        </p:nvSpPr>
        <p:spPr bwMode="auto">
          <a:xfrm>
            <a:off x="7010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3" name="Oval 16"/>
          <p:cNvSpPr>
            <a:spLocks noChangeArrowheads="1"/>
          </p:cNvSpPr>
          <p:nvPr/>
        </p:nvSpPr>
        <p:spPr bwMode="auto">
          <a:xfrm>
            <a:off x="6705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4" name="Oval 17"/>
          <p:cNvSpPr>
            <a:spLocks noChangeArrowheads="1"/>
          </p:cNvSpPr>
          <p:nvPr/>
        </p:nvSpPr>
        <p:spPr bwMode="auto">
          <a:xfrm>
            <a:off x="6477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5" name="Oval 18"/>
          <p:cNvSpPr>
            <a:spLocks noChangeArrowheads="1"/>
          </p:cNvSpPr>
          <p:nvPr/>
        </p:nvSpPr>
        <p:spPr bwMode="auto">
          <a:xfrm>
            <a:off x="6705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6" name="Oval 19"/>
          <p:cNvSpPr>
            <a:spLocks noChangeArrowheads="1"/>
          </p:cNvSpPr>
          <p:nvPr/>
        </p:nvSpPr>
        <p:spPr bwMode="auto">
          <a:xfrm>
            <a:off x="7772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7" name="Oval 20"/>
          <p:cNvSpPr>
            <a:spLocks noChangeArrowheads="1"/>
          </p:cNvSpPr>
          <p:nvPr/>
        </p:nvSpPr>
        <p:spPr bwMode="auto">
          <a:xfrm>
            <a:off x="7696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8" name="Oval 21"/>
          <p:cNvSpPr>
            <a:spLocks noChangeArrowheads="1"/>
          </p:cNvSpPr>
          <p:nvPr/>
        </p:nvSpPr>
        <p:spPr bwMode="auto">
          <a:xfrm>
            <a:off x="7412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89" name="Oval 22"/>
          <p:cNvSpPr>
            <a:spLocks noChangeArrowheads="1"/>
          </p:cNvSpPr>
          <p:nvPr/>
        </p:nvSpPr>
        <p:spPr bwMode="auto">
          <a:xfrm>
            <a:off x="7010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0" name="Oval 23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1" name="Oval 24"/>
          <p:cNvSpPr>
            <a:spLocks noChangeArrowheads="1"/>
          </p:cNvSpPr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2" name="Oval 25"/>
          <p:cNvSpPr>
            <a:spLocks noChangeArrowheads="1"/>
          </p:cNvSpPr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3" name="Oval 26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4" name="Oval 27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5" name="Oval 28"/>
          <p:cNvSpPr>
            <a:spLocks noChangeArrowheads="1"/>
          </p:cNvSpPr>
          <p:nvPr/>
        </p:nvSpPr>
        <p:spPr bwMode="auto">
          <a:xfrm>
            <a:off x="7445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6" name="Oval 29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7" name="Oval 30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8" name="Oval 31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99" name="Oval 32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0" name="Oval 33"/>
          <p:cNvSpPr>
            <a:spLocks noChangeArrowheads="1"/>
          </p:cNvSpPr>
          <p:nvPr/>
        </p:nvSpPr>
        <p:spPr bwMode="auto">
          <a:xfrm>
            <a:off x="6705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1" name="Oval 34"/>
          <p:cNvSpPr>
            <a:spLocks noChangeArrowheads="1"/>
          </p:cNvSpPr>
          <p:nvPr/>
        </p:nvSpPr>
        <p:spPr bwMode="auto">
          <a:xfrm>
            <a:off x="7445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2" name="Oval 35"/>
          <p:cNvSpPr>
            <a:spLocks noChangeArrowheads="1"/>
          </p:cNvSpPr>
          <p:nvPr/>
        </p:nvSpPr>
        <p:spPr bwMode="auto">
          <a:xfrm>
            <a:off x="7445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3" name="Oval 36"/>
          <p:cNvSpPr>
            <a:spLocks noChangeArrowheads="1"/>
          </p:cNvSpPr>
          <p:nvPr/>
        </p:nvSpPr>
        <p:spPr bwMode="auto">
          <a:xfrm>
            <a:off x="7696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4" name="Oval 37"/>
          <p:cNvSpPr>
            <a:spLocks noChangeArrowheads="1"/>
          </p:cNvSpPr>
          <p:nvPr/>
        </p:nvSpPr>
        <p:spPr bwMode="auto">
          <a:xfrm>
            <a:off x="7783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5" name="Oval 38"/>
          <p:cNvSpPr>
            <a:spLocks noChangeArrowheads="1"/>
          </p:cNvSpPr>
          <p:nvPr/>
        </p:nvSpPr>
        <p:spPr bwMode="auto">
          <a:xfrm>
            <a:off x="7772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6" name="Oval 39"/>
          <p:cNvSpPr>
            <a:spLocks noChangeArrowheads="1"/>
          </p:cNvSpPr>
          <p:nvPr/>
        </p:nvSpPr>
        <p:spPr bwMode="auto">
          <a:xfrm>
            <a:off x="8153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7" name="Oval 40"/>
          <p:cNvSpPr>
            <a:spLocks noChangeArrowheads="1"/>
          </p:cNvSpPr>
          <p:nvPr/>
        </p:nvSpPr>
        <p:spPr bwMode="auto">
          <a:xfrm>
            <a:off x="8153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8" name="Oval 41"/>
          <p:cNvSpPr>
            <a:spLocks noChangeArrowheads="1"/>
          </p:cNvSpPr>
          <p:nvPr/>
        </p:nvSpPr>
        <p:spPr bwMode="auto">
          <a:xfrm>
            <a:off x="8077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09" name="Oval 42"/>
          <p:cNvSpPr>
            <a:spLocks noChangeArrowheads="1"/>
          </p:cNvSpPr>
          <p:nvPr/>
        </p:nvSpPr>
        <p:spPr bwMode="auto">
          <a:xfrm>
            <a:off x="7848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0" name="Oval 43"/>
          <p:cNvSpPr>
            <a:spLocks noChangeArrowheads="1"/>
          </p:cNvSpPr>
          <p:nvPr/>
        </p:nvSpPr>
        <p:spPr bwMode="auto">
          <a:xfrm>
            <a:off x="8458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1" name="Oval 44"/>
          <p:cNvSpPr>
            <a:spLocks noChangeArrowheads="1"/>
          </p:cNvSpPr>
          <p:nvPr/>
        </p:nvSpPr>
        <p:spPr bwMode="auto">
          <a:xfrm>
            <a:off x="8534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2" name="Oval 45"/>
          <p:cNvSpPr>
            <a:spLocks noChangeArrowheads="1"/>
          </p:cNvSpPr>
          <p:nvPr/>
        </p:nvSpPr>
        <p:spPr bwMode="auto">
          <a:xfrm>
            <a:off x="8839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3" name="Oval 46"/>
          <p:cNvSpPr>
            <a:spLocks noChangeArrowheads="1"/>
          </p:cNvSpPr>
          <p:nvPr/>
        </p:nvSpPr>
        <p:spPr bwMode="auto">
          <a:xfrm>
            <a:off x="8229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4" name="Oval 47"/>
          <p:cNvSpPr>
            <a:spLocks noChangeArrowheads="1"/>
          </p:cNvSpPr>
          <p:nvPr/>
        </p:nvSpPr>
        <p:spPr bwMode="auto">
          <a:xfrm>
            <a:off x="8686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5" name="Oval 48"/>
          <p:cNvSpPr>
            <a:spLocks noChangeArrowheads="1"/>
          </p:cNvSpPr>
          <p:nvPr/>
        </p:nvSpPr>
        <p:spPr bwMode="auto">
          <a:xfrm>
            <a:off x="9448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6" name="Oval 49"/>
          <p:cNvSpPr>
            <a:spLocks noChangeArrowheads="1"/>
          </p:cNvSpPr>
          <p:nvPr/>
        </p:nvSpPr>
        <p:spPr bwMode="auto">
          <a:xfrm>
            <a:off x="8458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7" name="Oval 50"/>
          <p:cNvSpPr>
            <a:spLocks noChangeArrowheads="1"/>
          </p:cNvSpPr>
          <p:nvPr/>
        </p:nvSpPr>
        <p:spPr bwMode="auto">
          <a:xfrm>
            <a:off x="9002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8" name="Oval 51"/>
          <p:cNvSpPr>
            <a:spLocks noChangeArrowheads="1"/>
          </p:cNvSpPr>
          <p:nvPr/>
        </p:nvSpPr>
        <p:spPr bwMode="auto">
          <a:xfrm>
            <a:off x="8001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19" name="Oval 52"/>
          <p:cNvSpPr>
            <a:spLocks noChangeArrowheads="1"/>
          </p:cNvSpPr>
          <p:nvPr/>
        </p:nvSpPr>
        <p:spPr bwMode="auto">
          <a:xfrm>
            <a:off x="9067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0" name="Oval 53"/>
          <p:cNvSpPr>
            <a:spLocks noChangeArrowheads="1"/>
          </p:cNvSpPr>
          <p:nvPr/>
        </p:nvSpPr>
        <p:spPr bwMode="auto">
          <a:xfrm>
            <a:off x="8458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1" name="Oval 54"/>
          <p:cNvSpPr>
            <a:spLocks noChangeArrowheads="1"/>
          </p:cNvSpPr>
          <p:nvPr/>
        </p:nvSpPr>
        <p:spPr bwMode="auto">
          <a:xfrm>
            <a:off x="7620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2" name="Oval 55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3" name="Oval 56"/>
          <p:cNvSpPr>
            <a:spLocks noChangeArrowheads="1"/>
          </p:cNvSpPr>
          <p:nvPr/>
        </p:nvSpPr>
        <p:spPr bwMode="auto">
          <a:xfrm>
            <a:off x="7543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4" name="Oval 57"/>
          <p:cNvSpPr>
            <a:spLocks noChangeArrowheads="1"/>
          </p:cNvSpPr>
          <p:nvPr/>
        </p:nvSpPr>
        <p:spPr bwMode="auto">
          <a:xfrm>
            <a:off x="8001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5" name="Oval 58"/>
          <p:cNvSpPr>
            <a:spLocks noChangeArrowheads="1"/>
          </p:cNvSpPr>
          <p:nvPr/>
        </p:nvSpPr>
        <p:spPr bwMode="auto">
          <a:xfrm>
            <a:off x="7391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6" name="Oval 59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7" name="Oval 60"/>
          <p:cNvSpPr>
            <a:spLocks noChangeArrowheads="1"/>
          </p:cNvSpPr>
          <p:nvPr/>
        </p:nvSpPr>
        <p:spPr bwMode="auto">
          <a:xfrm>
            <a:off x="6629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8" name="Oval 61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29" name="Oval 62"/>
          <p:cNvSpPr>
            <a:spLocks noChangeArrowheads="1"/>
          </p:cNvSpPr>
          <p:nvPr/>
        </p:nvSpPr>
        <p:spPr bwMode="auto">
          <a:xfrm>
            <a:off x="6248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0" name="Oval 63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1" name="Oval 64"/>
          <p:cNvSpPr>
            <a:spLocks noChangeArrowheads="1"/>
          </p:cNvSpPr>
          <p:nvPr/>
        </p:nvSpPr>
        <p:spPr bwMode="auto">
          <a:xfrm>
            <a:off x="5638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2" name="Oval 65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3" name="Oval 66"/>
          <p:cNvSpPr>
            <a:spLocks noChangeArrowheads="1"/>
          </p:cNvSpPr>
          <p:nvPr/>
        </p:nvSpPr>
        <p:spPr bwMode="auto">
          <a:xfrm>
            <a:off x="5029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4" name="Oval 67"/>
          <p:cNvSpPr>
            <a:spLocks noChangeArrowheads="1"/>
          </p:cNvSpPr>
          <p:nvPr/>
        </p:nvSpPr>
        <p:spPr bwMode="auto">
          <a:xfrm>
            <a:off x="5562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5" name="Oval 68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6" name="Oval 69"/>
          <p:cNvSpPr>
            <a:spLocks noChangeArrowheads="1"/>
          </p:cNvSpPr>
          <p:nvPr/>
        </p:nvSpPr>
        <p:spPr bwMode="auto">
          <a:xfrm>
            <a:off x="5257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7" name="Oval 70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8" name="Oval 71"/>
          <p:cNvSpPr>
            <a:spLocks noChangeArrowheads="1"/>
          </p:cNvSpPr>
          <p:nvPr/>
        </p:nvSpPr>
        <p:spPr bwMode="auto">
          <a:xfrm>
            <a:off x="6248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39" name="Oval 72"/>
          <p:cNvSpPr>
            <a:spLocks noChangeArrowheads="1"/>
          </p:cNvSpPr>
          <p:nvPr/>
        </p:nvSpPr>
        <p:spPr bwMode="auto">
          <a:xfrm>
            <a:off x="5867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0" name="Oval 73"/>
          <p:cNvSpPr>
            <a:spLocks noChangeArrowheads="1"/>
          </p:cNvSpPr>
          <p:nvPr/>
        </p:nvSpPr>
        <p:spPr bwMode="auto">
          <a:xfrm>
            <a:off x="6553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1" name="Oval 74"/>
          <p:cNvSpPr>
            <a:spLocks noChangeArrowheads="1"/>
          </p:cNvSpPr>
          <p:nvPr/>
        </p:nvSpPr>
        <p:spPr bwMode="auto">
          <a:xfrm>
            <a:off x="5715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2" name="Oval 75"/>
          <p:cNvSpPr>
            <a:spLocks noChangeArrowheads="1"/>
          </p:cNvSpPr>
          <p:nvPr/>
        </p:nvSpPr>
        <p:spPr bwMode="auto">
          <a:xfrm>
            <a:off x="5257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3" name="Oval 76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4" name="Oval 77"/>
          <p:cNvSpPr>
            <a:spLocks noChangeArrowheads="1"/>
          </p:cNvSpPr>
          <p:nvPr/>
        </p:nvSpPr>
        <p:spPr bwMode="auto">
          <a:xfrm>
            <a:off x="4800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5" name="Oval 78"/>
          <p:cNvSpPr>
            <a:spLocks noChangeArrowheads="1"/>
          </p:cNvSpPr>
          <p:nvPr/>
        </p:nvSpPr>
        <p:spPr bwMode="auto">
          <a:xfrm>
            <a:off x="5181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6" name="Oval 79"/>
          <p:cNvSpPr>
            <a:spLocks noChangeArrowheads="1"/>
          </p:cNvSpPr>
          <p:nvPr/>
        </p:nvSpPr>
        <p:spPr bwMode="auto">
          <a:xfrm>
            <a:off x="4419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7" name="Oval 80"/>
          <p:cNvSpPr>
            <a:spLocks noChangeArrowheads="1"/>
          </p:cNvSpPr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8" name="Oval 81"/>
          <p:cNvSpPr>
            <a:spLocks noChangeArrowheads="1"/>
          </p:cNvSpPr>
          <p:nvPr/>
        </p:nvSpPr>
        <p:spPr bwMode="auto">
          <a:xfrm>
            <a:off x="4572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49" name="Oval 82"/>
          <p:cNvSpPr>
            <a:spLocks noChangeArrowheads="1"/>
          </p:cNvSpPr>
          <p:nvPr/>
        </p:nvSpPr>
        <p:spPr bwMode="auto">
          <a:xfrm>
            <a:off x="3886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0" name="Oval 83"/>
          <p:cNvSpPr>
            <a:spLocks noChangeArrowheads="1"/>
          </p:cNvSpPr>
          <p:nvPr/>
        </p:nvSpPr>
        <p:spPr bwMode="auto">
          <a:xfrm>
            <a:off x="3429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1" name="Oval 84"/>
          <p:cNvSpPr>
            <a:spLocks noChangeArrowheads="1"/>
          </p:cNvSpPr>
          <p:nvPr/>
        </p:nvSpPr>
        <p:spPr bwMode="auto">
          <a:xfrm>
            <a:off x="3429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2" name="Oval 85"/>
          <p:cNvSpPr>
            <a:spLocks noChangeArrowheads="1"/>
          </p:cNvSpPr>
          <p:nvPr/>
        </p:nvSpPr>
        <p:spPr bwMode="auto">
          <a:xfrm>
            <a:off x="4038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3" name="Oval 86"/>
          <p:cNvSpPr>
            <a:spLocks noChangeArrowheads="1"/>
          </p:cNvSpPr>
          <p:nvPr/>
        </p:nvSpPr>
        <p:spPr bwMode="auto">
          <a:xfrm>
            <a:off x="4419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4" name="Oval 87"/>
          <p:cNvSpPr>
            <a:spLocks noChangeArrowheads="1"/>
          </p:cNvSpPr>
          <p:nvPr/>
        </p:nvSpPr>
        <p:spPr bwMode="auto">
          <a:xfrm>
            <a:off x="3505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5" name="Oval 88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6" name="Oval 89"/>
          <p:cNvSpPr>
            <a:spLocks noChangeArrowheads="1"/>
          </p:cNvSpPr>
          <p:nvPr/>
        </p:nvSpPr>
        <p:spPr bwMode="auto">
          <a:xfrm>
            <a:off x="2286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7" name="Oval 90"/>
          <p:cNvSpPr>
            <a:spLocks noChangeArrowheads="1"/>
          </p:cNvSpPr>
          <p:nvPr/>
        </p:nvSpPr>
        <p:spPr bwMode="auto">
          <a:xfrm>
            <a:off x="2362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8" name="Oval 91"/>
          <p:cNvSpPr>
            <a:spLocks noChangeArrowheads="1"/>
          </p:cNvSpPr>
          <p:nvPr/>
        </p:nvSpPr>
        <p:spPr bwMode="auto">
          <a:xfrm>
            <a:off x="2362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59" name="Oval 92"/>
          <p:cNvSpPr>
            <a:spLocks noChangeArrowheads="1"/>
          </p:cNvSpPr>
          <p:nvPr/>
        </p:nvSpPr>
        <p:spPr bwMode="auto">
          <a:xfrm>
            <a:off x="2514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60" name="Oval 93"/>
          <p:cNvSpPr>
            <a:spLocks noChangeArrowheads="1"/>
          </p:cNvSpPr>
          <p:nvPr/>
        </p:nvSpPr>
        <p:spPr bwMode="auto">
          <a:xfrm>
            <a:off x="2667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61" name="Oval 94"/>
          <p:cNvSpPr>
            <a:spLocks noChangeArrowheads="1"/>
          </p:cNvSpPr>
          <p:nvPr/>
        </p:nvSpPr>
        <p:spPr bwMode="auto">
          <a:xfrm>
            <a:off x="4114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4062" name="Group 96"/>
          <p:cNvGrpSpPr>
            <a:grpSpLocks/>
          </p:cNvGrpSpPr>
          <p:nvPr/>
        </p:nvGrpSpPr>
        <p:grpSpPr bwMode="auto">
          <a:xfrm>
            <a:off x="5365750" y="1981200"/>
            <a:ext cx="2819400" cy="2895600"/>
            <a:chOff x="3744" y="4464"/>
            <a:chExt cx="1776" cy="1824"/>
          </a:xfrm>
        </p:grpSpPr>
        <p:sp>
          <p:nvSpPr>
            <p:cNvPr id="84073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4074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84075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076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077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4063" name="AutoShape 102"/>
          <p:cNvSpPr>
            <a:spLocks noChangeArrowheads="1"/>
          </p:cNvSpPr>
          <p:nvPr/>
        </p:nvSpPr>
        <p:spPr bwMode="auto">
          <a:xfrm>
            <a:off x="8991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</a:p>
        </p:txBody>
      </p:sp>
      <p:sp>
        <p:nvSpPr>
          <p:cNvPr id="84064" name="AutoShape 103"/>
          <p:cNvSpPr>
            <a:spLocks noChangeArrowheads="1"/>
          </p:cNvSpPr>
          <p:nvPr/>
        </p:nvSpPr>
        <p:spPr bwMode="auto">
          <a:xfrm>
            <a:off x="8991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</a:t>
            </a:r>
          </a:p>
        </p:txBody>
      </p:sp>
      <p:sp>
        <p:nvSpPr>
          <p:cNvPr id="84065" name="AutoShape 104"/>
          <p:cNvSpPr>
            <a:spLocks noChangeArrowheads="1"/>
          </p:cNvSpPr>
          <p:nvPr/>
        </p:nvSpPr>
        <p:spPr bwMode="auto">
          <a:xfrm>
            <a:off x="8991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Mean Shift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6913563" y="3265488"/>
            <a:ext cx="457200" cy="457200"/>
            <a:chOff x="4486" y="3484"/>
            <a:chExt cx="288" cy="288"/>
          </a:xfrm>
        </p:grpSpPr>
        <p:sp>
          <p:nvSpPr>
            <p:cNvPr id="84070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71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72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64429" name="AutoShape 109"/>
          <p:cNvSpPr>
            <a:spLocks noChangeArrowheads="1"/>
          </p:cNvSpPr>
          <p:nvPr/>
        </p:nvSpPr>
        <p:spPr bwMode="auto">
          <a:xfrm rot="618372">
            <a:off x="6804025" y="337502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068" name="Rectangle 11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Mean-Shift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0075863" y="6416675"/>
            <a:ext cx="211613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853738" y="6416675"/>
            <a:ext cx="1338262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1" name="Rectangle 116"/>
          <p:cNvSpPr>
            <a:spLocks noChangeArrowheads="1"/>
          </p:cNvSpPr>
          <p:nvPr/>
        </p:nvSpPr>
        <p:spPr bwMode="auto">
          <a:xfrm>
            <a:off x="1524000" y="6096001"/>
            <a:ext cx="2338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0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3"/>
          <p:cNvSpPr>
            <a:spLocks noChangeArrowheads="1"/>
          </p:cNvSpPr>
          <p:nvPr/>
        </p:nvSpPr>
        <p:spPr bwMode="auto">
          <a:xfrm>
            <a:off x="7086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Oval 4"/>
          <p:cNvSpPr>
            <a:spLocks noChangeArrowheads="1"/>
          </p:cNvSpPr>
          <p:nvPr/>
        </p:nvSpPr>
        <p:spPr bwMode="auto">
          <a:xfrm>
            <a:off x="7292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Oval 5"/>
          <p:cNvSpPr>
            <a:spLocks noChangeArrowheads="1"/>
          </p:cNvSpPr>
          <p:nvPr/>
        </p:nvSpPr>
        <p:spPr bwMode="auto">
          <a:xfrm>
            <a:off x="7216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7" name="Oval 6"/>
          <p:cNvSpPr>
            <a:spLocks noChangeArrowheads="1"/>
          </p:cNvSpPr>
          <p:nvPr/>
        </p:nvSpPr>
        <p:spPr bwMode="auto">
          <a:xfrm>
            <a:off x="6964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8" name="Oval 7"/>
          <p:cNvSpPr>
            <a:spLocks noChangeArrowheads="1"/>
          </p:cNvSpPr>
          <p:nvPr/>
        </p:nvSpPr>
        <p:spPr bwMode="auto">
          <a:xfrm>
            <a:off x="7205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9" name="Oval 8"/>
          <p:cNvSpPr>
            <a:spLocks noChangeArrowheads="1"/>
          </p:cNvSpPr>
          <p:nvPr/>
        </p:nvSpPr>
        <p:spPr bwMode="auto">
          <a:xfrm>
            <a:off x="6978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0" name="Oval 9"/>
          <p:cNvSpPr>
            <a:spLocks noChangeArrowheads="1"/>
          </p:cNvSpPr>
          <p:nvPr/>
        </p:nvSpPr>
        <p:spPr bwMode="auto">
          <a:xfrm>
            <a:off x="7456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1" name="Oval 10"/>
          <p:cNvSpPr>
            <a:spLocks noChangeArrowheads="1"/>
          </p:cNvSpPr>
          <p:nvPr/>
        </p:nvSpPr>
        <p:spPr bwMode="auto">
          <a:xfrm>
            <a:off x="6846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2" name="Oval 11"/>
          <p:cNvSpPr>
            <a:spLocks noChangeArrowheads="1"/>
          </p:cNvSpPr>
          <p:nvPr/>
        </p:nvSpPr>
        <p:spPr bwMode="auto">
          <a:xfrm>
            <a:off x="7586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3" name="Oval 12"/>
          <p:cNvSpPr>
            <a:spLocks noChangeArrowheads="1"/>
          </p:cNvSpPr>
          <p:nvPr/>
        </p:nvSpPr>
        <p:spPr bwMode="auto">
          <a:xfrm>
            <a:off x="7445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4" name="Oval 13"/>
          <p:cNvSpPr>
            <a:spLocks noChangeArrowheads="1"/>
          </p:cNvSpPr>
          <p:nvPr/>
        </p:nvSpPr>
        <p:spPr bwMode="auto">
          <a:xfrm>
            <a:off x="7162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5" name="Oval 14"/>
          <p:cNvSpPr>
            <a:spLocks noChangeArrowheads="1"/>
          </p:cNvSpPr>
          <p:nvPr/>
        </p:nvSpPr>
        <p:spPr bwMode="auto">
          <a:xfrm>
            <a:off x="7315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6" name="Oval 15"/>
          <p:cNvSpPr>
            <a:spLocks noChangeArrowheads="1"/>
          </p:cNvSpPr>
          <p:nvPr/>
        </p:nvSpPr>
        <p:spPr bwMode="auto">
          <a:xfrm>
            <a:off x="7010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7" name="Oval 16"/>
          <p:cNvSpPr>
            <a:spLocks noChangeArrowheads="1"/>
          </p:cNvSpPr>
          <p:nvPr/>
        </p:nvSpPr>
        <p:spPr bwMode="auto">
          <a:xfrm>
            <a:off x="6705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8" name="Oval 17"/>
          <p:cNvSpPr>
            <a:spLocks noChangeArrowheads="1"/>
          </p:cNvSpPr>
          <p:nvPr/>
        </p:nvSpPr>
        <p:spPr bwMode="auto">
          <a:xfrm>
            <a:off x="6477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09" name="Oval 18"/>
          <p:cNvSpPr>
            <a:spLocks noChangeArrowheads="1"/>
          </p:cNvSpPr>
          <p:nvPr/>
        </p:nvSpPr>
        <p:spPr bwMode="auto">
          <a:xfrm>
            <a:off x="6705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0" name="Oval 19"/>
          <p:cNvSpPr>
            <a:spLocks noChangeArrowheads="1"/>
          </p:cNvSpPr>
          <p:nvPr/>
        </p:nvSpPr>
        <p:spPr bwMode="auto">
          <a:xfrm>
            <a:off x="7772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1" name="Oval 20"/>
          <p:cNvSpPr>
            <a:spLocks noChangeArrowheads="1"/>
          </p:cNvSpPr>
          <p:nvPr/>
        </p:nvSpPr>
        <p:spPr bwMode="auto">
          <a:xfrm>
            <a:off x="7696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2" name="Oval 21"/>
          <p:cNvSpPr>
            <a:spLocks noChangeArrowheads="1"/>
          </p:cNvSpPr>
          <p:nvPr/>
        </p:nvSpPr>
        <p:spPr bwMode="auto">
          <a:xfrm>
            <a:off x="7412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3" name="Oval 22"/>
          <p:cNvSpPr>
            <a:spLocks noChangeArrowheads="1"/>
          </p:cNvSpPr>
          <p:nvPr/>
        </p:nvSpPr>
        <p:spPr bwMode="auto">
          <a:xfrm>
            <a:off x="7010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4" name="Oval 23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5" name="Oval 24"/>
          <p:cNvSpPr>
            <a:spLocks noChangeArrowheads="1"/>
          </p:cNvSpPr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6" name="Oval 25"/>
          <p:cNvSpPr>
            <a:spLocks noChangeArrowheads="1"/>
          </p:cNvSpPr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7" name="Oval 26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8" name="Oval 27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19" name="Oval 28"/>
          <p:cNvSpPr>
            <a:spLocks noChangeArrowheads="1"/>
          </p:cNvSpPr>
          <p:nvPr/>
        </p:nvSpPr>
        <p:spPr bwMode="auto">
          <a:xfrm>
            <a:off x="7445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0" name="Oval 29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1" name="Oval 30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2" name="Oval 31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3" name="Oval 32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4" name="Oval 33"/>
          <p:cNvSpPr>
            <a:spLocks noChangeArrowheads="1"/>
          </p:cNvSpPr>
          <p:nvPr/>
        </p:nvSpPr>
        <p:spPr bwMode="auto">
          <a:xfrm>
            <a:off x="6705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5" name="Oval 34"/>
          <p:cNvSpPr>
            <a:spLocks noChangeArrowheads="1"/>
          </p:cNvSpPr>
          <p:nvPr/>
        </p:nvSpPr>
        <p:spPr bwMode="auto">
          <a:xfrm>
            <a:off x="7445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6" name="Oval 35"/>
          <p:cNvSpPr>
            <a:spLocks noChangeArrowheads="1"/>
          </p:cNvSpPr>
          <p:nvPr/>
        </p:nvSpPr>
        <p:spPr bwMode="auto">
          <a:xfrm>
            <a:off x="7445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7" name="Oval 36"/>
          <p:cNvSpPr>
            <a:spLocks noChangeArrowheads="1"/>
          </p:cNvSpPr>
          <p:nvPr/>
        </p:nvSpPr>
        <p:spPr bwMode="auto">
          <a:xfrm>
            <a:off x="7696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8" name="Oval 37"/>
          <p:cNvSpPr>
            <a:spLocks noChangeArrowheads="1"/>
          </p:cNvSpPr>
          <p:nvPr/>
        </p:nvSpPr>
        <p:spPr bwMode="auto">
          <a:xfrm>
            <a:off x="7783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29" name="Oval 38"/>
          <p:cNvSpPr>
            <a:spLocks noChangeArrowheads="1"/>
          </p:cNvSpPr>
          <p:nvPr/>
        </p:nvSpPr>
        <p:spPr bwMode="auto">
          <a:xfrm>
            <a:off x="7772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0" name="Oval 39"/>
          <p:cNvSpPr>
            <a:spLocks noChangeArrowheads="1"/>
          </p:cNvSpPr>
          <p:nvPr/>
        </p:nvSpPr>
        <p:spPr bwMode="auto">
          <a:xfrm>
            <a:off x="8153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1" name="Oval 40"/>
          <p:cNvSpPr>
            <a:spLocks noChangeArrowheads="1"/>
          </p:cNvSpPr>
          <p:nvPr/>
        </p:nvSpPr>
        <p:spPr bwMode="auto">
          <a:xfrm>
            <a:off x="8153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2" name="Oval 41"/>
          <p:cNvSpPr>
            <a:spLocks noChangeArrowheads="1"/>
          </p:cNvSpPr>
          <p:nvPr/>
        </p:nvSpPr>
        <p:spPr bwMode="auto">
          <a:xfrm>
            <a:off x="8077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3" name="Oval 42"/>
          <p:cNvSpPr>
            <a:spLocks noChangeArrowheads="1"/>
          </p:cNvSpPr>
          <p:nvPr/>
        </p:nvSpPr>
        <p:spPr bwMode="auto">
          <a:xfrm>
            <a:off x="7848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4" name="Oval 43"/>
          <p:cNvSpPr>
            <a:spLocks noChangeArrowheads="1"/>
          </p:cNvSpPr>
          <p:nvPr/>
        </p:nvSpPr>
        <p:spPr bwMode="auto">
          <a:xfrm>
            <a:off x="8458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5" name="Oval 44"/>
          <p:cNvSpPr>
            <a:spLocks noChangeArrowheads="1"/>
          </p:cNvSpPr>
          <p:nvPr/>
        </p:nvSpPr>
        <p:spPr bwMode="auto">
          <a:xfrm>
            <a:off x="8534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6" name="Oval 45"/>
          <p:cNvSpPr>
            <a:spLocks noChangeArrowheads="1"/>
          </p:cNvSpPr>
          <p:nvPr/>
        </p:nvSpPr>
        <p:spPr bwMode="auto">
          <a:xfrm>
            <a:off x="8839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7" name="Oval 46"/>
          <p:cNvSpPr>
            <a:spLocks noChangeArrowheads="1"/>
          </p:cNvSpPr>
          <p:nvPr/>
        </p:nvSpPr>
        <p:spPr bwMode="auto">
          <a:xfrm>
            <a:off x="8229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8" name="Oval 47"/>
          <p:cNvSpPr>
            <a:spLocks noChangeArrowheads="1"/>
          </p:cNvSpPr>
          <p:nvPr/>
        </p:nvSpPr>
        <p:spPr bwMode="auto">
          <a:xfrm>
            <a:off x="8686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39" name="Oval 48"/>
          <p:cNvSpPr>
            <a:spLocks noChangeArrowheads="1"/>
          </p:cNvSpPr>
          <p:nvPr/>
        </p:nvSpPr>
        <p:spPr bwMode="auto">
          <a:xfrm>
            <a:off x="9448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0" name="Oval 49"/>
          <p:cNvSpPr>
            <a:spLocks noChangeArrowheads="1"/>
          </p:cNvSpPr>
          <p:nvPr/>
        </p:nvSpPr>
        <p:spPr bwMode="auto">
          <a:xfrm>
            <a:off x="8458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1" name="Oval 50"/>
          <p:cNvSpPr>
            <a:spLocks noChangeArrowheads="1"/>
          </p:cNvSpPr>
          <p:nvPr/>
        </p:nvSpPr>
        <p:spPr bwMode="auto">
          <a:xfrm>
            <a:off x="9002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2" name="Oval 51"/>
          <p:cNvSpPr>
            <a:spLocks noChangeArrowheads="1"/>
          </p:cNvSpPr>
          <p:nvPr/>
        </p:nvSpPr>
        <p:spPr bwMode="auto">
          <a:xfrm>
            <a:off x="8001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3" name="Oval 52"/>
          <p:cNvSpPr>
            <a:spLocks noChangeArrowheads="1"/>
          </p:cNvSpPr>
          <p:nvPr/>
        </p:nvSpPr>
        <p:spPr bwMode="auto">
          <a:xfrm>
            <a:off x="9067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4" name="Oval 53"/>
          <p:cNvSpPr>
            <a:spLocks noChangeArrowheads="1"/>
          </p:cNvSpPr>
          <p:nvPr/>
        </p:nvSpPr>
        <p:spPr bwMode="auto">
          <a:xfrm>
            <a:off x="8458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5" name="Oval 54"/>
          <p:cNvSpPr>
            <a:spLocks noChangeArrowheads="1"/>
          </p:cNvSpPr>
          <p:nvPr/>
        </p:nvSpPr>
        <p:spPr bwMode="auto">
          <a:xfrm>
            <a:off x="7620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6" name="Oval 55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7" name="Oval 56"/>
          <p:cNvSpPr>
            <a:spLocks noChangeArrowheads="1"/>
          </p:cNvSpPr>
          <p:nvPr/>
        </p:nvSpPr>
        <p:spPr bwMode="auto">
          <a:xfrm>
            <a:off x="7543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8" name="Oval 57"/>
          <p:cNvSpPr>
            <a:spLocks noChangeArrowheads="1"/>
          </p:cNvSpPr>
          <p:nvPr/>
        </p:nvSpPr>
        <p:spPr bwMode="auto">
          <a:xfrm>
            <a:off x="8001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49" name="Oval 58"/>
          <p:cNvSpPr>
            <a:spLocks noChangeArrowheads="1"/>
          </p:cNvSpPr>
          <p:nvPr/>
        </p:nvSpPr>
        <p:spPr bwMode="auto">
          <a:xfrm>
            <a:off x="7391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0" name="Oval 59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1" name="Oval 60"/>
          <p:cNvSpPr>
            <a:spLocks noChangeArrowheads="1"/>
          </p:cNvSpPr>
          <p:nvPr/>
        </p:nvSpPr>
        <p:spPr bwMode="auto">
          <a:xfrm>
            <a:off x="6629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2" name="Oval 61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3" name="Oval 62"/>
          <p:cNvSpPr>
            <a:spLocks noChangeArrowheads="1"/>
          </p:cNvSpPr>
          <p:nvPr/>
        </p:nvSpPr>
        <p:spPr bwMode="auto">
          <a:xfrm>
            <a:off x="6248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4" name="Oval 63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5" name="Oval 64"/>
          <p:cNvSpPr>
            <a:spLocks noChangeArrowheads="1"/>
          </p:cNvSpPr>
          <p:nvPr/>
        </p:nvSpPr>
        <p:spPr bwMode="auto">
          <a:xfrm>
            <a:off x="5638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6" name="Oval 65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7" name="Oval 66"/>
          <p:cNvSpPr>
            <a:spLocks noChangeArrowheads="1"/>
          </p:cNvSpPr>
          <p:nvPr/>
        </p:nvSpPr>
        <p:spPr bwMode="auto">
          <a:xfrm>
            <a:off x="5029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8" name="Oval 67"/>
          <p:cNvSpPr>
            <a:spLocks noChangeArrowheads="1"/>
          </p:cNvSpPr>
          <p:nvPr/>
        </p:nvSpPr>
        <p:spPr bwMode="auto">
          <a:xfrm>
            <a:off x="5562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59" name="Oval 68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0" name="Oval 69"/>
          <p:cNvSpPr>
            <a:spLocks noChangeArrowheads="1"/>
          </p:cNvSpPr>
          <p:nvPr/>
        </p:nvSpPr>
        <p:spPr bwMode="auto">
          <a:xfrm>
            <a:off x="5257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1" name="Oval 70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2" name="Oval 71"/>
          <p:cNvSpPr>
            <a:spLocks noChangeArrowheads="1"/>
          </p:cNvSpPr>
          <p:nvPr/>
        </p:nvSpPr>
        <p:spPr bwMode="auto">
          <a:xfrm>
            <a:off x="6248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3" name="Oval 72"/>
          <p:cNvSpPr>
            <a:spLocks noChangeArrowheads="1"/>
          </p:cNvSpPr>
          <p:nvPr/>
        </p:nvSpPr>
        <p:spPr bwMode="auto">
          <a:xfrm>
            <a:off x="5867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4" name="Oval 73"/>
          <p:cNvSpPr>
            <a:spLocks noChangeArrowheads="1"/>
          </p:cNvSpPr>
          <p:nvPr/>
        </p:nvSpPr>
        <p:spPr bwMode="auto">
          <a:xfrm>
            <a:off x="6553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5" name="Oval 74"/>
          <p:cNvSpPr>
            <a:spLocks noChangeArrowheads="1"/>
          </p:cNvSpPr>
          <p:nvPr/>
        </p:nvSpPr>
        <p:spPr bwMode="auto">
          <a:xfrm>
            <a:off x="5715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6" name="Oval 75"/>
          <p:cNvSpPr>
            <a:spLocks noChangeArrowheads="1"/>
          </p:cNvSpPr>
          <p:nvPr/>
        </p:nvSpPr>
        <p:spPr bwMode="auto">
          <a:xfrm>
            <a:off x="5257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7" name="Oval 76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8" name="Oval 77"/>
          <p:cNvSpPr>
            <a:spLocks noChangeArrowheads="1"/>
          </p:cNvSpPr>
          <p:nvPr/>
        </p:nvSpPr>
        <p:spPr bwMode="auto">
          <a:xfrm>
            <a:off x="4800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69" name="Oval 78"/>
          <p:cNvSpPr>
            <a:spLocks noChangeArrowheads="1"/>
          </p:cNvSpPr>
          <p:nvPr/>
        </p:nvSpPr>
        <p:spPr bwMode="auto">
          <a:xfrm>
            <a:off x="5181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0" name="Oval 79"/>
          <p:cNvSpPr>
            <a:spLocks noChangeArrowheads="1"/>
          </p:cNvSpPr>
          <p:nvPr/>
        </p:nvSpPr>
        <p:spPr bwMode="auto">
          <a:xfrm>
            <a:off x="4419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1" name="Oval 80"/>
          <p:cNvSpPr>
            <a:spLocks noChangeArrowheads="1"/>
          </p:cNvSpPr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2" name="Oval 81"/>
          <p:cNvSpPr>
            <a:spLocks noChangeArrowheads="1"/>
          </p:cNvSpPr>
          <p:nvPr/>
        </p:nvSpPr>
        <p:spPr bwMode="auto">
          <a:xfrm>
            <a:off x="4572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3" name="Oval 82"/>
          <p:cNvSpPr>
            <a:spLocks noChangeArrowheads="1"/>
          </p:cNvSpPr>
          <p:nvPr/>
        </p:nvSpPr>
        <p:spPr bwMode="auto">
          <a:xfrm>
            <a:off x="3886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4" name="Oval 83"/>
          <p:cNvSpPr>
            <a:spLocks noChangeArrowheads="1"/>
          </p:cNvSpPr>
          <p:nvPr/>
        </p:nvSpPr>
        <p:spPr bwMode="auto">
          <a:xfrm>
            <a:off x="3429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5" name="Oval 84"/>
          <p:cNvSpPr>
            <a:spLocks noChangeArrowheads="1"/>
          </p:cNvSpPr>
          <p:nvPr/>
        </p:nvSpPr>
        <p:spPr bwMode="auto">
          <a:xfrm>
            <a:off x="3429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6" name="Oval 85"/>
          <p:cNvSpPr>
            <a:spLocks noChangeArrowheads="1"/>
          </p:cNvSpPr>
          <p:nvPr/>
        </p:nvSpPr>
        <p:spPr bwMode="auto">
          <a:xfrm>
            <a:off x="4038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7" name="Oval 86"/>
          <p:cNvSpPr>
            <a:spLocks noChangeArrowheads="1"/>
          </p:cNvSpPr>
          <p:nvPr/>
        </p:nvSpPr>
        <p:spPr bwMode="auto">
          <a:xfrm>
            <a:off x="4419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8" name="Oval 87"/>
          <p:cNvSpPr>
            <a:spLocks noChangeArrowheads="1"/>
          </p:cNvSpPr>
          <p:nvPr/>
        </p:nvSpPr>
        <p:spPr bwMode="auto">
          <a:xfrm>
            <a:off x="3505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79" name="Oval 88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80" name="Oval 89"/>
          <p:cNvSpPr>
            <a:spLocks noChangeArrowheads="1"/>
          </p:cNvSpPr>
          <p:nvPr/>
        </p:nvSpPr>
        <p:spPr bwMode="auto">
          <a:xfrm>
            <a:off x="2286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81" name="Oval 90"/>
          <p:cNvSpPr>
            <a:spLocks noChangeArrowheads="1"/>
          </p:cNvSpPr>
          <p:nvPr/>
        </p:nvSpPr>
        <p:spPr bwMode="auto">
          <a:xfrm>
            <a:off x="2362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82" name="Oval 91"/>
          <p:cNvSpPr>
            <a:spLocks noChangeArrowheads="1"/>
          </p:cNvSpPr>
          <p:nvPr/>
        </p:nvSpPr>
        <p:spPr bwMode="auto">
          <a:xfrm>
            <a:off x="2362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83" name="Oval 92"/>
          <p:cNvSpPr>
            <a:spLocks noChangeArrowheads="1"/>
          </p:cNvSpPr>
          <p:nvPr/>
        </p:nvSpPr>
        <p:spPr bwMode="auto">
          <a:xfrm>
            <a:off x="2514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84" name="Oval 93"/>
          <p:cNvSpPr>
            <a:spLocks noChangeArrowheads="1"/>
          </p:cNvSpPr>
          <p:nvPr/>
        </p:nvSpPr>
        <p:spPr bwMode="auto">
          <a:xfrm>
            <a:off x="2667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085" name="Oval 94"/>
          <p:cNvSpPr>
            <a:spLocks noChangeArrowheads="1"/>
          </p:cNvSpPr>
          <p:nvPr/>
        </p:nvSpPr>
        <p:spPr bwMode="auto">
          <a:xfrm>
            <a:off x="4114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5365750" y="1981200"/>
            <a:ext cx="2819400" cy="2895600"/>
            <a:chOff x="3744" y="4464"/>
            <a:chExt cx="1776" cy="1824"/>
          </a:xfrm>
        </p:grpSpPr>
        <p:sp>
          <p:nvSpPr>
            <p:cNvPr id="85096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5097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85098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99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100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5087" name="AutoShape 102"/>
          <p:cNvSpPr>
            <a:spLocks noChangeArrowheads="1"/>
          </p:cNvSpPr>
          <p:nvPr/>
        </p:nvSpPr>
        <p:spPr bwMode="auto">
          <a:xfrm>
            <a:off x="8991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</a:p>
        </p:txBody>
      </p:sp>
      <p:sp>
        <p:nvSpPr>
          <p:cNvPr id="85088" name="AutoShape 103"/>
          <p:cNvSpPr>
            <a:spLocks noChangeArrowheads="1"/>
          </p:cNvSpPr>
          <p:nvPr/>
        </p:nvSpPr>
        <p:spPr bwMode="auto">
          <a:xfrm>
            <a:off x="8991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</a:t>
            </a:r>
          </a:p>
        </p:txBody>
      </p:sp>
      <p:sp>
        <p:nvSpPr>
          <p:cNvPr id="85089" name="AutoShape 104"/>
          <p:cNvSpPr>
            <a:spLocks noChangeArrowheads="1"/>
          </p:cNvSpPr>
          <p:nvPr/>
        </p:nvSpPr>
        <p:spPr bwMode="auto">
          <a:xfrm>
            <a:off x="8991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Mean Shift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vector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6913563" y="3265488"/>
            <a:ext cx="457200" cy="457200"/>
            <a:chOff x="4486" y="3484"/>
            <a:chExt cx="288" cy="288"/>
          </a:xfrm>
        </p:grpSpPr>
        <p:sp>
          <p:nvSpPr>
            <p:cNvPr id="85093" name="Oval 106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94" name="Line 107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95" name="Line 108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5091" name="Rectangle 111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Mean-Shift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0075863" y="6416675"/>
            <a:ext cx="211613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853738" y="6416675"/>
            <a:ext cx="1338262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0" name="Rectangle 116"/>
          <p:cNvSpPr>
            <a:spLocks noChangeArrowheads="1"/>
          </p:cNvSpPr>
          <p:nvPr/>
        </p:nvSpPr>
        <p:spPr bwMode="auto">
          <a:xfrm>
            <a:off x="1524000" y="6096001"/>
            <a:ext cx="2338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58552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1874E-6 L 0.03993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3"/>
          <p:cNvSpPr>
            <a:spLocks noChangeArrowheads="1"/>
          </p:cNvSpPr>
          <p:nvPr/>
        </p:nvSpPr>
        <p:spPr bwMode="auto">
          <a:xfrm>
            <a:off x="7086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19" name="Oval 4"/>
          <p:cNvSpPr>
            <a:spLocks noChangeArrowheads="1"/>
          </p:cNvSpPr>
          <p:nvPr/>
        </p:nvSpPr>
        <p:spPr bwMode="auto">
          <a:xfrm>
            <a:off x="7292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Oval 5"/>
          <p:cNvSpPr>
            <a:spLocks noChangeArrowheads="1"/>
          </p:cNvSpPr>
          <p:nvPr/>
        </p:nvSpPr>
        <p:spPr bwMode="auto">
          <a:xfrm>
            <a:off x="7216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1" name="Oval 6"/>
          <p:cNvSpPr>
            <a:spLocks noChangeArrowheads="1"/>
          </p:cNvSpPr>
          <p:nvPr/>
        </p:nvSpPr>
        <p:spPr bwMode="auto">
          <a:xfrm>
            <a:off x="6964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2" name="Oval 7"/>
          <p:cNvSpPr>
            <a:spLocks noChangeArrowheads="1"/>
          </p:cNvSpPr>
          <p:nvPr/>
        </p:nvSpPr>
        <p:spPr bwMode="auto">
          <a:xfrm>
            <a:off x="7205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3" name="Oval 8"/>
          <p:cNvSpPr>
            <a:spLocks noChangeArrowheads="1"/>
          </p:cNvSpPr>
          <p:nvPr/>
        </p:nvSpPr>
        <p:spPr bwMode="auto">
          <a:xfrm>
            <a:off x="6978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4" name="Oval 9"/>
          <p:cNvSpPr>
            <a:spLocks noChangeArrowheads="1"/>
          </p:cNvSpPr>
          <p:nvPr/>
        </p:nvSpPr>
        <p:spPr bwMode="auto">
          <a:xfrm>
            <a:off x="7456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5" name="Oval 10"/>
          <p:cNvSpPr>
            <a:spLocks noChangeArrowheads="1"/>
          </p:cNvSpPr>
          <p:nvPr/>
        </p:nvSpPr>
        <p:spPr bwMode="auto">
          <a:xfrm>
            <a:off x="6846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6" name="Oval 11"/>
          <p:cNvSpPr>
            <a:spLocks noChangeArrowheads="1"/>
          </p:cNvSpPr>
          <p:nvPr/>
        </p:nvSpPr>
        <p:spPr bwMode="auto">
          <a:xfrm>
            <a:off x="7586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7" name="Oval 12"/>
          <p:cNvSpPr>
            <a:spLocks noChangeArrowheads="1"/>
          </p:cNvSpPr>
          <p:nvPr/>
        </p:nvSpPr>
        <p:spPr bwMode="auto">
          <a:xfrm>
            <a:off x="7445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8" name="Oval 13"/>
          <p:cNvSpPr>
            <a:spLocks noChangeArrowheads="1"/>
          </p:cNvSpPr>
          <p:nvPr/>
        </p:nvSpPr>
        <p:spPr bwMode="auto">
          <a:xfrm>
            <a:off x="7162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29" name="Oval 14"/>
          <p:cNvSpPr>
            <a:spLocks noChangeArrowheads="1"/>
          </p:cNvSpPr>
          <p:nvPr/>
        </p:nvSpPr>
        <p:spPr bwMode="auto">
          <a:xfrm>
            <a:off x="7315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0" name="Oval 15"/>
          <p:cNvSpPr>
            <a:spLocks noChangeArrowheads="1"/>
          </p:cNvSpPr>
          <p:nvPr/>
        </p:nvSpPr>
        <p:spPr bwMode="auto">
          <a:xfrm>
            <a:off x="7010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1" name="Oval 16"/>
          <p:cNvSpPr>
            <a:spLocks noChangeArrowheads="1"/>
          </p:cNvSpPr>
          <p:nvPr/>
        </p:nvSpPr>
        <p:spPr bwMode="auto">
          <a:xfrm>
            <a:off x="6705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2" name="Oval 17"/>
          <p:cNvSpPr>
            <a:spLocks noChangeArrowheads="1"/>
          </p:cNvSpPr>
          <p:nvPr/>
        </p:nvSpPr>
        <p:spPr bwMode="auto">
          <a:xfrm>
            <a:off x="6477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3" name="Oval 18"/>
          <p:cNvSpPr>
            <a:spLocks noChangeArrowheads="1"/>
          </p:cNvSpPr>
          <p:nvPr/>
        </p:nvSpPr>
        <p:spPr bwMode="auto">
          <a:xfrm>
            <a:off x="6705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4" name="Oval 19"/>
          <p:cNvSpPr>
            <a:spLocks noChangeArrowheads="1"/>
          </p:cNvSpPr>
          <p:nvPr/>
        </p:nvSpPr>
        <p:spPr bwMode="auto">
          <a:xfrm>
            <a:off x="7772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5" name="Oval 20"/>
          <p:cNvSpPr>
            <a:spLocks noChangeArrowheads="1"/>
          </p:cNvSpPr>
          <p:nvPr/>
        </p:nvSpPr>
        <p:spPr bwMode="auto">
          <a:xfrm>
            <a:off x="7696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6" name="Oval 21"/>
          <p:cNvSpPr>
            <a:spLocks noChangeArrowheads="1"/>
          </p:cNvSpPr>
          <p:nvPr/>
        </p:nvSpPr>
        <p:spPr bwMode="auto">
          <a:xfrm>
            <a:off x="7412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7" name="Oval 22"/>
          <p:cNvSpPr>
            <a:spLocks noChangeArrowheads="1"/>
          </p:cNvSpPr>
          <p:nvPr/>
        </p:nvSpPr>
        <p:spPr bwMode="auto">
          <a:xfrm>
            <a:off x="7010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8" name="Oval 23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39" name="Oval 24"/>
          <p:cNvSpPr>
            <a:spLocks noChangeArrowheads="1"/>
          </p:cNvSpPr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0" name="Oval 25"/>
          <p:cNvSpPr>
            <a:spLocks noChangeArrowheads="1"/>
          </p:cNvSpPr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1" name="Oval 26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2" name="Oval 27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3" name="Oval 28"/>
          <p:cNvSpPr>
            <a:spLocks noChangeArrowheads="1"/>
          </p:cNvSpPr>
          <p:nvPr/>
        </p:nvSpPr>
        <p:spPr bwMode="auto">
          <a:xfrm>
            <a:off x="7445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4" name="Oval 29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5" name="Oval 30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6" name="Oval 31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7" name="Oval 32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8" name="Oval 33"/>
          <p:cNvSpPr>
            <a:spLocks noChangeArrowheads="1"/>
          </p:cNvSpPr>
          <p:nvPr/>
        </p:nvSpPr>
        <p:spPr bwMode="auto">
          <a:xfrm>
            <a:off x="6705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49" name="Oval 34"/>
          <p:cNvSpPr>
            <a:spLocks noChangeArrowheads="1"/>
          </p:cNvSpPr>
          <p:nvPr/>
        </p:nvSpPr>
        <p:spPr bwMode="auto">
          <a:xfrm>
            <a:off x="7445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0" name="Oval 35"/>
          <p:cNvSpPr>
            <a:spLocks noChangeArrowheads="1"/>
          </p:cNvSpPr>
          <p:nvPr/>
        </p:nvSpPr>
        <p:spPr bwMode="auto">
          <a:xfrm>
            <a:off x="7445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1" name="Oval 36"/>
          <p:cNvSpPr>
            <a:spLocks noChangeArrowheads="1"/>
          </p:cNvSpPr>
          <p:nvPr/>
        </p:nvSpPr>
        <p:spPr bwMode="auto">
          <a:xfrm>
            <a:off x="7696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2" name="Oval 37"/>
          <p:cNvSpPr>
            <a:spLocks noChangeArrowheads="1"/>
          </p:cNvSpPr>
          <p:nvPr/>
        </p:nvSpPr>
        <p:spPr bwMode="auto">
          <a:xfrm>
            <a:off x="7783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3" name="Oval 38"/>
          <p:cNvSpPr>
            <a:spLocks noChangeArrowheads="1"/>
          </p:cNvSpPr>
          <p:nvPr/>
        </p:nvSpPr>
        <p:spPr bwMode="auto">
          <a:xfrm>
            <a:off x="7772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4" name="Oval 39"/>
          <p:cNvSpPr>
            <a:spLocks noChangeArrowheads="1"/>
          </p:cNvSpPr>
          <p:nvPr/>
        </p:nvSpPr>
        <p:spPr bwMode="auto">
          <a:xfrm>
            <a:off x="8153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5" name="Oval 40"/>
          <p:cNvSpPr>
            <a:spLocks noChangeArrowheads="1"/>
          </p:cNvSpPr>
          <p:nvPr/>
        </p:nvSpPr>
        <p:spPr bwMode="auto">
          <a:xfrm>
            <a:off x="8153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6" name="Oval 41"/>
          <p:cNvSpPr>
            <a:spLocks noChangeArrowheads="1"/>
          </p:cNvSpPr>
          <p:nvPr/>
        </p:nvSpPr>
        <p:spPr bwMode="auto">
          <a:xfrm>
            <a:off x="8077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7" name="Oval 42"/>
          <p:cNvSpPr>
            <a:spLocks noChangeArrowheads="1"/>
          </p:cNvSpPr>
          <p:nvPr/>
        </p:nvSpPr>
        <p:spPr bwMode="auto">
          <a:xfrm>
            <a:off x="7848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8" name="Oval 43"/>
          <p:cNvSpPr>
            <a:spLocks noChangeArrowheads="1"/>
          </p:cNvSpPr>
          <p:nvPr/>
        </p:nvSpPr>
        <p:spPr bwMode="auto">
          <a:xfrm>
            <a:off x="8458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59" name="Oval 44"/>
          <p:cNvSpPr>
            <a:spLocks noChangeArrowheads="1"/>
          </p:cNvSpPr>
          <p:nvPr/>
        </p:nvSpPr>
        <p:spPr bwMode="auto">
          <a:xfrm>
            <a:off x="8534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0" name="Oval 45"/>
          <p:cNvSpPr>
            <a:spLocks noChangeArrowheads="1"/>
          </p:cNvSpPr>
          <p:nvPr/>
        </p:nvSpPr>
        <p:spPr bwMode="auto">
          <a:xfrm>
            <a:off x="8839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1" name="Oval 46"/>
          <p:cNvSpPr>
            <a:spLocks noChangeArrowheads="1"/>
          </p:cNvSpPr>
          <p:nvPr/>
        </p:nvSpPr>
        <p:spPr bwMode="auto">
          <a:xfrm>
            <a:off x="8229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2" name="Oval 47"/>
          <p:cNvSpPr>
            <a:spLocks noChangeArrowheads="1"/>
          </p:cNvSpPr>
          <p:nvPr/>
        </p:nvSpPr>
        <p:spPr bwMode="auto">
          <a:xfrm>
            <a:off x="8686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3" name="Oval 48"/>
          <p:cNvSpPr>
            <a:spLocks noChangeArrowheads="1"/>
          </p:cNvSpPr>
          <p:nvPr/>
        </p:nvSpPr>
        <p:spPr bwMode="auto">
          <a:xfrm>
            <a:off x="9448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4" name="Oval 49"/>
          <p:cNvSpPr>
            <a:spLocks noChangeArrowheads="1"/>
          </p:cNvSpPr>
          <p:nvPr/>
        </p:nvSpPr>
        <p:spPr bwMode="auto">
          <a:xfrm>
            <a:off x="8458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5" name="Oval 50"/>
          <p:cNvSpPr>
            <a:spLocks noChangeArrowheads="1"/>
          </p:cNvSpPr>
          <p:nvPr/>
        </p:nvSpPr>
        <p:spPr bwMode="auto">
          <a:xfrm>
            <a:off x="9002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6" name="Oval 51"/>
          <p:cNvSpPr>
            <a:spLocks noChangeArrowheads="1"/>
          </p:cNvSpPr>
          <p:nvPr/>
        </p:nvSpPr>
        <p:spPr bwMode="auto">
          <a:xfrm>
            <a:off x="8001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7" name="Oval 52"/>
          <p:cNvSpPr>
            <a:spLocks noChangeArrowheads="1"/>
          </p:cNvSpPr>
          <p:nvPr/>
        </p:nvSpPr>
        <p:spPr bwMode="auto">
          <a:xfrm>
            <a:off x="9067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8" name="Oval 53"/>
          <p:cNvSpPr>
            <a:spLocks noChangeArrowheads="1"/>
          </p:cNvSpPr>
          <p:nvPr/>
        </p:nvSpPr>
        <p:spPr bwMode="auto">
          <a:xfrm>
            <a:off x="8458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69" name="Oval 54"/>
          <p:cNvSpPr>
            <a:spLocks noChangeArrowheads="1"/>
          </p:cNvSpPr>
          <p:nvPr/>
        </p:nvSpPr>
        <p:spPr bwMode="auto">
          <a:xfrm>
            <a:off x="7620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0" name="Oval 55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1" name="Oval 56"/>
          <p:cNvSpPr>
            <a:spLocks noChangeArrowheads="1"/>
          </p:cNvSpPr>
          <p:nvPr/>
        </p:nvSpPr>
        <p:spPr bwMode="auto">
          <a:xfrm>
            <a:off x="7543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2" name="Oval 57"/>
          <p:cNvSpPr>
            <a:spLocks noChangeArrowheads="1"/>
          </p:cNvSpPr>
          <p:nvPr/>
        </p:nvSpPr>
        <p:spPr bwMode="auto">
          <a:xfrm>
            <a:off x="8001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3" name="Oval 58"/>
          <p:cNvSpPr>
            <a:spLocks noChangeArrowheads="1"/>
          </p:cNvSpPr>
          <p:nvPr/>
        </p:nvSpPr>
        <p:spPr bwMode="auto">
          <a:xfrm>
            <a:off x="7391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4" name="Oval 59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5" name="Oval 60"/>
          <p:cNvSpPr>
            <a:spLocks noChangeArrowheads="1"/>
          </p:cNvSpPr>
          <p:nvPr/>
        </p:nvSpPr>
        <p:spPr bwMode="auto">
          <a:xfrm>
            <a:off x="6629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6" name="Oval 61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7" name="Oval 62"/>
          <p:cNvSpPr>
            <a:spLocks noChangeArrowheads="1"/>
          </p:cNvSpPr>
          <p:nvPr/>
        </p:nvSpPr>
        <p:spPr bwMode="auto">
          <a:xfrm>
            <a:off x="6248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8" name="Oval 63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79" name="Oval 64"/>
          <p:cNvSpPr>
            <a:spLocks noChangeArrowheads="1"/>
          </p:cNvSpPr>
          <p:nvPr/>
        </p:nvSpPr>
        <p:spPr bwMode="auto">
          <a:xfrm>
            <a:off x="5638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0" name="Oval 65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1" name="Oval 66"/>
          <p:cNvSpPr>
            <a:spLocks noChangeArrowheads="1"/>
          </p:cNvSpPr>
          <p:nvPr/>
        </p:nvSpPr>
        <p:spPr bwMode="auto">
          <a:xfrm>
            <a:off x="5029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2" name="Oval 67"/>
          <p:cNvSpPr>
            <a:spLocks noChangeArrowheads="1"/>
          </p:cNvSpPr>
          <p:nvPr/>
        </p:nvSpPr>
        <p:spPr bwMode="auto">
          <a:xfrm>
            <a:off x="5562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3" name="Oval 68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4" name="Oval 69"/>
          <p:cNvSpPr>
            <a:spLocks noChangeArrowheads="1"/>
          </p:cNvSpPr>
          <p:nvPr/>
        </p:nvSpPr>
        <p:spPr bwMode="auto">
          <a:xfrm>
            <a:off x="5257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5" name="Oval 70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6" name="Oval 71"/>
          <p:cNvSpPr>
            <a:spLocks noChangeArrowheads="1"/>
          </p:cNvSpPr>
          <p:nvPr/>
        </p:nvSpPr>
        <p:spPr bwMode="auto">
          <a:xfrm>
            <a:off x="6248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7" name="Oval 72"/>
          <p:cNvSpPr>
            <a:spLocks noChangeArrowheads="1"/>
          </p:cNvSpPr>
          <p:nvPr/>
        </p:nvSpPr>
        <p:spPr bwMode="auto">
          <a:xfrm>
            <a:off x="5867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8" name="Oval 73"/>
          <p:cNvSpPr>
            <a:spLocks noChangeArrowheads="1"/>
          </p:cNvSpPr>
          <p:nvPr/>
        </p:nvSpPr>
        <p:spPr bwMode="auto">
          <a:xfrm>
            <a:off x="6553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89" name="Oval 74"/>
          <p:cNvSpPr>
            <a:spLocks noChangeArrowheads="1"/>
          </p:cNvSpPr>
          <p:nvPr/>
        </p:nvSpPr>
        <p:spPr bwMode="auto">
          <a:xfrm>
            <a:off x="5715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0" name="Oval 75"/>
          <p:cNvSpPr>
            <a:spLocks noChangeArrowheads="1"/>
          </p:cNvSpPr>
          <p:nvPr/>
        </p:nvSpPr>
        <p:spPr bwMode="auto">
          <a:xfrm>
            <a:off x="5257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1" name="Oval 76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2" name="Oval 77"/>
          <p:cNvSpPr>
            <a:spLocks noChangeArrowheads="1"/>
          </p:cNvSpPr>
          <p:nvPr/>
        </p:nvSpPr>
        <p:spPr bwMode="auto">
          <a:xfrm>
            <a:off x="4800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3" name="Oval 78"/>
          <p:cNvSpPr>
            <a:spLocks noChangeArrowheads="1"/>
          </p:cNvSpPr>
          <p:nvPr/>
        </p:nvSpPr>
        <p:spPr bwMode="auto">
          <a:xfrm>
            <a:off x="5181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4" name="Oval 79"/>
          <p:cNvSpPr>
            <a:spLocks noChangeArrowheads="1"/>
          </p:cNvSpPr>
          <p:nvPr/>
        </p:nvSpPr>
        <p:spPr bwMode="auto">
          <a:xfrm>
            <a:off x="4419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5" name="Oval 80"/>
          <p:cNvSpPr>
            <a:spLocks noChangeArrowheads="1"/>
          </p:cNvSpPr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6" name="Oval 81"/>
          <p:cNvSpPr>
            <a:spLocks noChangeArrowheads="1"/>
          </p:cNvSpPr>
          <p:nvPr/>
        </p:nvSpPr>
        <p:spPr bwMode="auto">
          <a:xfrm>
            <a:off x="4572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7" name="Oval 82"/>
          <p:cNvSpPr>
            <a:spLocks noChangeArrowheads="1"/>
          </p:cNvSpPr>
          <p:nvPr/>
        </p:nvSpPr>
        <p:spPr bwMode="auto">
          <a:xfrm>
            <a:off x="3886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8" name="Oval 83"/>
          <p:cNvSpPr>
            <a:spLocks noChangeArrowheads="1"/>
          </p:cNvSpPr>
          <p:nvPr/>
        </p:nvSpPr>
        <p:spPr bwMode="auto">
          <a:xfrm>
            <a:off x="3429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099" name="Oval 84"/>
          <p:cNvSpPr>
            <a:spLocks noChangeArrowheads="1"/>
          </p:cNvSpPr>
          <p:nvPr/>
        </p:nvSpPr>
        <p:spPr bwMode="auto">
          <a:xfrm>
            <a:off x="3429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0" name="Oval 85"/>
          <p:cNvSpPr>
            <a:spLocks noChangeArrowheads="1"/>
          </p:cNvSpPr>
          <p:nvPr/>
        </p:nvSpPr>
        <p:spPr bwMode="auto">
          <a:xfrm>
            <a:off x="4038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1" name="Oval 86"/>
          <p:cNvSpPr>
            <a:spLocks noChangeArrowheads="1"/>
          </p:cNvSpPr>
          <p:nvPr/>
        </p:nvSpPr>
        <p:spPr bwMode="auto">
          <a:xfrm>
            <a:off x="4419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2" name="Oval 87"/>
          <p:cNvSpPr>
            <a:spLocks noChangeArrowheads="1"/>
          </p:cNvSpPr>
          <p:nvPr/>
        </p:nvSpPr>
        <p:spPr bwMode="auto">
          <a:xfrm>
            <a:off x="3505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3" name="Oval 88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4" name="Oval 89"/>
          <p:cNvSpPr>
            <a:spLocks noChangeArrowheads="1"/>
          </p:cNvSpPr>
          <p:nvPr/>
        </p:nvSpPr>
        <p:spPr bwMode="auto">
          <a:xfrm>
            <a:off x="2286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5" name="Oval 90"/>
          <p:cNvSpPr>
            <a:spLocks noChangeArrowheads="1"/>
          </p:cNvSpPr>
          <p:nvPr/>
        </p:nvSpPr>
        <p:spPr bwMode="auto">
          <a:xfrm>
            <a:off x="2362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6" name="Oval 91"/>
          <p:cNvSpPr>
            <a:spLocks noChangeArrowheads="1"/>
          </p:cNvSpPr>
          <p:nvPr/>
        </p:nvSpPr>
        <p:spPr bwMode="auto">
          <a:xfrm>
            <a:off x="2362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7" name="Oval 92"/>
          <p:cNvSpPr>
            <a:spLocks noChangeArrowheads="1"/>
          </p:cNvSpPr>
          <p:nvPr/>
        </p:nvSpPr>
        <p:spPr bwMode="auto">
          <a:xfrm>
            <a:off x="2514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8" name="Oval 93"/>
          <p:cNvSpPr>
            <a:spLocks noChangeArrowheads="1"/>
          </p:cNvSpPr>
          <p:nvPr/>
        </p:nvSpPr>
        <p:spPr bwMode="auto">
          <a:xfrm>
            <a:off x="2667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109" name="Oval 94"/>
          <p:cNvSpPr>
            <a:spLocks noChangeArrowheads="1"/>
          </p:cNvSpPr>
          <p:nvPr/>
        </p:nvSpPr>
        <p:spPr bwMode="auto">
          <a:xfrm>
            <a:off x="4114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110" name="Group 96"/>
          <p:cNvGrpSpPr>
            <a:grpSpLocks/>
          </p:cNvGrpSpPr>
          <p:nvPr/>
        </p:nvGrpSpPr>
        <p:grpSpPr bwMode="auto">
          <a:xfrm>
            <a:off x="5735638" y="2047875"/>
            <a:ext cx="2819400" cy="2895600"/>
            <a:chOff x="3744" y="4464"/>
            <a:chExt cx="1776" cy="1824"/>
          </a:xfrm>
        </p:grpSpPr>
        <p:sp>
          <p:nvSpPr>
            <p:cNvPr id="86119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6120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86121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22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123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6111" name="AutoShape 102"/>
          <p:cNvSpPr>
            <a:spLocks noChangeArrowheads="1"/>
          </p:cNvSpPr>
          <p:nvPr/>
        </p:nvSpPr>
        <p:spPr bwMode="auto">
          <a:xfrm>
            <a:off x="8991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interest</a:t>
            </a:r>
          </a:p>
        </p:txBody>
      </p:sp>
      <p:sp>
        <p:nvSpPr>
          <p:cNvPr id="86112" name="AutoShape 103"/>
          <p:cNvSpPr>
            <a:spLocks noChangeArrowheads="1"/>
          </p:cNvSpPr>
          <p:nvPr/>
        </p:nvSpPr>
        <p:spPr bwMode="auto">
          <a:xfrm>
            <a:off x="8991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 of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</a:t>
            </a:r>
          </a:p>
        </p:txBody>
      </p:sp>
      <p:grpSp>
        <p:nvGrpSpPr>
          <p:cNvPr id="4" name="Group 104"/>
          <p:cNvGrpSpPr>
            <a:grpSpLocks/>
          </p:cNvGrpSpPr>
          <p:nvPr/>
        </p:nvGrpSpPr>
        <p:grpSpPr bwMode="auto">
          <a:xfrm>
            <a:off x="6913563" y="3265488"/>
            <a:ext cx="457200" cy="457200"/>
            <a:chOff x="4486" y="3484"/>
            <a:chExt cx="288" cy="288"/>
          </a:xfrm>
        </p:grpSpPr>
        <p:sp>
          <p:nvSpPr>
            <p:cNvPr id="86116" name="Oval 105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CH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117" name="Line 106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18" name="Line 107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6114" name="Rectangle 110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Mean-Shift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0075863" y="6416675"/>
            <a:ext cx="211613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853738" y="6416675"/>
            <a:ext cx="1338262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9" name="Rectangle 116"/>
          <p:cNvSpPr>
            <a:spLocks noChangeArrowheads="1"/>
          </p:cNvSpPr>
          <p:nvPr/>
        </p:nvSpPr>
        <p:spPr bwMode="auto">
          <a:xfrm>
            <a:off x="1524000" y="6096001"/>
            <a:ext cx="2338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23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val 3"/>
          <p:cNvSpPr>
            <a:spLocks noChangeArrowheads="1"/>
          </p:cNvSpPr>
          <p:nvPr/>
        </p:nvSpPr>
        <p:spPr bwMode="auto">
          <a:xfrm>
            <a:off x="7086600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43" name="Oval 4"/>
          <p:cNvSpPr>
            <a:spLocks noChangeArrowheads="1"/>
          </p:cNvSpPr>
          <p:nvPr/>
        </p:nvSpPr>
        <p:spPr bwMode="auto">
          <a:xfrm>
            <a:off x="7292975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44" name="Oval 5"/>
          <p:cNvSpPr>
            <a:spLocks noChangeArrowheads="1"/>
          </p:cNvSpPr>
          <p:nvPr/>
        </p:nvSpPr>
        <p:spPr bwMode="auto">
          <a:xfrm>
            <a:off x="7216775" y="3276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45" name="Oval 6"/>
          <p:cNvSpPr>
            <a:spLocks noChangeArrowheads="1"/>
          </p:cNvSpPr>
          <p:nvPr/>
        </p:nvSpPr>
        <p:spPr bwMode="auto">
          <a:xfrm>
            <a:off x="6964363" y="32210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46" name="Oval 7"/>
          <p:cNvSpPr>
            <a:spLocks noChangeArrowheads="1"/>
          </p:cNvSpPr>
          <p:nvPr/>
        </p:nvSpPr>
        <p:spPr bwMode="auto">
          <a:xfrm>
            <a:off x="7205663" y="359251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47" name="Oval 8"/>
          <p:cNvSpPr>
            <a:spLocks noChangeArrowheads="1"/>
          </p:cNvSpPr>
          <p:nvPr/>
        </p:nvSpPr>
        <p:spPr bwMode="auto">
          <a:xfrm>
            <a:off x="6978650" y="359251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48" name="Oval 9"/>
          <p:cNvSpPr>
            <a:spLocks noChangeArrowheads="1"/>
          </p:cNvSpPr>
          <p:nvPr/>
        </p:nvSpPr>
        <p:spPr bwMode="auto">
          <a:xfrm>
            <a:off x="7456488" y="36147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49" name="Oval 10"/>
          <p:cNvSpPr>
            <a:spLocks noChangeArrowheads="1"/>
          </p:cNvSpPr>
          <p:nvPr/>
        </p:nvSpPr>
        <p:spPr bwMode="auto">
          <a:xfrm>
            <a:off x="6846888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0" name="Oval 11"/>
          <p:cNvSpPr>
            <a:spLocks noChangeArrowheads="1"/>
          </p:cNvSpPr>
          <p:nvPr/>
        </p:nvSpPr>
        <p:spPr bwMode="auto">
          <a:xfrm>
            <a:off x="7586663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1" name="Oval 12"/>
          <p:cNvSpPr>
            <a:spLocks noChangeArrowheads="1"/>
          </p:cNvSpPr>
          <p:nvPr/>
        </p:nvSpPr>
        <p:spPr bwMode="auto">
          <a:xfrm>
            <a:off x="7445375" y="314325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2" name="Oval 13"/>
          <p:cNvSpPr>
            <a:spLocks noChangeArrowheads="1"/>
          </p:cNvSpPr>
          <p:nvPr/>
        </p:nvSpPr>
        <p:spPr bwMode="auto">
          <a:xfrm>
            <a:off x="7162800" y="3048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3" name="Oval 14"/>
          <p:cNvSpPr>
            <a:spLocks noChangeArrowheads="1"/>
          </p:cNvSpPr>
          <p:nvPr/>
        </p:nvSpPr>
        <p:spPr bwMode="auto">
          <a:xfrm>
            <a:off x="7315200" y="3810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4" name="Oval 15"/>
          <p:cNvSpPr>
            <a:spLocks noChangeArrowheads="1"/>
          </p:cNvSpPr>
          <p:nvPr/>
        </p:nvSpPr>
        <p:spPr bwMode="auto">
          <a:xfrm>
            <a:off x="7010400" y="383063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5" name="Oval 16"/>
          <p:cNvSpPr>
            <a:spLocks noChangeArrowheads="1"/>
          </p:cNvSpPr>
          <p:nvPr/>
        </p:nvSpPr>
        <p:spPr bwMode="auto">
          <a:xfrm>
            <a:off x="6705600" y="36798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6" name="Oval 17"/>
          <p:cNvSpPr>
            <a:spLocks noChangeArrowheads="1"/>
          </p:cNvSpPr>
          <p:nvPr/>
        </p:nvSpPr>
        <p:spPr bwMode="auto">
          <a:xfrm>
            <a:off x="6477000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7" name="Oval 18"/>
          <p:cNvSpPr>
            <a:spLocks noChangeArrowheads="1"/>
          </p:cNvSpPr>
          <p:nvPr/>
        </p:nvSpPr>
        <p:spPr bwMode="auto">
          <a:xfrm>
            <a:off x="6705600" y="3200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8" name="Oval 19"/>
          <p:cNvSpPr>
            <a:spLocks noChangeArrowheads="1"/>
          </p:cNvSpPr>
          <p:nvPr/>
        </p:nvSpPr>
        <p:spPr bwMode="auto">
          <a:xfrm>
            <a:off x="7772400" y="3657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59" name="Oval 20"/>
          <p:cNvSpPr>
            <a:spLocks noChangeArrowheads="1"/>
          </p:cNvSpPr>
          <p:nvPr/>
        </p:nvSpPr>
        <p:spPr bwMode="auto">
          <a:xfrm>
            <a:off x="76962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0" name="Oval 21"/>
          <p:cNvSpPr>
            <a:spLocks noChangeArrowheads="1"/>
          </p:cNvSpPr>
          <p:nvPr/>
        </p:nvSpPr>
        <p:spPr bwMode="auto">
          <a:xfrm>
            <a:off x="7412038" y="4094163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1" name="Oval 22"/>
          <p:cNvSpPr>
            <a:spLocks noChangeArrowheads="1"/>
          </p:cNvSpPr>
          <p:nvPr/>
        </p:nvSpPr>
        <p:spPr bwMode="auto">
          <a:xfrm>
            <a:off x="7010400" y="4114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2" name="Oval 23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3" name="Oval 24"/>
          <p:cNvSpPr>
            <a:spLocks noChangeArrowheads="1"/>
          </p:cNvSpPr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4" name="Oval 25"/>
          <p:cNvSpPr>
            <a:spLocks noChangeArrowheads="1"/>
          </p:cNvSpPr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5" name="Oval 26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6" name="Oval 27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7" name="Oval 28"/>
          <p:cNvSpPr>
            <a:spLocks noChangeArrowheads="1"/>
          </p:cNvSpPr>
          <p:nvPr/>
        </p:nvSpPr>
        <p:spPr bwMode="auto">
          <a:xfrm>
            <a:off x="7445375" y="2819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8" name="Oval 29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69" name="Oval 30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0" name="Oval 31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1" name="Oval 32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2" name="Oval 33"/>
          <p:cNvSpPr>
            <a:spLocks noChangeArrowheads="1"/>
          </p:cNvSpPr>
          <p:nvPr/>
        </p:nvSpPr>
        <p:spPr bwMode="auto">
          <a:xfrm>
            <a:off x="6705600" y="2209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3" name="Oval 34"/>
          <p:cNvSpPr>
            <a:spLocks noChangeArrowheads="1"/>
          </p:cNvSpPr>
          <p:nvPr/>
        </p:nvSpPr>
        <p:spPr bwMode="auto">
          <a:xfrm>
            <a:off x="7445375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4" name="Oval 35"/>
          <p:cNvSpPr>
            <a:spLocks noChangeArrowheads="1"/>
          </p:cNvSpPr>
          <p:nvPr/>
        </p:nvSpPr>
        <p:spPr bwMode="auto">
          <a:xfrm>
            <a:off x="7445375" y="1371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5" name="Oval 36"/>
          <p:cNvSpPr>
            <a:spLocks noChangeArrowheads="1"/>
          </p:cNvSpPr>
          <p:nvPr/>
        </p:nvSpPr>
        <p:spPr bwMode="auto">
          <a:xfrm>
            <a:off x="7696200" y="2133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6" name="Oval 37"/>
          <p:cNvSpPr>
            <a:spLocks noChangeArrowheads="1"/>
          </p:cNvSpPr>
          <p:nvPr/>
        </p:nvSpPr>
        <p:spPr bwMode="auto">
          <a:xfrm>
            <a:off x="7783513" y="267652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7" name="Oval 38"/>
          <p:cNvSpPr>
            <a:spLocks noChangeArrowheads="1"/>
          </p:cNvSpPr>
          <p:nvPr/>
        </p:nvSpPr>
        <p:spPr bwMode="auto">
          <a:xfrm>
            <a:off x="7772400" y="3124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8" name="Oval 39"/>
          <p:cNvSpPr>
            <a:spLocks noChangeArrowheads="1"/>
          </p:cNvSpPr>
          <p:nvPr/>
        </p:nvSpPr>
        <p:spPr bwMode="auto">
          <a:xfrm>
            <a:off x="8153400" y="2895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79" name="Oval 40"/>
          <p:cNvSpPr>
            <a:spLocks noChangeArrowheads="1"/>
          </p:cNvSpPr>
          <p:nvPr/>
        </p:nvSpPr>
        <p:spPr bwMode="auto">
          <a:xfrm>
            <a:off x="8153400" y="2514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0" name="Oval 41"/>
          <p:cNvSpPr>
            <a:spLocks noChangeArrowheads="1"/>
          </p:cNvSpPr>
          <p:nvPr/>
        </p:nvSpPr>
        <p:spPr bwMode="auto">
          <a:xfrm>
            <a:off x="8077200" y="2057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1" name="Oval 42"/>
          <p:cNvSpPr>
            <a:spLocks noChangeArrowheads="1"/>
          </p:cNvSpPr>
          <p:nvPr/>
        </p:nvSpPr>
        <p:spPr bwMode="auto">
          <a:xfrm>
            <a:off x="7848600" y="1600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2" name="Oval 43"/>
          <p:cNvSpPr>
            <a:spLocks noChangeArrowheads="1"/>
          </p:cNvSpPr>
          <p:nvPr/>
        </p:nvSpPr>
        <p:spPr bwMode="auto">
          <a:xfrm>
            <a:off x="8458200" y="1295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3" name="Oval 44"/>
          <p:cNvSpPr>
            <a:spLocks noChangeArrowheads="1"/>
          </p:cNvSpPr>
          <p:nvPr/>
        </p:nvSpPr>
        <p:spPr bwMode="auto">
          <a:xfrm>
            <a:off x="8534400" y="1752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4" name="Oval 45"/>
          <p:cNvSpPr>
            <a:spLocks noChangeArrowheads="1"/>
          </p:cNvSpPr>
          <p:nvPr/>
        </p:nvSpPr>
        <p:spPr bwMode="auto">
          <a:xfrm>
            <a:off x="8839200" y="2362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5" name="Oval 46"/>
          <p:cNvSpPr>
            <a:spLocks noChangeArrowheads="1"/>
          </p:cNvSpPr>
          <p:nvPr/>
        </p:nvSpPr>
        <p:spPr bwMode="auto">
          <a:xfrm>
            <a:off x="8229600" y="3352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6" name="Oval 47"/>
          <p:cNvSpPr>
            <a:spLocks noChangeArrowheads="1"/>
          </p:cNvSpPr>
          <p:nvPr/>
        </p:nvSpPr>
        <p:spPr bwMode="auto">
          <a:xfrm>
            <a:off x="8686800" y="2895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7" name="Oval 48"/>
          <p:cNvSpPr>
            <a:spLocks noChangeArrowheads="1"/>
          </p:cNvSpPr>
          <p:nvPr/>
        </p:nvSpPr>
        <p:spPr bwMode="auto">
          <a:xfrm>
            <a:off x="9448800" y="2971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8" name="Oval 49"/>
          <p:cNvSpPr>
            <a:spLocks noChangeArrowheads="1"/>
          </p:cNvSpPr>
          <p:nvPr/>
        </p:nvSpPr>
        <p:spPr bwMode="auto">
          <a:xfrm>
            <a:off x="8458200" y="3886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89" name="Oval 50"/>
          <p:cNvSpPr>
            <a:spLocks noChangeArrowheads="1"/>
          </p:cNvSpPr>
          <p:nvPr/>
        </p:nvSpPr>
        <p:spPr bwMode="auto">
          <a:xfrm>
            <a:off x="9002713" y="3430588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0" name="Oval 51"/>
          <p:cNvSpPr>
            <a:spLocks noChangeArrowheads="1"/>
          </p:cNvSpPr>
          <p:nvPr/>
        </p:nvSpPr>
        <p:spPr bwMode="auto">
          <a:xfrm>
            <a:off x="8001000" y="4267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1" name="Oval 52"/>
          <p:cNvSpPr>
            <a:spLocks noChangeArrowheads="1"/>
          </p:cNvSpPr>
          <p:nvPr/>
        </p:nvSpPr>
        <p:spPr bwMode="auto">
          <a:xfrm>
            <a:off x="9067800" y="4343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2" name="Oval 53"/>
          <p:cNvSpPr>
            <a:spLocks noChangeArrowheads="1"/>
          </p:cNvSpPr>
          <p:nvPr/>
        </p:nvSpPr>
        <p:spPr bwMode="auto">
          <a:xfrm>
            <a:off x="8458200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3" name="Oval 54"/>
          <p:cNvSpPr>
            <a:spLocks noChangeArrowheads="1"/>
          </p:cNvSpPr>
          <p:nvPr/>
        </p:nvSpPr>
        <p:spPr bwMode="auto">
          <a:xfrm>
            <a:off x="7620000" y="4572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4" name="Oval 55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5" name="Oval 56"/>
          <p:cNvSpPr>
            <a:spLocks noChangeArrowheads="1"/>
          </p:cNvSpPr>
          <p:nvPr/>
        </p:nvSpPr>
        <p:spPr bwMode="auto">
          <a:xfrm>
            <a:off x="7543800" y="502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6" name="Oval 57"/>
          <p:cNvSpPr>
            <a:spLocks noChangeArrowheads="1"/>
          </p:cNvSpPr>
          <p:nvPr/>
        </p:nvSpPr>
        <p:spPr bwMode="auto">
          <a:xfrm>
            <a:off x="80010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7" name="Oval 58"/>
          <p:cNvSpPr>
            <a:spLocks noChangeArrowheads="1"/>
          </p:cNvSpPr>
          <p:nvPr/>
        </p:nvSpPr>
        <p:spPr bwMode="auto">
          <a:xfrm>
            <a:off x="73914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8" name="Oval 59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099" name="Oval 60"/>
          <p:cNvSpPr>
            <a:spLocks noChangeArrowheads="1"/>
          </p:cNvSpPr>
          <p:nvPr/>
        </p:nvSpPr>
        <p:spPr bwMode="auto">
          <a:xfrm>
            <a:off x="6629400" y="4572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0" name="Oval 61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1" name="Oval 62"/>
          <p:cNvSpPr>
            <a:spLocks noChangeArrowheads="1"/>
          </p:cNvSpPr>
          <p:nvPr/>
        </p:nvSpPr>
        <p:spPr bwMode="auto">
          <a:xfrm>
            <a:off x="6248400" y="4953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2" name="Oval 63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3" name="Oval 64"/>
          <p:cNvSpPr>
            <a:spLocks noChangeArrowheads="1"/>
          </p:cNvSpPr>
          <p:nvPr/>
        </p:nvSpPr>
        <p:spPr bwMode="auto">
          <a:xfrm>
            <a:off x="5638800" y="5638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4" name="Oval 65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5" name="Oval 66"/>
          <p:cNvSpPr>
            <a:spLocks noChangeArrowheads="1"/>
          </p:cNvSpPr>
          <p:nvPr/>
        </p:nvSpPr>
        <p:spPr bwMode="auto">
          <a:xfrm>
            <a:off x="5029200" y="4267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6" name="Oval 67"/>
          <p:cNvSpPr>
            <a:spLocks noChangeArrowheads="1"/>
          </p:cNvSpPr>
          <p:nvPr/>
        </p:nvSpPr>
        <p:spPr bwMode="auto">
          <a:xfrm>
            <a:off x="55626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7" name="Oval 68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8" name="Oval 69"/>
          <p:cNvSpPr>
            <a:spLocks noChangeArrowheads="1"/>
          </p:cNvSpPr>
          <p:nvPr/>
        </p:nvSpPr>
        <p:spPr bwMode="auto">
          <a:xfrm>
            <a:off x="5257800" y="2971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09" name="Oval 70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0" name="Oval 71"/>
          <p:cNvSpPr>
            <a:spLocks noChangeArrowheads="1"/>
          </p:cNvSpPr>
          <p:nvPr/>
        </p:nvSpPr>
        <p:spPr bwMode="auto">
          <a:xfrm>
            <a:off x="6248400" y="2438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1" name="Oval 72"/>
          <p:cNvSpPr>
            <a:spLocks noChangeArrowheads="1"/>
          </p:cNvSpPr>
          <p:nvPr/>
        </p:nvSpPr>
        <p:spPr bwMode="auto">
          <a:xfrm>
            <a:off x="5867400" y="1828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2" name="Oval 73"/>
          <p:cNvSpPr>
            <a:spLocks noChangeArrowheads="1"/>
          </p:cNvSpPr>
          <p:nvPr/>
        </p:nvSpPr>
        <p:spPr bwMode="auto">
          <a:xfrm>
            <a:off x="6553200" y="1600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3" name="Oval 74"/>
          <p:cNvSpPr>
            <a:spLocks noChangeArrowheads="1"/>
          </p:cNvSpPr>
          <p:nvPr/>
        </p:nvSpPr>
        <p:spPr bwMode="auto">
          <a:xfrm>
            <a:off x="5715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4" name="Oval 75"/>
          <p:cNvSpPr>
            <a:spLocks noChangeArrowheads="1"/>
          </p:cNvSpPr>
          <p:nvPr/>
        </p:nvSpPr>
        <p:spPr bwMode="auto">
          <a:xfrm>
            <a:off x="5257800" y="1600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5" name="Oval 76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6" name="Oval 77"/>
          <p:cNvSpPr>
            <a:spLocks noChangeArrowheads="1"/>
          </p:cNvSpPr>
          <p:nvPr/>
        </p:nvSpPr>
        <p:spPr bwMode="auto">
          <a:xfrm>
            <a:off x="4800600" y="2667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7" name="Oval 78"/>
          <p:cNvSpPr>
            <a:spLocks noChangeArrowheads="1"/>
          </p:cNvSpPr>
          <p:nvPr/>
        </p:nvSpPr>
        <p:spPr bwMode="auto">
          <a:xfrm>
            <a:off x="51816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8" name="Oval 79"/>
          <p:cNvSpPr>
            <a:spLocks noChangeArrowheads="1"/>
          </p:cNvSpPr>
          <p:nvPr/>
        </p:nvSpPr>
        <p:spPr bwMode="auto">
          <a:xfrm>
            <a:off x="4419600" y="3581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19" name="Oval 80"/>
          <p:cNvSpPr>
            <a:spLocks noChangeArrowheads="1"/>
          </p:cNvSpPr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0" name="Oval 81"/>
          <p:cNvSpPr>
            <a:spLocks noChangeArrowheads="1"/>
          </p:cNvSpPr>
          <p:nvPr/>
        </p:nvSpPr>
        <p:spPr bwMode="auto">
          <a:xfrm>
            <a:off x="4572000" y="5257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1" name="Oval 82"/>
          <p:cNvSpPr>
            <a:spLocks noChangeArrowheads="1"/>
          </p:cNvSpPr>
          <p:nvPr/>
        </p:nvSpPr>
        <p:spPr bwMode="auto">
          <a:xfrm>
            <a:off x="3886200" y="5638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2" name="Oval 83"/>
          <p:cNvSpPr>
            <a:spLocks noChangeArrowheads="1"/>
          </p:cNvSpPr>
          <p:nvPr/>
        </p:nvSpPr>
        <p:spPr bwMode="auto">
          <a:xfrm>
            <a:off x="3429000" y="4876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3" name="Oval 84"/>
          <p:cNvSpPr>
            <a:spLocks noChangeArrowheads="1"/>
          </p:cNvSpPr>
          <p:nvPr/>
        </p:nvSpPr>
        <p:spPr bwMode="auto">
          <a:xfrm>
            <a:off x="34290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4" name="Oval 85"/>
          <p:cNvSpPr>
            <a:spLocks noChangeArrowheads="1"/>
          </p:cNvSpPr>
          <p:nvPr/>
        </p:nvSpPr>
        <p:spPr bwMode="auto">
          <a:xfrm>
            <a:off x="4038600" y="2743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5" name="Oval 86"/>
          <p:cNvSpPr>
            <a:spLocks noChangeArrowheads="1"/>
          </p:cNvSpPr>
          <p:nvPr/>
        </p:nvSpPr>
        <p:spPr bwMode="auto">
          <a:xfrm>
            <a:off x="4419600" y="1905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6" name="Oval 87"/>
          <p:cNvSpPr>
            <a:spLocks noChangeArrowheads="1"/>
          </p:cNvSpPr>
          <p:nvPr/>
        </p:nvSpPr>
        <p:spPr bwMode="auto">
          <a:xfrm>
            <a:off x="3505200" y="1905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7" name="Oval 88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8" name="Oval 89"/>
          <p:cNvSpPr>
            <a:spLocks noChangeArrowheads="1"/>
          </p:cNvSpPr>
          <p:nvPr/>
        </p:nvSpPr>
        <p:spPr bwMode="auto">
          <a:xfrm>
            <a:off x="2286000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29" name="Oval 90"/>
          <p:cNvSpPr>
            <a:spLocks noChangeArrowheads="1"/>
          </p:cNvSpPr>
          <p:nvPr/>
        </p:nvSpPr>
        <p:spPr bwMode="auto">
          <a:xfrm>
            <a:off x="2362200" y="5791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30" name="Oval 91"/>
          <p:cNvSpPr>
            <a:spLocks noChangeArrowheads="1"/>
          </p:cNvSpPr>
          <p:nvPr/>
        </p:nvSpPr>
        <p:spPr bwMode="auto">
          <a:xfrm>
            <a:off x="23622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31" name="Oval 92"/>
          <p:cNvSpPr>
            <a:spLocks noChangeArrowheads="1"/>
          </p:cNvSpPr>
          <p:nvPr/>
        </p:nvSpPr>
        <p:spPr bwMode="auto">
          <a:xfrm>
            <a:off x="2514600" y="2286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32" name="Oval 93"/>
          <p:cNvSpPr>
            <a:spLocks noChangeArrowheads="1"/>
          </p:cNvSpPr>
          <p:nvPr/>
        </p:nvSpPr>
        <p:spPr bwMode="auto">
          <a:xfrm>
            <a:off x="2667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7133" name="Oval 94"/>
          <p:cNvSpPr>
            <a:spLocks noChangeArrowheads="1"/>
          </p:cNvSpPr>
          <p:nvPr/>
        </p:nvSpPr>
        <p:spPr bwMode="auto">
          <a:xfrm>
            <a:off x="4114800" y="1066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34" name="Oval 114"/>
          <p:cNvSpPr>
            <a:spLocks noChangeArrowheads="1"/>
          </p:cNvSpPr>
          <p:nvPr/>
        </p:nvSpPr>
        <p:spPr bwMode="auto">
          <a:xfrm>
            <a:off x="3581400" y="5105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37" name="Oval 117"/>
          <p:cNvSpPr>
            <a:spLocks noChangeArrowheads="1"/>
          </p:cNvSpPr>
          <p:nvPr/>
        </p:nvSpPr>
        <p:spPr bwMode="auto">
          <a:xfrm>
            <a:off x="3124200" y="41910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38" name="Oval 118"/>
          <p:cNvSpPr>
            <a:spLocks noChangeArrowheads="1"/>
          </p:cNvSpPr>
          <p:nvPr/>
        </p:nvSpPr>
        <p:spPr bwMode="auto">
          <a:xfrm>
            <a:off x="3276600" y="28956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39" name="Oval 119"/>
          <p:cNvSpPr>
            <a:spLocks noChangeArrowheads="1"/>
          </p:cNvSpPr>
          <p:nvPr/>
        </p:nvSpPr>
        <p:spPr bwMode="auto">
          <a:xfrm>
            <a:off x="3200400" y="1295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0" name="Oval 120"/>
          <p:cNvSpPr>
            <a:spLocks noChangeArrowheads="1"/>
          </p:cNvSpPr>
          <p:nvPr/>
        </p:nvSpPr>
        <p:spPr bwMode="auto">
          <a:xfrm>
            <a:off x="4876800" y="11430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1" name="Oval 121"/>
          <p:cNvSpPr>
            <a:spLocks noChangeArrowheads="1"/>
          </p:cNvSpPr>
          <p:nvPr/>
        </p:nvSpPr>
        <p:spPr bwMode="auto">
          <a:xfrm>
            <a:off x="4953000" y="50292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2" name="Oval 122"/>
          <p:cNvSpPr>
            <a:spLocks noChangeArrowheads="1"/>
          </p:cNvSpPr>
          <p:nvPr/>
        </p:nvSpPr>
        <p:spPr bwMode="auto">
          <a:xfrm>
            <a:off x="6019800" y="48768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3" name="Oval 123"/>
          <p:cNvSpPr>
            <a:spLocks noChangeArrowheads="1"/>
          </p:cNvSpPr>
          <p:nvPr/>
        </p:nvSpPr>
        <p:spPr bwMode="auto">
          <a:xfrm>
            <a:off x="7086600" y="50292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4" name="Oval 124"/>
          <p:cNvSpPr>
            <a:spLocks noChangeArrowheads="1"/>
          </p:cNvSpPr>
          <p:nvPr/>
        </p:nvSpPr>
        <p:spPr bwMode="auto">
          <a:xfrm>
            <a:off x="8305800" y="3962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5" name="Oval 125"/>
          <p:cNvSpPr>
            <a:spLocks noChangeArrowheads="1"/>
          </p:cNvSpPr>
          <p:nvPr/>
        </p:nvSpPr>
        <p:spPr bwMode="auto">
          <a:xfrm>
            <a:off x="8839200" y="2819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6" name="Oval 126"/>
          <p:cNvSpPr>
            <a:spLocks noChangeArrowheads="1"/>
          </p:cNvSpPr>
          <p:nvPr/>
        </p:nvSpPr>
        <p:spPr bwMode="auto">
          <a:xfrm>
            <a:off x="8458200" y="15240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7" name="Oval 127"/>
          <p:cNvSpPr>
            <a:spLocks noChangeArrowheads="1"/>
          </p:cNvSpPr>
          <p:nvPr/>
        </p:nvSpPr>
        <p:spPr bwMode="auto">
          <a:xfrm>
            <a:off x="7239000" y="9906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8" name="Oval 128"/>
          <p:cNvSpPr>
            <a:spLocks noChangeArrowheads="1"/>
          </p:cNvSpPr>
          <p:nvPr/>
        </p:nvSpPr>
        <p:spPr bwMode="auto">
          <a:xfrm>
            <a:off x="6096000" y="9906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49" name="Oval 129"/>
          <p:cNvSpPr>
            <a:spLocks noChangeArrowheads="1"/>
          </p:cNvSpPr>
          <p:nvPr/>
        </p:nvSpPr>
        <p:spPr bwMode="auto">
          <a:xfrm>
            <a:off x="4800600" y="3581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50" name="Oval 130"/>
          <p:cNvSpPr>
            <a:spLocks noChangeArrowheads="1"/>
          </p:cNvSpPr>
          <p:nvPr/>
        </p:nvSpPr>
        <p:spPr bwMode="auto">
          <a:xfrm>
            <a:off x="5029200" y="22860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51" name="Oval 131"/>
          <p:cNvSpPr>
            <a:spLocks noChangeArrowheads="1"/>
          </p:cNvSpPr>
          <p:nvPr/>
        </p:nvSpPr>
        <p:spPr bwMode="auto">
          <a:xfrm>
            <a:off x="7239000" y="20574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52" name="Oval 132"/>
          <p:cNvSpPr>
            <a:spLocks noChangeArrowheads="1"/>
          </p:cNvSpPr>
          <p:nvPr/>
        </p:nvSpPr>
        <p:spPr bwMode="auto">
          <a:xfrm>
            <a:off x="7239000" y="32766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53" name="Oval 133"/>
          <p:cNvSpPr>
            <a:spLocks noChangeArrowheads="1"/>
          </p:cNvSpPr>
          <p:nvPr/>
        </p:nvSpPr>
        <p:spPr bwMode="auto">
          <a:xfrm>
            <a:off x="6096000" y="38862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2054" name="Text Box 134"/>
          <p:cNvSpPr txBox="1">
            <a:spLocks noChangeArrowheads="1"/>
          </p:cNvSpPr>
          <p:nvPr/>
        </p:nvSpPr>
        <p:spPr bwMode="auto">
          <a:xfrm>
            <a:off x="1752600" y="5984875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</a:rPr>
              <a:t>Tessellate the space with windows</a:t>
            </a:r>
          </a:p>
        </p:txBody>
      </p:sp>
      <p:sp>
        <p:nvSpPr>
          <p:cNvPr id="82055" name="Text Box 135"/>
          <p:cNvSpPr txBox="1">
            <a:spLocks noChangeArrowheads="1"/>
          </p:cNvSpPr>
          <p:nvPr/>
        </p:nvSpPr>
        <p:spPr bwMode="auto">
          <a:xfrm>
            <a:off x="6934200" y="6019800"/>
            <a:ext cx="334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</a:rPr>
              <a:t>Run the procedure in parallel</a:t>
            </a:r>
          </a:p>
        </p:txBody>
      </p:sp>
      <p:sp>
        <p:nvSpPr>
          <p:cNvPr id="115" name="Rectangle 116"/>
          <p:cNvSpPr>
            <a:spLocks noChangeArrowheads="1"/>
          </p:cNvSpPr>
          <p:nvPr/>
        </p:nvSpPr>
        <p:spPr bwMode="auto">
          <a:xfrm rot="16200000">
            <a:off x="9344686" y="4826510"/>
            <a:ext cx="2338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7155" name="Title 115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Real Modality Analysis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0075863" y="6416675"/>
            <a:ext cx="211613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853738" y="6416675"/>
            <a:ext cx="1338262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39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84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0.025 -0.00301 0.05 -0.00162 0.075 0.00139 C 0.08403 0.00532 0.09375 0.00995 0.10313 0.0125 C 0.10834 0.01389 0.11736 0.01551 0.12188 0.01944 C 0.12691 0.02384 0.12379 0.02176 0.13125 0.025 C 0.13681 0.02754 0.14202 0.03333 0.14688 0.0375 C 0.15486 0.04467 0.16163 0.05532 0.16771 0.06528 C 0.17031 0.06967 0.17604 0.07778 0.17604 0.07778 C 0.17761 0.08403 0.18056 0.08889 0.18334 0.09444 C 0.18455 0.09699 0.18386 0.10069 0.18542 0.10278 C 0.18577 0.10324 0.18611 0.1037 0.18646 0.10416 " pathEditMode="relative" ptsTypes="ffffffffffA">
                                      <p:cBhvr>
                                        <p:cTn id="70" dur="2000" fill="hold"/>
                                        <p:tgtEl>
                                          <p:spTgt spid="8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0.0125 -0.00556 0.02448 -0.01111 0.03542 -0.02084 C 0.03837 -0.02686 0.04792 -0.03102 0.05313 -0.03334 C 0.0592 -0.03611 0.06615 -0.04283 0.07292 -0.04306 C 0.08507 -0.04352 0.09722 -0.04398 0.10938 -0.04445 C 0.11945 -0.04769 0.12761 -0.05301 0.13646 -0.05973 C 0.14202 -0.06389 0.1441 -0.0676 0.15 -0.06945 C 0.16667 -0.08426 0.19427 -0.08056 0.21146 -0.08056 " pathEditMode="relative" ptsTypes="fffffffA">
                                      <p:cBhvr>
                                        <p:cTn id="72" dur="2000" fill="hold"/>
                                        <p:tgtEl>
                                          <p:spTgt spid="8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33333E-6 C 0.00573 -0.00509 0.01285 -0.01088 0.01875 -0.01528 C 0.02361 -0.01898 0.02674 -0.02384 0.03125 -0.02778 C 0.03368 -0.03264 0.03438 -0.03611 0.0375 -0.04028 C 0.03889 -0.0456 0.04097 -0.05255 0.04375 -0.05694 C 0.0467 -0.06157 0.04705 -0.06019 0.04896 -0.06528 C 0.05538 -0.08241 0.06458 -0.10532 0.06458 -0.125 " pathEditMode="relative" ptsTypes="ffffffA">
                                      <p:cBhvr>
                                        <p:cTn id="74" dur="2000" fill="hold"/>
                                        <p:tgtEl>
                                          <p:spTgt spid="8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556E-6 C -0.00486 -0.00207 -0.00903 -0.00555 -0.01354 -0.00832 C -0.02361 -0.01434 -0.03351 -0.01805 -0.04271 -0.02638 C -0.04705 -0.03032 -0.05382 -0.03379 -0.05625 -0.04027 " pathEditMode="relative" ptsTypes="fffA">
                                      <p:cBhvr>
                                        <p:cTn id="76" dur="2000" fill="hold"/>
                                        <p:tgtEl>
                                          <p:spTgt spid="8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33333E-6 C -0.01233 0.00115 -0.02674 0.00162 -0.0375 0.01111 C -0.04098 0.025 -0.03525 0.00393 -0.04167 0.01944 C -0.04393 0.02477 -0.04358 0.02916 -0.0448 0.03472 C -0.04566 0.03889 -0.04688 0.04305 -0.04792 0.04722 C -0.04827 0.04861 -0.04896 0.05139 -0.04896 0.05139 C -0.04931 0.05463 -0.04983 0.05787 -0.05 0.06111 C -0.05105 0.08703 -0.04879 0.10208 -0.05417 0.12361 C -0.05556 0.12916 -0.05608 0.13472 -0.06042 0.1375 " pathEditMode="relative" ptsTypes="ffffffffA">
                                      <p:cBhvr>
                                        <p:cTn id="78" dur="2000" fill="hold"/>
                                        <p:tgtEl>
                                          <p:spTgt spid="8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6.66667E-6 C 0.00105 0.00092 0.00209 0.00208 0.00313 0.00277 C 0.00417 0.00346 0.00521 0.00346 0.00626 0.00416 C 0.01372 0.00971 0.01789 0.01527 0.02605 0.01805 C 0.03351 0.02476 0.04323 0.02615 0.05105 0.03194 C 0.0533 0.03356 0.05521 0.03564 0.0573 0.03749 C 0.05834 0.03842 0.06042 0.04027 0.06042 0.04027 C 0.06198 0.04328 0.06407 0.04559 0.06563 0.0486 C 0.06997 0.0574 0.07292 0.06805 0.07605 0.07777 C 0.07917 0.08726 0.08091 0.09953 0.08751 0.10555 C 0.09462 0.1199 0.1099 0.13333 0.12084 0.14305 C 0.13924 0.15948 0.1606 0.18309 0.1823 0.19027 C 0.20001 0.20601 0.23143 0.20555 0.25105 0.20694 C 0.2691 0.20995 0.28716 0.21157 0.30521 0.21388 C 0.31546 0.21735 0.30174 0.21296 0.32084 0.21666 C 0.33195 0.21874 0.34341 0.22476 0.35417 0.22916 C 0.35973 0.23147 0.36528 0.23356 0.37084 0.2361 C 0.37327 0.23726 0.37709 0.24166 0.37709 0.24166 C 0.37987 0.24698 0.38438 0.25277 0.38941 0.25277 " pathEditMode="relative" ptsTypes="ffffffffffffffffffA">
                                      <p:cBhvr>
                                        <p:cTn id="80" dur="2000" fill="hold"/>
                                        <p:tgtEl>
                                          <p:spTgt spid="82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0573 0.00254 0.0118 0.00509 0.01771 0.00694 C 0.02048 0.00787 0.02604 0.00972 0.02604 0.00972 C 0.03437 0.01713 0.05225 0.01643 0.0625 0.01805 C 0.07916 0.02546 0.09583 0.03263 0.11354 0.03472 C 0.1217 0.0368 0.12916 0.03796 0.1375 0.03888 C 0.15659 0.04398 0.17673 0.04097 0.19583 0.04027 C 0.2059 0.03588 0.21666 0.03263 0.22708 0.02916 C 0.2309 0.028 0.23489 0.02453 0.23854 0.02361 C 0.24757 0.02129 0.25746 0.02013 0.26666 0.01805 C 0.27222 0.01689 0.27777 0.0162 0.28333 0.01527 C 0.28993 0.01435 0.30312 0.0125 0.30312 0.0125 C 0.31666 0.01296 0.33021 0.01296 0.34375 0.01388 C 0.35 0.01435 0.3625 0.01666 0.3625 0.01666 C 0.36892 0.01875 0.37552 0.02083 0.38229 0.02083 " pathEditMode="relative" ptsTypes="ffffffffffffffA">
                                      <p:cBhvr>
                                        <p:cTn id="82" dur="2000" fill="hold"/>
                                        <p:tgtEl>
                                          <p:spTgt spid="82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66667E-6 C 0.01354 0.00254 0.02691 0.00324 0.04062 0.00416 C 0.07465 0.00231 0.10677 -0.00487 0.13854 -0.02084 C 0.14375 -0.02339 0.14427 -0.02778 0.14792 -0.03195 C 0.15121 -0.03589 0.15451 -0.03774 0.15833 -0.04028 C 0.16337 -0.05024 0.17083 -0.05278 0.17812 -0.05834 C 0.19028 -0.06783 0.18212 -0.06297 0.19167 -0.06806 C 0.19601 -0.07385 0.20226 -0.07964 0.20833 -0.08195 C 0.21111 -0.08288 0.21667 -0.08473 0.21667 -0.08473 C 0.22795 -0.09468 0.24097 -0.10116 0.25417 -0.10556 C 0.26007 -0.11089 0.26667 -0.11528 0.27292 -0.11945 C 0.27969 -0.12408 0.27222 -0.12014 0.27917 -0.12639 C 0.28212 -0.12894 0.28559 -0.13079 0.28854 -0.13334 C 0.29392 -0.1382 0.29219 -0.13426 0.29896 -0.13889 C 0.30764 -0.14468 0.31684 -0.14769 0.32604 -0.15139 C 0.33212 -0.15371 0.33976 -0.15903 0.34583 -0.15973 C 0.36059 -0.16112 0.375 -0.16389 0.38958 -0.16667 C 0.39167 -0.1676 0.39375 -0.16852 0.39583 -0.16945 C 0.39687 -0.16991 0.39896 -0.17084 0.39896 -0.17084 " pathEditMode="relative" ptsTypes="ffffffffffffffffffA">
                                      <p:cBhvr>
                                        <p:cTn id="84" dur="2000" fill="hold"/>
                                        <p:tgtEl>
                                          <p:spTgt spid="82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0694 0.00625 0.01441 -0.00092 0.02187 0.00417 C 0.02969 0.00162 0.03559 -0.00277 0.04271 -0.00694 C 0.04739 -0.00972 0.04601 -0.00694 0.05 -0.00972 C 0.05798 -0.01504 0.06614 -0.02129 0.075 -0.02361 C 0.0868 -0.03148 0.10191 -0.03472 0.11458 -0.03889 C 0.12673 -0.04305 0.13732 -0.05069 0.15 -0.05277 C 0.15607 -0.05555 0.16094 -0.05602 0.16771 -0.05694 C 0.1809 -0.06134 0.1967 -0.06203 0.21042 -0.06389 C 0.25295 -0.06203 0.25885 -0.06111 0.31146 -0.06389 C 0.31614 -0.06412 0.32101 -0.06504 0.325 -0.06805 C 0.34757 -0.08472 0.31962 -0.06597 0.33542 -0.07639 C 0.33819 -0.08194 0.34271 -0.08796 0.34687 -0.09166 C 0.34809 -0.09838 0.3493 -0.10416 0.35208 -0.10972 C 0.35364 -0.11782 0.35451 -0.12314 0.35521 -0.13194 C 0.35434 -0.15254 0.35417 -0.18148 0.34479 -0.2 C 0.34392 -0.20578 0.34271 -0.21111 0.34167 -0.21666 C 0.34236 -0.24282 0.34062 -0.26227 0.35104 -0.28333 C 0.3533 -0.28796 0.35278 -0.29861 0.35521 -0.30277 C 0.35573 -0.3037 0.3566 -0.30185 0.35729 -0.30139 " pathEditMode="relative" ptsTypes="fffffffffffffffffffA">
                                      <p:cBhvr>
                                        <p:cTn id="86" dur="2000" fill="hold"/>
                                        <p:tgtEl>
                                          <p:spTgt spid="82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00625 -0.00556 0.01302 -0.00718 0.01979 -0.01111 C 0.02118 -0.01204 0.02257 -0.0132 0.02396 -0.01389 C 0.02673 -0.01505 0.03229 -0.01667 0.03229 -0.01667 C 0.0368 -0.0206 0.04184 -0.02153 0.04687 -0.02361 C 0.05451 -0.02662 0.06215 -0.02986 0.06979 -0.03333 C 0.07257 -0.03449 0.07673 -0.03542 0.07916 -0.0375 C 0.08333 -0.0412 0.09045 -0.05 0.09479 -0.05278 C 0.09948 -0.05602 0.09652 -0.05208 0.10104 -0.05695 C 0.10225 -0.0581 0.10295 -0.05995 0.10416 -0.06111 C 0.10503 -0.06204 0.10625 -0.06181 0.10729 -0.0625 C 0.11441 -0.06783 0.12083 -0.075 0.12708 -0.08195 C 0.13229 -0.08773 0.14201 -0.09653 0.14583 -0.10417 C 0.15121 -0.11482 0.15816 -0.12593 0.1625 -0.1375 C 0.16441 -0.14283 0.16527 -0.14792 0.16771 -0.15278 C 0.17083 -0.17338 0.17586 -0.19468 0.18229 -0.21389 C 0.18507 -0.22222 0.18402 -0.22454 0.18854 -0.23056 C 0.19357 -0.25093 0.19375 -0.26968 0.19375 -0.29167 " pathEditMode="relative" ptsTypes="fffffffffffffffffA">
                                      <p:cBhvr>
                                        <p:cTn id="88" dur="2000" fill="hold"/>
                                        <p:tgtEl>
                                          <p:spTgt spid="82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0.00451 -0.00903 0.00989 -0.01598 0.01562 -0.02361 C 0.01788 -0.02662 0.01909 -0.03102 0.02083 -0.03473 C 0.02534 -0.04422 0.03038 -0.05348 0.03541 -0.0625 C 0.03802 -0.07292 0.03767 -0.06019 0.0427 -0.08056 C 0.04409 -0.08611 0.046 -0.09074 0.04791 -0.09584 C 0.0519 -0.10625 0.05381 -0.1176 0.05833 -0.12778 C 0.06024 -0.14561 0.06475 -0.16505 0.06979 -0.18195 C 0.07222 -0.2007 0.07743 -0.21875 0.0802 -0.2375 C 0.07986 -0.24584 0.07968 -0.25417 0.07916 -0.2625 C 0.07899 -0.26389 0.07812 -0.26667 0.07812 -0.26667 " pathEditMode="relative" ptsTypes="ffffffffffA">
                                      <p:cBhvr>
                                        <p:cTn id="90" dur="2000" fill="hold"/>
                                        <p:tgtEl>
                                          <p:spTgt spid="82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2.22222E-6 C 0.00261 -0.01041 0.00279 -0.02129 0.00522 -0.03194 C 0.01077 -0.05694 0.01563 -0.08217 0.02188 -0.10694 C 0.02397 -0.13819 0.02692 -0.17407 0.01459 -0.20278 C 0.0099 -0.21389 0.01546 -0.19953 0.00938 -0.21111 C 0.00678 -0.2162 0.00556 -0.22176 0.00209 -0.22639 C -0.00747 -0.23912 -0.01806 -0.24977 -0.02917 -0.25972 C -0.03229 -0.2625 -0.03542 -0.26528 -0.03854 -0.26805 C -0.04063 -0.26991 -0.04479 -0.27361 -0.04479 -0.27361 C -0.04549 -0.27616 -0.04844 -0.28611 -0.05 -0.28611 " pathEditMode="relative" ptsTypes="fffffffffA">
                                      <p:cBhvr>
                                        <p:cTn id="92" dur="2000" fill="hold"/>
                                        <p:tgtEl>
                                          <p:spTgt spid="82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0764 -0.00069 -0.01459 -0.00069 -0.02188 -0.00277 C -0.03316 -0.00602 -0.04428 -0.0118 -0.05521 -0.01666 C -0.05643 -0.01713 -0.05712 -0.01875 -0.05834 -0.01944 C -0.05973 -0.02014 -0.06112 -0.02037 -0.0625 -0.02083 C -0.06667 -0.02453 -0.07171 -0.02592 -0.07605 -0.02916 C -0.08455 -0.03541 -0.09289 -0.04421 -0.1 -0.05277 C -0.11685 -0.07291 -0.13021 -0.09861 -0.14896 -0.11527 C -0.15296 -0.11898 -0.16077 -0.1206 -0.16563 -0.12222 C -0.16945 -0.12569 -0.17396 -0.12615 -0.17396 -0.13333 " pathEditMode="relative" ptsTypes="fffffffffA">
                                      <p:cBhvr>
                                        <p:cTn id="94" dur="2000" fill="hold"/>
                                        <p:tgtEl>
                                          <p:spTgt spid="82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-0.00347 0.00301 -0.00434 0.00648 -0.00833 0.00833 C -0.0125 0.01643 -0.02101 0.01898 -0.02813 0.02083 C -0.04896 0.02014 -0.06823 0.01967 -0.08854 0.01528 C -0.12813 0.01597 -0.15816 0.01782 -0.19479 0.02222 C -0.20486 0.025 -0.21198 0.03009 -0.22083 0.03611 " pathEditMode="relative" ptsTypes="fffffA">
                                      <p:cBhvr>
                                        <p:cTn id="96" dur="2000" fill="hold"/>
                                        <p:tgtEl>
                                          <p:spTgt spid="82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1059 0.00463 -0.02187 0.0074 -0.03229 0.0125 C -0.03594 0.01435 -0.03923 0.01736 -0.04271 0.01944 C -0.04479 0.0206 -0.04896 0.02222 -0.04896 0.02222 C -0.05121 0.02523 -0.06059 0.03518 -0.0625 0.04027 C -0.0651 0.04722 -0.06319 0.04513 -0.06771 0.04722 C -0.06927 0.05509 -0.07274 0.06157 -0.07396 0.06944 C -0.07569 0.08148 -0.07916 0.09328 -0.08333 0.10416 C -0.08559 0.11018 -0.08628 0.11574 -0.09062 0.11944 C -0.09184 0.12453 -0.0993 0.13449 -0.10312 0.13611 C -0.10573 0.14143 -0.10989 0.14652 -0.11458 0.14861 C -0.12639 0.16041 -0.13993 0.16481 -0.15416 0.16944 C -0.15781 0.17268 -0.16041 0.17338 -0.16458 0.175 C -0.16666 0.17592 -0.16875 0.17685 -0.17083 0.17777 C -0.17187 0.17824 -0.17396 0.17916 -0.17396 0.17916 C -0.17882 0.18865 -0.17726 0.18425 -0.17916 0.19166 C -0.17986 0.20092 -0.17916 0.20532 -0.17916 0.21388 " pathEditMode="relative" ptsTypes="ffffffffffffffffA">
                                      <p:cBhvr>
                                        <p:cTn id="98" dur="2000" fill="hold"/>
                                        <p:tgtEl>
                                          <p:spTgt spid="82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0313 0.00648 -0.00521 0.0125 -0.00938 0.01806 C -0.01094 0.02431 -0.01389 0.02685 -0.01667 0.03195 C -0.01962 0.0375 -0.02118 0.04468 -0.02396 0.05 C -0.02483 0.05162 -0.02622 0.05255 -0.02709 0.05417 C -0.02969 0.05857 -0.03073 0.06343 -0.03334 0.06806 C -0.03473 0.075 -0.03716 0.08125 -0.03959 0.0875 C -0.04132 0.09236 -0.0415 0.09676 -0.04375 0.10139 C -0.04532 0.10949 -0.04618 0.11621 -0.04896 0.12361 C -0.0507 0.13704 -0.054 0.15232 -0.05729 0.16528 C -0.05955 0.19167 -0.06025 0.21829 -0.06354 0.24445 C -0.06302 0.25857 -0.06441 0.28727 -0.05313 0.29722 C -0.05191 0.30232 -0.05313 0.30209 -0.05 0.3 " pathEditMode="relative" ptsTypes="ffffffffffffA">
                                      <p:cBhvr>
                                        <p:cTn id="100" dur="2000" fill="hold"/>
                                        <p:tgtEl>
                                          <p:spTgt spid="82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556E-6 C -0.00139 0.0176 3.33333E-6 0.02639 0.00937 0.03889 C 0.01076 0.04422 0.01475 0.05163 0.01771 0.05556 C 0.01927 0.06366 0.02396 0.06551 0.02604 0.07362 C 0.02743 0.0794 0.02639 0.07663 0.02916 0.08195 C 0.03333 0.1044 0.02916 0.12223 0.01875 0.13889 C 0.01666 0.14214 0.01475 0.14769 0.01354 0.15139 C 0.01267 0.15417 0.01215 0.15695 0.01146 0.15973 C 0.01111 0.16112 0.01041 0.16389 0.01041 0.16389 C 0.01146 0.18288 0.01267 0.19607 0.025 0.20695 C 0.0283 0.21343 0.0368 0.22246 0.04271 0.22501 C 0.04774 0.23172 0.05503 0.23403 0.05937 0.24167 C 0.06423 0.24977 0.06649 0.2595 0.07187 0.26667 C 0.07413 0.27547 0.07586 0.28403 0.07708 0.29306 C 0.07604 0.30325 0.07604 0.29954 0.07604 0.30417 " pathEditMode="relative" ptsTypes="ffffffffffffffA">
                                      <p:cBhvr>
                                        <p:cTn id="102" dur="2000" fill="hold"/>
                                        <p:tgtEl>
                                          <p:spTgt spid="8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0.00417 0.00371 0.00868 0.00672 0.01354 0.00834 C 0.02101 0.01505 0.01736 0.0132 0.02396 0.01528 C 0.03003 0.02338 0.03941 0.03195 0.04792 0.03473 C 0.0533 0.04005 0.06111 0.04375 0.06771 0.04584 C 0.06875 0.04676 0.06979 0.04792 0.07083 0.04861 C 0.07187 0.04931 0.07292 0.04931 0.07396 0.05 C 0.07864 0.05348 0.0816 0.05764 0.08646 0.05973 C 0.08941 0.06366 0.09132 0.0676 0.09479 0.07084 C 0.09757 0.07639 0.10364 0.08519 0.10521 0.09167 C 0.1059 0.09445 0.10607 0.09746 0.10729 0.1 C 0.10798 0.10139 0.10885 0.10255 0.10937 0.10417 C 0.11146 0.11042 0.1118 0.11528 0.11458 0.12084 C 0.11753 0.13635 0.12621 0.15116 0.13333 0.16389 C 0.13472 0.16945 0.13646 0.17223 0.13958 0.17639 C 0.14132 0.18334 0.14479 0.18843 0.14792 0.19445 C 0.15243 0.20301 0.1559 0.21204 0.16146 0.21945 C 0.16302 0.22547 0.16493 0.22848 0.16771 0.23334 C 0.17135 0.23982 0.17222 0.24445 0.17708 0.24861 C 0.18021 0.25486 0.18385 0.25973 0.18854 0.26389 C 0.19114 0.26898 0.19826 0.275 0.20312 0.27639 C 0.20555 0.27709 0.21042 0.27778 0.21042 0.27778 " pathEditMode="relative" ptsTypes="fffffffffffffffffffffA">
                                      <p:cBhvr>
                                        <p:cTn id="104" dur="2000" fill="hold"/>
                                        <p:tgtEl>
                                          <p:spTgt spid="82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4" grpId="0" animBg="1"/>
      <p:bldP spid="82034" grpId="1" animBg="1"/>
      <p:bldP spid="82037" grpId="0" animBg="1"/>
      <p:bldP spid="82037" grpId="1" animBg="1"/>
      <p:bldP spid="82038" grpId="0" animBg="1"/>
      <p:bldP spid="82038" grpId="1" animBg="1"/>
      <p:bldP spid="82039" grpId="0" animBg="1"/>
      <p:bldP spid="82039" grpId="1" animBg="1"/>
      <p:bldP spid="82040" grpId="0" animBg="1"/>
      <p:bldP spid="82040" grpId="1" animBg="1"/>
      <p:bldP spid="82041" grpId="0" animBg="1"/>
      <p:bldP spid="82041" grpId="1" animBg="1"/>
      <p:bldP spid="82042" grpId="0" animBg="1"/>
      <p:bldP spid="82042" grpId="1" animBg="1"/>
      <p:bldP spid="82043" grpId="0" animBg="1"/>
      <p:bldP spid="82043" grpId="1" animBg="1"/>
      <p:bldP spid="82044" grpId="0" animBg="1"/>
      <p:bldP spid="82044" grpId="1" animBg="1"/>
      <p:bldP spid="82045" grpId="0" animBg="1"/>
      <p:bldP spid="82045" grpId="1" animBg="1"/>
      <p:bldP spid="82046" grpId="0" animBg="1"/>
      <p:bldP spid="82046" grpId="1" animBg="1"/>
      <p:bldP spid="82047" grpId="0" animBg="1"/>
      <p:bldP spid="82047" grpId="1" animBg="1"/>
      <p:bldP spid="82048" grpId="0" animBg="1"/>
      <p:bldP spid="82048" grpId="1" animBg="1"/>
      <p:bldP spid="82049" grpId="0" animBg="1"/>
      <p:bldP spid="82049" grpId="1" animBg="1"/>
      <p:bldP spid="82050" grpId="0" animBg="1"/>
      <p:bldP spid="82050" grpId="1" animBg="1"/>
      <p:bldP spid="82051" grpId="0" animBg="1"/>
      <p:bldP spid="82051" grpId="1" animBg="1"/>
      <p:bldP spid="82052" grpId="0" animBg="1"/>
      <p:bldP spid="82052" grpId="1" animBg="1"/>
      <p:bldP spid="82053" grpId="0" animBg="1"/>
      <p:bldP spid="82053" grpId="1" animBg="1"/>
      <p:bldP spid="82054" grpId="0"/>
      <p:bldP spid="82054" grpId="1"/>
      <p:bldP spid="820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09602" y="239715"/>
            <a:ext cx="8229600" cy="1143000"/>
          </a:xfrm>
        </p:spPr>
        <p:txBody>
          <a:bodyPr/>
          <a:lstStyle/>
          <a:p>
            <a:r>
              <a:rPr lang="en-US" dirty="0"/>
              <a:t>Recap: Gestalt Factors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800"/>
          </a:p>
          <a:p>
            <a:r>
              <a:rPr lang="en-US" sz="2000"/>
              <a:t>These factors make intuitive sense, but are very difficult to translate into algorithms.</a:t>
            </a:r>
          </a:p>
          <a:p>
            <a:endParaRPr lang="de-CH"/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18399" r="25833" b="8006"/>
          <a:stretch>
            <a:fillRect/>
          </a:stretch>
        </p:blipFill>
        <p:spPr bwMode="auto">
          <a:xfrm>
            <a:off x="2006601" y="1238250"/>
            <a:ext cx="4564063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9080" r="35834" b="9370"/>
          <a:stretch>
            <a:fillRect/>
          </a:stretch>
        </p:blipFill>
        <p:spPr bwMode="auto">
          <a:xfrm>
            <a:off x="7240589" y="1165226"/>
            <a:ext cx="314007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4537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val 2"/>
          <p:cNvSpPr>
            <a:spLocks noChangeArrowheads="1"/>
          </p:cNvSpPr>
          <p:nvPr/>
        </p:nvSpPr>
        <p:spPr bwMode="auto">
          <a:xfrm>
            <a:off x="7086600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67" name="Oval 3"/>
          <p:cNvSpPr>
            <a:spLocks noChangeArrowheads="1"/>
          </p:cNvSpPr>
          <p:nvPr/>
        </p:nvSpPr>
        <p:spPr bwMode="auto">
          <a:xfrm>
            <a:off x="7292975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7216775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6964363" y="32210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7205663" y="35925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1" name="Oval 7"/>
          <p:cNvSpPr>
            <a:spLocks noChangeArrowheads="1"/>
          </p:cNvSpPr>
          <p:nvPr/>
        </p:nvSpPr>
        <p:spPr bwMode="auto">
          <a:xfrm>
            <a:off x="6978650" y="35925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2" name="Oval 8"/>
          <p:cNvSpPr>
            <a:spLocks noChangeArrowheads="1"/>
          </p:cNvSpPr>
          <p:nvPr/>
        </p:nvSpPr>
        <p:spPr bwMode="auto">
          <a:xfrm>
            <a:off x="7456488" y="36147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3" name="Oval 9"/>
          <p:cNvSpPr>
            <a:spLocks noChangeArrowheads="1"/>
          </p:cNvSpPr>
          <p:nvPr/>
        </p:nvSpPr>
        <p:spPr bwMode="auto">
          <a:xfrm>
            <a:off x="6846888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4" name="Oval 10"/>
          <p:cNvSpPr>
            <a:spLocks noChangeArrowheads="1"/>
          </p:cNvSpPr>
          <p:nvPr/>
        </p:nvSpPr>
        <p:spPr bwMode="auto">
          <a:xfrm>
            <a:off x="7586663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5" name="Oval 11"/>
          <p:cNvSpPr>
            <a:spLocks noChangeArrowheads="1"/>
          </p:cNvSpPr>
          <p:nvPr/>
        </p:nvSpPr>
        <p:spPr bwMode="auto">
          <a:xfrm>
            <a:off x="7445375" y="31432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6" name="Oval 12"/>
          <p:cNvSpPr>
            <a:spLocks noChangeArrowheads="1"/>
          </p:cNvSpPr>
          <p:nvPr/>
        </p:nvSpPr>
        <p:spPr bwMode="auto">
          <a:xfrm>
            <a:off x="71628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7" name="Oval 13"/>
          <p:cNvSpPr>
            <a:spLocks noChangeArrowheads="1"/>
          </p:cNvSpPr>
          <p:nvPr/>
        </p:nvSpPr>
        <p:spPr bwMode="auto">
          <a:xfrm>
            <a:off x="7315200" y="3810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8" name="Oval 14"/>
          <p:cNvSpPr>
            <a:spLocks noChangeArrowheads="1"/>
          </p:cNvSpPr>
          <p:nvPr/>
        </p:nvSpPr>
        <p:spPr bwMode="auto">
          <a:xfrm>
            <a:off x="7010400" y="38306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6705600" y="36798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0" name="Oval 16"/>
          <p:cNvSpPr>
            <a:spLocks noChangeArrowheads="1"/>
          </p:cNvSpPr>
          <p:nvPr/>
        </p:nvSpPr>
        <p:spPr bwMode="auto">
          <a:xfrm>
            <a:off x="6477000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1" name="Oval 17"/>
          <p:cNvSpPr>
            <a:spLocks noChangeArrowheads="1"/>
          </p:cNvSpPr>
          <p:nvPr/>
        </p:nvSpPr>
        <p:spPr bwMode="auto">
          <a:xfrm>
            <a:off x="6705600" y="3200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2" name="Oval 18"/>
          <p:cNvSpPr>
            <a:spLocks noChangeArrowheads="1"/>
          </p:cNvSpPr>
          <p:nvPr/>
        </p:nvSpPr>
        <p:spPr bwMode="auto">
          <a:xfrm>
            <a:off x="7772400" y="3657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3" name="Oval 19"/>
          <p:cNvSpPr>
            <a:spLocks noChangeArrowheads="1"/>
          </p:cNvSpPr>
          <p:nvPr/>
        </p:nvSpPr>
        <p:spPr bwMode="auto">
          <a:xfrm>
            <a:off x="76962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4" name="Oval 20"/>
          <p:cNvSpPr>
            <a:spLocks noChangeArrowheads="1"/>
          </p:cNvSpPr>
          <p:nvPr/>
        </p:nvSpPr>
        <p:spPr bwMode="auto">
          <a:xfrm>
            <a:off x="7412038" y="409416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5" name="Oval 21"/>
          <p:cNvSpPr>
            <a:spLocks noChangeArrowheads="1"/>
          </p:cNvSpPr>
          <p:nvPr/>
        </p:nvSpPr>
        <p:spPr bwMode="auto">
          <a:xfrm>
            <a:off x="7010400" y="4114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6" name="Oval 22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7" name="Oval 23"/>
          <p:cNvSpPr>
            <a:spLocks noChangeArrowheads="1"/>
          </p:cNvSpPr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8" name="Oval 24"/>
          <p:cNvSpPr>
            <a:spLocks noChangeArrowheads="1"/>
          </p:cNvSpPr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89" name="Oval 25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0" name="Oval 26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1" name="Oval 27"/>
          <p:cNvSpPr>
            <a:spLocks noChangeArrowheads="1"/>
          </p:cNvSpPr>
          <p:nvPr/>
        </p:nvSpPr>
        <p:spPr bwMode="auto">
          <a:xfrm>
            <a:off x="7445375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2" name="Oval 28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3" name="Oval 29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4" name="Oval 3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5" name="Oval 31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6" name="Oval 32"/>
          <p:cNvSpPr>
            <a:spLocks noChangeArrowheads="1"/>
          </p:cNvSpPr>
          <p:nvPr/>
        </p:nvSpPr>
        <p:spPr bwMode="auto">
          <a:xfrm>
            <a:off x="6705600" y="2209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7" name="Oval 33"/>
          <p:cNvSpPr>
            <a:spLocks noChangeArrowheads="1"/>
          </p:cNvSpPr>
          <p:nvPr/>
        </p:nvSpPr>
        <p:spPr bwMode="auto">
          <a:xfrm>
            <a:off x="7445375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8" name="Oval 34"/>
          <p:cNvSpPr>
            <a:spLocks noChangeArrowheads="1"/>
          </p:cNvSpPr>
          <p:nvPr/>
        </p:nvSpPr>
        <p:spPr bwMode="auto">
          <a:xfrm>
            <a:off x="7445375" y="1371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099" name="Oval 35"/>
          <p:cNvSpPr>
            <a:spLocks noChangeArrowheads="1"/>
          </p:cNvSpPr>
          <p:nvPr/>
        </p:nvSpPr>
        <p:spPr bwMode="auto">
          <a:xfrm>
            <a:off x="7696200" y="2133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0" name="Oval 36"/>
          <p:cNvSpPr>
            <a:spLocks noChangeArrowheads="1"/>
          </p:cNvSpPr>
          <p:nvPr/>
        </p:nvSpPr>
        <p:spPr bwMode="auto">
          <a:xfrm>
            <a:off x="7783513" y="26765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1" name="Oval 37"/>
          <p:cNvSpPr>
            <a:spLocks noChangeArrowheads="1"/>
          </p:cNvSpPr>
          <p:nvPr/>
        </p:nvSpPr>
        <p:spPr bwMode="auto">
          <a:xfrm>
            <a:off x="7772400" y="3124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2" name="Oval 38"/>
          <p:cNvSpPr>
            <a:spLocks noChangeArrowheads="1"/>
          </p:cNvSpPr>
          <p:nvPr/>
        </p:nvSpPr>
        <p:spPr bwMode="auto">
          <a:xfrm>
            <a:off x="8153400" y="2895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3" name="Oval 39"/>
          <p:cNvSpPr>
            <a:spLocks noChangeArrowheads="1"/>
          </p:cNvSpPr>
          <p:nvPr/>
        </p:nvSpPr>
        <p:spPr bwMode="auto">
          <a:xfrm>
            <a:off x="81534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4" name="Oval 40"/>
          <p:cNvSpPr>
            <a:spLocks noChangeArrowheads="1"/>
          </p:cNvSpPr>
          <p:nvPr/>
        </p:nvSpPr>
        <p:spPr bwMode="auto">
          <a:xfrm>
            <a:off x="8077200" y="2057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5" name="Oval 41"/>
          <p:cNvSpPr>
            <a:spLocks noChangeArrowheads="1"/>
          </p:cNvSpPr>
          <p:nvPr/>
        </p:nvSpPr>
        <p:spPr bwMode="auto">
          <a:xfrm>
            <a:off x="7848600" y="1600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10" name="Oval 42"/>
          <p:cNvSpPr>
            <a:spLocks noChangeArrowheads="1"/>
          </p:cNvSpPr>
          <p:nvPr/>
        </p:nvSpPr>
        <p:spPr bwMode="auto">
          <a:xfrm>
            <a:off x="8458200" y="1295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7" name="Oval 43"/>
          <p:cNvSpPr>
            <a:spLocks noChangeArrowheads="1"/>
          </p:cNvSpPr>
          <p:nvPr/>
        </p:nvSpPr>
        <p:spPr bwMode="auto">
          <a:xfrm>
            <a:off x="8534400" y="1752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8" name="Oval 44"/>
          <p:cNvSpPr>
            <a:spLocks noChangeArrowheads="1"/>
          </p:cNvSpPr>
          <p:nvPr/>
        </p:nvSpPr>
        <p:spPr bwMode="auto">
          <a:xfrm>
            <a:off x="8839200" y="2362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09" name="Oval 45"/>
          <p:cNvSpPr>
            <a:spLocks noChangeArrowheads="1"/>
          </p:cNvSpPr>
          <p:nvPr/>
        </p:nvSpPr>
        <p:spPr bwMode="auto">
          <a:xfrm>
            <a:off x="8229600" y="3352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0" name="Oval 46"/>
          <p:cNvSpPr>
            <a:spLocks noChangeArrowheads="1"/>
          </p:cNvSpPr>
          <p:nvPr/>
        </p:nvSpPr>
        <p:spPr bwMode="auto">
          <a:xfrm>
            <a:off x="8686800" y="2895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1" name="Oval 47"/>
          <p:cNvSpPr>
            <a:spLocks noChangeArrowheads="1"/>
          </p:cNvSpPr>
          <p:nvPr/>
        </p:nvSpPr>
        <p:spPr bwMode="auto">
          <a:xfrm>
            <a:off x="9448800" y="2971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2" name="Oval 48"/>
          <p:cNvSpPr>
            <a:spLocks noChangeArrowheads="1"/>
          </p:cNvSpPr>
          <p:nvPr/>
        </p:nvSpPr>
        <p:spPr bwMode="auto">
          <a:xfrm>
            <a:off x="8458200" y="3886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3" name="Oval 49"/>
          <p:cNvSpPr>
            <a:spLocks noChangeArrowheads="1"/>
          </p:cNvSpPr>
          <p:nvPr/>
        </p:nvSpPr>
        <p:spPr bwMode="auto">
          <a:xfrm>
            <a:off x="9002713" y="343058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4" name="Oval 50"/>
          <p:cNvSpPr>
            <a:spLocks noChangeArrowheads="1"/>
          </p:cNvSpPr>
          <p:nvPr/>
        </p:nvSpPr>
        <p:spPr bwMode="auto">
          <a:xfrm>
            <a:off x="8001000" y="4267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5" name="Oval 51"/>
          <p:cNvSpPr>
            <a:spLocks noChangeArrowheads="1"/>
          </p:cNvSpPr>
          <p:nvPr/>
        </p:nvSpPr>
        <p:spPr bwMode="auto">
          <a:xfrm>
            <a:off x="9067800" y="4343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6" name="Oval 52"/>
          <p:cNvSpPr>
            <a:spLocks noChangeArrowheads="1"/>
          </p:cNvSpPr>
          <p:nvPr/>
        </p:nvSpPr>
        <p:spPr bwMode="auto">
          <a:xfrm>
            <a:off x="8458200" y="4724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7" name="Oval 53"/>
          <p:cNvSpPr>
            <a:spLocks noChangeArrowheads="1"/>
          </p:cNvSpPr>
          <p:nvPr/>
        </p:nvSpPr>
        <p:spPr bwMode="auto">
          <a:xfrm>
            <a:off x="7620000" y="4572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8" name="Oval 54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19" name="Oval 55"/>
          <p:cNvSpPr>
            <a:spLocks noChangeArrowheads="1"/>
          </p:cNvSpPr>
          <p:nvPr/>
        </p:nvSpPr>
        <p:spPr bwMode="auto">
          <a:xfrm>
            <a:off x="7543800" y="5029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24" name="Oval 56"/>
          <p:cNvSpPr>
            <a:spLocks noChangeArrowheads="1"/>
          </p:cNvSpPr>
          <p:nvPr/>
        </p:nvSpPr>
        <p:spPr bwMode="auto">
          <a:xfrm>
            <a:off x="80010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1" name="Oval 57"/>
          <p:cNvSpPr>
            <a:spLocks noChangeArrowheads="1"/>
          </p:cNvSpPr>
          <p:nvPr/>
        </p:nvSpPr>
        <p:spPr bwMode="auto">
          <a:xfrm>
            <a:off x="7391400" y="5486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2" name="Oval 58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3" name="Oval 59"/>
          <p:cNvSpPr>
            <a:spLocks noChangeArrowheads="1"/>
          </p:cNvSpPr>
          <p:nvPr/>
        </p:nvSpPr>
        <p:spPr bwMode="auto">
          <a:xfrm>
            <a:off x="6629400" y="4572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4" name="Oval 60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5" name="Oval 61"/>
          <p:cNvSpPr>
            <a:spLocks noChangeArrowheads="1"/>
          </p:cNvSpPr>
          <p:nvPr/>
        </p:nvSpPr>
        <p:spPr bwMode="auto">
          <a:xfrm>
            <a:off x="6248400" y="4953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6" name="Oval 62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7" name="Oval 63"/>
          <p:cNvSpPr>
            <a:spLocks noChangeArrowheads="1"/>
          </p:cNvSpPr>
          <p:nvPr/>
        </p:nvSpPr>
        <p:spPr bwMode="auto">
          <a:xfrm>
            <a:off x="5638800" y="5638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8" name="Oval 64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29" name="Oval 65"/>
          <p:cNvSpPr>
            <a:spLocks noChangeArrowheads="1"/>
          </p:cNvSpPr>
          <p:nvPr/>
        </p:nvSpPr>
        <p:spPr bwMode="auto">
          <a:xfrm>
            <a:off x="5029200" y="4267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0" name="Oval 66"/>
          <p:cNvSpPr>
            <a:spLocks noChangeArrowheads="1"/>
          </p:cNvSpPr>
          <p:nvPr/>
        </p:nvSpPr>
        <p:spPr bwMode="auto">
          <a:xfrm>
            <a:off x="55626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1" name="Oval 67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2" name="Oval 68"/>
          <p:cNvSpPr>
            <a:spLocks noChangeArrowheads="1"/>
          </p:cNvSpPr>
          <p:nvPr/>
        </p:nvSpPr>
        <p:spPr bwMode="auto">
          <a:xfrm>
            <a:off x="5257800" y="2971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3" name="Oval 69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4" name="Oval 70"/>
          <p:cNvSpPr>
            <a:spLocks noChangeArrowheads="1"/>
          </p:cNvSpPr>
          <p:nvPr/>
        </p:nvSpPr>
        <p:spPr bwMode="auto">
          <a:xfrm>
            <a:off x="62484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5" name="Oval 71"/>
          <p:cNvSpPr>
            <a:spLocks noChangeArrowheads="1"/>
          </p:cNvSpPr>
          <p:nvPr/>
        </p:nvSpPr>
        <p:spPr bwMode="auto">
          <a:xfrm>
            <a:off x="5867400" y="1828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6" name="Oval 72"/>
          <p:cNvSpPr>
            <a:spLocks noChangeArrowheads="1"/>
          </p:cNvSpPr>
          <p:nvPr/>
        </p:nvSpPr>
        <p:spPr bwMode="auto">
          <a:xfrm>
            <a:off x="6553200" y="1600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41" name="Oval 73"/>
          <p:cNvSpPr>
            <a:spLocks noChangeArrowheads="1"/>
          </p:cNvSpPr>
          <p:nvPr/>
        </p:nvSpPr>
        <p:spPr bwMode="auto">
          <a:xfrm>
            <a:off x="5715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8" name="Oval 74"/>
          <p:cNvSpPr>
            <a:spLocks noChangeArrowheads="1"/>
          </p:cNvSpPr>
          <p:nvPr/>
        </p:nvSpPr>
        <p:spPr bwMode="auto">
          <a:xfrm>
            <a:off x="5257800" y="1600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39" name="Oval 75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0" name="Oval 76"/>
          <p:cNvSpPr>
            <a:spLocks noChangeArrowheads="1"/>
          </p:cNvSpPr>
          <p:nvPr/>
        </p:nvSpPr>
        <p:spPr bwMode="auto">
          <a:xfrm>
            <a:off x="4800600" y="2667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1" name="Oval 77"/>
          <p:cNvSpPr>
            <a:spLocks noChangeArrowheads="1"/>
          </p:cNvSpPr>
          <p:nvPr/>
        </p:nvSpPr>
        <p:spPr bwMode="auto">
          <a:xfrm>
            <a:off x="5181600" y="3505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2" name="Oval 78"/>
          <p:cNvSpPr>
            <a:spLocks noChangeArrowheads="1"/>
          </p:cNvSpPr>
          <p:nvPr/>
        </p:nvSpPr>
        <p:spPr bwMode="auto">
          <a:xfrm>
            <a:off x="4419600" y="3581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3" name="Oval 79"/>
          <p:cNvSpPr>
            <a:spLocks noChangeArrowheads="1"/>
          </p:cNvSpPr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4" name="Oval 80"/>
          <p:cNvSpPr>
            <a:spLocks noChangeArrowheads="1"/>
          </p:cNvSpPr>
          <p:nvPr/>
        </p:nvSpPr>
        <p:spPr bwMode="auto">
          <a:xfrm>
            <a:off x="4572000" y="5257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5" name="Oval 81"/>
          <p:cNvSpPr>
            <a:spLocks noChangeArrowheads="1"/>
          </p:cNvSpPr>
          <p:nvPr/>
        </p:nvSpPr>
        <p:spPr bwMode="auto">
          <a:xfrm>
            <a:off x="3886200" y="5638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6" name="Oval 82"/>
          <p:cNvSpPr>
            <a:spLocks noChangeArrowheads="1"/>
          </p:cNvSpPr>
          <p:nvPr/>
        </p:nvSpPr>
        <p:spPr bwMode="auto">
          <a:xfrm>
            <a:off x="3429000" y="4876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7" name="Oval 83"/>
          <p:cNvSpPr>
            <a:spLocks noChangeArrowheads="1"/>
          </p:cNvSpPr>
          <p:nvPr/>
        </p:nvSpPr>
        <p:spPr bwMode="auto">
          <a:xfrm>
            <a:off x="34290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8" name="Oval 84"/>
          <p:cNvSpPr>
            <a:spLocks noChangeArrowheads="1"/>
          </p:cNvSpPr>
          <p:nvPr/>
        </p:nvSpPr>
        <p:spPr bwMode="auto">
          <a:xfrm>
            <a:off x="4038600" y="2743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49" name="Oval 85"/>
          <p:cNvSpPr>
            <a:spLocks noChangeArrowheads="1"/>
          </p:cNvSpPr>
          <p:nvPr/>
        </p:nvSpPr>
        <p:spPr bwMode="auto">
          <a:xfrm>
            <a:off x="4419600" y="1905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50" name="Oval 86"/>
          <p:cNvSpPr>
            <a:spLocks noChangeArrowheads="1"/>
          </p:cNvSpPr>
          <p:nvPr/>
        </p:nvSpPr>
        <p:spPr bwMode="auto">
          <a:xfrm>
            <a:off x="3505200" y="1905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51" name="Oval 87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56" name="Oval 88"/>
          <p:cNvSpPr>
            <a:spLocks noChangeArrowheads="1"/>
          </p:cNvSpPr>
          <p:nvPr/>
        </p:nvSpPr>
        <p:spPr bwMode="auto">
          <a:xfrm>
            <a:off x="2286000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57" name="Oval 89"/>
          <p:cNvSpPr>
            <a:spLocks noChangeArrowheads="1"/>
          </p:cNvSpPr>
          <p:nvPr/>
        </p:nvSpPr>
        <p:spPr bwMode="auto">
          <a:xfrm>
            <a:off x="2362200" y="5791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58" name="Oval 90"/>
          <p:cNvSpPr>
            <a:spLocks noChangeArrowheads="1"/>
          </p:cNvSpPr>
          <p:nvPr/>
        </p:nvSpPr>
        <p:spPr bwMode="auto">
          <a:xfrm>
            <a:off x="23622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59" name="Oval 91"/>
          <p:cNvSpPr>
            <a:spLocks noChangeArrowheads="1"/>
          </p:cNvSpPr>
          <p:nvPr/>
        </p:nvSpPr>
        <p:spPr bwMode="auto">
          <a:xfrm>
            <a:off x="2514600" y="2286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60" name="Oval 92"/>
          <p:cNvSpPr>
            <a:spLocks noChangeArrowheads="1"/>
          </p:cNvSpPr>
          <p:nvPr/>
        </p:nvSpPr>
        <p:spPr bwMode="auto">
          <a:xfrm>
            <a:off x="2667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4061" name="Oval 93"/>
          <p:cNvSpPr>
            <a:spLocks noChangeArrowheads="1"/>
          </p:cNvSpPr>
          <p:nvPr/>
        </p:nvSpPr>
        <p:spPr bwMode="auto">
          <a:xfrm>
            <a:off x="4114800" y="1066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58" name="Oval 102"/>
          <p:cNvSpPr>
            <a:spLocks noChangeArrowheads="1"/>
          </p:cNvSpPr>
          <p:nvPr/>
        </p:nvSpPr>
        <p:spPr bwMode="auto">
          <a:xfrm>
            <a:off x="6715125" y="3076575"/>
            <a:ext cx="914400" cy="914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88159" name="Line 113"/>
          <p:cNvSpPr>
            <a:spLocks noChangeShapeType="1"/>
          </p:cNvSpPr>
          <p:nvPr/>
        </p:nvSpPr>
        <p:spPr bwMode="auto">
          <a:xfrm>
            <a:off x="7162800" y="2924175"/>
            <a:ext cx="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8160" name="Line 114"/>
          <p:cNvSpPr>
            <a:spLocks noChangeShapeType="1"/>
          </p:cNvSpPr>
          <p:nvPr/>
        </p:nvSpPr>
        <p:spPr bwMode="auto">
          <a:xfrm rot="-5400000">
            <a:off x="7172325" y="2924175"/>
            <a:ext cx="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8161" name="Text Box 116"/>
          <p:cNvSpPr txBox="1">
            <a:spLocks noChangeArrowheads="1"/>
          </p:cNvSpPr>
          <p:nvPr/>
        </p:nvSpPr>
        <p:spPr bwMode="auto">
          <a:xfrm>
            <a:off x="2209800" y="5954714"/>
            <a:ext cx="7983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</a:rPr>
              <a:t>The</a:t>
            </a:r>
            <a:r>
              <a:rPr lang="en-US" sz="1800" dirty="0">
                <a:solidFill>
                  <a:srgbClr val="FF3300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blue</a:t>
            </a:r>
            <a:r>
              <a:rPr lang="en-US" sz="1800" dirty="0">
                <a:solidFill>
                  <a:srgbClr val="FF3300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data points were traversed by the windows towards the mode.</a:t>
            </a:r>
          </a:p>
        </p:txBody>
      </p:sp>
      <p:sp>
        <p:nvSpPr>
          <p:cNvPr id="99" name="Rectangle 116"/>
          <p:cNvSpPr>
            <a:spLocks noChangeArrowheads="1"/>
          </p:cNvSpPr>
          <p:nvPr/>
        </p:nvSpPr>
        <p:spPr bwMode="auto">
          <a:xfrm rot="16200000">
            <a:off x="9344686" y="4833645"/>
            <a:ext cx="2338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8163" name="Title 99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Real Modality Analysis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0075863" y="6416675"/>
            <a:ext cx="211613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853738" y="6416675"/>
            <a:ext cx="1338262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40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37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5" presetClass="emph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0" grpId="0" animBg="1"/>
      <p:bldP spid="84010" grpId="1" animBg="1"/>
      <p:bldP spid="84024" grpId="0" animBg="1"/>
      <p:bldP spid="84024" grpId="1" animBg="1"/>
      <p:bldP spid="84041" grpId="0" animBg="1"/>
      <p:bldP spid="84041" grpId="1" animBg="1"/>
      <p:bldP spid="84056" grpId="0" animBg="1"/>
      <p:bldP spid="84056" grpId="1" animBg="1"/>
      <p:bldP spid="84057" grpId="0" animBg="1"/>
      <p:bldP spid="84057" grpId="1" animBg="1"/>
      <p:bldP spid="84058" grpId="0" animBg="1"/>
      <p:bldP spid="84058" grpId="1" animBg="1"/>
      <p:bldP spid="84059" grpId="0" animBg="1"/>
      <p:bldP spid="84059" grpId="1" animBg="1"/>
      <p:bldP spid="84060" grpId="0" animBg="1"/>
      <p:bldP spid="84060" grpId="1" animBg="1"/>
      <p:bldP spid="84061" grpId="0" animBg="1"/>
      <p:bldP spid="84061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76794" y="228600"/>
            <a:ext cx="8229600" cy="1143000"/>
          </a:xfrm>
        </p:spPr>
        <p:txBody>
          <a:bodyPr/>
          <a:lstStyle/>
          <a:p>
            <a:r>
              <a:rPr lang="en-US" dirty="0"/>
              <a:t>Mean-Shift Clustering</a:t>
            </a:r>
            <a:endParaRPr lang="de-CH" dirty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476794" y="1554163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Cluster: all data points in the attraction basin of a mode</a:t>
            </a:r>
          </a:p>
          <a:p>
            <a:r>
              <a:rPr lang="en-US" sz="2800" dirty="0"/>
              <a:t>Attraction basin: the region for which all trajectories lead to the same mode</a:t>
            </a:r>
            <a:endParaRPr lang="de-CH" sz="2800" dirty="0"/>
          </a:p>
        </p:txBody>
      </p:sp>
      <p:grpSp>
        <p:nvGrpSpPr>
          <p:cNvPr id="89094" name="Group 32"/>
          <p:cNvGrpSpPr>
            <a:grpSpLocks/>
          </p:cNvGrpSpPr>
          <p:nvPr/>
        </p:nvGrpSpPr>
        <p:grpSpPr bwMode="auto">
          <a:xfrm>
            <a:off x="2000794" y="3276601"/>
            <a:ext cx="5257800" cy="3057525"/>
            <a:chOff x="1776" y="1965"/>
            <a:chExt cx="2064" cy="1200"/>
          </a:xfrm>
        </p:grpSpPr>
        <p:grpSp>
          <p:nvGrpSpPr>
            <p:cNvPr id="89096" name="Group 4"/>
            <p:cNvGrpSpPr>
              <a:grpSpLocks/>
            </p:cNvGrpSpPr>
            <p:nvPr/>
          </p:nvGrpSpPr>
          <p:grpSpPr bwMode="auto">
            <a:xfrm>
              <a:off x="1776" y="1965"/>
              <a:ext cx="1152" cy="1200"/>
              <a:chOff x="432" y="2256"/>
              <a:chExt cx="672" cy="672"/>
            </a:xfrm>
          </p:grpSpPr>
          <p:sp>
            <p:nvSpPr>
              <p:cNvPr id="89117" name="Rectangle 5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9118" name="Picture 6" descr="Random Distributio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9097" name="Group 7"/>
            <p:cNvGrpSpPr>
              <a:grpSpLocks/>
            </p:cNvGrpSpPr>
            <p:nvPr/>
          </p:nvGrpSpPr>
          <p:grpSpPr bwMode="auto">
            <a:xfrm>
              <a:off x="2688" y="1965"/>
              <a:ext cx="1152" cy="1200"/>
              <a:chOff x="432" y="2256"/>
              <a:chExt cx="672" cy="672"/>
            </a:xfrm>
          </p:grpSpPr>
          <p:sp>
            <p:nvSpPr>
              <p:cNvPr id="89115" name="Rectangle 8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67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CH"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9116" name="Picture 9" descr="Random Distributio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12"/>
                <a:ext cx="57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9098" name="Freeform 10"/>
            <p:cNvSpPr>
              <a:spLocks/>
            </p:cNvSpPr>
            <p:nvPr/>
          </p:nvSpPr>
          <p:spPr bwMode="auto">
            <a:xfrm>
              <a:off x="1796" y="2043"/>
              <a:ext cx="1036" cy="1091"/>
            </a:xfrm>
            <a:custGeom>
              <a:avLst/>
              <a:gdLst>
                <a:gd name="T0" fmla="*/ 564 w 1036"/>
                <a:gd name="T1" fmla="*/ 66 h 1091"/>
                <a:gd name="T2" fmla="*/ 220 w 1036"/>
                <a:gd name="T3" fmla="*/ 2 h 1091"/>
                <a:gd name="T4" fmla="*/ 60 w 1036"/>
                <a:gd name="T5" fmla="*/ 34 h 1091"/>
                <a:gd name="T6" fmla="*/ 60 w 1036"/>
                <a:gd name="T7" fmla="*/ 354 h 1091"/>
                <a:gd name="T8" fmla="*/ 36 w 1036"/>
                <a:gd name="T9" fmla="*/ 626 h 1091"/>
                <a:gd name="T10" fmla="*/ 52 w 1036"/>
                <a:gd name="T11" fmla="*/ 858 h 1091"/>
                <a:gd name="T12" fmla="*/ 76 w 1036"/>
                <a:gd name="T13" fmla="*/ 970 h 1091"/>
                <a:gd name="T14" fmla="*/ 140 w 1036"/>
                <a:gd name="T15" fmla="*/ 1042 h 1091"/>
                <a:gd name="T16" fmla="*/ 228 w 1036"/>
                <a:gd name="T17" fmla="*/ 1082 h 1091"/>
                <a:gd name="T18" fmla="*/ 348 w 1036"/>
                <a:gd name="T19" fmla="*/ 1074 h 1091"/>
                <a:gd name="T20" fmla="*/ 396 w 1036"/>
                <a:gd name="T21" fmla="*/ 1058 h 1091"/>
                <a:gd name="T22" fmla="*/ 420 w 1036"/>
                <a:gd name="T23" fmla="*/ 1050 h 1091"/>
                <a:gd name="T24" fmla="*/ 516 w 1036"/>
                <a:gd name="T25" fmla="*/ 994 h 1091"/>
                <a:gd name="T26" fmla="*/ 692 w 1036"/>
                <a:gd name="T27" fmla="*/ 1034 h 1091"/>
                <a:gd name="T28" fmla="*/ 860 w 1036"/>
                <a:gd name="T29" fmla="*/ 1090 h 1091"/>
                <a:gd name="T30" fmla="*/ 972 w 1036"/>
                <a:gd name="T31" fmla="*/ 1082 h 1091"/>
                <a:gd name="T32" fmla="*/ 1036 w 1036"/>
                <a:gd name="T33" fmla="*/ 954 h 1091"/>
                <a:gd name="T34" fmla="*/ 1028 w 1036"/>
                <a:gd name="T35" fmla="*/ 858 h 1091"/>
                <a:gd name="T36" fmla="*/ 1012 w 1036"/>
                <a:gd name="T37" fmla="*/ 714 h 1091"/>
                <a:gd name="T38" fmla="*/ 884 w 1036"/>
                <a:gd name="T39" fmla="*/ 114 h 1091"/>
                <a:gd name="T40" fmla="*/ 700 w 1036"/>
                <a:gd name="T41" fmla="*/ 42 h 1091"/>
                <a:gd name="T42" fmla="*/ 564 w 1036"/>
                <a:gd name="T43" fmla="*/ 66 h 10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6"/>
                <a:gd name="T67" fmla="*/ 0 h 1091"/>
                <a:gd name="T68" fmla="*/ 1036 w 1036"/>
                <a:gd name="T69" fmla="*/ 1091 h 109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6" h="1091">
                  <a:moveTo>
                    <a:pt x="564" y="66"/>
                  </a:moveTo>
                  <a:cubicBezTo>
                    <a:pt x="470" y="4"/>
                    <a:pt x="330" y="18"/>
                    <a:pt x="220" y="2"/>
                  </a:cubicBezTo>
                  <a:cubicBezTo>
                    <a:pt x="155" y="7"/>
                    <a:pt x="111" y="0"/>
                    <a:pt x="60" y="34"/>
                  </a:cubicBezTo>
                  <a:cubicBezTo>
                    <a:pt x="0" y="124"/>
                    <a:pt x="40" y="253"/>
                    <a:pt x="60" y="354"/>
                  </a:cubicBezTo>
                  <a:cubicBezTo>
                    <a:pt x="55" y="446"/>
                    <a:pt x="47" y="535"/>
                    <a:pt x="36" y="626"/>
                  </a:cubicBezTo>
                  <a:cubicBezTo>
                    <a:pt x="44" y="783"/>
                    <a:pt x="39" y="745"/>
                    <a:pt x="52" y="858"/>
                  </a:cubicBezTo>
                  <a:cubicBezTo>
                    <a:pt x="55" y="885"/>
                    <a:pt x="59" y="944"/>
                    <a:pt x="76" y="970"/>
                  </a:cubicBezTo>
                  <a:cubicBezTo>
                    <a:pt x="105" y="1013"/>
                    <a:pt x="85" y="987"/>
                    <a:pt x="140" y="1042"/>
                  </a:cubicBezTo>
                  <a:cubicBezTo>
                    <a:pt x="157" y="1059"/>
                    <a:pt x="206" y="1071"/>
                    <a:pt x="228" y="1082"/>
                  </a:cubicBezTo>
                  <a:cubicBezTo>
                    <a:pt x="268" y="1079"/>
                    <a:pt x="308" y="1080"/>
                    <a:pt x="348" y="1074"/>
                  </a:cubicBezTo>
                  <a:cubicBezTo>
                    <a:pt x="365" y="1072"/>
                    <a:pt x="380" y="1063"/>
                    <a:pt x="396" y="1058"/>
                  </a:cubicBezTo>
                  <a:cubicBezTo>
                    <a:pt x="404" y="1055"/>
                    <a:pt x="420" y="1050"/>
                    <a:pt x="420" y="1050"/>
                  </a:cubicBezTo>
                  <a:cubicBezTo>
                    <a:pt x="446" y="1024"/>
                    <a:pt x="480" y="1006"/>
                    <a:pt x="516" y="994"/>
                  </a:cubicBezTo>
                  <a:cubicBezTo>
                    <a:pt x="575" y="1001"/>
                    <a:pt x="638" y="1007"/>
                    <a:pt x="692" y="1034"/>
                  </a:cubicBezTo>
                  <a:cubicBezTo>
                    <a:pt x="751" y="1063"/>
                    <a:pt x="795" y="1079"/>
                    <a:pt x="860" y="1090"/>
                  </a:cubicBezTo>
                  <a:cubicBezTo>
                    <a:pt x="897" y="1087"/>
                    <a:pt x="936" y="1091"/>
                    <a:pt x="972" y="1082"/>
                  </a:cubicBezTo>
                  <a:cubicBezTo>
                    <a:pt x="1008" y="1074"/>
                    <a:pt x="1028" y="986"/>
                    <a:pt x="1036" y="954"/>
                  </a:cubicBezTo>
                  <a:cubicBezTo>
                    <a:pt x="1033" y="922"/>
                    <a:pt x="1031" y="890"/>
                    <a:pt x="1028" y="858"/>
                  </a:cubicBezTo>
                  <a:cubicBezTo>
                    <a:pt x="1023" y="810"/>
                    <a:pt x="1012" y="714"/>
                    <a:pt x="1012" y="714"/>
                  </a:cubicBezTo>
                  <a:cubicBezTo>
                    <a:pt x="1003" y="515"/>
                    <a:pt x="999" y="286"/>
                    <a:pt x="884" y="114"/>
                  </a:cubicBezTo>
                  <a:cubicBezTo>
                    <a:pt x="851" y="65"/>
                    <a:pt x="750" y="49"/>
                    <a:pt x="700" y="42"/>
                  </a:cubicBezTo>
                  <a:cubicBezTo>
                    <a:pt x="640" y="47"/>
                    <a:pt x="611" y="43"/>
                    <a:pt x="564" y="66"/>
                  </a:cubicBez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99" name="Freeform 11"/>
            <p:cNvSpPr>
              <a:spLocks/>
            </p:cNvSpPr>
            <p:nvPr/>
          </p:nvSpPr>
          <p:spPr bwMode="auto">
            <a:xfrm>
              <a:off x="2752" y="2060"/>
              <a:ext cx="1040" cy="1065"/>
            </a:xfrm>
            <a:custGeom>
              <a:avLst/>
              <a:gdLst>
                <a:gd name="T0" fmla="*/ 80 w 1040"/>
                <a:gd name="T1" fmla="*/ 33 h 1065"/>
                <a:gd name="T2" fmla="*/ 56 w 1040"/>
                <a:gd name="T3" fmla="*/ 41 h 1065"/>
                <a:gd name="T4" fmla="*/ 40 w 1040"/>
                <a:gd name="T5" fmla="*/ 89 h 1065"/>
                <a:gd name="T6" fmla="*/ 24 w 1040"/>
                <a:gd name="T7" fmla="*/ 113 h 1065"/>
                <a:gd name="T8" fmla="*/ 0 w 1040"/>
                <a:gd name="T9" fmla="*/ 201 h 1065"/>
                <a:gd name="T10" fmla="*/ 32 w 1040"/>
                <a:gd name="T11" fmla="*/ 305 h 1065"/>
                <a:gd name="T12" fmla="*/ 64 w 1040"/>
                <a:gd name="T13" fmla="*/ 617 h 1065"/>
                <a:gd name="T14" fmla="*/ 64 w 1040"/>
                <a:gd name="T15" fmla="*/ 865 h 1065"/>
                <a:gd name="T16" fmla="*/ 80 w 1040"/>
                <a:gd name="T17" fmla="*/ 913 h 1065"/>
                <a:gd name="T18" fmla="*/ 88 w 1040"/>
                <a:gd name="T19" fmla="*/ 937 h 1065"/>
                <a:gd name="T20" fmla="*/ 88 w 1040"/>
                <a:gd name="T21" fmla="*/ 1049 h 1065"/>
                <a:gd name="T22" fmla="*/ 136 w 1040"/>
                <a:gd name="T23" fmla="*/ 1065 h 1065"/>
                <a:gd name="T24" fmla="*/ 216 w 1040"/>
                <a:gd name="T25" fmla="*/ 1041 h 1065"/>
                <a:gd name="T26" fmla="*/ 240 w 1040"/>
                <a:gd name="T27" fmla="*/ 1033 h 1065"/>
                <a:gd name="T28" fmla="*/ 448 w 1040"/>
                <a:gd name="T29" fmla="*/ 1033 h 1065"/>
                <a:gd name="T30" fmla="*/ 512 w 1040"/>
                <a:gd name="T31" fmla="*/ 977 h 1065"/>
                <a:gd name="T32" fmla="*/ 608 w 1040"/>
                <a:gd name="T33" fmla="*/ 985 h 1065"/>
                <a:gd name="T34" fmla="*/ 784 w 1040"/>
                <a:gd name="T35" fmla="*/ 1033 h 1065"/>
                <a:gd name="T36" fmla="*/ 904 w 1040"/>
                <a:gd name="T37" fmla="*/ 1025 h 1065"/>
                <a:gd name="T38" fmla="*/ 944 w 1040"/>
                <a:gd name="T39" fmla="*/ 985 h 1065"/>
                <a:gd name="T40" fmla="*/ 1008 w 1040"/>
                <a:gd name="T41" fmla="*/ 833 h 1065"/>
                <a:gd name="T42" fmla="*/ 1040 w 1040"/>
                <a:gd name="T43" fmla="*/ 585 h 1065"/>
                <a:gd name="T44" fmla="*/ 1024 w 1040"/>
                <a:gd name="T45" fmla="*/ 473 h 1065"/>
                <a:gd name="T46" fmla="*/ 1008 w 1040"/>
                <a:gd name="T47" fmla="*/ 441 h 1065"/>
                <a:gd name="T48" fmla="*/ 992 w 1040"/>
                <a:gd name="T49" fmla="*/ 393 h 1065"/>
                <a:gd name="T50" fmla="*/ 904 w 1040"/>
                <a:gd name="T51" fmla="*/ 161 h 1065"/>
                <a:gd name="T52" fmla="*/ 880 w 1040"/>
                <a:gd name="T53" fmla="*/ 137 h 1065"/>
                <a:gd name="T54" fmla="*/ 832 w 1040"/>
                <a:gd name="T55" fmla="*/ 105 h 1065"/>
                <a:gd name="T56" fmla="*/ 736 w 1040"/>
                <a:gd name="T57" fmla="*/ 57 h 1065"/>
                <a:gd name="T58" fmla="*/ 488 w 1040"/>
                <a:gd name="T59" fmla="*/ 65 h 1065"/>
                <a:gd name="T60" fmla="*/ 328 w 1040"/>
                <a:gd name="T61" fmla="*/ 25 h 1065"/>
                <a:gd name="T62" fmla="*/ 160 w 1040"/>
                <a:gd name="T63" fmla="*/ 1 h 1065"/>
                <a:gd name="T64" fmla="*/ 72 w 1040"/>
                <a:gd name="T65" fmla="*/ 9 h 1065"/>
                <a:gd name="T66" fmla="*/ 64 w 1040"/>
                <a:gd name="T67" fmla="*/ 33 h 1065"/>
                <a:gd name="T68" fmla="*/ 80 w 1040"/>
                <a:gd name="T69" fmla="*/ 33 h 10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40"/>
                <a:gd name="T106" fmla="*/ 0 h 1065"/>
                <a:gd name="T107" fmla="*/ 1040 w 1040"/>
                <a:gd name="T108" fmla="*/ 1065 h 10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40" h="1065">
                  <a:moveTo>
                    <a:pt x="80" y="33"/>
                  </a:moveTo>
                  <a:cubicBezTo>
                    <a:pt x="72" y="36"/>
                    <a:pt x="61" y="34"/>
                    <a:pt x="56" y="41"/>
                  </a:cubicBezTo>
                  <a:cubicBezTo>
                    <a:pt x="46" y="55"/>
                    <a:pt x="45" y="73"/>
                    <a:pt x="40" y="89"/>
                  </a:cubicBezTo>
                  <a:cubicBezTo>
                    <a:pt x="37" y="98"/>
                    <a:pt x="28" y="104"/>
                    <a:pt x="24" y="113"/>
                  </a:cubicBezTo>
                  <a:cubicBezTo>
                    <a:pt x="9" y="146"/>
                    <a:pt x="7" y="167"/>
                    <a:pt x="0" y="201"/>
                  </a:cubicBezTo>
                  <a:cubicBezTo>
                    <a:pt x="7" y="247"/>
                    <a:pt x="7" y="268"/>
                    <a:pt x="32" y="305"/>
                  </a:cubicBezTo>
                  <a:cubicBezTo>
                    <a:pt x="56" y="402"/>
                    <a:pt x="54" y="516"/>
                    <a:pt x="64" y="617"/>
                  </a:cubicBezTo>
                  <a:cubicBezTo>
                    <a:pt x="59" y="713"/>
                    <a:pt x="49" y="774"/>
                    <a:pt x="64" y="865"/>
                  </a:cubicBezTo>
                  <a:cubicBezTo>
                    <a:pt x="67" y="882"/>
                    <a:pt x="75" y="897"/>
                    <a:pt x="80" y="913"/>
                  </a:cubicBezTo>
                  <a:cubicBezTo>
                    <a:pt x="83" y="921"/>
                    <a:pt x="88" y="937"/>
                    <a:pt x="88" y="937"/>
                  </a:cubicBezTo>
                  <a:cubicBezTo>
                    <a:pt x="86" y="952"/>
                    <a:pt x="70" y="1029"/>
                    <a:pt x="88" y="1049"/>
                  </a:cubicBezTo>
                  <a:cubicBezTo>
                    <a:pt x="99" y="1062"/>
                    <a:pt x="136" y="1065"/>
                    <a:pt x="136" y="1065"/>
                  </a:cubicBezTo>
                  <a:cubicBezTo>
                    <a:pt x="184" y="1053"/>
                    <a:pt x="158" y="1060"/>
                    <a:pt x="216" y="1041"/>
                  </a:cubicBezTo>
                  <a:cubicBezTo>
                    <a:pt x="224" y="1038"/>
                    <a:pt x="240" y="1033"/>
                    <a:pt x="240" y="1033"/>
                  </a:cubicBezTo>
                  <a:cubicBezTo>
                    <a:pt x="313" y="1040"/>
                    <a:pt x="373" y="1050"/>
                    <a:pt x="448" y="1033"/>
                  </a:cubicBezTo>
                  <a:cubicBezTo>
                    <a:pt x="471" y="1028"/>
                    <a:pt x="478" y="988"/>
                    <a:pt x="512" y="977"/>
                  </a:cubicBezTo>
                  <a:cubicBezTo>
                    <a:pt x="544" y="980"/>
                    <a:pt x="576" y="980"/>
                    <a:pt x="608" y="985"/>
                  </a:cubicBezTo>
                  <a:cubicBezTo>
                    <a:pt x="668" y="994"/>
                    <a:pt x="724" y="1021"/>
                    <a:pt x="784" y="1033"/>
                  </a:cubicBezTo>
                  <a:cubicBezTo>
                    <a:pt x="824" y="1030"/>
                    <a:pt x="864" y="1032"/>
                    <a:pt x="904" y="1025"/>
                  </a:cubicBezTo>
                  <a:cubicBezTo>
                    <a:pt x="921" y="1022"/>
                    <a:pt x="938" y="998"/>
                    <a:pt x="944" y="985"/>
                  </a:cubicBezTo>
                  <a:cubicBezTo>
                    <a:pt x="966" y="934"/>
                    <a:pt x="983" y="883"/>
                    <a:pt x="1008" y="833"/>
                  </a:cubicBezTo>
                  <a:cubicBezTo>
                    <a:pt x="1022" y="750"/>
                    <a:pt x="1032" y="669"/>
                    <a:pt x="1040" y="585"/>
                  </a:cubicBezTo>
                  <a:cubicBezTo>
                    <a:pt x="1036" y="540"/>
                    <a:pt x="1040" y="510"/>
                    <a:pt x="1024" y="473"/>
                  </a:cubicBezTo>
                  <a:cubicBezTo>
                    <a:pt x="1019" y="462"/>
                    <a:pt x="1012" y="452"/>
                    <a:pt x="1008" y="441"/>
                  </a:cubicBezTo>
                  <a:cubicBezTo>
                    <a:pt x="1002" y="425"/>
                    <a:pt x="992" y="393"/>
                    <a:pt x="992" y="393"/>
                  </a:cubicBezTo>
                  <a:cubicBezTo>
                    <a:pt x="1001" y="296"/>
                    <a:pt x="1012" y="197"/>
                    <a:pt x="904" y="161"/>
                  </a:cubicBezTo>
                  <a:cubicBezTo>
                    <a:pt x="896" y="153"/>
                    <a:pt x="889" y="144"/>
                    <a:pt x="880" y="137"/>
                  </a:cubicBezTo>
                  <a:cubicBezTo>
                    <a:pt x="865" y="125"/>
                    <a:pt x="832" y="105"/>
                    <a:pt x="832" y="105"/>
                  </a:cubicBezTo>
                  <a:cubicBezTo>
                    <a:pt x="806" y="66"/>
                    <a:pt x="778" y="71"/>
                    <a:pt x="736" y="57"/>
                  </a:cubicBezTo>
                  <a:cubicBezTo>
                    <a:pt x="630" y="78"/>
                    <a:pt x="654" y="72"/>
                    <a:pt x="488" y="65"/>
                  </a:cubicBezTo>
                  <a:cubicBezTo>
                    <a:pt x="412" y="57"/>
                    <a:pt x="391" y="46"/>
                    <a:pt x="328" y="25"/>
                  </a:cubicBezTo>
                  <a:cubicBezTo>
                    <a:pt x="277" y="8"/>
                    <a:pt x="213" y="6"/>
                    <a:pt x="160" y="1"/>
                  </a:cubicBezTo>
                  <a:cubicBezTo>
                    <a:pt x="131" y="4"/>
                    <a:pt x="100" y="0"/>
                    <a:pt x="72" y="9"/>
                  </a:cubicBezTo>
                  <a:cubicBezTo>
                    <a:pt x="64" y="12"/>
                    <a:pt x="61" y="25"/>
                    <a:pt x="64" y="33"/>
                  </a:cubicBezTo>
                  <a:cubicBezTo>
                    <a:pt x="66" y="38"/>
                    <a:pt x="75" y="33"/>
                    <a:pt x="80" y="33"/>
                  </a:cubicBezTo>
                  <a:close/>
                </a:path>
              </a:pathLst>
            </a:custGeom>
            <a:noFill/>
            <a:ln w="2857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0" name="Freeform 12"/>
            <p:cNvSpPr>
              <a:spLocks/>
            </p:cNvSpPr>
            <p:nvPr/>
          </p:nvSpPr>
          <p:spPr bwMode="auto">
            <a:xfrm>
              <a:off x="2000" y="2605"/>
              <a:ext cx="264" cy="416"/>
            </a:xfrm>
            <a:custGeom>
              <a:avLst/>
              <a:gdLst>
                <a:gd name="T0" fmla="*/ 0 w 264"/>
                <a:gd name="T1" fmla="*/ 416 h 416"/>
                <a:gd name="T2" fmla="*/ 120 w 264"/>
                <a:gd name="T3" fmla="*/ 336 h 416"/>
                <a:gd name="T4" fmla="*/ 152 w 264"/>
                <a:gd name="T5" fmla="*/ 232 h 416"/>
                <a:gd name="T6" fmla="*/ 232 w 264"/>
                <a:gd name="T7" fmla="*/ 40 h 416"/>
                <a:gd name="T8" fmla="*/ 264 w 264"/>
                <a:gd name="T9" fmla="*/ 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416"/>
                <a:gd name="T17" fmla="*/ 264 w 264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416">
                  <a:moveTo>
                    <a:pt x="0" y="416"/>
                  </a:moveTo>
                  <a:cubicBezTo>
                    <a:pt x="46" y="401"/>
                    <a:pt x="86" y="370"/>
                    <a:pt x="120" y="336"/>
                  </a:cubicBezTo>
                  <a:cubicBezTo>
                    <a:pt x="134" y="294"/>
                    <a:pt x="147" y="282"/>
                    <a:pt x="152" y="232"/>
                  </a:cubicBezTo>
                  <a:cubicBezTo>
                    <a:pt x="159" y="157"/>
                    <a:pt x="146" y="69"/>
                    <a:pt x="232" y="40"/>
                  </a:cubicBezTo>
                  <a:cubicBezTo>
                    <a:pt x="260" y="12"/>
                    <a:pt x="251" y="26"/>
                    <a:pt x="26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1" name="Freeform 13"/>
            <p:cNvSpPr>
              <a:spLocks/>
            </p:cNvSpPr>
            <p:nvPr/>
          </p:nvSpPr>
          <p:spPr bwMode="auto">
            <a:xfrm>
              <a:off x="1920" y="2581"/>
              <a:ext cx="336" cy="96"/>
            </a:xfrm>
            <a:custGeom>
              <a:avLst/>
              <a:gdLst>
                <a:gd name="T0" fmla="*/ 0 w 336"/>
                <a:gd name="T1" fmla="*/ 96 h 96"/>
                <a:gd name="T2" fmla="*/ 144 w 336"/>
                <a:gd name="T3" fmla="*/ 72 h 96"/>
                <a:gd name="T4" fmla="*/ 312 w 336"/>
                <a:gd name="T5" fmla="*/ 24 h 96"/>
                <a:gd name="T6" fmla="*/ 336 w 336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96"/>
                <a:gd name="T14" fmla="*/ 336 w 336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96">
                  <a:moveTo>
                    <a:pt x="0" y="96"/>
                  </a:moveTo>
                  <a:cubicBezTo>
                    <a:pt x="48" y="84"/>
                    <a:pt x="97" y="85"/>
                    <a:pt x="144" y="72"/>
                  </a:cubicBezTo>
                  <a:cubicBezTo>
                    <a:pt x="201" y="56"/>
                    <a:pt x="253" y="36"/>
                    <a:pt x="312" y="24"/>
                  </a:cubicBezTo>
                  <a:cubicBezTo>
                    <a:pt x="320" y="16"/>
                    <a:pt x="336" y="0"/>
                    <a:pt x="336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2" name="Freeform 14"/>
            <p:cNvSpPr>
              <a:spLocks/>
            </p:cNvSpPr>
            <p:nvPr/>
          </p:nvSpPr>
          <p:spPr bwMode="auto">
            <a:xfrm>
              <a:off x="1912" y="2177"/>
              <a:ext cx="344" cy="388"/>
            </a:xfrm>
            <a:custGeom>
              <a:avLst/>
              <a:gdLst>
                <a:gd name="T0" fmla="*/ 32 w 344"/>
                <a:gd name="T1" fmla="*/ 44 h 388"/>
                <a:gd name="T2" fmla="*/ 16 w 344"/>
                <a:gd name="T3" fmla="*/ 100 h 388"/>
                <a:gd name="T4" fmla="*/ 0 w 344"/>
                <a:gd name="T5" fmla="*/ 148 h 388"/>
                <a:gd name="T6" fmla="*/ 8 w 344"/>
                <a:gd name="T7" fmla="*/ 244 h 388"/>
                <a:gd name="T8" fmla="*/ 232 w 344"/>
                <a:gd name="T9" fmla="*/ 308 h 388"/>
                <a:gd name="T10" fmla="*/ 344 w 344"/>
                <a:gd name="T11" fmla="*/ 388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4"/>
                <a:gd name="T19" fmla="*/ 0 h 388"/>
                <a:gd name="T20" fmla="*/ 344 w 344"/>
                <a:gd name="T21" fmla="*/ 388 h 3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4" h="388">
                  <a:moveTo>
                    <a:pt x="32" y="44"/>
                  </a:moveTo>
                  <a:cubicBezTo>
                    <a:pt x="5" y="125"/>
                    <a:pt x="46" y="0"/>
                    <a:pt x="16" y="100"/>
                  </a:cubicBezTo>
                  <a:cubicBezTo>
                    <a:pt x="11" y="116"/>
                    <a:pt x="0" y="148"/>
                    <a:pt x="0" y="148"/>
                  </a:cubicBezTo>
                  <a:cubicBezTo>
                    <a:pt x="3" y="180"/>
                    <a:pt x="2" y="213"/>
                    <a:pt x="8" y="244"/>
                  </a:cubicBezTo>
                  <a:cubicBezTo>
                    <a:pt x="25" y="331"/>
                    <a:pt x="203" y="307"/>
                    <a:pt x="232" y="308"/>
                  </a:cubicBezTo>
                  <a:cubicBezTo>
                    <a:pt x="280" y="324"/>
                    <a:pt x="310" y="354"/>
                    <a:pt x="344" y="388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3" name="Freeform 15"/>
            <p:cNvSpPr>
              <a:spLocks/>
            </p:cNvSpPr>
            <p:nvPr/>
          </p:nvSpPr>
          <p:spPr bwMode="auto">
            <a:xfrm>
              <a:off x="2146" y="2181"/>
              <a:ext cx="158" cy="376"/>
            </a:xfrm>
            <a:custGeom>
              <a:avLst/>
              <a:gdLst>
                <a:gd name="T0" fmla="*/ 22 w 158"/>
                <a:gd name="T1" fmla="*/ 0 h 376"/>
                <a:gd name="T2" fmla="*/ 30 w 158"/>
                <a:gd name="T3" fmla="*/ 168 h 376"/>
                <a:gd name="T4" fmla="*/ 102 w 158"/>
                <a:gd name="T5" fmla="*/ 224 h 376"/>
                <a:gd name="T6" fmla="*/ 126 w 158"/>
                <a:gd name="T7" fmla="*/ 240 h 376"/>
                <a:gd name="T8" fmla="*/ 142 w 158"/>
                <a:gd name="T9" fmla="*/ 264 h 376"/>
                <a:gd name="T10" fmla="*/ 158 w 158"/>
                <a:gd name="T11" fmla="*/ 312 h 376"/>
                <a:gd name="T12" fmla="*/ 150 w 158"/>
                <a:gd name="T13" fmla="*/ 376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376"/>
                <a:gd name="T23" fmla="*/ 158 w 158"/>
                <a:gd name="T24" fmla="*/ 376 h 3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376">
                  <a:moveTo>
                    <a:pt x="22" y="0"/>
                  </a:moveTo>
                  <a:cubicBezTo>
                    <a:pt x="16" y="49"/>
                    <a:pt x="0" y="123"/>
                    <a:pt x="30" y="168"/>
                  </a:cubicBezTo>
                  <a:cubicBezTo>
                    <a:pt x="45" y="191"/>
                    <a:pt x="83" y="211"/>
                    <a:pt x="102" y="224"/>
                  </a:cubicBezTo>
                  <a:cubicBezTo>
                    <a:pt x="110" y="229"/>
                    <a:pt x="126" y="240"/>
                    <a:pt x="126" y="240"/>
                  </a:cubicBezTo>
                  <a:cubicBezTo>
                    <a:pt x="131" y="248"/>
                    <a:pt x="138" y="255"/>
                    <a:pt x="142" y="264"/>
                  </a:cubicBezTo>
                  <a:cubicBezTo>
                    <a:pt x="149" y="279"/>
                    <a:pt x="158" y="312"/>
                    <a:pt x="158" y="312"/>
                  </a:cubicBezTo>
                  <a:cubicBezTo>
                    <a:pt x="155" y="333"/>
                    <a:pt x="150" y="376"/>
                    <a:pt x="150" y="376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4" name="Freeform 16"/>
            <p:cNvSpPr>
              <a:spLocks/>
            </p:cNvSpPr>
            <p:nvPr/>
          </p:nvSpPr>
          <p:spPr bwMode="auto">
            <a:xfrm>
              <a:off x="2336" y="2197"/>
              <a:ext cx="296" cy="352"/>
            </a:xfrm>
            <a:custGeom>
              <a:avLst/>
              <a:gdLst>
                <a:gd name="T0" fmla="*/ 296 w 296"/>
                <a:gd name="T1" fmla="*/ 0 h 352"/>
                <a:gd name="T2" fmla="*/ 200 w 296"/>
                <a:gd name="T3" fmla="*/ 56 h 352"/>
                <a:gd name="T4" fmla="*/ 8 w 296"/>
                <a:gd name="T5" fmla="*/ 104 h 352"/>
                <a:gd name="T6" fmla="*/ 32 w 296"/>
                <a:gd name="T7" fmla="*/ 200 h 352"/>
                <a:gd name="T8" fmla="*/ 40 w 296"/>
                <a:gd name="T9" fmla="*/ 224 h 352"/>
                <a:gd name="T10" fmla="*/ 0 w 296"/>
                <a:gd name="T11" fmla="*/ 352 h 3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352"/>
                <a:gd name="T20" fmla="*/ 296 w 296"/>
                <a:gd name="T21" fmla="*/ 352 h 3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352">
                  <a:moveTo>
                    <a:pt x="296" y="0"/>
                  </a:moveTo>
                  <a:cubicBezTo>
                    <a:pt x="237" y="59"/>
                    <a:pt x="270" y="44"/>
                    <a:pt x="200" y="56"/>
                  </a:cubicBezTo>
                  <a:cubicBezTo>
                    <a:pt x="121" y="50"/>
                    <a:pt x="38" y="15"/>
                    <a:pt x="8" y="104"/>
                  </a:cubicBezTo>
                  <a:cubicBezTo>
                    <a:pt x="19" y="169"/>
                    <a:pt x="11" y="137"/>
                    <a:pt x="32" y="200"/>
                  </a:cubicBezTo>
                  <a:cubicBezTo>
                    <a:pt x="35" y="208"/>
                    <a:pt x="40" y="224"/>
                    <a:pt x="40" y="224"/>
                  </a:cubicBezTo>
                  <a:cubicBezTo>
                    <a:pt x="32" y="323"/>
                    <a:pt x="49" y="303"/>
                    <a:pt x="0" y="35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5" name="Freeform 17"/>
            <p:cNvSpPr>
              <a:spLocks/>
            </p:cNvSpPr>
            <p:nvPr/>
          </p:nvSpPr>
          <p:spPr bwMode="auto">
            <a:xfrm>
              <a:off x="2328" y="2349"/>
              <a:ext cx="392" cy="242"/>
            </a:xfrm>
            <a:custGeom>
              <a:avLst/>
              <a:gdLst>
                <a:gd name="T0" fmla="*/ 392 w 392"/>
                <a:gd name="T1" fmla="*/ 0 h 242"/>
                <a:gd name="T2" fmla="*/ 272 w 392"/>
                <a:gd name="T3" fmla="*/ 24 h 242"/>
                <a:gd name="T4" fmla="*/ 208 w 392"/>
                <a:gd name="T5" fmla="*/ 88 h 242"/>
                <a:gd name="T6" fmla="*/ 104 w 392"/>
                <a:gd name="T7" fmla="*/ 240 h 242"/>
                <a:gd name="T8" fmla="*/ 0 w 392"/>
                <a:gd name="T9" fmla="*/ 24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242"/>
                <a:gd name="T17" fmla="*/ 392 w 392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242">
                  <a:moveTo>
                    <a:pt x="392" y="0"/>
                  </a:moveTo>
                  <a:cubicBezTo>
                    <a:pt x="353" y="13"/>
                    <a:pt x="313" y="18"/>
                    <a:pt x="272" y="24"/>
                  </a:cubicBezTo>
                  <a:cubicBezTo>
                    <a:pt x="247" y="41"/>
                    <a:pt x="221" y="59"/>
                    <a:pt x="208" y="88"/>
                  </a:cubicBezTo>
                  <a:cubicBezTo>
                    <a:pt x="188" y="134"/>
                    <a:pt x="171" y="236"/>
                    <a:pt x="104" y="240"/>
                  </a:cubicBezTo>
                  <a:cubicBezTo>
                    <a:pt x="69" y="242"/>
                    <a:pt x="35" y="240"/>
                    <a:pt x="0" y="24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6" name="Freeform 18"/>
            <p:cNvSpPr>
              <a:spLocks/>
            </p:cNvSpPr>
            <p:nvPr/>
          </p:nvSpPr>
          <p:spPr bwMode="auto">
            <a:xfrm>
              <a:off x="2328" y="2629"/>
              <a:ext cx="416" cy="248"/>
            </a:xfrm>
            <a:custGeom>
              <a:avLst/>
              <a:gdLst>
                <a:gd name="T0" fmla="*/ 416 w 416"/>
                <a:gd name="T1" fmla="*/ 248 h 248"/>
                <a:gd name="T2" fmla="*/ 376 w 416"/>
                <a:gd name="T3" fmla="*/ 136 h 248"/>
                <a:gd name="T4" fmla="*/ 336 w 416"/>
                <a:gd name="T5" fmla="*/ 40 h 248"/>
                <a:gd name="T6" fmla="*/ 312 w 416"/>
                <a:gd name="T7" fmla="*/ 16 h 248"/>
                <a:gd name="T8" fmla="*/ 264 w 416"/>
                <a:gd name="T9" fmla="*/ 0 h 248"/>
                <a:gd name="T10" fmla="*/ 184 w 416"/>
                <a:gd name="T11" fmla="*/ 16 h 248"/>
                <a:gd name="T12" fmla="*/ 136 w 416"/>
                <a:gd name="T13" fmla="*/ 32 h 248"/>
                <a:gd name="T14" fmla="*/ 112 w 416"/>
                <a:gd name="T15" fmla="*/ 40 h 248"/>
                <a:gd name="T16" fmla="*/ 0 w 416"/>
                <a:gd name="T17" fmla="*/ 0 h 2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6"/>
                <a:gd name="T28" fmla="*/ 0 h 248"/>
                <a:gd name="T29" fmla="*/ 416 w 416"/>
                <a:gd name="T30" fmla="*/ 248 h 2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6" h="248">
                  <a:moveTo>
                    <a:pt x="416" y="248"/>
                  </a:moveTo>
                  <a:cubicBezTo>
                    <a:pt x="407" y="205"/>
                    <a:pt x="393" y="174"/>
                    <a:pt x="376" y="136"/>
                  </a:cubicBezTo>
                  <a:cubicBezTo>
                    <a:pt x="361" y="102"/>
                    <a:pt x="360" y="69"/>
                    <a:pt x="336" y="40"/>
                  </a:cubicBezTo>
                  <a:cubicBezTo>
                    <a:pt x="329" y="31"/>
                    <a:pt x="322" y="21"/>
                    <a:pt x="312" y="16"/>
                  </a:cubicBezTo>
                  <a:cubicBezTo>
                    <a:pt x="297" y="8"/>
                    <a:pt x="264" y="0"/>
                    <a:pt x="264" y="0"/>
                  </a:cubicBezTo>
                  <a:cubicBezTo>
                    <a:pt x="232" y="5"/>
                    <a:pt x="214" y="7"/>
                    <a:pt x="184" y="16"/>
                  </a:cubicBezTo>
                  <a:cubicBezTo>
                    <a:pt x="168" y="21"/>
                    <a:pt x="152" y="27"/>
                    <a:pt x="136" y="32"/>
                  </a:cubicBezTo>
                  <a:cubicBezTo>
                    <a:pt x="128" y="35"/>
                    <a:pt x="112" y="40"/>
                    <a:pt x="112" y="40"/>
                  </a:cubicBezTo>
                  <a:cubicBezTo>
                    <a:pt x="96" y="39"/>
                    <a:pt x="0" y="50"/>
                    <a:pt x="0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7" name="Freeform 19"/>
            <p:cNvSpPr>
              <a:spLocks/>
            </p:cNvSpPr>
            <p:nvPr/>
          </p:nvSpPr>
          <p:spPr bwMode="auto">
            <a:xfrm>
              <a:off x="2296" y="2637"/>
              <a:ext cx="368" cy="328"/>
            </a:xfrm>
            <a:custGeom>
              <a:avLst/>
              <a:gdLst>
                <a:gd name="T0" fmla="*/ 368 w 368"/>
                <a:gd name="T1" fmla="*/ 328 h 328"/>
                <a:gd name="T2" fmla="*/ 0 w 368"/>
                <a:gd name="T3" fmla="*/ 0 h 328"/>
                <a:gd name="T4" fmla="*/ 0 60000 65536"/>
                <a:gd name="T5" fmla="*/ 0 60000 65536"/>
                <a:gd name="T6" fmla="*/ 0 w 368"/>
                <a:gd name="T7" fmla="*/ 0 h 328"/>
                <a:gd name="T8" fmla="*/ 368 w 368"/>
                <a:gd name="T9" fmla="*/ 328 h 3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8" h="328">
                  <a:moveTo>
                    <a:pt x="368" y="328"/>
                  </a:moveTo>
                  <a:cubicBezTo>
                    <a:pt x="198" y="300"/>
                    <a:pt x="0" y="194"/>
                    <a:pt x="0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8" name="Freeform 20"/>
            <p:cNvSpPr>
              <a:spLocks/>
            </p:cNvSpPr>
            <p:nvPr/>
          </p:nvSpPr>
          <p:spPr bwMode="auto">
            <a:xfrm>
              <a:off x="2880" y="2216"/>
              <a:ext cx="344" cy="333"/>
            </a:xfrm>
            <a:custGeom>
              <a:avLst/>
              <a:gdLst>
                <a:gd name="T0" fmla="*/ 0 w 344"/>
                <a:gd name="T1" fmla="*/ 13 h 333"/>
                <a:gd name="T2" fmla="*/ 104 w 344"/>
                <a:gd name="T3" fmla="*/ 29 h 333"/>
                <a:gd name="T4" fmla="*/ 296 w 344"/>
                <a:gd name="T5" fmla="*/ 189 h 333"/>
                <a:gd name="T6" fmla="*/ 336 w 344"/>
                <a:gd name="T7" fmla="*/ 285 h 333"/>
                <a:gd name="T8" fmla="*/ 344 w 344"/>
                <a:gd name="T9" fmla="*/ 333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333"/>
                <a:gd name="T17" fmla="*/ 344 w 344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333">
                  <a:moveTo>
                    <a:pt x="0" y="13"/>
                  </a:moveTo>
                  <a:cubicBezTo>
                    <a:pt x="39" y="0"/>
                    <a:pt x="65" y="16"/>
                    <a:pt x="104" y="29"/>
                  </a:cubicBezTo>
                  <a:cubicBezTo>
                    <a:pt x="184" y="56"/>
                    <a:pt x="238" y="131"/>
                    <a:pt x="296" y="189"/>
                  </a:cubicBezTo>
                  <a:cubicBezTo>
                    <a:pt x="321" y="214"/>
                    <a:pt x="325" y="253"/>
                    <a:pt x="336" y="285"/>
                  </a:cubicBezTo>
                  <a:cubicBezTo>
                    <a:pt x="341" y="300"/>
                    <a:pt x="344" y="333"/>
                    <a:pt x="344" y="333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09" name="Freeform 21"/>
            <p:cNvSpPr>
              <a:spLocks/>
            </p:cNvSpPr>
            <p:nvPr/>
          </p:nvSpPr>
          <p:spPr bwMode="auto">
            <a:xfrm>
              <a:off x="2992" y="2157"/>
              <a:ext cx="358" cy="400"/>
            </a:xfrm>
            <a:custGeom>
              <a:avLst/>
              <a:gdLst>
                <a:gd name="T0" fmla="*/ 0 w 358"/>
                <a:gd name="T1" fmla="*/ 0 h 400"/>
                <a:gd name="T2" fmla="*/ 168 w 358"/>
                <a:gd name="T3" fmla="*/ 88 h 400"/>
                <a:gd name="T4" fmla="*/ 216 w 358"/>
                <a:gd name="T5" fmla="*/ 112 h 400"/>
                <a:gd name="T6" fmla="*/ 264 w 358"/>
                <a:gd name="T7" fmla="*/ 152 h 400"/>
                <a:gd name="T8" fmla="*/ 336 w 358"/>
                <a:gd name="T9" fmla="*/ 272 h 400"/>
                <a:gd name="T10" fmla="*/ 272 w 358"/>
                <a:gd name="T11" fmla="*/ 400 h 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"/>
                <a:gd name="T19" fmla="*/ 0 h 400"/>
                <a:gd name="T20" fmla="*/ 358 w 358"/>
                <a:gd name="T21" fmla="*/ 400 h 4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" h="400">
                  <a:moveTo>
                    <a:pt x="0" y="0"/>
                  </a:moveTo>
                  <a:cubicBezTo>
                    <a:pt x="54" y="40"/>
                    <a:pt x="109" y="58"/>
                    <a:pt x="168" y="88"/>
                  </a:cubicBezTo>
                  <a:cubicBezTo>
                    <a:pt x="230" y="119"/>
                    <a:pt x="156" y="92"/>
                    <a:pt x="216" y="112"/>
                  </a:cubicBezTo>
                  <a:cubicBezTo>
                    <a:pt x="231" y="127"/>
                    <a:pt x="250" y="136"/>
                    <a:pt x="264" y="152"/>
                  </a:cubicBezTo>
                  <a:cubicBezTo>
                    <a:pt x="297" y="190"/>
                    <a:pt x="309" y="232"/>
                    <a:pt x="336" y="272"/>
                  </a:cubicBezTo>
                  <a:cubicBezTo>
                    <a:pt x="358" y="358"/>
                    <a:pt x="337" y="367"/>
                    <a:pt x="272" y="40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10" name="Freeform 22"/>
            <p:cNvSpPr>
              <a:spLocks/>
            </p:cNvSpPr>
            <p:nvPr/>
          </p:nvSpPr>
          <p:spPr bwMode="auto">
            <a:xfrm>
              <a:off x="3232" y="2205"/>
              <a:ext cx="312" cy="368"/>
            </a:xfrm>
            <a:custGeom>
              <a:avLst/>
              <a:gdLst>
                <a:gd name="T0" fmla="*/ 312 w 312"/>
                <a:gd name="T1" fmla="*/ 0 h 368"/>
                <a:gd name="T2" fmla="*/ 216 w 312"/>
                <a:gd name="T3" fmla="*/ 208 h 368"/>
                <a:gd name="T4" fmla="*/ 168 w 312"/>
                <a:gd name="T5" fmla="*/ 304 h 368"/>
                <a:gd name="T6" fmla="*/ 0 w 312"/>
                <a:gd name="T7" fmla="*/ 368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"/>
                <a:gd name="T13" fmla="*/ 0 h 368"/>
                <a:gd name="T14" fmla="*/ 312 w 312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" h="368">
                  <a:moveTo>
                    <a:pt x="312" y="0"/>
                  </a:moveTo>
                  <a:cubicBezTo>
                    <a:pt x="298" y="82"/>
                    <a:pt x="269" y="145"/>
                    <a:pt x="216" y="208"/>
                  </a:cubicBezTo>
                  <a:cubicBezTo>
                    <a:pt x="192" y="236"/>
                    <a:pt x="196" y="279"/>
                    <a:pt x="168" y="304"/>
                  </a:cubicBezTo>
                  <a:cubicBezTo>
                    <a:pt x="130" y="337"/>
                    <a:pt x="49" y="368"/>
                    <a:pt x="0" y="368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11" name="Freeform 23"/>
            <p:cNvSpPr>
              <a:spLocks/>
            </p:cNvSpPr>
            <p:nvPr/>
          </p:nvSpPr>
          <p:spPr bwMode="auto">
            <a:xfrm>
              <a:off x="3224" y="2592"/>
              <a:ext cx="512" cy="181"/>
            </a:xfrm>
            <a:custGeom>
              <a:avLst/>
              <a:gdLst>
                <a:gd name="T0" fmla="*/ 512 w 512"/>
                <a:gd name="T1" fmla="*/ 181 h 181"/>
                <a:gd name="T2" fmla="*/ 408 w 512"/>
                <a:gd name="T3" fmla="*/ 69 h 181"/>
                <a:gd name="T4" fmla="*/ 312 w 512"/>
                <a:gd name="T5" fmla="*/ 29 h 181"/>
                <a:gd name="T6" fmla="*/ 0 w 512"/>
                <a:gd name="T7" fmla="*/ 5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2"/>
                <a:gd name="T13" fmla="*/ 0 h 181"/>
                <a:gd name="T14" fmla="*/ 512 w 512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2" h="181">
                  <a:moveTo>
                    <a:pt x="512" y="181"/>
                  </a:moveTo>
                  <a:cubicBezTo>
                    <a:pt x="475" y="156"/>
                    <a:pt x="452" y="84"/>
                    <a:pt x="408" y="69"/>
                  </a:cubicBezTo>
                  <a:cubicBezTo>
                    <a:pt x="374" y="58"/>
                    <a:pt x="347" y="41"/>
                    <a:pt x="312" y="29"/>
                  </a:cubicBezTo>
                  <a:cubicBezTo>
                    <a:pt x="224" y="0"/>
                    <a:pt x="92" y="5"/>
                    <a:pt x="0" y="5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12" name="Freeform 24"/>
            <p:cNvSpPr>
              <a:spLocks/>
            </p:cNvSpPr>
            <p:nvPr/>
          </p:nvSpPr>
          <p:spPr bwMode="auto">
            <a:xfrm>
              <a:off x="3184" y="2612"/>
              <a:ext cx="480" cy="449"/>
            </a:xfrm>
            <a:custGeom>
              <a:avLst/>
              <a:gdLst>
                <a:gd name="T0" fmla="*/ 464 w 480"/>
                <a:gd name="T1" fmla="*/ 449 h 449"/>
                <a:gd name="T2" fmla="*/ 400 w 480"/>
                <a:gd name="T3" fmla="*/ 353 h 449"/>
                <a:gd name="T4" fmla="*/ 160 w 480"/>
                <a:gd name="T5" fmla="*/ 169 h 449"/>
                <a:gd name="T6" fmla="*/ 144 w 480"/>
                <a:gd name="T7" fmla="*/ 105 h 449"/>
                <a:gd name="T8" fmla="*/ 0 w 480"/>
                <a:gd name="T9" fmla="*/ 17 h 449"/>
                <a:gd name="T10" fmla="*/ 32 w 480"/>
                <a:gd name="T11" fmla="*/ 1 h 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449"/>
                <a:gd name="T20" fmla="*/ 480 w 480"/>
                <a:gd name="T21" fmla="*/ 449 h 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449">
                  <a:moveTo>
                    <a:pt x="464" y="449"/>
                  </a:moveTo>
                  <a:cubicBezTo>
                    <a:pt x="480" y="402"/>
                    <a:pt x="436" y="378"/>
                    <a:pt x="400" y="353"/>
                  </a:cubicBezTo>
                  <a:cubicBezTo>
                    <a:pt x="316" y="294"/>
                    <a:pt x="220" y="259"/>
                    <a:pt x="160" y="169"/>
                  </a:cubicBezTo>
                  <a:cubicBezTo>
                    <a:pt x="159" y="163"/>
                    <a:pt x="151" y="116"/>
                    <a:pt x="144" y="105"/>
                  </a:cubicBezTo>
                  <a:cubicBezTo>
                    <a:pt x="113" y="58"/>
                    <a:pt x="44" y="47"/>
                    <a:pt x="0" y="17"/>
                  </a:cubicBezTo>
                  <a:cubicBezTo>
                    <a:pt x="26" y="0"/>
                    <a:pt x="14" y="1"/>
                    <a:pt x="32" y="1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13" name="Freeform 25"/>
            <p:cNvSpPr>
              <a:spLocks/>
            </p:cNvSpPr>
            <p:nvPr/>
          </p:nvSpPr>
          <p:spPr bwMode="auto">
            <a:xfrm>
              <a:off x="2896" y="2597"/>
              <a:ext cx="280" cy="488"/>
            </a:xfrm>
            <a:custGeom>
              <a:avLst/>
              <a:gdLst>
                <a:gd name="T0" fmla="*/ 0 w 280"/>
                <a:gd name="T1" fmla="*/ 488 h 488"/>
                <a:gd name="T2" fmla="*/ 112 w 280"/>
                <a:gd name="T3" fmla="*/ 256 h 488"/>
                <a:gd name="T4" fmla="*/ 112 w 280"/>
                <a:gd name="T5" fmla="*/ 168 h 488"/>
                <a:gd name="T6" fmla="*/ 256 w 280"/>
                <a:gd name="T7" fmla="*/ 40 h 488"/>
                <a:gd name="T8" fmla="*/ 280 w 280"/>
                <a:gd name="T9" fmla="*/ 0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488"/>
                <a:gd name="T17" fmla="*/ 280 w 280"/>
                <a:gd name="T18" fmla="*/ 488 h 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488">
                  <a:moveTo>
                    <a:pt x="0" y="488"/>
                  </a:moveTo>
                  <a:cubicBezTo>
                    <a:pt x="74" y="414"/>
                    <a:pt x="99" y="362"/>
                    <a:pt x="112" y="256"/>
                  </a:cubicBezTo>
                  <a:cubicBezTo>
                    <a:pt x="105" y="216"/>
                    <a:pt x="98" y="206"/>
                    <a:pt x="112" y="168"/>
                  </a:cubicBezTo>
                  <a:cubicBezTo>
                    <a:pt x="127" y="127"/>
                    <a:pt x="219" y="65"/>
                    <a:pt x="256" y="40"/>
                  </a:cubicBezTo>
                  <a:cubicBezTo>
                    <a:pt x="275" y="11"/>
                    <a:pt x="268" y="25"/>
                    <a:pt x="280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14" name="Freeform 26"/>
            <p:cNvSpPr>
              <a:spLocks/>
            </p:cNvSpPr>
            <p:nvPr/>
          </p:nvSpPr>
          <p:spPr bwMode="auto">
            <a:xfrm>
              <a:off x="2835" y="2581"/>
              <a:ext cx="341" cy="19"/>
            </a:xfrm>
            <a:custGeom>
              <a:avLst/>
              <a:gdLst>
                <a:gd name="T0" fmla="*/ 37 w 341"/>
                <a:gd name="T1" fmla="*/ 0 h 19"/>
                <a:gd name="T2" fmla="*/ 189 w 341"/>
                <a:gd name="T3" fmla="*/ 0 h 19"/>
                <a:gd name="T4" fmla="*/ 341 w 341"/>
                <a:gd name="T5" fmla="*/ 8 h 19"/>
                <a:gd name="T6" fmla="*/ 0 60000 65536"/>
                <a:gd name="T7" fmla="*/ 0 60000 65536"/>
                <a:gd name="T8" fmla="*/ 0 60000 65536"/>
                <a:gd name="T9" fmla="*/ 0 w 341"/>
                <a:gd name="T10" fmla="*/ 0 h 19"/>
                <a:gd name="T11" fmla="*/ 341 w 341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19">
                  <a:moveTo>
                    <a:pt x="37" y="0"/>
                  </a:moveTo>
                  <a:cubicBezTo>
                    <a:pt x="188" y="19"/>
                    <a:pt x="0" y="0"/>
                    <a:pt x="189" y="0"/>
                  </a:cubicBezTo>
                  <a:cubicBezTo>
                    <a:pt x="240" y="0"/>
                    <a:pt x="290" y="8"/>
                    <a:pt x="341" y="8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Rectangle 116"/>
          <p:cNvSpPr>
            <a:spLocks noChangeArrowheads="1"/>
          </p:cNvSpPr>
          <p:nvPr/>
        </p:nvSpPr>
        <p:spPr bwMode="auto">
          <a:xfrm>
            <a:off x="8991600" y="6477000"/>
            <a:ext cx="2338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Slide by Y.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Ukrainitz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B. </a:t>
            </a:r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Sarel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02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381000" y="500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Mean-Shift Clustering/Segmentation</a:t>
            </a:r>
            <a:endParaRPr lang="de-CH" dirty="0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381000" y="1193075"/>
            <a:ext cx="8229600" cy="4525963"/>
          </a:xfrm>
        </p:spPr>
        <p:txBody>
          <a:bodyPr>
            <a:normAutofit/>
          </a:bodyPr>
          <a:lstStyle/>
          <a:p>
            <a:pPr marL="533400" indent="-533400"/>
            <a:r>
              <a:rPr lang="en-US" sz="2400" dirty="0"/>
              <a:t>Find features (color, gradients, texture,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533400" indent="-533400"/>
            <a:r>
              <a:rPr lang="en-US" sz="2400" dirty="0"/>
              <a:t>Initialize windows at individual pixel locations</a:t>
            </a:r>
          </a:p>
          <a:p>
            <a:pPr marL="533400" indent="-533400"/>
            <a:r>
              <a:rPr lang="en-US" sz="2400" dirty="0"/>
              <a:t>Perform mean shift for each window until convergence</a:t>
            </a:r>
          </a:p>
          <a:p>
            <a:pPr marL="533400" indent="-533400"/>
            <a:r>
              <a:rPr lang="en-US" sz="2400" dirty="0"/>
              <a:t>Merge windows that end up near the same “peak” or mode</a:t>
            </a:r>
            <a:endParaRPr lang="de-CH" sz="2400" dirty="0"/>
          </a:p>
        </p:txBody>
      </p:sp>
      <p:pic>
        <p:nvPicPr>
          <p:cNvPr id="9011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8"/>
          <a:stretch>
            <a:fillRect/>
          </a:stretch>
        </p:blipFill>
        <p:spPr bwMode="auto">
          <a:xfrm>
            <a:off x="2571750" y="3058388"/>
            <a:ext cx="41148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9" name="TextBox 6"/>
          <p:cNvSpPr txBox="1">
            <a:spLocks noChangeArrowheads="1"/>
          </p:cNvSpPr>
          <p:nvPr/>
        </p:nvSpPr>
        <p:spPr bwMode="auto">
          <a:xfrm rot="16200000">
            <a:off x="9877425" y="5378450"/>
            <a:ext cx="265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Svetlana </a:t>
            </a:r>
            <a:r>
              <a:rPr lang="en-US" sz="1400" b="0" dirty="0" err="1">
                <a:solidFill>
                  <a:srgbClr val="000000"/>
                </a:solidFill>
              </a:rPr>
              <a:t>Lazebnik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54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68362"/>
          </a:xfrm>
        </p:spPr>
        <p:txBody>
          <a:bodyPr/>
          <a:lstStyle/>
          <a:p>
            <a:r>
              <a:rPr lang="en-US" dirty="0"/>
              <a:t>Mean-Shift Segmentation Results</a:t>
            </a:r>
            <a:endParaRPr lang="de-CH" dirty="0"/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533400" y="1554163"/>
            <a:ext cx="8229600" cy="4525963"/>
          </a:xfrm>
        </p:spPr>
        <p:txBody>
          <a:bodyPr/>
          <a:lstStyle/>
          <a:p>
            <a:endParaRPr lang="de-C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628063" y="6645275"/>
            <a:ext cx="211613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05938" y="6645275"/>
            <a:ext cx="1338262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43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1142" name="Picture 3" descr="negoiu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706812"/>
            <a:ext cx="372745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4" descr="camp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096962"/>
            <a:ext cx="3733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5" descr="campus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1096962"/>
            <a:ext cx="3733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Picture 6" descr="negoi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706812"/>
            <a:ext cx="3729038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990600" y="6230937"/>
            <a:ext cx="6792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itchFamily="34" charset="0"/>
                <a:hlinkClick r:id="rId6"/>
              </a:rPr>
              <a:t>http://www.caip.rutgers.edu/~comanici/MSPAMI/msPamiResults.html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 rot="16200000">
            <a:off x="7740651" y="5133976"/>
            <a:ext cx="265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Svetlana </a:t>
            </a:r>
            <a:r>
              <a:rPr lang="en-US" sz="1400" b="0" dirty="0" err="1">
                <a:solidFill>
                  <a:srgbClr val="000000"/>
                </a:solidFill>
              </a:rPr>
              <a:t>Lazebnik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80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533400" y="411163"/>
            <a:ext cx="8229600" cy="914400"/>
          </a:xfrm>
        </p:spPr>
        <p:txBody>
          <a:bodyPr/>
          <a:lstStyle/>
          <a:p>
            <a:r>
              <a:rPr lang="en-US" dirty="0"/>
              <a:t>More Results</a:t>
            </a:r>
            <a:endParaRPr lang="de-CH" dirty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1981200" y="1325563"/>
            <a:ext cx="8229600" cy="4525963"/>
          </a:xfrm>
        </p:spPr>
        <p:txBody>
          <a:bodyPr/>
          <a:lstStyle/>
          <a:p>
            <a:endParaRPr lang="de-C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0075863" y="6416675"/>
            <a:ext cx="211613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853738" y="6416675"/>
            <a:ext cx="1338262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44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21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9976318" cy="671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 rot="16200000">
            <a:off x="41743" y="5311898"/>
            <a:ext cx="265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Svetlana </a:t>
            </a:r>
            <a:r>
              <a:rPr lang="en-US" sz="1400" b="0" dirty="0" err="1">
                <a:solidFill>
                  <a:srgbClr val="000000"/>
                </a:solidFill>
              </a:rPr>
              <a:t>Lazebnik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1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605248" y="613642"/>
            <a:ext cx="8229600" cy="815975"/>
          </a:xfrm>
        </p:spPr>
        <p:txBody>
          <a:bodyPr/>
          <a:lstStyle/>
          <a:p>
            <a:r>
              <a:rPr lang="en-US" dirty="0"/>
              <a:t>More Results</a:t>
            </a:r>
            <a:endParaRPr lang="de-CH" dirty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0075863" y="6416675"/>
            <a:ext cx="211613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853738" y="6416675"/>
            <a:ext cx="1338262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45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0CCC20-FCF1-EE42-A386-6078E1CD0D9A}"/>
              </a:ext>
            </a:extLst>
          </p:cNvPr>
          <p:cNvGrpSpPr/>
          <p:nvPr/>
        </p:nvGrpSpPr>
        <p:grpSpPr>
          <a:xfrm>
            <a:off x="3429000" y="-13063"/>
            <a:ext cx="8001000" cy="6794863"/>
            <a:chOff x="5867400" y="-13063"/>
            <a:chExt cx="5562600" cy="5454651"/>
          </a:xfrm>
        </p:grpSpPr>
        <p:pic>
          <p:nvPicPr>
            <p:cNvPr id="9319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101" y="-13063"/>
              <a:ext cx="5508625" cy="277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676163"/>
              <a:ext cx="5562600" cy="276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5877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Oval 2"/>
          <p:cNvSpPr>
            <a:spLocks noChangeArrowheads="1"/>
          </p:cNvSpPr>
          <p:nvPr/>
        </p:nvSpPr>
        <p:spPr bwMode="auto">
          <a:xfrm>
            <a:off x="7086600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12" name="Oval 3"/>
          <p:cNvSpPr>
            <a:spLocks noChangeArrowheads="1"/>
          </p:cNvSpPr>
          <p:nvPr/>
        </p:nvSpPr>
        <p:spPr bwMode="auto">
          <a:xfrm>
            <a:off x="7292975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13" name="Oval 4"/>
          <p:cNvSpPr>
            <a:spLocks noChangeArrowheads="1"/>
          </p:cNvSpPr>
          <p:nvPr/>
        </p:nvSpPr>
        <p:spPr bwMode="auto">
          <a:xfrm>
            <a:off x="7216775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14" name="Oval 5"/>
          <p:cNvSpPr>
            <a:spLocks noChangeArrowheads="1"/>
          </p:cNvSpPr>
          <p:nvPr/>
        </p:nvSpPr>
        <p:spPr bwMode="auto">
          <a:xfrm>
            <a:off x="6964363" y="322103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15" name="Oval 6"/>
          <p:cNvSpPr>
            <a:spLocks noChangeArrowheads="1"/>
          </p:cNvSpPr>
          <p:nvPr/>
        </p:nvSpPr>
        <p:spPr bwMode="auto">
          <a:xfrm>
            <a:off x="7205663" y="359251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16" name="Oval 7"/>
          <p:cNvSpPr>
            <a:spLocks noChangeArrowheads="1"/>
          </p:cNvSpPr>
          <p:nvPr/>
        </p:nvSpPr>
        <p:spPr bwMode="auto">
          <a:xfrm>
            <a:off x="6978650" y="359251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17" name="Oval 8"/>
          <p:cNvSpPr>
            <a:spLocks noChangeArrowheads="1"/>
          </p:cNvSpPr>
          <p:nvPr/>
        </p:nvSpPr>
        <p:spPr bwMode="auto">
          <a:xfrm>
            <a:off x="7456488" y="361473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18" name="Oval 9"/>
          <p:cNvSpPr>
            <a:spLocks noChangeArrowheads="1"/>
          </p:cNvSpPr>
          <p:nvPr/>
        </p:nvSpPr>
        <p:spPr bwMode="auto">
          <a:xfrm>
            <a:off x="6846888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19" name="Oval 10"/>
          <p:cNvSpPr>
            <a:spLocks noChangeArrowheads="1"/>
          </p:cNvSpPr>
          <p:nvPr/>
        </p:nvSpPr>
        <p:spPr bwMode="auto">
          <a:xfrm>
            <a:off x="7586663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0" name="Oval 11"/>
          <p:cNvSpPr>
            <a:spLocks noChangeArrowheads="1"/>
          </p:cNvSpPr>
          <p:nvPr/>
        </p:nvSpPr>
        <p:spPr bwMode="auto">
          <a:xfrm>
            <a:off x="7445375" y="31432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1" name="Oval 12"/>
          <p:cNvSpPr>
            <a:spLocks noChangeArrowheads="1"/>
          </p:cNvSpPr>
          <p:nvPr/>
        </p:nvSpPr>
        <p:spPr bwMode="auto">
          <a:xfrm>
            <a:off x="7162800" y="3048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2" name="Oval 13"/>
          <p:cNvSpPr>
            <a:spLocks noChangeArrowheads="1"/>
          </p:cNvSpPr>
          <p:nvPr/>
        </p:nvSpPr>
        <p:spPr bwMode="auto">
          <a:xfrm>
            <a:off x="7315200" y="3810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3" name="Oval 14"/>
          <p:cNvSpPr>
            <a:spLocks noChangeArrowheads="1"/>
          </p:cNvSpPr>
          <p:nvPr/>
        </p:nvSpPr>
        <p:spPr bwMode="auto">
          <a:xfrm>
            <a:off x="7010400" y="383063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4" name="Oval 15"/>
          <p:cNvSpPr>
            <a:spLocks noChangeArrowheads="1"/>
          </p:cNvSpPr>
          <p:nvPr/>
        </p:nvSpPr>
        <p:spPr bwMode="auto">
          <a:xfrm>
            <a:off x="6705600" y="367982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5" name="Oval 16"/>
          <p:cNvSpPr>
            <a:spLocks noChangeArrowheads="1"/>
          </p:cNvSpPr>
          <p:nvPr/>
        </p:nvSpPr>
        <p:spPr bwMode="auto">
          <a:xfrm>
            <a:off x="6477000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6" name="Oval 17"/>
          <p:cNvSpPr>
            <a:spLocks noChangeArrowheads="1"/>
          </p:cNvSpPr>
          <p:nvPr/>
        </p:nvSpPr>
        <p:spPr bwMode="auto">
          <a:xfrm>
            <a:off x="6705600" y="3200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7" name="Oval 18"/>
          <p:cNvSpPr>
            <a:spLocks noChangeArrowheads="1"/>
          </p:cNvSpPr>
          <p:nvPr/>
        </p:nvSpPr>
        <p:spPr bwMode="auto">
          <a:xfrm>
            <a:off x="7772400" y="3657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8" name="Oval 19"/>
          <p:cNvSpPr>
            <a:spLocks noChangeArrowheads="1"/>
          </p:cNvSpPr>
          <p:nvPr/>
        </p:nvSpPr>
        <p:spPr bwMode="auto">
          <a:xfrm>
            <a:off x="76962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29" name="Oval 20"/>
          <p:cNvSpPr>
            <a:spLocks noChangeArrowheads="1"/>
          </p:cNvSpPr>
          <p:nvPr/>
        </p:nvSpPr>
        <p:spPr bwMode="auto">
          <a:xfrm>
            <a:off x="7412038" y="409416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0" name="Oval 21"/>
          <p:cNvSpPr>
            <a:spLocks noChangeArrowheads="1"/>
          </p:cNvSpPr>
          <p:nvPr/>
        </p:nvSpPr>
        <p:spPr bwMode="auto">
          <a:xfrm>
            <a:off x="7010400" y="4114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1" name="Oval 22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2" name="Oval 23"/>
          <p:cNvSpPr>
            <a:spLocks noChangeArrowheads="1"/>
          </p:cNvSpPr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3" name="Oval 24"/>
          <p:cNvSpPr>
            <a:spLocks noChangeArrowheads="1"/>
          </p:cNvSpPr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4" name="Oval 25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5" name="Oval 26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6" name="Oval 27"/>
          <p:cNvSpPr>
            <a:spLocks noChangeArrowheads="1"/>
          </p:cNvSpPr>
          <p:nvPr/>
        </p:nvSpPr>
        <p:spPr bwMode="auto">
          <a:xfrm>
            <a:off x="7445375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7" name="Oval 28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8" name="Oval 29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39" name="Oval 3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0" name="Oval 31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1" name="Oval 32"/>
          <p:cNvSpPr>
            <a:spLocks noChangeArrowheads="1"/>
          </p:cNvSpPr>
          <p:nvPr/>
        </p:nvSpPr>
        <p:spPr bwMode="auto">
          <a:xfrm>
            <a:off x="6705600" y="2209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2" name="Oval 33"/>
          <p:cNvSpPr>
            <a:spLocks noChangeArrowheads="1"/>
          </p:cNvSpPr>
          <p:nvPr/>
        </p:nvSpPr>
        <p:spPr bwMode="auto">
          <a:xfrm>
            <a:off x="7445375" y="2438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3" name="Oval 34"/>
          <p:cNvSpPr>
            <a:spLocks noChangeArrowheads="1"/>
          </p:cNvSpPr>
          <p:nvPr/>
        </p:nvSpPr>
        <p:spPr bwMode="auto">
          <a:xfrm>
            <a:off x="7445375" y="1371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4" name="Oval 35"/>
          <p:cNvSpPr>
            <a:spLocks noChangeArrowheads="1"/>
          </p:cNvSpPr>
          <p:nvPr/>
        </p:nvSpPr>
        <p:spPr bwMode="auto">
          <a:xfrm>
            <a:off x="7696200" y="2133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5" name="Oval 36"/>
          <p:cNvSpPr>
            <a:spLocks noChangeArrowheads="1"/>
          </p:cNvSpPr>
          <p:nvPr/>
        </p:nvSpPr>
        <p:spPr bwMode="auto">
          <a:xfrm>
            <a:off x="7783513" y="267652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6" name="Oval 37"/>
          <p:cNvSpPr>
            <a:spLocks noChangeArrowheads="1"/>
          </p:cNvSpPr>
          <p:nvPr/>
        </p:nvSpPr>
        <p:spPr bwMode="auto">
          <a:xfrm>
            <a:off x="7772400" y="3124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7" name="Oval 38"/>
          <p:cNvSpPr>
            <a:spLocks noChangeArrowheads="1"/>
          </p:cNvSpPr>
          <p:nvPr/>
        </p:nvSpPr>
        <p:spPr bwMode="auto">
          <a:xfrm>
            <a:off x="8153400" y="2895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8" name="Oval 39"/>
          <p:cNvSpPr>
            <a:spLocks noChangeArrowheads="1"/>
          </p:cNvSpPr>
          <p:nvPr/>
        </p:nvSpPr>
        <p:spPr bwMode="auto">
          <a:xfrm>
            <a:off x="8153400" y="2514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49" name="Oval 40"/>
          <p:cNvSpPr>
            <a:spLocks noChangeArrowheads="1"/>
          </p:cNvSpPr>
          <p:nvPr/>
        </p:nvSpPr>
        <p:spPr bwMode="auto">
          <a:xfrm>
            <a:off x="8077200" y="2057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0" name="Oval 41"/>
          <p:cNvSpPr>
            <a:spLocks noChangeArrowheads="1"/>
          </p:cNvSpPr>
          <p:nvPr/>
        </p:nvSpPr>
        <p:spPr bwMode="auto">
          <a:xfrm>
            <a:off x="7848600" y="1600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1" name="Oval 42"/>
          <p:cNvSpPr>
            <a:spLocks noChangeArrowheads="1"/>
          </p:cNvSpPr>
          <p:nvPr/>
        </p:nvSpPr>
        <p:spPr bwMode="auto">
          <a:xfrm>
            <a:off x="8458200" y="1295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2" name="Oval 43"/>
          <p:cNvSpPr>
            <a:spLocks noChangeArrowheads="1"/>
          </p:cNvSpPr>
          <p:nvPr/>
        </p:nvSpPr>
        <p:spPr bwMode="auto">
          <a:xfrm>
            <a:off x="8534400" y="1752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3" name="Oval 44"/>
          <p:cNvSpPr>
            <a:spLocks noChangeArrowheads="1"/>
          </p:cNvSpPr>
          <p:nvPr/>
        </p:nvSpPr>
        <p:spPr bwMode="auto">
          <a:xfrm>
            <a:off x="8839200" y="2362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4" name="Oval 45"/>
          <p:cNvSpPr>
            <a:spLocks noChangeArrowheads="1"/>
          </p:cNvSpPr>
          <p:nvPr/>
        </p:nvSpPr>
        <p:spPr bwMode="auto">
          <a:xfrm>
            <a:off x="82296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5" name="Oval 46"/>
          <p:cNvSpPr>
            <a:spLocks noChangeArrowheads="1"/>
          </p:cNvSpPr>
          <p:nvPr/>
        </p:nvSpPr>
        <p:spPr bwMode="auto">
          <a:xfrm>
            <a:off x="8686800" y="2895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6" name="Oval 47"/>
          <p:cNvSpPr>
            <a:spLocks noChangeArrowheads="1"/>
          </p:cNvSpPr>
          <p:nvPr/>
        </p:nvSpPr>
        <p:spPr bwMode="auto">
          <a:xfrm>
            <a:off x="9448800" y="2971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7" name="Oval 48"/>
          <p:cNvSpPr>
            <a:spLocks noChangeArrowheads="1"/>
          </p:cNvSpPr>
          <p:nvPr/>
        </p:nvSpPr>
        <p:spPr bwMode="auto">
          <a:xfrm>
            <a:off x="8458200" y="3886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8" name="Oval 49"/>
          <p:cNvSpPr>
            <a:spLocks noChangeArrowheads="1"/>
          </p:cNvSpPr>
          <p:nvPr/>
        </p:nvSpPr>
        <p:spPr bwMode="auto">
          <a:xfrm>
            <a:off x="9002713" y="34305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59" name="Oval 50"/>
          <p:cNvSpPr>
            <a:spLocks noChangeArrowheads="1"/>
          </p:cNvSpPr>
          <p:nvPr/>
        </p:nvSpPr>
        <p:spPr bwMode="auto">
          <a:xfrm>
            <a:off x="80010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0" name="Oval 51"/>
          <p:cNvSpPr>
            <a:spLocks noChangeArrowheads="1"/>
          </p:cNvSpPr>
          <p:nvPr/>
        </p:nvSpPr>
        <p:spPr bwMode="auto">
          <a:xfrm>
            <a:off x="9067800" y="4343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1" name="Oval 52"/>
          <p:cNvSpPr>
            <a:spLocks noChangeArrowheads="1"/>
          </p:cNvSpPr>
          <p:nvPr/>
        </p:nvSpPr>
        <p:spPr bwMode="auto">
          <a:xfrm>
            <a:off x="8458200" y="4724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2" name="Oval 53"/>
          <p:cNvSpPr>
            <a:spLocks noChangeArrowheads="1"/>
          </p:cNvSpPr>
          <p:nvPr/>
        </p:nvSpPr>
        <p:spPr bwMode="auto">
          <a:xfrm>
            <a:off x="7620000" y="4572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3" name="Oval 54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4" name="Oval 55"/>
          <p:cNvSpPr>
            <a:spLocks noChangeArrowheads="1"/>
          </p:cNvSpPr>
          <p:nvPr/>
        </p:nvSpPr>
        <p:spPr bwMode="auto">
          <a:xfrm>
            <a:off x="75438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5" name="Oval 56"/>
          <p:cNvSpPr>
            <a:spLocks noChangeArrowheads="1"/>
          </p:cNvSpPr>
          <p:nvPr/>
        </p:nvSpPr>
        <p:spPr bwMode="auto">
          <a:xfrm>
            <a:off x="80010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6" name="Oval 57"/>
          <p:cNvSpPr>
            <a:spLocks noChangeArrowheads="1"/>
          </p:cNvSpPr>
          <p:nvPr/>
        </p:nvSpPr>
        <p:spPr bwMode="auto">
          <a:xfrm>
            <a:off x="7391400" y="5486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7" name="Oval 58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8" name="Oval 59"/>
          <p:cNvSpPr>
            <a:spLocks noChangeArrowheads="1"/>
          </p:cNvSpPr>
          <p:nvPr/>
        </p:nvSpPr>
        <p:spPr bwMode="auto">
          <a:xfrm>
            <a:off x="6629400" y="4572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69" name="Oval 60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0" name="Oval 61"/>
          <p:cNvSpPr>
            <a:spLocks noChangeArrowheads="1"/>
          </p:cNvSpPr>
          <p:nvPr/>
        </p:nvSpPr>
        <p:spPr bwMode="auto">
          <a:xfrm>
            <a:off x="6248400" y="4953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1" name="Oval 62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2" name="Oval 63"/>
          <p:cNvSpPr>
            <a:spLocks noChangeArrowheads="1"/>
          </p:cNvSpPr>
          <p:nvPr/>
        </p:nvSpPr>
        <p:spPr bwMode="auto">
          <a:xfrm>
            <a:off x="5638800" y="563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3" name="Oval 64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4" name="Oval 65"/>
          <p:cNvSpPr>
            <a:spLocks noChangeArrowheads="1"/>
          </p:cNvSpPr>
          <p:nvPr/>
        </p:nvSpPr>
        <p:spPr bwMode="auto">
          <a:xfrm>
            <a:off x="50292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5" name="Oval 66"/>
          <p:cNvSpPr>
            <a:spLocks noChangeArrowheads="1"/>
          </p:cNvSpPr>
          <p:nvPr/>
        </p:nvSpPr>
        <p:spPr bwMode="auto">
          <a:xfrm>
            <a:off x="55626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6" name="Oval 67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7" name="Oval 68"/>
          <p:cNvSpPr>
            <a:spLocks noChangeArrowheads="1"/>
          </p:cNvSpPr>
          <p:nvPr/>
        </p:nvSpPr>
        <p:spPr bwMode="auto">
          <a:xfrm>
            <a:off x="5257800" y="2971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8" name="Oval 69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79" name="Oval 70"/>
          <p:cNvSpPr>
            <a:spLocks noChangeArrowheads="1"/>
          </p:cNvSpPr>
          <p:nvPr/>
        </p:nvSpPr>
        <p:spPr bwMode="auto">
          <a:xfrm>
            <a:off x="6248400" y="2438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0" name="Oval 71"/>
          <p:cNvSpPr>
            <a:spLocks noChangeArrowheads="1"/>
          </p:cNvSpPr>
          <p:nvPr/>
        </p:nvSpPr>
        <p:spPr bwMode="auto">
          <a:xfrm>
            <a:off x="5867400" y="182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1" name="Oval 72"/>
          <p:cNvSpPr>
            <a:spLocks noChangeArrowheads="1"/>
          </p:cNvSpPr>
          <p:nvPr/>
        </p:nvSpPr>
        <p:spPr bwMode="auto">
          <a:xfrm>
            <a:off x="6553200" y="1600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2" name="Oval 73"/>
          <p:cNvSpPr>
            <a:spLocks noChangeArrowheads="1"/>
          </p:cNvSpPr>
          <p:nvPr/>
        </p:nvSpPr>
        <p:spPr bwMode="auto">
          <a:xfrm>
            <a:off x="5715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3" name="Oval 74"/>
          <p:cNvSpPr>
            <a:spLocks noChangeArrowheads="1"/>
          </p:cNvSpPr>
          <p:nvPr/>
        </p:nvSpPr>
        <p:spPr bwMode="auto">
          <a:xfrm>
            <a:off x="5257800" y="1600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4" name="Oval 75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5" name="Oval 76"/>
          <p:cNvSpPr>
            <a:spLocks noChangeArrowheads="1"/>
          </p:cNvSpPr>
          <p:nvPr/>
        </p:nvSpPr>
        <p:spPr bwMode="auto">
          <a:xfrm>
            <a:off x="480060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6" name="Oval 77"/>
          <p:cNvSpPr>
            <a:spLocks noChangeArrowheads="1"/>
          </p:cNvSpPr>
          <p:nvPr/>
        </p:nvSpPr>
        <p:spPr bwMode="auto">
          <a:xfrm>
            <a:off x="5181600" y="3505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7" name="Oval 78"/>
          <p:cNvSpPr>
            <a:spLocks noChangeArrowheads="1"/>
          </p:cNvSpPr>
          <p:nvPr/>
        </p:nvSpPr>
        <p:spPr bwMode="auto">
          <a:xfrm>
            <a:off x="4419600" y="3581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8" name="Oval 79"/>
          <p:cNvSpPr>
            <a:spLocks noChangeArrowheads="1"/>
          </p:cNvSpPr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89" name="Oval 80"/>
          <p:cNvSpPr>
            <a:spLocks noChangeArrowheads="1"/>
          </p:cNvSpPr>
          <p:nvPr/>
        </p:nvSpPr>
        <p:spPr bwMode="auto">
          <a:xfrm>
            <a:off x="4572000" y="5257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0" name="Oval 81"/>
          <p:cNvSpPr>
            <a:spLocks noChangeArrowheads="1"/>
          </p:cNvSpPr>
          <p:nvPr/>
        </p:nvSpPr>
        <p:spPr bwMode="auto">
          <a:xfrm>
            <a:off x="3886200" y="563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1" name="Oval 82"/>
          <p:cNvSpPr>
            <a:spLocks noChangeArrowheads="1"/>
          </p:cNvSpPr>
          <p:nvPr/>
        </p:nvSpPr>
        <p:spPr bwMode="auto">
          <a:xfrm>
            <a:off x="3429000" y="4876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2" name="Oval 83"/>
          <p:cNvSpPr>
            <a:spLocks noChangeArrowheads="1"/>
          </p:cNvSpPr>
          <p:nvPr/>
        </p:nvSpPr>
        <p:spPr bwMode="auto">
          <a:xfrm>
            <a:off x="34290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3" name="Oval 84"/>
          <p:cNvSpPr>
            <a:spLocks noChangeArrowheads="1"/>
          </p:cNvSpPr>
          <p:nvPr/>
        </p:nvSpPr>
        <p:spPr bwMode="auto">
          <a:xfrm>
            <a:off x="4038600" y="2743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4" name="Oval 85"/>
          <p:cNvSpPr>
            <a:spLocks noChangeArrowheads="1"/>
          </p:cNvSpPr>
          <p:nvPr/>
        </p:nvSpPr>
        <p:spPr bwMode="auto">
          <a:xfrm>
            <a:off x="44196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5" name="Oval 87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6" name="Oval 88"/>
          <p:cNvSpPr>
            <a:spLocks noChangeArrowheads="1"/>
          </p:cNvSpPr>
          <p:nvPr/>
        </p:nvSpPr>
        <p:spPr bwMode="auto">
          <a:xfrm>
            <a:off x="2286000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7" name="Oval 90"/>
          <p:cNvSpPr>
            <a:spLocks noChangeArrowheads="1"/>
          </p:cNvSpPr>
          <p:nvPr/>
        </p:nvSpPr>
        <p:spPr bwMode="auto">
          <a:xfrm>
            <a:off x="23622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8" name="Oval 91"/>
          <p:cNvSpPr>
            <a:spLocks noChangeArrowheads="1"/>
          </p:cNvSpPr>
          <p:nvPr/>
        </p:nvSpPr>
        <p:spPr bwMode="auto">
          <a:xfrm>
            <a:off x="2514600" y="2286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299" name="Oval 92"/>
          <p:cNvSpPr>
            <a:spLocks noChangeArrowheads="1"/>
          </p:cNvSpPr>
          <p:nvPr/>
        </p:nvSpPr>
        <p:spPr bwMode="auto">
          <a:xfrm>
            <a:off x="2667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300" name="Oval 93"/>
          <p:cNvSpPr>
            <a:spLocks noChangeArrowheads="1"/>
          </p:cNvSpPr>
          <p:nvPr/>
        </p:nvSpPr>
        <p:spPr bwMode="auto">
          <a:xfrm>
            <a:off x="4114800" y="1066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301" name="Line 113"/>
          <p:cNvSpPr>
            <a:spLocks noChangeShapeType="1"/>
          </p:cNvSpPr>
          <p:nvPr/>
        </p:nvSpPr>
        <p:spPr bwMode="auto">
          <a:xfrm>
            <a:off x="7162800" y="2924175"/>
            <a:ext cx="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4302" name="Line 114"/>
          <p:cNvSpPr>
            <a:spLocks noChangeShapeType="1"/>
          </p:cNvSpPr>
          <p:nvPr/>
        </p:nvSpPr>
        <p:spPr bwMode="auto">
          <a:xfrm rot="-5400000">
            <a:off x="7172325" y="2924175"/>
            <a:ext cx="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4303" name="Title 99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Problem: Computational Complexity</a:t>
            </a:r>
            <a:endParaRPr lang="de-CH" dirty="0"/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1981200" y="5272087"/>
            <a:ext cx="8229600" cy="85407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300"/>
              <a:t>Need </a:t>
            </a:r>
            <a:r>
              <a:rPr lang="en-US" sz="2300" dirty="0"/>
              <a:t>to shift many windows…</a:t>
            </a:r>
          </a:p>
          <a:p>
            <a:r>
              <a:rPr lang="en-US" sz="2300" dirty="0"/>
              <a:t>Many computations will be redundant.</a:t>
            </a:r>
            <a:endParaRPr lang="de-CH" sz="23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0075863" y="6416675"/>
            <a:ext cx="211613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853738" y="6416675"/>
            <a:ext cx="1338262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46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4304" name="Oval 78"/>
          <p:cNvSpPr>
            <a:spLocks noChangeArrowheads="1"/>
          </p:cNvSpPr>
          <p:nvPr/>
        </p:nvSpPr>
        <p:spPr bwMode="auto">
          <a:xfrm>
            <a:off x="4087813" y="16398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305" name="Oval 78"/>
          <p:cNvSpPr>
            <a:spLocks noChangeArrowheads="1"/>
          </p:cNvSpPr>
          <p:nvPr/>
        </p:nvSpPr>
        <p:spPr bwMode="auto">
          <a:xfrm>
            <a:off x="4891088" y="185896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306" name="Oval 102"/>
          <p:cNvSpPr>
            <a:spLocks noChangeArrowheads="1"/>
          </p:cNvSpPr>
          <p:nvPr/>
        </p:nvSpPr>
        <p:spPr bwMode="auto">
          <a:xfrm>
            <a:off x="6446838" y="2822576"/>
            <a:ext cx="1439862" cy="1439863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307" name="Freeform 99"/>
          <p:cNvSpPr>
            <a:spLocks/>
          </p:cNvSpPr>
          <p:nvPr/>
        </p:nvSpPr>
        <p:spPr bwMode="auto">
          <a:xfrm>
            <a:off x="3516314" y="1863725"/>
            <a:ext cx="3635375" cy="1663700"/>
          </a:xfrm>
          <a:custGeom>
            <a:avLst/>
            <a:gdLst>
              <a:gd name="T0" fmla="*/ 0 w 3635828"/>
              <a:gd name="T1" fmla="*/ 127977 h 1662792"/>
              <a:gd name="T2" fmla="*/ 1922440 w 3635828"/>
              <a:gd name="T3" fmla="*/ 433154 h 1662792"/>
              <a:gd name="T4" fmla="*/ 3635375 w 3635828"/>
              <a:gd name="T5" fmla="*/ 1663700 h 1662792"/>
              <a:gd name="T6" fmla="*/ 0 60000 65536"/>
              <a:gd name="T7" fmla="*/ 0 60000 65536"/>
              <a:gd name="T8" fmla="*/ 0 60000 65536"/>
              <a:gd name="T9" fmla="*/ 0 w 3635828"/>
              <a:gd name="T10" fmla="*/ 0 h 1662792"/>
              <a:gd name="T11" fmla="*/ 3635828 w 3635828"/>
              <a:gd name="T12" fmla="*/ 1662792 h 16627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5828" h="1662792">
                <a:moveTo>
                  <a:pt x="0" y="127907"/>
                </a:moveTo>
                <a:cubicBezTo>
                  <a:pt x="600528" y="0"/>
                  <a:pt x="1316709" y="177104"/>
                  <a:pt x="1922680" y="432918"/>
                </a:cubicBezTo>
                <a:cubicBezTo>
                  <a:pt x="2528651" y="688732"/>
                  <a:pt x="3024413" y="1023256"/>
                  <a:pt x="3635828" y="1662792"/>
                </a:cubicBezTo>
              </a:path>
            </a:pathLst>
          </a:custGeom>
          <a:noFill/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4308" name="Oval 102"/>
          <p:cNvSpPr>
            <a:spLocks noChangeArrowheads="1"/>
          </p:cNvSpPr>
          <p:nvPr/>
        </p:nvSpPr>
        <p:spPr bwMode="auto">
          <a:xfrm>
            <a:off x="2846388" y="1274763"/>
            <a:ext cx="1439862" cy="1439862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309" name="Oval 102"/>
          <p:cNvSpPr>
            <a:spLocks noChangeArrowheads="1"/>
          </p:cNvSpPr>
          <p:nvPr/>
        </p:nvSpPr>
        <p:spPr bwMode="auto">
          <a:xfrm>
            <a:off x="4854576" y="1676401"/>
            <a:ext cx="1439863" cy="1439863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4311" name="Oval 86"/>
          <p:cNvSpPr>
            <a:spLocks noChangeArrowheads="1"/>
          </p:cNvSpPr>
          <p:nvPr/>
        </p:nvSpPr>
        <p:spPr bwMode="auto">
          <a:xfrm>
            <a:off x="3505200" y="1905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104" name="TextBox 6"/>
          <p:cNvSpPr txBox="1">
            <a:spLocks noChangeArrowheads="1"/>
          </p:cNvSpPr>
          <p:nvPr/>
        </p:nvSpPr>
        <p:spPr bwMode="auto">
          <a:xfrm rot="16200000">
            <a:off x="9364499" y="5034226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Bastian </a:t>
            </a:r>
            <a:r>
              <a:rPr lang="en-US" sz="1400" b="0" dirty="0" err="1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0561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Oval 2"/>
          <p:cNvSpPr>
            <a:spLocks noChangeArrowheads="1"/>
          </p:cNvSpPr>
          <p:nvPr/>
        </p:nvSpPr>
        <p:spPr bwMode="auto">
          <a:xfrm>
            <a:off x="7086600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36" name="Oval 3"/>
          <p:cNvSpPr>
            <a:spLocks noChangeArrowheads="1"/>
          </p:cNvSpPr>
          <p:nvPr/>
        </p:nvSpPr>
        <p:spPr bwMode="auto">
          <a:xfrm>
            <a:off x="7292975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37" name="Oval 4"/>
          <p:cNvSpPr>
            <a:spLocks noChangeArrowheads="1"/>
          </p:cNvSpPr>
          <p:nvPr/>
        </p:nvSpPr>
        <p:spPr bwMode="auto">
          <a:xfrm>
            <a:off x="7216775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38" name="Oval 5"/>
          <p:cNvSpPr>
            <a:spLocks noChangeArrowheads="1"/>
          </p:cNvSpPr>
          <p:nvPr/>
        </p:nvSpPr>
        <p:spPr bwMode="auto">
          <a:xfrm>
            <a:off x="6964363" y="32210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39" name="Oval 6"/>
          <p:cNvSpPr>
            <a:spLocks noChangeArrowheads="1"/>
          </p:cNvSpPr>
          <p:nvPr/>
        </p:nvSpPr>
        <p:spPr bwMode="auto">
          <a:xfrm>
            <a:off x="7205663" y="35925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0" name="Oval 7"/>
          <p:cNvSpPr>
            <a:spLocks noChangeArrowheads="1"/>
          </p:cNvSpPr>
          <p:nvPr/>
        </p:nvSpPr>
        <p:spPr bwMode="auto">
          <a:xfrm>
            <a:off x="6978650" y="35925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1" name="Oval 8"/>
          <p:cNvSpPr>
            <a:spLocks noChangeArrowheads="1"/>
          </p:cNvSpPr>
          <p:nvPr/>
        </p:nvSpPr>
        <p:spPr bwMode="auto">
          <a:xfrm>
            <a:off x="7456488" y="36147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2" name="Oval 9"/>
          <p:cNvSpPr>
            <a:spLocks noChangeArrowheads="1"/>
          </p:cNvSpPr>
          <p:nvPr/>
        </p:nvSpPr>
        <p:spPr bwMode="auto">
          <a:xfrm>
            <a:off x="6846888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3" name="Oval 10"/>
          <p:cNvSpPr>
            <a:spLocks noChangeArrowheads="1"/>
          </p:cNvSpPr>
          <p:nvPr/>
        </p:nvSpPr>
        <p:spPr bwMode="auto">
          <a:xfrm>
            <a:off x="7586663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4" name="Oval 11"/>
          <p:cNvSpPr>
            <a:spLocks noChangeArrowheads="1"/>
          </p:cNvSpPr>
          <p:nvPr/>
        </p:nvSpPr>
        <p:spPr bwMode="auto">
          <a:xfrm>
            <a:off x="7445375" y="31432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5" name="Oval 12"/>
          <p:cNvSpPr>
            <a:spLocks noChangeArrowheads="1"/>
          </p:cNvSpPr>
          <p:nvPr/>
        </p:nvSpPr>
        <p:spPr bwMode="auto">
          <a:xfrm>
            <a:off x="71628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6" name="Oval 13"/>
          <p:cNvSpPr>
            <a:spLocks noChangeArrowheads="1"/>
          </p:cNvSpPr>
          <p:nvPr/>
        </p:nvSpPr>
        <p:spPr bwMode="auto">
          <a:xfrm>
            <a:off x="7315200" y="3810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7" name="Oval 14"/>
          <p:cNvSpPr>
            <a:spLocks noChangeArrowheads="1"/>
          </p:cNvSpPr>
          <p:nvPr/>
        </p:nvSpPr>
        <p:spPr bwMode="auto">
          <a:xfrm>
            <a:off x="7010400" y="38306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8" name="Oval 15"/>
          <p:cNvSpPr>
            <a:spLocks noChangeArrowheads="1"/>
          </p:cNvSpPr>
          <p:nvPr/>
        </p:nvSpPr>
        <p:spPr bwMode="auto">
          <a:xfrm>
            <a:off x="6705600" y="36798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49" name="Oval 16"/>
          <p:cNvSpPr>
            <a:spLocks noChangeArrowheads="1"/>
          </p:cNvSpPr>
          <p:nvPr/>
        </p:nvSpPr>
        <p:spPr bwMode="auto">
          <a:xfrm>
            <a:off x="6477000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0" name="Oval 17"/>
          <p:cNvSpPr>
            <a:spLocks noChangeArrowheads="1"/>
          </p:cNvSpPr>
          <p:nvPr/>
        </p:nvSpPr>
        <p:spPr bwMode="auto">
          <a:xfrm>
            <a:off x="6705600" y="3200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1" name="Oval 18"/>
          <p:cNvSpPr>
            <a:spLocks noChangeArrowheads="1"/>
          </p:cNvSpPr>
          <p:nvPr/>
        </p:nvSpPr>
        <p:spPr bwMode="auto">
          <a:xfrm>
            <a:off x="7772400" y="3657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2" name="Oval 19"/>
          <p:cNvSpPr>
            <a:spLocks noChangeArrowheads="1"/>
          </p:cNvSpPr>
          <p:nvPr/>
        </p:nvSpPr>
        <p:spPr bwMode="auto">
          <a:xfrm>
            <a:off x="76962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3" name="Oval 20"/>
          <p:cNvSpPr>
            <a:spLocks noChangeArrowheads="1"/>
          </p:cNvSpPr>
          <p:nvPr/>
        </p:nvSpPr>
        <p:spPr bwMode="auto">
          <a:xfrm>
            <a:off x="7412038" y="409416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4" name="Oval 21"/>
          <p:cNvSpPr>
            <a:spLocks noChangeArrowheads="1"/>
          </p:cNvSpPr>
          <p:nvPr/>
        </p:nvSpPr>
        <p:spPr bwMode="auto">
          <a:xfrm>
            <a:off x="7010400" y="4114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5" name="Oval 22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6" name="Oval 23"/>
          <p:cNvSpPr>
            <a:spLocks noChangeArrowheads="1"/>
          </p:cNvSpPr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7" name="Oval 24"/>
          <p:cNvSpPr>
            <a:spLocks noChangeArrowheads="1"/>
          </p:cNvSpPr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8" name="Oval 25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59" name="Oval 26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0" name="Oval 27"/>
          <p:cNvSpPr>
            <a:spLocks noChangeArrowheads="1"/>
          </p:cNvSpPr>
          <p:nvPr/>
        </p:nvSpPr>
        <p:spPr bwMode="auto">
          <a:xfrm>
            <a:off x="7445375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1" name="Oval 28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2" name="Oval 29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3" name="Oval 3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4" name="Oval 31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5" name="Oval 32"/>
          <p:cNvSpPr>
            <a:spLocks noChangeArrowheads="1"/>
          </p:cNvSpPr>
          <p:nvPr/>
        </p:nvSpPr>
        <p:spPr bwMode="auto">
          <a:xfrm>
            <a:off x="6705600" y="2209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6" name="Oval 33"/>
          <p:cNvSpPr>
            <a:spLocks noChangeArrowheads="1"/>
          </p:cNvSpPr>
          <p:nvPr/>
        </p:nvSpPr>
        <p:spPr bwMode="auto">
          <a:xfrm>
            <a:off x="7445375" y="2438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7" name="Oval 34"/>
          <p:cNvSpPr>
            <a:spLocks noChangeArrowheads="1"/>
          </p:cNvSpPr>
          <p:nvPr/>
        </p:nvSpPr>
        <p:spPr bwMode="auto">
          <a:xfrm>
            <a:off x="7445375" y="1371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8" name="Oval 35"/>
          <p:cNvSpPr>
            <a:spLocks noChangeArrowheads="1"/>
          </p:cNvSpPr>
          <p:nvPr/>
        </p:nvSpPr>
        <p:spPr bwMode="auto">
          <a:xfrm>
            <a:off x="7696200" y="2133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69" name="Oval 36"/>
          <p:cNvSpPr>
            <a:spLocks noChangeArrowheads="1"/>
          </p:cNvSpPr>
          <p:nvPr/>
        </p:nvSpPr>
        <p:spPr bwMode="auto">
          <a:xfrm>
            <a:off x="7783513" y="267652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0" name="Oval 37"/>
          <p:cNvSpPr>
            <a:spLocks noChangeArrowheads="1"/>
          </p:cNvSpPr>
          <p:nvPr/>
        </p:nvSpPr>
        <p:spPr bwMode="auto">
          <a:xfrm>
            <a:off x="7772400" y="3124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1" name="Oval 38"/>
          <p:cNvSpPr>
            <a:spLocks noChangeArrowheads="1"/>
          </p:cNvSpPr>
          <p:nvPr/>
        </p:nvSpPr>
        <p:spPr bwMode="auto">
          <a:xfrm>
            <a:off x="8153400" y="2895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2" name="Oval 39"/>
          <p:cNvSpPr>
            <a:spLocks noChangeArrowheads="1"/>
          </p:cNvSpPr>
          <p:nvPr/>
        </p:nvSpPr>
        <p:spPr bwMode="auto">
          <a:xfrm>
            <a:off x="8153400" y="2514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3" name="Oval 40"/>
          <p:cNvSpPr>
            <a:spLocks noChangeArrowheads="1"/>
          </p:cNvSpPr>
          <p:nvPr/>
        </p:nvSpPr>
        <p:spPr bwMode="auto">
          <a:xfrm>
            <a:off x="8077200" y="2057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4" name="Oval 41"/>
          <p:cNvSpPr>
            <a:spLocks noChangeArrowheads="1"/>
          </p:cNvSpPr>
          <p:nvPr/>
        </p:nvSpPr>
        <p:spPr bwMode="auto">
          <a:xfrm>
            <a:off x="7848600" y="1600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5" name="Oval 42"/>
          <p:cNvSpPr>
            <a:spLocks noChangeArrowheads="1"/>
          </p:cNvSpPr>
          <p:nvPr/>
        </p:nvSpPr>
        <p:spPr bwMode="auto">
          <a:xfrm>
            <a:off x="8458200" y="1295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6" name="Oval 43"/>
          <p:cNvSpPr>
            <a:spLocks noChangeArrowheads="1"/>
          </p:cNvSpPr>
          <p:nvPr/>
        </p:nvSpPr>
        <p:spPr bwMode="auto">
          <a:xfrm>
            <a:off x="8534400" y="1752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7" name="Oval 44"/>
          <p:cNvSpPr>
            <a:spLocks noChangeArrowheads="1"/>
          </p:cNvSpPr>
          <p:nvPr/>
        </p:nvSpPr>
        <p:spPr bwMode="auto">
          <a:xfrm>
            <a:off x="8839200" y="2362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8" name="Oval 45"/>
          <p:cNvSpPr>
            <a:spLocks noChangeArrowheads="1"/>
          </p:cNvSpPr>
          <p:nvPr/>
        </p:nvSpPr>
        <p:spPr bwMode="auto">
          <a:xfrm>
            <a:off x="82296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79" name="Oval 46"/>
          <p:cNvSpPr>
            <a:spLocks noChangeArrowheads="1"/>
          </p:cNvSpPr>
          <p:nvPr/>
        </p:nvSpPr>
        <p:spPr bwMode="auto">
          <a:xfrm>
            <a:off x="8686800" y="2895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0" name="Oval 47"/>
          <p:cNvSpPr>
            <a:spLocks noChangeArrowheads="1"/>
          </p:cNvSpPr>
          <p:nvPr/>
        </p:nvSpPr>
        <p:spPr bwMode="auto">
          <a:xfrm>
            <a:off x="9448800" y="2971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1" name="Oval 48"/>
          <p:cNvSpPr>
            <a:spLocks noChangeArrowheads="1"/>
          </p:cNvSpPr>
          <p:nvPr/>
        </p:nvSpPr>
        <p:spPr bwMode="auto">
          <a:xfrm>
            <a:off x="8458200" y="3886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2" name="Oval 49"/>
          <p:cNvSpPr>
            <a:spLocks noChangeArrowheads="1"/>
          </p:cNvSpPr>
          <p:nvPr/>
        </p:nvSpPr>
        <p:spPr bwMode="auto">
          <a:xfrm>
            <a:off x="9002713" y="34305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3" name="Oval 50"/>
          <p:cNvSpPr>
            <a:spLocks noChangeArrowheads="1"/>
          </p:cNvSpPr>
          <p:nvPr/>
        </p:nvSpPr>
        <p:spPr bwMode="auto">
          <a:xfrm>
            <a:off x="80010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4" name="Oval 51"/>
          <p:cNvSpPr>
            <a:spLocks noChangeArrowheads="1"/>
          </p:cNvSpPr>
          <p:nvPr/>
        </p:nvSpPr>
        <p:spPr bwMode="auto">
          <a:xfrm>
            <a:off x="9067800" y="4343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5" name="Oval 52"/>
          <p:cNvSpPr>
            <a:spLocks noChangeArrowheads="1"/>
          </p:cNvSpPr>
          <p:nvPr/>
        </p:nvSpPr>
        <p:spPr bwMode="auto">
          <a:xfrm>
            <a:off x="8458200" y="4724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6" name="Oval 53"/>
          <p:cNvSpPr>
            <a:spLocks noChangeArrowheads="1"/>
          </p:cNvSpPr>
          <p:nvPr/>
        </p:nvSpPr>
        <p:spPr bwMode="auto">
          <a:xfrm>
            <a:off x="7620000" y="4572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7" name="Oval 54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8" name="Oval 55"/>
          <p:cNvSpPr>
            <a:spLocks noChangeArrowheads="1"/>
          </p:cNvSpPr>
          <p:nvPr/>
        </p:nvSpPr>
        <p:spPr bwMode="auto">
          <a:xfrm>
            <a:off x="75438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89" name="Oval 56"/>
          <p:cNvSpPr>
            <a:spLocks noChangeArrowheads="1"/>
          </p:cNvSpPr>
          <p:nvPr/>
        </p:nvSpPr>
        <p:spPr bwMode="auto">
          <a:xfrm>
            <a:off x="80010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0" name="Oval 57"/>
          <p:cNvSpPr>
            <a:spLocks noChangeArrowheads="1"/>
          </p:cNvSpPr>
          <p:nvPr/>
        </p:nvSpPr>
        <p:spPr bwMode="auto">
          <a:xfrm>
            <a:off x="7391400" y="5486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1" name="Oval 58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2" name="Oval 59"/>
          <p:cNvSpPr>
            <a:spLocks noChangeArrowheads="1"/>
          </p:cNvSpPr>
          <p:nvPr/>
        </p:nvSpPr>
        <p:spPr bwMode="auto">
          <a:xfrm>
            <a:off x="6629400" y="4572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3" name="Oval 60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4" name="Oval 61"/>
          <p:cNvSpPr>
            <a:spLocks noChangeArrowheads="1"/>
          </p:cNvSpPr>
          <p:nvPr/>
        </p:nvSpPr>
        <p:spPr bwMode="auto">
          <a:xfrm>
            <a:off x="6248400" y="4953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5" name="Oval 62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6" name="Oval 63"/>
          <p:cNvSpPr>
            <a:spLocks noChangeArrowheads="1"/>
          </p:cNvSpPr>
          <p:nvPr/>
        </p:nvSpPr>
        <p:spPr bwMode="auto">
          <a:xfrm>
            <a:off x="5638800" y="563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7" name="Oval 64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8" name="Oval 65"/>
          <p:cNvSpPr>
            <a:spLocks noChangeArrowheads="1"/>
          </p:cNvSpPr>
          <p:nvPr/>
        </p:nvSpPr>
        <p:spPr bwMode="auto">
          <a:xfrm>
            <a:off x="50292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299" name="Oval 66"/>
          <p:cNvSpPr>
            <a:spLocks noChangeArrowheads="1"/>
          </p:cNvSpPr>
          <p:nvPr/>
        </p:nvSpPr>
        <p:spPr bwMode="auto">
          <a:xfrm>
            <a:off x="55626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0" name="Oval 67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1" name="Oval 68"/>
          <p:cNvSpPr>
            <a:spLocks noChangeArrowheads="1"/>
          </p:cNvSpPr>
          <p:nvPr/>
        </p:nvSpPr>
        <p:spPr bwMode="auto">
          <a:xfrm>
            <a:off x="5257800" y="2971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2" name="Oval 69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3" name="Oval 70"/>
          <p:cNvSpPr>
            <a:spLocks noChangeArrowheads="1"/>
          </p:cNvSpPr>
          <p:nvPr/>
        </p:nvSpPr>
        <p:spPr bwMode="auto">
          <a:xfrm>
            <a:off x="6248400" y="2438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4" name="Oval 71"/>
          <p:cNvSpPr>
            <a:spLocks noChangeArrowheads="1"/>
          </p:cNvSpPr>
          <p:nvPr/>
        </p:nvSpPr>
        <p:spPr bwMode="auto">
          <a:xfrm>
            <a:off x="5867400" y="182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5" name="Oval 72"/>
          <p:cNvSpPr>
            <a:spLocks noChangeArrowheads="1"/>
          </p:cNvSpPr>
          <p:nvPr/>
        </p:nvSpPr>
        <p:spPr bwMode="auto">
          <a:xfrm>
            <a:off x="6553200" y="1600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6" name="Oval 73"/>
          <p:cNvSpPr>
            <a:spLocks noChangeArrowheads="1"/>
          </p:cNvSpPr>
          <p:nvPr/>
        </p:nvSpPr>
        <p:spPr bwMode="auto">
          <a:xfrm>
            <a:off x="5715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7" name="Oval 74"/>
          <p:cNvSpPr>
            <a:spLocks noChangeArrowheads="1"/>
          </p:cNvSpPr>
          <p:nvPr/>
        </p:nvSpPr>
        <p:spPr bwMode="auto">
          <a:xfrm>
            <a:off x="5257800" y="1600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8" name="Oval 75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09" name="Oval 76"/>
          <p:cNvSpPr>
            <a:spLocks noChangeArrowheads="1"/>
          </p:cNvSpPr>
          <p:nvPr/>
        </p:nvSpPr>
        <p:spPr bwMode="auto">
          <a:xfrm>
            <a:off x="480060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0" name="Oval 77"/>
          <p:cNvSpPr>
            <a:spLocks noChangeArrowheads="1"/>
          </p:cNvSpPr>
          <p:nvPr/>
        </p:nvSpPr>
        <p:spPr bwMode="auto">
          <a:xfrm>
            <a:off x="5181600" y="3505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1" name="Oval 78"/>
          <p:cNvSpPr>
            <a:spLocks noChangeArrowheads="1"/>
          </p:cNvSpPr>
          <p:nvPr/>
        </p:nvSpPr>
        <p:spPr bwMode="auto">
          <a:xfrm>
            <a:off x="4419600" y="3581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2" name="Oval 79"/>
          <p:cNvSpPr>
            <a:spLocks noChangeArrowheads="1"/>
          </p:cNvSpPr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3" name="Oval 80"/>
          <p:cNvSpPr>
            <a:spLocks noChangeArrowheads="1"/>
          </p:cNvSpPr>
          <p:nvPr/>
        </p:nvSpPr>
        <p:spPr bwMode="auto">
          <a:xfrm>
            <a:off x="4572000" y="5257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4" name="Oval 81"/>
          <p:cNvSpPr>
            <a:spLocks noChangeArrowheads="1"/>
          </p:cNvSpPr>
          <p:nvPr/>
        </p:nvSpPr>
        <p:spPr bwMode="auto">
          <a:xfrm>
            <a:off x="3886200" y="563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5" name="Oval 82"/>
          <p:cNvSpPr>
            <a:spLocks noChangeArrowheads="1"/>
          </p:cNvSpPr>
          <p:nvPr/>
        </p:nvSpPr>
        <p:spPr bwMode="auto">
          <a:xfrm>
            <a:off x="3429000" y="4876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6" name="Oval 83"/>
          <p:cNvSpPr>
            <a:spLocks noChangeArrowheads="1"/>
          </p:cNvSpPr>
          <p:nvPr/>
        </p:nvSpPr>
        <p:spPr bwMode="auto">
          <a:xfrm>
            <a:off x="34290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7" name="Oval 84"/>
          <p:cNvSpPr>
            <a:spLocks noChangeArrowheads="1"/>
          </p:cNvSpPr>
          <p:nvPr/>
        </p:nvSpPr>
        <p:spPr bwMode="auto">
          <a:xfrm>
            <a:off x="4038600" y="2743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8" name="Oval 85"/>
          <p:cNvSpPr>
            <a:spLocks noChangeArrowheads="1"/>
          </p:cNvSpPr>
          <p:nvPr/>
        </p:nvSpPr>
        <p:spPr bwMode="auto">
          <a:xfrm>
            <a:off x="4419600" y="1905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19" name="Oval 87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20" name="Oval 88"/>
          <p:cNvSpPr>
            <a:spLocks noChangeArrowheads="1"/>
          </p:cNvSpPr>
          <p:nvPr/>
        </p:nvSpPr>
        <p:spPr bwMode="auto">
          <a:xfrm>
            <a:off x="2286000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21" name="Oval 89"/>
          <p:cNvSpPr>
            <a:spLocks noChangeArrowheads="1"/>
          </p:cNvSpPr>
          <p:nvPr/>
        </p:nvSpPr>
        <p:spPr bwMode="auto">
          <a:xfrm>
            <a:off x="2362200" y="5791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22" name="Oval 90"/>
          <p:cNvSpPr>
            <a:spLocks noChangeArrowheads="1"/>
          </p:cNvSpPr>
          <p:nvPr/>
        </p:nvSpPr>
        <p:spPr bwMode="auto">
          <a:xfrm>
            <a:off x="23622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23" name="Oval 91"/>
          <p:cNvSpPr>
            <a:spLocks noChangeArrowheads="1"/>
          </p:cNvSpPr>
          <p:nvPr/>
        </p:nvSpPr>
        <p:spPr bwMode="auto">
          <a:xfrm>
            <a:off x="2514600" y="2286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24" name="Oval 92"/>
          <p:cNvSpPr>
            <a:spLocks noChangeArrowheads="1"/>
          </p:cNvSpPr>
          <p:nvPr/>
        </p:nvSpPr>
        <p:spPr bwMode="auto">
          <a:xfrm>
            <a:off x="2667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25" name="Oval 93"/>
          <p:cNvSpPr>
            <a:spLocks noChangeArrowheads="1"/>
          </p:cNvSpPr>
          <p:nvPr/>
        </p:nvSpPr>
        <p:spPr bwMode="auto">
          <a:xfrm>
            <a:off x="4114800" y="1066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26" name="Line 113"/>
          <p:cNvSpPr>
            <a:spLocks noChangeShapeType="1"/>
          </p:cNvSpPr>
          <p:nvPr/>
        </p:nvSpPr>
        <p:spPr bwMode="auto">
          <a:xfrm>
            <a:off x="7162800" y="2924175"/>
            <a:ext cx="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5327" name="Line 114"/>
          <p:cNvSpPr>
            <a:spLocks noChangeShapeType="1"/>
          </p:cNvSpPr>
          <p:nvPr/>
        </p:nvSpPr>
        <p:spPr bwMode="auto">
          <a:xfrm rot="-5400000">
            <a:off x="7172325" y="2924175"/>
            <a:ext cx="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5328" name="Title 99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Speedups: Basin of Attraction</a:t>
            </a:r>
            <a:endParaRPr lang="de-CH" dirty="0"/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1981200" y="5554663"/>
            <a:ext cx="8229600" cy="5715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Trebuchet MS" pitchFamily="34" charset="0"/>
              <a:buAutoNum type="arabicPeriod"/>
            </a:pPr>
            <a:r>
              <a:rPr lang="en-US" sz="2000"/>
              <a:t>Assign </a:t>
            </a:r>
            <a:r>
              <a:rPr lang="en-US" sz="2000" dirty="0"/>
              <a:t>all points within radius r of end point to the mode.</a:t>
            </a:r>
            <a:endParaRPr lang="de-CH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0075863" y="6416675"/>
            <a:ext cx="211613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853738" y="6416675"/>
            <a:ext cx="1338262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47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5329" name="Oval 78"/>
          <p:cNvSpPr>
            <a:spLocks noChangeArrowheads="1"/>
          </p:cNvSpPr>
          <p:nvPr/>
        </p:nvSpPr>
        <p:spPr bwMode="auto">
          <a:xfrm>
            <a:off x="4087813" y="16398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30" name="Oval 78"/>
          <p:cNvSpPr>
            <a:spLocks noChangeArrowheads="1"/>
          </p:cNvSpPr>
          <p:nvPr/>
        </p:nvSpPr>
        <p:spPr bwMode="auto">
          <a:xfrm>
            <a:off x="4891088" y="1858963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31" name="Oval 102"/>
          <p:cNvSpPr>
            <a:spLocks noChangeArrowheads="1"/>
          </p:cNvSpPr>
          <p:nvPr/>
        </p:nvSpPr>
        <p:spPr bwMode="auto">
          <a:xfrm>
            <a:off x="6446838" y="2822576"/>
            <a:ext cx="1439862" cy="1439863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32" name="Freeform 99"/>
          <p:cNvSpPr>
            <a:spLocks/>
          </p:cNvSpPr>
          <p:nvPr/>
        </p:nvSpPr>
        <p:spPr bwMode="auto">
          <a:xfrm>
            <a:off x="3516314" y="1863725"/>
            <a:ext cx="3635375" cy="1663700"/>
          </a:xfrm>
          <a:custGeom>
            <a:avLst/>
            <a:gdLst>
              <a:gd name="T0" fmla="*/ 0 w 3635828"/>
              <a:gd name="T1" fmla="*/ 127977 h 1662792"/>
              <a:gd name="T2" fmla="*/ 1922440 w 3635828"/>
              <a:gd name="T3" fmla="*/ 433154 h 1662792"/>
              <a:gd name="T4" fmla="*/ 3635375 w 3635828"/>
              <a:gd name="T5" fmla="*/ 1663700 h 1662792"/>
              <a:gd name="T6" fmla="*/ 0 60000 65536"/>
              <a:gd name="T7" fmla="*/ 0 60000 65536"/>
              <a:gd name="T8" fmla="*/ 0 60000 65536"/>
              <a:gd name="T9" fmla="*/ 0 w 3635828"/>
              <a:gd name="T10" fmla="*/ 0 h 1662792"/>
              <a:gd name="T11" fmla="*/ 3635828 w 3635828"/>
              <a:gd name="T12" fmla="*/ 1662792 h 16627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5828" h="1662792">
                <a:moveTo>
                  <a:pt x="0" y="127907"/>
                </a:moveTo>
                <a:cubicBezTo>
                  <a:pt x="600528" y="0"/>
                  <a:pt x="1316709" y="177104"/>
                  <a:pt x="1922680" y="432918"/>
                </a:cubicBezTo>
                <a:cubicBezTo>
                  <a:pt x="2528651" y="688732"/>
                  <a:pt x="3024413" y="1023256"/>
                  <a:pt x="3635828" y="1662792"/>
                </a:cubicBezTo>
              </a:path>
            </a:pathLst>
          </a:custGeom>
          <a:noFill/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5333" name="Oval 102"/>
          <p:cNvSpPr>
            <a:spLocks noChangeArrowheads="1"/>
          </p:cNvSpPr>
          <p:nvPr/>
        </p:nvSpPr>
        <p:spPr bwMode="auto">
          <a:xfrm>
            <a:off x="2846388" y="1274763"/>
            <a:ext cx="1439862" cy="1439862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5334" name="Oval 102"/>
          <p:cNvSpPr>
            <a:spLocks noChangeArrowheads="1"/>
          </p:cNvSpPr>
          <p:nvPr/>
        </p:nvSpPr>
        <p:spPr bwMode="auto">
          <a:xfrm>
            <a:off x="4854576" y="1676401"/>
            <a:ext cx="1439863" cy="1439863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cxnSp>
        <p:nvCxnSpPr>
          <p:cNvPr id="95336" name="Straight Arrow Connector 109"/>
          <p:cNvCxnSpPr>
            <a:cxnSpLocks noChangeShapeType="1"/>
          </p:cNvCxnSpPr>
          <p:nvPr/>
        </p:nvCxnSpPr>
        <p:spPr bwMode="auto">
          <a:xfrm rot="16200000" flipH="1">
            <a:off x="6899275" y="3830638"/>
            <a:ext cx="730250" cy="146050"/>
          </a:xfrm>
          <a:prstGeom prst="straightConnector1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5337" name="TextBox 119"/>
          <p:cNvSpPr txBox="1">
            <a:spLocks noChangeArrowheads="1"/>
          </p:cNvSpPr>
          <p:nvPr/>
        </p:nvSpPr>
        <p:spPr bwMode="auto">
          <a:xfrm>
            <a:off x="7267575" y="3862388"/>
            <a:ext cx="264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800" b="0">
                <a:solidFill>
                  <a:prstClr val="black"/>
                </a:solidFill>
                <a:latin typeface="CMMI10" pitchFamily="34" charset="0"/>
              </a:rPr>
              <a:t>r</a:t>
            </a:r>
            <a:endParaRPr lang="de-CH" b="0">
              <a:solidFill>
                <a:prstClr val="black"/>
              </a:solidFill>
              <a:latin typeface="CMMI10" pitchFamily="34" charset="0"/>
            </a:endParaRPr>
          </a:p>
        </p:txBody>
      </p:sp>
      <p:sp>
        <p:nvSpPr>
          <p:cNvPr id="95338" name="Oval 86"/>
          <p:cNvSpPr>
            <a:spLocks noChangeArrowheads="1"/>
          </p:cNvSpPr>
          <p:nvPr/>
        </p:nvSpPr>
        <p:spPr bwMode="auto">
          <a:xfrm>
            <a:off x="3505200" y="1905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107" name="TextBox 6"/>
          <p:cNvSpPr txBox="1">
            <a:spLocks noChangeArrowheads="1"/>
          </p:cNvSpPr>
          <p:nvPr/>
        </p:nvSpPr>
        <p:spPr bwMode="auto">
          <a:xfrm rot="16200000">
            <a:off x="9364499" y="5034226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Bastian </a:t>
            </a:r>
            <a:r>
              <a:rPr lang="en-US" sz="1400" b="0" dirty="0" err="1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0724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Oval 2"/>
          <p:cNvSpPr>
            <a:spLocks noChangeArrowheads="1"/>
          </p:cNvSpPr>
          <p:nvPr/>
        </p:nvSpPr>
        <p:spPr bwMode="auto">
          <a:xfrm>
            <a:off x="7086600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0" name="Oval 3"/>
          <p:cNvSpPr>
            <a:spLocks noChangeArrowheads="1"/>
          </p:cNvSpPr>
          <p:nvPr/>
        </p:nvSpPr>
        <p:spPr bwMode="auto">
          <a:xfrm>
            <a:off x="7292975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1" name="Oval 4"/>
          <p:cNvSpPr>
            <a:spLocks noChangeArrowheads="1"/>
          </p:cNvSpPr>
          <p:nvPr/>
        </p:nvSpPr>
        <p:spPr bwMode="auto">
          <a:xfrm>
            <a:off x="7216775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2" name="Oval 5"/>
          <p:cNvSpPr>
            <a:spLocks noChangeArrowheads="1"/>
          </p:cNvSpPr>
          <p:nvPr/>
        </p:nvSpPr>
        <p:spPr bwMode="auto">
          <a:xfrm>
            <a:off x="6964363" y="32210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3" name="Oval 6"/>
          <p:cNvSpPr>
            <a:spLocks noChangeArrowheads="1"/>
          </p:cNvSpPr>
          <p:nvPr/>
        </p:nvSpPr>
        <p:spPr bwMode="auto">
          <a:xfrm>
            <a:off x="7205663" y="35925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4" name="Oval 7"/>
          <p:cNvSpPr>
            <a:spLocks noChangeArrowheads="1"/>
          </p:cNvSpPr>
          <p:nvPr/>
        </p:nvSpPr>
        <p:spPr bwMode="auto">
          <a:xfrm>
            <a:off x="6978650" y="35925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5" name="Oval 8"/>
          <p:cNvSpPr>
            <a:spLocks noChangeArrowheads="1"/>
          </p:cNvSpPr>
          <p:nvPr/>
        </p:nvSpPr>
        <p:spPr bwMode="auto">
          <a:xfrm>
            <a:off x="7456488" y="36147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6" name="Oval 9"/>
          <p:cNvSpPr>
            <a:spLocks noChangeArrowheads="1"/>
          </p:cNvSpPr>
          <p:nvPr/>
        </p:nvSpPr>
        <p:spPr bwMode="auto">
          <a:xfrm>
            <a:off x="6846888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7" name="Oval 10"/>
          <p:cNvSpPr>
            <a:spLocks noChangeArrowheads="1"/>
          </p:cNvSpPr>
          <p:nvPr/>
        </p:nvSpPr>
        <p:spPr bwMode="auto">
          <a:xfrm>
            <a:off x="7586663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8" name="Oval 11"/>
          <p:cNvSpPr>
            <a:spLocks noChangeArrowheads="1"/>
          </p:cNvSpPr>
          <p:nvPr/>
        </p:nvSpPr>
        <p:spPr bwMode="auto">
          <a:xfrm>
            <a:off x="7445375" y="31432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69" name="Oval 12"/>
          <p:cNvSpPr>
            <a:spLocks noChangeArrowheads="1"/>
          </p:cNvSpPr>
          <p:nvPr/>
        </p:nvSpPr>
        <p:spPr bwMode="auto">
          <a:xfrm>
            <a:off x="71628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0" name="Oval 13"/>
          <p:cNvSpPr>
            <a:spLocks noChangeArrowheads="1"/>
          </p:cNvSpPr>
          <p:nvPr/>
        </p:nvSpPr>
        <p:spPr bwMode="auto">
          <a:xfrm>
            <a:off x="7315200" y="3810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1" name="Oval 14"/>
          <p:cNvSpPr>
            <a:spLocks noChangeArrowheads="1"/>
          </p:cNvSpPr>
          <p:nvPr/>
        </p:nvSpPr>
        <p:spPr bwMode="auto">
          <a:xfrm>
            <a:off x="7010400" y="38306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2" name="Oval 15"/>
          <p:cNvSpPr>
            <a:spLocks noChangeArrowheads="1"/>
          </p:cNvSpPr>
          <p:nvPr/>
        </p:nvSpPr>
        <p:spPr bwMode="auto">
          <a:xfrm>
            <a:off x="6705600" y="36798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3" name="Oval 16"/>
          <p:cNvSpPr>
            <a:spLocks noChangeArrowheads="1"/>
          </p:cNvSpPr>
          <p:nvPr/>
        </p:nvSpPr>
        <p:spPr bwMode="auto">
          <a:xfrm>
            <a:off x="6477000" y="3429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4" name="Oval 17"/>
          <p:cNvSpPr>
            <a:spLocks noChangeArrowheads="1"/>
          </p:cNvSpPr>
          <p:nvPr/>
        </p:nvSpPr>
        <p:spPr bwMode="auto">
          <a:xfrm>
            <a:off x="6705600" y="3200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5" name="Oval 18"/>
          <p:cNvSpPr>
            <a:spLocks noChangeArrowheads="1"/>
          </p:cNvSpPr>
          <p:nvPr/>
        </p:nvSpPr>
        <p:spPr bwMode="auto">
          <a:xfrm>
            <a:off x="7772400" y="3657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6" name="Oval 19"/>
          <p:cNvSpPr>
            <a:spLocks noChangeArrowheads="1"/>
          </p:cNvSpPr>
          <p:nvPr/>
        </p:nvSpPr>
        <p:spPr bwMode="auto">
          <a:xfrm>
            <a:off x="76962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7" name="Oval 20"/>
          <p:cNvSpPr>
            <a:spLocks noChangeArrowheads="1"/>
          </p:cNvSpPr>
          <p:nvPr/>
        </p:nvSpPr>
        <p:spPr bwMode="auto">
          <a:xfrm>
            <a:off x="7412038" y="409416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8" name="Oval 21"/>
          <p:cNvSpPr>
            <a:spLocks noChangeArrowheads="1"/>
          </p:cNvSpPr>
          <p:nvPr/>
        </p:nvSpPr>
        <p:spPr bwMode="auto">
          <a:xfrm>
            <a:off x="7010400" y="4114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79" name="Oval 22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0" name="Oval 23"/>
          <p:cNvSpPr>
            <a:spLocks noChangeArrowheads="1"/>
          </p:cNvSpPr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1" name="Oval 24"/>
          <p:cNvSpPr>
            <a:spLocks noChangeArrowheads="1"/>
          </p:cNvSpPr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2" name="Oval 25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3" name="Oval 26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4" name="Oval 27"/>
          <p:cNvSpPr>
            <a:spLocks noChangeArrowheads="1"/>
          </p:cNvSpPr>
          <p:nvPr/>
        </p:nvSpPr>
        <p:spPr bwMode="auto">
          <a:xfrm>
            <a:off x="7445375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5" name="Oval 28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6" name="Oval 29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7" name="Oval 3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8" name="Oval 31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89" name="Oval 32"/>
          <p:cNvSpPr>
            <a:spLocks noChangeArrowheads="1"/>
          </p:cNvSpPr>
          <p:nvPr/>
        </p:nvSpPr>
        <p:spPr bwMode="auto">
          <a:xfrm>
            <a:off x="6705600" y="22098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0" name="Oval 33"/>
          <p:cNvSpPr>
            <a:spLocks noChangeArrowheads="1"/>
          </p:cNvSpPr>
          <p:nvPr/>
        </p:nvSpPr>
        <p:spPr bwMode="auto">
          <a:xfrm>
            <a:off x="7445375" y="2438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1" name="Oval 34"/>
          <p:cNvSpPr>
            <a:spLocks noChangeArrowheads="1"/>
          </p:cNvSpPr>
          <p:nvPr/>
        </p:nvSpPr>
        <p:spPr bwMode="auto">
          <a:xfrm>
            <a:off x="7445375" y="1371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2" name="Oval 35"/>
          <p:cNvSpPr>
            <a:spLocks noChangeArrowheads="1"/>
          </p:cNvSpPr>
          <p:nvPr/>
        </p:nvSpPr>
        <p:spPr bwMode="auto">
          <a:xfrm>
            <a:off x="7696200" y="2133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3" name="Oval 36"/>
          <p:cNvSpPr>
            <a:spLocks noChangeArrowheads="1"/>
          </p:cNvSpPr>
          <p:nvPr/>
        </p:nvSpPr>
        <p:spPr bwMode="auto">
          <a:xfrm>
            <a:off x="7783513" y="267652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4" name="Oval 37"/>
          <p:cNvSpPr>
            <a:spLocks noChangeArrowheads="1"/>
          </p:cNvSpPr>
          <p:nvPr/>
        </p:nvSpPr>
        <p:spPr bwMode="auto">
          <a:xfrm>
            <a:off x="7772400" y="3124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5" name="Oval 38"/>
          <p:cNvSpPr>
            <a:spLocks noChangeArrowheads="1"/>
          </p:cNvSpPr>
          <p:nvPr/>
        </p:nvSpPr>
        <p:spPr bwMode="auto">
          <a:xfrm>
            <a:off x="8153400" y="2895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6" name="Oval 39"/>
          <p:cNvSpPr>
            <a:spLocks noChangeArrowheads="1"/>
          </p:cNvSpPr>
          <p:nvPr/>
        </p:nvSpPr>
        <p:spPr bwMode="auto">
          <a:xfrm>
            <a:off x="8153400" y="2514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7" name="Oval 40"/>
          <p:cNvSpPr>
            <a:spLocks noChangeArrowheads="1"/>
          </p:cNvSpPr>
          <p:nvPr/>
        </p:nvSpPr>
        <p:spPr bwMode="auto">
          <a:xfrm>
            <a:off x="8077200" y="2057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8" name="Oval 41"/>
          <p:cNvSpPr>
            <a:spLocks noChangeArrowheads="1"/>
          </p:cNvSpPr>
          <p:nvPr/>
        </p:nvSpPr>
        <p:spPr bwMode="auto">
          <a:xfrm>
            <a:off x="7848600" y="1600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299" name="Oval 42"/>
          <p:cNvSpPr>
            <a:spLocks noChangeArrowheads="1"/>
          </p:cNvSpPr>
          <p:nvPr/>
        </p:nvSpPr>
        <p:spPr bwMode="auto">
          <a:xfrm>
            <a:off x="8458200" y="12954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0" name="Oval 43"/>
          <p:cNvSpPr>
            <a:spLocks noChangeArrowheads="1"/>
          </p:cNvSpPr>
          <p:nvPr/>
        </p:nvSpPr>
        <p:spPr bwMode="auto">
          <a:xfrm>
            <a:off x="8534400" y="17526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1" name="Oval 44"/>
          <p:cNvSpPr>
            <a:spLocks noChangeArrowheads="1"/>
          </p:cNvSpPr>
          <p:nvPr/>
        </p:nvSpPr>
        <p:spPr bwMode="auto">
          <a:xfrm>
            <a:off x="8839200" y="2362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2" name="Oval 45"/>
          <p:cNvSpPr>
            <a:spLocks noChangeArrowheads="1"/>
          </p:cNvSpPr>
          <p:nvPr/>
        </p:nvSpPr>
        <p:spPr bwMode="auto">
          <a:xfrm>
            <a:off x="82296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3" name="Oval 46"/>
          <p:cNvSpPr>
            <a:spLocks noChangeArrowheads="1"/>
          </p:cNvSpPr>
          <p:nvPr/>
        </p:nvSpPr>
        <p:spPr bwMode="auto">
          <a:xfrm>
            <a:off x="8686800" y="2895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4" name="Oval 47"/>
          <p:cNvSpPr>
            <a:spLocks noChangeArrowheads="1"/>
          </p:cNvSpPr>
          <p:nvPr/>
        </p:nvSpPr>
        <p:spPr bwMode="auto">
          <a:xfrm>
            <a:off x="9448800" y="2971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5" name="Oval 48"/>
          <p:cNvSpPr>
            <a:spLocks noChangeArrowheads="1"/>
          </p:cNvSpPr>
          <p:nvPr/>
        </p:nvSpPr>
        <p:spPr bwMode="auto">
          <a:xfrm>
            <a:off x="8458200" y="3886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6" name="Oval 49"/>
          <p:cNvSpPr>
            <a:spLocks noChangeArrowheads="1"/>
          </p:cNvSpPr>
          <p:nvPr/>
        </p:nvSpPr>
        <p:spPr bwMode="auto">
          <a:xfrm>
            <a:off x="9002713" y="343058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7" name="Oval 50"/>
          <p:cNvSpPr>
            <a:spLocks noChangeArrowheads="1"/>
          </p:cNvSpPr>
          <p:nvPr/>
        </p:nvSpPr>
        <p:spPr bwMode="auto">
          <a:xfrm>
            <a:off x="80010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8" name="Oval 51"/>
          <p:cNvSpPr>
            <a:spLocks noChangeArrowheads="1"/>
          </p:cNvSpPr>
          <p:nvPr/>
        </p:nvSpPr>
        <p:spPr bwMode="auto">
          <a:xfrm>
            <a:off x="9067800" y="4343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09" name="Oval 52"/>
          <p:cNvSpPr>
            <a:spLocks noChangeArrowheads="1"/>
          </p:cNvSpPr>
          <p:nvPr/>
        </p:nvSpPr>
        <p:spPr bwMode="auto">
          <a:xfrm>
            <a:off x="8458200" y="4724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0" name="Oval 53"/>
          <p:cNvSpPr>
            <a:spLocks noChangeArrowheads="1"/>
          </p:cNvSpPr>
          <p:nvPr/>
        </p:nvSpPr>
        <p:spPr bwMode="auto">
          <a:xfrm>
            <a:off x="7620000" y="4572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1" name="Oval 54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2" name="Oval 55"/>
          <p:cNvSpPr>
            <a:spLocks noChangeArrowheads="1"/>
          </p:cNvSpPr>
          <p:nvPr/>
        </p:nvSpPr>
        <p:spPr bwMode="auto">
          <a:xfrm>
            <a:off x="75438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3" name="Oval 56"/>
          <p:cNvSpPr>
            <a:spLocks noChangeArrowheads="1"/>
          </p:cNvSpPr>
          <p:nvPr/>
        </p:nvSpPr>
        <p:spPr bwMode="auto">
          <a:xfrm>
            <a:off x="8001000" y="5486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4" name="Oval 57"/>
          <p:cNvSpPr>
            <a:spLocks noChangeArrowheads="1"/>
          </p:cNvSpPr>
          <p:nvPr/>
        </p:nvSpPr>
        <p:spPr bwMode="auto">
          <a:xfrm>
            <a:off x="7391400" y="5486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5" name="Oval 58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6" name="Oval 59"/>
          <p:cNvSpPr>
            <a:spLocks noChangeArrowheads="1"/>
          </p:cNvSpPr>
          <p:nvPr/>
        </p:nvSpPr>
        <p:spPr bwMode="auto">
          <a:xfrm>
            <a:off x="6629400" y="4572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7" name="Oval 60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8" name="Oval 61"/>
          <p:cNvSpPr>
            <a:spLocks noChangeArrowheads="1"/>
          </p:cNvSpPr>
          <p:nvPr/>
        </p:nvSpPr>
        <p:spPr bwMode="auto">
          <a:xfrm>
            <a:off x="6248400" y="4953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19" name="Oval 62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0" name="Oval 63"/>
          <p:cNvSpPr>
            <a:spLocks noChangeArrowheads="1"/>
          </p:cNvSpPr>
          <p:nvPr/>
        </p:nvSpPr>
        <p:spPr bwMode="auto">
          <a:xfrm>
            <a:off x="5638800" y="563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1" name="Oval 64"/>
          <p:cNvSpPr>
            <a:spLocks noChangeArrowheads="1"/>
          </p:cNvSpPr>
          <p:nvPr/>
        </p:nvSpPr>
        <p:spPr bwMode="auto">
          <a:xfrm>
            <a:off x="55626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2" name="Oval 65"/>
          <p:cNvSpPr>
            <a:spLocks noChangeArrowheads="1"/>
          </p:cNvSpPr>
          <p:nvPr/>
        </p:nvSpPr>
        <p:spPr bwMode="auto">
          <a:xfrm>
            <a:off x="50292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3" name="Oval 66"/>
          <p:cNvSpPr>
            <a:spLocks noChangeArrowheads="1"/>
          </p:cNvSpPr>
          <p:nvPr/>
        </p:nvSpPr>
        <p:spPr bwMode="auto">
          <a:xfrm>
            <a:off x="55626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4" name="Oval 67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5" name="Oval 68"/>
          <p:cNvSpPr>
            <a:spLocks noChangeArrowheads="1"/>
          </p:cNvSpPr>
          <p:nvPr/>
        </p:nvSpPr>
        <p:spPr bwMode="auto">
          <a:xfrm>
            <a:off x="5257800" y="2971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6" name="Oval 69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7" name="Oval 70"/>
          <p:cNvSpPr>
            <a:spLocks noChangeArrowheads="1"/>
          </p:cNvSpPr>
          <p:nvPr/>
        </p:nvSpPr>
        <p:spPr bwMode="auto">
          <a:xfrm>
            <a:off x="62484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8" name="Oval 71"/>
          <p:cNvSpPr>
            <a:spLocks noChangeArrowheads="1"/>
          </p:cNvSpPr>
          <p:nvPr/>
        </p:nvSpPr>
        <p:spPr bwMode="auto">
          <a:xfrm>
            <a:off x="5867400" y="182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29" name="Oval 72"/>
          <p:cNvSpPr>
            <a:spLocks noChangeArrowheads="1"/>
          </p:cNvSpPr>
          <p:nvPr/>
        </p:nvSpPr>
        <p:spPr bwMode="auto">
          <a:xfrm>
            <a:off x="6553200" y="1600200"/>
            <a:ext cx="152400" cy="152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0" name="Oval 73"/>
          <p:cNvSpPr>
            <a:spLocks noChangeArrowheads="1"/>
          </p:cNvSpPr>
          <p:nvPr/>
        </p:nvSpPr>
        <p:spPr bwMode="auto">
          <a:xfrm>
            <a:off x="5715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1" name="Oval 74"/>
          <p:cNvSpPr>
            <a:spLocks noChangeArrowheads="1"/>
          </p:cNvSpPr>
          <p:nvPr/>
        </p:nvSpPr>
        <p:spPr bwMode="auto">
          <a:xfrm>
            <a:off x="5257800" y="1600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2" name="Oval 75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3" name="Oval 76"/>
          <p:cNvSpPr>
            <a:spLocks noChangeArrowheads="1"/>
          </p:cNvSpPr>
          <p:nvPr/>
        </p:nvSpPr>
        <p:spPr bwMode="auto">
          <a:xfrm>
            <a:off x="4800600" y="2667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4" name="Oval 77"/>
          <p:cNvSpPr>
            <a:spLocks noChangeArrowheads="1"/>
          </p:cNvSpPr>
          <p:nvPr/>
        </p:nvSpPr>
        <p:spPr bwMode="auto">
          <a:xfrm>
            <a:off x="5181600" y="3505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5" name="Oval 78"/>
          <p:cNvSpPr>
            <a:spLocks noChangeArrowheads="1"/>
          </p:cNvSpPr>
          <p:nvPr/>
        </p:nvSpPr>
        <p:spPr bwMode="auto">
          <a:xfrm>
            <a:off x="4419600" y="3581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6" name="Oval 79"/>
          <p:cNvSpPr>
            <a:spLocks noChangeArrowheads="1"/>
          </p:cNvSpPr>
          <p:nvPr/>
        </p:nvSpPr>
        <p:spPr bwMode="auto">
          <a:xfrm>
            <a:off x="4343400" y="4419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7" name="Oval 80"/>
          <p:cNvSpPr>
            <a:spLocks noChangeArrowheads="1"/>
          </p:cNvSpPr>
          <p:nvPr/>
        </p:nvSpPr>
        <p:spPr bwMode="auto">
          <a:xfrm>
            <a:off x="4572000" y="5257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8" name="Oval 81"/>
          <p:cNvSpPr>
            <a:spLocks noChangeArrowheads="1"/>
          </p:cNvSpPr>
          <p:nvPr/>
        </p:nvSpPr>
        <p:spPr bwMode="auto">
          <a:xfrm>
            <a:off x="3886200" y="563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39" name="Oval 82"/>
          <p:cNvSpPr>
            <a:spLocks noChangeArrowheads="1"/>
          </p:cNvSpPr>
          <p:nvPr/>
        </p:nvSpPr>
        <p:spPr bwMode="auto">
          <a:xfrm>
            <a:off x="3429000" y="4876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0" name="Oval 83"/>
          <p:cNvSpPr>
            <a:spLocks noChangeArrowheads="1"/>
          </p:cNvSpPr>
          <p:nvPr/>
        </p:nvSpPr>
        <p:spPr bwMode="auto">
          <a:xfrm>
            <a:off x="34290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1" name="Oval 84"/>
          <p:cNvSpPr>
            <a:spLocks noChangeArrowheads="1"/>
          </p:cNvSpPr>
          <p:nvPr/>
        </p:nvSpPr>
        <p:spPr bwMode="auto">
          <a:xfrm>
            <a:off x="4038600" y="2743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2" name="Oval 85"/>
          <p:cNvSpPr>
            <a:spLocks noChangeArrowheads="1"/>
          </p:cNvSpPr>
          <p:nvPr/>
        </p:nvSpPr>
        <p:spPr bwMode="auto">
          <a:xfrm>
            <a:off x="4419600" y="1905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3" name="Oval 87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4" name="Oval 88"/>
          <p:cNvSpPr>
            <a:spLocks noChangeArrowheads="1"/>
          </p:cNvSpPr>
          <p:nvPr/>
        </p:nvSpPr>
        <p:spPr bwMode="auto">
          <a:xfrm>
            <a:off x="2286000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5" name="Oval 89"/>
          <p:cNvSpPr>
            <a:spLocks noChangeArrowheads="1"/>
          </p:cNvSpPr>
          <p:nvPr/>
        </p:nvSpPr>
        <p:spPr bwMode="auto">
          <a:xfrm>
            <a:off x="2362200" y="5791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6" name="Oval 90"/>
          <p:cNvSpPr>
            <a:spLocks noChangeArrowheads="1"/>
          </p:cNvSpPr>
          <p:nvPr/>
        </p:nvSpPr>
        <p:spPr bwMode="auto">
          <a:xfrm>
            <a:off x="23622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7" name="Oval 91"/>
          <p:cNvSpPr>
            <a:spLocks noChangeArrowheads="1"/>
          </p:cNvSpPr>
          <p:nvPr/>
        </p:nvSpPr>
        <p:spPr bwMode="auto">
          <a:xfrm>
            <a:off x="2514600" y="2286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8" name="Oval 92"/>
          <p:cNvSpPr>
            <a:spLocks noChangeArrowheads="1"/>
          </p:cNvSpPr>
          <p:nvPr/>
        </p:nvSpPr>
        <p:spPr bwMode="auto">
          <a:xfrm>
            <a:off x="2667000" y="1219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49" name="Oval 93"/>
          <p:cNvSpPr>
            <a:spLocks noChangeArrowheads="1"/>
          </p:cNvSpPr>
          <p:nvPr/>
        </p:nvSpPr>
        <p:spPr bwMode="auto">
          <a:xfrm>
            <a:off x="4114800" y="1066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50" name="Line 113"/>
          <p:cNvSpPr>
            <a:spLocks noChangeShapeType="1"/>
          </p:cNvSpPr>
          <p:nvPr/>
        </p:nvSpPr>
        <p:spPr bwMode="auto">
          <a:xfrm>
            <a:off x="7162800" y="2924175"/>
            <a:ext cx="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6351" name="Line 114"/>
          <p:cNvSpPr>
            <a:spLocks noChangeShapeType="1"/>
          </p:cNvSpPr>
          <p:nvPr/>
        </p:nvSpPr>
        <p:spPr bwMode="auto">
          <a:xfrm rot="-5400000">
            <a:off x="7172325" y="2924175"/>
            <a:ext cx="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6352" name="Title 99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Speedups</a:t>
            </a:r>
            <a:endParaRPr lang="de-CH" dirty="0"/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1981200" y="5422901"/>
            <a:ext cx="8229600" cy="70326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Trebuchet MS" pitchFamily="34" charset="0"/>
              <a:buAutoNum type="arabicPeriod" startAt="2"/>
            </a:pPr>
            <a:r>
              <a:rPr lang="en-US" sz="1800"/>
              <a:t>Assign </a:t>
            </a:r>
            <a:r>
              <a:rPr lang="en-US" sz="1800" dirty="0"/>
              <a:t>all points within radius r/c of the search path to the mode -&gt; reduce the number of data points to search.</a:t>
            </a:r>
            <a:endParaRPr lang="de-CH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0075863" y="6416675"/>
            <a:ext cx="211613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26-Oct-17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853738" y="6416675"/>
            <a:ext cx="1338262" cy="365125"/>
          </a:xfrm>
          <a:prstGeom prst="rect">
            <a:avLst/>
          </a:prstGeom>
        </p:spPr>
        <p:txBody>
          <a:bodyPr/>
          <a:lstStyle/>
          <a:p>
            <a:fld id="{CF7DC490-98B8-074B-BB30-37775A2447EF}" type="slidenum">
              <a:rPr lang="en-US" smtClean="0">
                <a:solidFill>
                  <a:prstClr val="white"/>
                </a:solidFill>
              </a:rPr>
              <a:pPr/>
              <a:t>48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6353" name="Oval 78"/>
          <p:cNvSpPr>
            <a:spLocks noChangeArrowheads="1"/>
          </p:cNvSpPr>
          <p:nvPr/>
        </p:nvSpPr>
        <p:spPr bwMode="auto">
          <a:xfrm>
            <a:off x="4087813" y="163988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54" name="Oval 78"/>
          <p:cNvSpPr>
            <a:spLocks noChangeArrowheads="1"/>
          </p:cNvSpPr>
          <p:nvPr/>
        </p:nvSpPr>
        <p:spPr bwMode="auto">
          <a:xfrm>
            <a:off x="4891088" y="185896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55" name="Oval 102"/>
          <p:cNvSpPr>
            <a:spLocks noChangeArrowheads="1"/>
          </p:cNvSpPr>
          <p:nvPr/>
        </p:nvSpPr>
        <p:spPr bwMode="auto">
          <a:xfrm>
            <a:off x="6446838" y="2822576"/>
            <a:ext cx="1439862" cy="1439863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56" name="Freeform 99"/>
          <p:cNvSpPr>
            <a:spLocks/>
          </p:cNvSpPr>
          <p:nvPr/>
        </p:nvSpPr>
        <p:spPr bwMode="auto">
          <a:xfrm>
            <a:off x="3516314" y="1863725"/>
            <a:ext cx="3635375" cy="1663700"/>
          </a:xfrm>
          <a:custGeom>
            <a:avLst/>
            <a:gdLst>
              <a:gd name="T0" fmla="*/ 0 w 3635828"/>
              <a:gd name="T1" fmla="*/ 127977 h 1662792"/>
              <a:gd name="T2" fmla="*/ 1922440 w 3635828"/>
              <a:gd name="T3" fmla="*/ 433154 h 1662792"/>
              <a:gd name="T4" fmla="*/ 3635375 w 3635828"/>
              <a:gd name="T5" fmla="*/ 1663700 h 1662792"/>
              <a:gd name="T6" fmla="*/ 0 60000 65536"/>
              <a:gd name="T7" fmla="*/ 0 60000 65536"/>
              <a:gd name="T8" fmla="*/ 0 60000 65536"/>
              <a:gd name="T9" fmla="*/ 0 w 3635828"/>
              <a:gd name="T10" fmla="*/ 0 h 1662792"/>
              <a:gd name="T11" fmla="*/ 3635828 w 3635828"/>
              <a:gd name="T12" fmla="*/ 1662792 h 16627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5828" h="1662792">
                <a:moveTo>
                  <a:pt x="0" y="127907"/>
                </a:moveTo>
                <a:cubicBezTo>
                  <a:pt x="600528" y="0"/>
                  <a:pt x="1316709" y="177104"/>
                  <a:pt x="1922680" y="432918"/>
                </a:cubicBezTo>
                <a:cubicBezTo>
                  <a:pt x="2528651" y="688732"/>
                  <a:pt x="3024413" y="1023256"/>
                  <a:pt x="3635828" y="1662792"/>
                </a:cubicBezTo>
              </a:path>
            </a:pathLst>
          </a:custGeom>
          <a:noFill/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6357" name="Oval 102"/>
          <p:cNvSpPr>
            <a:spLocks noChangeArrowheads="1"/>
          </p:cNvSpPr>
          <p:nvPr/>
        </p:nvSpPr>
        <p:spPr bwMode="auto">
          <a:xfrm>
            <a:off x="2846388" y="1274763"/>
            <a:ext cx="1439862" cy="1439862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58" name="Oval 102"/>
          <p:cNvSpPr>
            <a:spLocks noChangeArrowheads="1"/>
          </p:cNvSpPr>
          <p:nvPr/>
        </p:nvSpPr>
        <p:spPr bwMode="auto">
          <a:xfrm>
            <a:off x="4854576" y="1676401"/>
            <a:ext cx="1439863" cy="1439863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59" name="Freeform 104"/>
          <p:cNvSpPr>
            <a:spLocks/>
          </p:cNvSpPr>
          <p:nvPr/>
        </p:nvSpPr>
        <p:spPr bwMode="auto">
          <a:xfrm>
            <a:off x="3540125" y="2333626"/>
            <a:ext cx="3322638" cy="1458913"/>
          </a:xfrm>
          <a:custGeom>
            <a:avLst/>
            <a:gdLst>
              <a:gd name="T0" fmla="*/ 0 w 3322683"/>
              <a:gd name="T1" fmla="*/ 17443 h 1459603"/>
              <a:gd name="T2" fmla="*/ 1935164 w 3322683"/>
              <a:gd name="T3" fmla="*/ 400537 h 1459603"/>
              <a:gd name="T4" fmla="*/ 3322638 w 3322683"/>
              <a:gd name="T5" fmla="*/ 1458913 h 1459603"/>
              <a:gd name="T6" fmla="*/ 0 60000 65536"/>
              <a:gd name="T7" fmla="*/ 0 60000 65536"/>
              <a:gd name="T8" fmla="*/ 0 60000 65536"/>
              <a:gd name="T9" fmla="*/ 0 w 3322683"/>
              <a:gd name="T10" fmla="*/ 0 h 1459603"/>
              <a:gd name="T11" fmla="*/ 3322683 w 3322683"/>
              <a:gd name="T12" fmla="*/ 1459603 h 14596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22683" h="1459603">
                <a:moveTo>
                  <a:pt x="0" y="17451"/>
                </a:moveTo>
                <a:cubicBezTo>
                  <a:pt x="587856" y="0"/>
                  <a:pt x="1381409" y="160367"/>
                  <a:pt x="1935189" y="400726"/>
                </a:cubicBezTo>
                <a:cubicBezTo>
                  <a:pt x="2488970" y="641085"/>
                  <a:pt x="2711268" y="820067"/>
                  <a:pt x="3322683" y="1459603"/>
                </a:cubicBezTo>
              </a:path>
            </a:pathLst>
          </a:custGeom>
          <a:noFill/>
          <a:ln w="19050" cap="sq" cmpd="sng" algn="ctr">
            <a:solidFill>
              <a:srgbClr val="FF66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6360" name="Freeform 105"/>
          <p:cNvSpPr>
            <a:spLocks/>
          </p:cNvSpPr>
          <p:nvPr/>
        </p:nvSpPr>
        <p:spPr bwMode="auto">
          <a:xfrm>
            <a:off x="3576639" y="1603376"/>
            <a:ext cx="3870325" cy="1660525"/>
          </a:xfrm>
          <a:custGeom>
            <a:avLst/>
            <a:gdLst>
              <a:gd name="T0" fmla="*/ 0 w 3870378"/>
              <a:gd name="T1" fmla="*/ 17451 h 1660536"/>
              <a:gd name="T2" fmla="*/ 2044700 w 3870378"/>
              <a:gd name="T3" fmla="*/ 418174 h 1660536"/>
              <a:gd name="T4" fmla="*/ 3870325 w 3870378"/>
              <a:gd name="T5" fmla="*/ 1660525 h 1660536"/>
              <a:gd name="T6" fmla="*/ 0 60000 65536"/>
              <a:gd name="T7" fmla="*/ 0 60000 65536"/>
              <a:gd name="T8" fmla="*/ 0 60000 65536"/>
              <a:gd name="T9" fmla="*/ 0 w 3870378"/>
              <a:gd name="T10" fmla="*/ 0 h 1660536"/>
              <a:gd name="T11" fmla="*/ 3870378 w 3870378"/>
              <a:gd name="T12" fmla="*/ 1660536 h 1660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0378" h="1660536">
                <a:moveTo>
                  <a:pt x="0" y="17451"/>
                </a:moveTo>
                <a:cubicBezTo>
                  <a:pt x="587856" y="0"/>
                  <a:pt x="1399665" y="144329"/>
                  <a:pt x="2044728" y="418177"/>
                </a:cubicBezTo>
                <a:cubicBezTo>
                  <a:pt x="2689791" y="692025"/>
                  <a:pt x="3258963" y="1021000"/>
                  <a:pt x="3870378" y="1660536"/>
                </a:cubicBezTo>
              </a:path>
            </a:pathLst>
          </a:custGeom>
          <a:noFill/>
          <a:ln w="19050" cap="sq" cmpd="sng" algn="ctr">
            <a:solidFill>
              <a:srgbClr val="FF66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96362" name="Straight Arrow Connector 109"/>
          <p:cNvCxnSpPr>
            <a:cxnSpLocks noChangeShapeType="1"/>
          </p:cNvCxnSpPr>
          <p:nvPr/>
        </p:nvCxnSpPr>
        <p:spPr bwMode="auto">
          <a:xfrm rot="16200000" flipH="1">
            <a:off x="3461545" y="2120108"/>
            <a:ext cx="339725" cy="109537"/>
          </a:xfrm>
          <a:prstGeom prst="straightConnector1">
            <a:avLst/>
          </a:prstGeom>
          <a:noFill/>
          <a:ln w="19050" cap="sq" algn="ctr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96363" name="Picture 1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2041525"/>
            <a:ext cx="431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64" name="Oval 102"/>
          <p:cNvSpPr>
            <a:spLocks noChangeArrowheads="1"/>
          </p:cNvSpPr>
          <p:nvPr/>
        </p:nvSpPr>
        <p:spPr bwMode="auto">
          <a:xfrm>
            <a:off x="3206750" y="1635125"/>
            <a:ext cx="719138" cy="719138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65" name="Oval 102"/>
          <p:cNvSpPr>
            <a:spLocks noChangeArrowheads="1"/>
          </p:cNvSpPr>
          <p:nvPr/>
        </p:nvSpPr>
        <p:spPr bwMode="auto">
          <a:xfrm>
            <a:off x="5214939" y="2036764"/>
            <a:ext cx="719137" cy="719137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66" name="Oval 102"/>
          <p:cNvSpPr>
            <a:spLocks noChangeArrowheads="1"/>
          </p:cNvSpPr>
          <p:nvPr/>
        </p:nvSpPr>
        <p:spPr bwMode="auto">
          <a:xfrm>
            <a:off x="6805614" y="3182939"/>
            <a:ext cx="720725" cy="720725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96367" name="Oval 86"/>
          <p:cNvSpPr>
            <a:spLocks noChangeArrowheads="1"/>
          </p:cNvSpPr>
          <p:nvPr/>
        </p:nvSpPr>
        <p:spPr bwMode="auto">
          <a:xfrm>
            <a:off x="3505200" y="1905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>
              <a:solidFill>
                <a:prstClr val="black"/>
              </a:solidFill>
            </a:endParaRPr>
          </a:p>
        </p:txBody>
      </p:sp>
      <p:sp>
        <p:nvSpPr>
          <p:cNvPr id="112" name="TextBox 6"/>
          <p:cNvSpPr txBox="1">
            <a:spLocks noChangeArrowheads="1"/>
          </p:cNvSpPr>
          <p:nvPr/>
        </p:nvSpPr>
        <p:spPr bwMode="auto">
          <a:xfrm rot="16200000">
            <a:off x="9364499" y="5034226"/>
            <a:ext cx="229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Bastian </a:t>
            </a:r>
            <a:r>
              <a:rPr lang="en-US" sz="1400" b="0" dirty="0" err="1">
                <a:solidFill>
                  <a:srgbClr val="000000"/>
                </a:solidFill>
              </a:rPr>
              <a:t>Leibe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1611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Details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43001" y="1905000"/>
            <a:ext cx="8780414" cy="3581400"/>
            <a:chOff x="744586" y="1905000"/>
            <a:chExt cx="7654827" cy="28495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586" y="1905000"/>
              <a:ext cx="7654827" cy="2362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b="94469"/>
            <a:stretch/>
          </p:blipFill>
          <p:spPr>
            <a:xfrm>
              <a:off x="781958" y="4495800"/>
              <a:ext cx="7580081" cy="25876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105400" y="4495800"/>
              <a:ext cx="3256639" cy="258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9372600" y="6400800"/>
            <a:ext cx="2025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Comaniciu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Meer, 2002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797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learn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  <a:p>
            <a:r>
              <a:rPr lang="en-US" dirty="0"/>
              <a:t>Mean-shift clustering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09800" y="51816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Reading: </a:t>
            </a:r>
            <a:r>
              <a:rPr lang="en-US" dirty="0">
                <a:solidFill>
                  <a:srgbClr val="CC3300"/>
                </a:solidFill>
              </a:rPr>
              <a:t>[FP]</a:t>
            </a:r>
            <a:r>
              <a:rPr lang="en-US" dirty="0"/>
              <a:t> Chapters: 14.2, 14.4	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13100" y="5562601"/>
            <a:ext cx="7454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D.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Comaniciu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and P. Meer, </a:t>
            </a:r>
            <a:r>
              <a:rPr lang="en-US" dirty="0">
                <a:solidFill>
                  <a:srgbClr val="000000"/>
                </a:solidFill>
                <a:cs typeface="Arial" pitchFamily="34" charset="0"/>
                <a:hlinkClick r:id="rId2"/>
              </a:rPr>
              <a:t>Mean Shift: A Robust Approach toward Feature Space Analysis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, PAMI 2002. </a:t>
            </a:r>
          </a:p>
        </p:txBody>
      </p:sp>
    </p:spTree>
    <p:extLst>
      <p:ext uri="{BB962C8B-B14F-4D97-AF65-F5344CB8AC3E}">
        <p14:creationId xmlns:p14="http://schemas.microsoft.com/office/powerpoint/2010/main" val="30072129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Kernels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9541322" y="5942112"/>
            <a:ext cx="669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cs typeface="Arial" pitchFamily="34" charset="0"/>
                <a:hlinkClick r:id="rId2"/>
              </a:rPr>
              <a:t>source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23" y="1181614"/>
            <a:ext cx="5984699" cy="49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55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Details</a:t>
            </a:r>
          </a:p>
        </p:txBody>
      </p:sp>
      <p:sp>
        <p:nvSpPr>
          <p:cNvPr id="8" name="Rectangle 7"/>
          <p:cNvSpPr/>
          <p:nvPr/>
        </p:nvSpPr>
        <p:spPr>
          <a:xfrm>
            <a:off x="8646136" y="6018312"/>
            <a:ext cx="2025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Comaniciu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Meer, 2002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374900" y="4743272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Term1: this is proportional to the density estimate at x (similar to equation 1 from two slides ago).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Term2: this is the mean-shift vector that points towards the direction of maximum density.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50836" y="2081778"/>
            <a:ext cx="7496727" cy="1684338"/>
            <a:chOff x="753700" y="1676400"/>
            <a:chExt cx="7496727" cy="16843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11731" b="52037"/>
            <a:stretch/>
          </p:blipFill>
          <p:spPr>
            <a:xfrm>
              <a:off x="753700" y="1676400"/>
              <a:ext cx="7496727" cy="16764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28098" y="3101976"/>
              <a:ext cx="922329" cy="258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1087" t="24155" r="35068" b="39806"/>
          <a:stretch/>
        </p:blipFill>
        <p:spPr>
          <a:xfrm>
            <a:off x="5003801" y="1139873"/>
            <a:ext cx="2590799" cy="851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636519" y="1417637"/>
            <a:ext cx="758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Taking the derivative of:</a:t>
            </a:r>
          </a:p>
        </p:txBody>
      </p:sp>
    </p:spTree>
    <p:extLst>
      <p:ext uri="{BB962C8B-B14F-4D97-AF65-F5344CB8AC3E}">
        <p14:creationId xmlns:p14="http://schemas.microsoft.com/office/powerpoint/2010/main" val="1795732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Details</a:t>
            </a:r>
          </a:p>
        </p:txBody>
      </p:sp>
      <p:sp>
        <p:nvSpPr>
          <p:cNvPr id="8" name="Rectangle 7"/>
          <p:cNvSpPr/>
          <p:nvPr/>
        </p:nvSpPr>
        <p:spPr>
          <a:xfrm>
            <a:off x="8646136" y="6018312"/>
            <a:ext cx="2025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cs typeface="Arial" pitchFamily="34" charset="0"/>
              </a:rPr>
              <a:t>Comaniciu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&amp; Meer, 2002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1508226"/>
            <a:ext cx="784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Finally, the mean shift procedure from a given point 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 is: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Computer the mean shift vector </a:t>
            </a:r>
            <a:r>
              <a:rPr lang="en-US" b="1" dirty="0"/>
              <a:t>m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Translate the density window: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Iterate steps 1 and 2 until convergence.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7221" t="11731" r="13302" b="64572"/>
          <a:stretch/>
        </p:blipFill>
        <p:spPr>
          <a:xfrm>
            <a:off x="4724400" y="2433149"/>
            <a:ext cx="2209800" cy="10964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51742" t="84676" r="24006" b="9472"/>
          <a:stretch/>
        </p:blipFill>
        <p:spPr>
          <a:xfrm>
            <a:off x="4572000" y="4438153"/>
            <a:ext cx="3048000" cy="4539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60795" t="91894" r="24006"/>
          <a:stretch/>
        </p:blipFill>
        <p:spPr>
          <a:xfrm>
            <a:off x="5463099" y="5470269"/>
            <a:ext cx="1265802" cy="4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491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/>
              <a:t>Summary Mean-Shift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3036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u="sng"/>
              <a:t>Pros</a:t>
            </a:r>
          </a:p>
          <a:p>
            <a:pPr lvl="1"/>
            <a:r>
              <a:rPr lang="en-US"/>
              <a:t>General, application-independent tool</a:t>
            </a:r>
          </a:p>
          <a:p>
            <a:pPr lvl="1"/>
            <a:r>
              <a:rPr lang="en-US"/>
              <a:t>Model-free, does not assume any prior shape (spherical, elliptical, etc.) on data clusters</a:t>
            </a:r>
          </a:p>
          <a:p>
            <a:pPr lvl="1"/>
            <a:r>
              <a:rPr lang="en-US"/>
              <a:t>Just a single parameter (window size h) </a:t>
            </a:r>
          </a:p>
          <a:p>
            <a:pPr lvl="2"/>
            <a:r>
              <a:rPr lang="en-US"/>
              <a:t>h has a physical meaning (unlike k-means)</a:t>
            </a:r>
          </a:p>
          <a:p>
            <a:pPr lvl="1"/>
            <a:r>
              <a:rPr lang="en-US"/>
              <a:t>Finds variable number of modes</a:t>
            </a:r>
          </a:p>
          <a:p>
            <a:pPr lvl="1"/>
            <a:r>
              <a:rPr lang="en-US"/>
              <a:t>Robust to outliers</a:t>
            </a:r>
          </a:p>
          <a:p>
            <a:pPr lvl="1"/>
            <a:endParaRPr lang="en-US" sz="1200"/>
          </a:p>
          <a:p>
            <a:r>
              <a:rPr lang="en-US" u="sng"/>
              <a:t>Cons</a:t>
            </a:r>
          </a:p>
          <a:p>
            <a:pPr lvl="1"/>
            <a:r>
              <a:rPr lang="en-US"/>
              <a:t>Output depends on window size</a:t>
            </a:r>
          </a:p>
          <a:p>
            <a:pPr lvl="1"/>
            <a:r>
              <a:rPr lang="en-US"/>
              <a:t>Window size (bandwidth) selection is not trivial</a:t>
            </a:r>
          </a:p>
          <a:p>
            <a:pPr lvl="1"/>
            <a:r>
              <a:rPr lang="en-US"/>
              <a:t>Computationally (relatively) expensive (~2s/image)</a:t>
            </a:r>
          </a:p>
          <a:p>
            <a:pPr lvl="1"/>
            <a:r>
              <a:rPr lang="en-US"/>
              <a:t>Does not scale well with dimension of feature space</a:t>
            </a:r>
          </a:p>
          <a:p>
            <a:endParaRPr lang="de-CH"/>
          </a:p>
        </p:txBody>
      </p:sp>
      <p:sp>
        <p:nvSpPr>
          <p:cNvPr id="97286" name="TextBox 5"/>
          <p:cNvSpPr txBox="1">
            <a:spLocks noChangeArrowheads="1"/>
          </p:cNvSpPr>
          <p:nvPr/>
        </p:nvSpPr>
        <p:spPr bwMode="auto">
          <a:xfrm rot="16200000">
            <a:off x="9877425" y="5378450"/>
            <a:ext cx="265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Svetlana </a:t>
            </a:r>
            <a:r>
              <a:rPr lang="en-US" sz="1400" b="0" dirty="0" err="1">
                <a:solidFill>
                  <a:srgbClr val="000000"/>
                </a:solidFill>
              </a:rPr>
              <a:t>Lazebnik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343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have learned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  <a:p>
            <a:r>
              <a:rPr lang="en-US" dirty="0"/>
              <a:t>Mean-shift clustering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2" y="56388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Reading: </a:t>
            </a:r>
            <a:r>
              <a:rPr lang="en-US" dirty="0">
                <a:solidFill>
                  <a:srgbClr val="CC3300"/>
                </a:solidFill>
              </a:rPr>
              <a:t>[FP]</a:t>
            </a:r>
            <a:r>
              <a:rPr lang="en-US" dirty="0"/>
              <a:t> Chapters: 14.2, 14.4	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09602" y="6158300"/>
            <a:ext cx="10363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D.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Comaniciu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and P. Meer, </a:t>
            </a:r>
            <a:r>
              <a:rPr lang="en-US" dirty="0">
                <a:solidFill>
                  <a:srgbClr val="000000"/>
                </a:solidFill>
                <a:cs typeface="Arial" pitchFamily="34" charset="0"/>
                <a:hlinkClick r:id="rId2"/>
              </a:rPr>
              <a:t>Mean Shift: A Robust Approach toward Feature Space Analysis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, PAMI 2002. </a:t>
            </a:r>
          </a:p>
        </p:txBody>
      </p:sp>
    </p:spTree>
    <p:extLst>
      <p:ext uri="{BB962C8B-B14F-4D97-AF65-F5344CB8AC3E}">
        <p14:creationId xmlns:p14="http://schemas.microsoft.com/office/powerpoint/2010/main" val="286047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learn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Mean-shift clustering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2" y="5181600"/>
            <a:ext cx="6857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Reading: </a:t>
            </a:r>
            <a:r>
              <a:rPr lang="en-US" dirty="0">
                <a:solidFill>
                  <a:srgbClr val="CC3300"/>
                </a:solidFill>
              </a:rPr>
              <a:t>[FP]</a:t>
            </a:r>
            <a:r>
              <a:rPr lang="en-US" dirty="0"/>
              <a:t> Chapters: 14.2, 14.4	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09602" y="5701100"/>
            <a:ext cx="10058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D. </a:t>
            </a:r>
            <a:r>
              <a:rPr lang="en-US" dirty="0" err="1">
                <a:solidFill>
                  <a:srgbClr val="000000"/>
                </a:solidFill>
                <a:cs typeface="Arial" pitchFamily="34" charset="0"/>
              </a:rPr>
              <a:t>Comaniciu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and P. Meer, </a:t>
            </a:r>
            <a:r>
              <a:rPr lang="en-US" dirty="0">
                <a:solidFill>
                  <a:srgbClr val="000000"/>
                </a:solidFill>
                <a:cs typeface="Arial" pitchFamily="34" charset="0"/>
                <a:hlinkClick r:id="rId2"/>
              </a:rPr>
              <a:t>Mean Shift: A Robust Approach toward Feature Space Analysis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, PAMI 2002. </a:t>
            </a:r>
          </a:p>
        </p:txBody>
      </p:sp>
    </p:spTree>
    <p:extLst>
      <p:ext uri="{BB962C8B-B14F-4D97-AF65-F5344CB8AC3E}">
        <p14:creationId xmlns:p14="http://schemas.microsoft.com/office/powerpoint/2010/main" val="286047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09602" y="209550"/>
            <a:ext cx="8229600" cy="1143000"/>
          </a:xfrm>
        </p:spPr>
        <p:txBody>
          <a:bodyPr/>
          <a:lstStyle/>
          <a:p>
            <a:r>
              <a:rPr lang="en-US" dirty="0"/>
              <a:t>Image Segmentation: Toy Example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100"/>
          </a:p>
          <a:p>
            <a:r>
              <a:rPr lang="en-US"/>
              <a:t>These intensities define the three groups.</a:t>
            </a:r>
          </a:p>
          <a:p>
            <a:r>
              <a:rPr lang="en-US"/>
              <a:t>We could label every pixel in the image according to which of these primary intensities it is.</a:t>
            </a:r>
          </a:p>
          <a:p>
            <a:pPr lvl="1"/>
            <a:r>
              <a:rPr lang="en-US"/>
              <a:t>i.e., segment the image based on the intensity feature.</a:t>
            </a:r>
          </a:p>
          <a:p>
            <a:r>
              <a:rPr lang="en-US"/>
              <a:t>What if the image isn’t quite so simple?</a:t>
            </a:r>
          </a:p>
          <a:p>
            <a:endParaRPr lang="de-CH"/>
          </a:p>
        </p:txBody>
      </p:sp>
      <p:pic>
        <p:nvPicPr>
          <p:cNvPr id="51206" name="Picture 1" descr="clean_histogram_graysc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1071564"/>
            <a:ext cx="40894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" descr="simple_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420814"/>
            <a:ext cx="2762250" cy="17811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Box 3"/>
          <p:cNvSpPr txBox="1">
            <a:spLocks noChangeArrowheads="1"/>
          </p:cNvSpPr>
          <p:nvPr/>
        </p:nvSpPr>
        <p:spPr bwMode="auto">
          <a:xfrm>
            <a:off x="7337425" y="3575051"/>
            <a:ext cx="31765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2200">
                <a:solidFill>
                  <a:srgbClr val="000000"/>
                </a:solidFill>
                <a:latin typeface="Arial" pitchFamily="34" charset="0"/>
              </a:rPr>
              <a:t>intensity</a:t>
            </a:r>
          </a:p>
        </p:txBody>
      </p:sp>
      <p:sp>
        <p:nvSpPr>
          <p:cNvPr id="51209" name="TextBox 7"/>
          <p:cNvSpPr txBox="1">
            <a:spLocks noChangeArrowheads="1"/>
          </p:cNvSpPr>
          <p:nvPr/>
        </p:nvSpPr>
        <p:spPr bwMode="auto">
          <a:xfrm>
            <a:off x="2517775" y="3160713"/>
            <a:ext cx="31765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2200">
                <a:solidFill>
                  <a:srgbClr val="000000"/>
                </a:solidFill>
                <a:latin typeface="Arial" pitchFamily="34" charset="0"/>
              </a:rPr>
              <a:t>input image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424613" y="1603375"/>
            <a:ext cx="1789112" cy="1314450"/>
            <a:chOff x="4900633" y="873090"/>
            <a:chExt cx="1789122" cy="1314468"/>
          </a:xfrm>
        </p:grpSpPr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4900633" y="873090"/>
              <a:ext cx="1789122" cy="36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i="1" dirty="0">
                  <a:solidFill>
                    <a:srgbClr val="000000"/>
                  </a:solidFill>
                </a:rPr>
                <a:t>black pixels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4973654" y="1384275"/>
              <a:ext cx="985850" cy="6207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104189" y="1749426"/>
            <a:ext cx="839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000000"/>
                </a:solidFill>
              </a:rPr>
              <a:t>gray pixels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8341519" y="2497932"/>
            <a:ext cx="3286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747250" y="1055688"/>
            <a:ext cx="839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000000"/>
                </a:solidFill>
              </a:rPr>
              <a:t>white pixels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9309101" y="1701800"/>
            <a:ext cx="777875" cy="376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73363" y="1968500"/>
            <a:ext cx="584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4000">
                <a:solidFill>
                  <a:srgbClr val="FFFF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86175" y="1931989"/>
            <a:ext cx="584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16425" y="1457325"/>
            <a:ext cx="584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51218" name="TextBox 19"/>
          <p:cNvSpPr txBox="1">
            <a:spLocks noChangeArrowheads="1"/>
          </p:cNvSpPr>
          <p:nvPr/>
        </p:nvSpPr>
        <p:spPr bwMode="auto">
          <a:xfrm>
            <a:off x="1836739" y="6092826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1" descr="clean_histogram_graysc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247651"/>
            <a:ext cx="40894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2" descr="simple_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596901"/>
            <a:ext cx="2762250" cy="17811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 rot="-5400000">
            <a:off x="5322888" y="1393825"/>
            <a:ext cx="1395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Pixel count</a:t>
            </a:r>
          </a:p>
        </p:txBody>
      </p:sp>
      <p:pic>
        <p:nvPicPr>
          <p:cNvPr id="52233" name="Picture 5" descr="noisy_grayscale_i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883026"/>
            <a:ext cx="2762250" cy="17811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noisy_histogram_graysca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554412"/>
            <a:ext cx="41719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511425" y="2336801"/>
            <a:ext cx="204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Input image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511425" y="5635626"/>
            <a:ext cx="204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Input image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34275" y="5891212"/>
            <a:ext cx="1131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Intensity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5400000">
            <a:off x="5107782" y="4501356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Pixel count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70088" y="3254375"/>
            <a:ext cx="86169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34275" y="2779712"/>
            <a:ext cx="1131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Intensity</a:t>
            </a:r>
          </a:p>
        </p:txBody>
      </p:sp>
      <p:sp>
        <p:nvSpPr>
          <p:cNvPr id="52241" name="TextBox 16"/>
          <p:cNvSpPr txBox="1">
            <a:spLocks noChangeArrowheads="1"/>
          </p:cNvSpPr>
          <p:nvPr/>
        </p:nvSpPr>
        <p:spPr bwMode="auto">
          <a:xfrm>
            <a:off x="1836739" y="6102351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>
                <a:solidFill>
                  <a:srgbClr val="000000"/>
                </a:solidFill>
              </a:rPr>
              <a:t>Slide credit: Kristen Grauman</a:t>
            </a:r>
            <a:endParaRPr lang="de-CH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981200" y="854076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r>
              <a:rPr lang="en-US" dirty="0"/>
              <a:t>Now how to determine the three main intensities that define our groups?</a:t>
            </a:r>
          </a:p>
          <a:p>
            <a:r>
              <a:rPr lang="en-US" dirty="0"/>
              <a:t>We need to cluster.</a:t>
            </a:r>
          </a:p>
          <a:p>
            <a:endParaRPr lang="de-CH" dirty="0"/>
          </a:p>
        </p:txBody>
      </p:sp>
      <p:pic>
        <p:nvPicPr>
          <p:cNvPr id="53254" name="Picture 5" descr="noisy_grayscale_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862014"/>
            <a:ext cx="2762250" cy="17811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10" descr="noisy_histogram_graysc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533400"/>
            <a:ext cx="41719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511425" y="2614614"/>
            <a:ext cx="204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Input image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34275" y="2870200"/>
            <a:ext cx="1131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Intensity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5400000">
            <a:off x="5107782" y="1480344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Pixel count</a:t>
            </a:r>
          </a:p>
        </p:txBody>
      </p:sp>
      <p:sp>
        <p:nvSpPr>
          <p:cNvPr id="53259" name="TextBox 14"/>
          <p:cNvSpPr txBox="1">
            <a:spLocks noChangeArrowheads="1"/>
          </p:cNvSpPr>
          <p:nvPr/>
        </p:nvSpPr>
        <p:spPr bwMode="auto">
          <a:xfrm>
            <a:off x="1836739" y="6019801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2"/>
                </a:solidFill>
                <a:latin typeface="Trebuchet MS" pitchFamily="34" charset="0"/>
              </a:defRPr>
            </a:lvl1pPr>
            <a:lvl2pPr marL="742950" indent="-285750">
              <a:defRPr sz="2000" b="1">
                <a:solidFill>
                  <a:schemeClr val="bg2"/>
                </a:solidFill>
                <a:latin typeface="Trebuchet MS" pitchFamily="34" charset="0"/>
              </a:defRPr>
            </a:lvl2pPr>
            <a:lvl3pPr marL="11430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3pPr>
            <a:lvl4pPr marL="16002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4pPr>
            <a:lvl5pPr marL="2057400" indent="-228600">
              <a:defRPr sz="2000" b="1">
                <a:solidFill>
                  <a:schemeClr val="bg2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rebuchet MS" pitchFamily="34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Slide credit: Kristen </a:t>
            </a:r>
            <a:r>
              <a:rPr lang="en-US" sz="1400" b="0" dirty="0" err="1">
                <a:solidFill>
                  <a:srgbClr val="000000"/>
                </a:solidFill>
              </a:rPr>
              <a:t>Grauman</a:t>
            </a:r>
            <a:endParaRPr lang="de-CH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503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{x \in W} x H(x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8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/c  template TPT1  env TPENV3  fore 0  back 16777215  eqnno 1"/>
  <p:tag name="FILENAME" val="TP_tmp"/>
  <p:tag name="ORIGWIDTH" val="17"/>
  <p:tag name="PICTUREFILESIZE" val="1160"/>
</p:tagLst>
</file>

<file path=ppt/theme/theme1.xml><?xml version="1.0" encoding="utf-8"?>
<a:theme xmlns:a="http://schemas.openxmlformats.org/drawingml/2006/main" name="1_CS223B_slide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12338</TotalTime>
  <Words>1966</Words>
  <Application>Microsoft Macintosh PowerPoint</Application>
  <PresentationFormat>Widescreen</PresentationFormat>
  <Paragraphs>511</Paragraphs>
  <Slides>54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ＭＳ Ｐゴシック</vt:lpstr>
      <vt:lpstr>Arial</vt:lpstr>
      <vt:lpstr>Calibri</vt:lpstr>
      <vt:lpstr>CMMI10</vt:lpstr>
      <vt:lpstr>Geneva</vt:lpstr>
      <vt:lpstr>Symbol</vt:lpstr>
      <vt:lpstr>Times New Roman</vt:lpstr>
      <vt:lpstr>Trebuchet MS</vt:lpstr>
      <vt:lpstr>1_CS223B_slides_template</vt:lpstr>
      <vt:lpstr>Equation</vt:lpstr>
      <vt:lpstr>Lecture: k-means &amp; mean-shift clustering</vt:lpstr>
      <vt:lpstr>Recap: Image Segmentation</vt:lpstr>
      <vt:lpstr>Recap: Gestalt Theory</vt:lpstr>
      <vt:lpstr>Recap: Gestalt Factors</vt:lpstr>
      <vt:lpstr>What will we learn today?</vt:lpstr>
      <vt:lpstr>What will we learn today?</vt:lpstr>
      <vt:lpstr>Image Segmentation: Toy Example</vt:lpstr>
      <vt:lpstr>PowerPoint Presentation</vt:lpstr>
      <vt:lpstr>PowerPoint Presentation</vt:lpstr>
      <vt:lpstr>PowerPoint Presentation</vt:lpstr>
      <vt:lpstr>Clustering for Summarization</vt:lpstr>
      <vt:lpstr>Clustering</vt:lpstr>
      <vt:lpstr>K-means clustering</vt:lpstr>
      <vt:lpstr>K-means clustering</vt:lpstr>
      <vt:lpstr>K-means clustering</vt:lpstr>
      <vt:lpstr>K-means clustering</vt:lpstr>
      <vt:lpstr>Segmentation as Clustering</vt:lpstr>
      <vt:lpstr>K-Means++</vt:lpstr>
      <vt:lpstr>Feature Space</vt:lpstr>
      <vt:lpstr>Feature Space</vt:lpstr>
      <vt:lpstr>Feature Space</vt:lpstr>
      <vt:lpstr>Smoothing Out Cluster Assignments</vt:lpstr>
      <vt:lpstr>Segmentation as Clustering</vt:lpstr>
      <vt:lpstr>K-Means Clustering Results</vt:lpstr>
      <vt:lpstr>K-Means Clustering Results</vt:lpstr>
      <vt:lpstr>How to evaluate clusters?</vt:lpstr>
      <vt:lpstr>How to choose the number of clusters?</vt:lpstr>
      <vt:lpstr>K-Means pros and cons</vt:lpstr>
      <vt:lpstr>What will we learn today?</vt:lpstr>
      <vt:lpstr>Mean-Shift Segmentation</vt:lpstr>
      <vt:lpstr>Mean-Shift Algorithm</vt:lpstr>
      <vt:lpstr>Mean-Shift</vt:lpstr>
      <vt:lpstr>Mean-Shift</vt:lpstr>
      <vt:lpstr>Mean-Shift</vt:lpstr>
      <vt:lpstr>Mean-Shift</vt:lpstr>
      <vt:lpstr>Mean-Shift</vt:lpstr>
      <vt:lpstr>Mean-Shift</vt:lpstr>
      <vt:lpstr>Mean-Shift</vt:lpstr>
      <vt:lpstr>Real Modality Analysis</vt:lpstr>
      <vt:lpstr>Real Modality Analysis</vt:lpstr>
      <vt:lpstr>Mean-Shift Clustering</vt:lpstr>
      <vt:lpstr>Mean-Shift Clustering/Segmentation</vt:lpstr>
      <vt:lpstr>Mean-Shift Segmentation Results</vt:lpstr>
      <vt:lpstr>More Results</vt:lpstr>
      <vt:lpstr>More Results</vt:lpstr>
      <vt:lpstr>Problem: Computational Complexity</vt:lpstr>
      <vt:lpstr>Speedups: Basin of Attraction</vt:lpstr>
      <vt:lpstr>Speedups</vt:lpstr>
      <vt:lpstr>Technical Details</vt:lpstr>
      <vt:lpstr>Other Kernels</vt:lpstr>
      <vt:lpstr>Technical Details</vt:lpstr>
      <vt:lpstr>Technical Details</vt:lpstr>
      <vt:lpstr>Summary Mean-Shift</vt:lpstr>
      <vt:lpstr>What will we have learned today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What is CV?</dc:title>
  <dc:creator>Windows User</dc:creator>
  <cp:lastModifiedBy>Microsoft Office User</cp:lastModifiedBy>
  <cp:revision>63</cp:revision>
  <cp:lastPrinted>2018-10-08T02:31:47Z</cp:lastPrinted>
  <dcterms:created xsi:type="dcterms:W3CDTF">2010-12-19T07:56:05Z</dcterms:created>
  <dcterms:modified xsi:type="dcterms:W3CDTF">2018-10-08T02:32:26Z</dcterms:modified>
</cp:coreProperties>
</file>