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256" r:id="rId2"/>
    <p:sldId id="260" r:id="rId3"/>
    <p:sldId id="262" r:id="rId4"/>
    <p:sldId id="282" r:id="rId5"/>
    <p:sldId id="283" r:id="rId6"/>
    <p:sldId id="284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263" r:id="rId15"/>
    <p:sldId id="267" r:id="rId16"/>
    <p:sldId id="268" r:id="rId17"/>
    <p:sldId id="269" r:id="rId18"/>
    <p:sldId id="270" r:id="rId19"/>
    <p:sldId id="271" r:id="rId20"/>
    <p:sldId id="272" r:id="rId21"/>
    <p:sldId id="353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354" r:id="rId32"/>
    <p:sldId id="358" r:id="rId33"/>
    <p:sldId id="356" r:id="rId34"/>
    <p:sldId id="359" r:id="rId35"/>
    <p:sldId id="360" r:id="rId36"/>
    <p:sldId id="363" r:id="rId37"/>
    <p:sldId id="365" r:id="rId38"/>
    <p:sldId id="379" r:id="rId39"/>
    <p:sldId id="364" r:id="rId40"/>
    <p:sldId id="345" r:id="rId41"/>
    <p:sldId id="346" r:id="rId42"/>
    <p:sldId id="347" r:id="rId43"/>
    <p:sldId id="348" r:id="rId44"/>
    <p:sldId id="349" r:id="rId45"/>
    <p:sldId id="350" r:id="rId46"/>
    <p:sldId id="357" r:id="rId47"/>
    <p:sldId id="366" r:id="rId48"/>
    <p:sldId id="367" r:id="rId49"/>
    <p:sldId id="368" r:id="rId50"/>
    <p:sldId id="352" r:id="rId51"/>
    <p:sldId id="355" r:id="rId52"/>
    <p:sldId id="370" r:id="rId53"/>
    <p:sldId id="372" r:id="rId54"/>
    <p:sldId id="373" r:id="rId55"/>
    <p:sldId id="374" r:id="rId56"/>
    <p:sldId id="376" r:id="rId57"/>
    <p:sldId id="378" r:id="rId58"/>
    <p:sldId id="377" r:id="rId59"/>
    <p:sldId id="375" r:id="rId60"/>
    <p:sldId id="369" r:id="rId61"/>
  </p:sldIdLst>
  <p:sldSz cx="12192000" cy="6858000"/>
  <p:notesSz cx="9283700" cy="6985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222222"/>
    <a:srgbClr val="383838"/>
    <a:srgbClr val="850000"/>
    <a:srgbClr val="E61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32"/>
    <p:restoredTop sz="94631"/>
  </p:normalViewPr>
  <p:slideViewPr>
    <p:cSldViewPr snapToObjects="1">
      <p:cViewPr varScale="1">
        <p:scale>
          <a:sx n="69" d="100"/>
          <a:sy n="69" d="100"/>
        </p:scale>
        <p:origin x="200" y="8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6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8615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E36EF20-56E6-A245-A0C6-FCE94244DF49}" type="datetimeFigureOut">
              <a:rPr lang="en-US" smtClean="0"/>
              <a:pPr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8615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95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8615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E0C6487-8DF9-0448-87B9-229C629F1A86}" type="datetimeFigureOut">
              <a:rPr lang="en-US" smtClean="0"/>
              <a:pPr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17876"/>
            <a:ext cx="7426960" cy="31432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8615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362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8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4575" y="523875"/>
            <a:ext cx="4654550" cy="2619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F364FD-E58A-6043-80AA-F9B92826F7A7}" type="slidenum">
              <a:rPr lang="en-US">
                <a:latin typeface="Calibri" charset="0"/>
              </a:rPr>
              <a:pPr eaLnBrk="1" hangingPunct="1"/>
              <a:t>8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0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485" y="2130428"/>
            <a:ext cx="1065711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485" y="3886200"/>
            <a:ext cx="9742715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stanford_logo.gif">
            <a:extLst>
              <a:ext uri="{FF2B5EF4-FFF2-40B4-BE49-F238E27FC236}">
                <a16:creationId xmlns:a16="http://schemas.microsoft.com/office/drawing/2014/main" id="{E6A88642-6746-A94B-903B-72A1B7706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</a:blip>
          <a:srcRect t="26774" r="30067"/>
          <a:stretch/>
        </p:blipFill>
        <p:spPr>
          <a:xfrm>
            <a:off x="5733142" y="0"/>
            <a:ext cx="5684158" cy="5393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976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90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4029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7309757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75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70797" y="6416678"/>
            <a:ext cx="211640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348185A-0FA7-654B-BDE3-4E385126A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309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770797" y="6416678"/>
            <a:ext cx="211640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17-Oct-17</a:t>
            </a:r>
            <a:endParaRPr lang="ru-R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090FB98-980D-2244-9B24-37A2350005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848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9446288" y="6515100"/>
            <a:ext cx="324513" cy="2540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9375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83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31" y="4406903"/>
            <a:ext cx="10303328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31" y="2906713"/>
            <a:ext cx="10303328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82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203371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9930" y="1600203"/>
            <a:ext cx="5197927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668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04008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04008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148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148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79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41218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837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0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3521528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59" y="273053"/>
            <a:ext cx="6841672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3521528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2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29" y="4800600"/>
            <a:ext cx="10140043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2129" y="612775"/>
            <a:ext cx="10140043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129" y="5367338"/>
            <a:ext cx="10140043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48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52717" y="1"/>
            <a:ext cx="739283" cy="6858000"/>
          </a:xfrm>
          <a:prstGeom prst="rect">
            <a:avLst/>
          </a:prstGeom>
          <a:solidFill>
            <a:srgbClr val="85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5754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3"/>
            <a:ext cx="105754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10622856" y="2663313"/>
            <a:ext cx="2412836" cy="28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75" dirty="0">
                <a:solidFill>
                  <a:schemeClr val="bg1"/>
                </a:solidFill>
                <a:latin typeface="Geneva"/>
              </a:rPr>
              <a:t>Semantic Segmentation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737B4-18D1-4E42-A36F-859FCF072021}"/>
              </a:ext>
            </a:extLst>
          </p:cNvPr>
          <p:cNvSpPr txBox="1"/>
          <p:nvPr userDrawn="1"/>
        </p:nvSpPr>
        <p:spPr>
          <a:xfrm>
            <a:off x="609600" y="6434241"/>
            <a:ext cx="42318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eneva"/>
              </a:rPr>
              <a:t>Stanford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C64AE-B440-BA43-966F-41CCBD4431DB}"/>
              </a:ext>
            </a:extLst>
          </p:cNvPr>
          <p:cNvSpPr txBox="1"/>
          <p:nvPr userDrawn="1"/>
        </p:nvSpPr>
        <p:spPr>
          <a:xfrm rot="5400000">
            <a:off x="11085491" y="4914078"/>
            <a:ext cx="14741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23-Oct-2018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59E615-EA64-B345-9E23-80C30A9097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8815" y="155122"/>
            <a:ext cx="518885" cy="11674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8F5487-CC53-8347-80F1-69D5DF5B4A18}"/>
              </a:ext>
            </a:extLst>
          </p:cNvPr>
          <p:cNvSpPr txBox="1"/>
          <p:nvPr userDrawn="1"/>
        </p:nvSpPr>
        <p:spPr>
          <a:xfrm>
            <a:off x="11452717" y="6243891"/>
            <a:ext cx="7392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DB88FC5-C8A9-0D40-8DFA-E9A72D00FE25}" type="slidenum">
              <a:rPr lang="en-US" sz="1350" smtClean="0">
                <a:solidFill>
                  <a:schemeClr val="bg1"/>
                </a:solidFill>
              </a:rPr>
              <a:pPr algn="ct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4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jpeg"/><Relationship Id="rId3" Type="http://schemas.openxmlformats.org/officeDocument/2006/relationships/image" Target="../media/image24.jpeg"/><Relationship Id="rId21" Type="http://schemas.openxmlformats.org/officeDocument/2006/relationships/image" Target="../media/image42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stalt_psychology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sy.ed.asu.edu/~classics/Wertheimer/Forms/forms.htm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tic.uchicago.edu/~xren/research/iccv2003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590800"/>
            <a:ext cx="8915400" cy="936626"/>
          </a:xfrm>
        </p:spPr>
        <p:txBody>
          <a:bodyPr/>
          <a:lstStyle/>
          <a:p>
            <a:r>
              <a:rPr lang="en-US" dirty="0"/>
              <a:t>Lecture: Semantic Segmentation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10000"/>
            <a:ext cx="8610600" cy="2438401"/>
          </a:xfrm>
        </p:spPr>
        <p:txBody>
          <a:bodyPr>
            <a:normAutofit/>
          </a:bodyPr>
          <a:lstStyle/>
          <a:p>
            <a:r>
              <a:rPr lang="en-US" dirty="0"/>
              <a:t>Juan Carlos </a:t>
            </a:r>
            <a:r>
              <a:rPr lang="en-US" dirty="0" err="1"/>
              <a:t>Niebles</a:t>
            </a:r>
            <a:r>
              <a:rPr lang="en-US" dirty="0"/>
              <a:t> and Ranjay Krishna</a:t>
            </a:r>
          </a:p>
          <a:p>
            <a:r>
              <a:rPr lang="en-US" dirty="0"/>
              <a:t>Stanford Vision and Learning Lab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199" y="309563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Types of segmentations</a:t>
            </a:r>
          </a:p>
        </p:txBody>
      </p:sp>
      <p:pic>
        <p:nvPicPr>
          <p:cNvPr id="1741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1295400"/>
            <a:ext cx="3165475" cy="2286000"/>
          </a:xfrm>
          <a:noFill/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143000" y="3505201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Oversegmentation</a:t>
            </a:r>
          </a:p>
        </p:txBody>
      </p:sp>
      <p:pic>
        <p:nvPicPr>
          <p:cNvPr id="17413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599" y="13716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4648200" y="3505201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Undersegmentation</a:t>
            </a:r>
          </a:p>
        </p:txBody>
      </p:sp>
      <p:pic>
        <p:nvPicPr>
          <p:cNvPr id="1741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4195763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743200" y="5872164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Multiple Segmentations</a:t>
            </a:r>
          </a:p>
        </p:txBody>
      </p:sp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49" y="309563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69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charset="0"/>
              </a:rPr>
              <a:t>One way to think about “segmentation” is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Clustering: group together similar data points and represent them with a single token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Key Challenges: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1) What makes two points/images/patches similar?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2) How do we compute an overall grouping from pairwise similarities? 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9525000" y="6519446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</a:rPr>
              <a:t>Hoiem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9677400" cy="762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Why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9677400" cy="5181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1" dirty="0">
                <a:ea typeface="+mn-ea"/>
              </a:rPr>
              <a:t>Summarizing data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Look at large amounts of data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Patch-based compression or </a:t>
            </a:r>
            <a:r>
              <a:rPr lang="en-US" dirty="0" err="1">
                <a:ea typeface="+mn-ea"/>
              </a:rPr>
              <a:t>denoising</a:t>
            </a:r>
            <a:endParaRPr lang="en-US" dirty="0">
              <a:ea typeface="+mn-ea"/>
            </a:endParaRPr>
          </a:p>
          <a:p>
            <a:pPr lvl="1">
              <a:defRPr/>
            </a:pPr>
            <a:r>
              <a:rPr lang="en-US" dirty="0">
                <a:ea typeface="+mn-ea"/>
              </a:rPr>
              <a:t>Represent a large continuous vector with the cluster number</a:t>
            </a:r>
          </a:p>
          <a:p>
            <a:pPr>
              <a:buFont typeface="Arial" charset="0"/>
              <a:buNone/>
              <a:defRPr/>
            </a:pPr>
            <a:endParaRPr lang="en-US" dirty="0">
              <a:ea typeface="+mn-ea"/>
            </a:endParaRPr>
          </a:p>
          <a:p>
            <a:pPr>
              <a:defRPr/>
            </a:pPr>
            <a:r>
              <a:rPr lang="en-US" b="1" dirty="0">
                <a:ea typeface="+mn-ea"/>
              </a:rPr>
              <a:t>Counting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Histograms of texture, color, SIFT vectors</a:t>
            </a:r>
          </a:p>
          <a:p>
            <a:pPr>
              <a:defRPr/>
            </a:pPr>
            <a:endParaRPr lang="en-US" dirty="0">
              <a:ea typeface="+mn-ea"/>
            </a:endParaRPr>
          </a:p>
          <a:p>
            <a:pPr>
              <a:defRPr/>
            </a:pPr>
            <a:r>
              <a:rPr lang="en-US" b="1" dirty="0">
                <a:ea typeface="+mn-ea"/>
              </a:rPr>
              <a:t>Segmentation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Separate the image into different regions</a:t>
            </a:r>
          </a:p>
          <a:p>
            <a:pPr>
              <a:defRPr/>
            </a:pPr>
            <a:endParaRPr lang="en-US" dirty="0">
              <a:ea typeface="+mn-ea"/>
            </a:endParaRPr>
          </a:p>
          <a:p>
            <a:pPr>
              <a:defRPr/>
            </a:pPr>
            <a:r>
              <a:rPr lang="en-US" b="1" dirty="0">
                <a:ea typeface="+mn-ea"/>
              </a:rPr>
              <a:t>Prediction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Images in the same cluster may have the same labels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9448800" y="64643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</a:rPr>
              <a:t>Hoiem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31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How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1"/>
            <a:ext cx="79248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Agglomerative clustering</a:t>
            </a:r>
          </a:p>
          <a:p>
            <a:pPr lvl="1">
              <a:defRPr/>
            </a:pPr>
            <a:r>
              <a:rPr lang="en-US" dirty="0"/>
              <a:t>Start with each point as its own cluster and iteratively merge the closest clusters</a:t>
            </a:r>
            <a:endParaRPr lang="en-US" dirty="0">
              <a:ea typeface="+mn-ea"/>
            </a:endParaRPr>
          </a:p>
          <a:p>
            <a:pPr>
              <a:defRPr/>
            </a:pPr>
            <a:r>
              <a:rPr lang="en-US" dirty="0">
                <a:ea typeface="+mn-ea"/>
              </a:rPr>
              <a:t>K-means </a:t>
            </a:r>
            <a:r>
              <a:rPr lang="en-US" dirty="0">
                <a:solidFill>
                  <a:srgbClr val="FF0000"/>
                </a:solidFill>
                <a:ea typeface="+mn-ea"/>
              </a:rPr>
              <a:t>(next lecture)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Iteratively re-assign points to the nearest cluster center</a:t>
            </a:r>
          </a:p>
          <a:p>
            <a:pPr>
              <a:defRPr/>
            </a:pPr>
            <a:r>
              <a:rPr lang="en-US" dirty="0">
                <a:ea typeface="+mn-ea"/>
              </a:rPr>
              <a:t>Mean-shift clustering </a:t>
            </a:r>
            <a:r>
              <a:rPr lang="en-US" dirty="0">
                <a:solidFill>
                  <a:srgbClr val="FF0000"/>
                </a:solidFill>
              </a:rPr>
              <a:t>(next lecture)</a:t>
            </a:r>
            <a:endParaRPr lang="en-US" dirty="0">
              <a:ea typeface="+mn-ea"/>
            </a:endParaRPr>
          </a:p>
          <a:p>
            <a:pPr lvl="1">
              <a:defRPr/>
            </a:pPr>
            <a:r>
              <a:rPr lang="en-US" dirty="0">
                <a:ea typeface="+mn-ea"/>
              </a:rPr>
              <a:t>Estimate modes of pdf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30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General ideas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97000"/>
            <a:ext cx="10439400" cy="5029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3300"/>
                </a:solidFill>
              </a:rPr>
              <a:t>Tokens</a:t>
            </a:r>
          </a:p>
          <a:p>
            <a:pPr lvl="1" eaLnBrk="1" hangingPunct="1"/>
            <a:r>
              <a:rPr lang="en-US" sz="2800" dirty="0"/>
              <a:t>whatever we need to group (pixels, points, surface elements, etc., etc.)</a:t>
            </a:r>
          </a:p>
          <a:p>
            <a:pPr eaLnBrk="1" hangingPunct="1"/>
            <a:r>
              <a:rPr lang="en-US" sz="2400" dirty="0">
                <a:solidFill>
                  <a:srgbClr val="FF3300"/>
                </a:solidFill>
              </a:rPr>
              <a:t>Bottom up clustering</a:t>
            </a:r>
          </a:p>
          <a:p>
            <a:pPr lvl="1" eaLnBrk="1" hangingPunct="1"/>
            <a:r>
              <a:rPr lang="en-US" sz="2800" dirty="0"/>
              <a:t>tokens belong together because they are locally coherent</a:t>
            </a:r>
          </a:p>
          <a:p>
            <a:pPr eaLnBrk="1" hangingPunct="1"/>
            <a:r>
              <a:rPr lang="en-US" sz="2400" dirty="0">
                <a:solidFill>
                  <a:srgbClr val="FF3300"/>
                </a:solidFill>
              </a:rPr>
              <a:t>Top down clustering</a:t>
            </a:r>
          </a:p>
          <a:p>
            <a:pPr lvl="1" eaLnBrk="1" hangingPunct="1"/>
            <a:r>
              <a:rPr lang="en-US" sz="2800" dirty="0"/>
              <a:t>tokens belong together because they lie on the same visual entity (object, scene…)</a:t>
            </a:r>
          </a:p>
          <a:p>
            <a:pPr eaLnBrk="1" hangingPunct="1">
              <a:buFontTx/>
              <a:buNone/>
            </a:pPr>
            <a:r>
              <a:rPr lang="en-US" sz="2400" dirty="0"/>
              <a:t> &gt; These two are not mutually exclusive</a:t>
            </a:r>
          </a:p>
        </p:txBody>
      </p:sp>
    </p:spTree>
    <p:extLst>
      <p:ext uri="{BB962C8B-B14F-4D97-AF65-F5344CB8AC3E}">
        <p14:creationId xmlns:p14="http://schemas.microsoft.com/office/powerpoint/2010/main" val="10431411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US" dirty="0"/>
              <a:t>Examples of Grouping in Vision</a:t>
            </a:r>
            <a:endParaRPr lang="de-CH" dirty="0"/>
          </a:p>
        </p:txBody>
      </p:sp>
      <p:grpSp>
        <p:nvGrpSpPr>
          <p:cNvPr id="31749" name="Group 72"/>
          <p:cNvGrpSpPr>
            <a:grpSpLocks/>
          </p:cNvGrpSpPr>
          <p:nvPr/>
        </p:nvGrpSpPr>
        <p:grpSpPr bwMode="auto">
          <a:xfrm>
            <a:off x="798513" y="1219200"/>
            <a:ext cx="3219450" cy="2782888"/>
            <a:chOff x="569159" y="1295404"/>
            <a:chExt cx="3219450" cy="2782269"/>
          </a:xfrm>
        </p:grpSpPr>
        <p:pic>
          <p:nvPicPr>
            <p:cNvPr id="31821" name="Picture 5" descr="imageResu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59" y="1295404"/>
              <a:ext cx="3219450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592971" y="3707867"/>
              <a:ext cx="3171825" cy="369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Determining image regions</a:t>
              </a:r>
            </a:p>
          </p:txBody>
        </p:sp>
      </p:grpSp>
      <p:grpSp>
        <p:nvGrpSpPr>
          <p:cNvPr id="31750" name="Group 73"/>
          <p:cNvGrpSpPr>
            <a:grpSpLocks/>
          </p:cNvGrpSpPr>
          <p:nvPr/>
        </p:nvGrpSpPr>
        <p:grpSpPr bwMode="auto">
          <a:xfrm>
            <a:off x="3924300" y="1892301"/>
            <a:ext cx="3906838" cy="1465263"/>
            <a:chOff x="3695688" y="1968544"/>
            <a:chExt cx="3906891" cy="1464658"/>
          </a:xfrm>
        </p:grpSpPr>
        <p:pic>
          <p:nvPicPr>
            <p:cNvPr id="31819" name="Picture 6" descr="SpeakDepVidIndex_img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308" y="1968544"/>
              <a:ext cx="3041650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3695688" y="3063467"/>
              <a:ext cx="3906891" cy="369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Grouping video frames into shots</a:t>
              </a:r>
            </a:p>
          </p:txBody>
        </p:sp>
      </p:grpSp>
      <p:grpSp>
        <p:nvGrpSpPr>
          <p:cNvPr id="31751" name="Group 75"/>
          <p:cNvGrpSpPr>
            <a:grpSpLocks/>
          </p:cNvGrpSpPr>
          <p:nvPr/>
        </p:nvGrpSpPr>
        <p:grpSpPr bwMode="auto">
          <a:xfrm>
            <a:off x="3230563" y="4068763"/>
            <a:ext cx="4056062" cy="2387600"/>
            <a:chOff x="2878229" y="4254544"/>
            <a:chExt cx="4056063" cy="2387045"/>
          </a:xfrm>
        </p:grpSpPr>
        <p:grpSp>
          <p:nvGrpSpPr>
            <p:cNvPr id="31758" name="Group 72"/>
            <p:cNvGrpSpPr>
              <a:grpSpLocks noChangeAspect="1"/>
            </p:cNvGrpSpPr>
            <p:nvPr/>
          </p:nvGrpSpPr>
          <p:grpSpPr bwMode="auto">
            <a:xfrm>
              <a:off x="2878229" y="4254544"/>
              <a:ext cx="4056063" cy="1943100"/>
              <a:chOff x="542925" y="6172200"/>
              <a:chExt cx="8601075" cy="4121150"/>
            </a:xfrm>
          </p:grpSpPr>
          <p:pic>
            <p:nvPicPr>
              <p:cNvPr id="31760" name="Picture 3" descr="koala-australi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0966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4" descr="fac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00225" cy="1192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5" descr="face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00225" cy="119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6" descr="side%20vie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5775" cy="11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4" name="Picture 7" descr="koala-lea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1738" y="6400800"/>
                <a:ext cx="1033462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5" name="Picture 8" descr="carlondon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8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6" name="Picture 9" descr="personkoala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700" y="6477000"/>
                <a:ext cx="1495425" cy="123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7" name="Picture 10" descr="MVO%20Parking%20Lot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8" name="Picture 11" descr="koalashu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52588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9" name="Picture 12" descr="Car_Side_Larg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585913" cy="116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0" name="Picture 13" descr="koala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54075" cy="121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1" name="Picture 14" descr="feats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2" name="Picture 15" descr="feats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77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3" name="Picture 16" descr="feats1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28800" cy="120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4" name="Picture 17" descr="feats1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28800" cy="121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5" name="Picture 18" descr="feats1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6477000"/>
                <a:ext cx="15240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6" name="Picture 19" descr="feats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2600" cy="114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7" name="Picture 20" descr="feats9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12838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8" name="Picture 21" descr="feats8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66875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9" name="Picture 22" descr="feats7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620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0" name="Picture 23" descr="feats6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925" y="6400800"/>
                <a:ext cx="10652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1" name="Picture 24" descr="feats5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600200" cy="118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2" name="Picture 25" descr="car6feats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7183438"/>
                <a:ext cx="1828800" cy="1035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783" name="Group 26"/>
              <p:cNvGrpSpPr>
                <a:grpSpLocks/>
              </p:cNvGrpSpPr>
              <p:nvPr/>
            </p:nvGrpSpPr>
            <p:grpSpPr bwMode="auto">
              <a:xfrm>
                <a:off x="2066925" y="6705600"/>
                <a:ext cx="1371600" cy="2819400"/>
                <a:chOff x="1056" y="1536"/>
                <a:chExt cx="864" cy="1776"/>
              </a:xfrm>
            </p:grpSpPr>
            <p:sp>
              <p:nvSpPr>
                <p:cNvPr id="31817" name="Line 27"/>
                <p:cNvSpPr>
                  <a:spLocks noChangeShapeType="1"/>
                </p:cNvSpPr>
                <p:nvPr/>
              </p:nvSpPr>
              <p:spPr bwMode="auto">
                <a:xfrm>
                  <a:off x="1056" y="1536"/>
                  <a:ext cx="864" cy="52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96" y="3168"/>
                  <a:ext cx="288" cy="144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4" name="Group 29"/>
              <p:cNvGrpSpPr>
                <a:grpSpLocks/>
              </p:cNvGrpSpPr>
              <p:nvPr/>
            </p:nvGrpSpPr>
            <p:grpSpPr bwMode="auto">
              <a:xfrm>
                <a:off x="847725" y="6534150"/>
                <a:ext cx="3503613" cy="3448050"/>
                <a:chOff x="288" y="1428"/>
                <a:chExt cx="2207" cy="2172"/>
              </a:xfrm>
            </p:grpSpPr>
            <p:sp>
              <p:nvSpPr>
                <p:cNvPr id="31805" name="Oval 30"/>
                <p:cNvSpPr>
                  <a:spLocks noChangeArrowheads="1"/>
                </p:cNvSpPr>
                <p:nvPr/>
              </p:nvSpPr>
              <p:spPr bwMode="auto">
                <a:xfrm>
                  <a:off x="336" y="2592"/>
                  <a:ext cx="912" cy="288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6" name="Oval 31"/>
                <p:cNvSpPr>
                  <a:spLocks noChangeArrowheads="1"/>
                </p:cNvSpPr>
                <p:nvPr/>
              </p:nvSpPr>
              <p:spPr bwMode="auto">
                <a:xfrm>
                  <a:off x="288" y="3216"/>
                  <a:ext cx="1056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7" name="Oval 32"/>
                <p:cNvSpPr>
                  <a:spLocks noChangeArrowheads="1"/>
                </p:cNvSpPr>
                <p:nvPr/>
              </p:nvSpPr>
              <p:spPr bwMode="auto">
                <a:xfrm rot="22518">
                  <a:off x="1384" y="2064"/>
                  <a:ext cx="1111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8" name="Oval 33"/>
                <p:cNvSpPr>
                  <a:spLocks noChangeArrowheads="1"/>
                </p:cNvSpPr>
                <p:nvPr/>
              </p:nvSpPr>
              <p:spPr bwMode="auto">
                <a:xfrm>
                  <a:off x="1584" y="3024"/>
                  <a:ext cx="720" cy="240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9" name="Oval 34"/>
                <p:cNvSpPr>
                  <a:spLocks noChangeArrowheads="1"/>
                </p:cNvSpPr>
                <p:nvPr/>
              </p:nvSpPr>
              <p:spPr bwMode="auto">
                <a:xfrm rot="1143841">
                  <a:off x="662" y="1428"/>
                  <a:ext cx="432" cy="156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0" name="Oval 35"/>
                <p:cNvSpPr>
                  <a:spLocks noChangeArrowheads="1"/>
                </p:cNvSpPr>
                <p:nvPr/>
              </p:nvSpPr>
              <p:spPr bwMode="auto">
                <a:xfrm rot="1463785">
                  <a:off x="563" y="1545"/>
                  <a:ext cx="361" cy="197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816" y="2880"/>
                  <a:ext cx="0" cy="33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2" name="Line 37"/>
                <p:cNvSpPr>
                  <a:spLocks noChangeShapeType="1"/>
                </p:cNvSpPr>
                <p:nvPr/>
              </p:nvSpPr>
              <p:spPr bwMode="auto">
                <a:xfrm>
                  <a:off x="1007" y="1583"/>
                  <a:ext cx="0" cy="163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816" y="1776"/>
                  <a:ext cx="0" cy="81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4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680"/>
                  <a:ext cx="864" cy="144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5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52" y="2352"/>
                  <a:ext cx="336" cy="912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6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200" y="2784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5" name="Group 42"/>
              <p:cNvGrpSpPr>
                <a:grpSpLocks/>
              </p:cNvGrpSpPr>
              <p:nvPr/>
            </p:nvGrpSpPr>
            <p:grpSpPr bwMode="auto">
              <a:xfrm>
                <a:off x="4733925" y="6477000"/>
                <a:ext cx="1295400" cy="3657600"/>
                <a:chOff x="2736" y="1392"/>
                <a:chExt cx="816" cy="2304"/>
              </a:xfrm>
            </p:grpSpPr>
            <p:grpSp>
              <p:nvGrpSpPr>
                <p:cNvPr id="31798" name="Group 43"/>
                <p:cNvGrpSpPr>
                  <a:grpSpLocks/>
                </p:cNvGrpSpPr>
                <p:nvPr/>
              </p:nvGrpSpPr>
              <p:grpSpPr bwMode="auto">
                <a:xfrm>
                  <a:off x="2736" y="1392"/>
                  <a:ext cx="816" cy="2304"/>
                  <a:chOff x="2736" y="1392"/>
                  <a:chExt cx="816" cy="2304"/>
                </a:xfrm>
              </p:grpSpPr>
              <p:sp>
                <p:nvSpPr>
                  <p:cNvPr id="3180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3072"/>
                    <a:ext cx="480" cy="624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2352"/>
                    <a:ext cx="384" cy="528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1392"/>
                    <a:ext cx="288" cy="432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1799" name="Line 47"/>
                <p:cNvSpPr>
                  <a:spLocks noChangeShapeType="1"/>
                </p:cNvSpPr>
                <p:nvPr/>
              </p:nvSpPr>
              <p:spPr bwMode="auto">
                <a:xfrm>
                  <a:off x="2976" y="1776"/>
                  <a:ext cx="336" cy="576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168" y="2880"/>
                  <a:ext cx="96" cy="192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1" name="Line 49"/>
                <p:cNvSpPr>
                  <a:spLocks noChangeShapeType="1"/>
                </p:cNvSpPr>
                <p:nvPr/>
              </p:nvSpPr>
              <p:spPr bwMode="auto">
                <a:xfrm>
                  <a:off x="2880" y="1824"/>
                  <a:ext cx="192" cy="1248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86" name="Oval 51"/>
              <p:cNvSpPr>
                <a:spLocks noChangeArrowheads="1"/>
              </p:cNvSpPr>
              <p:nvPr/>
            </p:nvSpPr>
            <p:spPr bwMode="auto">
              <a:xfrm>
                <a:off x="6410325" y="6477000"/>
                <a:ext cx="762000" cy="685800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31787" name="Group 57"/>
              <p:cNvGrpSpPr>
                <a:grpSpLocks/>
              </p:cNvGrpSpPr>
              <p:nvPr/>
            </p:nvGrpSpPr>
            <p:grpSpPr bwMode="auto">
              <a:xfrm>
                <a:off x="6715125" y="6705600"/>
                <a:ext cx="2286000" cy="2667000"/>
                <a:chOff x="3984" y="1536"/>
                <a:chExt cx="1440" cy="1680"/>
              </a:xfrm>
            </p:grpSpPr>
            <p:sp>
              <p:nvSpPr>
                <p:cNvPr id="31788" name="Oval 58"/>
                <p:cNvSpPr>
                  <a:spLocks noChangeArrowheads="1"/>
                </p:cNvSpPr>
                <p:nvPr/>
              </p:nvSpPr>
              <p:spPr bwMode="auto">
                <a:xfrm>
                  <a:off x="3984" y="2352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89" name="Oval 59"/>
                <p:cNvSpPr>
                  <a:spLocks noChangeArrowheads="1"/>
                </p:cNvSpPr>
                <p:nvPr/>
              </p:nvSpPr>
              <p:spPr bwMode="auto">
                <a:xfrm>
                  <a:off x="4800" y="1536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0" name="Oval 60"/>
                <p:cNvSpPr>
                  <a:spLocks noChangeArrowheads="1"/>
                </p:cNvSpPr>
                <p:nvPr/>
              </p:nvSpPr>
              <p:spPr bwMode="auto">
                <a:xfrm>
                  <a:off x="5136" y="1680"/>
                  <a:ext cx="288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1" name="Oval 61"/>
                <p:cNvSpPr>
                  <a:spLocks noChangeArrowheads="1"/>
                </p:cNvSpPr>
                <p:nvPr/>
              </p:nvSpPr>
              <p:spPr bwMode="auto">
                <a:xfrm>
                  <a:off x="4800" y="2832"/>
                  <a:ext cx="384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2" name="Line 62"/>
                <p:cNvSpPr>
                  <a:spLocks noChangeShapeType="1"/>
                </p:cNvSpPr>
                <p:nvPr/>
              </p:nvSpPr>
              <p:spPr bwMode="auto">
                <a:xfrm>
                  <a:off x="4272" y="1632"/>
                  <a:ext cx="528" cy="96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3" name="Line 63"/>
                <p:cNvSpPr>
                  <a:spLocks noChangeShapeType="1"/>
                </p:cNvSpPr>
                <p:nvPr/>
              </p:nvSpPr>
              <p:spPr bwMode="auto">
                <a:xfrm>
                  <a:off x="4368" y="2640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368" y="2016"/>
                  <a:ext cx="81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80" y="1824"/>
                  <a:ext cx="9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6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224" y="1728"/>
                  <a:ext cx="720" cy="1152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7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992" y="1968"/>
                  <a:ext cx="0" cy="864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1" name="TextBox 70"/>
            <p:cNvSpPr txBox="1">
              <a:spLocks noChangeArrowheads="1"/>
            </p:cNvSpPr>
            <p:nvPr/>
          </p:nvSpPr>
          <p:spPr bwMode="auto">
            <a:xfrm>
              <a:off x="3495766" y="6271787"/>
              <a:ext cx="2819401" cy="369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Object-level grouping</a:t>
              </a:r>
            </a:p>
          </p:txBody>
        </p:sp>
      </p:grpSp>
      <p:grpSp>
        <p:nvGrpSpPr>
          <p:cNvPr id="31752" name="Group 74"/>
          <p:cNvGrpSpPr>
            <a:grpSpLocks/>
          </p:cNvGrpSpPr>
          <p:nvPr/>
        </p:nvGrpSpPr>
        <p:grpSpPr bwMode="auto">
          <a:xfrm>
            <a:off x="7612064" y="1663700"/>
            <a:ext cx="1760537" cy="3175000"/>
            <a:chOff x="7383501" y="1739944"/>
            <a:chExt cx="1760499" cy="3174214"/>
          </a:xfrm>
        </p:grpSpPr>
        <p:pic>
          <p:nvPicPr>
            <p:cNvPr id="31756" name="Picture 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7" t="40343" r="23750" b="12479"/>
            <a:stretch>
              <a:fillRect/>
            </a:stretch>
          </p:blipFill>
          <p:spPr bwMode="auto">
            <a:xfrm>
              <a:off x="7616050" y="1739944"/>
              <a:ext cx="1295400" cy="279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7383501" y="4544363"/>
              <a:ext cx="1760499" cy="369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Figure-ground</a:t>
              </a:r>
            </a:p>
          </p:txBody>
        </p:sp>
      </p:grpSp>
      <p:sp>
        <p:nvSpPr>
          <p:cNvPr id="31753" name="TextBox 19"/>
          <p:cNvSpPr txBox="1">
            <a:spLocks noChangeArrowheads="1"/>
          </p:cNvSpPr>
          <p:nvPr/>
        </p:nvSpPr>
        <p:spPr bwMode="auto">
          <a:xfrm>
            <a:off x="8686800" y="6456363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638176" y="4397376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 dirty="0">
                <a:solidFill>
                  <a:srgbClr val="0070C0"/>
                </a:solidFill>
              </a:rPr>
              <a:t>What things should</a:t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 be grouped?</a:t>
            </a:r>
            <a:endParaRPr lang="de-CH" i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798513" y="5287964"/>
            <a:ext cx="217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>
                <a:solidFill>
                  <a:srgbClr val="0070C0"/>
                </a:solidFill>
              </a:rPr>
              <a:t>What cues </a:t>
            </a:r>
            <a:br>
              <a:rPr lang="en-US" i="1">
                <a:solidFill>
                  <a:srgbClr val="0070C0"/>
                </a:solidFill>
              </a:rPr>
            </a:br>
            <a:r>
              <a:rPr lang="en-US" i="1">
                <a:solidFill>
                  <a:srgbClr val="0070C0"/>
                </a:solidFill>
              </a:rPr>
              <a:t>indicate groups?</a:t>
            </a:r>
            <a:endParaRPr lang="de-CH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19086" y="228600"/>
            <a:ext cx="8229600" cy="1143000"/>
          </a:xfrm>
        </p:spPr>
        <p:txBody>
          <a:bodyPr/>
          <a:lstStyle/>
          <a:p>
            <a:r>
              <a:rPr lang="en-US" dirty="0"/>
              <a:t>Similarity</a:t>
            </a:r>
            <a:endParaRPr lang="de-CH" dirty="0"/>
          </a:p>
        </p:txBody>
      </p:sp>
      <p:pic>
        <p:nvPicPr>
          <p:cNvPr id="32774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99" y="4267200"/>
            <a:ext cx="324961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7" y="1143000"/>
            <a:ext cx="226377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1" y="4449762"/>
            <a:ext cx="233203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2068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TextBox 19"/>
          <p:cNvSpPr txBox="1">
            <a:spLocks noChangeArrowheads="1"/>
          </p:cNvSpPr>
          <p:nvPr/>
        </p:nvSpPr>
        <p:spPr bwMode="auto">
          <a:xfrm>
            <a:off x="8770935" y="6500812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96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44512" y="268287"/>
            <a:ext cx="8229600" cy="1143000"/>
          </a:xfrm>
        </p:spPr>
        <p:txBody>
          <a:bodyPr/>
          <a:lstStyle/>
          <a:p>
            <a:r>
              <a:rPr lang="en-US" dirty="0"/>
              <a:t>Symmetry</a:t>
            </a:r>
            <a:endParaRPr lang="de-CH" dirty="0"/>
          </a:p>
        </p:txBody>
      </p:sp>
      <p:pic>
        <p:nvPicPr>
          <p:cNvPr id="33798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4" b="28658"/>
          <a:stretch>
            <a:fillRect/>
          </a:stretch>
        </p:blipFill>
        <p:spPr bwMode="auto">
          <a:xfrm>
            <a:off x="2906712" y="1219199"/>
            <a:ext cx="34290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 descr="http://www.doorexchange.net/Do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1182688"/>
            <a:ext cx="18446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6" y="3154363"/>
            <a:ext cx="2382837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22161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19"/>
          <p:cNvSpPr txBox="1">
            <a:spLocks noChangeArrowheads="1"/>
          </p:cNvSpPr>
          <p:nvPr/>
        </p:nvSpPr>
        <p:spPr bwMode="auto">
          <a:xfrm>
            <a:off x="423863" y="6288088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1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49287" y="279399"/>
            <a:ext cx="8229600" cy="1143000"/>
          </a:xfrm>
        </p:spPr>
        <p:txBody>
          <a:bodyPr/>
          <a:lstStyle/>
          <a:p>
            <a:r>
              <a:rPr lang="en-US" dirty="0"/>
              <a:t>Common Fate</a:t>
            </a:r>
            <a:endParaRPr lang="de-CH" dirty="0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48577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94580" y="4938713"/>
            <a:ext cx="2536271" cy="24622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rgbClr val="000000"/>
                </a:solidFill>
                <a:cs typeface="Arial"/>
              </a:rPr>
              <a:t>Image credit: </a:t>
            </a:r>
            <a:r>
              <a:rPr lang="en-US" sz="1000" dirty="0" err="1">
                <a:solidFill>
                  <a:srgbClr val="000000"/>
                </a:solidFill>
                <a:cs typeface="Arial"/>
              </a:rPr>
              <a:t>Arthus</a:t>
            </a:r>
            <a:r>
              <a:rPr lang="en-US" sz="1000" dirty="0">
                <a:solidFill>
                  <a:srgbClr val="000000"/>
                </a:solidFill>
                <a:cs typeface="Arial"/>
              </a:rPr>
              <a:t>-Bertrand (via F. Durand)</a:t>
            </a:r>
          </a:p>
        </p:txBody>
      </p:sp>
      <p:pic>
        <p:nvPicPr>
          <p:cNvPr id="34824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7" y="2065337"/>
            <a:ext cx="38227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Box 19"/>
          <p:cNvSpPr txBox="1">
            <a:spLocks noChangeArrowheads="1"/>
          </p:cNvSpPr>
          <p:nvPr/>
        </p:nvSpPr>
        <p:spPr bwMode="auto">
          <a:xfrm>
            <a:off x="504826" y="62992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77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38137" y="152400"/>
            <a:ext cx="8229600" cy="1143000"/>
          </a:xfrm>
        </p:spPr>
        <p:txBody>
          <a:bodyPr/>
          <a:lstStyle/>
          <a:p>
            <a:r>
              <a:rPr lang="en-US" dirty="0"/>
              <a:t>Proximity</a:t>
            </a:r>
            <a:endParaRPr lang="de-CH" dirty="0"/>
          </a:p>
        </p:txBody>
      </p:sp>
      <p:pic>
        <p:nvPicPr>
          <p:cNvPr id="35846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667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3649663" y="3756026"/>
            <a:ext cx="53387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9"/>
          <p:cNvSpPr txBox="1">
            <a:spLocks noChangeArrowheads="1"/>
          </p:cNvSpPr>
          <p:nvPr/>
        </p:nvSpPr>
        <p:spPr bwMode="auto">
          <a:xfrm>
            <a:off x="217488" y="6172201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0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segmentation and clustering</a:t>
            </a:r>
          </a:p>
          <a:p>
            <a:r>
              <a:rPr lang="en-US" dirty="0"/>
              <a:t>Gestalt theory for perceptual grouping</a:t>
            </a:r>
          </a:p>
          <a:p>
            <a:r>
              <a:rPr lang="en-US" dirty="0"/>
              <a:t>Agglomerative clustering</a:t>
            </a:r>
          </a:p>
          <a:p>
            <a:r>
              <a:rPr lang="en-US" dirty="0" err="1"/>
              <a:t>Oversegmentation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09602" y="6308731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CC3300"/>
                </a:solidFill>
              </a:rPr>
              <a:t>[FP]</a:t>
            </a:r>
            <a:r>
              <a:rPr lang="en-US" dirty="0"/>
              <a:t> Chapters: 14.2, 14.4	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84202" y="513558"/>
            <a:ext cx="8229600" cy="1143000"/>
          </a:xfrm>
        </p:spPr>
        <p:txBody>
          <a:bodyPr/>
          <a:lstStyle/>
          <a:p>
            <a:r>
              <a:rPr lang="en-US" dirty="0"/>
              <a:t>Muller-</a:t>
            </a:r>
            <a:r>
              <a:rPr lang="en-US" dirty="0" err="1"/>
              <a:t>Lyer</a:t>
            </a:r>
            <a:r>
              <a:rPr lang="en-US" dirty="0"/>
              <a:t> Illusion</a:t>
            </a:r>
            <a:endParaRPr lang="de-CH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makes the bottom line look longer than the top line?</a:t>
            </a:r>
          </a:p>
          <a:p>
            <a:endParaRPr lang="de-CH" dirty="0"/>
          </a:p>
        </p:txBody>
      </p:sp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39804" r="59001" b="34314"/>
          <a:stretch>
            <a:fillRect/>
          </a:stretch>
        </p:blipFill>
        <p:spPr bwMode="auto">
          <a:xfrm>
            <a:off x="4178300" y="1712913"/>
            <a:ext cx="396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846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 to segmentation and clustering</a:t>
            </a:r>
          </a:p>
          <a:p>
            <a:r>
              <a:rPr lang="en-US" dirty="0"/>
              <a:t>Gestalt theory for perceptual grouping</a:t>
            </a:r>
          </a:p>
          <a:p>
            <a:r>
              <a:rPr lang="en-US" dirty="0">
                <a:solidFill>
                  <a:srgbClr val="BFBFBF"/>
                </a:solidFill>
              </a:rPr>
              <a:t>Agglomerative clustering</a:t>
            </a:r>
          </a:p>
          <a:p>
            <a:r>
              <a:rPr lang="en-US" dirty="0" err="1">
                <a:solidFill>
                  <a:srgbClr val="BFBFBF"/>
                </a:solidFill>
              </a:rPr>
              <a:t>Oversegmentation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5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/>
              <a:t>The Gestalt School</a:t>
            </a:r>
            <a:endParaRPr lang="de-CH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81000" y="1143001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Grouping is key to visual perception</a:t>
            </a:r>
          </a:p>
          <a:p>
            <a:r>
              <a:rPr lang="en-US" sz="2800" dirty="0"/>
              <a:t>Elements in a collection can have properties that result from </a:t>
            </a:r>
            <a:r>
              <a:rPr lang="en-US" sz="2800" b="1" dirty="0"/>
              <a:t>relationships </a:t>
            </a:r>
          </a:p>
          <a:p>
            <a:pPr lvl="1"/>
            <a:r>
              <a:rPr lang="en-US" sz="2400" dirty="0"/>
              <a:t>“The whole is greater than the sum of its parts”</a:t>
            </a:r>
          </a:p>
          <a:p>
            <a:endParaRPr lang="de-CH" sz="2800" dirty="0"/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124201"/>
            <a:ext cx="39624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0345" y="3481389"/>
            <a:ext cx="1953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Illusory/subjective </a:t>
            </a:r>
            <a:br>
              <a:rPr lang="en-US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contours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27801" y="3554413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Occlusion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16575" y="5730875"/>
            <a:ext cx="2231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Familiar configuration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3469" y="6288088"/>
            <a:ext cx="4743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itchFamily="34" charset="0"/>
                <a:hlinkClick r:id="rId3"/>
              </a:rPr>
              <a:t>http://en.wikipedia.org/wiki/Gestalt_psychology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898" name="TextBox 19"/>
          <p:cNvSpPr txBox="1">
            <a:spLocks noChangeArrowheads="1"/>
          </p:cNvSpPr>
          <p:nvPr/>
        </p:nvSpPr>
        <p:spPr bwMode="auto">
          <a:xfrm rot="16200000">
            <a:off x="9877425" y="529929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47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Gestalt Theory</a:t>
            </a:r>
            <a:endParaRPr lang="de-CH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Gestalt: whole or group</a:t>
            </a:r>
          </a:p>
          <a:p>
            <a:pPr lvl="1" eaLnBrk="1" hangingPunct="1"/>
            <a:r>
              <a:rPr lang="en-US" sz="2000" dirty="0"/>
              <a:t>Whole is greater than sum of its parts</a:t>
            </a:r>
          </a:p>
          <a:p>
            <a:pPr lvl="1" eaLnBrk="1" hangingPunct="1"/>
            <a:r>
              <a:rPr lang="en-US" sz="2000" dirty="0"/>
              <a:t>Relationships among parts can yield new properties/features</a:t>
            </a:r>
          </a:p>
          <a:p>
            <a:pPr lvl="1" eaLnBrk="1" hangingPunct="1"/>
            <a:endParaRPr lang="en-US" sz="1100" dirty="0"/>
          </a:p>
          <a:p>
            <a:pPr eaLnBrk="1" hangingPunct="1"/>
            <a:r>
              <a:rPr lang="en-US" sz="2400" dirty="0"/>
              <a:t>Psychologists identified series of factors that predispose set of elements to be grouped (by human visual system)</a:t>
            </a:r>
            <a:endParaRPr lang="de-CH" sz="1600" dirty="0"/>
          </a:p>
        </p:txBody>
      </p:sp>
      <p:pic>
        <p:nvPicPr>
          <p:cNvPr id="38918" name="Picture 2" descr="C:\Users\leibe\Desktop\Bastian\myclasses\cv-ws08\images\Werthei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6" y="3711280"/>
            <a:ext cx="16414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990600" y="5486401"/>
            <a:ext cx="61373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Untersuchungen zur Lehre von der Gestalt,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 i="1">
                <a:solidFill>
                  <a:schemeClr val="tx1"/>
                </a:solidFill>
              </a:rPr>
              <a:t>Psychologische Forschung</a:t>
            </a:r>
            <a:r>
              <a:rPr lang="en-US" sz="1600">
                <a:solidFill>
                  <a:schemeClr val="tx1"/>
                </a:solidFill>
              </a:rPr>
              <a:t>, Vol. 4, pp. 301-350, 1923</a:t>
            </a:r>
            <a:endParaRPr lang="de-CH" sz="1600">
              <a:solidFill>
                <a:schemeClr val="tx1"/>
              </a:solidFill>
            </a:endParaRPr>
          </a:p>
          <a:p>
            <a:r>
              <a:rPr lang="de-CH" sz="1600">
                <a:solidFill>
                  <a:schemeClr val="tx1"/>
                </a:solidFill>
                <a:hlinkClick r:id="rId3"/>
              </a:rPr>
              <a:t>http://psy.ed.asu.edu/~classics/Wertheimer/Forms/forms.htm</a:t>
            </a: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1030288" y="3733800"/>
            <a:ext cx="54403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marL="0" lvl="4"/>
            <a:r>
              <a:rPr lang="en-US" sz="1400" i="1" dirty="0">
                <a:solidFill>
                  <a:schemeClr val="tx1"/>
                </a:solidFill>
              </a:rPr>
              <a:t>“I stand at the window and see a house, trees, sky.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Theoretically I might say there were 327 </a:t>
            </a:r>
            <a:r>
              <a:rPr lang="en-US" sz="1400" i="1" dirty="0" err="1">
                <a:solidFill>
                  <a:schemeClr val="tx1"/>
                </a:solidFill>
              </a:rPr>
              <a:t>brightnesses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and nuances of </a:t>
            </a:r>
            <a:r>
              <a:rPr lang="en-US" sz="1400" i="1" dirty="0" err="1">
                <a:solidFill>
                  <a:schemeClr val="tx1"/>
                </a:solidFill>
              </a:rPr>
              <a:t>colour</a:t>
            </a:r>
            <a:r>
              <a:rPr lang="en-US" sz="1400" i="1" dirty="0">
                <a:solidFill>
                  <a:schemeClr val="tx1"/>
                </a:solidFill>
              </a:rPr>
              <a:t>. Do I have "327"? No. I have sky, house, and trees.”</a:t>
            </a:r>
            <a:endParaRPr lang="en-US" sz="1400" dirty="0">
              <a:solidFill>
                <a:schemeClr val="tx1"/>
              </a:solidFill>
            </a:endParaRPr>
          </a:p>
          <a:p>
            <a:pPr marL="0" lvl="4" algn="r"/>
            <a:r>
              <a:rPr lang="en-US" sz="1800" dirty="0">
                <a:solidFill>
                  <a:schemeClr val="tx1"/>
                </a:solidFill>
              </a:rPr>
              <a:t>Max Wertheimer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(1880-1943)</a:t>
            </a:r>
            <a:endParaRPr lang="de-C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77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dirty="0"/>
              <a:t>Gestalt Factors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92326"/>
            <a:ext cx="10575471" cy="4525963"/>
          </a:xfrm>
        </p:spPr>
        <p:txBody>
          <a:bodyPr>
            <a:normAutofit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800"/>
          </a:p>
          <a:p>
            <a:r>
              <a:rPr lang="en-US" sz="2000"/>
              <a:t>These factors make intuitive sense, but are very difficult to translate into algorithms.</a:t>
            </a:r>
          </a:p>
          <a:p>
            <a:endParaRPr lang="de-CH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70757" r="25833" b="8006"/>
          <a:stretch>
            <a:fillRect/>
          </a:stretch>
        </p:blipFill>
        <p:spPr bwMode="auto">
          <a:xfrm>
            <a:off x="406401" y="4722814"/>
            <a:ext cx="45640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9080" r="35834" b="9370"/>
          <a:stretch>
            <a:fillRect/>
          </a:stretch>
        </p:blipFill>
        <p:spPr bwMode="auto">
          <a:xfrm>
            <a:off x="5640389" y="1546226"/>
            <a:ext cx="314007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 rot="16200000">
            <a:off x="10092871" y="5521325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06401" y="3846514"/>
            <a:ext cx="456406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6733" r="25833" b="45876"/>
          <a:stretch>
            <a:fillRect/>
          </a:stretch>
        </p:blipFill>
        <p:spPr bwMode="auto">
          <a:xfrm>
            <a:off x="406401" y="3298825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36877" r="25833" b="55115"/>
          <a:stretch>
            <a:fillRect/>
          </a:stretch>
        </p:blipFill>
        <p:spPr bwMode="auto">
          <a:xfrm>
            <a:off x="406401" y="2714626"/>
            <a:ext cx="45640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28255" r="25833" b="64354"/>
          <a:stretch>
            <a:fillRect/>
          </a:stretch>
        </p:blipFill>
        <p:spPr bwMode="auto">
          <a:xfrm>
            <a:off x="406401" y="2203450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8399" r="25833" b="72978"/>
          <a:stretch>
            <a:fillRect/>
          </a:stretch>
        </p:blipFill>
        <p:spPr bwMode="auto">
          <a:xfrm>
            <a:off x="406401" y="1619251"/>
            <a:ext cx="45640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9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Continuity through Occlusion Cues</a:t>
            </a:r>
            <a:endParaRPr lang="de-CH" dirty="0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40521" r="21661" b="31284"/>
          <a:stretch>
            <a:fillRect/>
          </a:stretch>
        </p:blipFill>
        <p:spPr bwMode="auto">
          <a:xfrm>
            <a:off x="3514725" y="1663701"/>
            <a:ext cx="48768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393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Continuity through Occlusion Cues</a:t>
            </a:r>
            <a:endParaRPr lang="de-CH" dirty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3861" r="22453" b="27667"/>
          <a:stretch>
            <a:fillRect/>
          </a:stretch>
        </p:blipFill>
        <p:spPr bwMode="auto">
          <a:xfrm>
            <a:off x="3941763" y="1201739"/>
            <a:ext cx="45720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943225" y="5692776"/>
            <a:ext cx="657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cs typeface="Arial"/>
              </a:rPr>
              <a:t>Continuity, explanation by occlusion</a:t>
            </a:r>
          </a:p>
        </p:txBody>
      </p:sp>
    </p:spTree>
    <p:extLst>
      <p:ext uri="{BB962C8B-B14F-4D97-AF65-F5344CB8AC3E}">
        <p14:creationId xmlns:p14="http://schemas.microsoft.com/office/powerpoint/2010/main" val="3407003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Continuity through Occlusion Cues</a:t>
            </a:r>
            <a:endParaRPr lang="de-CH" dirty="0"/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3457575" y="97313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9"/>
          <p:cNvSpPr txBox="1">
            <a:spLocks noChangeArrowheads="1"/>
          </p:cNvSpPr>
          <p:nvPr/>
        </p:nvSpPr>
        <p:spPr bwMode="auto">
          <a:xfrm rot="16200000">
            <a:off x="9331326" y="5022851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</p:spTree>
    <p:extLst>
      <p:ext uri="{BB962C8B-B14F-4D97-AF65-F5344CB8AC3E}">
        <p14:creationId xmlns:p14="http://schemas.microsoft.com/office/powerpoint/2010/main" val="1614483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Continuity through Occlusion Cues</a:t>
            </a:r>
            <a:endParaRPr lang="de-CH" dirty="0"/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3336925" y="906463"/>
            <a:ext cx="5715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9331326" y="5022851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</p:spTree>
    <p:extLst>
      <p:ext uri="{BB962C8B-B14F-4D97-AF65-F5344CB8AC3E}">
        <p14:creationId xmlns:p14="http://schemas.microsoft.com/office/powerpoint/2010/main" val="2424517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Figure-Ground Discrimination </a:t>
            </a:r>
            <a:endParaRPr lang="de-CH" dirty="0"/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8934" r="21661" b="18987"/>
          <a:stretch>
            <a:fillRect/>
          </a:stretch>
        </p:blipFill>
        <p:spPr bwMode="auto">
          <a:xfrm>
            <a:off x="3649664" y="1128714"/>
            <a:ext cx="50133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83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t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69322"/>
            <a:ext cx="4876800" cy="625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839254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The Ultimate Gestalt?</a:t>
            </a:r>
            <a:endParaRPr lang="de-CH" dirty="0"/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29608" r="54765" b="30392"/>
          <a:stretch>
            <a:fillRect/>
          </a:stretch>
        </p:blipFill>
        <p:spPr bwMode="auto">
          <a:xfrm>
            <a:off x="2909046" y="1143000"/>
            <a:ext cx="6311154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47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/>
              <a:t>Agglomerative clustering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Oversegmentation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68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B4A96E-8508-B542-89FF-C4EE84899B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700" y="457200"/>
            <a:ext cx="114300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1" y="2436524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What is similarity?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084" y="2436524"/>
            <a:ext cx="4308514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Similarity is hard to define, but… “We know it when we see it” The real meaning of similarity is a philosophical question. We will take a more pragmatic approach.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181600" y="3505200"/>
            <a:ext cx="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685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609600"/>
            <a:ext cx="8686800" cy="762000"/>
          </a:xfrm>
        </p:spPr>
        <p:txBody>
          <a:bodyPr>
            <a:normAutofit/>
          </a:bodyPr>
          <a:lstStyle/>
          <a:p>
            <a:r>
              <a:rPr lang="en-US" sz="3200" dirty="0"/>
              <a:t>Clustering: distance measure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981200" y="1616076"/>
            <a:ext cx="8229600" cy="3946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Clustering is an unsupervised learning method. Given items 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                          , the goal is to group them into clusters. We need a pairwise distance/similarity function between items, and sometimes the desired number of clusters.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When data (e.g. images, objects, documents) are represented by feature vectors, a commonly used similarity measure is the </a:t>
            </a:r>
            <a:r>
              <a:rPr lang="en-US" sz="2400" i="1" dirty="0">
                <a:latin typeface="Calibri"/>
                <a:cs typeface="Calibri"/>
              </a:rPr>
              <a:t>cosine similarity.</a:t>
            </a:r>
            <a:r>
              <a:rPr lang="en-US" sz="2400" dirty="0">
                <a:latin typeface="Calibri"/>
                <a:cs typeface="Calibri"/>
              </a:rPr>
              <a:t> Let            be two data vectors. There is angle     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      between the two vectors            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022656"/>
            <a:ext cx="1676400" cy="3821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794624"/>
            <a:ext cx="203612" cy="310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343400"/>
            <a:ext cx="609600" cy="38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Distance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2971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Let x and x’ be two objects from the universe of possible objects. The distance (similarity) between x and x’ is a real number denoted by sim(x, x’).</a:t>
            </a:r>
          </a:p>
          <a:p>
            <a:r>
              <a:rPr lang="en-US" dirty="0">
                <a:cs typeface="Calibri"/>
              </a:rPr>
              <a:t>The </a:t>
            </a:r>
            <a:r>
              <a:rPr lang="en-US" dirty="0" err="1">
                <a:cs typeface="Calibri"/>
              </a:rPr>
              <a:t>euclidian</a:t>
            </a:r>
            <a:r>
              <a:rPr lang="en-US" dirty="0">
                <a:cs typeface="Calibri"/>
              </a:rPr>
              <a:t> similarity is defined as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 contrast, cosine distance measure would be 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777" y="4572000"/>
            <a:ext cx="4772743" cy="1905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48246" y="3365501"/>
            <a:ext cx="2540761" cy="544286"/>
            <a:chOff x="2819400" y="5638800"/>
            <a:chExt cx="3181350" cy="609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400" y="5638800"/>
              <a:ext cx="2273300" cy="609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2050" y="5694363"/>
              <a:ext cx="10287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386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Desirable Properties of a Clustering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Scalability (in terms of both time and space) </a:t>
            </a:r>
          </a:p>
          <a:p>
            <a:r>
              <a:rPr lang="en-US" dirty="0"/>
              <a:t>Ability to deal with different data types </a:t>
            </a:r>
          </a:p>
          <a:p>
            <a:r>
              <a:rPr lang="en-US" dirty="0"/>
              <a:t>Minimal requirements for domain knowledge to determine input parameters </a:t>
            </a:r>
          </a:p>
          <a:p>
            <a:pPr lvl="1"/>
            <a:r>
              <a:rPr lang="en-US" dirty="0"/>
              <a:t>Don’t need to know how many objects there are or what those object categories will be.</a:t>
            </a:r>
          </a:p>
          <a:p>
            <a:r>
              <a:rPr lang="en-US" dirty="0"/>
              <a:t>Interpretability and usability Optional </a:t>
            </a:r>
          </a:p>
          <a:p>
            <a:pPr lvl="1"/>
            <a:r>
              <a:rPr lang="en-US" dirty="0"/>
              <a:t>Incorporation of user-specified constraints</a:t>
            </a:r>
          </a:p>
        </p:txBody>
      </p:sp>
    </p:spTree>
    <p:extLst>
      <p:ext uri="{BB962C8B-B14F-4D97-AF65-F5344CB8AC3E}">
        <p14:creationId xmlns:p14="http://schemas.microsoft.com/office/powerpoint/2010/main" val="653417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Animated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5"/>
          <a:stretch/>
        </p:blipFill>
        <p:spPr>
          <a:xfrm>
            <a:off x="1974954" y="4114800"/>
            <a:ext cx="4028232" cy="1676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975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18E7DD-CD2B-EE4C-99A8-A67523F0D57D}"/>
              </a:ext>
            </a:extLst>
          </p:cNvPr>
          <p:cNvSpPr txBox="1">
            <a:spLocks/>
          </p:cNvSpPr>
          <p:nvPr/>
        </p:nvSpPr>
        <p:spPr>
          <a:xfrm>
            <a:off x="609602" y="1600203"/>
            <a:ext cx="548764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matrix represents distance between two elements.</a:t>
            </a:r>
          </a:p>
          <a:p>
            <a:r>
              <a:rPr lang="en-US" dirty="0"/>
              <a:t>Distance is usually assumed to be the inverse of similarity.</a:t>
            </a:r>
          </a:p>
          <a:p>
            <a:r>
              <a:rPr lang="en-US" dirty="0"/>
              <a:t>Low distance means high similarity.</a:t>
            </a:r>
          </a:p>
        </p:txBody>
      </p:sp>
    </p:spTree>
    <p:extLst>
      <p:ext uri="{BB962C8B-B14F-4D97-AF65-F5344CB8AC3E}">
        <p14:creationId xmlns:p14="http://schemas.microsoft.com/office/powerpoint/2010/main" val="2056228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Animated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1974954" y="3657600"/>
            <a:ext cx="4028232" cy="2133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975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2A7BFA-C12D-0E40-9F64-A90D1AC71879}"/>
              </a:ext>
            </a:extLst>
          </p:cNvPr>
          <p:cNvSpPr/>
          <p:nvPr/>
        </p:nvSpPr>
        <p:spPr>
          <a:xfrm>
            <a:off x="2133600" y="3352800"/>
            <a:ext cx="1981200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4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Animated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1974954" y="3657600"/>
            <a:ext cx="4028232" cy="2133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975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94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Animated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54" y="2895600"/>
            <a:ext cx="4028232" cy="2895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975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04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533400" y="517524"/>
            <a:ext cx="8229600" cy="1143000"/>
          </a:xfrm>
        </p:spPr>
        <p:txBody>
          <a:bodyPr/>
          <a:lstStyle/>
          <a:p>
            <a:r>
              <a:rPr lang="en-US" dirty="0"/>
              <a:t>Image Segmentation</a:t>
            </a:r>
            <a:endParaRPr lang="de-CH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533400" y="1843087"/>
            <a:ext cx="8229600" cy="4525963"/>
          </a:xfrm>
        </p:spPr>
        <p:txBody>
          <a:bodyPr/>
          <a:lstStyle/>
          <a:p>
            <a:r>
              <a:rPr lang="en-US"/>
              <a:t>Goal: identify groups of pixels that go together</a:t>
            </a:r>
            <a:endParaRPr lang="de-CH"/>
          </a:p>
        </p:txBody>
      </p:sp>
      <p:pic>
        <p:nvPicPr>
          <p:cNvPr id="47110" name="Picture 3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4" y="3051174"/>
            <a:ext cx="31083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051174"/>
            <a:ext cx="31067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4279901" y="4194174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TextBox 19"/>
          <p:cNvSpPr txBox="1">
            <a:spLocks noChangeArrowheads="1"/>
          </p:cNvSpPr>
          <p:nvPr/>
        </p:nvSpPr>
        <p:spPr bwMode="auto">
          <a:xfrm>
            <a:off x="7854950" y="6477000"/>
            <a:ext cx="357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Seitz,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58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"/>
          <a:stretch/>
        </p:blipFill>
        <p:spPr bwMode="auto">
          <a:xfrm>
            <a:off x="2227264" y="1428750"/>
            <a:ext cx="7439025" cy="425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9962" y="6093024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4160583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 bwMode="auto">
          <a:xfrm>
            <a:off x="2314575" y="1362076"/>
            <a:ext cx="7562850" cy="434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69962" y="6093024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201225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2"/>
          <a:stretch/>
        </p:blipFill>
        <p:spPr bwMode="auto">
          <a:xfrm>
            <a:off x="2362201" y="1362076"/>
            <a:ext cx="7381875" cy="43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69962" y="6093024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1969778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2244726" y="1466851"/>
            <a:ext cx="7629525" cy="41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69962" y="6093024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3342571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>
            <a:off x="2268539" y="1209676"/>
            <a:ext cx="7496175" cy="446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69962" y="6093024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2701308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556260" y="4572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556260" y="1447801"/>
            <a:ext cx="6019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to define cluster similarity?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Average distance between points,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maximum distance 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minimum distance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Distance between means or </a:t>
            </a:r>
            <a:r>
              <a:rPr lang="en-US" sz="2400" dirty="0" err="1">
                <a:latin typeface="Calibri" charset="0"/>
              </a:rPr>
              <a:t>medoids</a:t>
            </a:r>
            <a:endParaRPr lang="en-US" sz="2400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many clusters?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Clustering creates a </a:t>
            </a:r>
            <a:r>
              <a:rPr lang="en-US" sz="2400" dirty="0" err="1">
                <a:latin typeface="Calibri" charset="0"/>
              </a:rPr>
              <a:t>dendrogram</a:t>
            </a:r>
            <a:r>
              <a:rPr lang="en-US" sz="2400" dirty="0">
                <a:latin typeface="Calibri" charset="0"/>
              </a:rPr>
              <a:t> (a tree)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Threshold based on max number of clusters or based on distance between merges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charset="0"/>
            </a:endParaRPr>
          </a:p>
        </p:txBody>
      </p:sp>
      <p:pic>
        <p:nvPicPr>
          <p:cNvPr id="38916" name="Picture 2" descr="http://www.mathworks.com/help/toolbox/stats/dend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88" y="4648201"/>
            <a:ext cx="2667000" cy="160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154924" y="1219200"/>
            <a:ext cx="1752600" cy="1962912"/>
            <a:chOff x="6934200" y="914400"/>
            <a:chExt cx="1905000" cy="2133600"/>
          </a:xfrm>
        </p:grpSpPr>
        <p:sp>
          <p:nvSpPr>
            <p:cNvPr id="7" name="Oval 6"/>
            <p:cNvSpPr/>
            <p:nvPr/>
          </p:nvSpPr>
          <p:spPr>
            <a:xfrm>
              <a:off x="6934200" y="9144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934200" y="1524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391400" y="1219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3400" y="2362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43800" y="22860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34200" y="24384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00" y="2743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8534400" y="914400"/>
              <a:ext cx="304800" cy="3048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925" name="TextBox 14"/>
          <p:cNvSpPr txBox="1">
            <a:spLocks noChangeArrowheads="1"/>
          </p:cNvSpPr>
          <p:nvPr/>
        </p:nvSpPr>
        <p:spPr bwMode="auto">
          <a:xfrm rot="-5400000">
            <a:off x="7281074" y="5382211"/>
            <a:ext cx="948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4227675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533400"/>
            <a:ext cx="8418713" cy="1143000"/>
          </a:xfrm>
        </p:spPr>
        <p:txBody>
          <a:bodyPr>
            <a:normAutofit/>
          </a:bodyPr>
          <a:lstStyle/>
          <a:p>
            <a:r>
              <a:rPr lang="en-US" sz="3200" dirty="0"/>
              <a:t>Agglomerative Hierarchical Clustering </a:t>
            </a:r>
            <a:r>
              <a:rPr lang="en-US" sz="3200"/>
              <a:t>- Algorithm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10226520" cy="16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7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Different measures of nearest clusters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9306"/>
          <a:stretch/>
        </p:blipFill>
        <p:spPr>
          <a:xfrm>
            <a:off x="761999" y="2488108"/>
            <a:ext cx="9891272" cy="864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64998"/>
            <a:ext cx="3987800" cy="2475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0" y="424116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Long</a:t>
            </a:r>
            <a:r>
              <a:rPr lang="en-US" sz="2400"/>
              <a:t>, skinny clusters</a:t>
            </a:r>
            <a:endParaRPr lang="en-US" sz="2400" dirty="0"/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787400" y="1688022"/>
            <a:ext cx="8229600" cy="551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Single Link</a:t>
            </a:r>
          </a:p>
        </p:txBody>
      </p:sp>
    </p:spTree>
    <p:extLst>
      <p:ext uri="{BB962C8B-B14F-4D97-AF65-F5344CB8AC3E}">
        <p14:creationId xmlns:p14="http://schemas.microsoft.com/office/powerpoint/2010/main" val="31666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Different measures of nearest clusters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3845" b="44103"/>
          <a:stretch/>
        </p:blipFill>
        <p:spPr>
          <a:xfrm>
            <a:off x="609600" y="2849562"/>
            <a:ext cx="84328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46984"/>
            <a:ext cx="4191000" cy="2608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4393569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Tight clusters</a:t>
            </a:r>
          </a:p>
        </p:txBody>
      </p:sp>
      <p:sp>
        <p:nvSpPr>
          <p:cNvPr id="14" name="Content Placeholder 14"/>
          <p:cNvSpPr txBox="1">
            <a:spLocks/>
          </p:cNvSpPr>
          <p:nvPr/>
        </p:nvSpPr>
        <p:spPr>
          <a:xfrm>
            <a:off x="635000" y="1840422"/>
            <a:ext cx="8229600" cy="551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Complete Link</a:t>
            </a:r>
          </a:p>
        </p:txBody>
      </p:sp>
    </p:spTree>
    <p:extLst>
      <p:ext uri="{BB962C8B-B14F-4D97-AF65-F5344CB8AC3E}">
        <p14:creationId xmlns:p14="http://schemas.microsoft.com/office/powerpoint/2010/main" val="451052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measures of nearest clusters</a:t>
            </a:r>
          </a:p>
        </p:txBody>
      </p:sp>
      <p:sp>
        <p:nvSpPr>
          <p:cNvPr id="6" name="Content Placeholder 14"/>
          <p:cNvSpPr txBox="1">
            <a:spLocks/>
          </p:cNvSpPr>
          <p:nvPr/>
        </p:nvSpPr>
        <p:spPr>
          <a:xfrm>
            <a:off x="609602" y="1581660"/>
            <a:ext cx="9626598" cy="551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Average Link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5897" b="15751"/>
          <a:stretch/>
        </p:blipFill>
        <p:spPr>
          <a:xfrm>
            <a:off x="609602" y="2376501"/>
            <a:ext cx="9804398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26943"/>
            <a:ext cx="3810000" cy="2088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0400" y="4134807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Robust against noise.</a:t>
            </a:r>
          </a:p>
        </p:txBody>
      </p:sp>
    </p:spTree>
    <p:extLst>
      <p:ext uri="{BB962C8B-B14F-4D97-AF65-F5344CB8AC3E}">
        <p14:creationId xmlns:p14="http://schemas.microsoft.com/office/powerpoint/2010/main" val="170782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518529" y="200025"/>
            <a:ext cx="8229600" cy="1143000"/>
          </a:xfrm>
        </p:spPr>
        <p:txBody>
          <a:bodyPr/>
          <a:lstStyle/>
          <a:p>
            <a:r>
              <a:rPr lang="en-US" dirty="0"/>
              <a:t>The Goals of Segmentation</a:t>
            </a:r>
            <a:endParaRPr lang="de-CH" dirty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518529" y="1525588"/>
            <a:ext cx="8229600" cy="4525963"/>
          </a:xfrm>
        </p:spPr>
        <p:txBody>
          <a:bodyPr/>
          <a:lstStyle/>
          <a:p>
            <a:r>
              <a:rPr lang="en-US"/>
              <a:t>Separate image into coherent “objects”</a:t>
            </a:r>
          </a:p>
          <a:p>
            <a:endParaRPr lang="de-CH"/>
          </a:p>
        </p:txBody>
      </p:sp>
      <p:grpSp>
        <p:nvGrpSpPr>
          <p:cNvPr id="48134" name="Group 11"/>
          <p:cNvGrpSpPr>
            <a:grpSpLocks/>
          </p:cNvGrpSpPr>
          <p:nvPr/>
        </p:nvGrpSpPr>
        <p:grpSpPr bwMode="auto">
          <a:xfrm>
            <a:off x="2004429" y="2057400"/>
            <a:ext cx="5486400" cy="4122738"/>
            <a:chOff x="1860588" y="1857165"/>
            <a:chExt cx="5486400" cy="4122925"/>
          </a:xfrm>
        </p:grpSpPr>
        <p:pic>
          <p:nvPicPr>
            <p:cNvPr id="4813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351" y="2246290"/>
              <a:ext cx="2662237" cy="177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2246290"/>
              <a:ext cx="2667000" cy="177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818939" y="1860340"/>
              <a:ext cx="759823" cy="369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Image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905997" y="1857165"/>
              <a:ext cx="2210220" cy="369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Human segmentation</a:t>
              </a:r>
            </a:p>
          </p:txBody>
        </p:sp>
      </p:grpSp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8722729" y="6464470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35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Conclusions: Agglomerative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Good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Simple to implement, widespread application.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Clusters have adaptive shapes.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Provides a hierarchy of clusters.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No need to specify number of clusters in advance.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Bad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May have imbalanced clusters.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Still have to choose number of clusters or threshold.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Does not scale well. Runtime of O(n</a:t>
            </a:r>
            <a:r>
              <a:rPr lang="en-US" sz="3000" baseline="30000" dirty="0">
                <a:latin typeface="Calibri" charset="0"/>
              </a:rPr>
              <a:t>3</a:t>
            </a:r>
            <a:r>
              <a:rPr lang="en-US" sz="3000" dirty="0">
                <a:latin typeface="Calibri" charset="0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Can get stuck at a local optima.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25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 to segmentation and clustering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Gestalt theory for perceptual grouping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err="1"/>
              <a:t>Oversegmentation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75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74638"/>
            <a:ext cx="5867400" cy="1143000"/>
          </a:xfrm>
        </p:spPr>
        <p:txBody>
          <a:bodyPr>
            <a:normAutofit/>
          </a:bodyPr>
          <a:lstStyle/>
          <a:p>
            <a:r>
              <a:rPr lang="en-US" dirty="0"/>
              <a:t>How do we segment using Clustering?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00201"/>
            <a:ext cx="5257800" cy="4525963"/>
          </a:xfrm>
        </p:spPr>
        <p:txBody>
          <a:bodyPr/>
          <a:lstStyle/>
          <a:p>
            <a:r>
              <a:rPr lang="en-US" dirty="0"/>
              <a:t>Solution: </a:t>
            </a:r>
            <a:r>
              <a:rPr lang="en-US" dirty="0" err="1"/>
              <a:t>Oversegmentation</a:t>
            </a:r>
            <a:r>
              <a:rPr lang="en-US" dirty="0"/>
              <a:t> algorithm</a:t>
            </a:r>
          </a:p>
          <a:p>
            <a:pPr lvl="1"/>
            <a:r>
              <a:rPr lang="en-US" dirty="0"/>
              <a:t>Introduced by </a:t>
            </a:r>
            <a:r>
              <a:rPr lang="en-US" i="1" dirty="0" err="1"/>
              <a:t>Felzenszwalb</a:t>
            </a:r>
            <a:r>
              <a:rPr lang="en-US" i="1" dirty="0"/>
              <a:t> and </a:t>
            </a:r>
            <a:r>
              <a:rPr lang="en-US" i="1" dirty="0" err="1"/>
              <a:t>Huttenlocher</a:t>
            </a:r>
            <a:r>
              <a:rPr lang="en-US" i="1" dirty="0"/>
              <a:t> </a:t>
            </a:r>
            <a:r>
              <a:rPr lang="en-US" dirty="0"/>
              <a:t>in the paper titled </a:t>
            </a:r>
            <a:r>
              <a:rPr lang="en-US" i="1" dirty="0"/>
              <a:t>Efficient Graph-Based Image Segmentation.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7200"/>
            <a:ext cx="2108200" cy="313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62" y="3090863"/>
            <a:ext cx="20701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4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828801"/>
            <a:ext cx="9829798" cy="4297364"/>
          </a:xfrm>
        </p:spPr>
        <p:txBody>
          <a:bodyPr>
            <a:normAutofit/>
          </a:bodyPr>
          <a:lstStyle/>
          <a:p>
            <a:r>
              <a:rPr lang="en-US" dirty="0"/>
              <a:t>Graph G = (V, E) </a:t>
            </a:r>
          </a:p>
          <a:p>
            <a:r>
              <a:rPr lang="en-US" dirty="0"/>
              <a:t>V is set of nodes (i.e. pixels) </a:t>
            </a:r>
          </a:p>
          <a:p>
            <a:r>
              <a:rPr lang="en-US" dirty="0"/>
              <a:t>E is a set of undirected edges between pairs of pixels </a:t>
            </a:r>
          </a:p>
          <a:p>
            <a:r>
              <a:rPr lang="en-US" dirty="0"/>
              <a:t>w(vi , </a:t>
            </a:r>
            <a:r>
              <a:rPr lang="en-US" dirty="0" err="1"/>
              <a:t>vj</a:t>
            </a:r>
            <a:r>
              <a:rPr lang="en-US" dirty="0"/>
              <a:t> ) is the weight of the edge between nodes vi and </a:t>
            </a:r>
            <a:r>
              <a:rPr lang="en-US" dirty="0" err="1"/>
              <a:t>vj</a:t>
            </a:r>
            <a:r>
              <a:rPr lang="en-US" dirty="0"/>
              <a:t> . </a:t>
            </a:r>
          </a:p>
          <a:p>
            <a:r>
              <a:rPr lang="en-US" dirty="0"/>
              <a:t>S is a segmentation of a graph G such that G’ = (V, E’) where E’ ⊂ E. </a:t>
            </a:r>
          </a:p>
          <a:p>
            <a:r>
              <a:rPr lang="en-US" dirty="0"/>
              <a:t>S divides G into G’ such that it contains distinct clusters 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87" y="1143000"/>
            <a:ext cx="2384393" cy="201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5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533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97101"/>
            <a:ext cx="8229600" cy="3382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Predicate D determines whether there is a boundary for segmentation.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 </a:t>
            </a:r>
          </a:p>
          <a:p>
            <a:r>
              <a:rPr lang="en-US" dirty="0" err="1"/>
              <a:t>dif</a:t>
            </a:r>
            <a:r>
              <a:rPr lang="en-US" dirty="0"/>
              <a:t>(C1 , C2 ) is the difference between two clusters. </a:t>
            </a:r>
          </a:p>
          <a:p>
            <a:r>
              <a:rPr lang="en-US" dirty="0"/>
              <a:t>in(C1 , C2 ) is the internal different in the clusters C1 and C2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98" y="226518"/>
            <a:ext cx="2590800" cy="24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974181"/>
            <a:ext cx="5339403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160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921"/>
            <a:ext cx="5867400" cy="1143000"/>
          </a:xfrm>
        </p:spPr>
        <p:txBody>
          <a:bodyPr>
            <a:normAutofit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5484"/>
            <a:ext cx="6400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Predicate D determines whether there is a boundary for segmentation.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different between two components is the minimum weight edge that connects a node vi in clusters C1 to node </a:t>
            </a:r>
            <a:r>
              <a:rPr lang="en-US" sz="2800" dirty="0" err="1"/>
              <a:t>vj</a:t>
            </a:r>
            <a:r>
              <a:rPr lang="en-US" sz="2800" dirty="0"/>
              <a:t> in C2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9" y="2536396"/>
            <a:ext cx="5314058" cy="1034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12" y="3691784"/>
            <a:ext cx="4589017" cy="7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65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39921"/>
            <a:ext cx="5867400" cy="1143000"/>
          </a:xfrm>
        </p:spPr>
        <p:txBody>
          <a:bodyPr>
            <a:normAutofit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65484"/>
            <a:ext cx="6400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Predicate D determines whether there is a boundary for segmentation.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In(C1, C2) is to the maximum weight edge that connects two nodes in the same component.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49" y="2536396"/>
            <a:ext cx="46990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3450796"/>
            <a:ext cx="3822700" cy="66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18" y="4111196"/>
            <a:ext cx="4191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611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9601198" cy="2667000"/>
          </a:xfrm>
        </p:spPr>
        <p:txBody>
          <a:bodyPr>
            <a:normAutofit/>
          </a:bodyPr>
          <a:lstStyle/>
          <a:p>
            <a:r>
              <a:rPr lang="en-US" dirty="0"/>
              <a:t>k/|C| sets the threshold by which the components need to be different from the internal nodes in a component. </a:t>
            </a:r>
          </a:p>
          <a:p>
            <a:r>
              <a:rPr lang="en-US" dirty="0"/>
              <a:t>Properties of constant k:</a:t>
            </a:r>
          </a:p>
          <a:p>
            <a:pPr lvl="1"/>
            <a:r>
              <a:rPr lang="en-US" dirty="0"/>
              <a:t>If k is large, it causes a preference of larger objects. </a:t>
            </a:r>
          </a:p>
          <a:p>
            <a:pPr lvl="1"/>
            <a:r>
              <a:rPr lang="en-US" dirty="0"/>
              <a:t>k does not set a minimum size for components.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4038600"/>
            <a:ext cx="83566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39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48600" cy="1143000"/>
          </a:xfrm>
        </p:spPr>
        <p:txBody>
          <a:bodyPr/>
          <a:lstStyle/>
          <a:p>
            <a:r>
              <a:rPr lang="en-US" dirty="0"/>
              <a:t>Features and weights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009" y="1595894"/>
            <a:ext cx="7571591" cy="4525963"/>
          </a:xfrm>
        </p:spPr>
        <p:txBody>
          <a:bodyPr>
            <a:normAutofit/>
          </a:bodyPr>
          <a:lstStyle/>
          <a:p>
            <a:r>
              <a:rPr lang="en-US" dirty="0"/>
              <a:t>Project every pixel into </a:t>
            </a:r>
            <a:r>
              <a:rPr lang="en-US" b="1" dirty="0"/>
              <a:t>feature space </a:t>
            </a:r>
            <a:r>
              <a:rPr lang="en-US" dirty="0"/>
              <a:t>defined by: </a:t>
            </a:r>
          </a:p>
          <a:p>
            <a:pPr lvl="1"/>
            <a:r>
              <a:rPr lang="en-US" dirty="0"/>
              <a:t>(x, y, r, g, b). </a:t>
            </a:r>
          </a:p>
          <a:p>
            <a:r>
              <a:rPr lang="en-US" dirty="0"/>
              <a:t>Every pixel is connected to its 8 neighboring pixels and the weights are determined by the difference in intensities.</a:t>
            </a:r>
          </a:p>
          <a:p>
            <a:r>
              <a:rPr lang="en-US" dirty="0"/>
              <a:t>Weights between pixels are determined using L2 (Euclidian) distance in feature space. </a:t>
            </a:r>
          </a:p>
          <a:p>
            <a:endParaRPr lang="en-US" dirty="0"/>
          </a:p>
          <a:p>
            <a:r>
              <a:rPr lang="en-US" dirty="0"/>
              <a:t>Edges are chosen for only top ten nearest neighbors in feature space to ensure run time of O(n log n) where n is number of pixels.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89" y="2133600"/>
            <a:ext cx="1549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51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11745"/>
            <a:ext cx="10575925" cy="3902873"/>
          </a:xfrm>
        </p:spPr>
      </p:pic>
    </p:spTree>
    <p:extLst>
      <p:ext uri="{BB962C8B-B14F-4D97-AF65-F5344CB8AC3E}">
        <p14:creationId xmlns:p14="http://schemas.microsoft.com/office/powerpoint/2010/main" val="97934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The Goals of Segmentation</a:t>
            </a:r>
            <a:endParaRPr lang="de-CH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Separate image into coherent “objects”</a:t>
            </a:r>
          </a:p>
          <a:p>
            <a:r>
              <a:rPr lang="en-US" dirty="0"/>
              <a:t>Group together similar-looking pixels for efficiency of further processing</a:t>
            </a:r>
          </a:p>
          <a:p>
            <a:endParaRPr lang="de-CH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549651"/>
            <a:ext cx="224155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3551237"/>
            <a:ext cx="2276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81312" y="6294438"/>
            <a:ext cx="6110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X.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Ren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and J.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Malik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  <a:hlinkClick r:id="rId4"/>
              </a:rPr>
              <a:t>Learning a classification model for segmentation.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ICCV 2003.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6325" y="4694237"/>
            <a:ext cx="1855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cs typeface="Arial" pitchFamily="34" charset="0"/>
              </a:rPr>
              <a:t>“superpixels”</a:t>
            </a:r>
          </a:p>
        </p:txBody>
      </p:sp>
      <p:sp>
        <p:nvSpPr>
          <p:cNvPr id="49162" name="TextBox 19"/>
          <p:cNvSpPr txBox="1">
            <a:spLocks noChangeArrowheads="1"/>
          </p:cNvSpPr>
          <p:nvPr/>
        </p:nvSpPr>
        <p:spPr bwMode="auto">
          <a:xfrm rot="16200000">
            <a:off x="9956800" y="5378450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307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segmentation and clustering</a:t>
            </a:r>
          </a:p>
          <a:p>
            <a:r>
              <a:rPr lang="en-US" dirty="0"/>
              <a:t>Gestalt theory for perceptual grouping</a:t>
            </a:r>
          </a:p>
          <a:p>
            <a:r>
              <a:rPr lang="en-US" dirty="0"/>
              <a:t>Agglomerative clustering</a:t>
            </a:r>
          </a:p>
          <a:p>
            <a:r>
              <a:rPr lang="en-US" dirty="0" err="1"/>
              <a:t>Oversegmentation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7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96914" y="398464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feature support</a:t>
            </a:r>
          </a:p>
        </p:txBody>
      </p:sp>
      <p:pic>
        <p:nvPicPr>
          <p:cNvPr id="14339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4" y="3854451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8731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1752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14342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9" y="3881439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1201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 noChangeAspect="1" noChangeArrowheads="1"/>
          </p:cNvSpPr>
          <p:nvPr/>
        </p:nvSpPr>
        <p:spPr bwMode="auto">
          <a:xfrm>
            <a:off x="4114800" y="4381501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Rectangle 9"/>
          <p:cNvSpPr>
            <a:spLocks noChangeAspect="1" noChangeArrowheads="1"/>
          </p:cNvSpPr>
          <p:nvPr/>
        </p:nvSpPr>
        <p:spPr bwMode="auto">
          <a:xfrm>
            <a:off x="5991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4387851" y="2400301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4"/>
          <p:cNvSpPr>
            <a:spLocks noChangeShapeType="1"/>
          </p:cNvSpPr>
          <p:nvPr/>
        </p:nvSpPr>
        <p:spPr bwMode="auto">
          <a:xfrm flipH="1">
            <a:off x="3240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6"/>
          <p:cNvSpPr>
            <a:spLocks noChangeShapeType="1"/>
          </p:cNvSpPr>
          <p:nvPr/>
        </p:nvSpPr>
        <p:spPr bwMode="auto">
          <a:xfrm>
            <a:off x="6454776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9699625" y="6519446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</a:rPr>
              <a:t>Hoiem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1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3400" y="275808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efficiency</a:t>
            </a:r>
          </a:p>
        </p:txBody>
      </p:sp>
      <p:pic>
        <p:nvPicPr>
          <p:cNvPr id="15363" name="Picture 5" descr="Amtrak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42608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61658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28"/>
          <p:cNvSpPr>
            <a:spLocks noChangeArrowheads="1"/>
          </p:cNvSpPr>
          <p:nvPr/>
        </p:nvSpPr>
        <p:spPr bwMode="auto">
          <a:xfrm>
            <a:off x="4267200" y="2276059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33"/>
          <p:cNvSpPr txBox="1">
            <a:spLocks noChangeArrowheads="1"/>
          </p:cNvSpPr>
          <p:nvPr/>
        </p:nvSpPr>
        <p:spPr bwMode="auto">
          <a:xfrm>
            <a:off x="4724400" y="3442872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Felzenszwalb</a:t>
            </a:r>
            <a:r>
              <a:rPr lang="en-US" sz="1600" dirty="0"/>
              <a:t> and </a:t>
            </a:r>
            <a:r>
              <a:rPr lang="en-US" sz="1600" dirty="0" err="1"/>
              <a:t>Huttenlocher</a:t>
            </a:r>
            <a:r>
              <a:rPr lang="en-US" sz="1600" dirty="0"/>
              <a:t> 2004]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57208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15946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33"/>
          <p:cNvSpPr txBox="1">
            <a:spLocks noChangeArrowheads="1"/>
          </p:cNvSpPr>
          <p:nvPr/>
        </p:nvSpPr>
        <p:spPr bwMode="auto">
          <a:xfrm>
            <a:off x="1143000" y="6143208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Hoiem</a:t>
            </a:r>
            <a:r>
              <a:rPr lang="en-US" sz="1600" dirty="0"/>
              <a:t> et al. 2005, Mori 2005]</a:t>
            </a:r>
          </a:p>
        </p:txBody>
      </p:sp>
      <p:sp>
        <p:nvSpPr>
          <p:cNvPr id="15370" name="Text Box 33"/>
          <p:cNvSpPr txBox="1">
            <a:spLocks noChangeArrowheads="1"/>
          </p:cNvSpPr>
          <p:nvPr/>
        </p:nvSpPr>
        <p:spPr bwMode="auto">
          <a:xfrm>
            <a:off x="5181600" y="6143209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[Shi and Malik 2001]</a:t>
            </a:r>
          </a:p>
        </p:txBody>
      </p:sp>
      <p:sp>
        <p:nvSpPr>
          <p:cNvPr id="15371" name="AutoShape 28"/>
          <p:cNvSpPr>
            <a:spLocks noChangeArrowheads="1"/>
          </p:cNvSpPr>
          <p:nvPr/>
        </p:nvSpPr>
        <p:spPr bwMode="auto">
          <a:xfrm>
            <a:off x="4267200" y="4924009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9525000" y="6519446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</a:rPr>
              <a:t>Hoiem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4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as a result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3309938" cy="2209800"/>
          </a:xfr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1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1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3842544" y="6248401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Rother</a:t>
            </a:r>
            <a:r>
              <a:rPr lang="en-US" dirty="0"/>
              <a:t> et al. 2004</a:t>
            </a:r>
          </a:p>
        </p:txBody>
      </p:sp>
    </p:spTree>
    <p:extLst>
      <p:ext uri="{BB962C8B-B14F-4D97-AF65-F5344CB8AC3E}">
        <p14:creationId xmlns:p14="http://schemas.microsoft.com/office/powerpoint/2010/main" val="3090254137"/>
      </p:ext>
    </p:extLst>
  </p:cSld>
  <p:clrMapOvr>
    <a:masterClrMapping/>
  </p:clrMapOvr>
</p:sld>
</file>

<file path=ppt/theme/theme1.xml><?xml version="1.0" encoding="utf-8"?>
<a:theme xmlns:a="http://schemas.openxmlformats.org/drawingml/2006/main" name="1_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12703</TotalTime>
  <Words>1452</Words>
  <Application>Microsoft Macintosh PowerPoint</Application>
  <PresentationFormat>Widescreen</PresentationFormat>
  <Paragraphs>285</Paragraphs>
  <Slides>60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ＭＳ Ｐゴシック</vt:lpstr>
      <vt:lpstr>Arial</vt:lpstr>
      <vt:lpstr>Calibri</vt:lpstr>
      <vt:lpstr>Geneva</vt:lpstr>
      <vt:lpstr>Trebuchet MS</vt:lpstr>
      <vt:lpstr>1_CS223B_slides_template</vt:lpstr>
      <vt:lpstr>Lecture: Semantic Segmentation</vt:lpstr>
      <vt:lpstr>What we will learn today</vt:lpstr>
      <vt:lpstr>PowerPoint Presentation</vt:lpstr>
      <vt:lpstr>Image Segmentation</vt:lpstr>
      <vt:lpstr>The Goals of Segmentation</vt:lpstr>
      <vt:lpstr>The Goals of Segmentation</vt:lpstr>
      <vt:lpstr>Segmentation for feature support</vt:lpstr>
      <vt:lpstr>Segmentation for efficiency</vt:lpstr>
      <vt:lpstr>Segmentation as a result</vt:lpstr>
      <vt:lpstr>Types of segmentations</vt:lpstr>
      <vt:lpstr>One way to think about “segmentation” is Clustering</vt:lpstr>
      <vt:lpstr>Why do we cluster?</vt:lpstr>
      <vt:lpstr>How do we cluster?</vt:lpstr>
      <vt:lpstr>General ideas</vt:lpstr>
      <vt:lpstr>Examples of Grouping in Vision</vt:lpstr>
      <vt:lpstr>Similarity</vt:lpstr>
      <vt:lpstr>Symmetry</vt:lpstr>
      <vt:lpstr>Common Fate</vt:lpstr>
      <vt:lpstr>Proximity</vt:lpstr>
      <vt:lpstr>Muller-Lyer Illusion</vt:lpstr>
      <vt:lpstr>What we will learn today</vt:lpstr>
      <vt:lpstr>The Gestalt School</vt:lpstr>
      <vt:lpstr>Gestalt Theory</vt:lpstr>
      <vt:lpstr>Gestalt Factors</vt:lpstr>
      <vt:lpstr>Continuity through Occlusion Cues</vt:lpstr>
      <vt:lpstr>Continuity through Occlusion Cues</vt:lpstr>
      <vt:lpstr>Continuity through Occlusion Cues</vt:lpstr>
      <vt:lpstr>Continuity through Occlusion Cues</vt:lpstr>
      <vt:lpstr>Figure-Ground Discrimination </vt:lpstr>
      <vt:lpstr>The Ultimate Gestalt?</vt:lpstr>
      <vt:lpstr>What we will learn today</vt:lpstr>
      <vt:lpstr>What is similarity?</vt:lpstr>
      <vt:lpstr>Clustering: distance measure</vt:lpstr>
      <vt:lpstr>Defining Distance Measures</vt:lpstr>
      <vt:lpstr>Desirable Properties of a Clustering Algorithms</vt:lpstr>
      <vt:lpstr>Animated example</vt:lpstr>
      <vt:lpstr>Animated example</vt:lpstr>
      <vt:lpstr>Animated example</vt:lpstr>
      <vt:lpstr>Animated example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Hierarchical Clustering - Algorithm</vt:lpstr>
      <vt:lpstr>Different measures of nearest clusters</vt:lpstr>
      <vt:lpstr>Different measures of nearest clusters</vt:lpstr>
      <vt:lpstr>Different measures of nearest clusters</vt:lpstr>
      <vt:lpstr>Conclusions: Agglomerative Clustering</vt:lpstr>
      <vt:lpstr>What we will learn today?</vt:lpstr>
      <vt:lpstr>How do we segment using Clustering?</vt:lpstr>
      <vt:lpstr>Problem Formulation</vt:lpstr>
      <vt:lpstr>Predicate for segmentation</vt:lpstr>
      <vt:lpstr>Predicate for Segmentation</vt:lpstr>
      <vt:lpstr>Predicate for Segmentation</vt:lpstr>
      <vt:lpstr>Predicate for Segmentation</vt:lpstr>
      <vt:lpstr>Features and weights</vt:lpstr>
      <vt:lpstr>Results</vt:lpstr>
      <vt:lpstr>What we have learned today?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What is CV?</dc:title>
  <dc:creator>Windows User</dc:creator>
  <cp:lastModifiedBy>Microsoft Office User</cp:lastModifiedBy>
  <cp:revision>63</cp:revision>
  <cp:lastPrinted>2015-10-23T17:26:20Z</cp:lastPrinted>
  <dcterms:created xsi:type="dcterms:W3CDTF">2010-12-19T07:56:05Z</dcterms:created>
  <dcterms:modified xsi:type="dcterms:W3CDTF">2018-10-25T07:06:20Z</dcterms:modified>
</cp:coreProperties>
</file>