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9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64" r:id="rId23"/>
    <p:sldId id="366" r:id="rId24"/>
    <p:sldId id="262" r:id="rId25"/>
    <p:sldId id="263" r:id="rId26"/>
    <p:sldId id="264" r:id="rId27"/>
    <p:sldId id="265" r:id="rId28"/>
    <p:sldId id="261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8" r:id="rId37"/>
    <p:sldId id="387" r:id="rId38"/>
    <p:sldId id="279" r:id="rId39"/>
    <p:sldId id="280" r:id="rId40"/>
    <p:sldId id="281" r:id="rId41"/>
    <p:sldId id="388" r:id="rId42"/>
    <p:sldId id="389" r:id="rId43"/>
    <p:sldId id="282" r:id="rId44"/>
    <p:sldId id="283" r:id="rId45"/>
    <p:sldId id="284" r:id="rId46"/>
    <p:sldId id="362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363" r:id="rId61"/>
    <p:sldId id="299" r:id="rId62"/>
    <p:sldId id="300" r:id="rId63"/>
    <p:sldId id="365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021"/>
    <a:srgbClr val="222222"/>
    <a:srgbClr val="383838"/>
    <a:srgbClr val="850000"/>
    <a:srgbClr val="E6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/>
    <p:restoredTop sz="81811"/>
  </p:normalViewPr>
  <p:slideViewPr>
    <p:cSldViewPr snapToObjects="1">
      <p:cViewPr varScale="1">
        <p:scale>
          <a:sx n="87" d="100"/>
          <a:sy n="87" d="100"/>
        </p:scale>
        <p:origin x="92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EF20-56E6-A245-A0C6-FCE94244DF49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BB279-24D0-E74F-842C-97E9CC57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9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05T17:26:34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 5009 774,'0'0'2193,"0"0"-129,0 0-129,0 0-258,0 0-258,-38-9-387,38 9-258,0 0 129,0 0-387,0 0 129,-37-5-129,37 5 129,0 0 0,0 0 258,0 0-129,0 0 258,-38 0 0,38 0-129,0 0 129,0 0 129,0 0-387,0 0 0,0 0 0,0 0-258,0 0-129,0 0-258,0 0 0,0 0-129,0 0-129,0 0 129,0 0-129,0 0 0,0 0 129,39 0 0,-39 0 0,0 0 129,47 0 0,-47 0-129,39-7 129,-39 7 0,46-10 0,-46 10 0,53-15 0,-53 15-129,54-17 129,-54 17-129,61-11 0,-61 11 129,55-7-129,-55 7 0,52-7 0,-52 7 0,47-1 129,-27-3-387,-1 4 0,4-3 0,-3-1 129,-3 3-129,2-4 129,2 2-129,1-1 129,0 1 129,1 1 0,-2-3 0,0 4 0,2 0 0,-1-2 129,1 2-258,-3-2 129,2 3 129,2 0-129,1 0 0,-1-2 0,2 2 0,-2 0 0,1 0 0,0 0 0,-3 2 0,0-2 129,2 0-129,3 2-129,1-2 0,1 0 0,5 0 0,1-2 0,5-2 129,4 1-258,3 0 258,1-2 0,3 1 0,1 1 129,0-2 0,1 3-129,3-2-129,-2 1 129,2-2 0,-1 0-129,6-1 129,4 0 0,3-3 0,2-1-258,-4 0 258,2-2 0,1 2 0,-3 0 0,-4 1 0,-3 0 0,-3 3-129,-4 0 129,-5 2 0,-4 1 129,-6 2-129,-6-2 0,-7 3 0,-7 0 0,-4 0-129,-13 0 129,11 0 0,-11 0-258,0 0 0,0 0-387,0 0-1290,0 0-2580,-10-4-645,-2-2-387,-5-1 129</inkml:trace>
  <inkml:trace contextRef="#ctx0" brushRef="#br0" timeOffset="789.045">1736 3930 1806,'-13'5'5160,"5"-7"0,-2-10-387,6 0-2064,-9-14-903,11 10-387,-11-9-516,8 5-258,-3-2 0,4 6-387,-1 3 0,5 13 0,-4-17-258,4 17 0,0 0-129,0 0 0,0 0-129,0 0 129,-4 13 0,3 3-129,1 6 129,1 4-129,2 6 516,1 9-516,-2 8 516,1 7-129,-3 12-129,0 7 129,-3 7 0,0 7-129,-3 1 129,0 0 0,0-5-129,1-3 0,3-11 129,0-3-129,2-6 129,0-6-129,0-7 0,4-5 0,0-5-129,-1-8 0,0-4-387,-3-10-258,3 3-774,-3-20-2451,0 0-903,-6-20-387,4-7 0</inkml:trace>
  <inkml:trace contextRef="#ctx0" brushRef="#br0" timeOffset="1240.07">2165 3827 3483,'8'-34'5160,"-4"22"-387,-4 1-129,3-3-2709,-3 14-516,0 0-516,0 0-516,8-6-129,-8 6-258,9 3 0,-9-3 0,11 17 0,-4-4 0,1 4 258,1 6-129,5 5 0,0 13 0,-1 5 0,1 16 0,-3 14 129,2 11-129,-2 7-129,-2 8 129,-6 2 129,0 4-129,-1-5 0,0-7 0,0-10-129,1-9 0,1-7-774,-4-18-3096,4-9-1032,2-20-645,-6-23-516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6487-8DF9-0448-87B9-229C629F1A86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916B-D2F7-E340-96C7-8D932FD23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01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2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302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3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79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33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0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“Global template”</a:t>
            </a:r>
            <a:r>
              <a:rPr lang="en-US" baseline="0" dirty="0"/>
              <a:t> – not robust to:</a:t>
            </a:r>
          </a:p>
          <a:p>
            <a:r>
              <a:rPr lang="en-US" baseline="0" dirty="0"/>
              <a:t>Scale changes, rotations, view point changes</a:t>
            </a:r>
            <a:r>
              <a:rPr lang="en-US" baseline="0"/>
              <a:t>, occlusions…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02756" indent="-270291"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81164" indent="-216233"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13629" indent="-216233"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46095" indent="-216233"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378560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11026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43491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675957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BF98D531-0A35-4AF0-BB58-4C0AE535D6C8}" type="slidenum">
              <a:rPr lang="en-US" sz="1100" b="0">
                <a:solidFill>
                  <a:schemeClr val="tx1"/>
                </a:solidFill>
                <a:latin typeface="Times New Roman" pitchFamily="18" charset="0"/>
              </a:rPr>
              <a:pPr/>
              <a:t>36</a:t>
            </a:fld>
            <a:endParaRPr lang="en-U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r"/>
            <a:fld id="{B0CC25EE-0CC1-4A1E-8E20-DDBEE0408BE3}" type="slidenum">
              <a:rPr lang="en-US" sz="1200">
                <a:solidFill>
                  <a:srgbClr val="000000"/>
                </a:solidFill>
              </a:rPr>
              <a:pPr algn="r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7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88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 over</a:t>
            </a:r>
            <a:r>
              <a:rPr lang="en-US" baseline="0" dirty="0"/>
              <a:t> neighborhood </a:t>
            </a:r>
            <a:r>
              <a:rPr lang="en-US" baseline="0" dirty="0">
                <a:sym typeface="Wingdings"/>
              </a:rPr>
              <a:t> some pixels with Ix only, some others with </a:t>
            </a:r>
            <a:r>
              <a:rPr lang="en-US" baseline="0" dirty="0" err="1">
                <a:sym typeface="Wingdings"/>
              </a:rPr>
              <a:t>Iy</a:t>
            </a:r>
            <a:r>
              <a:rPr lang="en-US" baseline="0" dirty="0">
                <a:sym typeface="Wingdings"/>
              </a:rPr>
              <a:t>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85" y="2130428"/>
            <a:ext cx="1065711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485" y="3886200"/>
            <a:ext cx="974271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stanford_logo.gif">
            <a:extLst>
              <a:ext uri="{FF2B5EF4-FFF2-40B4-BE49-F238E27FC236}">
                <a16:creationId xmlns:a16="http://schemas.microsoft.com/office/drawing/2014/main" id="{E6A88642-6746-A94B-903B-72A1B7706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</a:blip>
          <a:srcRect t="26774" r="30067"/>
          <a:stretch/>
        </p:blipFill>
        <p:spPr>
          <a:xfrm>
            <a:off x="5733142" y="0"/>
            <a:ext cx="5684158" cy="53938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237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4029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7309757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22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57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31" y="4406903"/>
            <a:ext cx="10303328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31" y="2906713"/>
            <a:ext cx="10303328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95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203371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9930" y="1600203"/>
            <a:ext cx="519792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63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04008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04008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148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148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8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4121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143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19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3521528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9" y="273053"/>
            <a:ext cx="684167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3521528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82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9" y="4800600"/>
            <a:ext cx="10140043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2129" y="612775"/>
            <a:ext cx="10140043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129" y="5367338"/>
            <a:ext cx="10140043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56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52717" y="1"/>
            <a:ext cx="739283" cy="6858000"/>
          </a:xfrm>
          <a:prstGeom prst="rect">
            <a:avLst/>
          </a:prstGeom>
          <a:solidFill>
            <a:srgbClr val="85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222222"/>
              </a:solidFill>
              <a:latin typeface="Gene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5754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3"/>
            <a:ext cx="105754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10622856" y="2663313"/>
            <a:ext cx="2412836" cy="28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1"/>
                </a:solidFill>
                <a:latin typeface="Geneva"/>
              </a:rPr>
              <a:t>Features and Fitting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737B4-18D1-4E42-A36F-859FCF072021}"/>
              </a:ext>
            </a:extLst>
          </p:cNvPr>
          <p:cNvSpPr txBox="1"/>
          <p:nvPr userDrawn="1"/>
        </p:nvSpPr>
        <p:spPr>
          <a:xfrm>
            <a:off x="609600" y="6434241"/>
            <a:ext cx="42318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Geneva"/>
              </a:rPr>
              <a:t>Stanford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C64AE-B440-BA43-966F-41CCBD4431DB}"/>
              </a:ext>
            </a:extLst>
          </p:cNvPr>
          <p:cNvSpPr txBox="1"/>
          <p:nvPr userDrawn="1"/>
        </p:nvSpPr>
        <p:spPr>
          <a:xfrm rot="5400000">
            <a:off x="11085491" y="4914078"/>
            <a:ext cx="1474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11-Oct-2018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59E615-EA64-B345-9E23-80C30A9097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58815" y="155122"/>
            <a:ext cx="518885" cy="11674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8F5487-CC53-8347-80F1-69D5DF5B4A18}"/>
              </a:ext>
            </a:extLst>
          </p:cNvPr>
          <p:cNvSpPr txBox="1"/>
          <p:nvPr userDrawn="1"/>
        </p:nvSpPr>
        <p:spPr>
          <a:xfrm>
            <a:off x="11452717" y="6243891"/>
            <a:ext cx="7392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DB88FC5-C8A9-0D40-8DFA-E9A72D00FE25}" type="slidenum">
              <a:rPr lang="en-US" sz="1350" smtClean="0">
                <a:solidFill>
                  <a:schemeClr val="bg1"/>
                </a:solidFill>
              </a:rPr>
              <a:pPr algn="ctr"/>
              <a:t>‹#›</a:t>
            </a:fld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aphanus/136915456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flickr.com/photos/swashford/428567562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aphanus/136915456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scpgt/328570837/" TargetMode="Externa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2.png"/><Relationship Id="rId4" Type="http://schemas.openxmlformats.org/officeDocument/2006/relationships/image" Target="../media/image30.jpe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csse.uwa.edu.au/~pk/research/matlabfns/Spatial/Docs/Harris/A_Combined_Corner_and_Edge_Detector.pdf" TargetMode="Externa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.bin"/><Relationship Id="rId2" Type="http://schemas.openxmlformats.org/officeDocument/2006/relationships/tags" Target="../tags/tag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6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8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61.emf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59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57401"/>
            <a:ext cx="8991600" cy="1470025"/>
          </a:xfrm>
        </p:spPr>
        <p:txBody>
          <a:bodyPr/>
          <a:lstStyle/>
          <a:p>
            <a:r>
              <a:rPr lang="en-US" dirty="0"/>
              <a:t>Lecture: RANSAC and feature detectors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92550"/>
            <a:ext cx="8496300" cy="2209800"/>
          </a:xfrm>
        </p:spPr>
        <p:txBody>
          <a:bodyPr>
            <a:normAutofit/>
          </a:bodyPr>
          <a:lstStyle/>
          <a:p>
            <a:r>
              <a:rPr lang="en-US" dirty="0"/>
              <a:t>Juan Carlos </a:t>
            </a:r>
            <a:r>
              <a:rPr lang="en-US" dirty="0" err="1"/>
              <a:t>Niebles</a:t>
            </a:r>
            <a:r>
              <a:rPr lang="en-US" dirty="0"/>
              <a:t> and Ranjay Krishna</a:t>
            </a:r>
          </a:p>
          <a:p>
            <a:r>
              <a:rPr lang="en-US" dirty="0"/>
              <a:t>Stanford Vision and Learning Lab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Line Fitting Example</a:t>
            </a:r>
            <a:endParaRPr lang="de-CH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Task: Estimate the best line</a:t>
            </a:r>
          </a:p>
          <a:p>
            <a:pPr lvl="1"/>
            <a:r>
              <a:rPr lang="en-US" i="1"/>
              <a:t>How many points do we need to estimate the line?</a:t>
            </a:r>
            <a:endParaRPr lang="de-CH" i="1"/>
          </a:p>
        </p:txBody>
      </p:sp>
      <p:grpSp>
        <p:nvGrpSpPr>
          <p:cNvPr id="41991" name="Group 36"/>
          <p:cNvGrpSpPr>
            <a:grpSpLocks/>
          </p:cNvGrpSpPr>
          <p:nvPr/>
        </p:nvGrpSpPr>
        <p:grpSpPr bwMode="auto">
          <a:xfrm>
            <a:off x="2640014" y="2565400"/>
            <a:ext cx="6480175" cy="3384550"/>
            <a:chOff x="1116013" y="2565400"/>
            <a:chExt cx="6480175" cy="3384550"/>
          </a:xfrm>
        </p:grpSpPr>
        <p:sp>
          <p:nvSpPr>
            <p:cNvPr id="41992" name="Oval 3"/>
            <p:cNvSpPr>
              <a:spLocks noChangeAspect="1" noChangeArrowheads="1"/>
            </p:cNvSpPr>
            <p:nvPr/>
          </p:nvSpPr>
          <p:spPr bwMode="auto">
            <a:xfrm>
              <a:off x="5508625" y="3357563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3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4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5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6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7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8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9" name="Oval 10"/>
            <p:cNvSpPr>
              <a:spLocks noChangeAspect="1" noChangeArrowheads="1"/>
            </p:cNvSpPr>
            <p:nvPr/>
          </p:nvSpPr>
          <p:spPr bwMode="auto">
            <a:xfrm>
              <a:off x="1979613" y="42211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0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1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2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3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4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5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6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4" name="TextBox 19">
            <a:extLst>
              <a:ext uri="{FF2B5EF4-FFF2-40B4-BE49-F238E27FC236}">
                <a16:creationId xmlns:a16="http://schemas.microsoft.com/office/drawing/2014/main" id="{2A04B9F7-7CB1-3645-AAF4-F35C5D7A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92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Line Fitting Example</a:t>
            </a:r>
            <a:endParaRPr lang="de-CH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Task: Estimate the best line</a:t>
            </a:r>
            <a:endParaRPr lang="de-CH"/>
          </a:p>
        </p:txBody>
      </p:sp>
      <p:grpSp>
        <p:nvGrpSpPr>
          <p:cNvPr id="43015" name="Group 36"/>
          <p:cNvGrpSpPr>
            <a:grpSpLocks/>
          </p:cNvGrpSpPr>
          <p:nvPr/>
        </p:nvGrpSpPr>
        <p:grpSpPr bwMode="auto">
          <a:xfrm>
            <a:off x="2640014" y="2565400"/>
            <a:ext cx="6480175" cy="3384550"/>
            <a:chOff x="1116013" y="2565400"/>
            <a:chExt cx="6480175" cy="3384550"/>
          </a:xfrm>
        </p:grpSpPr>
        <p:sp>
          <p:nvSpPr>
            <p:cNvPr id="43019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0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1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2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3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4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5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6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7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8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9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30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31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3016" name="Oval 3"/>
          <p:cNvSpPr>
            <a:spLocks noChangeAspect="1" noChangeArrowheads="1"/>
          </p:cNvSpPr>
          <p:nvPr/>
        </p:nvSpPr>
        <p:spPr bwMode="auto">
          <a:xfrm>
            <a:off x="7032626" y="3357563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17" name="Oval 10"/>
          <p:cNvSpPr>
            <a:spLocks noChangeAspect="1" noChangeArrowheads="1"/>
          </p:cNvSpPr>
          <p:nvPr/>
        </p:nvSpPr>
        <p:spPr bwMode="auto">
          <a:xfrm>
            <a:off x="3503613" y="4221163"/>
            <a:ext cx="144462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Rectangle 18"/>
          <p:cNvSpPr txBox="1">
            <a:spLocks noChangeArrowheads="1"/>
          </p:cNvSpPr>
          <p:nvPr/>
        </p:nvSpPr>
        <p:spPr bwMode="auto">
          <a:xfrm>
            <a:off x="6311900" y="5084763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</a:rPr>
              <a:t>Sample two points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3844A5A0-371A-BF45-BF95-74A3860BA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66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Line Fitting Example</a:t>
            </a:r>
            <a:endParaRPr lang="de-CH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Task: Estimate the best line</a:t>
            </a:r>
            <a:endParaRPr lang="de-CH"/>
          </a:p>
        </p:txBody>
      </p:sp>
      <p:grpSp>
        <p:nvGrpSpPr>
          <p:cNvPr id="44039" name="Group 36"/>
          <p:cNvGrpSpPr>
            <a:grpSpLocks/>
          </p:cNvGrpSpPr>
          <p:nvPr/>
        </p:nvGrpSpPr>
        <p:grpSpPr bwMode="auto">
          <a:xfrm>
            <a:off x="2640014" y="2565400"/>
            <a:ext cx="6480175" cy="3384550"/>
            <a:chOff x="1116013" y="2565400"/>
            <a:chExt cx="6480175" cy="3384550"/>
          </a:xfrm>
        </p:grpSpPr>
        <p:sp>
          <p:nvSpPr>
            <p:cNvPr id="44044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5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6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7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8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9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0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1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2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3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4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5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6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4040" name="Oval 3"/>
          <p:cNvSpPr>
            <a:spLocks noChangeAspect="1" noChangeArrowheads="1"/>
          </p:cNvSpPr>
          <p:nvPr/>
        </p:nvSpPr>
        <p:spPr bwMode="auto">
          <a:xfrm>
            <a:off x="7032626" y="3357563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41" name="Oval 10"/>
          <p:cNvSpPr>
            <a:spLocks noChangeAspect="1" noChangeArrowheads="1"/>
          </p:cNvSpPr>
          <p:nvPr/>
        </p:nvSpPr>
        <p:spPr bwMode="auto">
          <a:xfrm>
            <a:off x="3503613" y="4221163"/>
            <a:ext cx="144462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Rectangle 18"/>
          <p:cNvSpPr txBox="1">
            <a:spLocks noChangeArrowheads="1"/>
          </p:cNvSpPr>
          <p:nvPr/>
        </p:nvSpPr>
        <p:spPr bwMode="auto">
          <a:xfrm>
            <a:off x="6311900" y="5084763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</a:rPr>
              <a:t>Fit a line to them</a:t>
            </a:r>
          </a:p>
        </p:txBody>
      </p:sp>
      <p:sp>
        <p:nvSpPr>
          <p:cNvPr id="44043" name="Line 19"/>
          <p:cNvSpPr>
            <a:spLocks noChangeShapeType="1"/>
          </p:cNvSpPr>
          <p:nvPr/>
        </p:nvSpPr>
        <p:spPr bwMode="auto">
          <a:xfrm flipV="1">
            <a:off x="1919288" y="27813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7EF99E1E-77F9-B848-B26C-204580704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981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Line Fitting Example</a:t>
            </a:r>
            <a:endParaRPr lang="de-CH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Task: Estimate the best line</a:t>
            </a:r>
            <a:endParaRPr lang="de-CH"/>
          </a:p>
        </p:txBody>
      </p:sp>
      <p:grpSp>
        <p:nvGrpSpPr>
          <p:cNvPr id="45063" name="Group 36"/>
          <p:cNvGrpSpPr>
            <a:grpSpLocks/>
          </p:cNvGrpSpPr>
          <p:nvPr/>
        </p:nvGrpSpPr>
        <p:grpSpPr bwMode="auto">
          <a:xfrm>
            <a:off x="2640014" y="2565400"/>
            <a:ext cx="6480175" cy="3384550"/>
            <a:chOff x="1116013" y="2565400"/>
            <a:chExt cx="6480175" cy="3384550"/>
          </a:xfrm>
        </p:grpSpPr>
        <p:sp>
          <p:nvSpPr>
            <p:cNvPr id="45070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1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2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3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4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5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6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7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8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9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0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1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2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5064" name="Oval 3"/>
          <p:cNvSpPr>
            <a:spLocks noChangeAspect="1" noChangeArrowheads="1"/>
          </p:cNvSpPr>
          <p:nvPr/>
        </p:nvSpPr>
        <p:spPr bwMode="auto">
          <a:xfrm>
            <a:off x="7032626" y="3357563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065" name="Oval 10"/>
          <p:cNvSpPr>
            <a:spLocks noChangeAspect="1" noChangeArrowheads="1"/>
          </p:cNvSpPr>
          <p:nvPr/>
        </p:nvSpPr>
        <p:spPr bwMode="auto">
          <a:xfrm>
            <a:off x="3503613" y="4221163"/>
            <a:ext cx="144462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066" name="Rectangle 18"/>
          <p:cNvSpPr txBox="1">
            <a:spLocks noChangeArrowheads="1"/>
          </p:cNvSpPr>
          <p:nvPr/>
        </p:nvSpPr>
        <p:spPr bwMode="auto">
          <a:xfrm>
            <a:off x="6311900" y="5084763"/>
            <a:ext cx="38877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Total number of points within a threshold of line.</a:t>
            </a:r>
          </a:p>
        </p:txBody>
      </p:sp>
      <p:sp>
        <p:nvSpPr>
          <p:cNvPr id="45067" name="Line 19"/>
          <p:cNvSpPr>
            <a:spLocks noChangeShapeType="1"/>
          </p:cNvSpPr>
          <p:nvPr/>
        </p:nvSpPr>
        <p:spPr bwMode="auto">
          <a:xfrm flipV="1">
            <a:off x="1919288" y="27813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20"/>
          <p:cNvSpPr>
            <a:spLocks noChangeShapeType="1"/>
          </p:cNvSpPr>
          <p:nvPr/>
        </p:nvSpPr>
        <p:spPr bwMode="auto">
          <a:xfrm flipV="1">
            <a:off x="1992313" y="3141663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21"/>
          <p:cNvSpPr>
            <a:spLocks noChangeShapeType="1"/>
          </p:cNvSpPr>
          <p:nvPr/>
        </p:nvSpPr>
        <p:spPr bwMode="auto">
          <a:xfrm flipV="1">
            <a:off x="1774825" y="23495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C2F2EFF3-2498-1045-94ED-19A7A814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930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Line Fitting Example</a:t>
            </a:r>
            <a:endParaRPr lang="de-CH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Task: Estimate the best line</a:t>
            </a:r>
            <a:endParaRPr lang="de-CH"/>
          </a:p>
        </p:txBody>
      </p:sp>
      <p:grpSp>
        <p:nvGrpSpPr>
          <p:cNvPr id="46087" name="Group 36"/>
          <p:cNvGrpSpPr>
            <a:grpSpLocks/>
          </p:cNvGrpSpPr>
          <p:nvPr/>
        </p:nvGrpSpPr>
        <p:grpSpPr bwMode="auto">
          <a:xfrm>
            <a:off x="2640014" y="2565400"/>
            <a:ext cx="6480175" cy="3384550"/>
            <a:chOff x="1116013" y="2565400"/>
            <a:chExt cx="6480175" cy="3384550"/>
          </a:xfrm>
        </p:grpSpPr>
        <p:sp>
          <p:nvSpPr>
            <p:cNvPr id="46095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96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97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98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99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0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1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2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3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4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5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6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7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6088" name="Oval 3"/>
          <p:cNvSpPr>
            <a:spLocks noChangeAspect="1" noChangeArrowheads="1"/>
          </p:cNvSpPr>
          <p:nvPr/>
        </p:nvSpPr>
        <p:spPr bwMode="auto">
          <a:xfrm>
            <a:off x="7032626" y="3357563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9" name="Oval 10"/>
          <p:cNvSpPr>
            <a:spLocks noChangeAspect="1" noChangeArrowheads="1"/>
          </p:cNvSpPr>
          <p:nvPr/>
        </p:nvSpPr>
        <p:spPr bwMode="auto">
          <a:xfrm>
            <a:off x="3503613" y="4221163"/>
            <a:ext cx="144462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90" name="Rectangle 18"/>
          <p:cNvSpPr txBox="1">
            <a:spLocks noChangeArrowheads="1"/>
          </p:cNvSpPr>
          <p:nvPr/>
        </p:nvSpPr>
        <p:spPr bwMode="auto">
          <a:xfrm>
            <a:off x="6311900" y="5084763"/>
            <a:ext cx="38877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Total number of points within a threshold of line.</a:t>
            </a:r>
          </a:p>
        </p:txBody>
      </p:sp>
      <p:sp>
        <p:nvSpPr>
          <p:cNvPr id="46091" name="Line 19"/>
          <p:cNvSpPr>
            <a:spLocks noChangeShapeType="1"/>
          </p:cNvSpPr>
          <p:nvPr/>
        </p:nvSpPr>
        <p:spPr bwMode="auto">
          <a:xfrm flipV="1">
            <a:off x="1919288" y="27813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20"/>
          <p:cNvSpPr>
            <a:spLocks noChangeShapeType="1"/>
          </p:cNvSpPr>
          <p:nvPr/>
        </p:nvSpPr>
        <p:spPr bwMode="auto">
          <a:xfrm flipV="1">
            <a:off x="1992313" y="3141663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21"/>
          <p:cNvSpPr>
            <a:spLocks noChangeShapeType="1"/>
          </p:cNvSpPr>
          <p:nvPr/>
        </p:nvSpPr>
        <p:spPr bwMode="auto">
          <a:xfrm flipV="1">
            <a:off x="1774825" y="23495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Box 26"/>
          <p:cNvSpPr txBox="1">
            <a:spLocks noChangeArrowheads="1"/>
          </p:cNvSpPr>
          <p:nvPr/>
        </p:nvSpPr>
        <p:spPr bwMode="auto">
          <a:xfrm>
            <a:off x="8615364" y="3394075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“7 </a:t>
            </a:r>
            <a:r>
              <a:rPr lang="en-US" dirty="0">
                <a:solidFill>
                  <a:srgbClr val="E61020"/>
                </a:solidFill>
              </a:rPr>
              <a:t>inlier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points”</a:t>
            </a:r>
            <a:endParaRPr lang="de-CH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D9A8BB24-E718-B843-8C19-E73B4340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176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Line Fitting Example</a:t>
            </a:r>
            <a:endParaRPr lang="de-CH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Task: Estimate the best line</a:t>
            </a:r>
            <a:endParaRPr lang="de-CH"/>
          </a:p>
        </p:txBody>
      </p:sp>
      <p:grpSp>
        <p:nvGrpSpPr>
          <p:cNvPr id="47111" name="Group 36"/>
          <p:cNvGrpSpPr>
            <a:grpSpLocks/>
          </p:cNvGrpSpPr>
          <p:nvPr/>
        </p:nvGrpSpPr>
        <p:grpSpPr bwMode="auto">
          <a:xfrm>
            <a:off x="2640014" y="2565400"/>
            <a:ext cx="6480175" cy="3384550"/>
            <a:chOff x="1116013" y="2565400"/>
            <a:chExt cx="6480175" cy="3384550"/>
          </a:xfrm>
        </p:grpSpPr>
        <p:sp>
          <p:nvSpPr>
            <p:cNvPr id="47118" name="Oval 3"/>
            <p:cNvSpPr>
              <a:spLocks noChangeAspect="1" noChangeArrowheads="1"/>
            </p:cNvSpPr>
            <p:nvPr/>
          </p:nvSpPr>
          <p:spPr bwMode="auto">
            <a:xfrm>
              <a:off x="5508625" y="3357563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19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0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1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2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3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4" name="Oval 10"/>
            <p:cNvSpPr>
              <a:spLocks noChangeAspect="1" noChangeArrowheads="1"/>
            </p:cNvSpPr>
            <p:nvPr/>
          </p:nvSpPr>
          <p:spPr bwMode="auto">
            <a:xfrm>
              <a:off x="1979613" y="42211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5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6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7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8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9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30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Rectangle 18"/>
          <p:cNvSpPr txBox="1">
            <a:spLocks noChangeArrowheads="1"/>
          </p:cNvSpPr>
          <p:nvPr/>
        </p:nvSpPr>
        <p:spPr bwMode="auto">
          <a:xfrm>
            <a:off x="6311900" y="5084763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15000"/>
              <a:defRPr/>
            </a:pPr>
            <a:r>
              <a:rPr kumimoji="1" lang="en-US" sz="2400" kern="0" dirty="0"/>
              <a:t>Repeat, until we get a good result.</a:t>
            </a:r>
          </a:p>
        </p:txBody>
      </p:sp>
      <p:sp>
        <p:nvSpPr>
          <p:cNvPr id="47113" name="Oval 6"/>
          <p:cNvSpPr>
            <a:spLocks noChangeAspect="1" noChangeArrowheads="1"/>
          </p:cNvSpPr>
          <p:nvPr/>
        </p:nvSpPr>
        <p:spPr bwMode="auto">
          <a:xfrm>
            <a:off x="7175501" y="2852738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114" name="Oval 12"/>
          <p:cNvSpPr>
            <a:spLocks noChangeAspect="1" noChangeArrowheads="1"/>
          </p:cNvSpPr>
          <p:nvPr/>
        </p:nvSpPr>
        <p:spPr bwMode="auto">
          <a:xfrm>
            <a:off x="3359151" y="5445126"/>
            <a:ext cx="144463" cy="144463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2279650" y="2133601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V="1">
            <a:off x="2495550" y="2349501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 flipV="1">
            <a:off x="2135188" y="1844676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AF7C168B-C47F-EB44-8645-F3F1C2D50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9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Line Fitting Example</a:t>
            </a:r>
            <a:endParaRPr lang="de-CH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Task: Estimate the best line</a:t>
            </a:r>
            <a:endParaRPr lang="de-CH"/>
          </a:p>
        </p:txBody>
      </p:sp>
      <p:grpSp>
        <p:nvGrpSpPr>
          <p:cNvPr id="48135" name="Group 36"/>
          <p:cNvGrpSpPr>
            <a:grpSpLocks/>
          </p:cNvGrpSpPr>
          <p:nvPr/>
        </p:nvGrpSpPr>
        <p:grpSpPr bwMode="auto">
          <a:xfrm>
            <a:off x="2640014" y="2565400"/>
            <a:ext cx="6480175" cy="3384550"/>
            <a:chOff x="1116013" y="2565400"/>
            <a:chExt cx="6480175" cy="3384550"/>
          </a:xfrm>
        </p:grpSpPr>
        <p:sp>
          <p:nvSpPr>
            <p:cNvPr id="48143" name="Oval 3"/>
            <p:cNvSpPr>
              <a:spLocks noChangeAspect="1" noChangeArrowheads="1"/>
            </p:cNvSpPr>
            <p:nvPr/>
          </p:nvSpPr>
          <p:spPr bwMode="auto">
            <a:xfrm>
              <a:off x="5508625" y="3357563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4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5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6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7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8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9" name="Oval 10"/>
            <p:cNvSpPr>
              <a:spLocks noChangeAspect="1" noChangeArrowheads="1"/>
            </p:cNvSpPr>
            <p:nvPr/>
          </p:nvSpPr>
          <p:spPr bwMode="auto">
            <a:xfrm>
              <a:off x="1979613" y="42211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0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1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2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3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4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5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Rectangle 18"/>
          <p:cNvSpPr txBox="1">
            <a:spLocks noChangeArrowheads="1"/>
          </p:cNvSpPr>
          <p:nvPr/>
        </p:nvSpPr>
        <p:spPr bwMode="auto">
          <a:xfrm>
            <a:off x="6311900" y="5084763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15000"/>
              <a:defRPr/>
            </a:pPr>
            <a:r>
              <a:rPr kumimoji="1" lang="en-US" sz="2400" kern="0" dirty="0"/>
              <a:t>Repeat, until we get a good result.</a:t>
            </a:r>
          </a:p>
        </p:txBody>
      </p:sp>
      <p:sp>
        <p:nvSpPr>
          <p:cNvPr id="48137" name="Oval 6"/>
          <p:cNvSpPr>
            <a:spLocks noChangeAspect="1" noChangeArrowheads="1"/>
          </p:cNvSpPr>
          <p:nvPr/>
        </p:nvSpPr>
        <p:spPr bwMode="auto">
          <a:xfrm>
            <a:off x="7175501" y="2852738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8" name="Oval 12"/>
          <p:cNvSpPr>
            <a:spLocks noChangeAspect="1" noChangeArrowheads="1"/>
          </p:cNvSpPr>
          <p:nvPr/>
        </p:nvSpPr>
        <p:spPr bwMode="auto">
          <a:xfrm>
            <a:off x="3359151" y="5445126"/>
            <a:ext cx="144463" cy="144463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9" name="Line 19"/>
          <p:cNvSpPr>
            <a:spLocks noChangeShapeType="1"/>
          </p:cNvSpPr>
          <p:nvPr/>
        </p:nvSpPr>
        <p:spPr bwMode="auto">
          <a:xfrm flipV="1">
            <a:off x="2279650" y="2133601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20"/>
          <p:cNvSpPr>
            <a:spLocks noChangeShapeType="1"/>
          </p:cNvSpPr>
          <p:nvPr/>
        </p:nvSpPr>
        <p:spPr bwMode="auto">
          <a:xfrm flipV="1">
            <a:off x="2495550" y="2349501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21"/>
          <p:cNvSpPr>
            <a:spLocks noChangeShapeType="1"/>
          </p:cNvSpPr>
          <p:nvPr/>
        </p:nvSpPr>
        <p:spPr bwMode="auto">
          <a:xfrm flipV="1">
            <a:off x="2135188" y="1844676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TextBox 26"/>
          <p:cNvSpPr txBox="1">
            <a:spLocks noChangeArrowheads="1"/>
          </p:cNvSpPr>
          <p:nvPr/>
        </p:nvSpPr>
        <p:spPr bwMode="auto">
          <a:xfrm>
            <a:off x="8177213" y="2662238"/>
            <a:ext cx="231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“11 </a:t>
            </a:r>
            <a:r>
              <a:rPr lang="en-US" dirty="0">
                <a:solidFill>
                  <a:srgbClr val="C00000"/>
                </a:solidFill>
              </a:rPr>
              <a:t>inlier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points”</a:t>
            </a:r>
            <a:endParaRPr lang="de-CH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641E4A8-5080-5A48-A487-E5BF05C5A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962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69977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309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RANSAC: How many samples?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idx="1"/>
          </p:nvPr>
        </p:nvSpPr>
        <p:spPr>
          <a:xfrm>
            <a:off x="609602" y="1219200"/>
            <a:ext cx="10058398" cy="505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How many samples are needed?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Suppose </a:t>
            </a:r>
            <a:r>
              <a:rPr lang="en-US" sz="2000" i="1" dirty="0">
                <a:latin typeface="Times New Roman" pitchFamily="18" charset="0"/>
              </a:rPr>
              <a:t>w</a:t>
            </a:r>
            <a:r>
              <a:rPr lang="en-US" sz="2400" i="1" dirty="0"/>
              <a:t> </a:t>
            </a:r>
            <a:r>
              <a:rPr lang="en-US" sz="2400" dirty="0"/>
              <a:t>is fraction of inliers (points from line).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400" dirty="0"/>
              <a:t> points needed to define hypothesis (2 for lines)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latin typeface="Times New Roman" pitchFamily="18" charset="0"/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samples chosen.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700" dirty="0"/>
          </a:p>
          <a:p>
            <a:pPr>
              <a:lnSpc>
                <a:spcPct val="90000"/>
              </a:lnSpc>
            </a:pPr>
            <a:r>
              <a:rPr lang="en-US" sz="2800" dirty="0"/>
              <a:t>Prob. that a single sample of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dirty="0"/>
              <a:t> points is correct: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Prob. that all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/>
              <a:t> samples fail is: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ym typeface="Symbol" pitchFamily="18" charset="2"/>
              </a:rPr>
              <a:t> </a:t>
            </a:r>
            <a:r>
              <a:rPr lang="en-US" sz="2800" dirty="0"/>
              <a:t>Choose </a:t>
            </a:r>
            <a:r>
              <a:rPr lang="en-US" sz="2400" i="1" dirty="0">
                <a:latin typeface="Times New Roman" pitchFamily="18" charset="0"/>
              </a:rPr>
              <a:t>k</a:t>
            </a:r>
            <a:r>
              <a:rPr lang="en-US" sz="2800" dirty="0"/>
              <a:t> high enough to keep this below desired failure rate.</a:t>
            </a:r>
          </a:p>
          <a:p>
            <a:endParaRPr lang="en-US" sz="1800" dirty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extLst/>
          </p:nvPr>
        </p:nvGraphicFramePr>
        <p:xfrm>
          <a:off x="9296401" y="2971801"/>
          <a:ext cx="503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9" name="Equation" r:id="rId4" imgW="203040" imgH="203040" progId="Equation.3">
                  <p:embed/>
                </p:oleObj>
              </mc:Choice>
              <mc:Fallback>
                <p:oleObj name="Equation" r:id="rId4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1" y="2971801"/>
                        <a:ext cx="5032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>
            <p:extLst/>
          </p:nvPr>
        </p:nvGraphicFramePr>
        <p:xfrm>
          <a:off x="6850064" y="3643314"/>
          <a:ext cx="11509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Equation" r:id="rId6" imgW="558720" imgH="228600" progId="Equation.3">
                  <p:embed/>
                </p:oleObj>
              </mc:Choice>
              <mc:Fallback>
                <p:oleObj name="Equation" r:id="rId6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4" y="3643314"/>
                        <a:ext cx="11509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9286337" y="6400800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74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RANSAC: Computed k (p=0.99)</a:t>
            </a:r>
          </a:p>
        </p:txBody>
      </p:sp>
      <p:graphicFrame>
        <p:nvGraphicFramePr>
          <p:cNvPr id="2865300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27463"/>
              </p:ext>
            </p:extLst>
          </p:nvPr>
        </p:nvGraphicFramePr>
        <p:xfrm>
          <a:off x="609602" y="1417638"/>
          <a:ext cx="7772400" cy="414528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Sample size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Proportion of outliers </a:t>
                      </a:r>
                      <a:endParaRPr kumimoji="1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MI1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588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1177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9229" name="TextBox 19"/>
          <p:cNvSpPr txBox="1">
            <a:spLocks noChangeArrowheads="1"/>
          </p:cNvSpPr>
          <p:nvPr/>
        </p:nvSpPr>
        <p:spPr bwMode="auto">
          <a:xfrm>
            <a:off x="9220200" y="6400800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63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learn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fitting method for edge detection</a:t>
            </a:r>
          </a:p>
          <a:p>
            <a:pPr lvl="1"/>
            <a:r>
              <a:rPr lang="en-US" dirty="0"/>
              <a:t>RANSAC</a:t>
            </a:r>
          </a:p>
          <a:p>
            <a:r>
              <a:rPr lang="en-US" dirty="0"/>
              <a:t>Local invariant features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Requirements, invariances</a:t>
            </a:r>
          </a:p>
          <a:p>
            <a:r>
              <a:rPr lang="en-US" dirty="0" err="1"/>
              <a:t>Keypoint</a:t>
            </a:r>
            <a:r>
              <a:rPr lang="en-US" dirty="0"/>
              <a:t> localization</a:t>
            </a:r>
          </a:p>
          <a:p>
            <a:pPr lvl="1"/>
            <a:r>
              <a:rPr lang="en-US" dirty="0"/>
              <a:t>Harris corner detector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68362"/>
          </a:xfrm>
        </p:spPr>
        <p:txBody>
          <a:bodyPr/>
          <a:lstStyle/>
          <a:p>
            <a:r>
              <a:rPr lang="en-US" dirty="0"/>
              <a:t>After RANSAC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RANSAC divides data into inliers and outliers and yields estimate computed from minimal set of inliers.</a:t>
            </a:r>
          </a:p>
          <a:p>
            <a:r>
              <a:rPr lang="en-US" sz="2800" dirty="0"/>
              <a:t>Improve this initial estimate with estimation over all inliers (e.g. with standard least-squares minimization).</a:t>
            </a:r>
          </a:p>
          <a:p>
            <a:r>
              <a:rPr lang="en-US" sz="2800" dirty="0"/>
              <a:t>But this may change inliers, so alternate fitting with re-classification as inlier/outlier.</a:t>
            </a:r>
          </a:p>
          <a:p>
            <a:endParaRPr lang="en-US" sz="2800" dirty="0"/>
          </a:p>
        </p:txBody>
      </p:sp>
      <p:pic>
        <p:nvPicPr>
          <p:cNvPr id="50182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495801"/>
            <a:ext cx="418623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5" descr="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1" y="4495801"/>
            <a:ext cx="418623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19"/>
          <p:cNvSpPr txBox="1">
            <a:spLocks noChangeArrowheads="1"/>
          </p:cNvSpPr>
          <p:nvPr/>
        </p:nvSpPr>
        <p:spPr bwMode="auto">
          <a:xfrm>
            <a:off x="9198156" y="6400800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4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RANSAC: Pros and Cons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51317"/>
            <a:ext cx="7924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/>
              <a:t>Pros</a:t>
            </a:r>
            <a:r>
              <a:rPr lang="en-US" b="1" dirty="0"/>
              <a:t>:</a:t>
            </a:r>
          </a:p>
          <a:p>
            <a:pPr lvl="1" eaLnBrk="1" hangingPunct="1"/>
            <a:r>
              <a:rPr lang="en-US" dirty="0"/>
              <a:t>General method suited for a wide range of model fitting problems</a:t>
            </a:r>
          </a:p>
          <a:p>
            <a:pPr lvl="1" eaLnBrk="1" hangingPunct="1"/>
            <a:r>
              <a:rPr lang="en-US" dirty="0"/>
              <a:t>Easy to implement and easy to calculate its failure rate</a:t>
            </a:r>
          </a:p>
          <a:p>
            <a:pPr eaLnBrk="1" hangingPunct="1"/>
            <a:r>
              <a:rPr lang="en-US" b="1" u="sng" dirty="0"/>
              <a:t>Cons</a:t>
            </a:r>
            <a:r>
              <a:rPr lang="en-US" b="1" dirty="0"/>
              <a:t>:</a:t>
            </a:r>
          </a:p>
          <a:p>
            <a:pPr lvl="1" eaLnBrk="1" hangingPunct="1"/>
            <a:r>
              <a:rPr lang="en-US" dirty="0"/>
              <a:t>Only handles a moderate percentage of outliers without cost blowing up</a:t>
            </a:r>
          </a:p>
          <a:p>
            <a:pPr lvl="1" eaLnBrk="1" hangingPunct="1"/>
            <a:r>
              <a:rPr lang="en-US" dirty="0"/>
              <a:t>Many real problems have high rate of outliers (but sometimes selective choice of random subsets can help)</a:t>
            </a:r>
          </a:p>
          <a:p>
            <a:pPr eaLnBrk="1" hangingPunct="1"/>
            <a:r>
              <a:rPr lang="en-US" dirty="0"/>
              <a:t>A voting strategy, The Hough transform, can handle high percentage of outliers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03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learn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9601198" cy="3828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model fitting method for edge detection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RANSAC</a:t>
            </a:r>
          </a:p>
          <a:p>
            <a:r>
              <a:rPr lang="en-US" dirty="0"/>
              <a:t>Local invariant features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Requirements, invariances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localization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Harris corner detector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3" y="5428566"/>
            <a:ext cx="651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background reading:</a:t>
            </a:r>
          </a:p>
          <a:p>
            <a:r>
              <a:rPr lang="en-US" dirty="0"/>
              <a:t>Rick </a:t>
            </a:r>
            <a:r>
              <a:rPr lang="en-US" dirty="0" err="1"/>
              <a:t>Szeliski</a:t>
            </a:r>
            <a:r>
              <a:rPr lang="en-US" dirty="0"/>
              <a:t>, Chapter 4.1.1; David Lowe, IJCV 2004</a:t>
            </a:r>
          </a:p>
        </p:txBody>
      </p:sp>
    </p:spTree>
    <p:extLst>
      <p:ext uri="{BB962C8B-B14F-4D97-AF65-F5344CB8AC3E}">
        <p14:creationId xmlns:p14="http://schemas.microsoft.com/office/powerpoint/2010/main" val="335755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677400" cy="805840"/>
          </a:xfrm>
        </p:spPr>
        <p:txBody>
          <a:bodyPr>
            <a:normAutofit/>
          </a:bodyPr>
          <a:lstStyle/>
          <a:p>
            <a:r>
              <a:rPr lang="en-US" dirty="0"/>
              <a:t>Image matching: a challenging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3000"/>
                    </a14:imgEffect>
                  </a14:imgLayer>
                </a14:imgProps>
              </a:ext>
            </a:extLst>
          </a:blip>
          <a:srcRect r="68072" b="9965"/>
          <a:stretch/>
        </p:blipFill>
        <p:spPr>
          <a:xfrm>
            <a:off x="533399" y="1268790"/>
            <a:ext cx="3354815" cy="3074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214" y="1791925"/>
            <a:ext cx="7593181" cy="50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919289"/>
            <a:ext cx="3949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2297113" y="4957764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by 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hlinkClick r:id="rId3"/>
              </a:rPr>
              <a:t>Diva Sian</a:t>
            </a:r>
            <a:endParaRPr lang="en-US" sz="16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424" name="TextBox 6"/>
          <p:cNvSpPr txBox="1">
            <a:spLocks noChangeArrowheads="1"/>
          </p:cNvSpPr>
          <p:nvPr/>
        </p:nvSpPr>
        <p:spPr bwMode="auto">
          <a:xfrm>
            <a:off x="6602413" y="5719764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by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hlinkClick r:id="rId4"/>
              </a:rPr>
              <a:t>swashford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0425" name="Picture 6" descr="http://farm1.static.flickr.com/150/428567562_c51726836e.jpg?v=11744304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9" y="1223963"/>
            <a:ext cx="33432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TextBox 19"/>
          <p:cNvSpPr txBox="1">
            <a:spLocks noChangeArrowheads="1"/>
          </p:cNvSpPr>
          <p:nvPr/>
        </p:nvSpPr>
        <p:spPr bwMode="auto">
          <a:xfrm>
            <a:off x="9372600" y="6464241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8F7118-61F3-9B4A-9DA6-985E7962D713}"/>
              </a:ext>
            </a:extLst>
          </p:cNvPr>
          <p:cNvSpPr txBox="1">
            <a:spLocks/>
          </p:cNvSpPr>
          <p:nvPr/>
        </p:nvSpPr>
        <p:spPr>
          <a:xfrm>
            <a:off x="533400" y="457200"/>
            <a:ext cx="9677400" cy="8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Image matching: a challenging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03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09600" y="388369"/>
            <a:ext cx="8229600" cy="1143000"/>
          </a:xfrm>
        </p:spPr>
        <p:txBody>
          <a:bodyPr/>
          <a:lstStyle/>
          <a:p>
            <a:r>
              <a:rPr lang="en-US" dirty="0"/>
              <a:t>Harder Case</a:t>
            </a:r>
            <a:endParaRPr lang="de-CH" dirty="0"/>
          </a:p>
        </p:txBody>
      </p:sp>
      <p:pic>
        <p:nvPicPr>
          <p:cNvPr id="6144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95451"/>
            <a:ext cx="3949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4"/>
          <p:cNvSpPr txBox="1">
            <a:spLocks noChangeArrowheads="1"/>
          </p:cNvSpPr>
          <p:nvPr/>
        </p:nvSpPr>
        <p:spPr bwMode="auto">
          <a:xfrm>
            <a:off x="1828800" y="4733925"/>
            <a:ext cx="361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by 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hlinkClick r:id="rId3"/>
              </a:rPr>
              <a:t>Diva Sian</a:t>
            </a:r>
            <a:endParaRPr lang="en-US" sz="16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448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728789"/>
            <a:ext cx="41719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Box 6"/>
          <p:cNvSpPr txBox="1">
            <a:spLocks noChangeArrowheads="1"/>
          </p:cNvSpPr>
          <p:nvPr/>
        </p:nvSpPr>
        <p:spPr bwMode="auto">
          <a:xfrm>
            <a:off x="6286500" y="4733925"/>
            <a:ext cx="361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by 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hlinkClick r:id="rId5"/>
              </a:rPr>
              <a:t>scgbt</a:t>
            </a:r>
            <a:endParaRPr lang="en-US" sz="16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2B2FF9DC-C2F9-E148-87B3-575E2F89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464241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22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85800" y="204789"/>
            <a:ext cx="8229600" cy="1143000"/>
          </a:xfrm>
        </p:spPr>
        <p:txBody>
          <a:bodyPr/>
          <a:lstStyle/>
          <a:p>
            <a:r>
              <a:rPr lang="en-US" dirty="0"/>
              <a:t>Harder Still?</a:t>
            </a:r>
            <a:endParaRPr lang="de-CH" dirty="0"/>
          </a:p>
        </p:txBody>
      </p:sp>
      <p:grpSp>
        <p:nvGrpSpPr>
          <p:cNvPr id="62470" name="Group 8"/>
          <p:cNvGrpSpPr>
            <a:grpSpLocks/>
          </p:cNvGrpSpPr>
          <p:nvPr/>
        </p:nvGrpSpPr>
        <p:grpSpPr bwMode="auto">
          <a:xfrm>
            <a:off x="1665288" y="1347789"/>
            <a:ext cx="8621712" cy="4319587"/>
            <a:chOff x="446140" y="1347759"/>
            <a:chExt cx="8621722" cy="4320000"/>
          </a:xfrm>
        </p:grpSpPr>
        <p:pic>
          <p:nvPicPr>
            <p:cNvPr id="6247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862" y="1347759"/>
              <a:ext cx="432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0" y="1347759"/>
              <a:ext cx="432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4487863" y="5729289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NASA Mars Rover images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A6E3CE00-3A1A-254C-B494-3083A6406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464241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7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85800" y="516418"/>
            <a:ext cx="8686800" cy="609600"/>
          </a:xfrm>
        </p:spPr>
        <p:txBody>
          <a:bodyPr>
            <a:normAutofit/>
          </a:bodyPr>
          <a:lstStyle/>
          <a:p>
            <a:r>
              <a:rPr lang="en-US" dirty="0"/>
              <a:t>Answer Below </a:t>
            </a:r>
            <a:r>
              <a:rPr lang="en-US" sz="2800" dirty="0"/>
              <a:t>(Look for tiny colored squares)</a:t>
            </a:r>
            <a:endParaRPr lang="de-CH" dirty="0"/>
          </a:p>
        </p:txBody>
      </p:sp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1" y="1347789"/>
            <a:ext cx="43195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347789"/>
            <a:ext cx="43195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743201" y="5692776"/>
            <a:ext cx="5326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NASA Mars Rover images with SIFT feature matches</a:t>
            </a:r>
            <a:br>
              <a:rPr lang="en-US" sz="1600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(Figure by Noah </a:t>
            </a:r>
            <a:r>
              <a:rPr lang="en-US" sz="1600" dirty="0" err="1">
                <a:solidFill>
                  <a:srgbClr val="000000"/>
                </a:solidFill>
                <a:ea typeface="MS PGothic" pitchFamily="34" charset="-128"/>
              </a:rPr>
              <a:t>Snavely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)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648BF668-92B1-8E46-80EB-AC158E96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464241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9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050925"/>
          </a:xfrm>
        </p:spPr>
        <p:txBody>
          <a:bodyPr/>
          <a:lstStyle/>
          <a:p>
            <a:pPr eaLnBrk="1" hangingPunct="1"/>
            <a:r>
              <a:rPr lang="en-US" dirty="0"/>
              <a:t>Motivation for using local features</a:t>
            </a:r>
            <a:endParaRPr lang="de-CH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Global representations have major limitations</a:t>
            </a:r>
          </a:p>
          <a:p>
            <a:pPr eaLnBrk="1" hangingPunct="1"/>
            <a:r>
              <a:rPr lang="en-US" dirty="0"/>
              <a:t>Instead, describe and match only local regions</a:t>
            </a:r>
          </a:p>
          <a:p>
            <a:pPr eaLnBrk="1" hangingPunct="1"/>
            <a:r>
              <a:rPr lang="en-US" dirty="0"/>
              <a:t>Increased robustness to</a:t>
            </a:r>
          </a:p>
          <a:p>
            <a:pPr lvl="1" eaLnBrk="1" hangingPunct="1"/>
            <a:r>
              <a:rPr lang="en-US" dirty="0"/>
              <a:t>Occlusions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Articulation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Intra-category variations </a:t>
            </a:r>
            <a:endParaRPr lang="de-CH" dirty="0"/>
          </a:p>
        </p:txBody>
      </p:sp>
      <p:pic>
        <p:nvPicPr>
          <p:cNvPr id="6" name="Picture 5" descr="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17732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9" name="Group 16"/>
          <p:cNvGrpSpPr>
            <a:grpSpLocks/>
          </p:cNvGrpSpPr>
          <p:nvPr/>
        </p:nvGrpSpPr>
        <p:grpSpPr bwMode="auto">
          <a:xfrm>
            <a:off x="4724400" y="5482431"/>
            <a:ext cx="2755900" cy="1135062"/>
            <a:chOff x="6234162" y="5262588"/>
            <a:chExt cx="2755911" cy="1135063"/>
          </a:xfrm>
        </p:grpSpPr>
        <p:pic>
          <p:nvPicPr>
            <p:cNvPr id="59401" name="Picture 15" descr="gray_koalahe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162" y="5272113"/>
              <a:ext cx="1343025" cy="112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7" descr="gray_koalahead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73" y="5262588"/>
              <a:ext cx="1371600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835826" y="5911876"/>
              <a:ext cx="438152" cy="43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358245" y="5937276"/>
              <a:ext cx="401639" cy="4016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4735"/>
          <a:stretch>
            <a:fillRect/>
          </a:stretch>
        </p:blipFill>
        <p:spPr bwMode="auto">
          <a:xfrm>
            <a:off x="5127623" y="3809999"/>
            <a:ext cx="24145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9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5"/>
          <p:cNvSpPr>
            <a:spLocks noGrp="1"/>
          </p:cNvSpPr>
          <p:nvPr>
            <p:ph type="title"/>
          </p:nvPr>
        </p:nvSpPr>
        <p:spPr>
          <a:xfrm>
            <a:off x="516732" y="461366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General Approach</a:t>
            </a:r>
            <a:endParaRPr lang="de-CH" dirty="0"/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4573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933576" y="4527550"/>
            <a:ext cx="1954213" cy="1328738"/>
            <a:chOff x="884187" y="5111107"/>
            <a:chExt cx="1954259" cy="1329381"/>
          </a:xfrm>
        </p:grpSpPr>
        <p:pic>
          <p:nvPicPr>
            <p:cNvPr id="11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321" y="5157788"/>
              <a:ext cx="93345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" name="Group 114"/>
            <p:cNvGrpSpPr>
              <a:grpSpLocks/>
            </p:cNvGrpSpPr>
            <p:nvPr/>
          </p:nvGrpSpPr>
          <p:grpSpPr bwMode="auto">
            <a:xfrm>
              <a:off x="884187" y="5111107"/>
              <a:ext cx="276999" cy="873768"/>
              <a:chOff x="884187" y="5111107"/>
              <a:chExt cx="276999" cy="873768"/>
            </a:xfrm>
          </p:grpSpPr>
          <p:sp>
            <p:nvSpPr>
              <p:cNvPr id="1132" name="Line 48"/>
              <p:cNvSpPr>
                <a:spLocks noChangeShapeType="1"/>
              </p:cNvSpPr>
              <p:nvPr/>
            </p:nvSpPr>
            <p:spPr bwMode="auto">
              <a:xfrm>
                <a:off x="1130968" y="5157788"/>
                <a:ext cx="0" cy="82708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Text Box 50"/>
              <p:cNvSpPr txBox="1">
                <a:spLocks noChangeArrowheads="1"/>
              </p:cNvSpPr>
              <p:nvPr/>
            </p:nvSpPr>
            <p:spPr bwMode="auto">
              <a:xfrm rot="-5400000">
                <a:off x="608363" y="5386931"/>
                <a:ext cx="82864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 dirty="0">
                    <a:solidFill>
                      <a:schemeClr val="tx1"/>
                    </a:solidFill>
                  </a:rPr>
                  <a:t>N</a:t>
                </a:r>
                <a:r>
                  <a:rPr lang="pl-PL" sz="1200" dirty="0">
                    <a:solidFill>
                      <a:schemeClr val="tx1"/>
                    </a:solidFill>
                  </a:rPr>
                  <a:t> pixels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9" name="Group 103"/>
            <p:cNvGrpSpPr>
              <a:grpSpLocks/>
            </p:cNvGrpSpPr>
            <p:nvPr/>
          </p:nvGrpSpPr>
          <p:grpSpPr bwMode="auto">
            <a:xfrm>
              <a:off x="1327146" y="6165850"/>
              <a:ext cx="1511300" cy="274638"/>
              <a:chOff x="1655763" y="6165850"/>
              <a:chExt cx="1511300" cy="274638"/>
            </a:xfrm>
          </p:grpSpPr>
          <p:sp>
            <p:nvSpPr>
              <p:cNvPr id="1130" name="Line 49"/>
              <p:cNvSpPr>
                <a:spLocks noChangeShapeType="1"/>
              </p:cNvSpPr>
              <p:nvPr/>
            </p:nvSpPr>
            <p:spPr bwMode="auto">
              <a:xfrm>
                <a:off x="1655763" y="6200775"/>
                <a:ext cx="9366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Text Box 51"/>
              <p:cNvSpPr txBox="1">
                <a:spLocks noChangeArrowheads="1"/>
              </p:cNvSpPr>
              <p:nvPr/>
            </p:nvSpPr>
            <p:spPr bwMode="auto">
              <a:xfrm>
                <a:off x="1727200" y="6165850"/>
                <a:ext cx="1439863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chemeClr val="tx1"/>
                    </a:solidFill>
                  </a:rPr>
                  <a:t>N</a:t>
                </a:r>
                <a:r>
                  <a:rPr lang="pl-PL" sz="1200">
                    <a:solidFill>
                      <a:schemeClr val="tx1"/>
                    </a:solidFill>
                  </a:rPr>
                  <a:t> pixels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34" name="Text Box 82"/>
          <p:cNvSpPr txBox="1">
            <a:spLocks noChangeArrowheads="1"/>
          </p:cNvSpPr>
          <p:nvPr/>
        </p:nvSpPr>
        <p:spPr bwMode="auto">
          <a:xfrm>
            <a:off x="4178300" y="4249738"/>
            <a:ext cx="1619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sz="1400" dirty="0">
                <a:solidFill>
                  <a:schemeClr val="tx1"/>
                </a:solidFill>
              </a:rPr>
              <a:t>Similarity measure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4645026" y="4860926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3492501" y="4213225"/>
            <a:ext cx="1116013" cy="1225550"/>
            <a:chOff x="2771775" y="4797425"/>
            <a:chExt cx="1116013" cy="1225709"/>
          </a:xfrm>
        </p:grpSpPr>
        <p:grpSp>
          <p:nvGrpSpPr>
            <p:cNvPr id="1111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113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6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7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8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9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0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1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2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3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4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5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6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" name="Equation" r:id="rId5" imgW="190440" imgH="215640" progId="Equation.3">
                    <p:embed/>
                  </p:oleObj>
                </mc:Choice>
                <mc:Fallback>
                  <p:oleObj name="Equation" r:id="rId5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2" name="Text Box 86"/>
            <p:cNvSpPr txBox="1">
              <a:spLocks noChangeArrowheads="1"/>
            </p:cNvSpPr>
            <p:nvPr/>
          </p:nvSpPr>
          <p:spPr bwMode="auto">
            <a:xfrm>
              <a:off x="3001941" y="5776913"/>
              <a:ext cx="8858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i="1" dirty="0">
                  <a:solidFill>
                    <a:schemeClr val="tx1"/>
                  </a:solidFill>
                </a:rPr>
                <a:t>e.g.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pl-PL" sz="1000" dirty="0">
                  <a:solidFill>
                    <a:schemeClr val="tx1"/>
                  </a:solidFill>
                </a:rPr>
                <a:t>color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5681663" y="4249741"/>
            <a:ext cx="971550" cy="1178046"/>
            <a:chOff x="4967288" y="4833938"/>
            <a:chExt cx="971549" cy="1178203"/>
          </a:xfrm>
        </p:grpSpPr>
        <p:grpSp>
          <p:nvGrpSpPr>
            <p:cNvPr id="1095" name="Group 67"/>
            <p:cNvGrpSpPr>
              <a:grpSpLocks/>
            </p:cNvGrpSpPr>
            <p:nvPr/>
          </p:nvGrpSpPr>
          <p:grpSpPr bwMode="auto">
            <a:xfrm>
              <a:off x="4967288" y="5300663"/>
              <a:ext cx="757237" cy="504825"/>
              <a:chOff x="3515" y="3498"/>
              <a:chExt cx="363" cy="272"/>
            </a:xfrm>
          </p:grpSpPr>
          <p:sp>
            <p:nvSpPr>
              <p:cNvPr id="1097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69"/>
              <p:cNvSpPr>
                <a:spLocks noChangeShapeType="1"/>
              </p:cNvSpPr>
              <p:nvPr/>
            </p:nvSpPr>
            <p:spPr bwMode="auto">
              <a:xfrm>
                <a:off x="3515" y="3749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0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1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2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3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4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5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6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7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8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9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0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" name="Equation" r:id="rId7" imgW="190440" imgH="215640" progId="Equation.3">
                    <p:embed/>
                  </p:oleObj>
                </mc:Choice>
                <mc:Fallback>
                  <p:oleObj name="Equation" r:id="rId7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" name="Text Box 87"/>
            <p:cNvSpPr txBox="1">
              <a:spLocks noChangeArrowheads="1"/>
            </p:cNvSpPr>
            <p:nvPr/>
          </p:nvSpPr>
          <p:spPr bwMode="auto">
            <a:xfrm>
              <a:off x="5083182" y="5765920"/>
              <a:ext cx="8556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i="1" dirty="0">
                  <a:solidFill>
                    <a:schemeClr val="tx1"/>
                  </a:solidFill>
                </a:rPr>
                <a:t>e.g.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pl-PL" sz="1000" dirty="0">
                  <a:solidFill>
                    <a:schemeClr val="tx1"/>
                  </a:solidFill>
                </a:rPr>
                <a:t>color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8" name="Picture 25" descr="obj14_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961">
            <a:off x="5168900" y="1530350"/>
            <a:ext cx="2376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15180961">
            <a:off x="6401595" y="3150395"/>
            <a:ext cx="519113" cy="492125"/>
          </a:xfrm>
          <a:prstGeom prst="rect">
            <a:avLst/>
          </a:prstGeom>
          <a:noFill/>
          <a:ln w="254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9" name="Group 107"/>
          <p:cNvGrpSpPr>
            <a:grpSpLocks/>
          </p:cNvGrpSpPr>
          <p:nvPr/>
        </p:nvGrpSpPr>
        <p:grpSpPr bwMode="auto">
          <a:xfrm rot="-1019039">
            <a:off x="5528535" y="2078246"/>
            <a:ext cx="1561475" cy="1771946"/>
            <a:chOff x="5087938" y="2849563"/>
            <a:chExt cx="1333500" cy="1511678"/>
          </a:xfrm>
        </p:grpSpPr>
        <p:grpSp>
          <p:nvGrpSpPr>
            <p:cNvPr id="1073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093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4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05607" cy="1511678"/>
              <a:chOff x="5087938" y="2849563"/>
              <a:chExt cx="1305607" cy="1511678"/>
            </a:xfrm>
          </p:grpSpPr>
          <p:grpSp>
            <p:nvGrpSpPr>
              <p:cNvPr id="1075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091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6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089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7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087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8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085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9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083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0" name="Rectangle 88"/>
              <p:cNvSpPr>
                <a:spLocks noChangeArrowheads="1"/>
              </p:cNvSpPr>
              <p:nvPr/>
            </p:nvSpPr>
            <p:spPr bwMode="auto">
              <a:xfrm>
                <a:off x="5234893" y="4046158"/>
                <a:ext cx="331564" cy="31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l-PL">
                    <a:solidFill>
                      <a:schemeClr val="tx2"/>
                    </a:solidFill>
                  </a:rPr>
                  <a:t>B</a:t>
                </a:r>
                <a:r>
                  <a:rPr lang="pl-PL" baseline="-25000">
                    <a:solidFill>
                      <a:schemeClr val="tx2"/>
                    </a:solidFill>
                  </a:rPr>
                  <a:t>1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Rectangle 89"/>
              <p:cNvSpPr>
                <a:spLocks noChangeArrowheads="1"/>
              </p:cNvSpPr>
              <p:nvPr/>
            </p:nvSpPr>
            <p:spPr bwMode="auto">
              <a:xfrm>
                <a:off x="6027056" y="4009646"/>
                <a:ext cx="331564" cy="315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l-PL">
                    <a:solidFill>
                      <a:schemeClr val="tx2"/>
                    </a:solidFill>
                  </a:rPr>
                  <a:t>B</a:t>
                </a:r>
                <a:r>
                  <a:rPr lang="pl-PL" baseline="-25000">
                    <a:solidFill>
                      <a:schemeClr val="tx2"/>
                    </a:solidFill>
                  </a:rPr>
                  <a:t>2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Rectangle 90"/>
              <p:cNvSpPr>
                <a:spLocks noChangeArrowheads="1"/>
              </p:cNvSpPr>
              <p:nvPr/>
            </p:nvSpPr>
            <p:spPr bwMode="auto">
              <a:xfrm>
                <a:off x="6061981" y="2857121"/>
                <a:ext cx="331564" cy="315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l-PL">
                    <a:solidFill>
                      <a:schemeClr val="tx2"/>
                    </a:solidFill>
                  </a:rPr>
                  <a:t>B</a:t>
                </a:r>
                <a:r>
                  <a:rPr lang="pl-PL" baseline="-25000">
                    <a:solidFill>
                      <a:schemeClr val="tx2"/>
                    </a:solidFill>
                  </a:rPr>
                  <a:t>3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1041" name="Picture 5" descr="obj14__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24039"/>
            <a:ext cx="21415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93976" y="2722564"/>
            <a:ext cx="442913" cy="420687"/>
          </a:xfrm>
          <a:prstGeom prst="rect">
            <a:avLst/>
          </a:prstGeom>
          <a:noFill/>
          <a:ln w="254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18" name="Group 100"/>
          <p:cNvGrpSpPr>
            <a:grpSpLocks/>
          </p:cNvGrpSpPr>
          <p:nvPr/>
        </p:nvGrpSpPr>
        <p:grpSpPr bwMode="auto">
          <a:xfrm>
            <a:off x="2771775" y="2016126"/>
            <a:ext cx="1585300" cy="1406525"/>
            <a:chOff x="2051050" y="2600325"/>
            <a:chExt cx="1585300" cy="1406525"/>
          </a:xfrm>
        </p:grpSpPr>
        <p:grpSp>
          <p:nvGrpSpPr>
            <p:cNvPr id="105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07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06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06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06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6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6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chemeClr val="tx2"/>
                  </a:solidFill>
                </a:rPr>
                <a:t>A</a:t>
              </a:r>
              <a:r>
                <a:rPr lang="pl-PL" baseline="-25000">
                  <a:solidFill>
                    <a:schemeClr val="tx2"/>
                  </a:solidFill>
                </a:rPr>
                <a:t>1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chemeClr val="tx2"/>
                  </a:solidFill>
                </a:rPr>
                <a:t>A</a:t>
              </a:r>
              <a:r>
                <a:rPr lang="pl-PL" baseline="-25000">
                  <a:solidFill>
                    <a:schemeClr val="tx2"/>
                  </a:solidFill>
                </a:rPr>
                <a:t>2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chemeClr val="tx2"/>
                  </a:solidFill>
                </a:rPr>
                <a:t>A</a:t>
              </a:r>
              <a:r>
                <a:rPr lang="pl-PL" baseline="-25000">
                  <a:solidFill>
                    <a:schemeClr val="tx2"/>
                  </a:solidFill>
                </a:rPr>
                <a:t>3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4262439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1" imgW="863280" imgH="215640" progId="Equation.3">
                  <p:embed/>
                </p:oleObj>
              </mc:Choice>
              <mc:Fallback>
                <p:oleObj name="Equation" r:id="rId11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9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3028951" y="2954339"/>
            <a:ext cx="3395663" cy="511175"/>
          </a:xfrm>
          <a:prstGeom prst="line">
            <a:avLst/>
          </a:prstGeom>
          <a:noFill/>
          <a:ln w="1905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2808288" y="3205164"/>
            <a:ext cx="36512" cy="1260475"/>
          </a:xfrm>
          <a:prstGeom prst="line">
            <a:avLst/>
          </a:prstGeom>
          <a:noFill/>
          <a:ln w="25400" cap="sq">
            <a:solidFill>
              <a:srgbClr val="0070C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6789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0070C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7812088" y="1019176"/>
            <a:ext cx="35052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1. Find a set of 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distinctive key-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points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7812089" y="3200401"/>
            <a:ext cx="2782887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3. Extract and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normalize the  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region content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7812088" y="2046290"/>
            <a:ext cx="31115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2. Define a region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around each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</a:t>
            </a:r>
            <a:r>
              <a:rPr lang="en-US" sz="1800" dirty="0" err="1">
                <a:solidFill>
                  <a:schemeClr val="tx1"/>
                </a:solidFill>
              </a:rPr>
              <a:t>keypoint</a:t>
            </a:r>
            <a:r>
              <a:rPr lang="en-US" sz="1800" dirty="0">
                <a:solidFill>
                  <a:schemeClr val="tx1"/>
                </a:solidFill>
              </a:rPr>
              <a:t> 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7812088" y="4343401"/>
            <a:ext cx="3001962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4. Compute a local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descriptor from the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normalized region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7812088" y="5562600"/>
            <a:ext cx="30019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5. Match local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descriptors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TextBox 19"/>
          <p:cNvSpPr txBox="1">
            <a:spLocks noChangeArrowheads="1"/>
          </p:cNvSpPr>
          <p:nvPr/>
        </p:nvSpPr>
        <p:spPr bwMode="auto">
          <a:xfrm rot="16200000">
            <a:off x="9364498" y="5097398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learn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fitting method </a:t>
            </a:r>
            <a:r>
              <a:rPr lang="en-US"/>
              <a:t>for line detection</a:t>
            </a:r>
            <a:endParaRPr lang="en-US" dirty="0"/>
          </a:p>
          <a:p>
            <a:pPr lvl="1"/>
            <a:r>
              <a:rPr lang="en-US" dirty="0"/>
              <a:t>RANSAC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 invariant features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Requirements, invariances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localization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Harris corner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10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741649" y="457200"/>
            <a:ext cx="8229600" cy="1143000"/>
          </a:xfrm>
        </p:spPr>
        <p:txBody>
          <a:bodyPr/>
          <a:lstStyle/>
          <a:p>
            <a:r>
              <a:rPr lang="en-US" dirty="0"/>
              <a:t>Common Requirements</a:t>
            </a:r>
            <a:endParaRPr lang="de-CH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741649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Problem 1:</a:t>
            </a:r>
          </a:p>
          <a:p>
            <a:pPr lvl="1"/>
            <a:r>
              <a:rPr lang="en-US" sz="2400" dirty="0"/>
              <a:t>Detect the same point </a:t>
            </a:r>
            <a:r>
              <a:rPr lang="en-US" sz="2400" i="1" dirty="0"/>
              <a:t>independently</a:t>
            </a:r>
            <a:r>
              <a:rPr lang="en-US" sz="2400" dirty="0"/>
              <a:t> in both images</a:t>
            </a:r>
            <a:endParaRPr lang="de-CH" sz="2400" dirty="0"/>
          </a:p>
        </p:txBody>
      </p:sp>
      <p:grpSp>
        <p:nvGrpSpPr>
          <p:cNvPr id="68614" name="Group 4"/>
          <p:cNvGrpSpPr>
            <a:grpSpLocks/>
          </p:cNvGrpSpPr>
          <p:nvPr/>
        </p:nvGrpSpPr>
        <p:grpSpPr bwMode="auto">
          <a:xfrm>
            <a:off x="1447800" y="2759016"/>
            <a:ext cx="5810250" cy="1425575"/>
            <a:chOff x="1248" y="2832"/>
            <a:chExt cx="2568" cy="630"/>
          </a:xfrm>
        </p:grpSpPr>
        <p:pic>
          <p:nvPicPr>
            <p:cNvPr id="686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32"/>
              <a:ext cx="10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880"/>
              <a:ext cx="98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0" name="Oval 7"/>
            <p:cNvSpPr>
              <a:spLocks noChangeArrowheads="1"/>
            </p:cNvSpPr>
            <p:nvPr/>
          </p:nvSpPr>
          <p:spPr bwMode="auto">
            <a:xfrm>
              <a:off x="1632" y="3024"/>
              <a:ext cx="48" cy="4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1" name="Oval 8"/>
            <p:cNvSpPr>
              <a:spLocks noChangeArrowheads="1"/>
            </p:cNvSpPr>
            <p:nvPr/>
          </p:nvSpPr>
          <p:spPr bwMode="auto">
            <a:xfrm>
              <a:off x="1488" y="3216"/>
              <a:ext cx="48" cy="4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2" name="Oval 9"/>
            <p:cNvSpPr>
              <a:spLocks noChangeArrowheads="1"/>
            </p:cNvSpPr>
            <p:nvPr/>
          </p:nvSpPr>
          <p:spPr bwMode="auto">
            <a:xfrm>
              <a:off x="1680" y="3312"/>
              <a:ext cx="48" cy="4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3" name="Oval 10"/>
            <p:cNvSpPr>
              <a:spLocks noChangeArrowheads="1"/>
            </p:cNvSpPr>
            <p:nvPr/>
          </p:nvSpPr>
          <p:spPr bwMode="auto">
            <a:xfrm>
              <a:off x="1872" y="3168"/>
              <a:ext cx="48" cy="4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4" name="Oval 11"/>
            <p:cNvSpPr>
              <a:spLocks noChangeArrowheads="1"/>
            </p:cNvSpPr>
            <p:nvPr/>
          </p:nvSpPr>
          <p:spPr bwMode="auto">
            <a:xfrm>
              <a:off x="3648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5" name="Oval 12"/>
            <p:cNvSpPr>
              <a:spLocks noChangeArrowheads="1"/>
            </p:cNvSpPr>
            <p:nvPr/>
          </p:nvSpPr>
          <p:spPr bwMode="auto">
            <a:xfrm>
              <a:off x="3504" y="33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6" name="Oval 13"/>
            <p:cNvSpPr>
              <a:spLocks noChangeArrowheads="1"/>
            </p:cNvSpPr>
            <p:nvPr/>
          </p:nvSpPr>
          <p:spPr bwMode="auto">
            <a:xfrm>
              <a:off x="3264" y="30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7" name="Oval 14"/>
            <p:cNvSpPr>
              <a:spLocks noChangeArrowheads="1"/>
            </p:cNvSpPr>
            <p:nvPr/>
          </p:nvSpPr>
          <p:spPr bwMode="auto">
            <a:xfrm>
              <a:off x="2928" y="32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030538" y="4251265"/>
            <a:ext cx="264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No chance to match!</a:t>
            </a:r>
            <a:endParaRPr lang="ru-RU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541463" y="5010091"/>
            <a:ext cx="5622925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We need a repeatable detector!</a:t>
            </a:r>
            <a:endParaRPr lang="ru-RU" sz="24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48600" y="6400800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/>
              <a:t>Common Requirements</a:t>
            </a:r>
            <a:endParaRPr lang="de-CH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Problem 1:</a:t>
            </a:r>
          </a:p>
          <a:p>
            <a:pPr lvl="1"/>
            <a:r>
              <a:rPr lang="en-US" sz="2400" dirty="0"/>
              <a:t>Detect the same point </a:t>
            </a:r>
            <a:r>
              <a:rPr lang="en-US" sz="2400" i="1" dirty="0"/>
              <a:t>independently</a:t>
            </a:r>
            <a:r>
              <a:rPr lang="en-US" sz="2400" dirty="0"/>
              <a:t> in both images</a:t>
            </a:r>
          </a:p>
          <a:p>
            <a:pPr lvl="1"/>
            <a:endParaRPr lang="en-US" sz="700" dirty="0"/>
          </a:p>
          <a:p>
            <a:r>
              <a:rPr lang="en-US" sz="2800" dirty="0"/>
              <a:t>Problem 2:</a:t>
            </a:r>
          </a:p>
          <a:p>
            <a:pPr lvl="1"/>
            <a:r>
              <a:rPr lang="en-US" sz="2400" dirty="0"/>
              <a:t>For each point correctly recognize the corresponding one</a:t>
            </a:r>
            <a:endParaRPr lang="de-CH" sz="2400" dirty="0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69975" y="5832475"/>
            <a:ext cx="6973887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We need a reliable and distinctive descriptor!</a:t>
            </a:r>
            <a:endParaRPr lang="ru-RU" sz="240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69639" name="Group 55"/>
          <p:cNvGrpSpPr>
            <a:grpSpLocks/>
          </p:cNvGrpSpPr>
          <p:nvPr/>
        </p:nvGrpSpPr>
        <p:grpSpPr bwMode="auto">
          <a:xfrm>
            <a:off x="1524000" y="3581400"/>
            <a:ext cx="5819775" cy="1425575"/>
            <a:chOff x="1922133" y="3600117"/>
            <a:chExt cx="5819523" cy="1425585"/>
          </a:xfrm>
        </p:grpSpPr>
        <p:grpSp>
          <p:nvGrpSpPr>
            <p:cNvPr id="69642" name="Group 54"/>
            <p:cNvGrpSpPr>
              <a:grpSpLocks/>
            </p:cNvGrpSpPr>
            <p:nvPr/>
          </p:nvGrpSpPr>
          <p:grpSpPr bwMode="auto">
            <a:xfrm>
              <a:off x="1922133" y="3600117"/>
              <a:ext cx="2443860" cy="1425585"/>
              <a:chOff x="1922133" y="3600117"/>
              <a:chExt cx="2443860" cy="1425585"/>
            </a:xfrm>
          </p:grpSpPr>
          <p:pic>
            <p:nvPicPr>
              <p:cNvPr id="6965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2133" y="3600117"/>
                <a:ext cx="2443860" cy="1425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55" name="Oval 7"/>
              <p:cNvSpPr>
                <a:spLocks noChangeArrowheads="1"/>
              </p:cNvSpPr>
              <p:nvPr/>
            </p:nvSpPr>
            <p:spPr bwMode="auto">
              <a:xfrm>
                <a:off x="2791061" y="4034581"/>
                <a:ext cx="108616" cy="108616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6" name="Oval 8"/>
              <p:cNvSpPr>
                <a:spLocks noChangeArrowheads="1"/>
              </p:cNvSpPr>
              <p:nvPr/>
            </p:nvSpPr>
            <p:spPr bwMode="auto">
              <a:xfrm>
                <a:off x="2465213" y="4469045"/>
                <a:ext cx="108616" cy="108616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7" name="Oval 9"/>
              <p:cNvSpPr>
                <a:spLocks noChangeArrowheads="1"/>
              </p:cNvSpPr>
              <p:nvPr/>
            </p:nvSpPr>
            <p:spPr bwMode="auto">
              <a:xfrm>
                <a:off x="2899677" y="4686277"/>
                <a:ext cx="108616" cy="108616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8" name="Oval 10"/>
              <p:cNvSpPr>
                <a:spLocks noChangeArrowheads="1"/>
              </p:cNvSpPr>
              <p:nvPr/>
            </p:nvSpPr>
            <p:spPr bwMode="auto">
              <a:xfrm>
                <a:off x="3334141" y="4360429"/>
                <a:ext cx="108616" cy="108616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9643" name="Group 52"/>
            <p:cNvGrpSpPr>
              <a:grpSpLocks/>
            </p:cNvGrpSpPr>
            <p:nvPr/>
          </p:nvGrpSpPr>
          <p:grpSpPr bwMode="auto">
            <a:xfrm>
              <a:off x="5521337" y="3712157"/>
              <a:ext cx="2220319" cy="1204929"/>
              <a:chOff x="5521338" y="2808279"/>
              <a:chExt cx="1562100" cy="847725"/>
            </a:xfrm>
          </p:grpSpPr>
          <p:pic>
            <p:nvPicPr>
              <p:cNvPr id="6964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1338" y="2808279"/>
                <a:ext cx="1562100" cy="847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50" name="Oval 10"/>
              <p:cNvSpPr>
                <a:spLocks noChangeArrowheads="1"/>
              </p:cNvSpPr>
              <p:nvPr/>
            </p:nvSpPr>
            <p:spPr bwMode="auto">
              <a:xfrm>
                <a:off x="6392876" y="3189279"/>
                <a:ext cx="76200" cy="762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1" name="Oval 11"/>
              <p:cNvSpPr>
                <a:spLocks noChangeArrowheads="1"/>
              </p:cNvSpPr>
              <p:nvPr/>
            </p:nvSpPr>
            <p:spPr bwMode="auto">
              <a:xfrm>
                <a:off x="6026163" y="3389304"/>
                <a:ext cx="76200" cy="762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2" name="Oval 12"/>
              <p:cNvSpPr>
                <a:spLocks noChangeArrowheads="1"/>
              </p:cNvSpPr>
              <p:nvPr/>
            </p:nvSpPr>
            <p:spPr bwMode="auto">
              <a:xfrm>
                <a:off x="5978538" y="2884479"/>
                <a:ext cx="76200" cy="762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3" name="Oval 13"/>
              <p:cNvSpPr>
                <a:spLocks noChangeArrowheads="1"/>
              </p:cNvSpPr>
              <p:nvPr/>
            </p:nvSpPr>
            <p:spPr bwMode="auto">
              <a:xfrm>
                <a:off x="5749938" y="3189279"/>
                <a:ext cx="76200" cy="762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9644" name="Group 53"/>
            <p:cNvGrpSpPr>
              <a:grpSpLocks/>
            </p:cNvGrpSpPr>
            <p:nvPr/>
          </p:nvGrpSpPr>
          <p:grpSpPr bwMode="auto">
            <a:xfrm>
              <a:off x="3488185" y="3863976"/>
              <a:ext cx="3285167" cy="722321"/>
              <a:chOff x="3488185" y="3863976"/>
              <a:chExt cx="3285167" cy="722321"/>
            </a:xfrm>
          </p:grpSpPr>
          <p:sp>
            <p:nvSpPr>
              <p:cNvPr id="69645" name="Line 14"/>
              <p:cNvSpPr>
                <a:spLocks noChangeShapeType="1"/>
              </p:cNvSpPr>
              <p:nvPr/>
            </p:nvSpPr>
            <p:spPr bwMode="auto">
              <a:xfrm flipV="1">
                <a:off x="3488185" y="3863976"/>
                <a:ext cx="2683232" cy="54405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6" name="Line 15"/>
              <p:cNvSpPr>
                <a:spLocks noChangeShapeType="1"/>
              </p:cNvSpPr>
              <p:nvPr/>
            </p:nvSpPr>
            <p:spPr bwMode="auto">
              <a:xfrm flipV="1">
                <a:off x="3513123" y="4322369"/>
                <a:ext cx="2317971" cy="9248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7" name="Line 16"/>
              <p:cNvSpPr>
                <a:spLocks noChangeShapeType="1"/>
              </p:cNvSpPr>
              <p:nvPr/>
            </p:nvSpPr>
            <p:spPr bwMode="auto">
              <a:xfrm>
                <a:off x="3513123" y="4451364"/>
                <a:ext cx="2651349" cy="13493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8" name="Line 17"/>
              <p:cNvSpPr>
                <a:spLocks noChangeShapeType="1"/>
              </p:cNvSpPr>
              <p:nvPr/>
            </p:nvSpPr>
            <p:spPr bwMode="auto">
              <a:xfrm flipV="1">
                <a:off x="3497445" y="4327003"/>
                <a:ext cx="3275907" cy="14816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113211" y="3346450"/>
            <a:ext cx="88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cs typeface="Times New Roman" pitchFamily="18" charset="0"/>
              </a:rPr>
              <a:t>?</a:t>
            </a:r>
            <a:endParaRPr lang="ru-RU" sz="480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4E275A-AD1C-D24F-AC34-6A3B729A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400800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588034" y="491406"/>
            <a:ext cx="8686800" cy="609600"/>
          </a:xfrm>
        </p:spPr>
        <p:txBody>
          <a:bodyPr>
            <a:normAutofit/>
          </a:bodyPr>
          <a:lstStyle/>
          <a:p>
            <a:r>
              <a:rPr lang="en-US" dirty="0"/>
              <a:t>Invariance: Geometric Transformations</a:t>
            </a:r>
            <a:endParaRPr lang="de-CH" dirty="0"/>
          </a:p>
        </p:txBody>
      </p:sp>
      <p:pic>
        <p:nvPicPr>
          <p:cNvPr id="70662" name="Picture 5" descr="featExtrac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" y="1177207"/>
            <a:ext cx="2846388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featExtrac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34" y="1297856"/>
            <a:ext cx="4419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eatDat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60" y="4920532"/>
            <a:ext cx="159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eatDat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60" y="4912594"/>
            <a:ext cx="15906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13"/>
          <p:cNvSpPr>
            <a:spLocks noChangeArrowheads="1"/>
          </p:cNvSpPr>
          <p:nvPr/>
        </p:nvSpPr>
        <p:spPr bwMode="auto">
          <a:xfrm rot="3375002">
            <a:off x="2678772" y="3982319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ight Arrow 14"/>
          <p:cNvSpPr>
            <a:spLocks noChangeArrowheads="1"/>
          </p:cNvSpPr>
          <p:nvPr/>
        </p:nvSpPr>
        <p:spPr bwMode="auto">
          <a:xfrm rot="7715876">
            <a:off x="5748997" y="4010894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8" name="TextBox 19"/>
          <p:cNvSpPr txBox="1">
            <a:spLocks noChangeArrowheads="1"/>
          </p:cNvSpPr>
          <p:nvPr/>
        </p:nvSpPr>
        <p:spPr bwMode="auto">
          <a:xfrm>
            <a:off x="9296400" y="6514082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15950" y="611186"/>
            <a:ext cx="8229600" cy="1143000"/>
          </a:xfrm>
        </p:spPr>
        <p:txBody>
          <a:bodyPr/>
          <a:lstStyle/>
          <a:p>
            <a:r>
              <a:rPr lang="en-US" dirty="0"/>
              <a:t>Levels of Geometric Invariance</a:t>
            </a:r>
            <a:endParaRPr lang="de-CH" dirty="0"/>
          </a:p>
        </p:txBody>
      </p:sp>
      <p:pic>
        <p:nvPicPr>
          <p:cNvPr id="716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701675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9061286" y="6400800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3660775" y="3157536"/>
            <a:ext cx="463550" cy="3810000"/>
          </a:xfrm>
          <a:prstGeom prst="leftBrac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30550" y="5183187"/>
            <a:ext cx="134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50000"/>
                </a:solidFill>
              </a:rPr>
              <a:t>CS131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6823075" y="4225705"/>
            <a:ext cx="463550" cy="1752600"/>
          </a:xfrm>
          <a:prstGeom prst="leftBrac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0951" y="5222656"/>
            <a:ext cx="15770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CS231a</a:t>
            </a:r>
          </a:p>
        </p:txBody>
      </p:sp>
    </p:spTree>
    <p:extLst>
      <p:ext uri="{BB962C8B-B14F-4D97-AF65-F5344CB8AC3E}">
        <p14:creationId xmlns:p14="http://schemas.microsoft.com/office/powerpoint/2010/main" val="3166162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8686800" cy="609600"/>
          </a:xfrm>
        </p:spPr>
        <p:txBody>
          <a:bodyPr>
            <a:normAutofit/>
          </a:bodyPr>
          <a:lstStyle/>
          <a:p>
            <a:r>
              <a:rPr lang="en-US" dirty="0"/>
              <a:t>Invariance: Photometric Transformations</a:t>
            </a:r>
            <a:endParaRPr lang="de-CH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33400" y="1674812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Often modeled as a linear </a:t>
            </a:r>
            <a:br>
              <a:rPr lang="en-US"/>
            </a:br>
            <a:r>
              <a:rPr lang="en-US"/>
              <a:t>transformation:</a:t>
            </a:r>
          </a:p>
          <a:p>
            <a:pPr lvl="1"/>
            <a:r>
              <a:rPr lang="en-US"/>
              <a:t>Scaling + Offset</a:t>
            </a:r>
            <a:endParaRPr lang="de-CH"/>
          </a:p>
        </p:txBody>
      </p:sp>
      <p:pic>
        <p:nvPicPr>
          <p:cNvPr id="72710" name="Picture 4" descr="vtk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5" descr="vtk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43200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6" descr="vtk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9162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TextBox 19"/>
          <p:cNvSpPr txBox="1">
            <a:spLocks noChangeArrowheads="1"/>
          </p:cNvSpPr>
          <p:nvPr/>
        </p:nvSpPr>
        <p:spPr bwMode="auto">
          <a:xfrm>
            <a:off x="8763000" y="6479247"/>
            <a:ext cx="253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Tinne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Tuytelaars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39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Requirements</a:t>
            </a:r>
            <a:endParaRPr lang="de-CH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Region extraction needs to be </a:t>
            </a:r>
            <a:r>
              <a:rPr lang="en-US" dirty="0">
                <a:solidFill>
                  <a:srgbClr val="FF0000"/>
                </a:solidFill>
              </a:rPr>
              <a:t>repeatable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accurate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Invariant </a:t>
            </a:r>
            <a:r>
              <a:rPr lang="en-US" dirty="0"/>
              <a:t>to translation, rotation, scale changes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Robust</a:t>
            </a:r>
            <a:r>
              <a:rPr lang="en-US" dirty="0"/>
              <a:t> or</a:t>
            </a:r>
            <a:r>
              <a:rPr lang="en-US" dirty="0">
                <a:solidFill>
                  <a:srgbClr val="FF0000"/>
                </a:solidFill>
              </a:rPr>
              <a:t> covariant </a:t>
            </a:r>
            <a:r>
              <a:rPr lang="en-US" dirty="0"/>
              <a:t>to out-of-plane (</a:t>
            </a:r>
            <a:r>
              <a:rPr lang="en-US" dirty="0">
                <a:sym typeface="Symbol" pitchFamily="18" charset="2"/>
              </a:rPr>
              <a:t></a:t>
            </a:r>
            <a:r>
              <a:rPr lang="en-US" dirty="0"/>
              <a:t>affine) transformations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Robust</a:t>
            </a:r>
            <a:r>
              <a:rPr lang="en-US" dirty="0"/>
              <a:t> to lighting variations, noise, blur, quantization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Locality</a:t>
            </a:r>
            <a:r>
              <a:rPr lang="en-US" dirty="0"/>
              <a:t>: Features are local, therefore robust to occlusion and clutter.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Quantity</a:t>
            </a:r>
            <a:r>
              <a:rPr lang="en-US" dirty="0"/>
              <a:t>: We need a sufficient number of regions to cover the object.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Distinctivenes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: The regions should contain “interesting” structure.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Efficiency</a:t>
            </a:r>
            <a:r>
              <a:rPr lang="en-US" dirty="0"/>
              <a:t>: Close to real-time performance.</a:t>
            </a:r>
          </a:p>
          <a:p>
            <a:pPr lvl="1" eaLnBrk="1" hangingPunct="1"/>
            <a:endParaRPr lang="de-CH" dirty="0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9144000" y="6550223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1"/>
          <p:cNvSpPr>
            <a:spLocks noGrp="1"/>
          </p:cNvSpPr>
          <p:nvPr>
            <p:ph type="title" idx="4294967295"/>
          </p:nvPr>
        </p:nvSpPr>
        <p:spPr>
          <a:xfrm>
            <a:off x="487480" y="30474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Many Existing Detectors Available</a:t>
            </a:r>
            <a:endParaRPr lang="de-CH" dirty="0"/>
          </a:p>
        </p:txBody>
      </p:sp>
      <p:sp>
        <p:nvSpPr>
          <p:cNvPr id="75780" name="Content Placeholder 2"/>
          <p:cNvSpPr>
            <a:spLocks noGrp="1"/>
          </p:cNvSpPr>
          <p:nvPr>
            <p:ph idx="4294967295"/>
          </p:nvPr>
        </p:nvSpPr>
        <p:spPr>
          <a:xfrm>
            <a:off x="487480" y="1904949"/>
            <a:ext cx="10972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Hessian &amp; </a:t>
            </a:r>
            <a:r>
              <a:rPr lang="en-US" dirty="0">
                <a:solidFill>
                  <a:srgbClr val="800000"/>
                </a:solidFill>
              </a:rPr>
              <a:t>Harris			</a:t>
            </a:r>
            <a:r>
              <a:rPr lang="en-US" sz="2000" dirty="0"/>
              <a:t>[</a:t>
            </a:r>
            <a:r>
              <a:rPr lang="en-US" sz="2000" dirty="0" err="1"/>
              <a:t>Beaudet</a:t>
            </a:r>
            <a:r>
              <a:rPr lang="en-US" sz="2000" dirty="0"/>
              <a:t> ‘78], [Harris ‘88]</a:t>
            </a:r>
            <a:endParaRPr lang="en-US" dirty="0"/>
          </a:p>
          <a:p>
            <a:pPr eaLnBrk="1" hangingPunct="1"/>
            <a:r>
              <a:rPr lang="en-US" dirty="0" err="1">
                <a:solidFill>
                  <a:srgbClr val="800000"/>
                </a:solidFill>
              </a:rPr>
              <a:t>Laplacian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DoG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		      	</a:t>
            </a:r>
            <a:r>
              <a:rPr lang="en-US" sz="2000" dirty="0"/>
              <a:t>[</a:t>
            </a:r>
            <a:r>
              <a:rPr lang="en-US" sz="2000" dirty="0" err="1"/>
              <a:t>Lindeberg</a:t>
            </a:r>
            <a:r>
              <a:rPr lang="en-US" sz="2000" dirty="0"/>
              <a:t> ‘98], [Lowe ‘99]</a:t>
            </a:r>
            <a:endParaRPr lang="en-US" dirty="0"/>
          </a:p>
          <a:p>
            <a:pPr eaLnBrk="1" hangingPunct="1"/>
            <a:r>
              <a:rPr lang="en-US" dirty="0"/>
              <a:t>Harris-/Hessian-Laplace       	</a:t>
            </a:r>
            <a:r>
              <a:rPr lang="en-US" sz="2000" dirty="0"/>
              <a:t>[</a:t>
            </a:r>
            <a:r>
              <a:rPr lang="en-US" sz="2000" dirty="0" err="1"/>
              <a:t>Mikolajczyk</a:t>
            </a:r>
            <a:r>
              <a:rPr lang="en-US" sz="2000" dirty="0"/>
              <a:t> &amp; </a:t>
            </a:r>
            <a:r>
              <a:rPr lang="en-US" sz="2000" dirty="0" err="1"/>
              <a:t>Schmid</a:t>
            </a:r>
            <a:r>
              <a:rPr lang="en-US" sz="2000" dirty="0"/>
              <a:t> ‘01]</a:t>
            </a:r>
            <a:endParaRPr lang="en-US" dirty="0"/>
          </a:p>
          <a:p>
            <a:pPr eaLnBrk="1" hangingPunct="1"/>
            <a:r>
              <a:rPr lang="en-US" dirty="0"/>
              <a:t>Harris-/Hessian-Affine		</a:t>
            </a:r>
            <a:r>
              <a:rPr lang="en-US" sz="2000" dirty="0"/>
              <a:t>[</a:t>
            </a:r>
            <a:r>
              <a:rPr lang="en-US" sz="2000" dirty="0" err="1"/>
              <a:t>Mikolajczyk</a:t>
            </a:r>
            <a:r>
              <a:rPr lang="en-US" sz="2000" dirty="0"/>
              <a:t> &amp; </a:t>
            </a:r>
            <a:r>
              <a:rPr lang="en-US" sz="2000" dirty="0" err="1"/>
              <a:t>Schmid</a:t>
            </a:r>
            <a:r>
              <a:rPr lang="en-US" sz="2000" dirty="0"/>
              <a:t> ‘04]</a:t>
            </a:r>
            <a:endParaRPr lang="en-US" dirty="0"/>
          </a:p>
          <a:p>
            <a:pPr eaLnBrk="1" hangingPunct="1"/>
            <a:r>
              <a:rPr lang="en-US" dirty="0"/>
              <a:t>EBR and IBR	 		</a:t>
            </a:r>
            <a:r>
              <a:rPr lang="en-US" sz="2000" dirty="0"/>
              <a:t>[</a:t>
            </a:r>
            <a:r>
              <a:rPr lang="en-US" sz="2000" dirty="0" err="1"/>
              <a:t>Tuytelaars</a:t>
            </a:r>
            <a:r>
              <a:rPr lang="en-US" sz="2000" dirty="0"/>
              <a:t> &amp; Van </a:t>
            </a:r>
            <a:r>
              <a:rPr lang="en-US" sz="2000" dirty="0" err="1"/>
              <a:t>Gool</a:t>
            </a:r>
            <a:r>
              <a:rPr lang="en-US" sz="2000" dirty="0"/>
              <a:t> ‘04]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MSER				</a:t>
            </a:r>
            <a:r>
              <a:rPr lang="en-US" sz="2000" dirty="0"/>
              <a:t>[</a:t>
            </a:r>
            <a:r>
              <a:rPr lang="en-US" sz="2000" dirty="0" err="1"/>
              <a:t>Matas</a:t>
            </a:r>
            <a:r>
              <a:rPr lang="en-US" sz="2000" dirty="0"/>
              <a:t> ‘02]</a:t>
            </a:r>
            <a:endParaRPr lang="en-US" dirty="0"/>
          </a:p>
          <a:p>
            <a:pPr eaLnBrk="1" hangingPunct="1"/>
            <a:r>
              <a:rPr lang="en-US" dirty="0"/>
              <a:t>Salient Regions			</a:t>
            </a:r>
            <a:r>
              <a:rPr lang="en-US" sz="2000" dirty="0"/>
              <a:t>[</a:t>
            </a:r>
            <a:r>
              <a:rPr lang="en-US" sz="2000" dirty="0" err="1"/>
              <a:t>Kadir</a:t>
            </a:r>
            <a:r>
              <a:rPr lang="en-US" sz="2000" dirty="0"/>
              <a:t> &amp; Brady ‘01] </a:t>
            </a:r>
            <a:endParaRPr lang="en-US" dirty="0"/>
          </a:p>
          <a:p>
            <a:pPr eaLnBrk="1" hangingPunct="1"/>
            <a:r>
              <a:rPr lang="en-US" dirty="0"/>
              <a:t>Others…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Those detectors have become a basic building block for many recent applications in Computer Vision.</a:t>
            </a:r>
          </a:p>
          <a:p>
            <a:pPr eaLnBrk="1" hangingPunct="1"/>
            <a:endParaRPr lang="de-CH" dirty="0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9144000" y="6429474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93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learn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9601198" cy="3828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model fitting method for edge detection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RANSAC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 invariant features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Requirements, invariances</a:t>
            </a:r>
          </a:p>
          <a:p>
            <a:r>
              <a:rPr lang="en-US" dirty="0" err="1"/>
              <a:t>Keypoint</a:t>
            </a:r>
            <a:r>
              <a:rPr lang="en-US" dirty="0"/>
              <a:t> localization</a:t>
            </a:r>
          </a:p>
          <a:p>
            <a:pPr lvl="1"/>
            <a:r>
              <a:rPr lang="en-US" dirty="0"/>
              <a:t>Harris corner detector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3" y="5428566"/>
            <a:ext cx="651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background reading:</a:t>
            </a:r>
          </a:p>
          <a:p>
            <a:r>
              <a:rPr lang="en-US" dirty="0"/>
              <a:t>Rick </a:t>
            </a:r>
            <a:r>
              <a:rPr lang="en-US" dirty="0" err="1"/>
              <a:t>Szeliski</a:t>
            </a:r>
            <a:r>
              <a:rPr lang="en-US" dirty="0"/>
              <a:t>, Chapter 4.1.1; David Lowe, IJCV 2004</a:t>
            </a:r>
          </a:p>
        </p:txBody>
      </p:sp>
    </p:spTree>
    <p:extLst>
      <p:ext uri="{BB962C8B-B14F-4D97-AF65-F5344CB8AC3E}">
        <p14:creationId xmlns:p14="http://schemas.microsoft.com/office/powerpoint/2010/main" val="389908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592948" y="422697"/>
            <a:ext cx="8229600" cy="1143000"/>
          </a:xfrm>
        </p:spPr>
        <p:txBody>
          <a:bodyPr/>
          <a:lstStyle/>
          <a:p>
            <a:r>
              <a:rPr lang="en-US" dirty="0" err="1"/>
              <a:t>Keypoint</a:t>
            </a:r>
            <a:r>
              <a:rPr lang="en-US" dirty="0"/>
              <a:t> Localization</a:t>
            </a:r>
            <a:endParaRPr lang="de-CH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r>
              <a:rPr lang="en-US"/>
              <a:t>Goals: </a:t>
            </a:r>
          </a:p>
          <a:p>
            <a:pPr lvl="1"/>
            <a:r>
              <a:rPr lang="en-US"/>
              <a:t>Repeatable detection</a:t>
            </a:r>
          </a:p>
          <a:p>
            <a:pPr lvl="1"/>
            <a:r>
              <a:rPr lang="en-US"/>
              <a:t>Precise localization</a:t>
            </a:r>
          </a:p>
          <a:p>
            <a:pPr lvl="1"/>
            <a:r>
              <a:rPr lang="en-US"/>
              <a:t>Interesting content</a:t>
            </a:r>
            <a:endParaRPr lang="pl-PL"/>
          </a:p>
          <a:p>
            <a:pPr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	</a:t>
            </a:r>
            <a:r>
              <a:rPr lang="pl-PL" i="1">
                <a:sym typeface="Symbol" pitchFamily="18" charset="2"/>
              </a:rPr>
              <a:t></a:t>
            </a:r>
            <a:r>
              <a:rPr lang="en-US" i="1">
                <a:sym typeface="Symbol" pitchFamily="18" charset="2"/>
              </a:rPr>
              <a:t> Look for t</a:t>
            </a:r>
            <a:r>
              <a:rPr lang="pl-PL" i="1"/>
              <a:t>wo</a:t>
            </a:r>
            <a:r>
              <a:rPr lang="en-US" i="1"/>
              <a:t>-</a:t>
            </a:r>
            <a:r>
              <a:rPr lang="pl-PL" i="1"/>
              <a:t>dimensional signal change</a:t>
            </a:r>
            <a:r>
              <a:rPr lang="de-CH" i="1"/>
              <a:t>s</a:t>
            </a:r>
            <a:endParaRPr lang="pl-PL" i="1"/>
          </a:p>
        </p:txBody>
      </p:sp>
      <p:pic>
        <p:nvPicPr>
          <p:cNvPr id="7680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1719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9144000" y="6537044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40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533400" y="304799"/>
            <a:ext cx="8229600" cy="1143000"/>
          </a:xfrm>
        </p:spPr>
        <p:txBody>
          <a:bodyPr/>
          <a:lstStyle/>
          <a:p>
            <a:r>
              <a:rPr lang="en-US" dirty="0"/>
              <a:t>Finding Corners</a:t>
            </a:r>
            <a:endParaRPr lang="de-CH" dirty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r>
              <a:rPr lang="en-US" dirty="0"/>
              <a:t>Key property: </a:t>
            </a:r>
          </a:p>
          <a:p>
            <a:pPr lvl="1" eaLnBrk="1" hangingPunct="1"/>
            <a:r>
              <a:rPr lang="en-US" dirty="0"/>
              <a:t>In the region around a corner, image gradient has two or more dominant directions</a:t>
            </a:r>
          </a:p>
          <a:p>
            <a:pPr eaLnBrk="1" hangingPunct="1"/>
            <a:r>
              <a:rPr lang="en-US" dirty="0"/>
              <a:t>Corners are </a:t>
            </a:r>
            <a:r>
              <a:rPr lang="en-US" i="1" dirty="0"/>
              <a:t>repeatable</a:t>
            </a:r>
            <a:r>
              <a:rPr lang="en-US" dirty="0"/>
              <a:t> and </a:t>
            </a:r>
            <a:r>
              <a:rPr lang="en-US" i="1" dirty="0"/>
              <a:t>distinctive</a:t>
            </a:r>
            <a:endParaRPr lang="de-CH" i="1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46082"/>
              </p:ext>
            </p:extLst>
          </p:nvPr>
        </p:nvGraphicFramePr>
        <p:xfrm>
          <a:off x="1617663" y="1470025"/>
          <a:ext cx="6248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Bitmap Image" r:id="rId3" imgW="7411485" imgH="2685714" progId="PBrush">
                  <p:embed/>
                </p:oleObj>
              </mc:Choice>
              <mc:Fallback>
                <p:oleObj name="Bitmap Image" r:id="rId3" imgW="7411485" imgH="26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470025"/>
                        <a:ext cx="62484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533400" y="6019799"/>
            <a:ext cx="8305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C.Harris and M.Stephens.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/>
              </a:rPr>
              <a:t>"A Combined Corner and Edge Detector.“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Proceedings of the 4th Alvey Vision Conference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1988.  </a:t>
            </a:r>
          </a:p>
        </p:txBody>
      </p:sp>
      <p:sp>
        <p:nvSpPr>
          <p:cNvPr id="2056" name="TextBox 19"/>
          <p:cNvSpPr txBox="1">
            <a:spLocks noChangeArrowheads="1"/>
          </p:cNvSpPr>
          <p:nvPr/>
        </p:nvSpPr>
        <p:spPr bwMode="auto">
          <a:xfrm>
            <a:off x="8763000" y="6426198"/>
            <a:ext cx="266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Fitting as Search in Parametric Space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Choose a parametric model to represent a set of features</a:t>
            </a:r>
          </a:p>
          <a:p>
            <a:r>
              <a:rPr lang="en-US"/>
              <a:t>Membership criterion is not local</a:t>
            </a:r>
          </a:p>
          <a:p>
            <a:pPr lvl="1"/>
            <a:r>
              <a:rPr lang="en-US"/>
              <a:t>Can’t tell whether a point belongs to a given model just by looking at that point.</a:t>
            </a:r>
          </a:p>
          <a:p>
            <a:r>
              <a:rPr lang="en-US"/>
              <a:t>Three main questions:</a:t>
            </a:r>
          </a:p>
          <a:p>
            <a:pPr lvl="1"/>
            <a:r>
              <a:rPr lang="en-US"/>
              <a:t>What model represents this set of features best?</a:t>
            </a:r>
          </a:p>
          <a:p>
            <a:pPr lvl="1"/>
            <a:r>
              <a:rPr lang="en-US"/>
              <a:t>Which of several model instances gets which feature?</a:t>
            </a:r>
          </a:p>
          <a:p>
            <a:pPr lvl="1"/>
            <a:r>
              <a:rPr lang="en-US"/>
              <a:t>How many model instances are there?</a:t>
            </a:r>
          </a:p>
          <a:p>
            <a:r>
              <a:rPr lang="en-US"/>
              <a:t>Computational complexity is important</a:t>
            </a:r>
          </a:p>
          <a:p>
            <a:pPr lvl="1"/>
            <a:r>
              <a:rPr lang="en-US"/>
              <a:t>It is infeasible to examine every possible set of parameters and every possible combination of features</a:t>
            </a:r>
          </a:p>
          <a:p>
            <a:endParaRPr lang="de-CH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067800" y="6550025"/>
            <a:ext cx="2271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Source: L. </a:t>
            </a:r>
            <a:r>
              <a:rPr lang="en-US" sz="1400" dirty="0" err="1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Corners as Distinctive Interest Points</a:t>
            </a:r>
            <a:endParaRPr lang="de-CH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Design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We should easily recognize the point by looking through a small window (</a:t>
            </a:r>
            <a:r>
              <a:rPr lang="en-US" sz="2400" i="1" dirty="0"/>
              <a:t>locality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Shifting the window in </a:t>
            </a:r>
            <a:r>
              <a:rPr lang="en-US" sz="2400" i="1" dirty="0"/>
              <a:t>any</a:t>
            </a:r>
            <a:r>
              <a:rPr lang="en-US" sz="2400" dirty="0"/>
              <a:t> </a:t>
            </a:r>
            <a:r>
              <a:rPr lang="en-US" sz="2400" i="1" dirty="0"/>
              <a:t>direction</a:t>
            </a:r>
            <a:r>
              <a:rPr lang="en-US" sz="2400" dirty="0"/>
              <a:t> should give </a:t>
            </a:r>
            <a:r>
              <a:rPr lang="en-US" sz="2400" i="1" dirty="0"/>
              <a:t>a large change</a:t>
            </a:r>
            <a:r>
              <a:rPr lang="en-US" sz="2400" dirty="0"/>
              <a:t> in intensity (</a:t>
            </a:r>
            <a:r>
              <a:rPr lang="en-US" sz="2400" i="1" dirty="0"/>
              <a:t>good localization</a:t>
            </a:r>
            <a:r>
              <a:rPr lang="en-US" sz="2400" dirty="0"/>
              <a:t>)</a:t>
            </a:r>
            <a:endParaRPr lang="ru-RU" sz="2400" dirty="0"/>
          </a:p>
          <a:p>
            <a:endParaRPr lang="de-CH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3241675"/>
            <a:ext cx="2438400" cy="3333750"/>
            <a:chOff x="2160" y="1824"/>
            <a:chExt cx="1536" cy="2100"/>
          </a:xfrm>
        </p:grpSpPr>
        <p:pic>
          <p:nvPicPr>
            <p:cNvPr id="77848" name="Picture 5" descr="cor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r>
                <a:rPr lang="en-US">
                  <a:solidFill>
                    <a:srgbClr val="003399"/>
                  </a:solidFill>
                  <a:cs typeface="Times New Roman" pitchFamily="18" charset="0"/>
                </a:rPr>
                <a:t>“edge”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br>
                <a:rPr lang="en-US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no change along the edge direction</a:t>
              </a:r>
              <a:endParaRPr lang="ru-RU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850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851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0" y="3241675"/>
            <a:ext cx="2667000" cy="3333750"/>
            <a:chOff x="3792" y="1824"/>
            <a:chExt cx="1680" cy="2100"/>
          </a:xfrm>
        </p:grpSpPr>
        <p:pic>
          <p:nvPicPr>
            <p:cNvPr id="77841" name="Picture 10" descr="cor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r>
                <a:rPr lang="en-US">
                  <a:solidFill>
                    <a:srgbClr val="003399"/>
                  </a:solidFill>
                  <a:cs typeface="Times New Roman" pitchFamily="18" charset="0"/>
                </a:rPr>
                <a:t>“corner”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br>
                <a:rPr lang="en-US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significant change in all directions</a:t>
              </a:r>
              <a:endParaRPr lang="ru-RU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843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844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38200" y="3241675"/>
            <a:ext cx="2362200" cy="3333750"/>
            <a:chOff x="480" y="1824"/>
            <a:chExt cx="1488" cy="2100"/>
          </a:xfrm>
        </p:grpSpPr>
        <p:pic>
          <p:nvPicPr>
            <p:cNvPr id="77834" name="Picture 18" descr="cor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r>
                <a:rPr lang="en-US" dirty="0">
                  <a:solidFill>
                    <a:srgbClr val="003399"/>
                  </a:solidFill>
                  <a:cs typeface="Times New Roman" pitchFamily="18" charset="0"/>
                </a:rPr>
                <a:t>“flat”</a:t>
              </a:r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 region:</a:t>
              </a:r>
              <a:b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no change in all directions</a:t>
              </a:r>
              <a:endParaRPr lang="ru-RU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836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837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9079479" y="6414372"/>
            <a:ext cx="2277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Alyosha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Efros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 versus edges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34" y="2226108"/>
            <a:ext cx="830782" cy="565437"/>
          </a:xfrm>
        </p:spPr>
      </p:pic>
      <p:sp>
        <p:nvSpPr>
          <p:cNvPr id="6" name="Rectangle 5"/>
          <p:cNvSpPr/>
          <p:nvPr/>
        </p:nvSpPr>
        <p:spPr>
          <a:xfrm>
            <a:off x="2286000" y="1676400"/>
            <a:ext cx="10668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1676400"/>
            <a:ext cx="533400" cy="533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2209800"/>
            <a:ext cx="533400" cy="533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3200400"/>
            <a:ext cx="10668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4724400"/>
            <a:ext cx="10668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3733800"/>
            <a:ext cx="1066800" cy="533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33" y="1524000"/>
            <a:ext cx="830782" cy="574676"/>
          </a:xfrm>
          <a:prstGeom prst="rect">
            <a:avLst/>
          </a:prstGeom>
        </p:spPr>
      </p:pic>
      <p:pic>
        <p:nvPicPr>
          <p:cNvPr id="21" name="Content Placeholder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76" y="3810001"/>
            <a:ext cx="830782" cy="5654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75" y="3107893"/>
            <a:ext cx="830782" cy="574676"/>
          </a:xfrm>
          <a:prstGeom prst="rect">
            <a:avLst/>
          </a:prstGeom>
        </p:spPr>
      </p:pic>
      <p:pic>
        <p:nvPicPr>
          <p:cNvPr id="23" name="Content Placeholder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33" y="5312419"/>
            <a:ext cx="830782" cy="5654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32" y="4610311"/>
            <a:ext cx="830782" cy="57467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5638800" y="18288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38800" y="24384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38800" y="3429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38800" y="40386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38800" y="4953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38800" y="55626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09774" y="1613664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Large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4015" y="2238345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Large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4014" y="3228945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Small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4013" y="3839304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33087" y="4752945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Small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404012" y="5342113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Small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88350" y="1787588"/>
            <a:ext cx="163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Corner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7588350" y="3467287"/>
            <a:ext cx="12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89748" y="493512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Nothing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3552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 versus edges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34" y="2226108"/>
            <a:ext cx="830782" cy="565437"/>
          </a:xfrm>
        </p:spPr>
      </p:pic>
      <p:sp>
        <p:nvSpPr>
          <p:cNvPr id="6" name="Rectangle 5"/>
          <p:cNvSpPr/>
          <p:nvPr/>
        </p:nvSpPr>
        <p:spPr>
          <a:xfrm>
            <a:off x="2286000" y="1676400"/>
            <a:ext cx="10668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33" y="1524000"/>
            <a:ext cx="830782" cy="57467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5638800" y="18288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38800" y="24384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09774" y="1613664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4015" y="2238345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88350" y="1787588"/>
            <a:ext cx="163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Corner</a:t>
            </a:r>
          </a:p>
        </p:txBody>
      </p:sp>
      <p:sp>
        <p:nvSpPr>
          <p:cNvPr id="3" name="Triangle 2"/>
          <p:cNvSpPr/>
          <p:nvPr/>
        </p:nvSpPr>
        <p:spPr>
          <a:xfrm>
            <a:off x="2286001" y="2226107"/>
            <a:ext cx="1066800" cy="51709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 rot="10800000">
            <a:off x="2286000" y="1676401"/>
            <a:ext cx="1066800" cy="51709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Harris Detector Formulation</a:t>
            </a:r>
            <a:endParaRPr lang="de-CH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533400" y="1646238"/>
            <a:ext cx="8229600" cy="4525963"/>
          </a:xfrm>
        </p:spPr>
        <p:txBody>
          <a:bodyPr/>
          <a:lstStyle/>
          <a:p>
            <a:r>
              <a:rPr lang="en-US" dirty="0"/>
              <a:t>Change of intensity for the shift [</a:t>
            </a:r>
            <a:r>
              <a:rPr lang="en-US" dirty="0" err="1"/>
              <a:t>u,v</a:t>
            </a:r>
            <a:r>
              <a:rPr lang="en-US" dirty="0"/>
              <a:t>]:</a:t>
            </a:r>
          </a:p>
          <a:p>
            <a:endParaRPr lang="de-CH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065826"/>
              </p:ext>
            </p:extLst>
          </p:nvPr>
        </p:nvGraphicFramePr>
        <p:xfrm>
          <a:off x="1358900" y="2222501"/>
          <a:ext cx="6807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3" imgW="2717800" imgH="431800" progId="Equation.3">
                  <p:embed/>
                </p:oleObj>
              </mc:Choice>
              <mc:Fallback>
                <p:oleObj name="Equation" r:id="rId3" imgW="2717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222501"/>
                        <a:ext cx="68072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53200" y="2819400"/>
            <a:ext cx="1371600" cy="1371600"/>
            <a:chOff x="4080" y="1920"/>
            <a:chExt cx="864" cy="864"/>
          </a:xfrm>
        </p:grpSpPr>
        <p:sp>
          <p:nvSpPr>
            <p:cNvPr id="3107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Tahoma" pitchFamily="34" charset="0"/>
                </a:rPr>
                <a:t>Intensity</a:t>
              </a:r>
              <a:endParaRPr lang="ru-RU">
                <a:solidFill>
                  <a:srgbClr val="000000"/>
                </a:solidFill>
                <a:cs typeface="Tahoma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91000" y="2971800"/>
            <a:ext cx="1385888" cy="1371600"/>
            <a:chOff x="2592" y="2016"/>
            <a:chExt cx="873" cy="864"/>
          </a:xfrm>
        </p:grpSpPr>
        <p:sp>
          <p:nvSpPr>
            <p:cNvPr id="43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Tahoma" pitchFamily="34" charset="0"/>
                </a:rPr>
                <a:t>Shifted intensity</a:t>
              </a:r>
              <a:endParaRPr lang="ru-RU">
                <a:solidFill>
                  <a:srgbClr val="000000"/>
                </a:solidFill>
                <a:cs typeface="Tahoma" pitchFamily="34" charset="0"/>
              </a:endParaRPr>
            </a:p>
          </p:txBody>
        </p:sp>
        <p:sp>
          <p:nvSpPr>
            <p:cNvPr id="3106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2895600"/>
            <a:ext cx="1385888" cy="1447800"/>
            <a:chOff x="1200" y="1968"/>
            <a:chExt cx="873" cy="912"/>
          </a:xfrm>
        </p:grpSpPr>
        <p:sp>
          <p:nvSpPr>
            <p:cNvPr id="4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Tahoma" pitchFamily="34" charset="0"/>
                </a:rPr>
                <a:t>Window function</a:t>
              </a:r>
              <a:endParaRPr lang="ru-RU">
                <a:solidFill>
                  <a:srgbClr val="000000"/>
                </a:solidFill>
                <a:cs typeface="Tahoma" pitchFamily="34" charset="0"/>
              </a:endParaRPr>
            </a:p>
          </p:txBody>
        </p:sp>
        <p:sp>
          <p:nvSpPr>
            <p:cNvPr id="3103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33400" y="5178425"/>
            <a:ext cx="8493125" cy="1284288"/>
            <a:chOff x="266" y="3312"/>
            <a:chExt cx="5350" cy="809"/>
          </a:xfrm>
        </p:grpSpPr>
        <p:grpSp>
          <p:nvGrpSpPr>
            <p:cNvPr id="3084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3094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3099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00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95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3" cy="528"/>
                <a:chOff x="1680" y="3312"/>
                <a:chExt cx="2640" cy="816"/>
              </a:xfrm>
            </p:grpSpPr>
            <p:sp>
              <p:nvSpPr>
                <p:cNvPr id="3096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5" name="Group 26"/>
            <p:cNvGrpSpPr>
              <a:grpSpLocks/>
            </p:cNvGrpSpPr>
            <p:nvPr/>
          </p:nvGrpSpPr>
          <p:grpSpPr bwMode="auto">
            <a:xfrm>
              <a:off x="2208" y="3354"/>
              <a:ext cx="1632" cy="431"/>
              <a:chOff x="1296" y="3360"/>
              <a:chExt cx="2112" cy="528"/>
            </a:xfrm>
          </p:grpSpPr>
          <p:grpSp>
            <p:nvGrpSpPr>
              <p:cNvPr id="3090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3092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093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91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6" name="Text Box 31"/>
            <p:cNvSpPr txBox="1">
              <a:spLocks noChangeArrowheads="1"/>
            </p:cNvSpPr>
            <p:nvPr/>
          </p:nvSpPr>
          <p:spPr bwMode="auto">
            <a:xfrm>
              <a:off x="3913" y="3389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rPr>
                <a:t>or</a:t>
              </a:r>
              <a:endParaRPr lang="ru-RU">
                <a:solidFill>
                  <a:srgbClr val="000000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266" y="3360"/>
              <a:ext cx="20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Window function </a:t>
              </a:r>
              <a:r>
                <a:rPr lang="en-US" sz="2400" b="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400" b="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Gaussian</a:t>
              </a:r>
              <a:endParaRPr lang="ru-RU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8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1 in window, 0 outside</a:t>
              </a:r>
              <a:endParaRPr lang="ru-RU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9220200" y="6462713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Rick </a:t>
            </a:r>
            <a:r>
              <a:rPr lang="en-US" sz="1400" b="0" dirty="0" err="1">
                <a:solidFill>
                  <a:srgbClr val="000000"/>
                </a:solidFill>
              </a:rPr>
              <a:t>Szeliski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Harris Detector Formulation</a:t>
            </a:r>
            <a:endParaRPr lang="de-CH" dirty="0"/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This measure of change can be approximated by: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1200" dirty="0"/>
          </a:p>
          <a:p>
            <a:pPr>
              <a:buFontTx/>
              <a:buNone/>
            </a:pPr>
            <a:r>
              <a:rPr lang="en-US" sz="2400" dirty="0"/>
              <a:t>	where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/>
              <a:t> is a 2</a:t>
            </a:r>
            <a:r>
              <a:rPr lang="en-US" sz="2400" dirty="0">
                <a:sym typeface="Symbol" pitchFamily="18" charset="2"/>
              </a:rPr>
              <a:t></a:t>
            </a:r>
            <a:r>
              <a:rPr lang="en-US" sz="2400" dirty="0"/>
              <a:t>2 matrix computed from image derivatives:</a:t>
            </a:r>
          </a:p>
          <a:p>
            <a:endParaRPr lang="en-US" sz="2400" dirty="0"/>
          </a:p>
          <a:p>
            <a:endParaRPr lang="de-CH" sz="2400" dirty="0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81864"/>
              </p:ext>
            </p:extLst>
          </p:nvPr>
        </p:nvGraphicFramePr>
        <p:xfrm>
          <a:off x="2438400" y="1600201"/>
          <a:ext cx="3733800" cy="111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4" imgW="1536480" imgH="457200" progId="Equation.3">
                  <p:embed/>
                </p:oleObj>
              </mc:Choice>
              <mc:Fallback>
                <p:oleObj name="Equation" r:id="rId4" imgW="153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1"/>
                        <a:ext cx="3733800" cy="11110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22476" y="5562600"/>
            <a:ext cx="5597525" cy="709612"/>
            <a:chOff x="506" y="3681"/>
            <a:chExt cx="3526" cy="447"/>
          </a:xfrm>
        </p:grpSpPr>
        <p:pic>
          <p:nvPicPr>
            <p:cNvPr id="4110" name="Picture 9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43" b="230"/>
            <a:stretch>
              <a:fillRect/>
            </a:stretch>
          </p:blipFill>
          <p:spPr bwMode="auto">
            <a:xfrm>
              <a:off x="528" y="3696"/>
              <a:ext cx="35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Rectangle 10"/>
            <p:cNvSpPr>
              <a:spLocks noChangeArrowheads="1"/>
            </p:cNvSpPr>
            <p:nvPr/>
          </p:nvSpPr>
          <p:spPr bwMode="auto">
            <a:xfrm>
              <a:off x="506" y="36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i="1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81200" y="4657172"/>
            <a:ext cx="433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Sum over image region – the area we are checking for corner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2894012" y="4504771"/>
            <a:ext cx="4572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04000" y="3485597"/>
            <a:ext cx="2235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Gradient with respect to </a:t>
            </a: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0000"/>
                </a:solidFill>
              </a:rPr>
              <a:t>, times gradient with respect to </a:t>
            </a: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b="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>
            <a:off x="6107113" y="3496708"/>
            <a:ext cx="533400" cy="1524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0452"/>
              </p:ext>
            </p:extLst>
          </p:nvPr>
        </p:nvGraphicFramePr>
        <p:xfrm>
          <a:off x="2209801" y="3200400"/>
          <a:ext cx="4194175" cy="120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7" imgW="1765080" imgH="507960" progId="Equation.DSMT4">
                  <p:embed/>
                </p:oleObj>
              </mc:Choice>
              <mc:Fallback>
                <p:oleObj name="Equation" r:id="rId7" imgW="1765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200400"/>
                        <a:ext cx="4194175" cy="12043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9144000" y="6300471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Rick </a:t>
            </a:r>
            <a:r>
              <a:rPr lang="en-US" sz="1400" b="0" dirty="0" err="1">
                <a:solidFill>
                  <a:srgbClr val="000000"/>
                </a:solidFill>
              </a:rPr>
              <a:t>Szeliski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350346"/>
            <a:ext cx="8229600" cy="1143000"/>
          </a:xfrm>
        </p:spPr>
        <p:txBody>
          <a:bodyPr/>
          <a:lstStyle/>
          <a:p>
            <a:r>
              <a:rPr lang="en-US" dirty="0"/>
              <a:t>Harris Detector Formulation</a:t>
            </a:r>
            <a:endParaRPr lang="de-CH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41714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1200" dirty="0"/>
          </a:p>
          <a:p>
            <a:pPr>
              <a:buFontTx/>
              <a:buNone/>
            </a:pPr>
            <a:r>
              <a:rPr lang="en-US" sz="2400" dirty="0"/>
              <a:t>	where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/>
              <a:t> is a 2</a:t>
            </a:r>
            <a:r>
              <a:rPr lang="en-US" sz="2400" dirty="0">
                <a:sym typeface="Symbol" pitchFamily="18" charset="2"/>
              </a:rPr>
              <a:t></a:t>
            </a:r>
            <a:r>
              <a:rPr lang="en-US" sz="2400" dirty="0"/>
              <a:t>2 matrix computed from image derivatives:</a:t>
            </a:r>
          </a:p>
          <a:p>
            <a:endParaRPr lang="en-US" sz="2400" dirty="0"/>
          </a:p>
          <a:p>
            <a:endParaRPr lang="de-CH" sz="2400" dirty="0"/>
          </a:p>
        </p:txBody>
      </p:sp>
      <p:pic>
        <p:nvPicPr>
          <p:cNvPr id="5133" name="Picture 10" descr="hessi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1" y="1264747"/>
            <a:ext cx="16557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7" descr="hess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805113" y="1286971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8" descr="hess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961188" y="1286971"/>
            <a:ext cx="1700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9" descr="hess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867276" y="1286971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Box 26"/>
          <p:cNvSpPr txBox="1">
            <a:spLocks noChangeArrowheads="1"/>
          </p:cNvSpPr>
          <p:nvPr/>
        </p:nvSpPr>
        <p:spPr bwMode="auto">
          <a:xfrm>
            <a:off x="3513139" y="2542683"/>
            <a:ext cx="344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de-CH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2542683"/>
            <a:ext cx="977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Image </a:t>
            </a:r>
            <a:r>
              <a:rPr 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de-CH" b="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Box 28"/>
          <p:cNvSpPr txBox="1">
            <a:spLocks noChangeArrowheads="1"/>
          </p:cNvSpPr>
          <p:nvPr/>
        </p:nvSpPr>
        <p:spPr bwMode="auto">
          <a:xfrm>
            <a:off x="7602539" y="254268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de-CH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" name="TextBox 29"/>
          <p:cNvSpPr txBox="1">
            <a:spLocks noChangeArrowheads="1"/>
          </p:cNvSpPr>
          <p:nvPr/>
        </p:nvSpPr>
        <p:spPr bwMode="auto">
          <a:xfrm>
            <a:off x="5594350" y="2542683"/>
            <a:ext cx="344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de-CH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2098676" y="5760546"/>
            <a:ext cx="5597525" cy="709612"/>
            <a:chOff x="506" y="3681"/>
            <a:chExt cx="3526" cy="447"/>
          </a:xfrm>
        </p:grpSpPr>
        <p:pic>
          <p:nvPicPr>
            <p:cNvPr id="27" name="Picture 9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43" b="230"/>
            <a:stretch>
              <a:fillRect/>
            </a:stretch>
          </p:blipFill>
          <p:spPr bwMode="auto">
            <a:xfrm>
              <a:off x="528" y="3696"/>
              <a:ext cx="35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506" y="36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i="1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57400" y="4855118"/>
            <a:ext cx="433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Sum over image region – the area we are checking for corner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2970212" y="4702717"/>
            <a:ext cx="4572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80200" y="3683543"/>
            <a:ext cx="2235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Gradient with respect to </a:t>
            </a: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0000"/>
                </a:solidFill>
              </a:rPr>
              <a:t>, times gradient with respect to </a:t>
            </a: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b="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10800000">
            <a:off x="6183313" y="3694654"/>
            <a:ext cx="533400" cy="1524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77110"/>
              </p:ext>
            </p:extLst>
          </p:nvPr>
        </p:nvGraphicFramePr>
        <p:xfrm>
          <a:off x="2286001" y="3398346"/>
          <a:ext cx="4194175" cy="120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7" imgW="1765080" imgH="507960" progId="Equation.DSMT4">
                  <p:embed/>
                </p:oleObj>
              </mc:Choice>
              <mc:Fallback>
                <p:oleObj name="Equation" r:id="rId7" imgW="1765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3398346"/>
                        <a:ext cx="4194175" cy="12043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9148105" y="6418400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Rick </a:t>
            </a:r>
            <a:r>
              <a:rPr lang="en-US" sz="1400" b="0" dirty="0" err="1">
                <a:solidFill>
                  <a:srgbClr val="000000"/>
                </a:solidFill>
              </a:rPr>
              <a:t>Szeliski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8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/>
              <a:t>What Does This Matrix Reveal?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First, let’s consider an axis-aligned corner: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1100" dirty="0"/>
          </a:p>
          <a:p>
            <a:r>
              <a:rPr lang="en-US" dirty="0">
                <a:solidFill>
                  <a:schemeClr val="bg1"/>
                </a:solidFill>
              </a:rPr>
              <a:t>This means: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Dominant gradient directions align with </a:t>
            </a:r>
            <a:r>
              <a:rPr lang="en-US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axis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either </a:t>
            </a:r>
            <a:r>
              <a:rPr lang="en-US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>
                <a:solidFill>
                  <a:schemeClr val="bg1"/>
                </a:solidFill>
              </a:rPr>
              <a:t> is close to 0, then this is not a corner, so look for locations where both are large.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if we have a corner that is not aligned with the image axes? </a:t>
            </a:r>
          </a:p>
          <a:p>
            <a:endParaRPr lang="en-US" dirty="0"/>
          </a:p>
          <a:p>
            <a:endParaRPr lang="en-US" dirty="0"/>
          </a:p>
          <a:p>
            <a:endParaRPr lang="de-CH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67659"/>
              </p:ext>
            </p:extLst>
          </p:nvPr>
        </p:nvGraphicFramePr>
        <p:xfrm>
          <a:off x="1752600" y="2133601"/>
          <a:ext cx="5570538" cy="128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Equation" r:id="rId4" imgW="2197080" imgH="507960" progId="Equation.3">
                  <p:embed/>
                </p:oleObj>
              </mc:Choice>
              <mc:Fallback>
                <p:oleObj name="Equation" r:id="rId4" imgW="2197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1"/>
                        <a:ext cx="5570538" cy="1288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19"/>
          <p:cNvSpPr txBox="1">
            <a:spLocks noChangeArrowheads="1"/>
          </p:cNvSpPr>
          <p:nvPr/>
        </p:nvSpPr>
        <p:spPr bwMode="auto">
          <a:xfrm>
            <a:off x="9144000" y="6400800"/>
            <a:ext cx="225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Jacobs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444875" y="3733800"/>
            <a:ext cx="26670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664075" y="4800600"/>
            <a:ext cx="1447800" cy="14478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4283075" y="4495800"/>
            <a:ext cx="1676400" cy="1600200"/>
            <a:chOff x="2400" y="1968"/>
            <a:chExt cx="1056" cy="1008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2400" y="240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2400" y="2592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2400" y="2784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>
              <a:off x="2400" y="2976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rot="5400000" flipH="1">
              <a:off x="2688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rot="5400000" flipH="1">
              <a:off x="2880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rot="5400000" flipH="1">
              <a:off x="3072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rot="5400000" flipH="1">
              <a:off x="3264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5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685800" y="389565"/>
            <a:ext cx="8229600" cy="1143000"/>
          </a:xfrm>
        </p:spPr>
        <p:txBody>
          <a:bodyPr/>
          <a:lstStyle/>
          <a:p>
            <a:r>
              <a:rPr lang="en-US" dirty="0"/>
              <a:t>What Does This Matrix Reveal?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96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First, let’s consider an axis-aligned corner: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1100" dirty="0"/>
          </a:p>
          <a:p>
            <a:r>
              <a:rPr lang="en-US" dirty="0"/>
              <a:t>This means: </a:t>
            </a:r>
          </a:p>
          <a:p>
            <a:pPr lvl="1"/>
            <a:r>
              <a:rPr lang="en-US" dirty="0"/>
              <a:t>Dominant gradient directions align with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 or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 axis</a:t>
            </a:r>
          </a:p>
          <a:p>
            <a:pPr lvl="1"/>
            <a:r>
              <a:rPr lang="en-US" dirty="0"/>
              <a:t>If either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/>
              <a:t> is close to 0, then this is not a corner, so look for locations where both are large.</a:t>
            </a:r>
          </a:p>
          <a:p>
            <a:endParaRPr lang="en-US" sz="1000" dirty="0"/>
          </a:p>
          <a:p>
            <a:r>
              <a:rPr lang="en-US" dirty="0"/>
              <a:t>What if we have a corner that is not aligned with the image axes? </a:t>
            </a:r>
          </a:p>
          <a:p>
            <a:endParaRPr lang="en-US" dirty="0"/>
          </a:p>
          <a:p>
            <a:endParaRPr lang="en-US" dirty="0"/>
          </a:p>
          <a:p>
            <a:endParaRPr lang="de-CH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18103"/>
              </p:ext>
            </p:extLst>
          </p:nvPr>
        </p:nvGraphicFramePr>
        <p:xfrm>
          <a:off x="1828800" y="2294566"/>
          <a:ext cx="5570538" cy="128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2197080" imgH="507960" progId="Equation.3">
                  <p:embed/>
                </p:oleObj>
              </mc:Choice>
              <mc:Fallback>
                <p:oleObj name="Equation" r:id="rId3" imgW="2197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94566"/>
                        <a:ext cx="5570538" cy="1288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19"/>
          <p:cNvSpPr txBox="1">
            <a:spLocks noChangeArrowheads="1"/>
          </p:cNvSpPr>
          <p:nvPr/>
        </p:nvSpPr>
        <p:spPr bwMode="auto">
          <a:xfrm>
            <a:off x="9116382" y="6400800"/>
            <a:ext cx="225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Jacobs</a:t>
            </a:r>
            <a:endParaRPr lang="de-CH" sz="1400" b="0" dirty="0">
              <a:solidFill>
                <a:srgbClr val="000000"/>
              </a:solidFill>
            </a:endParaRPr>
          </a:p>
        </p:txBody>
      </p:sp>
      <p:grpSp>
        <p:nvGrpSpPr>
          <p:cNvPr id="6152" name="Group 18"/>
          <p:cNvGrpSpPr>
            <a:grpSpLocks/>
          </p:cNvGrpSpPr>
          <p:nvPr/>
        </p:nvGrpSpPr>
        <p:grpSpPr bwMode="auto">
          <a:xfrm>
            <a:off x="7983425" y="2397753"/>
            <a:ext cx="1103313" cy="1039812"/>
            <a:chOff x="3292475" y="2362200"/>
            <a:chExt cx="2667000" cy="2514600"/>
          </a:xfrm>
        </p:grpSpPr>
        <p:sp>
          <p:nvSpPr>
            <p:cNvPr id="6153" name="Rectangle 4"/>
            <p:cNvSpPr>
              <a:spLocks noChangeArrowheads="1"/>
            </p:cNvSpPr>
            <p:nvPr/>
          </p:nvSpPr>
          <p:spPr bwMode="auto">
            <a:xfrm>
              <a:off x="3292475" y="2362200"/>
              <a:ext cx="2667000" cy="2514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4511675" y="3429000"/>
              <a:ext cx="1447800" cy="14478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4130675" y="3124200"/>
              <a:ext cx="1676400" cy="1600200"/>
              <a:chOff x="2400" y="1968"/>
              <a:chExt cx="1056" cy="1008"/>
            </a:xfrm>
          </p:grpSpPr>
          <p:sp>
            <p:nvSpPr>
              <p:cNvPr id="6156" name="Line 7"/>
              <p:cNvSpPr>
                <a:spLocks noChangeShapeType="1"/>
              </p:cNvSpPr>
              <p:nvPr/>
            </p:nvSpPr>
            <p:spPr bwMode="auto">
              <a:xfrm flipH="1">
                <a:off x="2400" y="240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8"/>
              <p:cNvSpPr>
                <a:spLocks noChangeShapeType="1"/>
              </p:cNvSpPr>
              <p:nvPr/>
            </p:nvSpPr>
            <p:spPr bwMode="auto">
              <a:xfrm flipH="1">
                <a:off x="2400" y="2592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9"/>
              <p:cNvSpPr>
                <a:spLocks noChangeShapeType="1"/>
              </p:cNvSpPr>
              <p:nvPr/>
            </p:nvSpPr>
            <p:spPr bwMode="auto">
              <a:xfrm flipH="1">
                <a:off x="2400" y="2784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10"/>
              <p:cNvSpPr>
                <a:spLocks noChangeShapeType="1"/>
              </p:cNvSpPr>
              <p:nvPr/>
            </p:nvSpPr>
            <p:spPr bwMode="auto">
              <a:xfrm flipH="1">
                <a:off x="2400" y="2976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688" y="216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880" y="216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072" y="216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264" y="216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4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/>
              <a:t>General Case</a:t>
            </a:r>
            <a:endParaRPr lang="de-CH" dirty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Since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/>
              <a:t> is symmetric, we have</a:t>
            </a:r>
          </a:p>
          <a:p>
            <a:endParaRPr lang="en-US" sz="2400" dirty="0"/>
          </a:p>
          <a:p>
            <a:endParaRPr lang="en-US" sz="1200" dirty="0"/>
          </a:p>
          <a:p>
            <a:r>
              <a:rPr lang="en-US" sz="2400" dirty="0"/>
              <a:t>We can visualize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/>
              <a:t> as an ellipse with axis lengths determined by the eigenvalues and orientation determined by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/>
              <a:t> </a:t>
            </a:r>
          </a:p>
          <a:p>
            <a:endParaRPr lang="de-CH" sz="2400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935784"/>
              </p:ext>
            </p:extLst>
          </p:nvPr>
        </p:nvGraphicFramePr>
        <p:xfrm>
          <a:off x="4876800" y="1355726"/>
          <a:ext cx="28956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3" imgW="1206360" imgH="482400" progId="Equation.3">
                  <p:embed/>
                </p:oleObj>
              </mc:Choice>
              <mc:Fallback>
                <p:oleObj name="Equation" r:id="rId3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55726"/>
                        <a:ext cx="28956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1" y="3657600"/>
            <a:ext cx="5526087" cy="2878138"/>
            <a:chOff x="2254" y="2352"/>
            <a:chExt cx="3481" cy="1813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646" y="2781"/>
              <a:ext cx="10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2688" y="2352"/>
              <a:ext cx="113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7181" name="Oval 9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1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AutoShape 12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85" name="AutoShape 13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86" name="Rectangle 14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87" name="Rectangle 15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8077200" y="6486598"/>
            <a:ext cx="326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sz="1200" b="0" dirty="0">
                <a:solidFill>
                  <a:srgbClr val="000000"/>
                </a:solidFill>
              </a:rPr>
              <a:t>adapted from Darya </a:t>
            </a:r>
            <a:r>
              <a:rPr lang="en-US" sz="1200" b="0" dirty="0" err="1">
                <a:solidFill>
                  <a:srgbClr val="000000"/>
                </a:solidFill>
              </a:rPr>
              <a:t>Frolova</a:t>
            </a:r>
            <a:r>
              <a:rPr lang="en-US" sz="1200" b="0" dirty="0">
                <a:solidFill>
                  <a:srgbClr val="000000"/>
                </a:solidFill>
              </a:rPr>
              <a:t>, Denis </a:t>
            </a:r>
            <a:r>
              <a:rPr lang="en-US" sz="1200" b="0" dirty="0" err="1">
                <a:solidFill>
                  <a:srgbClr val="000000"/>
                </a:solidFill>
              </a:rPr>
              <a:t>Simakov</a:t>
            </a:r>
            <a:endParaRPr lang="de-CH" sz="1200" b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95401" y="2343150"/>
            <a:ext cx="3497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(Eigenvalue decomposition)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533400" y="199365"/>
            <a:ext cx="8229600" cy="1143000"/>
          </a:xfrm>
        </p:spPr>
        <p:txBody>
          <a:bodyPr/>
          <a:lstStyle/>
          <a:p>
            <a:r>
              <a:rPr lang="en-US" dirty="0"/>
              <a:t>Interpreting the Eigenvalues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840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Classification of image points using eigenvalues of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endParaRPr lang="de-CH" sz="2800" dirty="0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914400" y="5106328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879" name="Rectangle 4"/>
          <p:cNvSpPr>
            <a:spLocks noChangeArrowheads="1"/>
          </p:cNvSpPr>
          <p:nvPr/>
        </p:nvSpPr>
        <p:spPr bwMode="auto">
          <a:xfrm>
            <a:off x="4114800" y="2058328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880" name="Rectangle 5"/>
          <p:cNvSpPr>
            <a:spLocks noChangeArrowheads="1"/>
          </p:cNvSpPr>
          <p:nvPr/>
        </p:nvSpPr>
        <p:spPr bwMode="auto">
          <a:xfrm>
            <a:off x="8305800" y="599532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9881" name="Freeform 7"/>
          <p:cNvSpPr>
            <a:spLocks/>
          </p:cNvSpPr>
          <p:nvPr/>
        </p:nvSpPr>
        <p:spPr bwMode="auto">
          <a:xfrm>
            <a:off x="4572000" y="2058328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AutoShape 8"/>
          <p:cNvSpPr>
            <a:spLocks noChangeArrowheads="1"/>
          </p:cNvSpPr>
          <p:nvPr/>
        </p:nvSpPr>
        <p:spPr bwMode="auto">
          <a:xfrm>
            <a:off x="4114801" y="4649128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305426" y="2667928"/>
            <a:ext cx="3249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     “Corner”</a:t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  </a:t>
            </a: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b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990600" y="5106328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239000" y="5560354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i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4191000" y="2259941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i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4038600" y="548732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“Flat” region</a:t>
            </a:r>
            <a:endParaRPr lang="ru-RU">
              <a:solidFill>
                <a:srgbClr val="0033CC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7010400" y="2439329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4260850" y="2134528"/>
            <a:ext cx="927100" cy="125412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4343400" y="525872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 rot="5542000">
            <a:off x="6727032" y="5862772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892" name="TextBox 19"/>
          <p:cNvSpPr txBox="1">
            <a:spLocks noChangeArrowheads="1"/>
          </p:cNvSpPr>
          <p:nvPr/>
        </p:nvSpPr>
        <p:spPr bwMode="auto">
          <a:xfrm>
            <a:off x="8850312" y="6430962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79893" name="Rectangle 6"/>
          <p:cNvSpPr>
            <a:spLocks noChangeArrowheads="1"/>
          </p:cNvSpPr>
          <p:nvPr/>
        </p:nvSpPr>
        <p:spPr bwMode="auto">
          <a:xfrm>
            <a:off x="3325813" y="213452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56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733424" y="315911"/>
            <a:ext cx="8229600" cy="1143000"/>
          </a:xfrm>
        </p:spPr>
        <p:txBody>
          <a:bodyPr/>
          <a:lstStyle/>
          <a:p>
            <a:r>
              <a:rPr lang="en-US" dirty="0"/>
              <a:t>Example: Line Fitting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6512"/>
            <a:ext cx="8970963" cy="516731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dirty="0"/>
              <a:t>Why fit lines?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	Many objects characterized by presence of straight lines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Wait, why aren’t we done just by running edge detection?</a:t>
            </a:r>
          </a:p>
          <a:p>
            <a:endParaRPr lang="de-CH" dirty="0"/>
          </a:p>
        </p:txBody>
      </p:sp>
      <p:pic>
        <p:nvPicPr>
          <p:cNvPr id="69637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2068511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868362" y="4256086"/>
            <a:ext cx="23622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401762" y="3951286"/>
            <a:ext cx="17526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1516856" y="3455193"/>
            <a:ext cx="838200" cy="1587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 flipH="1" flipV="1">
            <a:off x="2050256" y="3531393"/>
            <a:ext cx="838200" cy="1587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630362" y="4713286"/>
            <a:ext cx="9144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9643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2" y="3036886"/>
            <a:ext cx="22463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144962" y="3417886"/>
            <a:ext cx="9906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297363" y="3113086"/>
            <a:ext cx="712787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373562" y="3798886"/>
            <a:ext cx="6096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9647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732086"/>
            <a:ext cx="2682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6200000" flipV="1">
            <a:off x="6736556" y="4485480"/>
            <a:ext cx="1143000" cy="227013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744368" y="3798092"/>
            <a:ext cx="1600200" cy="8397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7192962" y="4027486"/>
            <a:ext cx="6858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9651" name="TextBox 19"/>
          <p:cNvSpPr txBox="1">
            <a:spLocks noChangeArrowheads="1"/>
          </p:cNvSpPr>
          <p:nvPr/>
        </p:nvSpPr>
        <p:spPr bwMode="auto">
          <a:xfrm>
            <a:off x="8783638" y="647382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Slide credit: Kristen </a:t>
            </a:r>
            <a:r>
              <a:rPr lang="en-US" sz="1400" b="0" dirty="0" err="1">
                <a:solidFill>
                  <a:schemeClr val="tx1"/>
                </a:solidFill>
              </a:rPr>
              <a:t>Grauman</a:t>
            </a:r>
            <a:endParaRPr lang="de-CH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Corner Response Function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Fast approximation</a:t>
            </a:r>
          </a:p>
          <a:p>
            <a:pPr lvl="1"/>
            <a:r>
              <a:rPr lang="en-US" dirty="0"/>
              <a:t>Avoid computing the</a:t>
            </a:r>
            <a:br>
              <a:rPr lang="en-US" dirty="0"/>
            </a:br>
            <a:r>
              <a:rPr lang="en-US" dirty="0"/>
              <a:t>eigenvalues</a:t>
            </a:r>
          </a:p>
          <a:p>
            <a:pPr lvl="1"/>
            <a:r>
              <a:rPr lang="el-GR" i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α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: constant</a:t>
            </a:r>
            <a:br>
              <a:rPr lang="en-US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(0.04 to 0.06)</a:t>
            </a:r>
            <a:endParaRPr lang="el-GR" dirty="0">
              <a:solidFill>
                <a:srgbClr val="000000"/>
              </a:solidFill>
              <a:cs typeface="Arial" pitchFamily="34" charset="0"/>
            </a:endParaRPr>
          </a:p>
          <a:p>
            <a:pPr lvl="1"/>
            <a:endParaRPr lang="de-CH" dirty="0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5562600" y="1858963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4773613" y="19351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02" name="Freeform 7"/>
          <p:cNvSpPr>
            <a:spLocks/>
          </p:cNvSpPr>
          <p:nvPr/>
        </p:nvSpPr>
        <p:spPr bwMode="auto">
          <a:xfrm>
            <a:off x="6019800" y="1858963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8"/>
          <p:cNvSpPr>
            <a:spLocks noChangeArrowheads="1"/>
          </p:cNvSpPr>
          <p:nvPr/>
        </p:nvSpPr>
        <p:spPr bwMode="auto">
          <a:xfrm>
            <a:off x="5562601" y="4449763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191376" y="2468564"/>
            <a:ext cx="135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0</a:t>
            </a: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8686800" y="536098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5638800" y="2060576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5486400" y="5287964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“Flat” region</a:t>
            </a:r>
            <a:endParaRPr lang="ru-RU">
              <a:solidFill>
                <a:srgbClr val="0033CC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08" name="Oval 15"/>
          <p:cNvSpPr>
            <a:spLocks noChangeArrowheads="1"/>
          </p:cNvSpPr>
          <p:nvPr/>
        </p:nvSpPr>
        <p:spPr bwMode="auto">
          <a:xfrm>
            <a:off x="8458200" y="2239964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09" name="Oval 16"/>
          <p:cNvSpPr>
            <a:spLocks noChangeArrowheads="1"/>
          </p:cNvSpPr>
          <p:nvPr/>
        </p:nvSpPr>
        <p:spPr bwMode="auto">
          <a:xfrm>
            <a:off x="5708650" y="1935163"/>
            <a:ext cx="927100" cy="125412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10" name="Oval 17"/>
          <p:cNvSpPr>
            <a:spLocks noChangeArrowheads="1"/>
          </p:cNvSpPr>
          <p:nvPr/>
        </p:nvSpPr>
        <p:spPr bwMode="auto">
          <a:xfrm>
            <a:off x="5791200" y="50593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11" name="Oval 18"/>
          <p:cNvSpPr>
            <a:spLocks noChangeArrowheads="1"/>
          </p:cNvSpPr>
          <p:nvPr/>
        </p:nvSpPr>
        <p:spPr bwMode="auto">
          <a:xfrm rot="5542000">
            <a:off x="8174832" y="5663407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24271"/>
              </p:ext>
            </p:extLst>
          </p:nvPr>
        </p:nvGraphicFramePr>
        <p:xfrm>
          <a:off x="2662239" y="1141413"/>
          <a:ext cx="6899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3" imgW="2755900" imgH="228600" progId="Equation.3">
                  <p:embed/>
                </p:oleObj>
              </mc:Choice>
              <mc:Fallback>
                <p:oleObj name="Equation" r:id="rId3" imgW="275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9" y="1141413"/>
                        <a:ext cx="68992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9753600" y="579596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250BC8C3-B91F-0E4F-8A80-EB4F24DE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312" y="6430962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81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/>
              <a:t>Window Function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de-CH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r>
              <a:rPr lang="en-US" dirty="0"/>
              <a:t>Option 1: uniform window</a:t>
            </a:r>
          </a:p>
          <a:p>
            <a:pPr lvl="1"/>
            <a:r>
              <a:rPr lang="en-US" dirty="0"/>
              <a:t>Sum over square window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pPr lvl="1"/>
            <a:r>
              <a:rPr lang="en-US" dirty="0"/>
              <a:t>Problem: not rotation invariant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Option 2: Smooth with Gaussian</a:t>
            </a:r>
          </a:p>
          <a:p>
            <a:pPr lvl="1"/>
            <a:r>
              <a:rPr lang="en-US" dirty="0"/>
              <a:t>Gaussian already performs weighted sum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r>
              <a:rPr lang="en-US" dirty="0"/>
              <a:t>Result is rotation invariant</a:t>
            </a:r>
            <a:endParaRPr lang="de-CH" dirty="0"/>
          </a:p>
        </p:txBody>
      </p:sp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4876800" y="2755800"/>
            <a:ext cx="2686050" cy="1138237"/>
            <a:chOff x="2208" y="3354"/>
            <a:chExt cx="1692" cy="717"/>
          </a:xfrm>
        </p:grpSpPr>
        <p:grpSp>
          <p:nvGrpSpPr>
            <p:cNvPr id="9237" name="Group 26"/>
            <p:cNvGrpSpPr>
              <a:grpSpLocks/>
            </p:cNvGrpSpPr>
            <p:nvPr/>
          </p:nvGrpSpPr>
          <p:grpSpPr bwMode="auto">
            <a:xfrm>
              <a:off x="2208" y="3354"/>
              <a:ext cx="1632" cy="431"/>
              <a:chOff x="1296" y="3360"/>
              <a:chExt cx="2112" cy="528"/>
            </a:xfrm>
          </p:grpSpPr>
          <p:grpSp>
            <p:nvGrpSpPr>
              <p:cNvPr id="9239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9241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2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40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248" y="3838"/>
              <a:ext cx="16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Times New Roman" pitchFamily="18" charset="0"/>
                </a:rPr>
                <a:t>1 in window, 0 outside</a:t>
              </a:r>
              <a:endParaRPr lang="ru-RU" sz="1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0812"/>
              </p:ext>
            </p:extLst>
          </p:nvPr>
        </p:nvGraphicFramePr>
        <p:xfrm>
          <a:off x="2786064" y="1219200"/>
          <a:ext cx="40020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Equation" r:id="rId4" imgW="1765080" imgH="507960" progId="Equation.DSMT4">
                  <p:embed/>
                </p:oleObj>
              </mc:Choice>
              <mc:Fallback>
                <p:oleObj name="Equation" r:id="rId4" imgW="1765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4" y="1219200"/>
                        <a:ext cx="400208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466976" y="4862514"/>
            <a:ext cx="2362200" cy="1069975"/>
            <a:chOff x="4128" y="3312"/>
            <a:chExt cx="1488" cy="674"/>
          </a:xfrm>
        </p:grpSpPr>
        <p:grpSp>
          <p:nvGrpSpPr>
            <p:cNvPr id="9228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923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923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3" cy="528"/>
                <a:chOff x="1680" y="3312"/>
                <a:chExt cx="2640" cy="816"/>
              </a:xfrm>
            </p:grpSpPr>
            <p:sp>
              <p:nvSpPr>
                <p:cNvPr id="923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4498" y="3753"/>
              <a:ext cx="7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Times New Roman" pitchFamily="18" charset="0"/>
                </a:rPr>
                <a:t>Gaussian</a:t>
              </a:r>
              <a:endParaRPr lang="ru-RU" sz="1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92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50735"/>
              </p:ext>
            </p:extLst>
          </p:nvPr>
        </p:nvGraphicFramePr>
        <p:xfrm>
          <a:off x="2438400" y="2895600"/>
          <a:ext cx="1905000" cy="73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" name="Equation" r:id="rId6" imgW="1320480" imgH="507960" progId="Equation.DSMT4">
                  <p:embed/>
                </p:oleObj>
              </mc:Choice>
              <mc:Fallback>
                <p:oleObj name="Equation" r:id="rId6" imgW="1320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1905000" cy="7315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892914"/>
              </p:ext>
            </p:extLst>
          </p:nvPr>
        </p:nvGraphicFramePr>
        <p:xfrm>
          <a:off x="2362200" y="5023308"/>
          <a:ext cx="2578100" cy="84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Equation" r:id="rId8" imgW="1549080" imgH="507960" progId="Equation.DSMT4">
                  <p:embed/>
                </p:oleObj>
              </mc:Choice>
              <mc:Fallback>
                <p:oleObj name="Equation" r:id="rId8" imgW="1549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23308"/>
                        <a:ext cx="2578100" cy="8440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8991600" y="6324600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429882" y="152400"/>
            <a:ext cx="8229600" cy="1143000"/>
          </a:xfrm>
        </p:spPr>
        <p:txBody>
          <a:bodyPr/>
          <a:lstStyle/>
          <a:p>
            <a:r>
              <a:rPr lang="en-US" dirty="0"/>
              <a:t>Summary: Harris Detector </a:t>
            </a:r>
            <a:r>
              <a:rPr lang="pl-PL" sz="2000" dirty="0">
                <a:solidFill>
                  <a:srgbClr val="000099"/>
                </a:solidFill>
                <a:latin typeface="Arial" pitchFamily="34" charset="0"/>
              </a:rPr>
              <a:t>[</a:t>
            </a:r>
            <a:r>
              <a:rPr lang="pl-PL" sz="2000" dirty="0">
                <a:solidFill>
                  <a:srgbClr val="000099"/>
                </a:solidFill>
              </a:rPr>
              <a:t>Harris88</a:t>
            </a:r>
            <a:r>
              <a:rPr lang="pl-PL" sz="2000" dirty="0">
                <a:solidFill>
                  <a:srgbClr val="000099"/>
                </a:solidFill>
                <a:latin typeface="Arial" pitchFamily="34" charset="0"/>
              </a:rPr>
              <a:t>]</a:t>
            </a:r>
            <a:r>
              <a:rPr lang="en-US" dirty="0"/>
              <a:t> </a:t>
            </a:r>
            <a:endParaRPr lang="de-CH" dirty="0"/>
          </a:p>
        </p:txBody>
      </p:sp>
      <p:sp>
        <p:nvSpPr>
          <p:cNvPr id="10246" name="Content Placeholder 2"/>
          <p:cNvSpPr>
            <a:spLocks noGrp="1"/>
          </p:cNvSpPr>
          <p:nvPr>
            <p:ph idx="1"/>
          </p:nvPr>
        </p:nvSpPr>
        <p:spPr>
          <a:xfrm>
            <a:off x="429882" y="13414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Compute s</a:t>
            </a:r>
            <a:r>
              <a:rPr lang="pl-PL" sz="2400" dirty="0"/>
              <a:t>econd moment matrix</a:t>
            </a:r>
            <a:br>
              <a:rPr lang="pl-PL" sz="2400" dirty="0"/>
            </a:br>
            <a:r>
              <a:rPr lang="en-US" sz="2400" dirty="0"/>
              <a:t>(</a:t>
            </a:r>
            <a:r>
              <a:rPr lang="pl-PL" sz="2400" dirty="0"/>
              <a:t>autocorrelation matrix</a:t>
            </a:r>
            <a:r>
              <a:rPr lang="en-US" sz="2400" dirty="0"/>
              <a:t>)</a:t>
            </a:r>
          </a:p>
          <a:p>
            <a:endParaRPr lang="de-CH" sz="2400" dirty="0"/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1" y="1066801"/>
            <a:ext cx="1079500" cy="83978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113587" y="1966912"/>
            <a:ext cx="4164013" cy="865188"/>
            <a:chOff x="4800605" y="2133600"/>
            <a:chExt cx="4164011" cy="865188"/>
          </a:xfrm>
        </p:grpSpPr>
        <p:sp>
          <p:nvSpPr>
            <p:cNvPr id="10277" name="Text Box 9"/>
            <p:cNvSpPr txBox="1">
              <a:spLocks noChangeArrowheads="1"/>
            </p:cNvSpPr>
            <p:nvPr/>
          </p:nvSpPr>
          <p:spPr bwMode="auto">
            <a:xfrm>
              <a:off x="4800605" y="2314575"/>
              <a:ext cx="18002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1. Image </a:t>
              </a:r>
              <a:b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>    </a:t>
              </a: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derivatives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0278" name="Group 12"/>
            <p:cNvGrpSpPr>
              <a:grpSpLocks/>
            </p:cNvGrpSpPr>
            <p:nvPr/>
          </p:nvGrpSpPr>
          <p:grpSpPr bwMode="auto">
            <a:xfrm>
              <a:off x="6445252" y="2133600"/>
              <a:ext cx="2519364" cy="865188"/>
              <a:chOff x="3356" y="1638"/>
              <a:chExt cx="2041" cy="756"/>
            </a:xfrm>
          </p:grpSpPr>
          <p:pic>
            <p:nvPicPr>
              <p:cNvPr id="10279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6" y="1684"/>
                <a:ext cx="907" cy="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pic>
            <p:nvPicPr>
              <p:cNvPr id="10280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1684"/>
                <a:ext cx="918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0281" name="Text Box 15"/>
              <p:cNvSpPr txBox="1">
                <a:spLocks noChangeArrowheads="1"/>
              </p:cNvSpPr>
              <p:nvPr/>
            </p:nvSpPr>
            <p:spPr bwMode="auto">
              <a:xfrm>
                <a:off x="4059" y="1638"/>
                <a:ext cx="36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x</a:t>
                </a:r>
                <a:endParaRPr lang="en-US" i="1" baseline="-25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0282" name="Text Box 16"/>
              <p:cNvSpPr txBox="1">
                <a:spLocks noChangeArrowheads="1"/>
              </p:cNvSpPr>
              <p:nvPr/>
            </p:nvSpPr>
            <p:spPr bwMode="auto">
              <a:xfrm>
                <a:off x="5034" y="1638"/>
                <a:ext cx="36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y</a:t>
                </a:r>
                <a:endParaRPr lang="en-US" i="1" baseline="-25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5589587" y="2795587"/>
            <a:ext cx="5580063" cy="903288"/>
            <a:chOff x="3276600" y="2962275"/>
            <a:chExt cx="5580063" cy="903288"/>
          </a:xfrm>
        </p:grpSpPr>
        <p:sp>
          <p:nvSpPr>
            <p:cNvPr id="10267" name="Text Box 10"/>
            <p:cNvSpPr txBox="1">
              <a:spLocks noChangeArrowheads="1"/>
            </p:cNvSpPr>
            <p:nvPr/>
          </p:nvSpPr>
          <p:spPr bwMode="auto">
            <a:xfrm>
              <a:off x="3276600" y="3106738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2. Square of </a:t>
              </a: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>   </a:t>
              </a:r>
              <a:b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>    </a:t>
              </a: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derivatives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0268" name="Group 46"/>
            <p:cNvGrpSpPr>
              <a:grpSpLocks/>
            </p:cNvGrpSpPr>
            <p:nvPr/>
          </p:nvGrpSpPr>
          <p:grpSpPr bwMode="auto">
            <a:xfrm>
              <a:off x="5133975" y="2987675"/>
              <a:ext cx="1274763" cy="877888"/>
              <a:chOff x="5133975" y="2987675"/>
              <a:chExt cx="1274763" cy="877888"/>
            </a:xfrm>
          </p:grpSpPr>
          <p:pic>
            <p:nvPicPr>
              <p:cNvPr id="10275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3975" y="3033713"/>
                <a:ext cx="1196975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0276" name="Text Box 20"/>
              <p:cNvSpPr txBox="1">
                <a:spLocks noChangeArrowheads="1"/>
              </p:cNvSpPr>
              <p:nvPr/>
            </p:nvSpPr>
            <p:spPr bwMode="auto">
              <a:xfrm>
                <a:off x="5942013" y="2987675"/>
                <a:ext cx="46672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x</a:t>
                </a:r>
                <a:r>
                  <a:rPr lang="pl-PL" i="1" baseline="30000">
                    <a:solidFill>
                      <a:srgbClr val="FFFFFF"/>
                    </a:solidFill>
                    <a:cs typeface="Arial" pitchFamily="34" charset="0"/>
                  </a:rPr>
                  <a:t>2</a:t>
                </a:r>
                <a:endParaRPr lang="en-US" i="1" baseline="30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269" name="Group 54"/>
            <p:cNvGrpSpPr>
              <a:grpSpLocks/>
            </p:cNvGrpSpPr>
            <p:nvPr/>
          </p:nvGrpSpPr>
          <p:grpSpPr bwMode="auto">
            <a:xfrm>
              <a:off x="6365875" y="2962275"/>
              <a:ext cx="1266825" cy="901700"/>
              <a:chOff x="6365875" y="2962275"/>
              <a:chExt cx="1266825" cy="901700"/>
            </a:xfrm>
          </p:grpSpPr>
          <p:pic>
            <p:nvPicPr>
              <p:cNvPr id="10273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5875" y="3033713"/>
                <a:ext cx="1195388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0274" name="Text Box 21"/>
              <p:cNvSpPr txBox="1">
                <a:spLocks noChangeArrowheads="1"/>
              </p:cNvSpPr>
              <p:nvPr/>
            </p:nvSpPr>
            <p:spPr bwMode="auto">
              <a:xfrm>
                <a:off x="7165975" y="2962275"/>
                <a:ext cx="46672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y</a:t>
                </a:r>
                <a:r>
                  <a:rPr lang="pl-PL" i="1" baseline="30000">
                    <a:solidFill>
                      <a:srgbClr val="FFFFFF"/>
                    </a:solidFill>
                    <a:cs typeface="Arial" pitchFamily="34" charset="0"/>
                  </a:rPr>
                  <a:t>2</a:t>
                </a:r>
                <a:endParaRPr lang="en-US" i="1" baseline="30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270" name="Group 57"/>
            <p:cNvGrpSpPr>
              <a:grpSpLocks/>
            </p:cNvGrpSpPr>
            <p:nvPr/>
          </p:nvGrpSpPr>
          <p:grpSpPr bwMode="auto">
            <a:xfrm>
              <a:off x="7588250" y="2962275"/>
              <a:ext cx="1268413" cy="900113"/>
              <a:chOff x="7588250" y="2962275"/>
              <a:chExt cx="1268413" cy="900113"/>
            </a:xfrm>
          </p:grpSpPr>
          <p:pic>
            <p:nvPicPr>
              <p:cNvPr id="10271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250" y="3025775"/>
                <a:ext cx="1196975" cy="836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2" name="Text Box 22"/>
              <p:cNvSpPr txBox="1">
                <a:spLocks noChangeArrowheads="1"/>
              </p:cNvSpPr>
              <p:nvPr/>
            </p:nvSpPr>
            <p:spPr bwMode="auto">
              <a:xfrm>
                <a:off x="8318500" y="2962275"/>
                <a:ext cx="5381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x</a:t>
                </a: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y</a:t>
                </a:r>
                <a:endParaRPr lang="en-US" i="1" baseline="-25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5741986" y="3767138"/>
            <a:ext cx="5532438" cy="828675"/>
            <a:chOff x="3429000" y="3933825"/>
            <a:chExt cx="5532438" cy="828675"/>
          </a:xfrm>
        </p:grpSpPr>
        <p:sp>
          <p:nvSpPr>
            <p:cNvPr id="10260" name="Text Box 11"/>
            <p:cNvSpPr txBox="1">
              <a:spLocks noChangeArrowheads="1"/>
            </p:cNvSpPr>
            <p:nvPr/>
          </p:nvSpPr>
          <p:spPr bwMode="auto">
            <a:xfrm>
              <a:off x="3429000" y="3970338"/>
              <a:ext cx="19446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3. Gaussian </a:t>
              </a:r>
              <a:b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    filter </a:t>
              </a:r>
              <a:r>
                <a:rPr lang="pl-PL" sz="1800" i="1" dirty="0">
                  <a:solidFill>
                    <a:srgbClr val="000000"/>
                  </a:solidFill>
                  <a:cs typeface="Arial" pitchFamily="34" charset="0"/>
                </a:rPr>
                <a:t>g(</a:t>
              </a:r>
              <a:r>
                <a:rPr lang="pl-PL" sz="1800" i="1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pl-PL" sz="1800" i="1" baseline="-25000" dirty="0">
                  <a:solidFill>
                    <a:srgbClr val="000000"/>
                  </a:solidFill>
                  <a:cs typeface="Arial" pitchFamily="34" charset="0"/>
                </a:rPr>
                <a:t>I</a:t>
              </a:r>
              <a:r>
                <a:rPr lang="pl-PL" sz="1800" i="1" dirty="0">
                  <a:solidFill>
                    <a:srgbClr val="000000"/>
                  </a:solidFill>
                  <a:cs typeface="Arial" pitchFamily="34" charset="0"/>
                </a:rPr>
                <a:t>)</a:t>
              </a:r>
              <a:endParaRPr lang="en-US" sz="1800" i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261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3933825"/>
              <a:ext cx="1182687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026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3933825"/>
              <a:ext cx="1182687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0263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775" y="3933825"/>
              <a:ext cx="1182688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0264" name="Text Box 23"/>
            <p:cNvSpPr txBox="1">
              <a:spLocks noChangeArrowheads="1"/>
            </p:cNvSpPr>
            <p:nvPr/>
          </p:nvSpPr>
          <p:spPr bwMode="auto">
            <a:xfrm>
              <a:off x="5616575" y="4364038"/>
              <a:ext cx="922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g(I</a:t>
              </a:r>
              <a:r>
                <a:rPr lang="pl-PL" i="1" baseline="-25000">
                  <a:solidFill>
                    <a:srgbClr val="FFFFFF"/>
                  </a:solidFill>
                  <a:cs typeface="Arial" pitchFamily="34" charset="0"/>
                </a:rPr>
                <a:t>x</a:t>
              </a:r>
              <a:r>
                <a:rPr lang="pl-PL" i="1" baseline="30000">
                  <a:solidFill>
                    <a:srgbClr val="FFFFFF"/>
                  </a:solidFill>
                  <a:cs typeface="Arial" pitchFamily="34" charset="0"/>
                </a:rPr>
                <a:t>2</a:t>
              </a: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)</a:t>
              </a:r>
              <a:endParaRPr lang="en-US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265" name="Text Box 24"/>
            <p:cNvSpPr txBox="1">
              <a:spLocks noChangeArrowheads="1"/>
            </p:cNvSpPr>
            <p:nvPr/>
          </p:nvSpPr>
          <p:spPr bwMode="auto">
            <a:xfrm>
              <a:off x="6838950" y="4364038"/>
              <a:ext cx="925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g(I</a:t>
              </a:r>
              <a:r>
                <a:rPr lang="pl-PL" i="1" baseline="-25000">
                  <a:solidFill>
                    <a:srgbClr val="FFFFFF"/>
                  </a:solidFill>
                  <a:cs typeface="Arial" pitchFamily="34" charset="0"/>
                </a:rPr>
                <a:t>y</a:t>
              </a:r>
              <a:r>
                <a:rPr lang="pl-PL" i="1" baseline="30000">
                  <a:solidFill>
                    <a:srgbClr val="FFFFFF"/>
                  </a:solidFill>
                  <a:cs typeface="Arial" pitchFamily="34" charset="0"/>
                </a:rPr>
                <a:t>2</a:t>
              </a: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)</a:t>
              </a:r>
              <a:endParaRPr lang="en-US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266" name="Text Box 25"/>
            <p:cNvSpPr txBox="1">
              <a:spLocks noChangeArrowheads="1"/>
            </p:cNvSpPr>
            <p:nvPr/>
          </p:nvSpPr>
          <p:spPr bwMode="auto">
            <a:xfrm>
              <a:off x="8035925" y="4365625"/>
              <a:ext cx="925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g(I</a:t>
              </a:r>
              <a:r>
                <a:rPr lang="pl-PL" i="1" baseline="-25000">
                  <a:solidFill>
                    <a:srgbClr val="FFFFFF"/>
                  </a:solidFill>
                  <a:cs typeface="Arial" pitchFamily="34" charset="0"/>
                </a:rPr>
                <a:t>x</a:t>
              </a: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I</a:t>
              </a:r>
              <a:r>
                <a:rPr lang="pl-PL" i="1" baseline="-25000">
                  <a:solidFill>
                    <a:srgbClr val="FFFFFF"/>
                  </a:solidFill>
                  <a:cs typeface="Arial" pitchFamily="34" charset="0"/>
                </a:rPr>
                <a:t>y</a:t>
              </a: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)</a:t>
              </a:r>
              <a:endParaRPr lang="en-US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443333" y="4679905"/>
            <a:ext cx="2392363" cy="1840134"/>
            <a:chOff x="6337300" y="4868863"/>
            <a:chExt cx="2524229" cy="1941339"/>
          </a:xfrm>
        </p:grpSpPr>
        <p:pic>
          <p:nvPicPr>
            <p:cNvPr id="10258" name="Picture 2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300" y="4868863"/>
              <a:ext cx="244792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0259" name="Text Box 31"/>
            <p:cNvSpPr txBox="1">
              <a:spLocks noChangeArrowheads="1"/>
            </p:cNvSpPr>
            <p:nvPr/>
          </p:nvSpPr>
          <p:spPr bwMode="auto">
            <a:xfrm>
              <a:off x="8456662" y="6388086"/>
              <a:ext cx="404867" cy="42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FFFF"/>
                  </a:solidFill>
                  <a:cs typeface="Arial" pitchFamily="34" charset="0"/>
                </a:rPr>
                <a:t>R</a:t>
              </a:r>
            </a:p>
          </p:txBody>
        </p:sp>
      </p:grp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160630"/>
              </p:ext>
            </p:extLst>
          </p:nvPr>
        </p:nvGraphicFramePr>
        <p:xfrm>
          <a:off x="887083" y="2133600"/>
          <a:ext cx="3817937" cy="72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Equation" r:id="rId13" imgW="2679480" imgH="507960" progId="Equation.DSMT4">
                  <p:embed/>
                </p:oleObj>
              </mc:Choice>
              <mc:Fallback>
                <p:oleObj name="Equation" r:id="rId13" imgW="2679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83" y="2133600"/>
                        <a:ext cx="3817937" cy="7234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1036308" y="5019676"/>
            <a:ext cx="4575175" cy="803229"/>
            <a:chOff x="776948" y="5209438"/>
            <a:chExt cx="5550775" cy="974408"/>
          </a:xfrm>
        </p:grpSpPr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993726" y="5694363"/>
            <a:ext cx="5333997" cy="489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4" name="Equation" r:id="rId15" imgW="2781000" imgH="253800" progId="Equation.DSMT4">
                    <p:embed/>
                  </p:oleObj>
                </mc:Choice>
                <mc:Fallback>
                  <p:oleObj name="Equation" r:id="rId15" imgW="27810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26" y="5694363"/>
                          <a:ext cx="5333997" cy="4894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715887"/>
                </p:ext>
              </p:extLst>
            </p:nvPr>
          </p:nvGraphicFramePr>
          <p:xfrm>
            <a:off x="776948" y="5209438"/>
            <a:ext cx="4938302" cy="471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5" name="Equation" r:id="rId17" imgW="2667000" imgH="254000" progId="Equation.3">
                    <p:embed/>
                  </p:oleObj>
                </mc:Choice>
                <mc:Fallback>
                  <p:oleObj name="Equation" r:id="rId17" imgW="26670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948" y="5209438"/>
                          <a:ext cx="4938302" cy="4718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512432" y="4648200"/>
            <a:ext cx="604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dirty="0">
                <a:solidFill>
                  <a:srgbClr val="000099"/>
                </a:solidFill>
                <a:cs typeface="Arial" pitchFamily="34" charset="0"/>
              </a:rPr>
              <a:t>4. Cornerness function 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– two strong</a:t>
            </a:r>
            <a:r>
              <a:rPr lang="pl-PL" dirty="0">
                <a:solidFill>
                  <a:srgbClr val="000099"/>
                </a:solidFill>
                <a:cs typeface="Arial" pitchFamily="34" charset="0"/>
              </a:rPr>
              <a:t> eigenvalues</a:t>
            </a:r>
            <a:endParaRPr lang="en-US" i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1282370" y="5924550"/>
            <a:ext cx="5091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dirty="0">
                <a:solidFill>
                  <a:srgbClr val="000000"/>
                </a:solidFill>
                <a:cs typeface="Arial" pitchFamily="34" charset="0"/>
              </a:rPr>
              <a:t>5.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Perform n</a:t>
            </a:r>
            <a:r>
              <a:rPr lang="pl-PL" dirty="0">
                <a:solidFill>
                  <a:srgbClr val="000000"/>
                </a:solidFill>
                <a:cs typeface="Arial" pitchFamily="34" charset="0"/>
              </a:rPr>
              <a:t>on-maxim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um</a:t>
            </a:r>
            <a:r>
              <a:rPr lang="pl-PL" dirty="0">
                <a:solidFill>
                  <a:srgbClr val="000000"/>
                </a:solidFill>
                <a:cs typeface="Arial" pitchFamily="34" charset="0"/>
              </a:rPr>
              <a:t> suppression</a:t>
            </a:r>
            <a:endParaRPr lang="en-US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57" name="TextBox 19"/>
          <p:cNvSpPr txBox="1">
            <a:spLocks noChangeArrowheads="1"/>
          </p:cNvSpPr>
          <p:nvPr/>
        </p:nvSpPr>
        <p:spPr bwMode="auto">
          <a:xfrm>
            <a:off x="8574088" y="6553200"/>
            <a:ext cx="285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Krystian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Mikolajczyk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419315"/>
            <a:ext cx="8229600" cy="1143000"/>
          </a:xfrm>
        </p:spPr>
        <p:txBody>
          <a:bodyPr/>
          <a:lstStyle/>
          <a:p>
            <a:r>
              <a:rPr lang="en-US" dirty="0"/>
              <a:t>Harris Detector: Workflow</a:t>
            </a:r>
            <a:endParaRPr lang="de-CH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0902" name="Picture 3" descr="cows_step0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6372"/>
            <a:ext cx="75215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Box 19"/>
          <p:cNvSpPr txBox="1">
            <a:spLocks noChangeArrowheads="1"/>
          </p:cNvSpPr>
          <p:nvPr/>
        </p:nvSpPr>
        <p:spPr bwMode="auto">
          <a:xfrm>
            <a:off x="7147103" y="6429381"/>
            <a:ext cx="413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adapted from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67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522286" y="441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Harris Detector: Workflow</a:t>
            </a:r>
            <a:br>
              <a:rPr lang="en-US" dirty="0"/>
            </a:br>
            <a:r>
              <a:rPr lang="en-US" sz="4000" dirty="0"/>
              <a:t>- computer corner responses </a:t>
            </a:r>
            <a:r>
              <a:rPr lang="en-US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endParaRPr lang="de-CH" dirty="0"/>
          </a:p>
        </p:txBody>
      </p:sp>
      <p:pic>
        <p:nvPicPr>
          <p:cNvPr id="81927" name="Picture 3" descr="cows_step1_corner_respo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1" y="1584330"/>
            <a:ext cx="7519987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2FDDC71A-8872-6A45-AFEA-9A994BCA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103" y="6429381"/>
            <a:ext cx="413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adapted from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57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1" name="Picture 4" descr="cows_step3_thresh&amp;max"/>
          <p:cNvPicPr>
            <a:picLocks noChangeAspect="1" noChangeArrowheads="1"/>
          </p:cNvPicPr>
          <p:nvPr/>
        </p:nvPicPr>
        <p:blipFill>
          <a:blip r:embed="rId2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6" y="1493811"/>
            <a:ext cx="7519987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2286" y="3190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Harris Detector: Workflow</a:t>
            </a:r>
            <a:br>
              <a:rPr lang="en-US" dirty="0"/>
            </a:br>
            <a:r>
              <a:rPr lang="en-US" sz="3100" dirty="0"/>
              <a:t>- Take only the local maxima of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sz="3100" dirty="0"/>
              <a:t>, where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sz="3100" dirty="0"/>
              <a:t>&gt;threshold</a:t>
            </a:r>
            <a:endParaRPr lang="de-CH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F92B5558-90C8-C14C-85C3-996790A99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103" y="6429381"/>
            <a:ext cx="413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adapted from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8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3" descr="cows_step4_harris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6" y="1560519"/>
            <a:ext cx="751998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086" y="4246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Harris Detector: Workflow</a:t>
            </a:r>
            <a:br>
              <a:rPr lang="en-US" dirty="0"/>
            </a:br>
            <a:r>
              <a:rPr lang="en-US" sz="4000" dirty="0"/>
              <a:t>- Resulting Harris points</a:t>
            </a:r>
            <a:endParaRPr lang="de-CH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84B620C2-48F9-4644-9D7C-0C615F1B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103" y="6429381"/>
            <a:ext cx="413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adapted from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528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4" y="468131"/>
            <a:ext cx="8610600" cy="1143000"/>
          </a:xfrm>
        </p:spPr>
        <p:txBody>
          <a:bodyPr/>
          <a:lstStyle/>
          <a:p>
            <a:r>
              <a:rPr lang="en-US" dirty="0"/>
              <a:t>Harris Detector – Responses </a:t>
            </a:r>
            <a:r>
              <a:rPr lang="pl-PL" sz="2000" dirty="0"/>
              <a:t>[Harris88]</a:t>
            </a:r>
            <a:endParaRPr lang="en-US" sz="2000" dirty="0"/>
          </a:p>
        </p:txBody>
      </p:sp>
      <p:pic>
        <p:nvPicPr>
          <p:cNvPr id="849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7024" r="9061" b="10834"/>
          <a:stretch>
            <a:fillRect/>
          </a:stretch>
        </p:blipFill>
        <p:spPr bwMode="auto">
          <a:xfrm>
            <a:off x="739774" y="1487306"/>
            <a:ext cx="427355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6996" r="9131" b="10835"/>
          <a:stretch>
            <a:fillRect/>
          </a:stretch>
        </p:blipFill>
        <p:spPr bwMode="auto">
          <a:xfrm>
            <a:off x="4114800" y="3174026"/>
            <a:ext cx="50831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26"/>
          <p:cNvSpPr txBox="1">
            <a:spLocks noChangeArrowheads="1"/>
          </p:cNvSpPr>
          <p:nvPr/>
        </p:nvSpPr>
        <p:spPr bwMode="auto">
          <a:xfrm>
            <a:off x="739775" y="5102044"/>
            <a:ext cx="33750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0" dirty="0">
                <a:solidFill>
                  <a:schemeClr val="tx1"/>
                </a:solidFill>
              </a:rPr>
              <a:t>Effect: A very precise corner detector.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4999" name="TextBox 19"/>
          <p:cNvSpPr txBox="1">
            <a:spLocks noChangeArrowheads="1"/>
          </p:cNvSpPr>
          <p:nvPr/>
        </p:nvSpPr>
        <p:spPr bwMode="auto">
          <a:xfrm>
            <a:off x="8534400" y="6547463"/>
            <a:ext cx="285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Krystian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Mikolajczyk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6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539"/>
            <a:ext cx="8229600" cy="1143000"/>
          </a:xfrm>
        </p:spPr>
        <p:txBody>
          <a:bodyPr/>
          <a:lstStyle/>
          <a:p>
            <a:r>
              <a:rPr lang="en-US" dirty="0"/>
              <a:t>Harris Detector – Responses </a:t>
            </a:r>
            <a:r>
              <a:rPr lang="pl-PL" sz="2000" dirty="0"/>
              <a:t>[Harris88]</a:t>
            </a:r>
            <a:endParaRPr lang="en-US" sz="2000" dirty="0"/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6926" r="9505" b="10374"/>
          <a:stretch>
            <a:fillRect/>
          </a:stretch>
        </p:blipFill>
        <p:spPr>
          <a:xfrm>
            <a:off x="609600" y="1281726"/>
            <a:ext cx="6561138" cy="5265737"/>
          </a:xfr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84589BC4-052E-BE43-B062-AE3B13FC8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547463"/>
            <a:ext cx="285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Krystian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Mikolajczyk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27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1389" y="291890"/>
            <a:ext cx="8229600" cy="1143000"/>
          </a:xfrm>
        </p:spPr>
        <p:txBody>
          <a:bodyPr/>
          <a:lstStyle/>
          <a:p>
            <a:r>
              <a:rPr lang="en-US" dirty="0"/>
              <a:t>Harris Detector – Responses </a:t>
            </a:r>
            <a:r>
              <a:rPr lang="pl-PL" sz="2000" dirty="0"/>
              <a:t>[Harris88]</a:t>
            </a:r>
            <a:endParaRPr lang="en-US" sz="2000" dirty="0"/>
          </a:p>
        </p:txBody>
      </p:sp>
      <p:sp>
        <p:nvSpPr>
          <p:cNvPr id="87045" name="Content Placeholder 5"/>
          <p:cNvSpPr>
            <a:spLocks noGrp="1"/>
          </p:cNvSpPr>
          <p:nvPr>
            <p:ph idx="1"/>
          </p:nvPr>
        </p:nvSpPr>
        <p:spPr>
          <a:xfrm>
            <a:off x="693737" y="196829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are well suited for finding stereo correspondences</a:t>
            </a:r>
          </a:p>
        </p:txBody>
      </p:sp>
      <p:sp>
        <p:nvSpPr>
          <p:cNvPr id="87044" name="TextBox 19"/>
          <p:cNvSpPr txBox="1">
            <a:spLocks noChangeArrowheads="1"/>
          </p:cNvSpPr>
          <p:nvPr/>
        </p:nvSpPr>
        <p:spPr bwMode="auto">
          <a:xfrm>
            <a:off x="8882062" y="6477000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587289"/>
            <a:ext cx="4030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1587290"/>
            <a:ext cx="403860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3D-World-120-Tri-lens-Stereo-Camer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5" flipH="1">
            <a:off x="12519025" y="1531939"/>
            <a:ext cx="2006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32" y="685800"/>
            <a:ext cx="222726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8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575471" cy="1143000"/>
          </a:xfrm>
        </p:spPr>
        <p:txBody>
          <a:bodyPr/>
          <a:lstStyle/>
          <a:p>
            <a:r>
              <a:rPr lang="en-US"/>
              <a:t>Difficulty of Line Fitting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386" y="1654175"/>
            <a:ext cx="5078413" cy="5167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Extra edge points (clutter), multiple models:</a:t>
            </a:r>
          </a:p>
          <a:p>
            <a:pPr lvl="1"/>
            <a:r>
              <a:rPr lang="en-US" dirty="0"/>
              <a:t>Which points go with </a:t>
            </a:r>
            <a:br>
              <a:rPr lang="en-US" dirty="0"/>
            </a:br>
            <a:r>
              <a:rPr lang="en-US" dirty="0"/>
              <a:t>which line, if any?</a:t>
            </a:r>
          </a:p>
          <a:p>
            <a:pPr lvl="1"/>
            <a:endParaRPr lang="en-US" sz="800" dirty="0"/>
          </a:p>
          <a:p>
            <a:r>
              <a:rPr lang="en-US" dirty="0"/>
              <a:t>Only some parts of each line detected, and some parts are missing:</a:t>
            </a:r>
          </a:p>
          <a:p>
            <a:pPr lvl="1"/>
            <a:r>
              <a:rPr lang="en-US" dirty="0"/>
              <a:t>How to find a line that</a:t>
            </a:r>
            <a:br>
              <a:rPr lang="en-US" dirty="0"/>
            </a:br>
            <a:r>
              <a:rPr lang="en-US" dirty="0"/>
              <a:t>bridges missing evidence?</a:t>
            </a:r>
          </a:p>
          <a:p>
            <a:pPr lvl="1"/>
            <a:endParaRPr lang="en-US" sz="800" dirty="0"/>
          </a:p>
          <a:p>
            <a:r>
              <a:rPr lang="en-US" dirty="0"/>
              <a:t>Noise in measured edge points, orientations:</a:t>
            </a:r>
          </a:p>
          <a:p>
            <a:pPr lvl="1"/>
            <a:r>
              <a:rPr lang="en-US" dirty="0"/>
              <a:t>How to detect true underlying parameters?</a:t>
            </a:r>
            <a:endParaRPr lang="de-CH" dirty="0"/>
          </a:p>
        </p:txBody>
      </p:sp>
      <p:pic>
        <p:nvPicPr>
          <p:cNvPr id="70661" name="Picture 6" descr="tower_e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37084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2" name="Group 5"/>
          <p:cNvGrpSpPr>
            <a:grpSpLocks noChangeAspect="1"/>
          </p:cNvGrpSpPr>
          <p:nvPr/>
        </p:nvGrpSpPr>
        <p:grpSpPr bwMode="auto">
          <a:xfrm>
            <a:off x="9482136" y="2382838"/>
            <a:ext cx="1851025" cy="1128712"/>
            <a:chOff x="96" y="1104"/>
            <a:chExt cx="5040" cy="3072"/>
          </a:xfrm>
        </p:grpSpPr>
        <p:sp>
          <p:nvSpPr>
            <p:cNvPr id="70664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5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6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7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8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9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0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1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2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3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4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5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6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7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8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9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80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81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3" name="TextBox 46"/>
          <p:cNvSpPr txBox="1">
            <a:spLocks noChangeArrowheads="1"/>
          </p:cNvSpPr>
          <p:nvPr/>
        </p:nvSpPr>
        <p:spPr bwMode="auto">
          <a:xfrm>
            <a:off x="8764586" y="6497637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Slide credit: Kristen </a:t>
            </a:r>
            <a:r>
              <a:rPr lang="en-US" sz="1400" b="0" dirty="0" err="1">
                <a:solidFill>
                  <a:schemeClr val="tx1"/>
                </a:solidFill>
              </a:rPr>
              <a:t>Grauman</a:t>
            </a:r>
            <a:endParaRPr lang="de-CH" sz="1400" b="0" dirty="0">
              <a:solidFill>
                <a:schemeClr val="tx1"/>
              </a:solidFill>
            </a:endParaRPr>
          </a:p>
        </p:txBody>
      </p:sp>
      <p:pic>
        <p:nvPicPr>
          <p:cNvPr id="27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1" y="1210270"/>
            <a:ext cx="1257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022047" y="1675437"/>
              <a:ext cx="1022040" cy="505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687" y="1666077"/>
                <a:ext cx="104076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3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invariance?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1B2A083-3A19-1846-AE1A-9CA6116EC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062" y="6477000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5D9521-29D8-2C43-9627-C453D14F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330203"/>
            <a:ext cx="8229600" cy="1143000"/>
          </a:xfrm>
        </p:spPr>
        <p:txBody>
          <a:bodyPr/>
          <a:lstStyle/>
          <a:p>
            <a:r>
              <a:rPr lang="en-US" dirty="0"/>
              <a:t>Harris Detector: Properties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7606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invariance</a:t>
            </a:r>
          </a:p>
          <a:p>
            <a:r>
              <a:rPr lang="en-US" dirty="0"/>
              <a:t>Rotation invariance?</a:t>
            </a:r>
            <a:endParaRPr lang="de-CH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651251" y="4802188"/>
            <a:ext cx="4962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Ellipse rotates but its shape (i.e. eigenvalues) remains the same</a:t>
            </a:r>
            <a:endParaRPr lang="ru-RU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487863" y="2819401"/>
            <a:ext cx="3289300" cy="1508125"/>
            <a:chOff x="2590800" y="2519363"/>
            <a:chExt cx="3289300" cy="1508125"/>
          </a:xfrm>
        </p:grpSpPr>
        <p:grpSp>
          <p:nvGrpSpPr>
            <p:cNvPr id="88074" name="Group 4"/>
            <p:cNvGrpSpPr>
              <a:grpSpLocks/>
            </p:cNvGrpSpPr>
            <p:nvPr/>
          </p:nvGrpSpPr>
          <p:grpSpPr bwMode="auto">
            <a:xfrm>
              <a:off x="2667000" y="2519363"/>
              <a:ext cx="685800" cy="685800"/>
              <a:chOff x="1248" y="1584"/>
              <a:chExt cx="1536" cy="1248"/>
            </a:xfrm>
          </p:grpSpPr>
          <p:sp>
            <p:nvSpPr>
              <p:cNvPr id="88087" name="Rectangle 5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rgbClr val="BBE0E3">
                  <a:alpha val="5019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8088" name="Freeform 6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655 h 528"/>
                  <a:gd name="T2" fmla="*/ 406 w 720"/>
                  <a:gd name="T3" fmla="*/ 0 h 528"/>
                  <a:gd name="T4" fmla="*/ 6104 w 720"/>
                  <a:gd name="T5" fmla="*/ 2960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rgbClr val="BBE0E3">
                  <a:alpha val="50195"/>
                </a:srgbClr>
              </a:solidFill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5" name="Group 7"/>
            <p:cNvGrpSpPr>
              <a:grpSpLocks/>
            </p:cNvGrpSpPr>
            <p:nvPr/>
          </p:nvGrpSpPr>
          <p:grpSpPr bwMode="auto">
            <a:xfrm>
              <a:off x="5105400" y="2519363"/>
              <a:ext cx="685800" cy="700087"/>
              <a:chOff x="2928" y="1776"/>
              <a:chExt cx="432" cy="441"/>
            </a:xfrm>
          </p:grpSpPr>
          <p:sp>
            <p:nvSpPr>
              <p:cNvPr id="88085" name="Rectangle 8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rgbClr val="BBE0E3">
                  <a:alpha val="5019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8086" name="Freeform 9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5 h 528"/>
                  <a:gd name="T2" fmla="*/ 2 w 720"/>
                  <a:gd name="T3" fmla="*/ 0 h 528"/>
                  <a:gd name="T4" fmla="*/ 24 w 720"/>
                  <a:gd name="T5" fmla="*/ 29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rgbClr val="BBE0E3">
                  <a:alpha val="50195"/>
                </a:srgbClr>
              </a:solidFill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076" name="AutoShape 10"/>
            <p:cNvSpPr>
              <a:spLocks noChangeArrowheads="1"/>
            </p:cNvSpPr>
            <p:nvPr/>
          </p:nvSpPr>
          <p:spPr bwMode="auto">
            <a:xfrm>
              <a:off x="3886200" y="2747963"/>
              <a:ext cx="762000" cy="7620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077" name="Group 12"/>
            <p:cNvGrpSpPr>
              <a:grpSpLocks/>
            </p:cNvGrpSpPr>
            <p:nvPr/>
          </p:nvGrpSpPr>
          <p:grpSpPr bwMode="auto">
            <a:xfrm rot="-1269191">
              <a:off x="2590800" y="3662363"/>
              <a:ext cx="927100" cy="365125"/>
              <a:chOff x="1536" y="2496"/>
              <a:chExt cx="1152" cy="384"/>
            </a:xfrm>
          </p:grpSpPr>
          <p:sp>
            <p:nvSpPr>
              <p:cNvPr id="88082" name="Oval 1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8083" name="Line 14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4" name="Line 15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8" name="Group 16"/>
            <p:cNvGrpSpPr>
              <a:grpSpLocks/>
            </p:cNvGrpSpPr>
            <p:nvPr/>
          </p:nvGrpSpPr>
          <p:grpSpPr bwMode="auto">
            <a:xfrm rot="1035916">
              <a:off x="4953000" y="3662363"/>
              <a:ext cx="927100" cy="365125"/>
              <a:chOff x="1536" y="2496"/>
              <a:chExt cx="1152" cy="384"/>
            </a:xfrm>
          </p:grpSpPr>
          <p:sp>
            <p:nvSpPr>
              <p:cNvPr id="88079" name="Oval 17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8080" name="Line 18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Line 19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554288" y="5607051"/>
            <a:ext cx="715645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Corner response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is invariant to image rotation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02CF6EAB-1E5A-DD46-961C-9123F48F6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062" y="6477000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ADCE8E3-D053-3145-9769-E9B74FCB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330203"/>
            <a:ext cx="8229600" cy="1143000"/>
          </a:xfrm>
        </p:spPr>
        <p:txBody>
          <a:bodyPr/>
          <a:lstStyle/>
          <a:p>
            <a:r>
              <a:rPr lang="en-US" dirty="0"/>
              <a:t>Harris Detector: Properties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7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609602" y="330203"/>
            <a:ext cx="8229600" cy="1143000"/>
          </a:xfrm>
        </p:spPr>
        <p:txBody>
          <a:bodyPr/>
          <a:lstStyle/>
          <a:p>
            <a:r>
              <a:rPr lang="en-US" dirty="0"/>
              <a:t>Harris Detector: Properties</a:t>
            </a:r>
            <a:endParaRPr lang="de-CH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invariance</a:t>
            </a:r>
          </a:p>
          <a:p>
            <a:r>
              <a:rPr lang="en-US" dirty="0"/>
              <a:t>Rotation invariance</a:t>
            </a:r>
          </a:p>
          <a:p>
            <a:r>
              <a:rPr lang="en-US" dirty="0"/>
              <a:t>Scale invariance?</a:t>
            </a:r>
            <a:endParaRPr lang="de-CH" dirty="0"/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3686176" y="5607051"/>
            <a:ext cx="518477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ot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 invariant to image scale!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836988" y="3656013"/>
            <a:ext cx="442912" cy="434975"/>
            <a:chOff x="7024688" y="3176588"/>
            <a:chExt cx="442912" cy="434975"/>
          </a:xfrm>
        </p:grpSpPr>
        <p:sp>
          <p:nvSpPr>
            <p:cNvPr id="89105" name="Freeform 4"/>
            <p:cNvSpPr>
              <a:spLocks/>
            </p:cNvSpPr>
            <p:nvPr/>
          </p:nvSpPr>
          <p:spPr bwMode="auto">
            <a:xfrm>
              <a:off x="7086600" y="3281363"/>
              <a:ext cx="381000" cy="330200"/>
            </a:xfrm>
            <a:custGeom>
              <a:avLst/>
              <a:gdLst>
                <a:gd name="T0" fmla="*/ 0 w 1728"/>
                <a:gd name="T1" fmla="*/ 2147483647 h 1264"/>
                <a:gd name="T2" fmla="*/ 2147483647 w 1728"/>
                <a:gd name="T3" fmla="*/ 2147483647 h 1264"/>
                <a:gd name="T4" fmla="*/ 2147483647 w 1728"/>
                <a:gd name="T5" fmla="*/ 2147483647 h 1264"/>
                <a:gd name="T6" fmla="*/ 2147483647 w 1728"/>
                <a:gd name="T7" fmla="*/ 2147483647 h 1264"/>
                <a:gd name="T8" fmla="*/ 2147483647 w 1728"/>
                <a:gd name="T9" fmla="*/ 2147483647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Rectangle 5"/>
            <p:cNvSpPr>
              <a:spLocks noChangeArrowheads="1"/>
            </p:cNvSpPr>
            <p:nvPr/>
          </p:nvSpPr>
          <p:spPr bwMode="auto">
            <a:xfrm>
              <a:off x="7024688" y="3176588"/>
              <a:ext cx="381000" cy="381000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118350" y="3157538"/>
            <a:ext cx="2819400" cy="2195513"/>
            <a:chOff x="1219200" y="2711450"/>
            <a:chExt cx="2819400" cy="2195513"/>
          </a:xfrm>
        </p:grpSpPr>
        <p:sp>
          <p:nvSpPr>
            <p:cNvPr id="89101" name="Freeform 6"/>
            <p:cNvSpPr>
              <a:spLocks/>
            </p:cNvSpPr>
            <p:nvPr/>
          </p:nvSpPr>
          <p:spPr bwMode="auto">
            <a:xfrm>
              <a:off x="1295400" y="2900363"/>
              <a:ext cx="2743200" cy="2006600"/>
            </a:xfrm>
            <a:custGeom>
              <a:avLst/>
              <a:gdLst>
                <a:gd name="T0" fmla="*/ 0 w 1728"/>
                <a:gd name="T1" fmla="*/ 2147483647 h 1264"/>
                <a:gd name="T2" fmla="*/ 2147483647 w 1728"/>
                <a:gd name="T3" fmla="*/ 2147483647 h 1264"/>
                <a:gd name="T4" fmla="*/ 2147483647 w 1728"/>
                <a:gd name="T5" fmla="*/ 2147483647 h 1264"/>
                <a:gd name="T6" fmla="*/ 2147483647 w 1728"/>
                <a:gd name="T7" fmla="*/ 2147483647 h 1264"/>
                <a:gd name="T8" fmla="*/ 2147483647 w 1728"/>
                <a:gd name="T9" fmla="*/ 2147483647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Rectangle 7"/>
            <p:cNvSpPr>
              <a:spLocks noChangeArrowheads="1"/>
            </p:cNvSpPr>
            <p:nvPr/>
          </p:nvSpPr>
          <p:spPr bwMode="auto">
            <a:xfrm>
              <a:off x="1219200" y="3459163"/>
              <a:ext cx="381000" cy="381000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103" name="Rectangle 8"/>
            <p:cNvSpPr>
              <a:spLocks noChangeArrowheads="1"/>
            </p:cNvSpPr>
            <p:nvPr/>
          </p:nvSpPr>
          <p:spPr bwMode="auto">
            <a:xfrm>
              <a:off x="1600200" y="2925763"/>
              <a:ext cx="381000" cy="381000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104" name="Rectangle 9"/>
            <p:cNvSpPr>
              <a:spLocks noChangeArrowheads="1"/>
            </p:cNvSpPr>
            <p:nvPr/>
          </p:nvSpPr>
          <p:spPr bwMode="auto">
            <a:xfrm>
              <a:off x="2452688" y="2711450"/>
              <a:ext cx="381000" cy="381000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5000625" y="344805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7264400" y="4860926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!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3373438" y="4860925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Corner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53F756-0AA6-A549-8A35-05F907CA4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062" y="6477000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56" grpId="0"/>
      <p:bldP spid="5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learned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fitting method for edge detection</a:t>
            </a:r>
          </a:p>
          <a:p>
            <a:pPr lvl="1"/>
            <a:r>
              <a:rPr lang="en-US" dirty="0"/>
              <a:t>RANSAC</a:t>
            </a:r>
          </a:p>
          <a:p>
            <a:r>
              <a:rPr lang="en-US" dirty="0"/>
              <a:t>Local invariant features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Requirements, invariances</a:t>
            </a:r>
          </a:p>
          <a:p>
            <a:r>
              <a:rPr lang="en-US" dirty="0" err="1"/>
              <a:t>Keypoint</a:t>
            </a:r>
            <a:r>
              <a:rPr lang="en-US" dirty="0"/>
              <a:t> localization</a:t>
            </a:r>
          </a:p>
          <a:p>
            <a:pPr lvl="1"/>
            <a:r>
              <a:rPr lang="en-US" dirty="0"/>
              <a:t>Harris corner detector </a:t>
            </a:r>
          </a:p>
        </p:txBody>
      </p:sp>
    </p:spTree>
    <p:extLst>
      <p:ext uri="{BB962C8B-B14F-4D97-AF65-F5344CB8AC3E}">
        <p14:creationId xmlns:p14="http://schemas.microsoft.com/office/powerpoint/2010/main" val="107699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09602" y="427706"/>
            <a:ext cx="8229600" cy="1143000"/>
          </a:xfrm>
        </p:spPr>
        <p:txBody>
          <a:bodyPr/>
          <a:lstStyle/>
          <a:p>
            <a:r>
              <a:rPr lang="en-US" dirty="0"/>
              <a:t>Voting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It’s not feasible to check all combinations of features by fitting a model to each possible subset.</a:t>
            </a:r>
          </a:p>
          <a:p>
            <a:pPr>
              <a:spcAft>
                <a:spcPts val="1200"/>
              </a:spcAft>
            </a:pPr>
            <a:r>
              <a:rPr lang="en-US"/>
              <a:t>Voting is a general technique where we let the features vote for all models that are compatible with it.</a:t>
            </a:r>
          </a:p>
          <a:p>
            <a:pPr lvl="1">
              <a:spcAft>
                <a:spcPts val="600"/>
              </a:spcAft>
            </a:pPr>
            <a:r>
              <a:rPr lang="en-US"/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/>
              <a:t>Look for model parameters that receive a lot of votes.</a:t>
            </a:r>
          </a:p>
          <a:p>
            <a:pPr>
              <a:spcAft>
                <a:spcPts val="600"/>
              </a:spcAft>
            </a:pPr>
            <a:r>
              <a:rPr lang="en-US"/>
              <a:t>Noise &amp; clutter features will cast votes too, </a:t>
            </a:r>
            <a:r>
              <a:rPr lang="en-US" i="1"/>
              <a:t>but</a:t>
            </a:r>
            <a:r>
              <a:rPr lang="en-US"/>
              <a:t> typically their votes should be inconsistent with the majority of “good” features.</a:t>
            </a:r>
          </a:p>
          <a:p>
            <a:pPr>
              <a:spcAft>
                <a:spcPts val="600"/>
              </a:spcAft>
            </a:pPr>
            <a:r>
              <a:rPr lang="en-US"/>
              <a:t>Ok if some features not observed, as model can span multiple fragments.</a:t>
            </a:r>
          </a:p>
          <a:p>
            <a:endParaRPr lang="de-CH"/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8826912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Slide credit: Kristen </a:t>
            </a:r>
            <a:r>
              <a:rPr lang="en-US" sz="1400" b="0" dirty="0" err="1">
                <a:solidFill>
                  <a:schemeClr val="tx1"/>
                </a:solidFill>
              </a:rPr>
              <a:t>Grauman</a:t>
            </a:r>
            <a:endParaRPr lang="de-CH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/>
              <a:t>RANSAC </a:t>
            </a:r>
            <a:r>
              <a:rPr lang="en-US" sz="2000" dirty="0">
                <a:solidFill>
                  <a:srgbClr val="000099"/>
                </a:solidFill>
              </a:rPr>
              <a:t>[</a:t>
            </a:r>
            <a:r>
              <a:rPr lang="en-US" sz="2000" dirty="0" err="1">
                <a:solidFill>
                  <a:srgbClr val="000099"/>
                </a:solidFill>
              </a:rPr>
              <a:t>Fischler</a:t>
            </a:r>
            <a:r>
              <a:rPr lang="en-US" sz="2000" dirty="0">
                <a:solidFill>
                  <a:srgbClr val="000099"/>
                </a:solidFill>
              </a:rPr>
              <a:t> &amp; </a:t>
            </a:r>
            <a:r>
              <a:rPr lang="en-US" sz="2000" dirty="0" err="1">
                <a:solidFill>
                  <a:srgbClr val="000099"/>
                </a:solidFill>
              </a:rPr>
              <a:t>Bolles</a:t>
            </a:r>
            <a:r>
              <a:rPr lang="en-US" sz="2000" dirty="0">
                <a:solidFill>
                  <a:srgbClr val="000099"/>
                </a:solidFill>
              </a:rPr>
              <a:t> 1981]</a:t>
            </a:r>
            <a:endParaRPr lang="de-CH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>
                <a:solidFill>
                  <a:srgbClr val="E61020"/>
                </a:solidFill>
              </a:rPr>
              <a:t>RAN</a:t>
            </a:r>
            <a:r>
              <a:rPr lang="en-US" dirty="0" err="1"/>
              <a:t>dom</a:t>
            </a:r>
            <a:r>
              <a:rPr lang="en-US" dirty="0"/>
              <a:t> </a:t>
            </a:r>
            <a:r>
              <a:rPr lang="en-US" dirty="0" err="1">
                <a:solidFill>
                  <a:srgbClr val="E61020"/>
                </a:solidFill>
              </a:rPr>
              <a:t>SA</a:t>
            </a:r>
            <a:r>
              <a:rPr lang="en-US" dirty="0" err="1"/>
              <a:t>mple</a:t>
            </a:r>
            <a:r>
              <a:rPr lang="en-US" dirty="0"/>
              <a:t> </a:t>
            </a:r>
            <a:r>
              <a:rPr lang="en-US" dirty="0">
                <a:solidFill>
                  <a:srgbClr val="E61020"/>
                </a:solidFill>
              </a:rPr>
              <a:t>C</a:t>
            </a:r>
            <a:r>
              <a:rPr lang="en-US" dirty="0"/>
              <a:t>onsensus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</a:p>
          <a:p>
            <a:pPr eaLnBrk="1" hangingPunct="1"/>
            <a:endParaRPr lang="en-US" sz="1800" dirty="0">
              <a:solidFill>
                <a:srgbClr val="000099"/>
              </a:solidFill>
            </a:endParaRPr>
          </a:p>
          <a:p>
            <a:pPr eaLnBrk="1" hangingPunct="1"/>
            <a:r>
              <a:rPr lang="en-US" dirty="0"/>
              <a:t>Approach: we want to avoid the impact of outliers, so let’s look for “inliers”, and use only those.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Intuition: if an outlier is chosen to compute the current fit, then the resulting line won’t have much support from rest of the points.</a:t>
            </a:r>
          </a:p>
          <a:p>
            <a:endParaRPr lang="de-CH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AA7A591-27A2-DB48-95AC-D5938A80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558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/>
              <a:t>RANSAC </a:t>
            </a:r>
            <a:r>
              <a:rPr lang="en-US" sz="2000" dirty="0">
                <a:solidFill>
                  <a:srgbClr val="000099"/>
                </a:solidFill>
              </a:rPr>
              <a:t>[</a:t>
            </a:r>
            <a:r>
              <a:rPr lang="en-US" sz="2000" dirty="0" err="1">
                <a:solidFill>
                  <a:srgbClr val="000099"/>
                </a:solidFill>
              </a:rPr>
              <a:t>Fischler</a:t>
            </a:r>
            <a:r>
              <a:rPr lang="en-US" sz="2000" dirty="0">
                <a:solidFill>
                  <a:srgbClr val="000099"/>
                </a:solidFill>
              </a:rPr>
              <a:t> &amp; </a:t>
            </a:r>
            <a:r>
              <a:rPr lang="en-US" sz="2000" dirty="0" err="1">
                <a:solidFill>
                  <a:srgbClr val="000099"/>
                </a:solidFill>
              </a:rPr>
              <a:t>Bolles</a:t>
            </a:r>
            <a:r>
              <a:rPr lang="en-US" sz="2000" dirty="0">
                <a:solidFill>
                  <a:srgbClr val="000099"/>
                </a:solidFill>
              </a:rPr>
              <a:t> 1981]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spcAft>
                <a:spcPts val="600"/>
              </a:spcAft>
              <a:buNone/>
            </a:pPr>
            <a:r>
              <a:rPr lang="en-US" u="sng"/>
              <a:t>RANSAC loop</a:t>
            </a:r>
            <a:r>
              <a:rPr lang="en-US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/>
              <a:t>Randomly select a </a:t>
            </a:r>
            <a:r>
              <a:rPr lang="en-US" i="1"/>
              <a:t>seed group</a:t>
            </a:r>
            <a:r>
              <a:rPr lang="en-US"/>
              <a:t> of points on which to base transformation estimate (e.g., a group of matches)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/>
              <a:t>Find </a:t>
            </a:r>
            <a:r>
              <a:rPr lang="en-US" i="1"/>
              <a:t>inliers </a:t>
            </a:r>
            <a:r>
              <a:rPr lang="en-US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/>
              <a:t>If the number of inliers is sufficiently large, re-compute least-squares estimate of transformation on all of the inliers</a:t>
            </a:r>
            <a:br>
              <a:rPr lang="en-US"/>
            </a:br>
            <a:endParaRPr lang="en-US" sz="1000"/>
          </a:p>
          <a:p>
            <a:pPr marL="533400" indent="-533400">
              <a:spcAft>
                <a:spcPts val="600"/>
              </a:spcAft>
            </a:pPr>
            <a:r>
              <a:rPr lang="en-US"/>
              <a:t>Keep the transformation with the largest number of inliers</a:t>
            </a:r>
          </a:p>
          <a:p>
            <a:pPr marL="533400" indent="-533400"/>
            <a:endParaRPr lang="de-CH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EFE176C9-E6D8-3846-9BD9-0076178A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400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323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heme/theme1.xml><?xml version="1.0" encoding="utf-8"?>
<a:theme xmlns:a="http://schemas.openxmlformats.org/drawingml/2006/main" name="1_CS223B_slid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8737</TotalTime>
  <Words>2231</Words>
  <Application>Microsoft Macintosh PowerPoint</Application>
  <PresentationFormat>Widescreen</PresentationFormat>
  <Paragraphs>586</Paragraphs>
  <Slides>63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MS PGothic</vt:lpstr>
      <vt:lpstr>Arial</vt:lpstr>
      <vt:lpstr>Calibri</vt:lpstr>
      <vt:lpstr>CMMI10</vt:lpstr>
      <vt:lpstr>Geneva</vt:lpstr>
      <vt:lpstr>Symbol</vt:lpstr>
      <vt:lpstr>Tahoma</vt:lpstr>
      <vt:lpstr>Times New Roman</vt:lpstr>
      <vt:lpstr>Trebuchet MS</vt:lpstr>
      <vt:lpstr>Wingdings</vt:lpstr>
      <vt:lpstr>1_CS223B_slides_template</vt:lpstr>
      <vt:lpstr>Equation</vt:lpstr>
      <vt:lpstr>Bitmap Image</vt:lpstr>
      <vt:lpstr>Lecture: RANSAC and feature detectors</vt:lpstr>
      <vt:lpstr>What we will learn today?</vt:lpstr>
      <vt:lpstr>What we will learn today</vt:lpstr>
      <vt:lpstr>Fitting as Search in Parametric Space</vt:lpstr>
      <vt:lpstr>Example: Line Fitting</vt:lpstr>
      <vt:lpstr>Difficulty of Line Fitting</vt:lpstr>
      <vt:lpstr>Voting</vt:lpstr>
      <vt:lpstr>RANSAC [Fischler &amp; Bolles 1981]</vt:lpstr>
      <vt:lpstr>RANSAC [Fischler &amp; Bolles 1981]</vt:lpstr>
      <vt:lpstr>RANSAC Line Fitting Example</vt:lpstr>
      <vt:lpstr>RANSAC Line Fitting Example</vt:lpstr>
      <vt:lpstr>RANSAC Line Fitting Example</vt:lpstr>
      <vt:lpstr>RANSAC Line Fitting Example</vt:lpstr>
      <vt:lpstr>RANSAC Line Fitting Example</vt:lpstr>
      <vt:lpstr>RANSAC Line Fitting Example</vt:lpstr>
      <vt:lpstr>RANSAC Line Fitting Example</vt:lpstr>
      <vt:lpstr>PowerPoint Presentation</vt:lpstr>
      <vt:lpstr>RANSAC: How many samples?</vt:lpstr>
      <vt:lpstr>RANSAC: Computed k (p=0.99)</vt:lpstr>
      <vt:lpstr>After RANSAC</vt:lpstr>
      <vt:lpstr>RANSAC: Pros and Cons</vt:lpstr>
      <vt:lpstr>What we will learn today?</vt:lpstr>
      <vt:lpstr>Image matching: a challenging problem</vt:lpstr>
      <vt:lpstr>PowerPoint Presentation</vt:lpstr>
      <vt:lpstr>Harder Case</vt:lpstr>
      <vt:lpstr>Harder Still?</vt:lpstr>
      <vt:lpstr>Answer Below (Look for tiny colored squares)</vt:lpstr>
      <vt:lpstr>Motivation for using local features</vt:lpstr>
      <vt:lpstr>General Approach</vt:lpstr>
      <vt:lpstr>Common Requirements</vt:lpstr>
      <vt:lpstr>Common Requirements</vt:lpstr>
      <vt:lpstr>Invariance: Geometric Transformations</vt:lpstr>
      <vt:lpstr>Levels of Geometric Invariance</vt:lpstr>
      <vt:lpstr>Invariance: Photometric Transformations</vt:lpstr>
      <vt:lpstr>Requirements</vt:lpstr>
      <vt:lpstr>Many Existing Detectors Available</vt:lpstr>
      <vt:lpstr>What we will learn today?</vt:lpstr>
      <vt:lpstr>Keypoint Localization</vt:lpstr>
      <vt:lpstr>Finding Corners</vt:lpstr>
      <vt:lpstr>Corners as Distinctive Interest Points</vt:lpstr>
      <vt:lpstr>Corners versus edges</vt:lpstr>
      <vt:lpstr>Corners versus edges</vt:lpstr>
      <vt:lpstr>Harris Detector Formulation</vt:lpstr>
      <vt:lpstr>Harris Detector Formulation</vt:lpstr>
      <vt:lpstr>Harris Detector Formulation</vt:lpstr>
      <vt:lpstr>What Does This Matrix Reveal?</vt:lpstr>
      <vt:lpstr>What Does This Matrix Reveal?</vt:lpstr>
      <vt:lpstr>General Case</vt:lpstr>
      <vt:lpstr>Interpreting the Eigenvalues</vt:lpstr>
      <vt:lpstr>Corner Response Function</vt:lpstr>
      <vt:lpstr>Window Function w(x,y)</vt:lpstr>
      <vt:lpstr>Summary: Harris Detector [Harris88] </vt:lpstr>
      <vt:lpstr>Harris Detector: Workflow</vt:lpstr>
      <vt:lpstr>Harris Detector: Workflow - computer corner responses θ</vt:lpstr>
      <vt:lpstr>Harris Detector: Workflow - Take only the local maxima of θ, where θ&gt;threshold</vt:lpstr>
      <vt:lpstr>Harris Detector: Workflow - Resulting Harris points</vt:lpstr>
      <vt:lpstr>Harris Detector – Responses [Harris88]</vt:lpstr>
      <vt:lpstr>Harris Detector – Responses [Harris88]</vt:lpstr>
      <vt:lpstr>Harris Detector – Responses [Harris88]</vt:lpstr>
      <vt:lpstr>Harris Detector: Properties</vt:lpstr>
      <vt:lpstr>Harris Detector: Properties</vt:lpstr>
      <vt:lpstr>Harris Detector: Properties</vt:lpstr>
      <vt:lpstr>What we are learned today?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What is CV?</dc:title>
  <dc:creator>feifeili</dc:creator>
  <cp:lastModifiedBy>Microsoft Office User</cp:lastModifiedBy>
  <cp:revision>75</cp:revision>
  <cp:lastPrinted>2015-10-07T22:58:40Z</cp:lastPrinted>
  <dcterms:created xsi:type="dcterms:W3CDTF">2010-12-21T18:11:25Z</dcterms:created>
  <dcterms:modified xsi:type="dcterms:W3CDTF">2018-10-08T01:33:03Z</dcterms:modified>
</cp:coreProperties>
</file>