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3"/>
  </p:notesMasterIdLst>
  <p:handoutMasterIdLst>
    <p:handoutMasterId r:id="rId104"/>
  </p:handoutMasterIdLst>
  <p:sldIdLst>
    <p:sldId id="256" r:id="rId2"/>
    <p:sldId id="259" r:id="rId3"/>
    <p:sldId id="410" r:id="rId4"/>
    <p:sldId id="426" r:id="rId5"/>
    <p:sldId id="355" r:id="rId6"/>
    <p:sldId id="424" r:id="rId7"/>
    <p:sldId id="353" r:id="rId8"/>
    <p:sldId id="354" r:id="rId9"/>
    <p:sldId id="356" r:id="rId10"/>
    <p:sldId id="261" r:id="rId11"/>
    <p:sldId id="379" r:id="rId12"/>
    <p:sldId id="380" r:id="rId13"/>
    <p:sldId id="381" r:id="rId14"/>
    <p:sldId id="382" r:id="rId15"/>
    <p:sldId id="383" r:id="rId16"/>
    <p:sldId id="349" r:id="rId17"/>
    <p:sldId id="456" r:id="rId18"/>
    <p:sldId id="457" r:id="rId19"/>
    <p:sldId id="458" r:id="rId20"/>
    <p:sldId id="459" r:id="rId21"/>
    <p:sldId id="460" r:id="rId22"/>
    <p:sldId id="461" r:id="rId23"/>
    <p:sldId id="474" r:id="rId24"/>
    <p:sldId id="475" r:id="rId25"/>
    <p:sldId id="462" r:id="rId26"/>
    <p:sldId id="465" r:id="rId27"/>
    <p:sldId id="466" r:id="rId28"/>
    <p:sldId id="467" r:id="rId29"/>
    <p:sldId id="468" r:id="rId30"/>
    <p:sldId id="469" r:id="rId31"/>
    <p:sldId id="470" r:id="rId32"/>
    <p:sldId id="471" r:id="rId33"/>
    <p:sldId id="472" r:id="rId34"/>
    <p:sldId id="473" r:id="rId35"/>
    <p:sldId id="476" r:id="rId36"/>
    <p:sldId id="477" r:id="rId37"/>
    <p:sldId id="463" r:id="rId38"/>
    <p:sldId id="263" r:id="rId39"/>
    <p:sldId id="264" r:id="rId40"/>
    <p:sldId id="267" r:id="rId41"/>
    <p:sldId id="384" r:id="rId42"/>
    <p:sldId id="478" r:id="rId43"/>
    <p:sldId id="268" r:id="rId44"/>
    <p:sldId id="269" r:id="rId45"/>
    <p:sldId id="270" r:id="rId46"/>
    <p:sldId id="479" r:id="rId47"/>
    <p:sldId id="483" r:id="rId48"/>
    <p:sldId id="271" r:id="rId49"/>
    <p:sldId id="272" r:id="rId50"/>
    <p:sldId id="273" r:id="rId51"/>
    <p:sldId id="274" r:id="rId52"/>
    <p:sldId id="398" r:id="rId53"/>
    <p:sldId id="275" r:id="rId54"/>
    <p:sldId id="277" r:id="rId55"/>
    <p:sldId id="480" r:id="rId56"/>
    <p:sldId id="481" r:id="rId57"/>
    <p:sldId id="357" r:id="rId58"/>
    <p:sldId id="400" r:id="rId59"/>
    <p:sldId id="401" r:id="rId60"/>
    <p:sldId id="402" r:id="rId61"/>
    <p:sldId id="403" r:id="rId62"/>
    <p:sldId id="404" r:id="rId63"/>
    <p:sldId id="399" r:id="rId64"/>
    <p:sldId id="278" r:id="rId65"/>
    <p:sldId id="405" r:id="rId66"/>
    <p:sldId id="280" r:id="rId67"/>
    <p:sldId id="386" r:id="rId68"/>
    <p:sldId id="387" r:id="rId69"/>
    <p:sldId id="388" r:id="rId70"/>
    <p:sldId id="496" r:id="rId71"/>
    <p:sldId id="488" r:id="rId72"/>
    <p:sldId id="406" r:id="rId73"/>
    <p:sldId id="486" r:id="rId74"/>
    <p:sldId id="489" r:id="rId75"/>
    <p:sldId id="284" r:id="rId76"/>
    <p:sldId id="497" r:id="rId77"/>
    <p:sldId id="490" r:id="rId78"/>
    <p:sldId id="500" r:id="rId79"/>
    <p:sldId id="407" r:id="rId80"/>
    <p:sldId id="484" r:id="rId81"/>
    <p:sldId id="286" r:id="rId82"/>
    <p:sldId id="498" r:id="rId83"/>
    <p:sldId id="395" r:id="rId84"/>
    <p:sldId id="288" r:id="rId85"/>
    <p:sldId id="397" r:id="rId86"/>
    <p:sldId id="396" r:id="rId87"/>
    <p:sldId id="409" r:id="rId88"/>
    <p:sldId id="408" r:id="rId89"/>
    <p:sldId id="411" r:id="rId90"/>
    <p:sldId id="499" r:id="rId91"/>
    <p:sldId id="413" r:id="rId92"/>
    <p:sldId id="415" r:id="rId93"/>
    <p:sldId id="414" r:id="rId94"/>
    <p:sldId id="416" r:id="rId95"/>
    <p:sldId id="417" r:id="rId96"/>
    <p:sldId id="418" r:id="rId97"/>
    <p:sldId id="420" r:id="rId98"/>
    <p:sldId id="421" r:id="rId99"/>
    <p:sldId id="423" r:id="rId100"/>
    <p:sldId id="419" r:id="rId101"/>
    <p:sldId id="422" r:id="rId10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0000"/>
    <a:srgbClr val="E61020"/>
    <a:srgbClr val="222222"/>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91"/>
    <p:restoredTop sz="82212"/>
  </p:normalViewPr>
  <p:slideViewPr>
    <p:cSldViewPr snapToGrid="0">
      <p:cViewPr varScale="1">
        <p:scale>
          <a:sx n="87" d="100"/>
          <a:sy n="87" d="100"/>
        </p:scale>
        <p:origin x="71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png"/><Relationship Id="rId1" Type="http://schemas.openxmlformats.org/officeDocument/2006/relationships/image" Target="../media/image62.wmf"/><Relationship Id="rId4"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7" y="2"/>
            <a:ext cx="3169920" cy="480060"/>
          </a:xfrm>
          <a:prstGeom prst="rect">
            <a:avLst/>
          </a:prstGeom>
        </p:spPr>
        <p:txBody>
          <a:bodyPr vert="horz" lIns="96656" tIns="48328" rIns="96656" bIns="48328" rtlCol="0"/>
          <a:lstStyle>
            <a:lvl1pPr algn="r">
              <a:defRPr sz="1200"/>
            </a:lvl1pPr>
          </a:lstStyle>
          <a:p>
            <a:fld id="{BE36EF20-56E6-A245-A0C6-FCE94244DF49}" type="datetimeFigureOut">
              <a:rPr lang="en-US" smtClean="0"/>
              <a:pPr/>
              <a:t>10/9/18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6" tIns="48328" rIns="96656" bIns="48328" rtlCol="0" anchor="b"/>
          <a:lstStyle>
            <a:lvl1pPr algn="r">
              <a:defRPr sz="1200"/>
            </a:lvl1pPr>
          </a:lstStyle>
          <a:p>
            <a:fld id="{FE1BB279-24D0-E74F-842C-97E9CC576B4A}" type="slidenum">
              <a:rPr lang="en-US" smtClean="0"/>
              <a:pPr/>
              <a:t>‹#›</a:t>
            </a:fld>
            <a:endParaRPr lang="en-US"/>
          </a:p>
        </p:txBody>
      </p:sp>
    </p:spTree>
    <p:extLst>
      <p:ext uri="{BB962C8B-B14F-4D97-AF65-F5344CB8AC3E}">
        <p14:creationId xmlns:p14="http://schemas.microsoft.com/office/powerpoint/2010/main" val="611819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7" y="2"/>
            <a:ext cx="3169920" cy="480060"/>
          </a:xfrm>
          <a:prstGeom prst="rect">
            <a:avLst/>
          </a:prstGeom>
        </p:spPr>
        <p:txBody>
          <a:bodyPr vert="horz" lIns="96656" tIns="48328" rIns="96656" bIns="48328" rtlCol="0"/>
          <a:lstStyle>
            <a:lvl1pPr algn="r">
              <a:defRPr sz="1200"/>
            </a:lvl1pPr>
          </a:lstStyle>
          <a:p>
            <a:fld id="{4E0C6487-8DF9-0448-87B9-229C629F1A86}" type="datetimeFigureOut">
              <a:rPr lang="en-US" smtClean="0"/>
              <a:pPr/>
              <a:t>10/9/18</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6" tIns="48328" rIns="96656" bIns="48328" rtlCol="0" anchor="b"/>
          <a:lstStyle>
            <a:lvl1pPr algn="r">
              <a:defRPr sz="1200"/>
            </a:lvl1pPr>
          </a:lstStyle>
          <a:p>
            <a:fld id="{2673916B-D2F7-E340-96C7-8D932FD23B54}" type="slidenum">
              <a:rPr lang="en-US" smtClean="0"/>
              <a:pPr/>
              <a:t>‹#›</a:t>
            </a:fld>
            <a:endParaRPr lang="en-US"/>
          </a:p>
        </p:txBody>
      </p:sp>
    </p:spTree>
    <p:extLst>
      <p:ext uri="{BB962C8B-B14F-4D97-AF65-F5344CB8AC3E}">
        <p14:creationId xmlns:p14="http://schemas.microsoft.com/office/powerpoint/2010/main" val="7128218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are significant local changes in the image and are </a:t>
            </a:r>
            <a:r>
              <a:rPr lang="en-US" sz="1200" b="1" i="0" kern="1200">
                <a:solidFill>
                  <a:schemeClr val="tx1"/>
                </a:solidFill>
                <a:effectLst/>
                <a:latin typeface="+mn-lt"/>
                <a:ea typeface="+mn-ea"/>
                <a:cs typeface="+mn-cs"/>
              </a:rPr>
              <a:t>important</a:t>
            </a:r>
            <a:r>
              <a:rPr lang="en-US" sz="1200" b="0" i="0" kern="1200">
                <a:solidFill>
                  <a:schemeClr val="tx1"/>
                </a:solidFill>
                <a:effectLst/>
                <a:latin typeface="+mn-lt"/>
                <a:ea typeface="+mn-ea"/>
                <a:cs typeface="+mn-cs"/>
              </a:rPr>
              <a:t> features for analyzing </a:t>
            </a:r>
            <a:r>
              <a:rPr lang="en-US" sz="1200" b="0" i="0" kern="1200" err="1">
                <a:solidFill>
                  <a:schemeClr val="tx1"/>
                </a:solidFill>
                <a:effectLst/>
                <a:latin typeface="+mn-lt"/>
                <a:ea typeface="+mn-ea"/>
                <a:cs typeface="+mn-cs"/>
              </a:rPr>
              <a:t>images.</a:t>
            </a:r>
            <a:r>
              <a:rPr lang="en-US" sz="1200" b="1" i="0" kern="1200" err="1">
                <a:solidFill>
                  <a:schemeClr val="tx1"/>
                </a:solidFill>
                <a:effectLst/>
                <a:latin typeface="+mn-lt"/>
                <a:ea typeface="+mn-ea"/>
                <a:cs typeface="+mn-cs"/>
              </a:rPr>
              <a:t>Edges</a:t>
            </a:r>
            <a:r>
              <a:rPr lang="en-US" sz="1200" b="0" i="0" kern="1200">
                <a:solidFill>
                  <a:schemeClr val="tx1"/>
                </a:solidFill>
                <a:effectLst/>
                <a:latin typeface="+mn-lt"/>
                <a:ea typeface="+mn-ea"/>
                <a:cs typeface="+mn-cs"/>
              </a:rPr>
              <a:t> typically occur on the boundary between two different regions in an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a:t>
            </a:fld>
            <a:endParaRPr lang="en-US"/>
          </a:p>
        </p:txBody>
      </p:sp>
    </p:spTree>
    <p:extLst>
      <p:ext uri="{BB962C8B-B14F-4D97-AF65-F5344CB8AC3E}">
        <p14:creationId xmlns:p14="http://schemas.microsoft.com/office/powerpoint/2010/main" val="140478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5B6227C-3339-488B-8C7D-631526373070}" type="slidenum">
              <a:rPr lang="en-US" sz="1100"/>
              <a:pPr/>
              <a:t>40</a:t>
            </a:fld>
            <a:endParaRPr lang="en-US" sz="1100"/>
          </a:p>
        </p:txBody>
      </p:sp>
      <p:sp>
        <p:nvSpPr>
          <p:cNvPr id="39939" name="Rectangle 2"/>
          <p:cNvSpPr>
            <a:spLocks noGrp="1" noRot="1" noChangeAspect="1" noChangeArrowheads="1" noTextEdit="1"/>
          </p:cNvSpPr>
          <p:nvPr>
            <p:ph type="sldImg"/>
          </p:nvPr>
        </p:nvSpPr>
        <p:spPr>
          <a:xfrm>
            <a:off x="457200" y="720725"/>
            <a:ext cx="6400800" cy="360045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8668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42</a:t>
            </a:fld>
            <a:endParaRPr lang="en-US" sz="1100"/>
          </a:p>
        </p:txBody>
      </p:sp>
      <p:sp>
        <p:nvSpPr>
          <p:cNvPr id="40963" name="Rectangle 2"/>
          <p:cNvSpPr>
            <a:spLocks noGrp="1" noRot="1" noChangeAspect="1" noChangeArrowheads="1" noTextEdit="1"/>
          </p:cNvSpPr>
          <p:nvPr>
            <p:ph type="sldImg"/>
          </p:nvPr>
        </p:nvSpPr>
        <p:spPr>
          <a:xfrm>
            <a:off x="457200" y="717550"/>
            <a:ext cx="6370638"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190259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6A166ABE-6BD2-49DF-BC73-88639CF9E396}" type="slidenum">
              <a:rPr lang="en-US" sz="1100"/>
              <a:pPr/>
              <a:t>43</a:t>
            </a:fld>
            <a:endParaRPr lang="en-US" sz="1100"/>
          </a:p>
        </p:txBody>
      </p:sp>
      <p:sp>
        <p:nvSpPr>
          <p:cNvPr id="40963" name="Rectangle 2"/>
          <p:cNvSpPr>
            <a:spLocks noGrp="1" noRot="1" noChangeAspect="1" noChangeArrowheads="1" noTextEdit="1"/>
          </p:cNvSpPr>
          <p:nvPr>
            <p:ph type="sldImg"/>
          </p:nvPr>
        </p:nvSpPr>
        <p:spPr>
          <a:xfrm>
            <a:off x="457200" y="717550"/>
            <a:ext cx="6370638" cy="3584575"/>
          </a:xfrm>
          <a:ln/>
        </p:spPr>
      </p:sp>
      <p:sp>
        <p:nvSpPr>
          <p:cNvPr id="40964"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How to fix?</a:t>
            </a:r>
          </a:p>
        </p:txBody>
      </p:sp>
    </p:spTree>
    <p:extLst>
      <p:ext uri="{BB962C8B-B14F-4D97-AF65-F5344CB8AC3E}">
        <p14:creationId xmlns:p14="http://schemas.microsoft.com/office/powerpoint/2010/main" val="1143538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934D010-DD26-4A06-9C86-77AA2146DCD7}" type="slidenum">
              <a:rPr lang="en-US" sz="1100"/>
              <a:pPr/>
              <a:t>44</a:t>
            </a:fld>
            <a:endParaRPr lang="en-US" sz="1100"/>
          </a:p>
        </p:txBody>
      </p:sp>
      <p:sp>
        <p:nvSpPr>
          <p:cNvPr id="41987" name="Rectangle 2"/>
          <p:cNvSpPr>
            <a:spLocks noGrp="1" noRot="1" noChangeAspect="1" noChangeArrowheads="1" noTextEdit="1"/>
          </p:cNvSpPr>
          <p:nvPr>
            <p:ph type="sldImg"/>
          </p:nvPr>
        </p:nvSpPr>
        <p:spPr>
          <a:xfrm>
            <a:off x="457200" y="720725"/>
            <a:ext cx="6400800" cy="3600450"/>
          </a:xfrm>
          <a:ln/>
        </p:spPr>
      </p:sp>
      <p:sp>
        <p:nvSpPr>
          <p:cNvPr id="41988" name="Rectangle 3"/>
          <p:cNvSpPr>
            <a:spLocks noGrp="1" noChangeArrowheads="1"/>
          </p:cNvSpPr>
          <p:nvPr>
            <p:ph type="body" idx="1"/>
          </p:nvPr>
        </p:nvSpPr>
        <p:spPr>
          <a:xfrm>
            <a:off x="974726" y="4560891"/>
            <a:ext cx="5365750" cy="43195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27353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01E7F72B-0292-4F42-91AC-B3C54BAFBCA8}" type="slidenum">
              <a:rPr lang="en-US" sz="1100"/>
              <a:pPr/>
              <a:t>45</a:t>
            </a:fld>
            <a:endParaRPr lang="en-US" sz="1100"/>
          </a:p>
        </p:txBody>
      </p:sp>
      <p:sp>
        <p:nvSpPr>
          <p:cNvPr id="43011" name="Rectangle 2"/>
          <p:cNvSpPr>
            <a:spLocks noGrp="1" noRot="1" noChangeAspect="1" noChangeArrowheads="1" noTextEdit="1"/>
          </p:cNvSpPr>
          <p:nvPr>
            <p:ph type="sldImg"/>
          </p:nvPr>
        </p:nvSpPr>
        <p:spPr>
          <a:xfrm>
            <a:off x="457200" y="720725"/>
            <a:ext cx="6400800" cy="3600450"/>
          </a:xfrm>
          <a:ln/>
        </p:spPr>
      </p:sp>
      <p:sp>
        <p:nvSpPr>
          <p:cNvPr id="43012" name="Rectangle 3"/>
          <p:cNvSpPr>
            <a:spLocks noGrp="1" noChangeArrowheads="1"/>
          </p:cNvSpPr>
          <p:nvPr>
            <p:ph type="body" idx="1"/>
          </p:nvPr>
        </p:nvSpPr>
        <p:spPr>
          <a:xfrm>
            <a:off x="974726" y="4560891"/>
            <a:ext cx="5365750" cy="43195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8338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38539DF-CD0A-4231-9026-A17E53EB9AEB}" type="slidenum">
              <a:rPr lang="en-US" sz="1100"/>
              <a:pPr/>
              <a:t>48</a:t>
            </a:fld>
            <a:endParaRPr lang="en-US" sz="1100"/>
          </a:p>
        </p:txBody>
      </p:sp>
      <p:sp>
        <p:nvSpPr>
          <p:cNvPr id="44035" name="Rectangle 2"/>
          <p:cNvSpPr>
            <a:spLocks noGrp="1" noRot="1" noChangeAspect="1" noChangeArrowheads="1" noTextEdit="1"/>
          </p:cNvSpPr>
          <p:nvPr>
            <p:ph type="sldImg"/>
          </p:nvPr>
        </p:nvSpPr>
        <p:spPr>
          <a:xfrm>
            <a:off x="457200" y="717550"/>
            <a:ext cx="6370638" cy="3584575"/>
          </a:xfrm>
          <a:ln/>
        </p:spPr>
      </p:sp>
      <p:sp>
        <p:nvSpPr>
          <p:cNvPr id="44036"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1782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7478FB2F-77C9-4BD4-95C2-D2A899B7DBF8}" type="slidenum">
              <a:rPr lang="en-US" sz="1100"/>
              <a:pPr/>
              <a:t>49</a:t>
            </a:fld>
            <a:endParaRPr lang="en-US" sz="1100"/>
          </a:p>
        </p:txBody>
      </p:sp>
      <p:sp>
        <p:nvSpPr>
          <p:cNvPr id="45059" name="Rectangle 2"/>
          <p:cNvSpPr>
            <a:spLocks noGrp="1" noRot="1" noChangeAspect="1" noChangeArrowheads="1" noTextEdit="1"/>
          </p:cNvSpPr>
          <p:nvPr>
            <p:ph type="sldImg"/>
          </p:nvPr>
        </p:nvSpPr>
        <p:spPr>
          <a:xfrm>
            <a:off x="457200" y="717550"/>
            <a:ext cx="6370638" cy="3584575"/>
          </a:xfrm>
          <a:ln/>
        </p:spPr>
      </p:sp>
      <p:sp>
        <p:nvSpPr>
          <p:cNvPr id="45060"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59380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B8E46981-DF34-4C78-9207-EEF04578BAFA}" type="slidenum">
              <a:rPr lang="en-US" sz="1100"/>
              <a:pPr/>
              <a:t>50</a:t>
            </a:fld>
            <a:endParaRPr lang="en-US" sz="1100"/>
          </a:p>
        </p:txBody>
      </p:sp>
      <p:sp>
        <p:nvSpPr>
          <p:cNvPr id="46083" name="Rectangle 2"/>
          <p:cNvSpPr>
            <a:spLocks noGrp="1" noRot="1" noChangeAspect="1" noChangeArrowheads="1" noTextEdit="1"/>
          </p:cNvSpPr>
          <p:nvPr>
            <p:ph type="sldImg"/>
          </p:nvPr>
        </p:nvSpPr>
        <p:spPr>
          <a:xfrm>
            <a:off x="457200" y="720725"/>
            <a:ext cx="6400800" cy="360045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86108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51</a:t>
            </a:fld>
            <a:endParaRPr lang="en-US" sz="1100"/>
          </a:p>
        </p:txBody>
      </p:sp>
      <p:sp>
        <p:nvSpPr>
          <p:cNvPr id="47107" name="Rectangle 2"/>
          <p:cNvSpPr>
            <a:spLocks noGrp="1" noRot="1" noChangeAspect="1" noChangeArrowheads="1" noTextEdit="1"/>
          </p:cNvSpPr>
          <p:nvPr>
            <p:ph type="sldImg"/>
          </p:nvPr>
        </p:nvSpPr>
        <p:spPr>
          <a:xfrm>
            <a:off x="457200" y="720725"/>
            <a:ext cx="6400800" cy="360045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86398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FFB0A-74E9-4770-81BA-4CCB1AC8EF6B}" type="slidenum">
              <a:rPr lang="en-US" sz="1100"/>
              <a:pPr/>
              <a:t>52</a:t>
            </a:fld>
            <a:endParaRPr lang="en-US" sz="1100"/>
          </a:p>
        </p:txBody>
      </p:sp>
      <p:sp>
        <p:nvSpPr>
          <p:cNvPr id="47107" name="Rectangle 2"/>
          <p:cNvSpPr>
            <a:spLocks noGrp="1" noRot="1" noChangeAspect="1" noChangeArrowheads="1" noTextEdit="1"/>
          </p:cNvSpPr>
          <p:nvPr>
            <p:ph type="sldImg"/>
          </p:nvPr>
        </p:nvSpPr>
        <p:spPr>
          <a:xfrm>
            <a:off x="457200" y="720725"/>
            <a:ext cx="6400800" cy="360045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005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are significant local changes in the image and are </a:t>
            </a:r>
            <a:r>
              <a:rPr lang="en-US" sz="1200" b="1" i="0" kern="1200">
                <a:solidFill>
                  <a:schemeClr val="tx1"/>
                </a:solidFill>
                <a:effectLst/>
                <a:latin typeface="+mn-lt"/>
                <a:ea typeface="+mn-ea"/>
                <a:cs typeface="+mn-cs"/>
              </a:rPr>
              <a:t>important</a:t>
            </a:r>
            <a:r>
              <a:rPr lang="en-US" sz="1200" b="0" i="0" kern="1200">
                <a:solidFill>
                  <a:schemeClr val="tx1"/>
                </a:solidFill>
                <a:effectLst/>
                <a:latin typeface="+mn-lt"/>
                <a:ea typeface="+mn-ea"/>
                <a:cs typeface="+mn-cs"/>
              </a:rPr>
              <a:t> features for analyzing images. </a:t>
            </a:r>
            <a:r>
              <a:rPr lang="en-US" sz="1200" b="1" i="0" kern="1200">
                <a:solidFill>
                  <a:schemeClr val="tx1"/>
                </a:solidFill>
                <a:effectLst/>
                <a:latin typeface="+mn-lt"/>
                <a:ea typeface="+mn-ea"/>
                <a:cs typeface="+mn-cs"/>
              </a:rPr>
              <a:t>Edges</a:t>
            </a:r>
            <a:r>
              <a:rPr lang="en-US" sz="1200" b="0" i="0" kern="1200">
                <a:solidFill>
                  <a:schemeClr val="tx1"/>
                </a:solidFill>
                <a:effectLst/>
                <a:latin typeface="+mn-lt"/>
                <a:ea typeface="+mn-ea"/>
                <a:cs typeface="+mn-cs"/>
              </a:rPr>
              <a:t> typically occur on the boundary between two different regions in an image.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5</a:t>
            </a:fld>
            <a:endParaRPr lang="en-US"/>
          </a:p>
        </p:txBody>
      </p:sp>
    </p:spTree>
    <p:extLst>
      <p:ext uri="{BB962C8B-B14F-4D97-AF65-F5344CB8AC3E}">
        <p14:creationId xmlns:p14="http://schemas.microsoft.com/office/powerpoint/2010/main" val="932579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1EB0CBBE-DA2D-4601-A976-78864C109024}" type="slidenum">
              <a:rPr lang="en-US" sz="1100"/>
              <a:pPr/>
              <a:t>53</a:t>
            </a:fld>
            <a:endParaRPr lang="en-US" sz="1100"/>
          </a:p>
        </p:txBody>
      </p:sp>
      <p:sp>
        <p:nvSpPr>
          <p:cNvPr id="48131" name="Rectangle 2"/>
          <p:cNvSpPr>
            <a:spLocks noGrp="1" noRot="1" noChangeAspect="1" noChangeArrowheads="1" noTextEdit="1"/>
          </p:cNvSpPr>
          <p:nvPr>
            <p:ph type="sldImg"/>
          </p:nvPr>
        </p:nvSpPr>
        <p:spPr>
          <a:xfrm>
            <a:off x="457200" y="720725"/>
            <a:ext cx="6400800" cy="3600450"/>
          </a:xfrm>
          <a:ln/>
        </p:spPr>
      </p:sp>
      <p:sp>
        <p:nvSpPr>
          <p:cNvPr id="48132" name="Rectangle 3"/>
          <p:cNvSpPr>
            <a:spLocks noGrp="1" noChangeArrowheads="1"/>
          </p:cNvSpPr>
          <p:nvPr>
            <p:ph type="body" idx="1"/>
          </p:nvPr>
        </p:nvSpPr>
        <p:spPr>
          <a:xfrm>
            <a:off x="974726" y="4560891"/>
            <a:ext cx="5365750" cy="43195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19367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54</a:t>
            </a:fld>
            <a:endParaRPr lang="en-US" sz="1100"/>
          </a:p>
        </p:txBody>
      </p:sp>
      <p:sp>
        <p:nvSpPr>
          <p:cNvPr id="50179" name="Rectangle 2"/>
          <p:cNvSpPr>
            <a:spLocks noGrp="1" noRot="1" noChangeAspect="1" noChangeArrowheads="1" noTextEdit="1"/>
          </p:cNvSpPr>
          <p:nvPr>
            <p:ph type="sldImg"/>
          </p:nvPr>
        </p:nvSpPr>
        <p:spPr>
          <a:xfrm>
            <a:off x="457200" y="720725"/>
            <a:ext cx="6400800" cy="36004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4934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55</a:t>
            </a:fld>
            <a:endParaRPr lang="en-US" sz="1100"/>
          </a:p>
        </p:txBody>
      </p:sp>
      <p:sp>
        <p:nvSpPr>
          <p:cNvPr id="50179" name="Rectangle 2"/>
          <p:cNvSpPr>
            <a:spLocks noGrp="1" noRot="1" noChangeAspect="1" noChangeArrowheads="1" noTextEdit="1"/>
          </p:cNvSpPr>
          <p:nvPr>
            <p:ph type="sldImg"/>
          </p:nvPr>
        </p:nvSpPr>
        <p:spPr>
          <a:xfrm>
            <a:off x="457200" y="720725"/>
            <a:ext cx="6400800" cy="36004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34189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A2ED90C5-33D0-4C3E-8D6C-D9BA1DF913C4}" type="slidenum">
              <a:rPr lang="en-US" sz="1100"/>
              <a:pPr/>
              <a:t>56</a:t>
            </a:fld>
            <a:endParaRPr lang="en-US" sz="1100"/>
          </a:p>
        </p:txBody>
      </p:sp>
      <p:sp>
        <p:nvSpPr>
          <p:cNvPr id="50179" name="Rectangle 2"/>
          <p:cNvSpPr>
            <a:spLocks noGrp="1" noRot="1" noChangeAspect="1" noChangeArrowheads="1" noTextEdit="1"/>
          </p:cNvSpPr>
          <p:nvPr>
            <p:ph type="sldImg"/>
          </p:nvPr>
        </p:nvSpPr>
        <p:spPr>
          <a:xfrm>
            <a:off x="457200" y="720725"/>
            <a:ext cx="6400800" cy="36004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32005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Gradient</a:t>
            </a:r>
            <a:r>
              <a:rPr lang="en-US" baseline="0"/>
              <a:t> is a vector!</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60</a:t>
            </a:fld>
            <a:endParaRPr lang="en-US"/>
          </a:p>
        </p:txBody>
      </p:sp>
    </p:spTree>
    <p:extLst>
      <p:ext uri="{BB962C8B-B14F-4D97-AF65-F5344CB8AC3E}">
        <p14:creationId xmlns:p14="http://schemas.microsoft.com/office/powerpoint/2010/main" val="1104435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We</a:t>
            </a:r>
            <a:r>
              <a:rPr lang="en-US" baseline="0"/>
              <a:t> can threshold the gradient map, and choose edges to be the pixels above T.</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61</a:t>
            </a:fld>
            <a:endParaRPr lang="en-US"/>
          </a:p>
        </p:txBody>
      </p:sp>
    </p:spTree>
    <p:extLst>
      <p:ext uri="{BB962C8B-B14F-4D97-AF65-F5344CB8AC3E}">
        <p14:creationId xmlns:p14="http://schemas.microsoft.com/office/powerpoint/2010/main" val="417880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Thresholding is….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62</a:t>
            </a:fld>
            <a:endParaRPr lang="en-US"/>
          </a:p>
        </p:txBody>
      </p:sp>
    </p:spTree>
    <p:extLst>
      <p:ext uri="{BB962C8B-B14F-4D97-AF65-F5344CB8AC3E}">
        <p14:creationId xmlns:p14="http://schemas.microsoft.com/office/powerpoint/2010/main" val="1128571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2114968F-DC68-4B32-B7F8-1F28DA0D378C}" type="slidenum">
              <a:rPr lang="en-US" sz="1100"/>
              <a:pPr/>
              <a:t>64</a:t>
            </a:fld>
            <a:endParaRPr lang="en-US" sz="1100"/>
          </a:p>
        </p:txBody>
      </p:sp>
      <p:sp>
        <p:nvSpPr>
          <p:cNvPr id="51203" name="Rectangle 2"/>
          <p:cNvSpPr>
            <a:spLocks noGrp="1" noRot="1" noChangeAspect="1" noChangeArrowheads="1" noTextEdit="1"/>
          </p:cNvSpPr>
          <p:nvPr>
            <p:ph type="sldImg"/>
          </p:nvPr>
        </p:nvSpPr>
        <p:spPr>
          <a:xfrm>
            <a:off x="457200" y="720725"/>
            <a:ext cx="6400800" cy="36004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57405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FC646B74-8CA7-4FBB-A79F-4BDDD296EF2E}" type="slidenum">
              <a:rPr lang="en-US" sz="1100"/>
              <a:pPr/>
              <a:t>66</a:t>
            </a:fld>
            <a:endParaRPr lang="en-US" sz="1100"/>
          </a:p>
        </p:txBody>
      </p:sp>
      <p:sp>
        <p:nvSpPr>
          <p:cNvPr id="53251" name="Rectangle 2"/>
          <p:cNvSpPr>
            <a:spLocks noGrp="1" noRot="1" noChangeAspect="1" noChangeArrowheads="1" noTextEdit="1"/>
          </p:cNvSpPr>
          <p:nvPr>
            <p:ph type="sldImg"/>
          </p:nvPr>
        </p:nvSpPr>
        <p:spPr>
          <a:xfrm>
            <a:off x="457200" y="717550"/>
            <a:ext cx="6370638" cy="3584575"/>
          </a:xfrm>
          <a:ln/>
        </p:spPr>
      </p:sp>
      <p:sp>
        <p:nvSpPr>
          <p:cNvPr id="53252"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73812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58D19BF-BFAB-B14E-8C94-6A496A920FB4}" type="slidenum">
              <a:rPr lang="en-US">
                <a:latin typeface="Calibri" charset="0"/>
              </a:rPr>
              <a:pPr eaLnBrk="1" hangingPunct="1"/>
              <a:t>67</a:t>
            </a:fld>
            <a:endParaRPr lang="en-US">
              <a:latin typeface="Calibri" charset="0"/>
            </a:endParaRPr>
          </a:p>
        </p:txBody>
      </p:sp>
      <p:sp>
        <p:nvSpPr>
          <p:cNvPr id="73731"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3732"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1093052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Hubel and Wiesel started out by trying to get neurons in the visual cortex to respond to traditional visual stimuli such as dots. They had little success. No matter the size or position of the circles, their neurons just couldn’t care less. Then one day while they were recording from yet another stubbornly silent neuron, it suddenly started firing like crazy as they changed the projection slide that they were using to present the stimuli. Turns out, the cell was responding to the edge of the slide. That’s when Hubel and Wiesel discovered that there are cells specialized for detecting lines—a basic feature of the visual world. </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7</a:t>
            </a:fld>
            <a:endParaRPr lang="en-US"/>
          </a:p>
        </p:txBody>
      </p:sp>
    </p:spTree>
    <p:extLst>
      <p:ext uri="{BB962C8B-B14F-4D97-AF65-F5344CB8AC3E}">
        <p14:creationId xmlns:p14="http://schemas.microsoft.com/office/powerpoint/2010/main" val="11815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Gives angle</a:t>
            </a:r>
            <a:r>
              <a:rPr lang="en-US" baseline="0"/>
              <a:t> perpendicular to the edge.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69</a:t>
            </a:fld>
            <a:endParaRPr lang="en-US"/>
          </a:p>
        </p:txBody>
      </p:sp>
    </p:spTree>
    <p:extLst>
      <p:ext uri="{BB962C8B-B14F-4D97-AF65-F5344CB8AC3E}">
        <p14:creationId xmlns:p14="http://schemas.microsoft.com/office/powerpoint/2010/main" val="649073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71</a:t>
            </a:fld>
            <a:endParaRPr lang="en-US"/>
          </a:p>
        </p:txBody>
      </p:sp>
    </p:spTree>
    <p:extLst>
      <p:ext uri="{BB962C8B-B14F-4D97-AF65-F5344CB8AC3E}">
        <p14:creationId xmlns:p14="http://schemas.microsoft.com/office/powerpoint/2010/main" val="726557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3A8C356A-B9D5-4326-B32A-94492D9966EE}" type="slidenum">
              <a:rPr lang="en-US" sz="1100"/>
              <a:pPr/>
              <a:t>75</a:t>
            </a:fld>
            <a:endParaRPr lang="en-US" sz="1100"/>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726" y="4560891"/>
            <a:ext cx="5365750" cy="43195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 more advanced version looks beyond</a:t>
            </a:r>
            <a:r>
              <a:rPr lang="en-US" baseline="0"/>
              <a:t> 8 directions…</a:t>
            </a:r>
            <a:endParaRPr lang="en-US"/>
          </a:p>
        </p:txBody>
      </p:sp>
    </p:spTree>
    <p:extLst>
      <p:ext uri="{BB962C8B-B14F-4D97-AF65-F5344CB8AC3E}">
        <p14:creationId xmlns:p14="http://schemas.microsoft.com/office/powerpoint/2010/main" val="1487538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457200" y="717550"/>
            <a:ext cx="6370638" cy="3584575"/>
          </a:xfrm>
          <a:ln/>
        </p:spPr>
      </p:sp>
      <p:sp>
        <p:nvSpPr>
          <p:cNvPr id="59395"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Breadth first</a:t>
            </a:r>
            <a:r>
              <a:rPr lang="en-US" baseline="0" dirty="0"/>
              <a:t> search in the homework.</a:t>
            </a:r>
            <a:endParaRPr lang="en-US" dirty="0"/>
          </a:p>
        </p:txBody>
      </p:sp>
    </p:spTree>
    <p:extLst>
      <p:ext uri="{BB962C8B-B14F-4D97-AF65-F5344CB8AC3E}">
        <p14:creationId xmlns:p14="http://schemas.microsoft.com/office/powerpoint/2010/main" val="649359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8BA4523-FF67-F448-B8AD-AAF7B5FE6F01}" type="slidenum">
              <a:rPr lang="en-US">
                <a:latin typeface="Calibri" charset="0"/>
              </a:rPr>
              <a:pPr eaLnBrk="1" hangingPunct="1"/>
              <a:t>83</a:t>
            </a:fld>
            <a:endParaRPr lang="en-US">
              <a:latin typeface="Calibri" charset="0"/>
            </a:endParaRPr>
          </a:p>
        </p:txBody>
      </p:sp>
      <p:sp>
        <p:nvSpPr>
          <p:cNvPr id="77827"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7828"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275541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7A792BC-1408-4CD8-89AE-33F4DC7CDCA0}" type="slidenum">
              <a:rPr lang="en-US" sz="1100"/>
              <a:pPr/>
              <a:t>84</a:t>
            </a:fld>
            <a:endParaRPr lang="en-US" sz="1100"/>
          </a:p>
        </p:txBody>
      </p:sp>
      <p:sp>
        <p:nvSpPr>
          <p:cNvPr id="61443" name="Rectangle 2"/>
          <p:cNvSpPr>
            <a:spLocks noGrp="1" noRot="1" noChangeAspect="1" noChangeArrowheads="1" noTextEdit="1"/>
          </p:cNvSpPr>
          <p:nvPr>
            <p:ph type="sldImg"/>
          </p:nvPr>
        </p:nvSpPr>
        <p:spPr>
          <a:xfrm>
            <a:off x="457200" y="717550"/>
            <a:ext cx="6370638" cy="3584575"/>
          </a:xfrm>
          <a:ln/>
        </p:spPr>
      </p:sp>
      <p:sp>
        <p:nvSpPr>
          <p:cNvPr id="61444"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56491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What</a:t>
            </a:r>
            <a:r>
              <a:rPr lang="en-US" baseline="0"/>
              <a:t> is the simplest algorithm for this?</a:t>
            </a:r>
          </a:p>
          <a:p>
            <a:r>
              <a:rPr lang="en-US" baseline="0"/>
              <a:t>O(N^2) pairwise </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89</a:t>
            </a:fld>
            <a:endParaRPr lang="en-US"/>
          </a:p>
        </p:txBody>
      </p:sp>
    </p:spTree>
    <p:extLst>
      <p:ext uri="{BB962C8B-B14F-4D97-AF65-F5344CB8AC3E}">
        <p14:creationId xmlns:p14="http://schemas.microsoft.com/office/powerpoint/2010/main" val="1491593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What if we map</a:t>
            </a:r>
            <a:r>
              <a:rPr lang="en-US" baseline="0"/>
              <a:t> all points from the red line into ab space?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92</a:t>
            </a:fld>
            <a:endParaRPr lang="en-US"/>
          </a:p>
        </p:txBody>
      </p:sp>
    </p:spTree>
    <p:extLst>
      <p:ext uri="{BB962C8B-B14F-4D97-AF65-F5344CB8AC3E}">
        <p14:creationId xmlns:p14="http://schemas.microsoft.com/office/powerpoint/2010/main" val="50706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Part-deleted</a:t>
            </a:r>
            <a:r>
              <a:rPr lang="en-US" sz="1200" b="0" i="0" kern="1200" dirty="0">
                <a:solidFill>
                  <a:schemeClr val="tx1"/>
                </a:solidFill>
                <a:effectLst/>
                <a:latin typeface="+mn-lt"/>
                <a:ea typeface="+mn-ea"/>
                <a:cs typeface="+mn-cs"/>
              </a:rPr>
              <a:t> complementary images were created by deleting approximately half the components from each image. In this way each complementary images contained about 50% of the original contour. Put together the two complementary images would reproduce the intact line drawing. A same name, different exemplar image was also created (right column) to assess non-visual priming in a naming experiment (Biederman and Cooper, 1991).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Performance of human subjects on identical and complement images was strikingly different indicating that complementary part-deleted image pairs were</a:t>
            </a:r>
            <a:r>
              <a:rPr lang="en-US" sz="1200" b="1" i="0" kern="1200" dirty="0">
                <a:solidFill>
                  <a:schemeClr val="tx1"/>
                </a:solidFill>
                <a:effectLst/>
                <a:latin typeface="+mn-lt"/>
                <a:ea typeface="+mn-ea"/>
                <a:cs typeface="+mn-cs"/>
              </a:rPr>
              <a:t> not equivalent to each other</a:t>
            </a:r>
            <a:r>
              <a:rPr lang="en-US" sz="1200" b="0" i="0" kern="1200" dirty="0">
                <a:solidFill>
                  <a:schemeClr val="tx1"/>
                </a:solidFill>
                <a:effectLst/>
                <a:latin typeface="+mn-lt"/>
                <a:ea typeface="+mn-ea"/>
                <a:cs typeface="+mn-cs"/>
              </a:rPr>
              <a:t> for human observers. In fact, the complement image was perceived as if it were a different exemplar of the same category.</a:t>
            </a:r>
          </a:p>
          <a:p>
            <a:br>
              <a:rPr lang="en-US" dirty="0"/>
            </a:b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8</a:t>
            </a:fld>
            <a:endParaRPr lang="en-US"/>
          </a:p>
        </p:txBody>
      </p:sp>
    </p:spTree>
    <p:extLst>
      <p:ext uri="{BB962C8B-B14F-4D97-AF65-F5344CB8AC3E}">
        <p14:creationId xmlns:p14="http://schemas.microsoft.com/office/powerpoint/2010/main" val="1632853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They collected fMRI data while participants viewed photographs and line drawings of beaches, city streets, forests, highways, mountains, and offices. Despite the marked difference in scene statistics, we were able to decode scene category from fMRI data for line drawings just as well as from activity for color photographs,</a:t>
            </a:r>
          </a:p>
          <a:p>
            <a:endParaRPr lang="en-US" dirty="0"/>
          </a:p>
          <a:p>
            <a:r>
              <a:rPr lang="en-US" dirty="0"/>
              <a:t>global scene structure, which is preserved in line drawings, plays an integral part in representing scene categories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9</a:t>
            </a:fld>
            <a:endParaRPr lang="en-US"/>
          </a:p>
        </p:txBody>
      </p:sp>
    </p:spTree>
    <p:extLst>
      <p:ext uri="{BB962C8B-B14F-4D97-AF65-F5344CB8AC3E}">
        <p14:creationId xmlns:p14="http://schemas.microsoft.com/office/powerpoint/2010/main" val="53458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233C0BDA-F529-486F-81C2-A078D397234D}" type="slidenum">
              <a:rPr lang="en-US" sz="1100"/>
              <a:pPr/>
              <a:t>10</a:t>
            </a:fld>
            <a:endParaRPr lang="en-US" sz="1100"/>
          </a:p>
        </p:txBody>
      </p:sp>
      <p:sp>
        <p:nvSpPr>
          <p:cNvPr id="33795" name="Rectangle 2"/>
          <p:cNvSpPr>
            <a:spLocks noGrp="1" noRot="1" noChangeAspect="1" noChangeArrowheads="1" noTextEdit="1"/>
          </p:cNvSpPr>
          <p:nvPr>
            <p:ph type="sldImg"/>
          </p:nvPr>
        </p:nvSpPr>
        <p:spPr>
          <a:xfrm>
            <a:off x="457200" y="720725"/>
            <a:ext cx="6400800" cy="360045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0729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15</a:t>
            </a:fld>
            <a:endParaRPr lang="en-US"/>
          </a:p>
        </p:txBody>
      </p:sp>
    </p:spTree>
    <p:extLst>
      <p:ext uri="{BB962C8B-B14F-4D97-AF65-F5344CB8AC3E}">
        <p14:creationId xmlns:p14="http://schemas.microsoft.com/office/powerpoint/2010/main" val="350871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ED9F47C9-379C-4F6D-A2A6-E5A3EDA62604}" type="slidenum">
              <a:rPr lang="en-US" sz="1100"/>
              <a:pPr/>
              <a:t>38</a:t>
            </a:fld>
            <a:endParaRPr lang="en-US" sz="1100"/>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13899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3">
              <a:defRPr sz="2400">
                <a:solidFill>
                  <a:schemeClr val="tx1"/>
                </a:solidFill>
                <a:latin typeface="Arial" charset="0"/>
                <a:cs typeface="Arial" charset="0"/>
              </a:defRPr>
            </a:lvl1pPr>
            <a:lvl2pPr marL="742838" indent="-285707" defTabSz="966643">
              <a:defRPr sz="2400">
                <a:solidFill>
                  <a:schemeClr val="tx1"/>
                </a:solidFill>
                <a:latin typeface="Arial" charset="0"/>
                <a:cs typeface="Arial" charset="0"/>
              </a:defRPr>
            </a:lvl2pPr>
            <a:lvl3pPr marL="1142829" indent="-228566" defTabSz="966643">
              <a:defRPr sz="2400">
                <a:solidFill>
                  <a:schemeClr val="tx1"/>
                </a:solidFill>
                <a:latin typeface="Arial" charset="0"/>
                <a:cs typeface="Arial" charset="0"/>
              </a:defRPr>
            </a:lvl3pPr>
            <a:lvl4pPr marL="1599958" indent="-228566" defTabSz="966643">
              <a:defRPr sz="2400">
                <a:solidFill>
                  <a:schemeClr val="tx1"/>
                </a:solidFill>
                <a:latin typeface="Arial" charset="0"/>
                <a:cs typeface="Arial" charset="0"/>
              </a:defRPr>
            </a:lvl4pPr>
            <a:lvl5pPr marL="2057090" indent="-228566" defTabSz="966643">
              <a:defRPr sz="2400">
                <a:solidFill>
                  <a:schemeClr val="tx1"/>
                </a:solidFill>
                <a:latin typeface="Arial" charset="0"/>
                <a:cs typeface="Arial" charset="0"/>
              </a:defRPr>
            </a:lvl5pPr>
            <a:lvl6pPr marL="2514221" indent="-228566" defTabSz="966643" eaLnBrk="0" fontAlgn="base" hangingPunct="0">
              <a:spcBef>
                <a:spcPct val="0"/>
              </a:spcBef>
              <a:spcAft>
                <a:spcPct val="0"/>
              </a:spcAft>
              <a:defRPr sz="2400">
                <a:solidFill>
                  <a:schemeClr val="tx1"/>
                </a:solidFill>
                <a:latin typeface="Arial" charset="0"/>
                <a:cs typeface="Arial" charset="0"/>
              </a:defRPr>
            </a:lvl6pPr>
            <a:lvl7pPr marL="2971352" indent="-228566" defTabSz="966643" eaLnBrk="0" fontAlgn="base" hangingPunct="0">
              <a:spcBef>
                <a:spcPct val="0"/>
              </a:spcBef>
              <a:spcAft>
                <a:spcPct val="0"/>
              </a:spcAft>
              <a:defRPr sz="2400">
                <a:solidFill>
                  <a:schemeClr val="tx1"/>
                </a:solidFill>
                <a:latin typeface="Arial" charset="0"/>
                <a:cs typeface="Arial" charset="0"/>
              </a:defRPr>
            </a:lvl7pPr>
            <a:lvl8pPr marL="3428484" indent="-228566" defTabSz="966643" eaLnBrk="0" fontAlgn="base" hangingPunct="0">
              <a:spcBef>
                <a:spcPct val="0"/>
              </a:spcBef>
              <a:spcAft>
                <a:spcPct val="0"/>
              </a:spcAft>
              <a:defRPr sz="2400">
                <a:solidFill>
                  <a:schemeClr val="tx1"/>
                </a:solidFill>
                <a:latin typeface="Arial" charset="0"/>
                <a:cs typeface="Arial" charset="0"/>
              </a:defRPr>
            </a:lvl8pPr>
            <a:lvl9pPr marL="3885615" indent="-228566" defTabSz="966643" eaLnBrk="0" fontAlgn="base" hangingPunct="0">
              <a:spcBef>
                <a:spcPct val="0"/>
              </a:spcBef>
              <a:spcAft>
                <a:spcPct val="0"/>
              </a:spcAft>
              <a:defRPr sz="2400">
                <a:solidFill>
                  <a:schemeClr val="tx1"/>
                </a:solidFill>
                <a:latin typeface="Arial" charset="0"/>
                <a:cs typeface="Arial" charset="0"/>
              </a:defRPr>
            </a:lvl9pPr>
          </a:lstStyle>
          <a:p>
            <a:fld id="{438ED096-7789-4133-BFC7-EBE092DEBBD1}" type="slidenum">
              <a:rPr lang="en-US" sz="1100"/>
              <a:pPr/>
              <a:t>39</a:t>
            </a:fld>
            <a:endParaRPr lang="en-US" sz="1100"/>
          </a:p>
        </p:txBody>
      </p:sp>
      <p:sp>
        <p:nvSpPr>
          <p:cNvPr id="36867" name="Rectangle 2"/>
          <p:cNvSpPr>
            <a:spLocks noGrp="1" noRot="1" noChangeAspect="1" noChangeArrowheads="1" noTextEdit="1"/>
          </p:cNvSpPr>
          <p:nvPr>
            <p:ph type="sldImg"/>
          </p:nvPr>
        </p:nvSpPr>
        <p:spPr>
          <a:xfrm>
            <a:off x="457200" y="717550"/>
            <a:ext cx="6370638" cy="3584575"/>
          </a:xfrm>
          <a:ln/>
        </p:spPr>
      </p:sp>
      <p:sp>
        <p:nvSpPr>
          <p:cNvPr id="36868" name="Rectangle 3"/>
          <p:cNvSpPr>
            <a:spLocks noGrp="1" noChangeArrowheads="1"/>
          </p:cNvSpPr>
          <p:nvPr>
            <p:ph type="body" idx="1"/>
          </p:nvPr>
        </p:nvSpPr>
        <p:spPr>
          <a:xfrm>
            <a:off x="949324" y="4540252"/>
            <a:ext cx="5384800" cy="4379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give definition of partial derivative:  lim h-&gt;0 [f(x+h,y) – f(x,y)]/h</a:t>
            </a:r>
          </a:p>
        </p:txBody>
      </p:sp>
    </p:spTree>
    <p:extLst>
      <p:ext uri="{BB962C8B-B14F-4D97-AF65-F5344CB8AC3E}">
        <p14:creationId xmlns:p14="http://schemas.microsoft.com/office/powerpoint/2010/main" val="1901638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tanford_logo.gif"/>
          <p:cNvPicPr>
            <a:picLocks noChangeAspect="1"/>
          </p:cNvPicPr>
          <p:nvPr userDrawn="1"/>
        </p:nvPicPr>
        <p:blipFill rotWithShape="1">
          <a:blip r:embed="rId2">
            <a:lum bright="70000" contrast="-70000"/>
            <a:alphaModFix amt="50000"/>
          </a:blip>
          <a:srcRect t="26774" r="30067"/>
          <a:stretch/>
        </p:blipFill>
        <p:spPr>
          <a:xfrm>
            <a:off x="5733142" y="0"/>
            <a:ext cx="5684158" cy="5393828"/>
          </a:xfrm>
          <a:prstGeom prst="rect">
            <a:avLst/>
          </a:prstGeom>
          <a:effectLst/>
        </p:spPr>
      </p:pic>
      <p:sp>
        <p:nvSpPr>
          <p:cNvPr id="2" name="Title 1"/>
          <p:cNvSpPr>
            <a:spLocks noGrp="1"/>
          </p:cNvSpPr>
          <p:nvPr>
            <p:ph type="ctrTitle"/>
          </p:nvPr>
        </p:nvSpPr>
        <p:spPr>
          <a:xfrm>
            <a:off x="620485" y="2130428"/>
            <a:ext cx="10657115" cy="1470025"/>
          </a:xfrm>
        </p:spPr>
        <p:txBody>
          <a:bodyPr/>
          <a:lstStyle/>
          <a:p>
            <a:r>
              <a:rPr lang="en-US"/>
              <a:t>Click to edit Master title style</a:t>
            </a:r>
          </a:p>
        </p:txBody>
      </p:sp>
      <p:sp>
        <p:nvSpPr>
          <p:cNvPr id="3" name="Subtitle 2"/>
          <p:cNvSpPr>
            <a:spLocks noGrp="1"/>
          </p:cNvSpPr>
          <p:nvPr>
            <p:ph type="subTitle" idx="1"/>
          </p:nvPr>
        </p:nvSpPr>
        <p:spPr>
          <a:xfrm>
            <a:off x="620485" y="3886200"/>
            <a:ext cx="9742715" cy="1752600"/>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7406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212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4029"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7309757"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869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65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7831" y="4406903"/>
            <a:ext cx="10303328"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87831" y="2906713"/>
            <a:ext cx="10303328"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417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203371"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59930" y="1600203"/>
            <a:ext cx="5197927"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177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04008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174875"/>
            <a:ext cx="504008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0148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0148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3054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412187" cy="1143000"/>
          </a:xfrm>
        </p:spPr>
        <p:txBody>
          <a:bodyPr/>
          <a:lstStyle/>
          <a:p>
            <a:r>
              <a:rPr lang="en-US"/>
              <a:t>Click to edit Master title style</a:t>
            </a:r>
          </a:p>
        </p:txBody>
      </p:sp>
    </p:spTree>
    <p:extLst>
      <p:ext uri="{BB962C8B-B14F-4D97-AF65-F5344CB8AC3E}">
        <p14:creationId xmlns:p14="http://schemas.microsoft.com/office/powerpoint/2010/main" val="251519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183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3521528"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376059" y="273053"/>
            <a:ext cx="6841672"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3521528"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79793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2129" y="4800600"/>
            <a:ext cx="10140043"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702129" y="612775"/>
            <a:ext cx="10140043"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702129" y="5367338"/>
            <a:ext cx="10140043"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47234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11452717" y="1"/>
            <a:ext cx="739283" cy="6858000"/>
          </a:xfrm>
          <a:prstGeom prst="rect">
            <a:avLst/>
          </a:prstGeom>
          <a:solidFill>
            <a:srgbClr val="85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222222"/>
              </a:solidFill>
              <a:latin typeface="Geneva"/>
            </a:endParaRPr>
          </a:p>
        </p:txBody>
      </p:sp>
      <p:sp>
        <p:nvSpPr>
          <p:cNvPr id="2" name="Title Placeholder 1"/>
          <p:cNvSpPr>
            <a:spLocks noGrp="1"/>
          </p:cNvSpPr>
          <p:nvPr>
            <p:ph type="title"/>
          </p:nvPr>
        </p:nvSpPr>
        <p:spPr>
          <a:xfrm>
            <a:off x="609602" y="274638"/>
            <a:ext cx="1057547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2" y="1600203"/>
            <a:ext cx="1057547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p:nvSpPr>
        <p:spPr>
          <a:xfrm rot="5400000">
            <a:off x="10622856" y="2663313"/>
            <a:ext cx="2412836" cy="286618"/>
          </a:xfrm>
          <a:prstGeom prst="rect">
            <a:avLst/>
          </a:prstGeom>
          <a:noFill/>
        </p:spPr>
        <p:txBody>
          <a:bodyPr wrap="square" rtlCol="0">
            <a:spAutoFit/>
          </a:bodyPr>
          <a:lstStyle/>
          <a:p>
            <a:pPr algn="ctr"/>
            <a:r>
              <a:rPr lang="en-US" sz="1275" dirty="0">
                <a:solidFill>
                  <a:schemeClr val="bg1"/>
                </a:solidFill>
                <a:latin typeface="Geneva"/>
              </a:rPr>
              <a:t>Edges</a:t>
            </a:r>
          </a:p>
        </p:txBody>
      </p:sp>
      <p:sp>
        <p:nvSpPr>
          <p:cNvPr id="10" name="TextBox 9">
            <a:extLst>
              <a:ext uri="{FF2B5EF4-FFF2-40B4-BE49-F238E27FC236}">
                <a16:creationId xmlns:a16="http://schemas.microsoft.com/office/drawing/2014/main" id="{D1A737B4-18D1-4E42-A36F-859FCF072021}"/>
              </a:ext>
            </a:extLst>
          </p:cNvPr>
          <p:cNvSpPr txBox="1"/>
          <p:nvPr userDrawn="1"/>
        </p:nvSpPr>
        <p:spPr>
          <a:xfrm>
            <a:off x="609600" y="6434241"/>
            <a:ext cx="4231861" cy="300082"/>
          </a:xfrm>
          <a:prstGeom prst="rect">
            <a:avLst/>
          </a:prstGeom>
          <a:noFill/>
        </p:spPr>
        <p:txBody>
          <a:bodyPr wrap="square" rtlCol="0">
            <a:spAutoFit/>
          </a:bodyPr>
          <a:lstStyle/>
          <a:p>
            <a:r>
              <a:rPr lang="en-US" sz="1350" b="1" dirty="0">
                <a:solidFill>
                  <a:schemeClr val="bg1"/>
                </a:solidFill>
                <a:latin typeface="Geneva"/>
              </a:rPr>
              <a:t>Stanford University</a:t>
            </a:r>
          </a:p>
        </p:txBody>
      </p:sp>
      <p:sp>
        <p:nvSpPr>
          <p:cNvPr id="16" name="TextBox 15">
            <a:extLst>
              <a:ext uri="{FF2B5EF4-FFF2-40B4-BE49-F238E27FC236}">
                <a16:creationId xmlns:a16="http://schemas.microsoft.com/office/drawing/2014/main" id="{FEFC64AE-B440-BA43-966F-41CCBD4431DB}"/>
              </a:ext>
            </a:extLst>
          </p:cNvPr>
          <p:cNvSpPr txBox="1"/>
          <p:nvPr userDrawn="1"/>
        </p:nvSpPr>
        <p:spPr>
          <a:xfrm rot="5400000">
            <a:off x="11085491" y="4914078"/>
            <a:ext cx="1474104" cy="300082"/>
          </a:xfrm>
          <a:prstGeom prst="rect">
            <a:avLst/>
          </a:prstGeom>
          <a:noFill/>
        </p:spPr>
        <p:txBody>
          <a:bodyPr wrap="square" rtlCol="0">
            <a:spAutoFit/>
          </a:bodyPr>
          <a:lstStyle/>
          <a:p>
            <a:r>
              <a:rPr lang="en-US" sz="1350" dirty="0">
                <a:solidFill>
                  <a:schemeClr val="bg1"/>
                </a:solidFill>
              </a:rPr>
              <a:t>09-Oct-2018</a:t>
            </a:r>
          </a:p>
        </p:txBody>
      </p:sp>
      <p:pic>
        <p:nvPicPr>
          <p:cNvPr id="18" name="Picture 17">
            <a:extLst>
              <a:ext uri="{FF2B5EF4-FFF2-40B4-BE49-F238E27FC236}">
                <a16:creationId xmlns:a16="http://schemas.microsoft.com/office/drawing/2014/main" id="{D159E615-EA64-B345-9E23-80C30A90978F}"/>
              </a:ext>
            </a:extLst>
          </p:cNvPr>
          <p:cNvPicPr>
            <a:picLocks noChangeAspect="1"/>
          </p:cNvPicPr>
          <p:nvPr userDrawn="1"/>
        </p:nvPicPr>
        <p:blipFill>
          <a:blip r:embed="rId13"/>
          <a:stretch>
            <a:fillRect/>
          </a:stretch>
        </p:blipFill>
        <p:spPr>
          <a:xfrm>
            <a:off x="11558815" y="155122"/>
            <a:ext cx="518885" cy="1167492"/>
          </a:xfrm>
          <a:prstGeom prst="rect">
            <a:avLst/>
          </a:prstGeom>
        </p:spPr>
      </p:pic>
      <p:sp>
        <p:nvSpPr>
          <p:cNvPr id="19" name="TextBox 18">
            <a:extLst>
              <a:ext uri="{FF2B5EF4-FFF2-40B4-BE49-F238E27FC236}">
                <a16:creationId xmlns:a16="http://schemas.microsoft.com/office/drawing/2014/main" id="{168F5487-CC53-8347-80F1-69D5DF5B4A18}"/>
              </a:ext>
            </a:extLst>
          </p:cNvPr>
          <p:cNvSpPr txBox="1"/>
          <p:nvPr userDrawn="1"/>
        </p:nvSpPr>
        <p:spPr>
          <a:xfrm>
            <a:off x="11452717" y="6243891"/>
            <a:ext cx="739283" cy="300082"/>
          </a:xfrm>
          <a:prstGeom prst="rect">
            <a:avLst/>
          </a:prstGeom>
          <a:noFill/>
        </p:spPr>
        <p:txBody>
          <a:bodyPr wrap="square" rtlCol="0">
            <a:spAutoFit/>
          </a:bodyPr>
          <a:lstStyle/>
          <a:p>
            <a:pPr algn="ctr"/>
            <a:fld id="{7DB88FC5-C8A9-0D40-8DFA-E9A72D00FE25}" type="slidenum">
              <a:rPr lang="en-US" sz="1350" smtClean="0">
                <a:solidFill>
                  <a:schemeClr val="bg1"/>
                </a:solidFill>
              </a:rPr>
              <a:pPr algn="ctr"/>
              <a:t>‹#›</a:t>
            </a:fld>
            <a:endParaRPr lang="en-US" sz="1350" dirty="0">
              <a:solidFill>
                <a:schemeClr val="bg1"/>
              </a:solidFill>
            </a:endParaRPr>
          </a:p>
        </p:txBody>
      </p:sp>
    </p:spTree>
    <p:extLst>
      <p:ext uri="{BB962C8B-B14F-4D97-AF65-F5344CB8AC3E}">
        <p14:creationId xmlns:p14="http://schemas.microsoft.com/office/powerpoint/2010/main" val="1951562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oleObject" Target="../embeddings/oleObject3.bin"/><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8.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6.png"/><Relationship Id="rId5" Type="http://schemas.openxmlformats.org/officeDocument/2006/relationships/tags" Target="../tags/tag6.xml"/><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tags" Target="../tags/tag5.xml"/><Relationship Id="rId9" Type="http://schemas.openxmlformats.org/officeDocument/2006/relationships/notesSlide" Target="../notesSlides/notesSlide9.xml"/><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0.xml"/><Relationship Id="rId7" Type="http://schemas.openxmlformats.org/officeDocument/2006/relationships/image" Target="../media/image46.png"/><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49.png"/><Relationship Id="rId5" Type="http://schemas.openxmlformats.org/officeDocument/2006/relationships/notesSlide" Target="../notesSlides/notesSlide12.xml"/><Relationship Id="rId10" Type="http://schemas.openxmlformats.org/officeDocument/2006/relationships/image" Target="../media/image47.png"/><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5.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58.png"/><Relationship Id="rId11" Type="http://schemas.openxmlformats.org/officeDocument/2006/relationships/image" Target="../media/image57.wmf"/><Relationship Id="rId5" Type="http://schemas.openxmlformats.org/officeDocument/2006/relationships/image" Target="../media/image56.wmf"/><Relationship Id="rId10" Type="http://schemas.openxmlformats.org/officeDocument/2006/relationships/oleObject" Target="../embeddings/oleObject7.bin"/><Relationship Id="rId4" Type="http://schemas.openxmlformats.org/officeDocument/2006/relationships/oleObject" Target="../embeddings/oleObject6.bin"/><Relationship Id="rId9" Type="http://schemas.openxmlformats.org/officeDocument/2006/relationships/image" Target="../media/image61.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6.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image" Target="../media/image65.wmf"/><Relationship Id="rId5" Type="http://schemas.openxmlformats.org/officeDocument/2006/relationships/image" Target="../media/image62.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64.w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66.png"/><Relationship Id="rId4" Type="http://schemas.openxmlformats.org/officeDocument/2006/relationships/oleObject" Target="../embeddings/oleObject12.bin"/></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6.tiff"/><Relationship Id="rId5" Type="http://schemas.openxmlformats.org/officeDocument/2006/relationships/image" Target="../media/image85.tiff"/><Relationship Id="rId4" Type="http://schemas.openxmlformats.org/officeDocument/2006/relationships/image" Target="../media/image84.tiff"/></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8.png"/><Relationship Id="rId7"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94.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6.xml"/><Relationship Id="rId7" Type="http://schemas.openxmlformats.org/officeDocument/2006/relationships/image" Target="../media/image11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notesSlide" Target="../notesSlides/notesSlide35.xml"/><Relationship Id="rId9" Type="http://schemas.openxmlformats.org/officeDocument/2006/relationships/image" Target="../media/image112.png"/></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youtu.be/4zHbI-fFIlI?t=3m35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683" y="2191407"/>
            <a:ext cx="9288517" cy="1336019"/>
          </a:xfrm>
        </p:spPr>
        <p:txBody>
          <a:bodyPr/>
          <a:lstStyle/>
          <a:p>
            <a:r>
              <a:rPr lang="en-US" dirty="0"/>
              <a:t>Lecture: Edge Detection</a:t>
            </a:r>
          </a:p>
        </p:txBody>
      </p:sp>
      <p:sp>
        <p:nvSpPr>
          <p:cNvPr id="3" name="Subtitle 2"/>
          <p:cNvSpPr>
            <a:spLocks noGrp="1"/>
          </p:cNvSpPr>
          <p:nvPr>
            <p:ph type="subTitle" idx="1"/>
          </p:nvPr>
        </p:nvSpPr>
        <p:spPr>
          <a:xfrm>
            <a:off x="693683" y="3694113"/>
            <a:ext cx="8793217" cy="2530475"/>
          </a:xfrm>
        </p:spPr>
        <p:txBody>
          <a:bodyPr>
            <a:normAutofit/>
          </a:bodyPr>
          <a:lstStyle/>
          <a:p>
            <a:r>
              <a:rPr lang="en-US" dirty="0"/>
              <a:t>Juan Carlos </a:t>
            </a:r>
            <a:r>
              <a:rPr lang="en-US" dirty="0" err="1"/>
              <a:t>Niebles</a:t>
            </a:r>
            <a:r>
              <a:rPr lang="en-US" dirty="0"/>
              <a:t> and Ranjay Krishna</a:t>
            </a:r>
          </a:p>
          <a:p>
            <a:r>
              <a:rPr lang="en-US" dirty="0"/>
              <a:t>Stanford Vision and Learning Lab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573741" y="346841"/>
            <a:ext cx="8229600" cy="1143000"/>
          </a:xfrm>
        </p:spPr>
        <p:txBody>
          <a:bodyPr/>
          <a:lstStyle/>
          <a:p>
            <a:r>
              <a:rPr lang="en-US" dirty="0"/>
              <a:t>Edge detection</a:t>
            </a:r>
          </a:p>
        </p:txBody>
      </p:sp>
      <p:graphicFrame>
        <p:nvGraphicFramePr>
          <p:cNvPr id="1026" name="Object 4"/>
          <p:cNvGraphicFramePr>
            <a:graphicFrameLocks noGrp="1" noChangeAspect="1"/>
          </p:cNvGraphicFramePr>
          <p:nvPr>
            <p:ph idx="1"/>
          </p:nvPr>
        </p:nvGraphicFramePr>
        <p:xfrm>
          <a:off x="7010400" y="1905000"/>
          <a:ext cx="3332163" cy="3581400"/>
        </p:xfrm>
        <a:graphic>
          <a:graphicData uri="http://schemas.openxmlformats.org/presentationml/2006/ole">
            <mc:AlternateContent xmlns:mc="http://schemas.openxmlformats.org/markup-compatibility/2006">
              <mc:Choice xmlns:v="urn:schemas-microsoft-com:vml" Requires="v">
                <p:oleObj spid="_x0000_s65573" name="Bitmap Image" r:id="rId4" imgW="2161905" imgH="2324424" progId="Paint.Picture">
                  <p:embed/>
                </p:oleObj>
              </mc:Choice>
              <mc:Fallback>
                <p:oleObj name="Bitmap Image" r:id="rId4" imgW="2161905" imgH="232442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905000"/>
                        <a:ext cx="3332163"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8" name="Rectangle 7"/>
          <p:cNvSpPr>
            <a:spLocks noGrp="1" noChangeArrowheads="1"/>
          </p:cNvSpPr>
          <p:nvPr>
            <p:ph type="body" idx="4294967295"/>
          </p:nvPr>
        </p:nvSpPr>
        <p:spPr>
          <a:xfrm>
            <a:off x="520262" y="1269124"/>
            <a:ext cx="5105400" cy="5257800"/>
          </a:xfrm>
        </p:spPr>
        <p:txBody>
          <a:bodyPr>
            <a:normAutofit/>
          </a:bodyPr>
          <a:lstStyle/>
          <a:p>
            <a:pPr>
              <a:buFontTx/>
              <a:buChar char="•"/>
            </a:pPr>
            <a:r>
              <a:rPr lang="en-US" b="1" dirty="0"/>
              <a:t>Goal:  </a:t>
            </a:r>
            <a:r>
              <a:rPr lang="en-US" dirty="0"/>
              <a:t>Identify sudden changes (discontinuities) in an image</a:t>
            </a:r>
          </a:p>
          <a:p>
            <a:pPr lvl="1"/>
            <a:r>
              <a:rPr lang="en-US" dirty="0"/>
              <a:t>Intuitively, most semantic and shape information from the image can be encoded in the edges</a:t>
            </a:r>
          </a:p>
          <a:p>
            <a:pPr lvl="1"/>
            <a:r>
              <a:rPr lang="en-US" dirty="0"/>
              <a:t>More compact than pixels</a:t>
            </a:r>
            <a:br>
              <a:rPr lang="en-US" dirty="0"/>
            </a:br>
            <a:endParaRPr lang="en-US" dirty="0"/>
          </a:p>
          <a:p>
            <a:pPr>
              <a:buFontTx/>
              <a:buChar char="•"/>
            </a:pPr>
            <a:r>
              <a:rPr lang="en-US" b="1" dirty="0"/>
              <a:t>Ideal:</a:t>
            </a:r>
            <a:r>
              <a:rPr lang="en-US" dirty="0"/>
              <a:t> artist’s line drawing (but artist is also using object-level knowledge)</a:t>
            </a:r>
            <a:endParaRPr lang="en-US" sz="2400" dirty="0"/>
          </a:p>
        </p:txBody>
      </p:sp>
      <p:sp>
        <p:nvSpPr>
          <p:cNvPr id="1029" name="Text Box 8"/>
          <p:cNvSpPr txBox="1">
            <a:spLocks noChangeArrowheads="1"/>
          </p:cNvSpPr>
          <p:nvPr/>
        </p:nvSpPr>
        <p:spPr bwMode="auto">
          <a:xfrm>
            <a:off x="9323603" y="6389605"/>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dirty="0"/>
              <a:t>Source: D. Lowe</a:t>
            </a:r>
          </a:p>
        </p:txBody>
      </p:sp>
    </p:spTree>
    <p:extLst>
      <p:ext uri="{BB962C8B-B14F-4D97-AF65-F5344CB8AC3E}">
        <p14:creationId xmlns:p14="http://schemas.microsoft.com/office/powerpoint/2010/main" val="2336275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Concluding remarks</a:t>
            </a:r>
          </a:p>
        </p:txBody>
      </p:sp>
      <p:sp>
        <p:nvSpPr>
          <p:cNvPr id="3" name="Content Placeholder 2"/>
          <p:cNvSpPr>
            <a:spLocks noGrp="1"/>
          </p:cNvSpPr>
          <p:nvPr>
            <p:ph idx="1"/>
          </p:nvPr>
        </p:nvSpPr>
        <p:spPr/>
        <p:txBody>
          <a:bodyPr>
            <a:normAutofit/>
          </a:bodyPr>
          <a:lstStyle/>
          <a:p>
            <a:r>
              <a:rPr lang="en-US" dirty="0"/>
              <a:t>Advantages:</a:t>
            </a:r>
          </a:p>
          <a:p>
            <a:pPr lvl="1"/>
            <a:r>
              <a:rPr lang="en-US" dirty="0"/>
              <a:t>Conceptually simple.</a:t>
            </a:r>
          </a:p>
          <a:p>
            <a:pPr lvl="1"/>
            <a:r>
              <a:rPr lang="en-US" dirty="0"/>
              <a:t>Easy implementation </a:t>
            </a:r>
          </a:p>
          <a:p>
            <a:pPr lvl="1"/>
            <a:r>
              <a:rPr lang="en-US" dirty="0"/>
              <a:t>Handles missing and occluded data very gracefully.</a:t>
            </a:r>
          </a:p>
          <a:p>
            <a:pPr lvl="1"/>
            <a:r>
              <a:rPr lang="en-US" dirty="0"/>
              <a:t>Can be adapted to many types of forms, not just lines</a:t>
            </a:r>
          </a:p>
          <a:p>
            <a:r>
              <a:rPr lang="en-US" dirty="0"/>
              <a:t>Disadvantages:</a:t>
            </a:r>
          </a:p>
          <a:p>
            <a:pPr lvl="1"/>
            <a:r>
              <a:rPr lang="en-US" dirty="0"/>
              <a:t>Computationally complex for objects with many parameters. </a:t>
            </a:r>
          </a:p>
          <a:p>
            <a:pPr lvl="1"/>
            <a:r>
              <a:rPr lang="en-US" dirty="0"/>
              <a:t>Looks for only one single type of object </a:t>
            </a:r>
          </a:p>
          <a:p>
            <a:pPr lvl="1"/>
            <a:r>
              <a:rPr lang="en-US" dirty="0"/>
              <a:t>Can be “fooled” by “apparent lines”. </a:t>
            </a:r>
          </a:p>
          <a:p>
            <a:pPr lvl="1"/>
            <a:r>
              <a:rPr lang="en-US" dirty="0"/>
              <a:t>The length and the position of a line segment cannot be determined. </a:t>
            </a:r>
          </a:p>
          <a:p>
            <a:pPr lvl="1"/>
            <a:r>
              <a:rPr lang="en-US" dirty="0"/>
              <a:t>Co-linear line segments cannot be separated.</a:t>
            </a:r>
          </a:p>
        </p:txBody>
      </p:sp>
    </p:spTree>
    <p:extLst>
      <p:ext uri="{BB962C8B-B14F-4D97-AF65-F5344CB8AC3E}">
        <p14:creationId xmlns:p14="http://schemas.microsoft.com/office/powerpoint/2010/main" val="5382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t>Edge detection</a:t>
            </a:r>
          </a:p>
          <a:p>
            <a:r>
              <a:rPr lang="en-US"/>
              <a:t>Image Gradients</a:t>
            </a:r>
          </a:p>
          <a:p>
            <a:r>
              <a:rPr lang="en-US"/>
              <a:t>A simple edge detector</a:t>
            </a:r>
          </a:p>
          <a:p>
            <a:r>
              <a:rPr lang="en-US"/>
              <a:t>Sobel Edge detector</a:t>
            </a:r>
          </a:p>
          <a:p>
            <a:r>
              <a:rPr lang="en-US"/>
              <a:t>Canny edge detector</a:t>
            </a:r>
          </a:p>
          <a:p>
            <a:r>
              <a:rPr lang="en-US"/>
              <a:t>Hough Transform</a:t>
            </a:r>
          </a:p>
        </p:txBody>
      </p:sp>
    </p:spTree>
    <p:extLst>
      <p:ext uri="{BB962C8B-B14F-4D97-AF65-F5344CB8AC3E}">
        <p14:creationId xmlns:p14="http://schemas.microsoft.com/office/powerpoint/2010/main" val="189016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lstStyle/>
          <a:p>
            <a:r>
              <a:rPr lang="en-US">
                <a:latin typeface="Calibri" charset="0"/>
              </a:rPr>
              <a:t>Why do we care about edges?</a:t>
            </a:r>
          </a:p>
        </p:txBody>
      </p:sp>
      <p:sp>
        <p:nvSpPr>
          <p:cNvPr id="2053" name="Content Placeholder 2"/>
          <p:cNvSpPr>
            <a:spLocks noGrp="1"/>
          </p:cNvSpPr>
          <p:nvPr>
            <p:ph idx="1"/>
          </p:nvPr>
        </p:nvSpPr>
        <p:spPr>
          <a:xfrm>
            <a:off x="609602" y="1295400"/>
            <a:ext cx="6476998" cy="4830764"/>
          </a:xfrm>
        </p:spPr>
        <p:txBody>
          <a:bodyPr/>
          <a:lstStyle/>
          <a:p>
            <a:endParaRPr lang="en-US" dirty="0">
              <a:latin typeface="Calibri" charset="0"/>
            </a:endParaRPr>
          </a:p>
          <a:p>
            <a:r>
              <a:rPr lang="en-US" dirty="0">
                <a:latin typeface="Calibri" charset="0"/>
              </a:rPr>
              <a:t>Extract information, recognize objects</a:t>
            </a:r>
          </a:p>
          <a:p>
            <a:endParaRPr lang="en-US" dirty="0">
              <a:latin typeface="Calibri" charset="0"/>
            </a:endParaRPr>
          </a:p>
          <a:p>
            <a:pPr marL="0" indent="0">
              <a:buNone/>
            </a:pPr>
            <a:endParaRPr lang="en-US" dirty="0">
              <a:latin typeface="Calibri" charset="0"/>
            </a:endParaRPr>
          </a:p>
          <a:p>
            <a:r>
              <a:rPr lang="en-US" dirty="0">
                <a:latin typeface="Calibri" charset="0"/>
              </a:rPr>
              <a:t>Recover geometry and viewpoint</a:t>
            </a:r>
          </a:p>
          <a:p>
            <a:endParaRPr lang="en-US" dirty="0">
              <a:latin typeface="Calibri" charset="0"/>
            </a:endParaRPr>
          </a:p>
          <a:p>
            <a:endParaRPr lang="en-US" dirty="0">
              <a:latin typeface="Calibri" charset="0"/>
            </a:endParaRPr>
          </a:p>
        </p:txBody>
      </p:sp>
      <p:graphicFrame>
        <p:nvGraphicFramePr>
          <p:cNvPr id="2050" name="Object 4"/>
          <p:cNvGraphicFramePr>
            <a:graphicFrameLocks noChangeAspect="1"/>
          </p:cNvGraphicFramePr>
          <p:nvPr>
            <p:extLst>
              <p:ext uri="{D42A27DB-BD31-4B8C-83A1-F6EECF244321}">
                <p14:modId xmlns:p14="http://schemas.microsoft.com/office/powerpoint/2010/main" val="2767754707"/>
              </p:ext>
            </p:extLst>
          </p:nvPr>
        </p:nvGraphicFramePr>
        <p:xfrm>
          <a:off x="7316312" y="1295400"/>
          <a:ext cx="2225752" cy="2392362"/>
        </p:xfrm>
        <a:graphic>
          <a:graphicData uri="http://schemas.openxmlformats.org/presentationml/2006/ole">
            <mc:AlternateContent xmlns:mc="http://schemas.openxmlformats.org/markup-compatibility/2006">
              <mc:Choice xmlns:v="urn:schemas-microsoft-com:vml" Requires="v">
                <p:oleObj spid="_x0000_s67655" name="Bitmap Image" r:id="rId3" imgW="2161905" imgH="2324424" progId="PBrush">
                  <p:embed/>
                </p:oleObj>
              </mc:Choice>
              <mc:Fallback>
                <p:oleObj name="Bitmap Image" r:id="rId3" imgW="2161905" imgH="2324424"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6312" y="1295400"/>
                        <a:ext cx="2225752" cy="2392362"/>
                      </a:xfrm>
                      <a:prstGeom prst="rect">
                        <a:avLst/>
                      </a:prstGeom>
                      <a:noFill/>
                      <a:ln>
                        <a:noFill/>
                      </a:ln>
                      <a:effectLst/>
                    </p:spPr>
                  </p:pic>
                </p:oleObj>
              </mc:Fallback>
            </mc:AlternateContent>
          </a:graphicData>
        </a:graphic>
      </p:graphicFrame>
      <p:grpSp>
        <p:nvGrpSpPr>
          <p:cNvPr id="2054" name="Group 36"/>
          <p:cNvGrpSpPr>
            <a:grpSpLocks/>
          </p:cNvGrpSpPr>
          <p:nvPr/>
        </p:nvGrpSpPr>
        <p:grpSpPr bwMode="auto">
          <a:xfrm>
            <a:off x="6324600" y="3886200"/>
            <a:ext cx="4116388" cy="1862138"/>
            <a:chOff x="-28575" y="1676401"/>
            <a:chExt cx="9296400" cy="4754564"/>
          </a:xfrm>
        </p:grpSpPr>
        <p:graphicFrame>
          <p:nvGraphicFramePr>
            <p:cNvPr id="2051"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67656" name="Photo Editor Photo" r:id="rId5" imgW="9752381" imgH="7314286" progId="">
                    <p:embed/>
                  </p:oleObj>
                </mc:Choice>
                <mc:Fallback>
                  <p:oleObj name="Photo Editor Photo" r:id="rId5" imgW="9752381" imgH="731428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5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57" name="Line 5"/>
            <p:cNvSpPr>
              <a:spLocks noChangeShapeType="1"/>
            </p:cNvSpPr>
            <p:nvPr/>
          </p:nvSpPr>
          <p:spPr bwMode="auto">
            <a:xfrm flipH="1">
              <a:off x="76200" y="4114800"/>
              <a:ext cx="4038600" cy="3810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58" name="Line 6"/>
            <p:cNvSpPr>
              <a:spLocks noChangeShapeType="1"/>
            </p:cNvSpPr>
            <p:nvPr/>
          </p:nvSpPr>
          <p:spPr bwMode="auto">
            <a:xfrm>
              <a:off x="76200" y="4495800"/>
              <a:ext cx="4419600" cy="3048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59" name="Line 7"/>
            <p:cNvSpPr>
              <a:spLocks noChangeShapeType="1"/>
            </p:cNvSpPr>
            <p:nvPr/>
          </p:nvSpPr>
          <p:spPr bwMode="auto">
            <a:xfrm flipV="1">
              <a:off x="76200" y="4267200"/>
              <a:ext cx="4419600" cy="228600"/>
            </a:xfrm>
            <a:prstGeom prst="line">
              <a:avLst/>
            </a:prstGeom>
            <a:noFill/>
            <a:ln w="28575">
              <a:solidFill>
                <a:srgbClr val="FFCC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1" name="Line 9"/>
            <p:cNvSpPr>
              <a:spLocks noChangeShapeType="1"/>
            </p:cNvSpPr>
            <p:nvPr/>
          </p:nvSpPr>
          <p:spPr bwMode="auto">
            <a:xfrm>
              <a:off x="4800600" y="3581400"/>
              <a:ext cx="4267200" cy="6858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2" name="Line 10"/>
            <p:cNvSpPr>
              <a:spLocks noChangeShapeType="1"/>
            </p:cNvSpPr>
            <p:nvPr/>
          </p:nvSpPr>
          <p:spPr bwMode="auto">
            <a:xfrm>
              <a:off x="4800600" y="4343400"/>
              <a:ext cx="4267200" cy="762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64" name="Line 12"/>
            <p:cNvSpPr>
              <a:spLocks noChangeShapeType="1"/>
            </p:cNvSpPr>
            <p:nvPr/>
          </p:nvSpPr>
          <p:spPr bwMode="auto">
            <a:xfrm>
              <a:off x="4800600" y="4038600"/>
              <a:ext cx="4267200" cy="304800"/>
            </a:xfrm>
            <a:prstGeom prst="line">
              <a:avLst/>
            </a:prstGeom>
            <a:noFill/>
            <a:ln w="28575">
              <a:solidFill>
                <a:srgbClr val="CC99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2065" name="Group 16"/>
            <p:cNvGrpSpPr>
              <a:grpSpLocks/>
            </p:cNvGrpSpPr>
            <p:nvPr/>
          </p:nvGrpSpPr>
          <p:grpSpPr bwMode="auto">
            <a:xfrm>
              <a:off x="7058029" y="4953002"/>
              <a:ext cx="1857376" cy="1477963"/>
              <a:chOff x="4446" y="3120"/>
              <a:chExt cx="1170" cy="931"/>
            </a:xfrm>
          </p:grpSpPr>
          <p:sp>
            <p:nvSpPr>
              <p:cNvPr id="2084" name="Text Box 14"/>
              <p:cNvSpPr txBox="1">
                <a:spLocks noChangeArrowheads="1"/>
              </p:cNvSpPr>
              <p:nvPr/>
            </p:nvSpPr>
            <p:spPr bwMode="auto">
              <a:xfrm>
                <a:off x="4446" y="3408"/>
                <a:ext cx="1161" cy="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sp>
          <p:nvSpPr>
            <p:cNvPr id="2066" name="Line 16"/>
            <p:cNvSpPr>
              <a:spLocks noChangeShapeType="1"/>
            </p:cNvSpPr>
            <p:nvPr/>
          </p:nvSpPr>
          <p:spPr bwMode="auto">
            <a:xfrm>
              <a:off x="0" y="4495800"/>
              <a:ext cx="9144000" cy="0"/>
            </a:xfrm>
            <a:prstGeom prst="line">
              <a:avLst/>
            </a:prstGeom>
            <a:noFill/>
            <a:ln w="57150">
              <a:solidFill>
                <a:srgbClr val="00FFFF"/>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2067" name="Group 17"/>
            <p:cNvGrpSpPr>
              <a:grpSpLocks/>
            </p:cNvGrpSpPr>
            <p:nvPr/>
          </p:nvGrpSpPr>
          <p:grpSpPr bwMode="auto">
            <a:xfrm>
              <a:off x="0" y="2743201"/>
              <a:ext cx="1828800" cy="1600201"/>
              <a:chOff x="0" y="1728"/>
              <a:chExt cx="1152" cy="1008"/>
            </a:xfrm>
          </p:grpSpPr>
          <p:sp>
            <p:nvSpPr>
              <p:cNvPr id="2082" name="Text Box 18"/>
              <p:cNvSpPr txBox="1">
                <a:spLocks noChangeArrowheads="1"/>
              </p:cNvSpPr>
              <p:nvPr/>
            </p:nvSpPr>
            <p:spPr bwMode="auto">
              <a:xfrm>
                <a:off x="0" y="1728"/>
                <a:ext cx="1152" cy="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chemeClr val="hlink"/>
                    </a:solidFill>
                    <a:latin typeface="Tahoma" charset="0"/>
                  </a:rPr>
                  <a:t>Vanishing</a:t>
                </a:r>
              </a:p>
              <a:p>
                <a:pPr algn="ctr" eaLnBrk="1" hangingPunct="1"/>
                <a:r>
                  <a:rPr lang="en-US" sz="1000" b="1">
                    <a:solidFill>
                      <a:srgbClr val="333399"/>
                    </a:solidFill>
                    <a:latin typeface="Tahoma" charset="0"/>
                  </a:rPr>
                  <a:t> </a:t>
                </a:r>
                <a:r>
                  <a:rPr lang="en-US" sz="1000" b="1">
                    <a:solidFill>
                      <a:schemeClr val="hlink"/>
                    </a:solidFill>
                    <a:latin typeface="Tahoma" charset="0"/>
                  </a:rPr>
                  <a:t>line</a:t>
                </a:r>
              </a:p>
            </p:txBody>
          </p:sp>
          <p:sp>
            <p:nvSpPr>
              <p:cNvPr id="208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grpSp>
          <p:nvGrpSpPr>
            <p:cNvPr id="2068" name="Group 20"/>
            <p:cNvGrpSpPr>
              <a:grpSpLocks/>
            </p:cNvGrpSpPr>
            <p:nvPr/>
          </p:nvGrpSpPr>
          <p:grpSpPr bwMode="auto">
            <a:xfrm>
              <a:off x="-28575" y="4451373"/>
              <a:ext cx="1843097" cy="1843097"/>
              <a:chOff x="-18" y="2804"/>
              <a:chExt cx="1161" cy="1161"/>
            </a:xfrm>
          </p:grpSpPr>
          <p:sp>
            <p:nvSpPr>
              <p:cNvPr id="207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2080" name="Text Box 22"/>
              <p:cNvSpPr txBox="1">
                <a:spLocks noChangeArrowheads="1"/>
              </p:cNvSpPr>
              <p:nvPr/>
            </p:nvSpPr>
            <p:spPr bwMode="auto">
              <a:xfrm>
                <a:off x="-18" y="3322"/>
                <a:ext cx="1161" cy="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Vanishing</a:t>
                </a:r>
              </a:p>
              <a:p>
                <a:pPr algn="ctr" eaLnBrk="1" hangingPunct="1"/>
                <a:r>
                  <a:rPr lang="en-US" sz="1000" b="1">
                    <a:solidFill>
                      <a:srgbClr val="FF6600"/>
                    </a:solidFill>
                    <a:latin typeface="Tahoma" charset="0"/>
                  </a:rPr>
                  <a:t> point</a:t>
                </a:r>
              </a:p>
            </p:txBody>
          </p:sp>
          <p:sp>
            <p:nvSpPr>
              <p:cNvPr id="208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sp>
          <p:nvSpPr>
            <p:cNvPr id="2069" name="Line 24"/>
            <p:cNvSpPr>
              <a:spLocks noChangeShapeType="1"/>
            </p:cNvSpPr>
            <p:nvPr/>
          </p:nvSpPr>
          <p:spPr bwMode="auto">
            <a:xfrm flipV="1">
              <a:off x="2438400" y="1981200"/>
              <a:ext cx="0" cy="31242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0" name="Line 25"/>
            <p:cNvSpPr>
              <a:spLocks noChangeShapeType="1"/>
            </p:cNvSpPr>
            <p:nvPr/>
          </p:nvSpPr>
          <p:spPr bwMode="auto">
            <a:xfrm flipV="1">
              <a:off x="2805113" y="1981200"/>
              <a:ext cx="0" cy="32004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1" name="Line 26"/>
            <p:cNvSpPr>
              <a:spLocks noChangeShapeType="1"/>
            </p:cNvSpPr>
            <p:nvPr/>
          </p:nvSpPr>
          <p:spPr bwMode="auto">
            <a:xfrm flipV="1">
              <a:off x="3325813" y="1981200"/>
              <a:ext cx="0" cy="33528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2" name="Line 27"/>
            <p:cNvSpPr>
              <a:spLocks noChangeShapeType="1"/>
            </p:cNvSpPr>
            <p:nvPr/>
          </p:nvSpPr>
          <p:spPr bwMode="auto">
            <a:xfrm flipV="1">
              <a:off x="4114800" y="1981200"/>
              <a:ext cx="0" cy="35052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3" name="Line 28"/>
            <p:cNvSpPr>
              <a:spLocks noChangeShapeType="1"/>
            </p:cNvSpPr>
            <p:nvPr/>
          </p:nvSpPr>
          <p:spPr bwMode="auto">
            <a:xfrm flipV="1">
              <a:off x="4724400" y="1981200"/>
              <a:ext cx="0" cy="34290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4" name="Line 29"/>
            <p:cNvSpPr>
              <a:spLocks noChangeShapeType="1"/>
            </p:cNvSpPr>
            <p:nvPr/>
          </p:nvSpPr>
          <p:spPr bwMode="auto">
            <a:xfrm flipV="1">
              <a:off x="5943600" y="1981200"/>
              <a:ext cx="0" cy="32766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075" name="Line 30"/>
            <p:cNvSpPr>
              <a:spLocks noChangeShapeType="1"/>
            </p:cNvSpPr>
            <p:nvPr/>
          </p:nvSpPr>
          <p:spPr bwMode="auto">
            <a:xfrm flipV="1">
              <a:off x="5181600" y="1981200"/>
              <a:ext cx="0" cy="2057400"/>
            </a:xfrm>
            <a:prstGeom prst="line">
              <a:avLst/>
            </a:prstGeom>
            <a:noFill/>
            <a:ln w="28575">
              <a:solidFill>
                <a:srgbClr val="00FF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2076" name="Group 31"/>
            <p:cNvGrpSpPr>
              <a:grpSpLocks/>
            </p:cNvGrpSpPr>
            <p:nvPr/>
          </p:nvGrpSpPr>
          <p:grpSpPr bwMode="auto">
            <a:xfrm>
              <a:off x="6172200" y="1676401"/>
              <a:ext cx="3095625" cy="1414463"/>
              <a:chOff x="4011" y="1248"/>
              <a:chExt cx="1950" cy="891"/>
            </a:xfrm>
          </p:grpSpPr>
          <p:sp>
            <p:nvSpPr>
              <p:cNvPr id="2077" name="Text Box 32"/>
              <p:cNvSpPr txBox="1">
                <a:spLocks noChangeArrowheads="1"/>
              </p:cNvSpPr>
              <p:nvPr/>
            </p:nvSpPr>
            <p:spPr bwMode="auto">
              <a:xfrm>
                <a:off x="4011" y="1248"/>
                <a:ext cx="1950" cy="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000" b="1">
                    <a:solidFill>
                      <a:srgbClr val="FF6600"/>
                    </a:solidFill>
                    <a:latin typeface="Tahoma" charset="0"/>
                  </a:rPr>
                  <a:t> Vertical vanishing</a:t>
                </a:r>
              </a:p>
              <a:p>
                <a:pPr algn="ctr" eaLnBrk="1" hangingPunct="1"/>
                <a:r>
                  <a:rPr lang="en-US" sz="1000" b="1">
                    <a:solidFill>
                      <a:srgbClr val="FF6600"/>
                    </a:solidFill>
                    <a:latin typeface="Tahoma" charset="0"/>
                  </a:rPr>
                  <a:t> point</a:t>
                </a:r>
              </a:p>
              <a:p>
                <a:pPr algn="ctr" eaLnBrk="1" hangingPunct="1"/>
                <a:r>
                  <a:rPr lang="en-US" sz="1000" b="1">
                    <a:solidFill>
                      <a:srgbClr val="FF6600"/>
                    </a:solidFill>
                    <a:latin typeface="Tahoma" charset="0"/>
                  </a:rPr>
                  <a:t>(at infinity)</a:t>
                </a:r>
              </a:p>
            </p:txBody>
          </p:sp>
          <p:sp>
            <p:nvSpPr>
              <p:cNvPr id="207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grpSp>
      <p:sp>
        <p:nvSpPr>
          <p:cNvPr id="40" name="Text Box 8"/>
          <p:cNvSpPr txBox="1">
            <a:spLocks noChangeArrowheads="1"/>
          </p:cNvSpPr>
          <p:nvPr/>
        </p:nvSpPr>
        <p:spPr bwMode="auto">
          <a:xfrm>
            <a:off x="9558338" y="64460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dirty="0"/>
              <a:t>Source: J. Hayes</a:t>
            </a:r>
          </a:p>
        </p:txBody>
      </p:sp>
    </p:spTree>
    <p:extLst>
      <p:ext uri="{BB962C8B-B14F-4D97-AF65-F5344CB8AC3E}">
        <p14:creationId xmlns:p14="http://schemas.microsoft.com/office/powerpoint/2010/main" val="1678694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73741" y="222488"/>
            <a:ext cx="8229600" cy="1143000"/>
          </a:xfrm>
        </p:spPr>
        <p:txBody>
          <a:bodyPr/>
          <a:lstStyle/>
          <a:p>
            <a:r>
              <a:rPr lang="en-US" dirty="0">
                <a:latin typeface="Calibri" charset="0"/>
              </a:rPr>
              <a:t>Origins of edges</a:t>
            </a:r>
          </a:p>
        </p:txBody>
      </p:sp>
      <p:sp>
        <p:nvSpPr>
          <p:cNvPr id="7" name="Text Box 6"/>
          <p:cNvSpPr txBox="1">
            <a:spLocks noChangeArrowheads="1"/>
          </p:cNvSpPr>
          <p:nvPr/>
        </p:nvSpPr>
        <p:spPr bwMode="auto">
          <a:xfrm>
            <a:off x="6629400" y="2559050"/>
            <a:ext cx="20966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depth discontinuity</a:t>
            </a:r>
          </a:p>
        </p:txBody>
      </p:sp>
      <p:sp>
        <p:nvSpPr>
          <p:cNvPr id="9" name="Text Box 7"/>
          <p:cNvSpPr txBox="1">
            <a:spLocks noChangeArrowheads="1"/>
          </p:cNvSpPr>
          <p:nvPr/>
        </p:nvSpPr>
        <p:spPr bwMode="auto">
          <a:xfrm>
            <a:off x="6629401" y="3200400"/>
            <a:ext cx="28404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color discontinuity</a:t>
            </a:r>
          </a:p>
        </p:txBody>
      </p:sp>
      <p:sp>
        <p:nvSpPr>
          <p:cNvPr id="10" name="Text Box 8"/>
          <p:cNvSpPr txBox="1">
            <a:spLocks noChangeArrowheads="1"/>
          </p:cNvSpPr>
          <p:nvPr/>
        </p:nvSpPr>
        <p:spPr bwMode="auto">
          <a:xfrm>
            <a:off x="6629401" y="3854450"/>
            <a:ext cx="26737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illumination discontinuity</a:t>
            </a:r>
          </a:p>
        </p:txBody>
      </p:sp>
      <p:sp>
        <p:nvSpPr>
          <p:cNvPr id="11" name="Text Box 9"/>
          <p:cNvSpPr txBox="1">
            <a:spLocks noChangeArrowheads="1"/>
          </p:cNvSpPr>
          <p:nvPr/>
        </p:nvSpPr>
        <p:spPr bwMode="auto">
          <a:xfrm>
            <a:off x="6629400" y="1905000"/>
            <a:ext cx="30457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800"/>
              <a:t>surface normal discontinuity</a:t>
            </a:r>
          </a:p>
        </p:txBody>
      </p:sp>
      <p:pic>
        <p:nvPicPr>
          <p:cNvPr id="12" name="Picture 11">
            <a:extLst>
              <a:ext uri="{FF2B5EF4-FFF2-40B4-BE49-F238E27FC236}">
                <a16:creationId xmlns:a16="http://schemas.microsoft.com/office/drawing/2014/main" id="{60A718DD-8BB1-B043-9F10-F8D3F410A44A}"/>
              </a:ext>
            </a:extLst>
          </p:cNvPr>
          <p:cNvPicPr>
            <a:picLocks noChangeAspect="1"/>
          </p:cNvPicPr>
          <p:nvPr/>
        </p:nvPicPr>
        <p:blipFill>
          <a:blip r:embed="rId2"/>
          <a:stretch>
            <a:fillRect/>
          </a:stretch>
        </p:blipFill>
        <p:spPr>
          <a:xfrm>
            <a:off x="573741" y="1329953"/>
            <a:ext cx="5843752" cy="4382814"/>
          </a:xfrm>
          <a:prstGeom prst="rect">
            <a:avLst/>
          </a:prstGeom>
        </p:spPr>
      </p:pic>
    </p:spTree>
    <p:extLst>
      <p:ext uri="{BB962C8B-B14F-4D97-AF65-F5344CB8AC3E}">
        <p14:creationId xmlns:p14="http://schemas.microsoft.com/office/powerpoint/2010/main" val="104482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272FFD-2146-9F4E-92F1-52327CDCCD5B}"/>
              </a:ext>
            </a:extLst>
          </p:cNvPr>
          <p:cNvPicPr>
            <a:picLocks noChangeAspect="1"/>
          </p:cNvPicPr>
          <p:nvPr/>
        </p:nvPicPr>
        <p:blipFill>
          <a:blip r:embed="rId2"/>
          <a:stretch>
            <a:fillRect/>
          </a:stretch>
        </p:blipFill>
        <p:spPr>
          <a:xfrm>
            <a:off x="573741" y="1329953"/>
            <a:ext cx="5843752" cy="4382814"/>
          </a:xfrm>
          <a:prstGeom prst="rect">
            <a:avLst/>
          </a:prstGeom>
        </p:spPr>
      </p:pic>
      <p:sp>
        <p:nvSpPr>
          <p:cNvPr id="6" name="Rectangle 5"/>
          <p:cNvSpPr/>
          <p:nvPr/>
        </p:nvSpPr>
        <p:spPr>
          <a:xfrm>
            <a:off x="2585545" y="5407967"/>
            <a:ext cx="381000" cy="304800"/>
          </a:xfrm>
          <a:prstGeom prst="rect">
            <a:avLst/>
          </a:prstGeom>
          <a:noFill/>
          <a:ln w="57150">
            <a:solidFill>
              <a:srgbClr val="85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a:xfrm>
            <a:off x="6924589" y="1875056"/>
            <a:ext cx="3757503" cy="461665"/>
          </a:xfrm>
          <a:prstGeom prst="rect">
            <a:avLst/>
          </a:prstGeom>
          <a:noFill/>
        </p:spPr>
        <p:txBody>
          <a:bodyPr wrap="none" rtlCol="0">
            <a:spAutoFit/>
          </a:bodyPr>
          <a:lstStyle/>
          <a:p>
            <a:r>
              <a:rPr lang="en-US" sz="2400" dirty="0"/>
              <a:t>Surface normal discontinuity</a:t>
            </a:r>
          </a:p>
        </p:txBody>
      </p:sp>
      <p:sp>
        <p:nvSpPr>
          <p:cNvPr id="17" name="Title 1">
            <a:extLst>
              <a:ext uri="{FF2B5EF4-FFF2-40B4-BE49-F238E27FC236}">
                <a16:creationId xmlns:a16="http://schemas.microsoft.com/office/drawing/2014/main" id="{DF2ED887-AC1A-254A-99BA-A0C7CA7459E7}"/>
              </a:ext>
            </a:extLst>
          </p:cNvPr>
          <p:cNvSpPr>
            <a:spLocks noGrp="1"/>
          </p:cNvSpPr>
          <p:nvPr>
            <p:ph type="title"/>
          </p:nvPr>
        </p:nvSpPr>
        <p:spPr>
          <a:xfrm>
            <a:off x="573741" y="186953"/>
            <a:ext cx="8229600" cy="1143000"/>
          </a:xfrm>
        </p:spPr>
        <p:txBody>
          <a:bodyPr/>
          <a:lstStyle/>
          <a:p>
            <a:r>
              <a:rPr lang="en-US" dirty="0">
                <a:latin typeface="Calibri" charset="0"/>
              </a:rPr>
              <a:t>Closeup of edges</a:t>
            </a:r>
          </a:p>
        </p:txBody>
      </p:sp>
      <p:pic>
        <p:nvPicPr>
          <p:cNvPr id="18" name="Picture 17">
            <a:extLst>
              <a:ext uri="{FF2B5EF4-FFF2-40B4-BE49-F238E27FC236}">
                <a16:creationId xmlns:a16="http://schemas.microsoft.com/office/drawing/2014/main" id="{59DB2AFC-8E7B-D943-982A-45729809B3A3}"/>
              </a:ext>
            </a:extLst>
          </p:cNvPr>
          <p:cNvPicPr>
            <a:picLocks noChangeAspect="1"/>
          </p:cNvPicPr>
          <p:nvPr/>
        </p:nvPicPr>
        <p:blipFill rotWithShape="1">
          <a:blip r:embed="rId2"/>
          <a:srcRect l="31819" t="94291" r="61661" b="729"/>
          <a:stretch/>
        </p:blipFill>
        <p:spPr>
          <a:xfrm>
            <a:off x="7778581" y="2781970"/>
            <a:ext cx="2049517" cy="1173979"/>
          </a:xfrm>
          <a:prstGeom prst="rect">
            <a:avLst/>
          </a:prstGeom>
          <a:ln w="57150">
            <a:solidFill>
              <a:srgbClr val="850000"/>
            </a:solidFill>
          </a:ln>
        </p:spPr>
      </p:pic>
      <p:cxnSp>
        <p:nvCxnSpPr>
          <p:cNvPr id="19" name="Straight Connector 18">
            <a:extLst>
              <a:ext uri="{FF2B5EF4-FFF2-40B4-BE49-F238E27FC236}">
                <a16:creationId xmlns:a16="http://schemas.microsoft.com/office/drawing/2014/main" id="{B45E006F-3C35-664A-BE5A-8087F17F6972}"/>
              </a:ext>
            </a:extLst>
          </p:cNvPr>
          <p:cNvCxnSpPr>
            <a:cxnSpLocks/>
          </p:cNvCxnSpPr>
          <p:nvPr/>
        </p:nvCxnSpPr>
        <p:spPr>
          <a:xfrm flipV="1">
            <a:off x="2585545" y="2781970"/>
            <a:ext cx="5193036" cy="2625997"/>
          </a:xfrm>
          <a:prstGeom prst="line">
            <a:avLst/>
          </a:prstGeom>
          <a:ln>
            <a:solidFill>
              <a:srgbClr val="85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D211ED8-CE53-5443-BB13-E41D9C704661}"/>
              </a:ext>
            </a:extLst>
          </p:cNvPr>
          <p:cNvCxnSpPr>
            <a:cxnSpLocks/>
          </p:cNvCxnSpPr>
          <p:nvPr/>
        </p:nvCxnSpPr>
        <p:spPr>
          <a:xfrm flipV="1">
            <a:off x="2966545" y="3955949"/>
            <a:ext cx="4812036" cy="1756820"/>
          </a:xfrm>
          <a:prstGeom prst="line">
            <a:avLst/>
          </a:prstGeom>
          <a:ln>
            <a:solidFill>
              <a:srgbClr val="85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339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1A091F3-1474-5A46-8078-7EA23898B04F}"/>
              </a:ext>
            </a:extLst>
          </p:cNvPr>
          <p:cNvPicPr>
            <a:picLocks noChangeAspect="1"/>
          </p:cNvPicPr>
          <p:nvPr/>
        </p:nvPicPr>
        <p:blipFill>
          <a:blip r:embed="rId2"/>
          <a:stretch>
            <a:fillRect/>
          </a:stretch>
        </p:blipFill>
        <p:spPr>
          <a:xfrm>
            <a:off x="573741" y="1329953"/>
            <a:ext cx="5843752" cy="4382814"/>
          </a:xfrm>
          <a:prstGeom prst="rect">
            <a:avLst/>
          </a:prstGeom>
        </p:spPr>
      </p:pic>
      <p:sp>
        <p:nvSpPr>
          <p:cNvPr id="6" name="Rectangle 5"/>
          <p:cNvSpPr/>
          <p:nvPr/>
        </p:nvSpPr>
        <p:spPr>
          <a:xfrm>
            <a:off x="3888827" y="4298731"/>
            <a:ext cx="381000" cy="304800"/>
          </a:xfrm>
          <a:prstGeom prst="rect">
            <a:avLst/>
          </a:prstGeom>
          <a:noFill/>
          <a:ln w="57150">
            <a:solidFill>
              <a:srgbClr val="85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7726807" y="1947042"/>
            <a:ext cx="2492798" cy="461665"/>
          </a:xfrm>
          <a:prstGeom prst="rect">
            <a:avLst/>
          </a:prstGeom>
          <a:noFill/>
        </p:spPr>
        <p:txBody>
          <a:bodyPr wrap="none" rtlCol="0">
            <a:spAutoFit/>
          </a:bodyPr>
          <a:lstStyle/>
          <a:p>
            <a:r>
              <a:rPr lang="en-US" sz="2000" dirty="0"/>
              <a:t>Depth </a:t>
            </a:r>
            <a:r>
              <a:rPr lang="en-US" sz="2400" dirty="0"/>
              <a:t>discontinuity</a:t>
            </a:r>
          </a:p>
        </p:txBody>
      </p:sp>
      <p:sp>
        <p:nvSpPr>
          <p:cNvPr id="15" name="Title 1">
            <a:extLst>
              <a:ext uri="{FF2B5EF4-FFF2-40B4-BE49-F238E27FC236}">
                <a16:creationId xmlns:a16="http://schemas.microsoft.com/office/drawing/2014/main" id="{5A3FFA4B-E24E-754D-8BDD-79047E6714C2}"/>
              </a:ext>
            </a:extLst>
          </p:cNvPr>
          <p:cNvSpPr>
            <a:spLocks noGrp="1"/>
          </p:cNvSpPr>
          <p:nvPr>
            <p:ph type="title"/>
          </p:nvPr>
        </p:nvSpPr>
        <p:spPr>
          <a:xfrm>
            <a:off x="573741" y="186953"/>
            <a:ext cx="8229600" cy="1143000"/>
          </a:xfrm>
        </p:spPr>
        <p:txBody>
          <a:bodyPr/>
          <a:lstStyle/>
          <a:p>
            <a:r>
              <a:rPr lang="en-US" dirty="0">
                <a:latin typeface="Calibri" charset="0"/>
              </a:rPr>
              <a:t>Closeup of edges</a:t>
            </a:r>
          </a:p>
        </p:txBody>
      </p:sp>
      <p:pic>
        <p:nvPicPr>
          <p:cNvPr id="16" name="Picture 15">
            <a:extLst>
              <a:ext uri="{FF2B5EF4-FFF2-40B4-BE49-F238E27FC236}">
                <a16:creationId xmlns:a16="http://schemas.microsoft.com/office/drawing/2014/main" id="{33E509C6-471D-1546-9C42-741F520C856A}"/>
              </a:ext>
            </a:extLst>
          </p:cNvPr>
          <p:cNvPicPr>
            <a:picLocks noChangeAspect="1"/>
          </p:cNvPicPr>
          <p:nvPr/>
        </p:nvPicPr>
        <p:blipFill rotWithShape="1">
          <a:blip r:embed="rId2"/>
          <a:srcRect l="56639" t="67617" r="36616" b="25908"/>
          <a:stretch/>
        </p:blipFill>
        <p:spPr>
          <a:xfrm>
            <a:off x="7409792" y="2617076"/>
            <a:ext cx="3126829" cy="2251316"/>
          </a:xfrm>
          <a:prstGeom prst="rect">
            <a:avLst/>
          </a:prstGeom>
          <a:ln w="57150">
            <a:solidFill>
              <a:srgbClr val="850000"/>
            </a:solidFill>
          </a:ln>
        </p:spPr>
      </p:pic>
      <p:cxnSp>
        <p:nvCxnSpPr>
          <p:cNvPr id="17" name="Straight Connector 16">
            <a:extLst>
              <a:ext uri="{FF2B5EF4-FFF2-40B4-BE49-F238E27FC236}">
                <a16:creationId xmlns:a16="http://schemas.microsoft.com/office/drawing/2014/main" id="{1BF5169D-2386-2C47-B04A-1B8ECC486A13}"/>
              </a:ext>
            </a:extLst>
          </p:cNvPr>
          <p:cNvCxnSpPr>
            <a:cxnSpLocks/>
          </p:cNvCxnSpPr>
          <p:nvPr/>
        </p:nvCxnSpPr>
        <p:spPr>
          <a:xfrm flipV="1">
            <a:off x="3888827" y="2617076"/>
            <a:ext cx="3520965" cy="1681655"/>
          </a:xfrm>
          <a:prstGeom prst="line">
            <a:avLst/>
          </a:prstGeom>
          <a:ln>
            <a:solidFill>
              <a:srgbClr val="85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17325F7-F4D5-D742-A480-A29B74441044}"/>
              </a:ext>
            </a:extLst>
          </p:cNvPr>
          <p:cNvCxnSpPr>
            <a:cxnSpLocks/>
          </p:cNvCxnSpPr>
          <p:nvPr/>
        </p:nvCxnSpPr>
        <p:spPr>
          <a:xfrm>
            <a:off x="4269827" y="4603531"/>
            <a:ext cx="3139965" cy="264861"/>
          </a:xfrm>
          <a:prstGeom prst="line">
            <a:avLst/>
          </a:prstGeom>
          <a:ln>
            <a:solidFill>
              <a:srgbClr val="85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94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66C189-9AA4-F849-B5A6-E6F816FDFC95}"/>
              </a:ext>
            </a:extLst>
          </p:cNvPr>
          <p:cNvPicPr>
            <a:picLocks noChangeAspect="1"/>
          </p:cNvPicPr>
          <p:nvPr/>
        </p:nvPicPr>
        <p:blipFill>
          <a:blip r:embed="rId3"/>
          <a:stretch>
            <a:fillRect/>
          </a:stretch>
        </p:blipFill>
        <p:spPr>
          <a:xfrm>
            <a:off x="573741" y="1329953"/>
            <a:ext cx="5843752" cy="4382814"/>
          </a:xfrm>
          <a:prstGeom prst="rect">
            <a:avLst/>
          </a:prstGeom>
        </p:spPr>
      </p:pic>
      <p:sp>
        <p:nvSpPr>
          <p:cNvPr id="14338" name="Title 1"/>
          <p:cNvSpPr>
            <a:spLocks noGrp="1"/>
          </p:cNvSpPr>
          <p:nvPr>
            <p:ph type="title"/>
          </p:nvPr>
        </p:nvSpPr>
        <p:spPr>
          <a:xfrm>
            <a:off x="573741" y="186953"/>
            <a:ext cx="8229600" cy="1143000"/>
          </a:xfrm>
        </p:spPr>
        <p:txBody>
          <a:bodyPr/>
          <a:lstStyle/>
          <a:p>
            <a:r>
              <a:rPr lang="en-US" dirty="0">
                <a:latin typeface="Calibri" charset="0"/>
              </a:rPr>
              <a:t>Closeup of edges</a:t>
            </a:r>
          </a:p>
        </p:txBody>
      </p:sp>
      <p:sp>
        <p:nvSpPr>
          <p:cNvPr id="6" name="Rectangle 5"/>
          <p:cNvSpPr/>
          <p:nvPr/>
        </p:nvSpPr>
        <p:spPr>
          <a:xfrm>
            <a:off x="3114617" y="2398986"/>
            <a:ext cx="227673" cy="233855"/>
          </a:xfrm>
          <a:prstGeom prst="rect">
            <a:avLst/>
          </a:prstGeom>
          <a:noFill/>
          <a:ln w="57150">
            <a:solidFill>
              <a:srgbClr val="85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p:nvPr/>
        </p:nvSpPr>
        <p:spPr>
          <a:xfrm>
            <a:off x="7301386" y="1490213"/>
            <a:ext cx="3492046" cy="461665"/>
          </a:xfrm>
          <a:prstGeom prst="rect">
            <a:avLst/>
          </a:prstGeom>
          <a:noFill/>
        </p:spPr>
        <p:txBody>
          <a:bodyPr wrap="none" rtlCol="0">
            <a:spAutoFit/>
          </a:bodyPr>
          <a:lstStyle/>
          <a:p>
            <a:r>
              <a:rPr lang="en-US" sz="2400" dirty="0"/>
              <a:t>Surface color discontinuity</a:t>
            </a:r>
          </a:p>
        </p:txBody>
      </p:sp>
      <p:pic>
        <p:nvPicPr>
          <p:cNvPr id="12" name="Picture 11">
            <a:extLst>
              <a:ext uri="{FF2B5EF4-FFF2-40B4-BE49-F238E27FC236}">
                <a16:creationId xmlns:a16="http://schemas.microsoft.com/office/drawing/2014/main" id="{24F69493-50A9-BB4B-96B7-4B45671084DC}"/>
              </a:ext>
            </a:extLst>
          </p:cNvPr>
          <p:cNvPicPr>
            <a:picLocks noChangeAspect="1"/>
          </p:cNvPicPr>
          <p:nvPr/>
        </p:nvPicPr>
        <p:blipFill rotWithShape="1">
          <a:blip r:embed="rId3"/>
          <a:srcRect l="43880" t="22602" r="51744" b="69793"/>
          <a:stretch/>
        </p:blipFill>
        <p:spPr>
          <a:xfrm>
            <a:off x="7700459" y="2076510"/>
            <a:ext cx="2693901" cy="3511625"/>
          </a:xfrm>
          <a:prstGeom prst="rect">
            <a:avLst/>
          </a:prstGeom>
          <a:ln w="57150">
            <a:solidFill>
              <a:srgbClr val="850000"/>
            </a:solidFill>
          </a:ln>
        </p:spPr>
      </p:pic>
      <p:cxnSp>
        <p:nvCxnSpPr>
          <p:cNvPr id="7" name="Straight Connector 6">
            <a:extLst>
              <a:ext uri="{FF2B5EF4-FFF2-40B4-BE49-F238E27FC236}">
                <a16:creationId xmlns:a16="http://schemas.microsoft.com/office/drawing/2014/main" id="{90261D58-B8D5-9E4C-B316-4AD246DDF210}"/>
              </a:ext>
            </a:extLst>
          </p:cNvPr>
          <p:cNvCxnSpPr>
            <a:cxnSpLocks/>
            <a:stCxn id="6" idx="0"/>
          </p:cNvCxnSpPr>
          <p:nvPr/>
        </p:nvCxnSpPr>
        <p:spPr>
          <a:xfrm flipV="1">
            <a:off x="3228454" y="2076510"/>
            <a:ext cx="4472005" cy="322476"/>
          </a:xfrm>
          <a:prstGeom prst="line">
            <a:avLst/>
          </a:prstGeom>
          <a:ln>
            <a:solidFill>
              <a:srgbClr val="85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3EA712C-FEAC-2F41-AC1D-D1CFAA628A81}"/>
              </a:ext>
            </a:extLst>
          </p:cNvPr>
          <p:cNvCxnSpPr>
            <a:cxnSpLocks/>
          </p:cNvCxnSpPr>
          <p:nvPr/>
        </p:nvCxnSpPr>
        <p:spPr>
          <a:xfrm>
            <a:off x="3114230" y="2632841"/>
            <a:ext cx="4586229" cy="2955294"/>
          </a:xfrm>
          <a:prstGeom prst="line">
            <a:avLst/>
          </a:prstGeom>
          <a:ln>
            <a:solidFill>
              <a:srgbClr val="85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721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chemeClr val="bg1">
                    <a:lumMod val="75000"/>
                  </a:schemeClr>
                </a:solidFill>
              </a:rPr>
              <a:t>Edge detection</a:t>
            </a:r>
          </a:p>
          <a:p>
            <a:r>
              <a:rPr lang="en-US"/>
              <a:t>Image Gradients</a:t>
            </a:r>
            <a:endParaRPr lang="en-US">
              <a:solidFill>
                <a:schemeClr val="bg1">
                  <a:lumMod val="75000"/>
                </a:schemeClr>
              </a:solidFill>
            </a:endParaRPr>
          </a:p>
          <a:p>
            <a:r>
              <a:rPr lang="en-US">
                <a:solidFill>
                  <a:schemeClr val="bg1">
                    <a:lumMod val="75000"/>
                  </a:schemeClr>
                </a:solidFill>
              </a:rPr>
              <a:t>A simple edge detector</a:t>
            </a:r>
          </a:p>
          <a:p>
            <a:r>
              <a:rPr lang="en-US">
                <a:solidFill>
                  <a:schemeClr val="bg1">
                    <a:lumMod val="75000"/>
                  </a:schemeClr>
                </a:solidFill>
              </a:rPr>
              <a:t>Sobel edge detector</a:t>
            </a:r>
          </a:p>
          <a:p>
            <a:r>
              <a:rPr lang="en-US">
                <a:solidFill>
                  <a:srgbClr val="BFBFBF"/>
                </a:solidFill>
              </a:rPr>
              <a:t>Canny edge detector</a:t>
            </a:r>
          </a:p>
          <a:p>
            <a:r>
              <a:rPr lang="en-US">
                <a:solidFill>
                  <a:schemeClr val="bg1">
                    <a:lumMod val="75000"/>
                  </a:schemeClr>
                </a:solidFill>
              </a:rPr>
              <a:t>Hough Transform</a:t>
            </a:r>
          </a:p>
        </p:txBody>
      </p:sp>
    </p:spTree>
    <p:extLst>
      <p:ext uri="{BB962C8B-B14F-4D97-AF65-F5344CB8AC3E}">
        <p14:creationId xmlns:p14="http://schemas.microsoft.com/office/powerpoint/2010/main" val="3998465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286001"/>
            <a:ext cx="7696200" cy="1545381"/>
          </a:xfrm>
          <a:prstGeom prst="rect">
            <a:avLst/>
          </a:prstGeom>
        </p:spPr>
      </p:pic>
    </p:spTree>
    <p:extLst>
      <p:ext uri="{BB962C8B-B14F-4D97-AF65-F5344CB8AC3E}">
        <p14:creationId xmlns:p14="http://schemas.microsoft.com/office/powerpoint/2010/main" val="134466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675" y="2133600"/>
            <a:ext cx="3416300" cy="3124200"/>
          </a:xfrm>
          <a:prstGeom prst="rect">
            <a:avLst/>
          </a:prstGeom>
        </p:spPr>
      </p:pic>
    </p:spTree>
    <p:extLst>
      <p:ext uri="{BB962C8B-B14F-4D97-AF65-F5344CB8AC3E}">
        <p14:creationId xmlns:p14="http://schemas.microsoft.com/office/powerpoint/2010/main" val="49774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Derivatives in 1D - example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675" y="2133600"/>
            <a:ext cx="3416300" cy="3124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600" y="2133600"/>
            <a:ext cx="4749800" cy="3098800"/>
          </a:xfrm>
          <a:prstGeom prst="rect">
            <a:avLst/>
          </a:prstGeom>
        </p:spPr>
      </p:pic>
    </p:spTree>
    <p:extLst>
      <p:ext uri="{BB962C8B-B14F-4D97-AF65-F5344CB8AC3E}">
        <p14:creationId xmlns:p14="http://schemas.microsoft.com/office/powerpoint/2010/main" val="1723753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t>Edge detection</a:t>
            </a:r>
          </a:p>
          <a:p>
            <a:r>
              <a:rPr lang="en-US"/>
              <a:t>Image Gradients</a:t>
            </a:r>
          </a:p>
          <a:p>
            <a:r>
              <a:rPr lang="en-US"/>
              <a:t>A simple edge detector</a:t>
            </a:r>
          </a:p>
          <a:p>
            <a:r>
              <a:rPr lang="en-US"/>
              <a:t>Sobel edge detector</a:t>
            </a:r>
          </a:p>
          <a:p>
            <a:r>
              <a:rPr lang="en-US"/>
              <a:t>Canny edge detector</a:t>
            </a:r>
          </a:p>
          <a:p>
            <a:r>
              <a:rPr lang="en-US"/>
              <a:t>Hough Transform</a:t>
            </a:r>
          </a:p>
          <a:p>
            <a:endParaRPr lang="en-US"/>
          </a:p>
        </p:txBody>
      </p:sp>
      <p:sp>
        <p:nvSpPr>
          <p:cNvPr id="6" name="TextBox 5"/>
          <p:cNvSpPr txBox="1"/>
          <p:nvPr/>
        </p:nvSpPr>
        <p:spPr>
          <a:xfrm>
            <a:off x="609602" y="5770344"/>
            <a:ext cx="4721677" cy="646331"/>
          </a:xfrm>
          <a:prstGeom prst="rect">
            <a:avLst/>
          </a:prstGeom>
          <a:noFill/>
        </p:spPr>
        <p:txBody>
          <a:bodyPr wrap="none" rtlCol="0">
            <a:spAutoFit/>
          </a:bodyPr>
          <a:lstStyle/>
          <a:p>
            <a:r>
              <a:rPr lang="en-US" dirty="0"/>
              <a:t>Some background reading:</a:t>
            </a:r>
          </a:p>
          <a:p>
            <a:r>
              <a:rPr lang="en-US" dirty="0"/>
              <a:t>Forsyth and Ponce, Computer Vision, Chapter 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9775" y="1417639"/>
            <a:ext cx="8229600" cy="1876703"/>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49" y="3200400"/>
            <a:ext cx="6159500" cy="1447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749" y="4770715"/>
            <a:ext cx="6070600" cy="1435100"/>
          </a:xfrm>
          <a:prstGeom prst="rect">
            <a:avLst/>
          </a:prstGeom>
        </p:spPr>
      </p:pic>
    </p:spTree>
    <p:extLst>
      <p:ext uri="{BB962C8B-B14F-4D97-AF65-F5344CB8AC3E}">
        <p14:creationId xmlns:p14="http://schemas.microsoft.com/office/powerpoint/2010/main" val="1094336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Discrete derivative in 1D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00" y="1431926"/>
            <a:ext cx="5524496" cy="4525963"/>
          </a:xfrm>
        </p:spPr>
      </p:pic>
      <p:sp>
        <p:nvSpPr>
          <p:cNvPr id="7" name="TextBox 6"/>
          <p:cNvSpPr txBox="1"/>
          <p:nvPr/>
        </p:nvSpPr>
        <p:spPr>
          <a:xfrm>
            <a:off x="1981200" y="1676401"/>
            <a:ext cx="2286000" cy="646331"/>
          </a:xfrm>
          <a:prstGeom prst="rect">
            <a:avLst/>
          </a:prstGeom>
          <a:noFill/>
        </p:spPr>
        <p:txBody>
          <a:bodyPr wrap="square" rtlCol="0">
            <a:spAutoFit/>
          </a:bodyPr>
          <a:lstStyle/>
          <a:p>
            <a:r>
              <a:rPr lang="en-US" sz="3600"/>
              <a:t>Backward</a:t>
            </a:r>
          </a:p>
        </p:txBody>
      </p:sp>
      <p:sp>
        <p:nvSpPr>
          <p:cNvPr id="8" name="TextBox 7"/>
          <p:cNvSpPr txBox="1"/>
          <p:nvPr/>
        </p:nvSpPr>
        <p:spPr>
          <a:xfrm>
            <a:off x="1990725" y="3170814"/>
            <a:ext cx="2286000" cy="646331"/>
          </a:xfrm>
          <a:prstGeom prst="rect">
            <a:avLst/>
          </a:prstGeom>
          <a:noFill/>
        </p:spPr>
        <p:txBody>
          <a:bodyPr wrap="square" rtlCol="0">
            <a:spAutoFit/>
          </a:bodyPr>
          <a:lstStyle/>
          <a:p>
            <a:r>
              <a:rPr lang="en-US" sz="3600"/>
              <a:t>Forward</a:t>
            </a:r>
          </a:p>
        </p:txBody>
      </p:sp>
      <p:sp>
        <p:nvSpPr>
          <p:cNvPr id="9" name="TextBox 8"/>
          <p:cNvSpPr txBox="1"/>
          <p:nvPr/>
        </p:nvSpPr>
        <p:spPr>
          <a:xfrm>
            <a:off x="2028825" y="4617095"/>
            <a:ext cx="2286000" cy="646331"/>
          </a:xfrm>
          <a:prstGeom prst="rect">
            <a:avLst/>
          </a:prstGeom>
          <a:noFill/>
        </p:spPr>
        <p:txBody>
          <a:bodyPr wrap="square" rtlCol="0">
            <a:spAutoFit/>
          </a:bodyPr>
          <a:lstStyle/>
          <a:p>
            <a:r>
              <a:rPr lang="en-US" sz="3600"/>
              <a:t>Central</a:t>
            </a:r>
          </a:p>
        </p:txBody>
      </p:sp>
    </p:spTree>
    <p:extLst>
      <p:ext uri="{BB962C8B-B14F-4D97-AF65-F5344CB8AC3E}">
        <p14:creationId xmlns:p14="http://schemas.microsoft.com/office/powerpoint/2010/main" val="1168153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a:stretch/>
        </p:blipFill>
        <p:spPr>
          <a:xfrm>
            <a:off x="3048001" y="2133600"/>
            <a:ext cx="3683787" cy="38100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a:t>Backward filter:                       [0      1      -1]</a:t>
            </a:r>
          </a:p>
          <a:p>
            <a:endParaRPr lang="en-US" sz="3600"/>
          </a:p>
          <a:p>
            <a:r>
              <a:rPr lang="en-US" sz="3600"/>
              <a:t>Forward:                                   [-1      1      0]</a:t>
            </a:r>
          </a:p>
          <a:p>
            <a:endParaRPr lang="en-US" sz="3600"/>
          </a:p>
          <a:p>
            <a:r>
              <a:rPr lang="en-US" sz="3600"/>
              <a:t>Central:                                     [ 1      0     -1]</a:t>
            </a:r>
          </a:p>
        </p:txBody>
      </p:sp>
    </p:spTree>
    <p:extLst>
      <p:ext uri="{BB962C8B-B14F-4D97-AF65-F5344CB8AC3E}">
        <p14:creationId xmlns:p14="http://schemas.microsoft.com/office/powerpoint/2010/main" val="1245341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b="72000"/>
          <a:stretch/>
        </p:blipFill>
        <p:spPr>
          <a:xfrm>
            <a:off x="3048001" y="2133600"/>
            <a:ext cx="3683787" cy="10668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a:t>Backward filter:                       [0      1      -1]</a:t>
            </a:r>
          </a:p>
          <a:p>
            <a:endParaRPr lang="en-US" sz="3600"/>
          </a:p>
        </p:txBody>
      </p:sp>
    </p:spTree>
    <p:extLst>
      <p:ext uri="{BB962C8B-B14F-4D97-AF65-F5344CB8AC3E}">
        <p14:creationId xmlns:p14="http://schemas.microsoft.com/office/powerpoint/2010/main" val="959846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0788" b="40000"/>
          <a:stretch/>
        </p:blipFill>
        <p:spPr>
          <a:xfrm>
            <a:off x="3048001" y="2133600"/>
            <a:ext cx="3683787" cy="2286000"/>
          </a:xfrm>
          <a:prstGeom prst="rect">
            <a:avLst/>
          </a:prstGeom>
        </p:spPr>
      </p:pic>
      <p:sp>
        <p:nvSpPr>
          <p:cNvPr id="2" name="Title 1"/>
          <p:cNvSpPr>
            <a:spLocks noGrp="1"/>
          </p:cNvSpPr>
          <p:nvPr>
            <p:ph type="title"/>
          </p:nvPr>
        </p:nvSpPr>
        <p:spPr/>
        <p:txBody>
          <a:bodyPr/>
          <a:lstStyle/>
          <a:p>
            <a:r>
              <a:rPr lang="en-US"/>
              <a:t>1D discrete derivate filters</a:t>
            </a:r>
          </a:p>
        </p:txBody>
      </p:sp>
      <p:sp>
        <p:nvSpPr>
          <p:cNvPr id="3" name="Content Placeholder 2"/>
          <p:cNvSpPr>
            <a:spLocks noGrp="1"/>
          </p:cNvSpPr>
          <p:nvPr>
            <p:ph idx="1"/>
          </p:nvPr>
        </p:nvSpPr>
        <p:spPr/>
        <p:txBody>
          <a:bodyPr>
            <a:normAutofit/>
          </a:bodyPr>
          <a:lstStyle/>
          <a:p>
            <a:r>
              <a:rPr lang="en-US" sz="3600"/>
              <a:t>Backward filter:                       [0      1      -1]</a:t>
            </a:r>
          </a:p>
          <a:p>
            <a:endParaRPr lang="en-US" sz="3600"/>
          </a:p>
          <a:p>
            <a:r>
              <a:rPr lang="en-US" sz="3600"/>
              <a:t>Forward:                                   [-1      1      0]</a:t>
            </a:r>
          </a:p>
        </p:txBody>
      </p:sp>
    </p:spTree>
    <p:extLst>
      <p:ext uri="{BB962C8B-B14F-4D97-AF65-F5344CB8AC3E}">
        <p14:creationId xmlns:p14="http://schemas.microsoft.com/office/powerpoint/2010/main" val="196606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1D discrete derivate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2362201"/>
            <a:ext cx="8229600" cy="1404487"/>
          </a:xfrm>
        </p:spPr>
      </p:pic>
    </p:spTree>
    <p:extLst>
      <p:ext uri="{BB962C8B-B14F-4D97-AF65-F5344CB8AC3E}">
        <p14:creationId xmlns:p14="http://schemas.microsoft.com/office/powerpoint/2010/main" val="1997082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83644"/>
          <a:stretch/>
        </p:blipFill>
        <p:spPr>
          <a:xfrm>
            <a:off x="2743200" y="1492988"/>
            <a:ext cx="7144920" cy="793013"/>
          </a:xfrm>
        </p:spPr>
      </p:pic>
    </p:spTree>
    <p:extLst>
      <p:ext uri="{BB962C8B-B14F-4D97-AF65-F5344CB8AC3E}">
        <p14:creationId xmlns:p14="http://schemas.microsoft.com/office/powerpoint/2010/main" val="957460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2" b="42783"/>
          <a:stretch/>
        </p:blipFill>
        <p:spPr>
          <a:xfrm>
            <a:off x="2743200" y="1492988"/>
            <a:ext cx="7144920" cy="2774213"/>
          </a:xfrm>
        </p:spPr>
      </p:pic>
    </p:spTree>
    <p:extLst>
      <p:ext uri="{BB962C8B-B14F-4D97-AF65-F5344CB8AC3E}">
        <p14:creationId xmlns:p14="http://schemas.microsoft.com/office/powerpoint/2010/main" val="1772707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Discrete derivate in 2D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2642" y="1600200"/>
            <a:ext cx="6669840" cy="4525963"/>
          </a:xfrm>
        </p:spPr>
      </p:pic>
      <p:sp>
        <p:nvSpPr>
          <p:cNvPr id="3" name="Rectangle 2"/>
          <p:cNvSpPr/>
          <p:nvPr/>
        </p:nvSpPr>
        <p:spPr>
          <a:xfrm>
            <a:off x="5715000" y="5257800"/>
            <a:ext cx="1981200" cy="990600"/>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479026" y="5158582"/>
            <a:ext cx="300508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18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059329"/>
            <a:ext cx="2298700" cy="1968500"/>
          </a:xfrm>
        </p:spPr>
      </p:pic>
      <p:sp>
        <p:nvSpPr>
          <p:cNvPr id="8" name="TextBox 7"/>
          <p:cNvSpPr txBox="1"/>
          <p:nvPr/>
        </p:nvSpPr>
        <p:spPr>
          <a:xfrm>
            <a:off x="2209800" y="1915319"/>
            <a:ext cx="7772400" cy="646331"/>
          </a:xfrm>
          <a:prstGeom prst="rect">
            <a:avLst/>
          </a:prstGeom>
          <a:noFill/>
        </p:spPr>
        <p:txBody>
          <a:bodyPr wrap="square" rtlCol="0">
            <a:spAutoFit/>
          </a:bodyPr>
          <a:lstStyle/>
          <a:p>
            <a:r>
              <a:rPr lang="en-US" sz="3600" dirty="0">
                <a:solidFill>
                  <a:srgbClr val="850000"/>
                </a:solidFill>
              </a:rPr>
              <a:t>What does this filter do?</a:t>
            </a:r>
          </a:p>
        </p:txBody>
      </p:sp>
    </p:spTree>
    <p:extLst>
      <p:ext uri="{BB962C8B-B14F-4D97-AF65-F5344CB8AC3E}">
        <p14:creationId xmlns:p14="http://schemas.microsoft.com/office/powerpoint/2010/main" val="751879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t>Edge detection</a:t>
            </a:r>
          </a:p>
          <a:p>
            <a:r>
              <a:rPr lang="en-US">
                <a:solidFill>
                  <a:schemeClr val="bg1">
                    <a:lumMod val="75000"/>
                  </a:schemeClr>
                </a:solidFill>
              </a:rPr>
              <a:t>Image Gradients</a:t>
            </a:r>
          </a:p>
          <a:p>
            <a:r>
              <a:rPr lang="en-US">
                <a:solidFill>
                  <a:schemeClr val="bg1">
                    <a:lumMod val="75000"/>
                  </a:schemeClr>
                </a:solidFill>
              </a:rPr>
              <a:t>A simple edge detector</a:t>
            </a:r>
          </a:p>
          <a:p>
            <a:r>
              <a:rPr lang="en-US">
                <a:solidFill>
                  <a:schemeClr val="bg1">
                    <a:lumMod val="75000"/>
                  </a:schemeClr>
                </a:solidFill>
              </a:rPr>
              <a:t>Sobel edge detector</a:t>
            </a:r>
          </a:p>
          <a:p>
            <a:r>
              <a:rPr lang="en-US">
                <a:solidFill>
                  <a:schemeClr val="bg1">
                    <a:lumMod val="75000"/>
                  </a:schemeClr>
                </a:solidFill>
              </a:rPr>
              <a:t>Canny edge detector</a:t>
            </a:r>
          </a:p>
          <a:p>
            <a:r>
              <a:rPr lang="en-US">
                <a:solidFill>
                  <a:schemeClr val="bg1">
                    <a:lumMod val="75000"/>
                  </a:schemeClr>
                </a:solidFill>
              </a:rPr>
              <a:t>Hough Transform</a:t>
            </a:r>
          </a:p>
          <a:p>
            <a:endParaRPr lang="en-US"/>
          </a:p>
        </p:txBody>
      </p:sp>
      <p:sp>
        <p:nvSpPr>
          <p:cNvPr id="6" name="TextBox 5"/>
          <p:cNvSpPr txBox="1"/>
          <p:nvPr/>
        </p:nvSpPr>
        <p:spPr>
          <a:xfrm>
            <a:off x="609602" y="5803000"/>
            <a:ext cx="4721677" cy="646331"/>
          </a:xfrm>
          <a:prstGeom prst="rect">
            <a:avLst/>
          </a:prstGeom>
          <a:noFill/>
        </p:spPr>
        <p:txBody>
          <a:bodyPr wrap="none" rtlCol="0">
            <a:spAutoFit/>
          </a:bodyPr>
          <a:lstStyle/>
          <a:p>
            <a:r>
              <a:rPr lang="en-US" dirty="0"/>
              <a:t>Some background reading:</a:t>
            </a:r>
          </a:p>
          <a:p>
            <a:r>
              <a:rPr lang="en-US" dirty="0"/>
              <a:t>Forsyth and Ponce, Computer Vision, Chapter 8</a:t>
            </a:r>
          </a:p>
        </p:txBody>
      </p:sp>
    </p:spTree>
    <p:extLst>
      <p:ext uri="{BB962C8B-B14F-4D97-AF65-F5344CB8AC3E}">
        <p14:creationId xmlns:p14="http://schemas.microsoft.com/office/powerpoint/2010/main" val="575948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059329"/>
            <a:ext cx="2298700" cy="19685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021229"/>
            <a:ext cx="2768600" cy="2044700"/>
          </a:xfrm>
          <a:prstGeom prst="rect">
            <a:avLst/>
          </a:prstGeom>
        </p:spPr>
      </p:pic>
      <p:sp>
        <p:nvSpPr>
          <p:cNvPr id="8" name="TextBox 7"/>
          <p:cNvSpPr txBox="1"/>
          <p:nvPr/>
        </p:nvSpPr>
        <p:spPr>
          <a:xfrm>
            <a:off x="2209800" y="1915319"/>
            <a:ext cx="7772400" cy="646331"/>
          </a:xfrm>
          <a:prstGeom prst="rect">
            <a:avLst/>
          </a:prstGeom>
          <a:noFill/>
        </p:spPr>
        <p:txBody>
          <a:bodyPr wrap="square" rtlCol="0">
            <a:spAutoFit/>
          </a:bodyPr>
          <a:lstStyle/>
          <a:p>
            <a:pPr algn="r"/>
            <a:r>
              <a:rPr lang="en-US" sz="3600" dirty="0">
                <a:solidFill>
                  <a:srgbClr val="850000"/>
                </a:solidFill>
              </a:rPr>
              <a:t>What about this filter?</a:t>
            </a:r>
          </a:p>
        </p:txBody>
      </p:sp>
    </p:spTree>
    <p:extLst>
      <p:ext uri="{BB962C8B-B14F-4D97-AF65-F5344CB8AC3E}">
        <p14:creationId xmlns:p14="http://schemas.microsoft.com/office/powerpoint/2010/main" val="1459147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387" y="2209800"/>
            <a:ext cx="5067300" cy="3517900"/>
          </a:xfrm>
          <a:prstGeom prst="rect">
            <a:avLst/>
          </a:prstGeom>
        </p:spPr>
      </p:pic>
    </p:spTree>
    <p:extLst>
      <p:ext uri="{BB962C8B-B14F-4D97-AF65-F5344CB8AC3E}">
        <p14:creationId xmlns:p14="http://schemas.microsoft.com/office/powerpoint/2010/main" val="1305448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387" y="2209800"/>
            <a:ext cx="5067300" cy="35179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200" y="2637016"/>
            <a:ext cx="2768600" cy="2044700"/>
          </a:xfrm>
          <a:prstGeom prst="rect">
            <a:avLst/>
          </a:prstGeom>
          <a:ln w="38100">
            <a:solidFill>
              <a:srgbClr val="850000"/>
            </a:solidFill>
          </a:ln>
        </p:spPr>
      </p:pic>
      <p:sp>
        <p:nvSpPr>
          <p:cNvPr id="8" name="TextBox 7"/>
          <p:cNvSpPr txBox="1"/>
          <p:nvPr/>
        </p:nvSpPr>
        <p:spPr>
          <a:xfrm>
            <a:off x="3886200" y="1417638"/>
            <a:ext cx="6096000" cy="1200329"/>
          </a:xfrm>
          <a:prstGeom prst="rect">
            <a:avLst/>
          </a:prstGeom>
          <a:noFill/>
        </p:spPr>
        <p:txBody>
          <a:bodyPr wrap="square" rtlCol="0">
            <a:spAutoFit/>
          </a:bodyPr>
          <a:lstStyle/>
          <a:p>
            <a:pPr algn="r"/>
            <a:r>
              <a:rPr lang="en-US" sz="3600">
                <a:solidFill>
                  <a:srgbClr val="850000"/>
                </a:solidFill>
              </a:rPr>
              <a:t>What happens when we apply this filter?</a:t>
            </a:r>
          </a:p>
        </p:txBody>
      </p:sp>
    </p:spTree>
    <p:extLst>
      <p:ext uri="{BB962C8B-B14F-4D97-AF65-F5344CB8AC3E}">
        <p14:creationId xmlns:p14="http://schemas.microsoft.com/office/powerpoint/2010/main" val="995205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8863" y="2185988"/>
            <a:ext cx="2865609" cy="198940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037" y="4331172"/>
            <a:ext cx="2613196" cy="1929929"/>
          </a:xfrm>
          <a:prstGeom prst="rect">
            <a:avLst/>
          </a:prstGeom>
          <a:ln w="38100">
            <a:solidFill>
              <a:srgbClr val="850000"/>
            </a:solidFill>
          </a:ln>
        </p:spPr>
      </p:pic>
      <p:sp>
        <p:nvSpPr>
          <p:cNvPr id="8" name="TextBox 7"/>
          <p:cNvSpPr txBox="1"/>
          <p:nvPr/>
        </p:nvSpPr>
        <p:spPr>
          <a:xfrm>
            <a:off x="1676400" y="1417638"/>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600" y="2819400"/>
            <a:ext cx="4089400" cy="3441700"/>
          </a:xfrm>
          <a:prstGeom prst="rect">
            <a:avLst/>
          </a:prstGeom>
        </p:spPr>
      </p:pic>
    </p:spTree>
    <p:extLst>
      <p:ext uri="{BB962C8B-B14F-4D97-AF65-F5344CB8AC3E}">
        <p14:creationId xmlns:p14="http://schemas.microsoft.com/office/powerpoint/2010/main" val="1430840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387" y="2209800"/>
            <a:ext cx="5067300" cy="3517900"/>
          </a:xfrm>
        </p:spPr>
      </p:pic>
      <p:sp>
        <p:nvSpPr>
          <p:cNvPr id="8" name="TextBox 7"/>
          <p:cNvSpPr txBox="1"/>
          <p:nvPr/>
        </p:nvSpPr>
        <p:spPr>
          <a:xfrm>
            <a:off x="3886200" y="1417638"/>
            <a:ext cx="6096000" cy="646331"/>
          </a:xfrm>
          <a:prstGeom prst="rect">
            <a:avLst/>
          </a:prstGeom>
          <a:noFill/>
        </p:spPr>
        <p:txBody>
          <a:bodyPr wrap="square" rtlCol="0">
            <a:spAutoFit/>
          </a:bodyPr>
          <a:lstStyle/>
          <a:p>
            <a:pPr algn="r"/>
            <a:r>
              <a:rPr lang="en-US" sz="3600">
                <a:solidFill>
                  <a:srgbClr val="850000"/>
                </a:solidFill>
              </a:rPr>
              <a:t>Now let’s try the other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748" y="2609741"/>
            <a:ext cx="2298700" cy="1968500"/>
          </a:xfrm>
          <a:prstGeom prst="rect">
            <a:avLst/>
          </a:prstGeom>
          <a:ln w="38100">
            <a:solidFill>
              <a:srgbClr val="850000"/>
            </a:solidFill>
          </a:ln>
        </p:spPr>
      </p:pic>
    </p:spTree>
    <p:extLst>
      <p:ext uri="{BB962C8B-B14F-4D97-AF65-F5344CB8AC3E}">
        <p14:creationId xmlns:p14="http://schemas.microsoft.com/office/powerpoint/2010/main" val="618406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2D discrete derivative - example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8863" y="2185988"/>
            <a:ext cx="2865609" cy="1989407"/>
          </a:xfrm>
        </p:spPr>
      </p:pic>
      <p:sp>
        <p:nvSpPr>
          <p:cNvPr id="8" name="TextBox 7"/>
          <p:cNvSpPr txBox="1"/>
          <p:nvPr/>
        </p:nvSpPr>
        <p:spPr>
          <a:xfrm>
            <a:off x="1676400" y="1417638"/>
            <a:ext cx="8305800" cy="646331"/>
          </a:xfrm>
          <a:prstGeom prst="rect">
            <a:avLst/>
          </a:prstGeom>
          <a:noFill/>
        </p:spPr>
        <p:txBody>
          <a:bodyPr wrap="square" rtlCol="0">
            <a:spAutoFit/>
          </a:bodyPr>
          <a:lstStyle/>
          <a:p>
            <a:pPr algn="r"/>
            <a:r>
              <a:rPr lang="en-US" sz="3600">
                <a:solidFill>
                  <a:srgbClr val="850000"/>
                </a:solidFill>
              </a:rPr>
              <a:t>What happens when we apply this filter?</a:t>
            </a:r>
          </a:p>
        </p:txBody>
      </p:sp>
      <p:pic>
        <p:nvPicPr>
          <p:cNvPr id="9"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316" y="4297413"/>
            <a:ext cx="2298700" cy="1968500"/>
          </a:xfrm>
          <a:prstGeom prst="rect">
            <a:avLst/>
          </a:prstGeom>
          <a:ln w="38100">
            <a:solidFill>
              <a:srgbClr val="850000"/>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81150"/>
          <a:stretch/>
        </p:blipFill>
        <p:spPr>
          <a:xfrm>
            <a:off x="5772249" y="2600594"/>
            <a:ext cx="730151" cy="3149600"/>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7FDA690F-1EAB-E940-9D1C-DBD42C8AA403}"/>
                  </a:ext>
                </a:extLst>
              </p:cNvPr>
              <p:cNvSpPr txBox="1"/>
              <p:nvPr/>
            </p:nvSpPr>
            <p:spPr>
              <a:xfrm>
                <a:off x="6502400" y="3113436"/>
                <a:ext cx="3615220" cy="212391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panose="02040503050406030204" pitchFamily="18" charset="0"/>
                            </a:rPr>
                          </m:ctrlPr>
                        </m:dPr>
                        <m:e>
                          <m:m>
                            <m:mPr>
                              <m:mcs>
                                <m:mc>
                                  <m:mcPr>
                                    <m:count m:val="2"/>
                                    <m:mcJc m:val="center"/>
                                  </m:mcPr>
                                </m:mc>
                              </m:mcs>
                              <m:ctrlPr>
                                <a:rPr lang="en-US" sz="3200" i="1" smtClean="0">
                                  <a:latin typeface="Cambria Math" panose="02040503050406030204" pitchFamily="18" charset="0"/>
                                </a:rPr>
                              </m:ctrlPr>
                            </m:mPr>
                            <m:mr>
                              <m:e>
                                <m:m>
                                  <m:mPr>
                                    <m:mcs>
                                      <m:mc>
                                        <m:mcPr>
                                          <m:count m:val="3"/>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0</m:t>
                                      </m:r>
                                    </m:e>
                                    <m:e>
                                      <m:r>
                                        <a:rPr lang="en-US" sz="3200" b="0" i="1" smtClean="0">
                                          <a:latin typeface="Cambria Math" panose="02040503050406030204" pitchFamily="18" charset="0"/>
                                        </a:rPr>
                                        <m:t>10</m:t>
                                      </m:r>
                                    </m:e>
                                    <m:e>
                                      <m:r>
                                        <a:rPr lang="en-US" sz="3200" b="0" i="1" smtClean="0">
                                          <a:latin typeface="Cambria Math" panose="02040503050406030204" pitchFamily="18" charset="0"/>
                                        </a:rPr>
                                        <m:t>10</m:t>
                                      </m:r>
                                    </m:e>
                                  </m:mr>
                                  <m:mr>
                                    <m:e>
                                      <m:r>
                                        <a:rPr lang="en-US" sz="3200" b="0" i="1" smtClean="0">
                                          <a:latin typeface="Cambria Math" panose="02040503050406030204" pitchFamily="18" charset="0"/>
                                        </a:rPr>
                                        <m:t>0</m:t>
                                      </m:r>
                                    </m:e>
                                    <m:e>
                                      <m:r>
                                        <a:rPr lang="en-US" sz="3200" b="0" i="1" smtClean="0">
                                          <a:latin typeface="Cambria Math" panose="02040503050406030204" pitchFamily="18" charset="0"/>
                                        </a:rPr>
                                        <m:t>10</m:t>
                                      </m:r>
                                    </m:e>
                                    <m:e>
                                      <m:r>
                                        <a:rPr lang="en-US" sz="3200" b="0" i="1" smtClean="0">
                                          <a:latin typeface="Cambria Math" panose="02040503050406030204" pitchFamily="18" charset="0"/>
                                        </a:rPr>
                                        <m:t>10</m:t>
                                      </m:r>
                                    </m:e>
                                  </m:mr>
                                </m:m>
                              </m:e>
                              <m:e>
                                <m:m>
                                  <m:mPr>
                                    <m:mcs>
                                      <m:mc>
                                        <m:mcPr>
                                          <m:count m:val="2"/>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0</m:t>
                                      </m:r>
                                    </m:e>
                                    <m:e>
                                      <m:r>
                                        <a:rPr lang="en-US" sz="3200" b="0" i="1" smtClean="0">
                                          <a:latin typeface="Cambria Math" panose="02040503050406030204" pitchFamily="18" charset="0"/>
                                        </a:rPr>
                                        <m:t>0</m:t>
                                      </m:r>
                                    </m:e>
                                  </m:mr>
                                  <m:mr>
                                    <m:e>
                                      <m:r>
                                        <a:rPr lang="en-US" sz="3200" b="0" i="1" smtClean="0">
                                          <a:latin typeface="Cambria Math" panose="02040503050406030204" pitchFamily="18" charset="0"/>
                                        </a:rPr>
                                        <m:t>0</m:t>
                                      </m:r>
                                    </m:e>
                                    <m:e>
                                      <m:r>
                                        <a:rPr lang="en-US" sz="3200" b="0" i="1" smtClean="0">
                                          <a:latin typeface="Cambria Math" panose="02040503050406030204" pitchFamily="18" charset="0"/>
                                        </a:rPr>
                                        <m:t>0</m:t>
                                      </m:r>
                                    </m:e>
                                  </m:mr>
                                </m:m>
                              </m:e>
                            </m:mr>
                            <m:mr>
                              <m:e>
                                <m:m>
                                  <m:mPr>
                                    <m:mcs>
                                      <m:mc>
                                        <m:mcPr>
                                          <m:count m:val="3"/>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0</m:t>
                                      </m:r>
                                    </m:e>
                                    <m:e>
                                      <m:r>
                                        <a:rPr lang="en-US" sz="3200" b="0" i="1" smtClean="0">
                                          <a:latin typeface="Cambria Math" panose="02040503050406030204" pitchFamily="18" charset="0"/>
                                        </a:rPr>
                                        <m:t>10</m:t>
                                      </m:r>
                                    </m:e>
                                    <m:e>
                                      <m:r>
                                        <a:rPr lang="en-US" sz="3200" b="0" i="1" smtClean="0">
                                          <a:latin typeface="Cambria Math" panose="02040503050406030204" pitchFamily="18" charset="0"/>
                                        </a:rPr>
                                        <m:t>10</m:t>
                                      </m:r>
                                    </m:e>
                                  </m:mr>
                                  <m:mr>
                                    <m:e>
                                      <m:m>
                                        <m:mPr>
                                          <m:mcs>
                                            <m:mc>
                                              <m:mcPr>
                                                <m:count m:val="1"/>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0</m:t>
                                            </m:r>
                                          </m:e>
                                        </m:mr>
                                        <m:mr>
                                          <m:e>
                                            <m:r>
                                              <a:rPr lang="en-US" sz="3200" b="0" i="1" smtClean="0">
                                                <a:latin typeface="Cambria Math" panose="02040503050406030204" pitchFamily="18" charset="0"/>
                                              </a:rPr>
                                              <m:t>0</m:t>
                                            </m:r>
                                          </m:e>
                                        </m:mr>
                                      </m:m>
                                    </m:e>
                                    <m:e>
                                      <m:m>
                                        <m:mPr>
                                          <m:mcs>
                                            <m:mc>
                                              <m:mcPr>
                                                <m:count m:val="1"/>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10</m:t>
                                            </m:r>
                                          </m:e>
                                        </m:mr>
                                        <m:mr>
                                          <m:e>
                                            <m:r>
                                              <a:rPr lang="en-US" sz="3200" b="0" i="1" smtClean="0">
                                                <a:latin typeface="Cambria Math" panose="02040503050406030204" pitchFamily="18" charset="0"/>
                                              </a:rPr>
                                              <m:t>10</m:t>
                                            </m:r>
                                          </m:e>
                                        </m:mr>
                                      </m:m>
                                    </m:e>
                                    <m:e>
                                      <m:m>
                                        <m:mPr>
                                          <m:mcs>
                                            <m:mc>
                                              <m:mcPr>
                                                <m:count m:val="1"/>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10</m:t>
                                            </m:r>
                                          </m:e>
                                        </m:mr>
                                        <m:mr>
                                          <m:e>
                                            <m:r>
                                              <a:rPr lang="en-US" sz="3200" b="0" i="1" smtClean="0">
                                                <a:latin typeface="Cambria Math" panose="02040503050406030204" pitchFamily="18" charset="0"/>
                                              </a:rPr>
                                              <m:t>10</m:t>
                                            </m:r>
                                          </m:e>
                                        </m:mr>
                                      </m:m>
                                    </m:e>
                                  </m:mr>
                                </m:m>
                              </m:e>
                              <m:e>
                                <m:m>
                                  <m:mPr>
                                    <m:mcs>
                                      <m:mc>
                                        <m:mcPr>
                                          <m:count m:val="2"/>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0</m:t>
                                      </m:r>
                                    </m:e>
                                    <m:e>
                                      <m:r>
                                        <a:rPr lang="en-US" sz="3200" b="0" i="1" smtClean="0">
                                          <a:latin typeface="Cambria Math" panose="02040503050406030204" pitchFamily="18" charset="0"/>
                                        </a:rPr>
                                        <m:t>0</m:t>
                                      </m:r>
                                    </m:e>
                                  </m:mr>
                                  <m:mr>
                                    <m:e>
                                      <m:m>
                                        <m:mPr>
                                          <m:mcs>
                                            <m:mc>
                                              <m:mcPr>
                                                <m:count m:val="1"/>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0</m:t>
                                            </m:r>
                                          </m:e>
                                        </m:mr>
                                        <m:mr>
                                          <m:e>
                                            <m:r>
                                              <a:rPr lang="en-US" sz="3200" b="0" i="1" smtClean="0">
                                                <a:latin typeface="Cambria Math" panose="02040503050406030204" pitchFamily="18" charset="0"/>
                                              </a:rPr>
                                              <m:t>0</m:t>
                                            </m:r>
                                          </m:e>
                                        </m:mr>
                                      </m:m>
                                    </m:e>
                                    <m:e>
                                      <m:m>
                                        <m:mPr>
                                          <m:mcs>
                                            <m:mc>
                                              <m:mcPr>
                                                <m:count m:val="1"/>
                                                <m:mcJc m:val="center"/>
                                              </m:mcPr>
                                            </m:mc>
                                          </m:mcs>
                                          <m:ctrlPr>
                                            <a:rPr lang="en-US" sz="3200" i="1" smtClean="0">
                                              <a:latin typeface="Cambria Math" panose="02040503050406030204" pitchFamily="18" charset="0"/>
                                            </a:rPr>
                                          </m:ctrlPr>
                                        </m:mPr>
                                        <m:mr>
                                          <m:e>
                                            <m:r>
                                              <m:rPr>
                                                <m:brk m:alnAt="7"/>
                                              </m:rPr>
                                              <a:rPr lang="en-US" sz="3200" b="0" i="1" smtClean="0">
                                                <a:latin typeface="Cambria Math" panose="02040503050406030204" pitchFamily="18" charset="0"/>
                                              </a:rPr>
                                              <m:t>0</m:t>
                                            </m:r>
                                          </m:e>
                                        </m:mr>
                                        <m:mr>
                                          <m:e>
                                            <m:r>
                                              <a:rPr lang="en-US" sz="3200" b="0" i="1" smtClean="0">
                                                <a:latin typeface="Cambria Math" panose="02040503050406030204" pitchFamily="18" charset="0"/>
                                              </a:rPr>
                                              <m:t>0</m:t>
                                            </m:r>
                                          </m:e>
                                        </m:mr>
                                      </m:m>
                                    </m:e>
                                  </m:mr>
                                </m:m>
                              </m:e>
                            </m:mr>
                          </m:m>
                        </m:e>
                      </m:d>
                    </m:oMath>
                  </m:oMathPara>
                </a14:m>
                <a:endParaRPr lang="en-US" sz="3200" dirty="0"/>
              </a:p>
            </p:txBody>
          </p:sp>
        </mc:Choice>
        <mc:Fallback>
          <p:sp>
            <p:nvSpPr>
              <p:cNvPr id="3" name="TextBox 2">
                <a:extLst>
                  <a:ext uri="{FF2B5EF4-FFF2-40B4-BE49-F238E27FC236}">
                    <a16:creationId xmlns:a16="http://schemas.microsoft.com/office/drawing/2014/main" id="{7FDA690F-1EAB-E940-9D1C-DBD42C8AA403}"/>
                  </a:ext>
                </a:extLst>
              </p:cNvPr>
              <p:cNvSpPr txBox="1">
                <a:spLocks noRot="1" noChangeAspect="1" noMove="1" noResize="1" noEditPoints="1" noAdjustHandles="1" noChangeArrowheads="1" noChangeShapeType="1" noTextEdit="1"/>
              </p:cNvSpPr>
              <p:nvPr/>
            </p:nvSpPr>
            <p:spPr>
              <a:xfrm>
                <a:off x="6502400" y="3113436"/>
                <a:ext cx="3615220" cy="2123915"/>
              </a:xfrm>
              <a:prstGeom prst="rect">
                <a:avLst/>
              </a:prstGeom>
              <a:blipFill>
                <a:blip r:embed="rId5"/>
                <a:stretch>
                  <a:fillRect t="-595" b="-5357"/>
                </a:stretch>
              </a:blipFill>
            </p:spPr>
            <p:txBody>
              <a:bodyPr/>
              <a:lstStyle/>
              <a:p>
                <a:r>
                  <a:rPr lang="en-US">
                    <a:noFill/>
                  </a:rPr>
                  <a:t> </a:t>
                </a:r>
              </a:p>
            </p:txBody>
          </p:sp>
        </mc:Fallback>
      </mc:AlternateContent>
    </p:spTree>
    <p:extLst>
      <p:ext uri="{BB962C8B-B14F-4D97-AF65-F5344CB8AC3E}">
        <p14:creationId xmlns:p14="http://schemas.microsoft.com/office/powerpoint/2010/main" val="575278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3x3 image gradient filters</a:t>
            </a:r>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4659" y="1293623"/>
            <a:ext cx="2298700" cy="1968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1293623"/>
            <a:ext cx="2768600" cy="2044700"/>
          </a:xfrm>
          <a:prstGeom prst="rect">
            <a:avLst/>
          </a:prstGeom>
        </p:spPr>
      </p:pic>
      <p:pic>
        <p:nvPicPr>
          <p:cNvPr id="3" name="Picture 2">
            <a:extLst>
              <a:ext uri="{FF2B5EF4-FFF2-40B4-BE49-F238E27FC236}">
                <a16:creationId xmlns:a16="http://schemas.microsoft.com/office/drawing/2014/main" id="{C2770500-B9C8-594D-9784-F2B87BE22796}"/>
              </a:ext>
            </a:extLst>
          </p:cNvPr>
          <p:cNvPicPr>
            <a:picLocks noChangeAspect="1"/>
          </p:cNvPicPr>
          <p:nvPr/>
        </p:nvPicPr>
        <p:blipFill>
          <a:blip r:embed="rId4"/>
          <a:stretch>
            <a:fillRect/>
          </a:stretch>
        </p:blipFill>
        <p:spPr>
          <a:xfrm>
            <a:off x="3220668" y="3615898"/>
            <a:ext cx="8095032" cy="2925250"/>
          </a:xfrm>
          <a:prstGeom prst="rect">
            <a:avLst/>
          </a:prstGeom>
        </p:spPr>
      </p:pic>
      <p:pic>
        <p:nvPicPr>
          <p:cNvPr id="9" name="Picture 6">
            <a:extLst>
              <a:ext uri="{FF2B5EF4-FFF2-40B4-BE49-F238E27FC236}">
                <a16:creationId xmlns:a16="http://schemas.microsoft.com/office/drawing/2014/main" id="{0D456431-ED5A-3E4A-9CF7-91D65BD36E35}"/>
              </a:ext>
            </a:extLst>
          </p:cNvPr>
          <p:cNvPicPr>
            <a:picLocks noChangeAspect="1"/>
          </p:cNvPicPr>
          <p:nvPr/>
        </p:nvPicPr>
        <p:blipFill>
          <a:blip r:embed="rId5"/>
          <a:stretch>
            <a:fillRect/>
          </a:stretch>
        </p:blipFill>
        <p:spPr>
          <a:xfrm>
            <a:off x="0" y="3869232"/>
            <a:ext cx="3346477" cy="2418582"/>
          </a:xfrm>
          <a:prstGeom prst="rect">
            <a:avLst/>
          </a:prstGeom>
        </p:spPr>
      </p:pic>
    </p:spTree>
    <p:extLst>
      <p:ext uri="{BB962C8B-B14F-4D97-AF65-F5344CB8AC3E}">
        <p14:creationId xmlns:p14="http://schemas.microsoft.com/office/powerpoint/2010/main" val="1366662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chemeClr val="bg1">
                    <a:lumMod val="75000"/>
                  </a:schemeClr>
                </a:solidFill>
              </a:rPr>
              <a:t>Edge detection</a:t>
            </a:r>
          </a:p>
          <a:p>
            <a:r>
              <a:rPr lang="en-US">
                <a:solidFill>
                  <a:schemeClr val="bg1">
                    <a:lumMod val="75000"/>
                  </a:schemeClr>
                </a:solidFill>
              </a:rPr>
              <a:t>Image Gradients</a:t>
            </a:r>
          </a:p>
          <a:p>
            <a:r>
              <a:rPr lang="en-US"/>
              <a:t>A simple edge detector</a:t>
            </a:r>
          </a:p>
          <a:p>
            <a:r>
              <a:rPr lang="en-US">
                <a:solidFill>
                  <a:schemeClr val="bg1">
                    <a:lumMod val="75000"/>
                  </a:schemeClr>
                </a:solidFill>
              </a:rPr>
              <a:t>Sobel edge detector</a:t>
            </a:r>
          </a:p>
          <a:p>
            <a:r>
              <a:rPr lang="en-US">
                <a:solidFill>
                  <a:srgbClr val="BFBFBF"/>
                </a:solidFill>
              </a:rPr>
              <a:t>Canny edge detector</a:t>
            </a:r>
          </a:p>
          <a:p>
            <a:r>
              <a:rPr lang="en-US">
                <a:solidFill>
                  <a:schemeClr val="bg1">
                    <a:lumMod val="75000"/>
                  </a:schemeClr>
                </a:solidFill>
              </a:rPr>
              <a:t>Hough Transform</a:t>
            </a:r>
          </a:p>
        </p:txBody>
      </p:sp>
    </p:spTree>
    <p:extLst>
      <p:ext uri="{BB962C8B-B14F-4D97-AF65-F5344CB8AC3E}">
        <p14:creationId xmlns:p14="http://schemas.microsoft.com/office/powerpoint/2010/main" val="1997206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36169" y="391886"/>
            <a:ext cx="8229600" cy="1143000"/>
          </a:xfrm>
        </p:spPr>
        <p:txBody>
          <a:bodyPr/>
          <a:lstStyle/>
          <a:p>
            <a:r>
              <a:rPr lang="en-US"/>
              <a:t>Characterizing edges</a:t>
            </a:r>
          </a:p>
        </p:txBody>
      </p:sp>
      <p:sp>
        <p:nvSpPr>
          <p:cNvPr id="8195" name="Rectangle 26"/>
          <p:cNvSpPr>
            <a:spLocks noGrp="1" noChangeArrowheads="1"/>
          </p:cNvSpPr>
          <p:nvPr>
            <p:ph idx="1"/>
          </p:nvPr>
        </p:nvSpPr>
        <p:spPr>
          <a:xfrm>
            <a:off x="936169" y="1534887"/>
            <a:ext cx="8229600" cy="4525963"/>
          </a:xfrm>
        </p:spPr>
        <p:txBody>
          <a:bodyPr/>
          <a:lstStyle/>
          <a:p>
            <a:pPr>
              <a:buFontTx/>
              <a:buChar char="•"/>
            </a:pPr>
            <a:r>
              <a:rPr lang="en-US"/>
              <a:t>An edge is a place of rapid change in the image intensity function</a:t>
            </a:r>
          </a:p>
        </p:txBody>
      </p:sp>
      <p:pic>
        <p:nvPicPr>
          <p:cNvPr id="8196"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69" y="3287486"/>
            <a:ext cx="2743200" cy="2082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197" name="Line 21"/>
          <p:cNvSpPr>
            <a:spLocks noChangeShapeType="1"/>
          </p:cNvSpPr>
          <p:nvPr/>
        </p:nvSpPr>
        <p:spPr bwMode="auto">
          <a:xfrm>
            <a:off x="707569" y="4354286"/>
            <a:ext cx="27432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98" name="Text Box 22"/>
          <p:cNvSpPr txBox="1">
            <a:spLocks noChangeArrowheads="1"/>
          </p:cNvSpPr>
          <p:nvPr/>
        </p:nvSpPr>
        <p:spPr bwMode="auto">
          <a:xfrm>
            <a:off x="1653719" y="2906487"/>
            <a:ext cx="806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image</a:t>
            </a:r>
          </a:p>
        </p:txBody>
      </p:sp>
      <p:grpSp>
        <p:nvGrpSpPr>
          <p:cNvPr id="2" name="Group 31"/>
          <p:cNvGrpSpPr>
            <a:grpSpLocks/>
          </p:cNvGrpSpPr>
          <p:nvPr/>
        </p:nvGrpSpPr>
        <p:grpSpPr bwMode="auto">
          <a:xfrm>
            <a:off x="3603169" y="2646136"/>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6651169" y="2920774"/>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3 h 630"/>
                  <a:gd name="T6" fmla="*/ 399 w 909"/>
                  <a:gd name="T7" fmla="*/ 425 h 630"/>
                  <a:gd name="T8" fmla="*/ 459 w 909"/>
                  <a:gd name="T9" fmla="*/ 624 h 630"/>
                  <a:gd name="T10" fmla="*/ 528 w 909"/>
                  <a:gd name="T11" fmla="*/ 428 h 630"/>
                  <a:gd name="T12" fmla="*/ 564 w 909"/>
                  <a:gd name="T13" fmla="*/ 95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first derivative</a:t>
              </a:r>
            </a:p>
          </p:txBody>
        </p:sp>
      </p:grpSp>
      <p:grpSp>
        <p:nvGrpSpPr>
          <p:cNvPr id="5" name="Group 33"/>
          <p:cNvGrpSpPr>
            <a:grpSpLocks/>
          </p:cNvGrpSpPr>
          <p:nvPr/>
        </p:nvGrpSpPr>
        <p:grpSpPr bwMode="auto">
          <a:xfrm>
            <a:off x="6968669" y="3668486"/>
            <a:ext cx="2305050" cy="2927350"/>
            <a:chOff x="4088" y="2064"/>
            <a:chExt cx="1452" cy="1844"/>
          </a:xfrm>
        </p:grpSpPr>
        <p:sp>
          <p:nvSpPr>
            <p:cNvPr id="8202" name="Line 28"/>
            <p:cNvSpPr>
              <a:spLocks noChangeShapeType="1"/>
            </p:cNvSpPr>
            <p:nvPr/>
          </p:nvSpPr>
          <p:spPr bwMode="auto">
            <a:xfrm flipH="1" flipV="1">
              <a:off x="4368" y="3168"/>
              <a:ext cx="144"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203" name="Line 29"/>
            <p:cNvSpPr>
              <a:spLocks noChangeShapeType="1"/>
            </p:cNvSpPr>
            <p:nvPr/>
          </p:nvSpPr>
          <p:spPr bwMode="auto">
            <a:xfrm flipV="1">
              <a:off x="5040" y="2064"/>
              <a:ext cx="144" cy="144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204" name="Text Box 30"/>
            <p:cNvSpPr txBox="1">
              <a:spLocks noChangeArrowheads="1"/>
            </p:cNvSpPr>
            <p:nvPr/>
          </p:nvSpPr>
          <p:spPr bwMode="auto">
            <a:xfrm>
              <a:off x="4088" y="3504"/>
              <a:ext cx="1452"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800"/>
                <a:t>edges correspond to</a:t>
              </a:r>
              <a:br>
                <a:rPr lang="en-US" sz="1800"/>
              </a:br>
              <a:r>
                <a:rPr lang="en-US" sz="1800" err="1"/>
                <a:t>extrema</a:t>
              </a:r>
              <a:r>
                <a:rPr lang="en-US" sz="1800"/>
                <a:t> of derivative</a:t>
              </a:r>
            </a:p>
          </p:txBody>
        </p:sp>
      </p:grpSp>
    </p:spTree>
    <p:extLst>
      <p:ext uri="{BB962C8B-B14F-4D97-AF65-F5344CB8AC3E}">
        <p14:creationId xmlns:p14="http://schemas.microsoft.com/office/powerpoint/2010/main" val="938887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922176" y="3783563"/>
            <a:ext cx="807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a:t>The gradient vector points in the direction of most rapid increase in intensity</a:t>
            </a:r>
            <a:br>
              <a:rPr lang="en-US"/>
            </a:br>
            <a:endParaRPr lang="en-US"/>
          </a:p>
        </p:txBody>
      </p:sp>
      <p:grpSp>
        <p:nvGrpSpPr>
          <p:cNvPr id="9219" name="Group 2"/>
          <p:cNvGrpSpPr>
            <a:grpSpLocks/>
          </p:cNvGrpSpPr>
          <p:nvPr/>
        </p:nvGrpSpPr>
        <p:grpSpPr bwMode="auto">
          <a:xfrm>
            <a:off x="6332376" y="2564363"/>
            <a:ext cx="2590800" cy="990600"/>
            <a:chOff x="3840" y="1776"/>
            <a:chExt cx="1632" cy="624"/>
          </a:xfrm>
        </p:grpSpPr>
        <p:grpSp>
          <p:nvGrpSpPr>
            <p:cNvPr id="9241" name="Group 3"/>
            <p:cNvGrpSpPr>
              <a:grpSpLocks/>
            </p:cNvGrpSpPr>
            <p:nvPr/>
          </p:nvGrpSpPr>
          <p:grpSpPr bwMode="auto">
            <a:xfrm>
              <a:off x="3840" y="1776"/>
              <a:ext cx="1632" cy="624"/>
              <a:chOff x="3840" y="1776"/>
              <a:chExt cx="1632" cy="624"/>
            </a:xfrm>
          </p:grpSpPr>
          <p:grpSp>
            <p:nvGrpSpPr>
              <p:cNvPr id="9243"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4505" y="1824"/>
                <a:ext cx="96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242" name="Oval 8"/>
            <p:cNvSpPr>
              <a:spLocks noChangeArrowheads="1"/>
            </p:cNvSpPr>
            <p:nvPr/>
          </p:nvSpPr>
          <p:spPr bwMode="auto">
            <a:xfrm>
              <a:off x="4128" y="2064"/>
              <a:ext cx="48" cy="4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9220" name="Rectangle 9"/>
          <p:cNvSpPr>
            <a:spLocks noGrp="1" noChangeArrowheads="1"/>
          </p:cNvSpPr>
          <p:nvPr>
            <p:ph type="title"/>
          </p:nvPr>
        </p:nvSpPr>
        <p:spPr>
          <a:xfrm>
            <a:off x="693576" y="354563"/>
            <a:ext cx="8229600" cy="1143000"/>
          </a:xfrm>
        </p:spPr>
        <p:txBody>
          <a:bodyPr/>
          <a:lstStyle/>
          <a:p>
            <a:r>
              <a:rPr lang="en-US"/>
              <a:t>Image gradient</a:t>
            </a:r>
          </a:p>
        </p:txBody>
      </p:sp>
      <p:sp>
        <p:nvSpPr>
          <p:cNvPr id="9221" name="Rectangle 10"/>
          <p:cNvSpPr>
            <a:spLocks noGrp="1" noChangeArrowheads="1"/>
          </p:cNvSpPr>
          <p:nvPr>
            <p:ph idx="1"/>
          </p:nvPr>
        </p:nvSpPr>
        <p:spPr>
          <a:xfrm>
            <a:off x="922176" y="1573763"/>
            <a:ext cx="8077200" cy="1295400"/>
          </a:xfrm>
        </p:spPr>
        <p:txBody>
          <a:bodyPr>
            <a:normAutofit lnSpcReduction="10000"/>
          </a:bodyPr>
          <a:lstStyle/>
          <a:p>
            <a:r>
              <a:rPr lang="en-US" sz="2400"/>
              <a:t>The gradient of an image: </a:t>
            </a:r>
          </a:p>
          <a:p>
            <a:endParaRPr lang="en-US" sz="2400"/>
          </a:p>
          <a:p>
            <a:pPr marL="0" indent="0">
              <a:buNone/>
            </a:pPr>
            <a:r>
              <a:rPr lang="en-US" sz="2400"/>
              <a:t> </a:t>
            </a:r>
          </a:p>
        </p:txBody>
      </p:sp>
      <p:pic>
        <p:nvPicPr>
          <p:cNvPr id="9222" name="Picture 11" descr="Edittex"/>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4808377" y="1497564"/>
            <a:ext cx="2468563"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4860" name="Rectangle 12"/>
          <p:cNvSpPr>
            <a:spLocks noChangeArrowheads="1"/>
          </p:cNvSpPr>
          <p:nvPr/>
        </p:nvSpPr>
        <p:spPr bwMode="auto">
          <a:xfrm>
            <a:off x="1303176" y="2564363"/>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endParaRPr lang="en-US"/>
          </a:p>
        </p:txBody>
      </p:sp>
      <p:sp>
        <p:nvSpPr>
          <p:cNvPr id="9224" name="Line 13"/>
          <p:cNvSpPr>
            <a:spLocks noChangeShapeType="1"/>
          </p:cNvSpPr>
          <p:nvPr/>
        </p:nvSpPr>
        <p:spPr bwMode="auto">
          <a:xfrm>
            <a:off x="1455576" y="3097763"/>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25" name="Oval 14"/>
          <p:cNvSpPr>
            <a:spLocks noChangeArrowheads="1"/>
          </p:cNvSpPr>
          <p:nvPr/>
        </p:nvSpPr>
        <p:spPr bwMode="auto">
          <a:xfrm>
            <a:off x="1398426" y="3059663"/>
            <a:ext cx="76200" cy="76200"/>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1760377" y="2638977"/>
            <a:ext cx="1408113"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227" name="Group 16"/>
          <p:cNvGrpSpPr>
            <a:grpSpLocks/>
          </p:cNvGrpSpPr>
          <p:nvPr/>
        </p:nvGrpSpPr>
        <p:grpSpPr bwMode="auto">
          <a:xfrm>
            <a:off x="4038440" y="2564363"/>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2688" y="2256"/>
              <a:ext cx="893" cy="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9228" name="Group 21"/>
          <p:cNvGrpSpPr>
            <a:grpSpLocks/>
          </p:cNvGrpSpPr>
          <p:nvPr/>
        </p:nvGrpSpPr>
        <p:grpSpPr bwMode="auto">
          <a:xfrm>
            <a:off x="6818152" y="2575477"/>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229" name="Rectangle 26"/>
          <p:cNvSpPr>
            <a:spLocks noChangeArrowheads="1"/>
          </p:cNvSpPr>
          <p:nvPr/>
        </p:nvSpPr>
        <p:spPr bwMode="auto">
          <a:xfrm>
            <a:off x="954833" y="4463638"/>
            <a:ext cx="8077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2950" lvl="1" indent="-285750">
              <a:spcBef>
                <a:spcPct val="20000"/>
              </a:spcBef>
              <a:buFontTx/>
              <a:buChar char="•"/>
            </a:pPr>
            <a:endParaRPr lang="en-US"/>
          </a:p>
          <a:p>
            <a:pPr marL="742950" lvl="1" indent="-285750">
              <a:spcBef>
                <a:spcPct val="20000"/>
              </a:spcBef>
              <a:buFontTx/>
              <a:buChar char="•"/>
            </a:pPr>
            <a:r>
              <a:rPr lang="en-US"/>
              <a:t>how does this relate to the direction of the edge?</a:t>
            </a:r>
            <a:br>
              <a:rPr lang="en-US"/>
            </a:br>
            <a:endParaRPr lang="en-US"/>
          </a:p>
        </p:txBody>
      </p:sp>
      <p:pic>
        <p:nvPicPr>
          <p:cNvPr id="9230" name="Picture 27" descr="Edittex"/>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4198777" y="4262748"/>
            <a:ext cx="2035175" cy="38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31" name="Picture 28" descr="Edittex"/>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3088596" y="5993363"/>
            <a:ext cx="286278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32" name="Text Box 31"/>
          <p:cNvSpPr txBox="1">
            <a:spLocks noChangeArrowheads="1"/>
          </p:cNvSpPr>
          <p:nvPr/>
        </p:nvSpPr>
        <p:spPr bwMode="auto">
          <a:xfrm>
            <a:off x="9511005" y="6509301"/>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Steve Seitz</a:t>
            </a:r>
          </a:p>
        </p:txBody>
      </p:sp>
      <p:sp>
        <p:nvSpPr>
          <p:cNvPr id="4" name="Rectangle 3"/>
          <p:cNvSpPr/>
          <p:nvPr/>
        </p:nvSpPr>
        <p:spPr>
          <a:xfrm>
            <a:off x="922177" y="4240977"/>
            <a:ext cx="3287631" cy="369332"/>
          </a:xfrm>
          <a:prstGeom prst="rect">
            <a:avLst/>
          </a:prstGeom>
        </p:spPr>
        <p:txBody>
          <a:bodyPr wrap="none">
            <a:spAutoFit/>
          </a:bodyPr>
          <a:lstStyle/>
          <a:p>
            <a:pPr marL="342900" indent="-342900">
              <a:spcBef>
                <a:spcPct val="20000"/>
              </a:spcBef>
            </a:pPr>
            <a:r>
              <a:rPr lang="en-US"/>
              <a:t>The gradient direction is given by</a:t>
            </a:r>
          </a:p>
        </p:txBody>
      </p:sp>
      <p:sp>
        <p:nvSpPr>
          <p:cNvPr id="5" name="Rectangle 4"/>
          <p:cNvSpPr/>
          <p:nvPr/>
        </p:nvSpPr>
        <p:spPr>
          <a:xfrm>
            <a:off x="987653" y="5459963"/>
            <a:ext cx="6944923" cy="369332"/>
          </a:xfrm>
          <a:prstGeom prst="rect">
            <a:avLst/>
          </a:prstGeom>
        </p:spPr>
        <p:txBody>
          <a:bodyPr wrap="square">
            <a:spAutoFit/>
          </a:bodyPr>
          <a:lstStyle/>
          <a:p>
            <a:pPr marL="342900" indent="-342900">
              <a:spcBef>
                <a:spcPct val="20000"/>
              </a:spcBef>
            </a:pPr>
            <a:r>
              <a:rPr lang="en-US"/>
              <a:t>The </a:t>
            </a:r>
            <a:r>
              <a:rPr lang="en-US" i="1"/>
              <a:t>edge strength</a:t>
            </a:r>
            <a:r>
              <a:rPr lang="en-US"/>
              <a:t> is given by the gradient magnitude</a:t>
            </a:r>
          </a:p>
        </p:txBody>
      </p:sp>
    </p:spTree>
    <p:extLst>
      <p:ext uri="{BB962C8B-B14F-4D97-AF65-F5344CB8AC3E}">
        <p14:creationId xmlns:p14="http://schemas.microsoft.com/office/powerpoint/2010/main" val="15580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74860" grpId="0" animBg="1"/>
      <p:bldP spid="9224" grpId="0" animBg="1"/>
      <p:bldP spid="9225"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492" t="3944" r="412" b="3880"/>
          <a:stretch/>
        </p:blipFill>
        <p:spPr>
          <a:xfrm>
            <a:off x="1524001" y="700549"/>
            <a:ext cx="8905875" cy="4487111"/>
          </a:xfrm>
        </p:spPr>
      </p:pic>
    </p:spTree>
    <p:extLst>
      <p:ext uri="{BB962C8B-B14F-4D97-AF65-F5344CB8AC3E}">
        <p14:creationId xmlns:p14="http://schemas.microsoft.com/office/powerpoint/2010/main" val="1533553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71438"/>
            <a:ext cx="8229600" cy="1143000"/>
          </a:xfrm>
        </p:spPr>
        <p:txBody>
          <a:bodyPr/>
          <a:lstStyle/>
          <a:p>
            <a:r>
              <a:rPr lang="en-US" dirty="0"/>
              <a:t>Finite differences: example</a:t>
            </a:r>
          </a:p>
        </p:txBody>
      </p:sp>
      <p:sp>
        <p:nvSpPr>
          <p:cNvPr id="12291" name="Rectangle 3"/>
          <p:cNvSpPr>
            <a:spLocks noGrp="1" noChangeArrowheads="1"/>
          </p:cNvSpPr>
          <p:nvPr>
            <p:ph idx="1"/>
          </p:nvPr>
        </p:nvSpPr>
        <p:spPr>
          <a:xfrm>
            <a:off x="1524000" y="5867400"/>
            <a:ext cx="9144000" cy="914400"/>
          </a:xfrm>
        </p:spPr>
        <p:txBody>
          <a:bodyPr/>
          <a:lstStyle/>
          <a:p>
            <a:pPr algn="ctr"/>
            <a:r>
              <a:rPr lang="en-US" sz="2400"/>
              <a:t>Which one is the gradient in the x-direction? How about y-direction?</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838200"/>
            <a:ext cx="5829300" cy="517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209800" y="1752601"/>
            <a:ext cx="1066800" cy="646331"/>
          </a:xfrm>
          <a:prstGeom prst="rect">
            <a:avLst/>
          </a:prstGeom>
          <a:noFill/>
        </p:spPr>
        <p:txBody>
          <a:bodyPr wrap="square" rtlCol="0">
            <a:spAutoFit/>
          </a:bodyPr>
          <a:lstStyle/>
          <a:p>
            <a:r>
              <a:rPr lang="en-US"/>
              <a:t>Original</a:t>
            </a:r>
          </a:p>
          <a:p>
            <a:r>
              <a:rPr lang="en-US"/>
              <a:t>Image</a:t>
            </a:r>
          </a:p>
        </p:txBody>
      </p:sp>
      <p:sp>
        <p:nvSpPr>
          <p:cNvPr id="8" name="TextBox 7"/>
          <p:cNvSpPr txBox="1"/>
          <p:nvPr/>
        </p:nvSpPr>
        <p:spPr>
          <a:xfrm>
            <a:off x="8991600" y="1752601"/>
            <a:ext cx="1295400" cy="646331"/>
          </a:xfrm>
          <a:prstGeom prst="rect">
            <a:avLst/>
          </a:prstGeom>
          <a:noFill/>
        </p:spPr>
        <p:txBody>
          <a:bodyPr wrap="square" rtlCol="0">
            <a:spAutoFit/>
          </a:bodyPr>
          <a:lstStyle/>
          <a:p>
            <a:r>
              <a:rPr lang="en-US"/>
              <a:t>Gradient magnitude</a:t>
            </a:r>
          </a:p>
        </p:txBody>
      </p:sp>
      <p:sp>
        <p:nvSpPr>
          <p:cNvPr id="9" name="TextBox 8"/>
          <p:cNvSpPr txBox="1"/>
          <p:nvPr/>
        </p:nvSpPr>
        <p:spPr>
          <a:xfrm>
            <a:off x="1981200" y="4347773"/>
            <a:ext cx="1295400" cy="369332"/>
          </a:xfrm>
          <a:prstGeom prst="rect">
            <a:avLst/>
          </a:prstGeom>
          <a:noFill/>
        </p:spPr>
        <p:txBody>
          <a:bodyPr wrap="square" rtlCol="0">
            <a:spAutoFit/>
          </a:bodyPr>
          <a:lstStyle/>
          <a:p>
            <a:r>
              <a:rPr lang="en-US"/>
              <a:t>x-direction</a:t>
            </a:r>
          </a:p>
        </p:txBody>
      </p:sp>
      <p:sp>
        <p:nvSpPr>
          <p:cNvPr id="10" name="TextBox 9"/>
          <p:cNvSpPr txBox="1"/>
          <p:nvPr/>
        </p:nvSpPr>
        <p:spPr>
          <a:xfrm>
            <a:off x="8915400" y="4343400"/>
            <a:ext cx="1295400" cy="369332"/>
          </a:xfrm>
          <a:prstGeom prst="rect">
            <a:avLst/>
          </a:prstGeom>
          <a:noFill/>
        </p:spPr>
        <p:txBody>
          <a:bodyPr wrap="square" rtlCol="0">
            <a:spAutoFit/>
          </a:bodyPr>
          <a:lstStyle/>
          <a:p>
            <a:r>
              <a:rPr lang="en-US"/>
              <a:t>y-direction</a:t>
            </a:r>
          </a:p>
        </p:txBody>
      </p:sp>
    </p:spTree>
    <p:extLst>
      <p:ext uri="{BB962C8B-B14F-4D97-AF65-F5344CB8AC3E}">
        <p14:creationId xmlns:p14="http://schemas.microsoft.com/office/powerpoint/2010/main" val="380412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03987" y="524069"/>
            <a:ext cx="3810000" cy="1143000"/>
          </a:xfrm>
        </p:spPr>
        <p:txBody>
          <a:bodyPr>
            <a:normAutofit/>
          </a:bodyPr>
          <a:lstStyle/>
          <a:p>
            <a:r>
              <a:rPr lang="en-US" sz="4000">
                <a:latin typeface="Calibri" charset="0"/>
              </a:rPr>
              <a:t>Intensity profile</a:t>
            </a:r>
          </a:p>
        </p:txBody>
      </p:sp>
      <p:pic>
        <p:nvPicPr>
          <p:cNvPr id="16387" name="Picture 3" descr="C:\Documents and Settings\Derek Hoiem\My Documents\Classes\Spring10 - Computer Vision\figs\7\monaco_500.png"/>
          <p:cNvPicPr>
            <a:picLocks noChangeAspect="1" noChangeArrowheads="1"/>
          </p:cNvPicPr>
          <p:nvPr/>
        </p:nvPicPr>
        <p:blipFill>
          <a:blip r:embed="rId2">
            <a:extLst>
              <a:ext uri="{28A0092B-C50C-407E-A947-70E740481C1C}">
                <a14:useLocalDpi xmlns:a14="http://schemas.microsoft.com/office/drawing/2010/main" val="0"/>
              </a:ext>
            </a:extLst>
          </a:blip>
          <a:srcRect l="7143" t="2380" r="7143"/>
          <a:stretch>
            <a:fillRect/>
          </a:stretch>
        </p:blipFill>
        <p:spPr bwMode="auto">
          <a:xfrm>
            <a:off x="5147387" y="828869"/>
            <a:ext cx="3505200" cy="2994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88" name="Group 12"/>
          <p:cNvGrpSpPr>
            <a:grpSpLocks noChangeAspect="1"/>
          </p:cNvGrpSpPr>
          <p:nvPr/>
        </p:nvGrpSpPr>
        <p:grpSpPr bwMode="auto">
          <a:xfrm>
            <a:off x="888126" y="1971869"/>
            <a:ext cx="3201987" cy="4267200"/>
            <a:chOff x="304145" y="1143000"/>
            <a:chExt cx="4117181" cy="5486400"/>
          </a:xfrm>
        </p:grpSpPr>
        <p:pic>
          <p:nvPicPr>
            <p:cNvPr id="16393" name="Picture 2" descr="C:\Documents and Settings\Derek Hoiem\My Documents\My Pictures\monte carlo\monaco03.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3733" name="Picture 5" descr="C:\Documents and Settings\Derek Hoiem\My Documents\Classes\Spring10 - Computer Vision\figs\7\monaco_500_gx.png"/>
          <p:cNvPicPr>
            <a:picLocks noChangeAspect="1" noChangeArrowheads="1"/>
          </p:cNvPicPr>
          <p:nvPr/>
        </p:nvPicPr>
        <p:blipFill>
          <a:blip r:embed="rId4">
            <a:extLst>
              <a:ext uri="{28A0092B-C50C-407E-A947-70E740481C1C}">
                <a14:useLocalDpi xmlns:a14="http://schemas.microsoft.com/office/drawing/2010/main" val="0"/>
              </a:ext>
            </a:extLst>
          </a:blip>
          <a:srcRect l="7307" t="2856" r="7130" b="5714"/>
          <a:stretch>
            <a:fillRect/>
          </a:stretch>
        </p:blipFill>
        <p:spPr bwMode="auto">
          <a:xfrm>
            <a:off x="5147387" y="3663509"/>
            <a:ext cx="3505200" cy="280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5"/>
          <p:cNvSpPr txBox="1">
            <a:spLocks noChangeArrowheads="1"/>
          </p:cNvSpPr>
          <p:nvPr/>
        </p:nvSpPr>
        <p:spPr bwMode="auto">
          <a:xfrm rot="16200000">
            <a:off x="4631118" y="4808400"/>
            <a:ext cx="8771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Gradient</a:t>
            </a:r>
          </a:p>
        </p:txBody>
      </p:sp>
      <p:sp>
        <p:nvSpPr>
          <p:cNvPr id="16" name="TextBox 5"/>
          <p:cNvSpPr txBox="1">
            <a:spLocks noChangeArrowheads="1"/>
          </p:cNvSpPr>
          <p:nvPr/>
        </p:nvSpPr>
        <p:spPr bwMode="auto">
          <a:xfrm rot="16200000">
            <a:off x="4586317" y="2256563"/>
            <a:ext cx="8643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Intensity</a:t>
            </a:r>
          </a:p>
        </p:txBody>
      </p:sp>
    </p:spTree>
    <p:extLst>
      <p:ext uri="{BB962C8B-B14F-4D97-AF65-F5344CB8AC3E}">
        <p14:creationId xmlns:p14="http://schemas.microsoft.com/office/powerpoint/2010/main" val="2599227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693576" y="559837"/>
            <a:ext cx="8229600" cy="1143000"/>
          </a:xfrm>
        </p:spPr>
        <p:txBody>
          <a:bodyPr/>
          <a:lstStyle/>
          <a:p>
            <a:r>
              <a:rPr lang="en-US"/>
              <a:t>Effects of noise</a:t>
            </a:r>
          </a:p>
        </p:txBody>
      </p:sp>
      <p:pic>
        <p:nvPicPr>
          <p:cNvPr id="8" name="Picture 4">
            <a:extLst>
              <a:ext uri="{FF2B5EF4-FFF2-40B4-BE49-F238E27FC236}">
                <a16:creationId xmlns:a16="http://schemas.microsoft.com/office/drawing/2014/main" id="{52C5455D-26FC-437B-8BDF-41646A9CFF5C}"/>
              </a:ext>
            </a:extLst>
          </p:cNvPr>
          <p:cNvPicPr>
            <a:picLocks noChangeAspect="1"/>
          </p:cNvPicPr>
          <p:nvPr/>
        </p:nvPicPr>
        <p:blipFill>
          <a:blip r:embed="rId3"/>
          <a:stretch>
            <a:fillRect/>
          </a:stretch>
        </p:blipFill>
        <p:spPr>
          <a:xfrm>
            <a:off x="5747657" y="2172710"/>
            <a:ext cx="4299681" cy="4378000"/>
          </a:xfrm>
          <a:prstGeom prst="rect">
            <a:avLst/>
          </a:prstGeom>
        </p:spPr>
      </p:pic>
      <p:pic>
        <p:nvPicPr>
          <p:cNvPr id="9" name="Picture 6">
            <a:extLst>
              <a:ext uri="{FF2B5EF4-FFF2-40B4-BE49-F238E27FC236}">
                <a16:creationId xmlns:a16="http://schemas.microsoft.com/office/drawing/2014/main" id="{DE88B0E0-9BDF-46CB-8178-689773CA451D}"/>
              </a:ext>
            </a:extLst>
          </p:cNvPr>
          <p:cNvPicPr>
            <a:picLocks noChangeAspect="1"/>
          </p:cNvPicPr>
          <p:nvPr/>
        </p:nvPicPr>
        <p:blipFill>
          <a:blip r:embed="rId4"/>
          <a:stretch>
            <a:fillRect/>
          </a:stretch>
        </p:blipFill>
        <p:spPr>
          <a:xfrm>
            <a:off x="1246027" y="2160038"/>
            <a:ext cx="4277695" cy="4353536"/>
          </a:xfrm>
          <a:prstGeom prst="rect">
            <a:avLst/>
          </a:prstGeom>
        </p:spPr>
      </p:pic>
    </p:spTree>
    <p:extLst>
      <p:ext uri="{BB962C8B-B14F-4D97-AF65-F5344CB8AC3E}">
        <p14:creationId xmlns:p14="http://schemas.microsoft.com/office/powerpoint/2010/main" val="825937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618931" y="381000"/>
            <a:ext cx="8229600" cy="1143000"/>
          </a:xfrm>
        </p:spPr>
        <p:txBody>
          <a:bodyPr/>
          <a:lstStyle/>
          <a:p>
            <a:r>
              <a:rPr lang="en-US"/>
              <a:t>Effects of noise</a:t>
            </a:r>
          </a:p>
        </p:txBody>
      </p:sp>
      <p:sp>
        <p:nvSpPr>
          <p:cNvPr id="3077" name="Rectangle 3"/>
          <p:cNvSpPr>
            <a:spLocks noGrp="1" noChangeArrowheads="1"/>
          </p:cNvSpPr>
          <p:nvPr>
            <p:ph idx="1"/>
          </p:nvPr>
        </p:nvSpPr>
        <p:spPr>
          <a:xfrm>
            <a:off x="847531" y="1295400"/>
            <a:ext cx="7772400" cy="914400"/>
          </a:xfrm>
        </p:spPr>
        <p:txBody>
          <a:bodyPr>
            <a:normAutofit/>
          </a:bodyPr>
          <a:lstStyle/>
          <a:p>
            <a:r>
              <a:rPr lang="en-US"/>
              <a:t>Consider a single row or column of the image</a:t>
            </a:r>
          </a:p>
          <a:p>
            <a:pPr lvl="1"/>
            <a:r>
              <a:rPr lang="en-US"/>
              <a:t>Plotting intensity as a function of position gives a signal</a:t>
            </a:r>
          </a:p>
        </p:txBody>
      </p:sp>
      <p:graphicFrame>
        <p:nvGraphicFramePr>
          <p:cNvPr id="3074" name="Object 4"/>
          <p:cNvGraphicFramePr>
            <a:graphicFrameLocks noChangeAspect="1"/>
          </p:cNvGraphicFramePr>
          <p:nvPr>
            <p:extLst>
              <p:ext uri="{D42A27DB-BD31-4B8C-83A1-F6EECF244321}">
                <p14:modId xmlns:p14="http://schemas.microsoft.com/office/powerpoint/2010/main" val="942388082"/>
              </p:ext>
            </p:extLst>
          </p:nvPr>
        </p:nvGraphicFramePr>
        <p:xfrm>
          <a:off x="2001645" y="2298700"/>
          <a:ext cx="5018087" cy="1892300"/>
        </p:xfrm>
        <a:graphic>
          <a:graphicData uri="http://schemas.openxmlformats.org/presentationml/2006/ole">
            <mc:AlternateContent xmlns:mc="http://schemas.openxmlformats.org/markup-compatibility/2006">
              <mc:Choice xmlns:v="urn:schemas-microsoft-com:vml" Requires="v">
                <p:oleObj spid="_x0000_s102473" name="Photo Editor Photo" r:id="rId6" imgW="5885714" imgH="2219635" progId="MSPhotoEd.3">
                  <p:embed/>
                </p:oleObj>
              </mc:Choice>
              <mc:Fallback>
                <p:oleObj name="Photo Editor Photo" r:id="rId6" imgW="5885714" imgH="2219635"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1645" y="2298700"/>
                        <a:ext cx="5018087" cy="1892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3078" name="Picture 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263457" y="2901950"/>
            <a:ext cx="650875"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847531" y="4419600"/>
            <a:ext cx="7772400" cy="2438400"/>
            <a:chOff x="432" y="2544"/>
            <a:chExt cx="4896" cy="1536"/>
          </a:xfrm>
        </p:grpSpPr>
        <p:graphicFrame>
          <p:nvGraphicFramePr>
            <p:cNvPr id="3075"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102474" name="Photo Editor Photo" r:id="rId9" imgW="5915851" imgH="2029108" progId="MSPhotoEd.3">
                    <p:embed/>
                  </p:oleObj>
                </mc:Choice>
                <mc:Fallback>
                  <p:oleObj name="Photo Editor Photo" r:id="rId9" imgW="5915851" imgH="2029108"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3081" name="Picture 8"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 name="Rectangle 9"/>
            <p:cNvSpPr>
              <a:spLocks noChangeArrowheads="1"/>
            </p:cNvSpPr>
            <p:nvPr/>
          </p:nvSpPr>
          <p:spPr bwMode="auto">
            <a:xfrm>
              <a:off x="432" y="3648"/>
              <a:ext cx="489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800"/>
                <a:t>Where is the edge?</a:t>
              </a:r>
              <a:endParaRPr lang="en-US" sz="2800" i="1"/>
            </a:p>
          </p:txBody>
        </p:sp>
      </p:grpSp>
      <p:sp>
        <p:nvSpPr>
          <p:cNvPr id="3080" name="Text Box 10"/>
          <p:cNvSpPr txBox="1">
            <a:spLocks noChangeArrowheads="1"/>
          </p:cNvSpPr>
          <p:nvPr/>
        </p:nvSpPr>
        <p:spPr bwMode="auto">
          <a:xfrm>
            <a:off x="7603932" y="6400800"/>
            <a:ext cx="14573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Tree>
    <p:extLst>
      <p:ext uri="{BB962C8B-B14F-4D97-AF65-F5344CB8AC3E}">
        <p14:creationId xmlns:p14="http://schemas.microsoft.com/office/powerpoint/2010/main" val="162174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74914" y="466531"/>
            <a:ext cx="8229600" cy="1143000"/>
          </a:xfrm>
        </p:spPr>
        <p:txBody>
          <a:bodyPr/>
          <a:lstStyle/>
          <a:p>
            <a:r>
              <a:rPr lang="en-US"/>
              <a:t>Effects of noise</a:t>
            </a:r>
          </a:p>
        </p:txBody>
      </p:sp>
      <p:sp>
        <p:nvSpPr>
          <p:cNvPr id="7" name="Text Box 4"/>
          <p:cNvSpPr txBox="1">
            <a:spLocks noChangeArrowheads="1"/>
          </p:cNvSpPr>
          <p:nvPr/>
        </p:nvSpPr>
        <p:spPr bwMode="auto">
          <a:xfrm>
            <a:off x="9590800" y="6478556"/>
            <a:ext cx="16621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
        <p:nvSpPr>
          <p:cNvPr id="8" name="Rectangle 3"/>
          <p:cNvSpPr txBox="1">
            <a:spLocks noChangeArrowheads="1"/>
          </p:cNvSpPr>
          <p:nvPr/>
        </p:nvSpPr>
        <p:spPr>
          <a:xfrm>
            <a:off x="674914" y="1761932"/>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solidFill>
                  <a:schemeClr val="bg1"/>
                </a:solidFill>
              </a:rPr>
              <a:t>Smoothing the image should help, by forcing pixels different to their neighbors (=noise pixels?) to look more like neighbors</a:t>
            </a:r>
          </a:p>
          <a:p>
            <a:pPr>
              <a:buFontTx/>
              <a:buChar char="•"/>
            </a:pPr>
            <a:endParaRPr lang="en-US"/>
          </a:p>
        </p:txBody>
      </p:sp>
    </p:spTree>
    <p:extLst>
      <p:ext uri="{BB962C8B-B14F-4D97-AF65-F5344CB8AC3E}">
        <p14:creationId xmlns:p14="http://schemas.microsoft.com/office/powerpoint/2010/main" val="1126683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0269" y="335902"/>
            <a:ext cx="8229600" cy="1143000"/>
          </a:xfrm>
        </p:spPr>
        <p:txBody>
          <a:bodyPr/>
          <a:lstStyle/>
          <a:p>
            <a:r>
              <a:rPr lang="en-US"/>
              <a:t>Effects of noise</a:t>
            </a:r>
          </a:p>
        </p:txBody>
      </p:sp>
      <p:sp>
        <p:nvSpPr>
          <p:cNvPr id="14339" name="Rectangle 3"/>
          <p:cNvSpPr>
            <a:spLocks noGrp="1" noChangeArrowheads="1"/>
          </p:cNvSpPr>
          <p:nvPr>
            <p:ph idx="1"/>
          </p:nvPr>
        </p:nvSpPr>
        <p:spPr>
          <a:xfrm>
            <a:off x="600269" y="1631303"/>
            <a:ext cx="8229600" cy="4525963"/>
          </a:xfrm>
        </p:spPr>
        <p:txBody>
          <a:bodyPr>
            <a:normAutofit/>
          </a:bodyPr>
          <a:lstStyle/>
          <a:p>
            <a:pPr>
              <a:buFontTx/>
              <a:buChar char="•"/>
            </a:pPr>
            <a:r>
              <a:rPr lang="en-US"/>
              <a:t>Finite difference filters respond strongly to noise</a:t>
            </a:r>
          </a:p>
          <a:p>
            <a:pPr lvl="1"/>
            <a:r>
              <a:rPr lang="en-US"/>
              <a:t>Image noise results in pixels that look very different from their neighbors</a:t>
            </a:r>
          </a:p>
          <a:p>
            <a:pPr lvl="1"/>
            <a:r>
              <a:rPr lang="en-US"/>
              <a:t>Generally, the larger the noise the stronger the response</a:t>
            </a:r>
          </a:p>
          <a:p>
            <a:pPr>
              <a:buFontTx/>
              <a:buChar char="•"/>
            </a:pPr>
            <a:r>
              <a:rPr lang="en-US"/>
              <a:t>What is to be done?</a:t>
            </a:r>
          </a:p>
          <a:p>
            <a:pPr lvl="1"/>
            <a:r>
              <a:rPr lang="en-US"/>
              <a:t>Smoothing the image should help, by forcing pixels different to their neighbors (=noise pixels?) to look more like neighbors</a:t>
            </a:r>
          </a:p>
          <a:p>
            <a:pPr>
              <a:buFontTx/>
              <a:buChar char="•"/>
            </a:pPr>
            <a:endParaRPr lang="en-US"/>
          </a:p>
        </p:txBody>
      </p:sp>
      <p:sp>
        <p:nvSpPr>
          <p:cNvPr id="7" name="Text Box 4">
            <a:extLst>
              <a:ext uri="{FF2B5EF4-FFF2-40B4-BE49-F238E27FC236}">
                <a16:creationId xmlns:a16="http://schemas.microsoft.com/office/drawing/2014/main" id="{0AE2B42F-FC1D-0A42-BD1D-EBEA9750A97F}"/>
              </a:ext>
            </a:extLst>
          </p:cNvPr>
          <p:cNvSpPr txBox="1">
            <a:spLocks noChangeArrowheads="1"/>
          </p:cNvSpPr>
          <p:nvPr/>
        </p:nvSpPr>
        <p:spPr bwMode="auto">
          <a:xfrm>
            <a:off x="9590800" y="6478556"/>
            <a:ext cx="16621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Tree>
    <p:extLst>
      <p:ext uri="{BB962C8B-B14F-4D97-AF65-F5344CB8AC3E}">
        <p14:creationId xmlns:p14="http://schemas.microsoft.com/office/powerpoint/2010/main" val="3856357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sp>
        <p:nvSpPr>
          <p:cNvPr id="8" name="Content Placeholder 7"/>
          <p:cNvSpPr>
            <a:spLocks noGrp="1"/>
          </p:cNvSpPr>
          <p:nvPr>
            <p:ph idx="1"/>
          </p:nvPr>
        </p:nvSpPr>
        <p:spPr/>
        <p:txBody>
          <a:bodyPr/>
          <a:lstStyle/>
          <a:p>
            <a:r>
              <a:rPr lang="en-US" dirty="0"/>
              <a:t>Mean smoothing</a:t>
            </a:r>
          </a:p>
          <a:p>
            <a:endParaRPr lang="en-US" dirty="0"/>
          </a:p>
          <a:p>
            <a:endParaRPr lang="en-US" dirty="0"/>
          </a:p>
          <a:p>
            <a:endParaRPr lang="en-US" dirty="0"/>
          </a:p>
          <a:p>
            <a:r>
              <a:rPr lang="en-US" dirty="0"/>
              <a:t>Gaussian  (smoothing * derivative)</a:t>
            </a:r>
          </a:p>
        </p:txBody>
      </p:sp>
      <p:sp>
        <p:nvSpPr>
          <p:cNvPr id="7" name="TextBox 6"/>
          <p:cNvSpPr txBox="1"/>
          <p:nvPr/>
        </p:nvSpPr>
        <p:spPr>
          <a:xfrm>
            <a:off x="8912291" y="6343429"/>
            <a:ext cx="2590800" cy="369332"/>
          </a:xfrm>
          <a:prstGeom prst="rect">
            <a:avLst/>
          </a:prstGeom>
          <a:noFill/>
        </p:spPr>
        <p:txBody>
          <a:bodyPr wrap="square" rtlCol="0">
            <a:spAutoFit/>
          </a:bodyPr>
          <a:lstStyle/>
          <a:p>
            <a:r>
              <a:rPr lang="en-US" dirty="0"/>
              <a:t>Slide credit: Steve Seitz</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112" y="1640084"/>
            <a:ext cx="457200" cy="11684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112" y="4122738"/>
            <a:ext cx="457200" cy="11557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156" y="1976634"/>
            <a:ext cx="1239044" cy="4953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337" y="4465638"/>
            <a:ext cx="1206500" cy="469900"/>
          </a:xfrm>
          <a:prstGeom prst="rect">
            <a:avLst/>
          </a:prstGeom>
        </p:spPr>
      </p:pic>
      <p:pic>
        <p:nvPicPr>
          <p:cNvPr id="17" name="Picture 16"/>
          <p:cNvPicPr>
            <a:picLocks noChangeAspect="1"/>
          </p:cNvPicPr>
          <p:nvPr/>
        </p:nvPicPr>
        <p:blipFill>
          <a:blip r:embed="rId6"/>
          <a:stretch>
            <a:fillRect/>
          </a:stretch>
        </p:blipFill>
        <p:spPr>
          <a:xfrm>
            <a:off x="1964346" y="3982402"/>
            <a:ext cx="2872767" cy="2061210"/>
          </a:xfrm>
          <a:prstGeom prst="rect">
            <a:avLst/>
          </a:prstGeom>
        </p:spPr>
      </p:pic>
    </p:spTree>
    <p:extLst>
      <p:ext uri="{BB962C8B-B14F-4D97-AF65-F5344CB8AC3E}">
        <p14:creationId xmlns:p14="http://schemas.microsoft.com/office/powerpoint/2010/main" val="709209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Smoothing with different filters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2" y="1062731"/>
            <a:ext cx="8093182" cy="5780844"/>
          </a:xfrm>
        </p:spPr>
      </p:pic>
      <p:sp>
        <p:nvSpPr>
          <p:cNvPr id="7" name="TextBox 6"/>
          <p:cNvSpPr txBox="1"/>
          <p:nvPr/>
        </p:nvSpPr>
        <p:spPr>
          <a:xfrm>
            <a:off x="9043524" y="6488668"/>
            <a:ext cx="2590800" cy="369332"/>
          </a:xfrm>
          <a:prstGeom prst="rect">
            <a:avLst/>
          </a:prstGeom>
          <a:noFill/>
        </p:spPr>
        <p:txBody>
          <a:bodyPr wrap="square" rtlCol="0">
            <a:spAutoFit/>
          </a:bodyPr>
          <a:lstStyle/>
          <a:p>
            <a:r>
              <a:rPr lang="en-US"/>
              <a:t>Slide credit: Steve Seitz</a:t>
            </a:r>
          </a:p>
        </p:txBody>
      </p:sp>
    </p:spTree>
    <p:extLst>
      <p:ext uri="{BB962C8B-B14F-4D97-AF65-F5344CB8AC3E}">
        <p14:creationId xmlns:p14="http://schemas.microsoft.com/office/powerpoint/2010/main" val="1388491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a:xfrm>
            <a:off x="1122784" y="335902"/>
            <a:ext cx="8229600" cy="762000"/>
          </a:xfrm>
        </p:spPr>
        <p:txBody>
          <a:bodyPr/>
          <a:lstStyle/>
          <a:p>
            <a:r>
              <a:rPr lang="en-US"/>
              <a:t>Solution: smooth first</a:t>
            </a:r>
          </a:p>
        </p:txBody>
      </p:sp>
      <p:grpSp>
        <p:nvGrpSpPr>
          <p:cNvPr id="2" name="Group 30"/>
          <p:cNvGrpSpPr>
            <a:grpSpLocks/>
          </p:cNvGrpSpPr>
          <p:nvPr/>
        </p:nvGrpSpPr>
        <p:grpSpPr bwMode="auto">
          <a:xfrm>
            <a:off x="1122784" y="5888978"/>
            <a:ext cx="7772400" cy="771525"/>
            <a:chOff x="192" y="3744"/>
            <a:chExt cx="4896" cy="486"/>
          </a:xfrm>
        </p:grpSpPr>
        <p:sp>
          <p:nvSpPr>
            <p:cNvPr id="4113" name="Rectangle 2"/>
            <p:cNvSpPr>
              <a:spLocks noChangeArrowheads="1"/>
            </p:cNvSpPr>
            <p:nvPr/>
          </p:nvSpPr>
          <p:spPr bwMode="auto">
            <a:xfrm>
              <a:off x="192" y="3792"/>
              <a:ext cx="489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800"/>
                <a:t>To find edges, look for peaks in</a:t>
              </a:r>
              <a:endParaRPr lang="en-US" sz="2800" i="1"/>
            </a:p>
          </p:txBody>
        </p:sp>
        <p:graphicFrame>
          <p:nvGraphicFramePr>
            <p:cNvPr id="4099"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112713" name="Equation" r:id="rId4" imgW="660240" imgH="393480" progId="Equation.3">
                    <p:embed/>
                  </p:oleObj>
                </mc:Choice>
                <mc:Fallback>
                  <p:oleObj name="Equation" r:id="rId4" imgW="6602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pSp>
      <p:pic>
        <p:nvPicPr>
          <p:cNvPr id="410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1222" y="1097902"/>
            <a:ext cx="5313362" cy="139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3" name="Text Box 17"/>
          <p:cNvSpPr txBox="1">
            <a:spLocks noChangeArrowheads="1"/>
          </p:cNvSpPr>
          <p:nvPr/>
        </p:nvSpPr>
        <p:spPr bwMode="auto">
          <a:xfrm>
            <a:off x="2303884" y="1624952"/>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pSp>
        <p:nvGrpSpPr>
          <p:cNvPr id="3" name="Group 27"/>
          <p:cNvGrpSpPr>
            <a:grpSpLocks/>
          </p:cNvGrpSpPr>
          <p:nvPr/>
        </p:nvGrpSpPr>
        <p:grpSpPr bwMode="auto">
          <a:xfrm>
            <a:off x="2303884" y="2499666"/>
            <a:ext cx="5600700" cy="1120775"/>
            <a:chOff x="1032" y="1507"/>
            <a:chExt cx="3528" cy="706"/>
          </a:xfrm>
        </p:grpSpPr>
        <p:pic>
          <p:nvPicPr>
            <p:cNvPr id="41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2" name="Text Box 18"/>
            <p:cNvSpPr txBox="1">
              <a:spLocks noChangeArrowheads="1"/>
            </p:cNvSpPr>
            <p:nvPr/>
          </p:nvSpPr>
          <p:spPr bwMode="auto">
            <a:xfrm>
              <a:off x="1032" y="1684"/>
              <a:ext cx="2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g</a:t>
              </a:r>
            </a:p>
          </p:txBody>
        </p:sp>
      </p:grpSp>
      <p:grpSp>
        <p:nvGrpSpPr>
          <p:cNvPr id="4" name="Group 28"/>
          <p:cNvGrpSpPr>
            <a:grpSpLocks/>
          </p:cNvGrpSpPr>
          <p:nvPr/>
        </p:nvGrpSpPr>
        <p:grpSpPr bwMode="auto">
          <a:xfrm>
            <a:off x="1957810" y="3637902"/>
            <a:ext cx="5946775" cy="1104900"/>
            <a:chOff x="814" y="2224"/>
            <a:chExt cx="3746" cy="696"/>
          </a:xfrm>
        </p:grpSpPr>
        <p:pic>
          <p:nvPicPr>
            <p:cNvPr id="410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0" name="Text Box 19"/>
            <p:cNvSpPr txBox="1">
              <a:spLocks noChangeArrowheads="1"/>
            </p:cNvSpPr>
            <p:nvPr/>
          </p:nvSpPr>
          <p:spPr bwMode="auto">
            <a:xfrm>
              <a:off x="814" y="2346"/>
              <a:ext cx="45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 * g</a:t>
              </a:r>
            </a:p>
          </p:txBody>
        </p:sp>
      </p:grpSp>
      <p:grpSp>
        <p:nvGrpSpPr>
          <p:cNvPr id="5" name="Group 29"/>
          <p:cNvGrpSpPr>
            <a:grpSpLocks/>
          </p:cNvGrpSpPr>
          <p:nvPr/>
        </p:nvGrpSpPr>
        <p:grpSpPr bwMode="auto">
          <a:xfrm>
            <a:off x="1579984" y="4742802"/>
            <a:ext cx="6324600" cy="1155700"/>
            <a:chOff x="576" y="2920"/>
            <a:chExt cx="3984" cy="728"/>
          </a:xfrm>
        </p:grpSpPr>
        <p:pic>
          <p:nvPicPr>
            <p:cNvPr id="410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098"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112714" name="Equation" r:id="rId10" imgW="660240" imgH="393480" progId="Equation.3">
                    <p:embed/>
                  </p:oleObj>
                </mc:Choice>
                <mc:Fallback>
                  <p:oleObj name="Equation" r:id="rId10" imgW="66024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pSp>
      <p:sp>
        <p:nvSpPr>
          <p:cNvPr id="4107" name="Text Box 26"/>
          <p:cNvSpPr txBox="1">
            <a:spLocks noChangeArrowheads="1"/>
          </p:cNvSpPr>
          <p:nvPr/>
        </p:nvSpPr>
        <p:spPr bwMode="auto">
          <a:xfrm>
            <a:off x="9824942" y="6393797"/>
            <a:ext cx="14573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dirty="0"/>
              <a:t>Source: S. Seitz</a:t>
            </a:r>
          </a:p>
        </p:txBody>
      </p:sp>
    </p:spTree>
    <p:extLst>
      <p:ext uri="{BB962C8B-B14F-4D97-AF65-F5344CB8AC3E}">
        <p14:creationId xmlns:p14="http://schemas.microsoft.com/office/powerpoint/2010/main" val="191220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3"/>
          <p:cNvSpPr>
            <a:spLocks noGrp="1" noChangeArrowheads="1"/>
          </p:cNvSpPr>
          <p:nvPr>
            <p:ph type="title"/>
          </p:nvPr>
        </p:nvSpPr>
        <p:spPr>
          <a:xfrm>
            <a:off x="525624" y="115078"/>
            <a:ext cx="8229600" cy="838200"/>
          </a:xfrm>
        </p:spPr>
        <p:txBody>
          <a:bodyPr/>
          <a:lstStyle/>
          <a:p>
            <a:r>
              <a:rPr lang="en-US"/>
              <a:t>Derivative theorem of convolution</a:t>
            </a:r>
          </a:p>
        </p:txBody>
      </p:sp>
      <p:sp>
        <p:nvSpPr>
          <p:cNvPr id="5126" name="Rectangle 4"/>
          <p:cNvSpPr>
            <a:spLocks noGrp="1" noChangeArrowheads="1"/>
          </p:cNvSpPr>
          <p:nvPr>
            <p:ph idx="1"/>
          </p:nvPr>
        </p:nvSpPr>
        <p:spPr>
          <a:xfrm>
            <a:off x="525624" y="953279"/>
            <a:ext cx="8229600" cy="4525963"/>
          </a:xfrm>
        </p:spPr>
        <p:txBody>
          <a:bodyPr/>
          <a:lstStyle/>
          <a:p>
            <a:pPr>
              <a:buFontTx/>
              <a:buChar char="•"/>
            </a:pPr>
            <a:r>
              <a:rPr lang="en-US" dirty="0"/>
              <a:t>This theorem gives us a very useful property:</a:t>
            </a:r>
            <a:br>
              <a:rPr lang="en-US" dirty="0"/>
            </a:br>
            <a:br>
              <a:rPr lang="en-US" dirty="0"/>
            </a:br>
            <a:endParaRPr lang="en-US" dirty="0"/>
          </a:p>
          <a:p>
            <a:pPr>
              <a:buFontTx/>
              <a:buChar char="•"/>
            </a:pPr>
            <a:endParaRPr lang="en-US" dirty="0"/>
          </a:p>
          <a:p>
            <a:pPr>
              <a:buFontTx/>
              <a:buChar char="•"/>
            </a:pPr>
            <a:r>
              <a:rPr lang="en-US" dirty="0"/>
              <a:t>This saves us one operation:</a:t>
            </a:r>
            <a:endParaRPr lang="en-US" i="1" dirty="0"/>
          </a:p>
        </p:txBody>
      </p:sp>
      <p:graphicFrame>
        <p:nvGraphicFramePr>
          <p:cNvPr id="5122" name="Object 2"/>
          <p:cNvGraphicFramePr>
            <a:graphicFrameLocks noChangeAspect="1"/>
          </p:cNvGraphicFramePr>
          <p:nvPr>
            <p:extLst>
              <p:ext uri="{D42A27DB-BD31-4B8C-83A1-F6EECF244321}">
                <p14:modId xmlns:p14="http://schemas.microsoft.com/office/powerpoint/2010/main" val="2286935741"/>
              </p:ext>
            </p:extLst>
          </p:nvPr>
        </p:nvGraphicFramePr>
        <p:xfrm>
          <a:off x="3306924" y="1456516"/>
          <a:ext cx="2667000" cy="944563"/>
        </p:xfrm>
        <a:graphic>
          <a:graphicData uri="http://schemas.openxmlformats.org/presentationml/2006/ole">
            <mc:AlternateContent xmlns:mc="http://schemas.openxmlformats.org/markup-compatibility/2006">
              <mc:Choice xmlns:v="urn:schemas-microsoft-com:vml" Requires="v">
                <p:oleObj spid="_x0000_s114831" name="Equation" r:id="rId4" imgW="1320480" imgH="393480" progId="Equation.3">
                  <p:embed/>
                </p:oleObj>
              </mc:Choice>
              <mc:Fallback>
                <p:oleObj name="Equation" r:id="rId4" imgW="132048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924" y="1456516"/>
                        <a:ext cx="2667000" cy="944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pSp>
        <p:nvGrpSpPr>
          <p:cNvPr id="5128" name="Group 7"/>
          <p:cNvGrpSpPr>
            <a:grpSpLocks/>
          </p:cNvGrpSpPr>
          <p:nvPr/>
        </p:nvGrpSpPr>
        <p:grpSpPr bwMode="auto">
          <a:xfrm>
            <a:off x="1363824" y="3010678"/>
            <a:ext cx="6096000" cy="3810000"/>
            <a:chOff x="720" y="1317"/>
            <a:chExt cx="4474" cy="2907"/>
          </a:xfrm>
        </p:grpSpPr>
        <p:graphicFrame>
          <p:nvGraphicFramePr>
            <p:cNvPr id="51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114832" name="Photo Editor Photo" r:id="rId6" imgW="6001588" imgH="4847619" progId="MSPhotoEd.3">
                    <p:embed/>
                  </p:oleObj>
                </mc:Choice>
                <mc:Fallback>
                  <p:oleObj name="Photo Editor Photo" r:id="rId6" imgW="6001588" imgH="484761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51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114833" name="Equation" r:id="rId8" imgW="558720" imgH="393480" progId="Equation.3">
                    <p:embed/>
                  </p:oleObj>
                </mc:Choice>
                <mc:Fallback>
                  <p:oleObj name="Equation" r:id="rId8" imgW="55872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5130" name="Text Box 10"/>
            <p:cNvSpPr txBox="1">
              <a:spLocks noChangeArrowheads="1"/>
            </p:cNvSpPr>
            <p:nvPr/>
          </p:nvSpPr>
          <p:spPr bwMode="auto">
            <a:xfrm>
              <a:off x="1079" y="1680"/>
              <a:ext cx="197"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latin typeface="Times New Roman" pitchFamily="18" charset="0"/>
                </a:rPr>
                <a:t>f</a:t>
              </a:r>
            </a:p>
          </p:txBody>
        </p:sp>
        <p:graphicFrame>
          <p:nvGraphicFramePr>
            <p:cNvPr id="5125"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114834" name="Equation" r:id="rId10" imgW="330120" imgH="393480" progId="Equation.3">
                    <p:embed/>
                  </p:oleObj>
                </mc:Choice>
                <mc:Fallback>
                  <p:oleObj name="Equation" r:id="rId10" imgW="33012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pSp>
      <p:sp>
        <p:nvSpPr>
          <p:cNvPr id="5129" name="Text Box 12"/>
          <p:cNvSpPr txBox="1">
            <a:spLocks noChangeArrowheads="1"/>
          </p:cNvSpPr>
          <p:nvPr/>
        </p:nvSpPr>
        <p:spPr bwMode="auto">
          <a:xfrm>
            <a:off x="9812500" y="6415693"/>
            <a:ext cx="14573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Tree>
    <p:extLst>
      <p:ext uri="{BB962C8B-B14F-4D97-AF65-F5344CB8AC3E}">
        <p14:creationId xmlns:p14="http://schemas.microsoft.com/office/powerpoint/2010/main" val="1701636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179" y="561625"/>
            <a:ext cx="7661578" cy="5954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73269" y="561625"/>
            <a:ext cx="3210910" cy="6001643"/>
          </a:xfrm>
          <a:prstGeom prst="rect">
            <a:avLst/>
          </a:prstGeom>
        </p:spPr>
        <p:txBody>
          <a:bodyPr wrap="square">
            <a:spAutoFit/>
          </a:bodyPr>
          <a:lstStyle/>
          <a:p>
            <a:pPr marL="342900" indent="-342900">
              <a:buAutoNum type="alphaUcParenBoth"/>
            </a:pPr>
            <a:r>
              <a:rPr lang="en-US" sz="2400"/>
              <a:t>Cave painting at </a:t>
            </a:r>
            <a:r>
              <a:rPr lang="en-US" sz="2400" err="1"/>
              <a:t>Chauvet</a:t>
            </a:r>
            <a:r>
              <a:rPr lang="en-US" sz="2400"/>
              <a:t>, France, about 30,000 B.C.;</a:t>
            </a:r>
          </a:p>
          <a:p>
            <a:pPr marL="342900" indent="-342900">
              <a:buAutoNum type="alphaUcParenBoth"/>
            </a:pPr>
            <a:r>
              <a:rPr lang="en-US" sz="2400"/>
              <a:t>Aerial photograph of the picture of a monkey as part of the Nazca Lines </a:t>
            </a:r>
            <a:r>
              <a:rPr lang="en-US" sz="2400" err="1"/>
              <a:t>geoglyphs</a:t>
            </a:r>
            <a:r>
              <a:rPr lang="en-US" sz="2400"/>
              <a:t>, Peru, about 700 – 200 B.C.; </a:t>
            </a:r>
          </a:p>
          <a:p>
            <a:pPr marL="342900" indent="-342900">
              <a:buAutoNum type="alphaUcParenBoth"/>
            </a:pPr>
            <a:r>
              <a:rPr lang="en-US" sz="2400" err="1"/>
              <a:t>Shen</a:t>
            </a:r>
            <a:r>
              <a:rPr lang="en-US" sz="2400"/>
              <a:t> Zhou (1427-1509 A.D.): Poet on a mountain top, ink on paper, China; </a:t>
            </a:r>
          </a:p>
          <a:p>
            <a:pPr marL="342900" indent="-342900">
              <a:buAutoNum type="alphaUcParenBoth"/>
            </a:pPr>
            <a:r>
              <a:rPr lang="en-US" sz="2400"/>
              <a:t>Line drawing by 7-year old I. </a:t>
            </a:r>
            <a:r>
              <a:rPr lang="en-US" sz="2400" err="1"/>
              <a:t>Lleras</a:t>
            </a:r>
            <a:r>
              <a:rPr lang="en-US" sz="2400"/>
              <a:t> (2010 A.D.). </a:t>
            </a:r>
          </a:p>
        </p:txBody>
      </p:sp>
    </p:spTree>
    <p:extLst>
      <p:ext uri="{BB962C8B-B14F-4D97-AF65-F5344CB8AC3E}">
        <p14:creationId xmlns:p14="http://schemas.microsoft.com/office/powerpoint/2010/main" val="2714109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821094" y="613126"/>
            <a:ext cx="8229600" cy="1143000"/>
          </a:xfrm>
        </p:spPr>
        <p:txBody>
          <a:bodyPr/>
          <a:lstStyle/>
          <a:p>
            <a:r>
              <a:rPr lang="en-US" dirty="0"/>
              <a:t>Derivative of Gaussian filter</a:t>
            </a:r>
          </a:p>
        </p:txBody>
      </p:sp>
      <p:sp>
        <p:nvSpPr>
          <p:cNvPr id="5" name="Content Placeholder 4"/>
          <p:cNvSpPr>
            <a:spLocks noGrp="1"/>
          </p:cNvSpPr>
          <p:nvPr>
            <p:ph idx="1"/>
          </p:nvPr>
        </p:nvSpPr>
        <p:spPr>
          <a:xfrm>
            <a:off x="1265594" y="4914901"/>
            <a:ext cx="2743200" cy="609600"/>
          </a:xfrm>
        </p:spPr>
        <p:txBody>
          <a:bodyPr>
            <a:normAutofit/>
          </a:bodyPr>
          <a:lstStyle/>
          <a:p>
            <a:pPr marL="0" indent="0" algn="ctr">
              <a:buNone/>
            </a:pPr>
            <a:r>
              <a:rPr lang="en-US" sz="3200" dirty="0"/>
              <a:t>2D-gaussian</a:t>
            </a:r>
          </a:p>
        </p:txBody>
      </p:sp>
      <p:graphicFrame>
        <p:nvGraphicFramePr>
          <p:cNvPr id="6146" name="Object 8"/>
          <p:cNvGraphicFramePr>
            <a:graphicFrameLocks noGrp="1" noChangeAspect="1"/>
          </p:cNvGraphicFramePr>
          <p:nvPr>
            <p:ph sz="quarter" idx="4294967295"/>
            <p:extLst>
              <p:ext uri="{D42A27DB-BD31-4B8C-83A1-F6EECF244321}">
                <p14:modId xmlns:p14="http://schemas.microsoft.com/office/powerpoint/2010/main" val="3584508313"/>
              </p:ext>
            </p:extLst>
          </p:nvPr>
        </p:nvGraphicFramePr>
        <p:xfrm>
          <a:off x="821094" y="1840264"/>
          <a:ext cx="3632200" cy="2552700"/>
        </p:xfrm>
        <a:graphic>
          <a:graphicData uri="http://schemas.openxmlformats.org/presentationml/2006/ole">
            <mc:AlternateContent xmlns:mc="http://schemas.openxmlformats.org/markup-compatibility/2006">
              <mc:Choice xmlns:v="urn:schemas-microsoft-com:vml" Requires="v">
                <p:oleObj spid="_x0000_s116809" name="Photo Editor Photo" r:id="rId4" imgW="4133333" imgH="2905531" progId="MSPhotoEd.3">
                  <p:embed/>
                </p:oleObj>
              </mc:Choice>
              <mc:Fallback>
                <p:oleObj name="Photo Editor Photo" r:id="rId4" imgW="4133333" imgH="290553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94" y="1840264"/>
                        <a:ext cx="3632200"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6147" name="Object 10"/>
          <p:cNvGraphicFramePr>
            <a:graphicFrameLocks noGrp="1" noChangeAspect="1"/>
          </p:cNvGraphicFramePr>
          <p:nvPr>
            <p:ph sz="quarter" idx="4294967295"/>
            <p:extLst>
              <p:ext uri="{D42A27DB-BD31-4B8C-83A1-F6EECF244321}">
                <p14:modId xmlns:p14="http://schemas.microsoft.com/office/powerpoint/2010/main" val="3982968697"/>
              </p:ext>
            </p:extLst>
          </p:nvPr>
        </p:nvGraphicFramePr>
        <p:xfrm>
          <a:off x="7145694" y="2282381"/>
          <a:ext cx="3810000" cy="1668463"/>
        </p:xfrm>
        <a:graphic>
          <a:graphicData uri="http://schemas.openxmlformats.org/presentationml/2006/ole">
            <mc:AlternateContent xmlns:mc="http://schemas.openxmlformats.org/markup-compatibility/2006">
              <mc:Choice xmlns:v="urn:schemas-microsoft-com:vml" Requires="v">
                <p:oleObj spid="_x0000_s116810" name="Photo Editor Photo" r:id="rId6" imgW="6001588" imgH="2629267" progId="MSPhotoEd.3">
                  <p:embed/>
                </p:oleObj>
              </mc:Choice>
              <mc:Fallback>
                <p:oleObj name="Photo Editor Photo" r:id="rId6" imgW="6001588" imgH="262926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5694" y="2282381"/>
                        <a:ext cx="3810000" cy="1668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50" name="Text Box 7"/>
          <p:cNvSpPr txBox="1">
            <a:spLocks noChangeArrowheads="1"/>
          </p:cNvSpPr>
          <p:nvPr/>
        </p:nvSpPr>
        <p:spPr bwMode="auto">
          <a:xfrm>
            <a:off x="4453294" y="2885781"/>
            <a:ext cx="26308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dirty="0"/>
              <a:t>*       [1    0   -1] = </a:t>
            </a:r>
          </a:p>
        </p:txBody>
      </p:sp>
      <p:sp>
        <p:nvSpPr>
          <p:cNvPr id="11" name="Content Placeholder 4"/>
          <p:cNvSpPr txBox="1">
            <a:spLocks/>
          </p:cNvSpPr>
          <p:nvPr/>
        </p:nvSpPr>
        <p:spPr>
          <a:xfrm>
            <a:off x="7820608" y="4914901"/>
            <a:ext cx="27432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x - derivative</a:t>
            </a:r>
          </a:p>
        </p:txBody>
      </p:sp>
    </p:spTree>
    <p:extLst>
      <p:ext uri="{BB962C8B-B14F-4D97-AF65-F5344CB8AC3E}">
        <p14:creationId xmlns:p14="http://schemas.microsoft.com/office/powerpoint/2010/main" val="1985820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18931" y="429208"/>
            <a:ext cx="8229600" cy="1143000"/>
          </a:xfrm>
        </p:spPr>
        <p:txBody>
          <a:bodyPr/>
          <a:lstStyle/>
          <a:p>
            <a:r>
              <a:rPr lang="en-US"/>
              <a:t>Derivative of Gaussian filter</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131" y="4315408"/>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131" y="4315408"/>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0931" y="1207083"/>
            <a:ext cx="342900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3732" y="1191209"/>
            <a:ext cx="3363913"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8" name="Text Box 8"/>
          <p:cNvSpPr txBox="1">
            <a:spLocks noChangeArrowheads="1"/>
          </p:cNvSpPr>
          <p:nvPr/>
        </p:nvSpPr>
        <p:spPr bwMode="auto">
          <a:xfrm>
            <a:off x="2279457" y="3745496"/>
            <a:ext cx="15922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x</a:t>
            </a:r>
            <a:r>
              <a:rPr lang="en-US"/>
              <a:t>-direction</a:t>
            </a:r>
          </a:p>
        </p:txBody>
      </p:sp>
      <p:sp>
        <p:nvSpPr>
          <p:cNvPr id="15369" name="Text Box 9"/>
          <p:cNvSpPr txBox="1">
            <a:spLocks noChangeArrowheads="1"/>
          </p:cNvSpPr>
          <p:nvPr/>
        </p:nvSpPr>
        <p:spPr bwMode="auto">
          <a:xfrm>
            <a:off x="5732269" y="3705808"/>
            <a:ext cx="15922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i="1"/>
              <a:t>y</a:t>
            </a:r>
            <a:r>
              <a:rPr lang="en-US"/>
              <a:t>-direction</a:t>
            </a:r>
          </a:p>
        </p:txBody>
      </p:sp>
    </p:spTree>
    <p:extLst>
      <p:ext uri="{BB962C8B-B14F-4D97-AF65-F5344CB8AC3E}">
        <p14:creationId xmlns:p14="http://schemas.microsoft.com/office/powerpoint/2010/main" val="3861991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49559" y="559837"/>
            <a:ext cx="8229600" cy="1143000"/>
          </a:xfrm>
        </p:spPr>
        <p:txBody>
          <a:bodyPr/>
          <a:lstStyle/>
          <a:p>
            <a:r>
              <a:rPr lang="en-US"/>
              <a:t>Derivative of Gaussian filter</a:t>
            </a:r>
          </a:p>
        </p:txBody>
      </p:sp>
      <p:pic>
        <p:nvPicPr>
          <p:cNvPr id="4" name="Picture 3"/>
          <p:cNvPicPr>
            <a:picLocks noChangeAspect="1"/>
          </p:cNvPicPr>
          <p:nvPr/>
        </p:nvPicPr>
        <p:blipFill>
          <a:blip r:embed="rId3"/>
          <a:stretch>
            <a:fillRect/>
          </a:stretch>
        </p:blipFill>
        <p:spPr>
          <a:xfrm>
            <a:off x="749559" y="2007637"/>
            <a:ext cx="3810000" cy="3594100"/>
          </a:xfrm>
          <a:prstGeom prst="rect">
            <a:avLst/>
          </a:prstGeom>
        </p:spPr>
      </p:pic>
      <p:pic>
        <p:nvPicPr>
          <p:cNvPr id="5" name="Picture 4"/>
          <p:cNvPicPr>
            <a:picLocks noChangeAspect="1"/>
          </p:cNvPicPr>
          <p:nvPr/>
        </p:nvPicPr>
        <p:blipFill>
          <a:blip r:embed="rId4"/>
          <a:stretch>
            <a:fillRect/>
          </a:stretch>
        </p:blipFill>
        <p:spPr>
          <a:xfrm>
            <a:off x="5016759" y="2007637"/>
            <a:ext cx="3810000" cy="3594100"/>
          </a:xfrm>
          <a:prstGeom prst="rect">
            <a:avLst/>
          </a:prstGeom>
        </p:spPr>
      </p:pic>
    </p:spTree>
    <p:extLst>
      <p:ext uri="{BB962C8B-B14F-4D97-AF65-F5344CB8AC3E}">
        <p14:creationId xmlns:p14="http://schemas.microsoft.com/office/powerpoint/2010/main" val="2071994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3" name="Rectangle 9"/>
          <p:cNvSpPr>
            <a:spLocks noGrp="1" noChangeArrowheads="1"/>
          </p:cNvSpPr>
          <p:nvPr>
            <p:ph type="title"/>
          </p:nvPr>
        </p:nvSpPr>
        <p:spPr>
          <a:xfrm>
            <a:off x="763588" y="552061"/>
            <a:ext cx="8532812" cy="762000"/>
          </a:xfrm>
        </p:spPr>
        <p:txBody>
          <a:bodyPr/>
          <a:lstStyle/>
          <a:p>
            <a:r>
              <a:rPr lang="en-US" sz="3000" dirty="0"/>
              <a:t>Tradeoff between smoothing at different scales</a:t>
            </a:r>
          </a:p>
        </p:txBody>
      </p:sp>
      <p:sp>
        <p:nvSpPr>
          <p:cNvPr id="16386" name="Rectangle 10"/>
          <p:cNvSpPr>
            <a:spLocks noGrp="1" noChangeArrowheads="1"/>
          </p:cNvSpPr>
          <p:nvPr>
            <p:ph idx="1"/>
          </p:nvPr>
        </p:nvSpPr>
        <p:spPr>
          <a:xfrm>
            <a:off x="1295400" y="5352661"/>
            <a:ext cx="7772400" cy="1371600"/>
          </a:xfrm>
        </p:spPr>
        <p:txBody>
          <a:bodyPr>
            <a:normAutofit/>
          </a:bodyPr>
          <a:lstStyle/>
          <a:p>
            <a:r>
              <a:rPr lang="en-US"/>
              <a:t>Smoothed derivative removes noise, but blurs edge. Also finds edges at different “scales”.</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8" y="1314061"/>
            <a:ext cx="2970212"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5388" y="1314061"/>
            <a:ext cx="2970212"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188" y="1314061"/>
            <a:ext cx="2970212"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0" name="Text Box 6"/>
          <p:cNvSpPr txBox="1">
            <a:spLocks noChangeArrowheads="1"/>
          </p:cNvSpPr>
          <p:nvPr/>
        </p:nvSpPr>
        <p:spPr bwMode="auto">
          <a:xfrm>
            <a:off x="1724025" y="4663686"/>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1 pixel</a:t>
            </a:r>
          </a:p>
        </p:txBody>
      </p:sp>
      <p:sp>
        <p:nvSpPr>
          <p:cNvPr id="16391" name="Text Box 7"/>
          <p:cNvSpPr txBox="1">
            <a:spLocks noChangeArrowheads="1"/>
          </p:cNvSpPr>
          <p:nvPr/>
        </p:nvSpPr>
        <p:spPr bwMode="auto">
          <a:xfrm>
            <a:off x="4729163" y="4663686"/>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3 pixels</a:t>
            </a:r>
          </a:p>
        </p:txBody>
      </p:sp>
      <p:sp>
        <p:nvSpPr>
          <p:cNvPr id="16392" name="Text Box 8"/>
          <p:cNvSpPr txBox="1">
            <a:spLocks noChangeArrowheads="1"/>
          </p:cNvSpPr>
          <p:nvPr/>
        </p:nvSpPr>
        <p:spPr bwMode="auto">
          <a:xfrm>
            <a:off x="7700963" y="4663686"/>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t>7 pixels</a:t>
            </a:r>
          </a:p>
        </p:txBody>
      </p:sp>
      <p:sp>
        <p:nvSpPr>
          <p:cNvPr id="16394" name="Text Box 11"/>
          <p:cNvSpPr txBox="1">
            <a:spLocks noChangeArrowheads="1"/>
          </p:cNvSpPr>
          <p:nvPr/>
        </p:nvSpPr>
        <p:spPr bwMode="auto">
          <a:xfrm>
            <a:off x="9677400" y="6553200"/>
            <a:ext cx="16621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Tree>
    <p:extLst>
      <p:ext uri="{BB962C8B-B14F-4D97-AF65-F5344CB8AC3E}">
        <p14:creationId xmlns:p14="http://schemas.microsoft.com/office/powerpoint/2010/main" val="105218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74914" y="278363"/>
            <a:ext cx="8229600" cy="1143000"/>
          </a:xfrm>
        </p:spPr>
        <p:txBody>
          <a:bodyPr/>
          <a:lstStyle/>
          <a:p>
            <a:r>
              <a:rPr lang="en-US"/>
              <a:t>Designing an edge detector</a:t>
            </a:r>
          </a:p>
        </p:txBody>
      </p:sp>
      <p:sp>
        <p:nvSpPr>
          <p:cNvPr id="1098755" name="Rectangle 3"/>
          <p:cNvSpPr>
            <a:spLocks noGrp="1" noChangeArrowheads="1"/>
          </p:cNvSpPr>
          <p:nvPr>
            <p:ph idx="1"/>
          </p:nvPr>
        </p:nvSpPr>
        <p:spPr>
          <a:xfrm>
            <a:off x="598714" y="1268963"/>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52048"/>
          <a:stretch/>
        </p:blipFill>
        <p:spPr bwMode="auto">
          <a:xfrm>
            <a:off x="2656114" y="4545563"/>
            <a:ext cx="2133600" cy="190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9651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74916" y="278362"/>
            <a:ext cx="8229600" cy="1143000"/>
          </a:xfrm>
        </p:spPr>
        <p:txBody>
          <a:bodyPr/>
          <a:lstStyle/>
          <a:p>
            <a:r>
              <a:rPr lang="en-US"/>
              <a:t>Designing an edge detector</a:t>
            </a:r>
          </a:p>
        </p:txBody>
      </p:sp>
      <p:sp>
        <p:nvSpPr>
          <p:cNvPr id="1098755" name="Rectangle 3"/>
          <p:cNvSpPr>
            <a:spLocks noGrp="1" noChangeArrowheads="1"/>
          </p:cNvSpPr>
          <p:nvPr>
            <p:ph idx="1"/>
          </p:nvPr>
        </p:nvSpPr>
        <p:spPr>
          <a:xfrm>
            <a:off x="598716" y="1268962"/>
            <a:ext cx="8458200" cy="5257800"/>
          </a:xfrm>
        </p:spPr>
        <p:txBody>
          <a:bodyPr>
            <a:normAutofit/>
          </a:bodyPr>
          <a:lstStyle/>
          <a:p>
            <a:pPr>
              <a:buFontTx/>
              <a:buChar char="•"/>
            </a:pPr>
            <a:r>
              <a:rPr lang="en-US" sz="2400"/>
              <a:t>Criteria for an “optimal” edge detector:</a:t>
            </a:r>
          </a:p>
          <a:p>
            <a:pPr lvl="1"/>
            <a:r>
              <a:rPr lang="en-US" sz="2000" b="1"/>
              <a:t>Good detection:</a:t>
            </a:r>
            <a:r>
              <a:rPr lang="en-US" sz="2000"/>
              <a:t> the optimal detector must minimize the probability of false positives (detecting spurious edges caused by noise), as well as that of false negatives (missing real edges)</a:t>
            </a:r>
          </a:p>
          <a:p>
            <a:pPr lvl="1"/>
            <a:r>
              <a:rPr lang="en-US" sz="2000" b="1"/>
              <a:t>Good localization:</a:t>
            </a:r>
            <a:r>
              <a:rPr lang="en-US" sz="2000"/>
              <a:t> the edges detected must be as close as possible to the true edges</a:t>
            </a:r>
          </a:p>
        </p:txBody>
      </p:sp>
      <p:pic>
        <p:nvPicPr>
          <p:cNvPr id="6" name="Picture 4" descr="edge_det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24648"/>
          <a:stretch/>
        </p:blipFill>
        <p:spPr bwMode="auto">
          <a:xfrm>
            <a:off x="2656116" y="4545562"/>
            <a:ext cx="3352800" cy="190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1391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74918" y="278360"/>
            <a:ext cx="8229600" cy="1143000"/>
          </a:xfrm>
        </p:spPr>
        <p:txBody>
          <a:bodyPr/>
          <a:lstStyle/>
          <a:p>
            <a:r>
              <a:rPr lang="en-US"/>
              <a:t>Designing an edge detector</a:t>
            </a:r>
          </a:p>
        </p:txBody>
      </p:sp>
      <p:sp>
        <p:nvSpPr>
          <p:cNvPr id="1098755" name="Rectangle 3"/>
          <p:cNvSpPr>
            <a:spLocks noGrp="1" noChangeArrowheads="1"/>
          </p:cNvSpPr>
          <p:nvPr>
            <p:ph idx="1"/>
          </p:nvPr>
        </p:nvSpPr>
        <p:spPr>
          <a:xfrm>
            <a:off x="598718" y="1268960"/>
            <a:ext cx="8458200" cy="5257800"/>
          </a:xfrm>
        </p:spPr>
        <p:txBody>
          <a:bodyPr>
            <a:normAutofit/>
          </a:bodyPr>
          <a:lstStyle/>
          <a:p>
            <a:pPr>
              <a:buFontTx/>
              <a:buChar char="•"/>
            </a:pPr>
            <a:r>
              <a:rPr lang="en-US" sz="2400" dirty="0"/>
              <a:t>Criteria for an “optimal” edge detector:</a:t>
            </a:r>
          </a:p>
          <a:p>
            <a:pPr lvl="1"/>
            <a:r>
              <a:rPr lang="en-US" sz="2000" b="1" dirty="0"/>
              <a:t>Good detection:</a:t>
            </a:r>
            <a:r>
              <a:rPr lang="en-US" sz="2000" dirty="0"/>
              <a:t> the optimal detector must minimize the probability of false positives (detecting spurious edges caused by noise), as well as that of false negatives (missing real edges)</a:t>
            </a:r>
          </a:p>
          <a:p>
            <a:pPr lvl="1"/>
            <a:r>
              <a:rPr lang="en-US" sz="2000" b="1" dirty="0"/>
              <a:t>Good localization:</a:t>
            </a:r>
            <a:r>
              <a:rPr lang="en-US" sz="2000" dirty="0"/>
              <a:t> the edges detected must be as close as possible to the true edges</a:t>
            </a:r>
          </a:p>
          <a:p>
            <a:pPr lvl="1"/>
            <a:r>
              <a:rPr lang="en-US" sz="2000" b="1" dirty="0"/>
              <a:t>Single response:</a:t>
            </a:r>
            <a:r>
              <a:rPr lang="en-US" sz="2000" dirty="0"/>
              <a:t> the detector must return one point only for each true edge point; that is, minimize the number of local maxima around the true edge</a:t>
            </a:r>
          </a:p>
        </p:txBody>
      </p:sp>
      <p:pic>
        <p:nvPicPr>
          <p:cNvPr id="6" name="Picture 4" descr="edge_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118" y="4545560"/>
            <a:ext cx="4449482" cy="190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20732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rgbClr val="BFBFBF"/>
                </a:solidFill>
              </a:rPr>
              <a:t>Edge detection</a:t>
            </a:r>
          </a:p>
          <a:p>
            <a:r>
              <a:rPr lang="en-US">
                <a:solidFill>
                  <a:schemeClr val="bg1">
                    <a:lumMod val="75000"/>
                  </a:schemeClr>
                </a:solidFill>
              </a:rPr>
              <a:t>Image Gradients</a:t>
            </a:r>
          </a:p>
          <a:p>
            <a:r>
              <a:rPr lang="en-US">
                <a:solidFill>
                  <a:srgbClr val="BFBFBF"/>
                </a:solidFill>
              </a:rPr>
              <a:t>A simple edge detector</a:t>
            </a:r>
          </a:p>
          <a:p>
            <a:r>
              <a:rPr lang="en-US"/>
              <a:t>Sobel Edge detector</a:t>
            </a:r>
          </a:p>
          <a:p>
            <a:r>
              <a:rPr lang="en-US">
                <a:solidFill>
                  <a:schemeClr val="bg1">
                    <a:lumMod val="75000"/>
                  </a:schemeClr>
                </a:solidFill>
              </a:rPr>
              <a:t>Canny edge detector</a:t>
            </a:r>
          </a:p>
          <a:p>
            <a:r>
              <a:rPr lang="en-US">
                <a:solidFill>
                  <a:schemeClr val="bg1">
                    <a:lumMod val="75000"/>
                  </a:schemeClr>
                </a:solidFill>
              </a:rPr>
              <a:t>Hough transform</a:t>
            </a:r>
          </a:p>
        </p:txBody>
      </p:sp>
    </p:spTree>
    <p:extLst>
      <p:ext uri="{BB962C8B-B14F-4D97-AF65-F5344CB8AC3E}">
        <p14:creationId xmlns:p14="http://schemas.microsoft.com/office/powerpoint/2010/main" val="2428954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Operator</a:t>
            </a:r>
          </a:p>
        </p:txBody>
      </p:sp>
      <p:sp>
        <p:nvSpPr>
          <p:cNvPr id="3" name="Content Placeholder 2"/>
          <p:cNvSpPr>
            <a:spLocks noGrp="1"/>
          </p:cNvSpPr>
          <p:nvPr>
            <p:ph idx="1"/>
          </p:nvPr>
        </p:nvSpPr>
        <p:spPr>
          <a:xfrm>
            <a:off x="609602" y="1417638"/>
            <a:ext cx="9601198" cy="4327526"/>
          </a:xfrm>
        </p:spPr>
        <p:txBody>
          <a:bodyPr/>
          <a:lstStyle/>
          <a:p>
            <a:r>
              <a:rPr lang="en-US" dirty="0"/>
              <a:t>uses two 3×3 kernels which are convolved with the original image to calculate approximations of the derivatives </a:t>
            </a:r>
          </a:p>
          <a:p>
            <a:r>
              <a:rPr lang="en-US" dirty="0"/>
              <a:t>one for horizontal changes, and one for vertical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349" y="4019550"/>
            <a:ext cx="3454400" cy="1600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144963"/>
            <a:ext cx="3238500" cy="1562100"/>
          </a:xfrm>
          <a:prstGeom prst="rect">
            <a:avLst/>
          </a:prstGeom>
        </p:spPr>
      </p:pic>
    </p:spTree>
    <p:extLst>
      <p:ext uri="{BB962C8B-B14F-4D97-AF65-F5344CB8AC3E}">
        <p14:creationId xmlns:p14="http://schemas.microsoft.com/office/powerpoint/2010/main" val="1793821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304800"/>
            <a:ext cx="9588498" cy="1143000"/>
          </a:xfrm>
        </p:spPr>
        <p:txBody>
          <a:bodyPr/>
          <a:lstStyle/>
          <a:p>
            <a:r>
              <a:rPr lang="en-US" dirty="0"/>
              <a:t>Sobel Operation</a:t>
            </a:r>
          </a:p>
        </p:txBody>
      </p:sp>
      <p:sp>
        <p:nvSpPr>
          <p:cNvPr id="3" name="Content Placeholder 2"/>
          <p:cNvSpPr>
            <a:spLocks noGrp="1"/>
          </p:cNvSpPr>
          <p:nvPr>
            <p:ph idx="1"/>
          </p:nvPr>
        </p:nvSpPr>
        <p:spPr/>
        <p:txBody>
          <a:bodyPr/>
          <a:lstStyle/>
          <a:p>
            <a:r>
              <a:rPr lang="en-US"/>
              <a:t>Smoothing + differentiation</a:t>
            </a:r>
          </a:p>
        </p:txBody>
      </p:sp>
      <p:grpSp>
        <p:nvGrpSpPr>
          <p:cNvPr id="8" name="Group 7"/>
          <p:cNvGrpSpPr/>
          <p:nvPr/>
        </p:nvGrpSpPr>
        <p:grpSpPr>
          <a:xfrm>
            <a:off x="2921000" y="2275681"/>
            <a:ext cx="6350000" cy="1562100"/>
            <a:chOff x="1524000" y="2832100"/>
            <a:chExt cx="6350000" cy="15621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895600"/>
              <a:ext cx="5359400" cy="14351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67059"/>
            <a:stretch/>
          </p:blipFill>
          <p:spPr>
            <a:xfrm>
              <a:off x="1524000" y="2832100"/>
              <a:ext cx="1066800" cy="1562100"/>
            </a:xfrm>
            <a:prstGeom prst="rect">
              <a:avLst/>
            </a:prstGeom>
          </p:spPr>
        </p:pic>
      </p:grpSp>
      <p:sp>
        <p:nvSpPr>
          <p:cNvPr id="9" name="TextBox 8"/>
          <p:cNvSpPr txBox="1"/>
          <p:nvPr/>
        </p:nvSpPr>
        <p:spPr>
          <a:xfrm>
            <a:off x="4800600" y="4313207"/>
            <a:ext cx="2286001" cy="400110"/>
          </a:xfrm>
          <a:prstGeom prst="rect">
            <a:avLst/>
          </a:prstGeom>
          <a:noFill/>
        </p:spPr>
        <p:txBody>
          <a:bodyPr wrap="square" rtlCol="0">
            <a:spAutoFit/>
          </a:bodyPr>
          <a:lstStyle/>
          <a:p>
            <a:r>
              <a:rPr lang="en-US" sz="2000"/>
              <a:t>Gaussian smoothing</a:t>
            </a:r>
          </a:p>
        </p:txBody>
      </p:sp>
      <p:sp>
        <p:nvSpPr>
          <p:cNvPr id="10" name="TextBox 9"/>
          <p:cNvSpPr txBox="1"/>
          <p:nvPr/>
        </p:nvSpPr>
        <p:spPr>
          <a:xfrm>
            <a:off x="7658298" y="4313207"/>
            <a:ext cx="1790502" cy="400110"/>
          </a:xfrm>
          <a:prstGeom prst="rect">
            <a:avLst/>
          </a:prstGeom>
          <a:noFill/>
        </p:spPr>
        <p:txBody>
          <a:bodyPr wrap="square" rtlCol="0">
            <a:spAutoFit/>
          </a:bodyPr>
          <a:lstStyle/>
          <a:p>
            <a:r>
              <a:rPr lang="en-US" sz="2000"/>
              <a:t>differentiation</a:t>
            </a:r>
          </a:p>
        </p:txBody>
      </p:sp>
      <p:cxnSp>
        <p:nvCxnSpPr>
          <p:cNvPr id="12" name="Straight Arrow Connector 11"/>
          <p:cNvCxnSpPr>
            <a:endCxn id="6" idx="2"/>
          </p:cNvCxnSpPr>
          <p:nvPr/>
        </p:nvCxnSpPr>
        <p:spPr>
          <a:xfrm flipV="1">
            <a:off x="5715000" y="3774281"/>
            <a:ext cx="876300" cy="538926"/>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0"/>
          </p:cNvCxnSpPr>
          <p:nvPr/>
        </p:nvCxnSpPr>
        <p:spPr>
          <a:xfrm flipH="1" flipV="1">
            <a:off x="8102601" y="3352801"/>
            <a:ext cx="450949" cy="9604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4365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964615" cy="6858000"/>
          </a:xfrm>
          <a:prstGeom prst="rect">
            <a:avLst/>
          </a:prstGeom>
        </p:spPr>
      </p:pic>
      <p:sp>
        <p:nvSpPr>
          <p:cNvPr id="6" name="Text Box 7"/>
          <p:cNvSpPr txBox="1">
            <a:spLocks noChangeArrowheads="1"/>
          </p:cNvSpPr>
          <p:nvPr/>
        </p:nvSpPr>
        <p:spPr bwMode="auto">
          <a:xfrm rot="16200000">
            <a:off x="9762469" y="5273401"/>
            <a:ext cx="25186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Hubel &amp; Wiesel, 1960s</a:t>
            </a:r>
          </a:p>
        </p:txBody>
      </p:sp>
    </p:spTree>
    <p:extLst>
      <p:ext uri="{BB962C8B-B14F-4D97-AF65-F5344CB8AC3E}">
        <p14:creationId xmlns:p14="http://schemas.microsoft.com/office/powerpoint/2010/main" val="1809085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Operation</a:t>
            </a:r>
          </a:p>
        </p:txBody>
      </p:sp>
      <p:sp>
        <p:nvSpPr>
          <p:cNvPr id="3" name="Content Placeholder 2"/>
          <p:cNvSpPr>
            <a:spLocks noGrp="1"/>
          </p:cNvSpPr>
          <p:nvPr>
            <p:ph idx="1"/>
          </p:nvPr>
        </p:nvSpPr>
        <p:spPr/>
        <p:txBody>
          <a:bodyPr/>
          <a:lstStyle/>
          <a:p>
            <a:r>
              <a:rPr lang="en-US"/>
              <a:t>Magnitude:</a:t>
            </a:r>
          </a:p>
          <a:p>
            <a:endParaRPr lang="en-US"/>
          </a:p>
          <a:p>
            <a:endParaRPr lang="en-US"/>
          </a:p>
          <a:p>
            <a:r>
              <a:rPr lang="en-US"/>
              <a:t>Angle or direction of the gradient: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336800"/>
            <a:ext cx="3086100" cy="787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4013200"/>
            <a:ext cx="2654300" cy="1092200"/>
          </a:xfrm>
          <a:prstGeom prst="rect">
            <a:avLst/>
          </a:prstGeom>
        </p:spPr>
      </p:pic>
    </p:spTree>
    <p:extLst>
      <p:ext uri="{BB962C8B-B14F-4D97-AF65-F5344CB8AC3E}">
        <p14:creationId xmlns:p14="http://schemas.microsoft.com/office/powerpoint/2010/main" val="1082818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64" y="219077"/>
            <a:ext cx="8229600" cy="1143000"/>
          </a:xfrm>
        </p:spPr>
        <p:txBody>
          <a:bodyPr/>
          <a:lstStyle/>
          <a:p>
            <a:r>
              <a:rPr lang="en-US" dirty="0"/>
              <a:t>Sobel Filter example</a:t>
            </a:r>
          </a:p>
        </p:txBody>
      </p:sp>
      <p:pic>
        <p:nvPicPr>
          <p:cNvPr id="6" name="Picture 5"/>
          <p:cNvPicPr>
            <a:picLocks noChangeAspect="1"/>
          </p:cNvPicPr>
          <p:nvPr/>
        </p:nvPicPr>
        <p:blipFill>
          <a:blip r:embed="rId3"/>
          <a:stretch>
            <a:fillRect/>
          </a:stretch>
        </p:blipFill>
        <p:spPr>
          <a:xfrm>
            <a:off x="545064" y="1184795"/>
            <a:ext cx="3543300" cy="2600325"/>
          </a:xfrm>
          <a:prstGeom prst="rect">
            <a:avLst/>
          </a:prstGeom>
        </p:spPr>
      </p:pic>
      <p:pic>
        <p:nvPicPr>
          <p:cNvPr id="7" name="Picture 6"/>
          <p:cNvPicPr>
            <a:picLocks noChangeAspect="1"/>
          </p:cNvPicPr>
          <p:nvPr/>
        </p:nvPicPr>
        <p:blipFill>
          <a:blip r:embed="rId4"/>
          <a:stretch>
            <a:fillRect/>
          </a:stretch>
        </p:blipFill>
        <p:spPr>
          <a:xfrm>
            <a:off x="4253464" y="3899419"/>
            <a:ext cx="3581400" cy="2686050"/>
          </a:xfrm>
          <a:prstGeom prst="rect">
            <a:avLst/>
          </a:prstGeom>
        </p:spPr>
      </p:pic>
      <p:pic>
        <p:nvPicPr>
          <p:cNvPr id="9" name="Picture 8"/>
          <p:cNvPicPr>
            <a:picLocks noChangeAspect="1"/>
          </p:cNvPicPr>
          <p:nvPr/>
        </p:nvPicPr>
        <p:blipFill>
          <a:blip r:embed="rId5"/>
          <a:stretch>
            <a:fillRect/>
          </a:stretch>
        </p:blipFill>
        <p:spPr>
          <a:xfrm>
            <a:off x="506964" y="3899419"/>
            <a:ext cx="3581400" cy="2686050"/>
          </a:xfrm>
          <a:prstGeom prst="rect">
            <a:avLst/>
          </a:prstGeom>
        </p:spPr>
      </p:pic>
      <p:pic>
        <p:nvPicPr>
          <p:cNvPr id="10" name="Picture 9"/>
          <p:cNvPicPr>
            <a:picLocks noChangeAspect="1"/>
          </p:cNvPicPr>
          <p:nvPr/>
        </p:nvPicPr>
        <p:blipFill>
          <a:blip r:embed="rId6"/>
          <a:stretch>
            <a:fillRect/>
          </a:stretch>
        </p:blipFill>
        <p:spPr>
          <a:xfrm>
            <a:off x="4253464" y="1184795"/>
            <a:ext cx="3581400" cy="2600325"/>
          </a:xfrm>
          <a:prstGeom prst="rect">
            <a:avLst/>
          </a:prstGeom>
        </p:spPr>
      </p:pic>
    </p:spTree>
    <p:extLst>
      <p:ext uri="{BB962C8B-B14F-4D97-AF65-F5344CB8AC3E}">
        <p14:creationId xmlns:p14="http://schemas.microsoft.com/office/powerpoint/2010/main" val="45528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Sobel Filter Problems</a:t>
            </a:r>
          </a:p>
        </p:txBody>
      </p:sp>
      <p:sp>
        <p:nvSpPr>
          <p:cNvPr id="3" name="Content Placeholder 2"/>
          <p:cNvSpPr>
            <a:spLocks noGrp="1"/>
          </p:cNvSpPr>
          <p:nvPr>
            <p:ph idx="1"/>
          </p:nvPr>
        </p:nvSpPr>
        <p:spPr>
          <a:xfrm>
            <a:off x="609602" y="4313724"/>
            <a:ext cx="10213908" cy="2011363"/>
          </a:xfrm>
        </p:spPr>
        <p:txBody>
          <a:bodyPr>
            <a:noAutofit/>
          </a:bodyPr>
          <a:lstStyle/>
          <a:p>
            <a:r>
              <a:rPr lang="en-US" dirty="0"/>
              <a:t>Poor Localization (Trigger response in multiple adjacent pixels)</a:t>
            </a:r>
          </a:p>
          <a:p>
            <a:r>
              <a:rPr lang="en-US" dirty="0"/>
              <a:t>Thresholding value favors certain directions over others</a:t>
            </a:r>
          </a:p>
          <a:p>
            <a:pPr lvl="1"/>
            <a:r>
              <a:rPr lang="en-US" sz="2400" dirty="0"/>
              <a:t>Can miss oblique edges more than horizontal or vertical edges</a:t>
            </a:r>
          </a:p>
          <a:p>
            <a:pPr lvl="1"/>
            <a:r>
              <a:rPr lang="en-US" sz="2400" dirty="0"/>
              <a:t>False negatives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2" y="1577817"/>
            <a:ext cx="7848600" cy="2439045"/>
          </a:xfrm>
          <a:prstGeom prst="rect">
            <a:avLst/>
          </a:prstGeom>
        </p:spPr>
      </p:pic>
    </p:spTree>
    <p:extLst>
      <p:ext uri="{BB962C8B-B14F-4D97-AF65-F5344CB8AC3E}">
        <p14:creationId xmlns:p14="http://schemas.microsoft.com/office/powerpoint/2010/main" val="2043020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rgbClr val="BFBFBF"/>
                </a:solidFill>
              </a:rPr>
              <a:t>Edge detection</a:t>
            </a:r>
          </a:p>
          <a:p>
            <a:r>
              <a:rPr lang="en-US">
                <a:solidFill>
                  <a:schemeClr val="bg1">
                    <a:lumMod val="75000"/>
                  </a:schemeClr>
                </a:solidFill>
              </a:rPr>
              <a:t>Image Gradients</a:t>
            </a:r>
          </a:p>
          <a:p>
            <a:r>
              <a:rPr lang="en-US">
                <a:solidFill>
                  <a:srgbClr val="BFBFBF"/>
                </a:solidFill>
              </a:rPr>
              <a:t>A simple edge detector</a:t>
            </a:r>
          </a:p>
          <a:p>
            <a:r>
              <a:rPr lang="en-US">
                <a:solidFill>
                  <a:schemeClr val="bg1">
                    <a:lumMod val="75000"/>
                  </a:schemeClr>
                </a:solidFill>
              </a:rPr>
              <a:t>Sobel Edge detector</a:t>
            </a:r>
          </a:p>
          <a:p>
            <a:r>
              <a:rPr lang="en-US"/>
              <a:t>Canny edge detector</a:t>
            </a:r>
          </a:p>
          <a:p>
            <a:r>
              <a:rPr lang="en-US">
                <a:solidFill>
                  <a:schemeClr val="bg1">
                    <a:lumMod val="75000"/>
                  </a:schemeClr>
                </a:solidFill>
              </a:rPr>
              <a:t>Hough Transform</a:t>
            </a:r>
          </a:p>
        </p:txBody>
      </p:sp>
    </p:spTree>
    <p:extLst>
      <p:ext uri="{BB962C8B-B14F-4D97-AF65-F5344CB8AC3E}">
        <p14:creationId xmlns:p14="http://schemas.microsoft.com/office/powerpoint/2010/main" val="18447291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0269" y="429208"/>
            <a:ext cx="8229600" cy="1143000"/>
          </a:xfrm>
        </p:spPr>
        <p:txBody>
          <a:bodyPr/>
          <a:lstStyle/>
          <a:p>
            <a:r>
              <a:rPr lang="en-US"/>
              <a:t>Canny edge detector</a:t>
            </a:r>
          </a:p>
        </p:txBody>
      </p:sp>
      <p:sp>
        <p:nvSpPr>
          <p:cNvPr id="19459" name="Rectangle 3"/>
          <p:cNvSpPr>
            <a:spLocks noGrp="1" noChangeArrowheads="1"/>
          </p:cNvSpPr>
          <p:nvPr>
            <p:ph idx="1"/>
          </p:nvPr>
        </p:nvSpPr>
        <p:spPr>
          <a:xfrm>
            <a:off x="600269" y="1496008"/>
            <a:ext cx="8001000" cy="3886200"/>
          </a:xfrm>
        </p:spPr>
        <p:txBody>
          <a:bodyPr>
            <a:normAutofit/>
          </a:bodyPr>
          <a:lstStyle/>
          <a:p>
            <a:pPr>
              <a:buFontTx/>
              <a:buChar char="•"/>
            </a:pPr>
            <a:r>
              <a:rPr lang="en-US" dirty="0"/>
              <a:t>This is probably the most widely used edge detector in computer vision</a:t>
            </a:r>
          </a:p>
          <a:p>
            <a:pPr>
              <a:buFontTx/>
              <a:buChar char="•"/>
            </a:pPr>
            <a:r>
              <a:rPr lang="en-US" dirty="0"/>
              <a:t>Theoretical model: step-edges corrupted by additive Gaussian noise</a:t>
            </a:r>
          </a:p>
          <a:p>
            <a:pPr>
              <a:buFontTx/>
              <a:buChar char="•"/>
            </a:pPr>
            <a:r>
              <a:rPr lang="en-US" dirty="0"/>
              <a:t>Canny has shown that the first derivative of the Gaussian closely approximates the operator that optimizes the product of </a:t>
            </a:r>
            <a:r>
              <a:rPr lang="en-US" i="1" dirty="0"/>
              <a:t>signal-to-noise ratio</a:t>
            </a:r>
            <a:r>
              <a:rPr lang="en-US" dirty="0"/>
              <a:t> and localization</a:t>
            </a:r>
          </a:p>
        </p:txBody>
      </p:sp>
      <p:sp>
        <p:nvSpPr>
          <p:cNvPr id="19460" name="Rectangle 4"/>
          <p:cNvSpPr>
            <a:spLocks noChangeArrowheads="1"/>
          </p:cNvSpPr>
          <p:nvPr/>
        </p:nvSpPr>
        <p:spPr bwMode="auto">
          <a:xfrm>
            <a:off x="600269" y="5763209"/>
            <a:ext cx="8229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r>
              <a:rPr lang="en-US" sz="2000"/>
              <a:t>J. Canny, </a:t>
            </a:r>
            <a:r>
              <a:rPr lang="en-US" sz="2000" b="1" i="1">
                <a:hlinkClick r:id="rId3"/>
              </a:rPr>
              <a:t>A Computational Approach To Edge Detection</a:t>
            </a:r>
            <a:r>
              <a:rPr lang="en-US" sz="2000"/>
              <a:t>, IEEE Trans. Pattern Analysis and Machine Intelligence, 8:679-714, 1986. </a:t>
            </a:r>
          </a:p>
        </p:txBody>
      </p:sp>
    </p:spTree>
    <p:extLst>
      <p:ext uri="{BB962C8B-B14F-4D97-AF65-F5344CB8AC3E}">
        <p14:creationId xmlns:p14="http://schemas.microsoft.com/office/powerpoint/2010/main" val="205700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P spid="1946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Canny edge detector</a:t>
            </a:r>
          </a:p>
        </p:txBody>
      </p:sp>
      <p:sp>
        <p:nvSpPr>
          <p:cNvPr id="3" name="Content Placeholder 2"/>
          <p:cNvSpPr>
            <a:spLocks noGrp="1"/>
          </p:cNvSpPr>
          <p:nvPr>
            <p:ph idx="1"/>
          </p:nvPr>
        </p:nvSpPr>
        <p:spPr/>
        <p:txBody>
          <a:bodyPr/>
          <a:lstStyle/>
          <a:p>
            <a:r>
              <a:rPr lang="en-US"/>
              <a:t>Suppress Noise</a:t>
            </a:r>
          </a:p>
          <a:p>
            <a:r>
              <a:rPr lang="en-US"/>
              <a:t>Compute gradient magnitude and direction </a:t>
            </a:r>
          </a:p>
          <a:p>
            <a:r>
              <a:rPr lang="en-US"/>
              <a:t>Apply Non-Maximum Suppression</a:t>
            </a:r>
          </a:p>
          <a:p>
            <a:pPr lvl="1"/>
            <a:r>
              <a:rPr lang="en-US"/>
              <a:t>Assures minimal response</a:t>
            </a:r>
          </a:p>
          <a:p>
            <a:r>
              <a:rPr lang="en-US"/>
              <a:t>Use hysteresis and connectivity analysis to detect edges</a:t>
            </a:r>
          </a:p>
        </p:txBody>
      </p:sp>
    </p:spTree>
    <p:extLst>
      <p:ext uri="{BB962C8B-B14F-4D97-AF65-F5344CB8AC3E}">
        <p14:creationId xmlns:p14="http://schemas.microsoft.com/office/powerpoint/2010/main" val="6670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24204" y="317241"/>
            <a:ext cx="8229600" cy="1143000"/>
          </a:xfrm>
        </p:spPr>
        <p:txBody>
          <a:bodyPr/>
          <a:lstStyle/>
          <a:p>
            <a:r>
              <a:rPr lang="en-US"/>
              <a:t>Example</a:t>
            </a:r>
          </a:p>
        </p:txBody>
      </p:sp>
      <p:sp>
        <p:nvSpPr>
          <p:cNvPr id="21507" name="Rectangle 3"/>
          <p:cNvSpPr>
            <a:spLocks noGrp="1" noChangeArrowheads="1"/>
          </p:cNvSpPr>
          <p:nvPr>
            <p:ph idx="1"/>
          </p:nvPr>
        </p:nvSpPr>
        <p:spPr>
          <a:xfrm>
            <a:off x="1052804" y="5833803"/>
            <a:ext cx="7772400" cy="609600"/>
          </a:xfrm>
        </p:spPr>
        <p:txBody>
          <a:bodyPr/>
          <a:lstStyle/>
          <a:p>
            <a:pPr algn="ctr"/>
            <a:r>
              <a:rPr lang="en-US" dirty="0"/>
              <a:t>original image</a:t>
            </a:r>
          </a:p>
        </p:txBody>
      </p:sp>
      <p:pic>
        <p:nvPicPr>
          <p:cNvPr id="7" name="Picture 4" descr="iguana.png">
            <a:extLst>
              <a:ext uri="{FF2B5EF4-FFF2-40B4-BE49-F238E27FC236}">
                <a16:creationId xmlns:a16="http://schemas.microsoft.com/office/drawing/2014/main" id="{4C0DF170-539C-40EA-8BB7-56263E54940F}"/>
              </a:ext>
            </a:extLst>
          </p:cNvPr>
          <p:cNvPicPr>
            <a:picLocks noChangeAspect="1"/>
          </p:cNvPicPr>
          <p:nvPr/>
        </p:nvPicPr>
        <p:blipFill>
          <a:blip r:embed="rId3"/>
          <a:stretch>
            <a:fillRect/>
          </a:stretch>
        </p:blipFill>
        <p:spPr>
          <a:xfrm>
            <a:off x="1897115" y="1298317"/>
            <a:ext cx="6083471" cy="4378803"/>
          </a:xfrm>
          <a:prstGeom prst="rect">
            <a:avLst/>
          </a:prstGeom>
        </p:spPr>
      </p:pic>
    </p:spTree>
    <p:extLst>
      <p:ext uri="{BB962C8B-B14F-4D97-AF65-F5344CB8AC3E}">
        <p14:creationId xmlns:p14="http://schemas.microsoft.com/office/powerpoint/2010/main" val="4196499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53143" y="373225"/>
            <a:ext cx="8867192" cy="1143000"/>
          </a:xfrm>
        </p:spPr>
        <p:txBody>
          <a:bodyPr/>
          <a:lstStyle/>
          <a:p>
            <a:r>
              <a:rPr lang="en-US" dirty="0">
                <a:latin typeface="Calibri" charset="0"/>
              </a:rPr>
              <a:t>Derivative of Gaussian filter</a:t>
            </a:r>
          </a:p>
        </p:txBody>
      </p:sp>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935" y="4488025"/>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935" y="4488025"/>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735" y="1379700"/>
            <a:ext cx="342900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5536" y="1363826"/>
            <a:ext cx="3363913"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8"/>
          <p:cNvSpPr txBox="1">
            <a:spLocks noChangeArrowheads="1"/>
          </p:cNvSpPr>
          <p:nvPr/>
        </p:nvSpPr>
        <p:spPr bwMode="auto">
          <a:xfrm>
            <a:off x="2951260" y="3918113"/>
            <a:ext cx="12490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r>
              <a:rPr lang="en-US"/>
              <a:t>-direction</a:t>
            </a:r>
          </a:p>
        </p:txBody>
      </p:sp>
      <p:sp>
        <p:nvSpPr>
          <p:cNvPr id="25608" name="Text Box 9"/>
          <p:cNvSpPr txBox="1">
            <a:spLocks noChangeArrowheads="1"/>
          </p:cNvSpPr>
          <p:nvPr/>
        </p:nvSpPr>
        <p:spPr bwMode="auto">
          <a:xfrm>
            <a:off x="6404073" y="3878425"/>
            <a:ext cx="12490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y</a:t>
            </a:r>
            <a:r>
              <a:rPr lang="en-US"/>
              <a:t>-direction</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536" y="4729470"/>
            <a:ext cx="1514475" cy="126971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2334" y="4849974"/>
            <a:ext cx="1485900" cy="1028700"/>
          </a:xfrm>
          <a:prstGeom prst="rect">
            <a:avLst/>
          </a:prstGeom>
        </p:spPr>
      </p:pic>
    </p:spTree>
    <p:extLst>
      <p:ext uri="{BB962C8B-B14F-4D97-AF65-F5344CB8AC3E}">
        <p14:creationId xmlns:p14="http://schemas.microsoft.com/office/powerpoint/2010/main" val="41886805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456391" y="653143"/>
            <a:ext cx="8229600" cy="1143000"/>
          </a:xfrm>
        </p:spPr>
        <p:txBody>
          <a:bodyPr/>
          <a:lstStyle/>
          <a:p>
            <a:r>
              <a:rPr lang="en-US">
                <a:latin typeface="Calibri" charset="0"/>
              </a:rPr>
              <a:t>Compute gradients (</a:t>
            </a:r>
            <a:r>
              <a:rPr lang="en-US" err="1">
                <a:latin typeface="Calibri" charset="0"/>
              </a:rPr>
              <a:t>DoG</a:t>
            </a:r>
            <a:r>
              <a:rPr lang="en-US">
                <a:latin typeface="Calibri" charset="0"/>
              </a:rPr>
              <a:t>)</a:t>
            </a:r>
          </a:p>
        </p:txBody>
      </p:sp>
      <p:sp>
        <p:nvSpPr>
          <p:cNvPr id="26630" name="TextBox 6"/>
          <p:cNvSpPr txBox="1">
            <a:spLocks noChangeArrowheads="1"/>
          </p:cNvSpPr>
          <p:nvPr/>
        </p:nvSpPr>
        <p:spPr bwMode="auto">
          <a:xfrm>
            <a:off x="1524000" y="4876800"/>
            <a:ext cx="3124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X-Derivative of Gaussian</a:t>
            </a:r>
          </a:p>
        </p:txBody>
      </p:sp>
      <p:sp>
        <p:nvSpPr>
          <p:cNvPr id="26631" name="TextBox 7"/>
          <p:cNvSpPr txBox="1">
            <a:spLocks noChangeArrowheads="1"/>
          </p:cNvSpPr>
          <p:nvPr/>
        </p:nvSpPr>
        <p:spPr bwMode="auto">
          <a:xfrm>
            <a:off x="4495800" y="4876800"/>
            <a:ext cx="3124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Y-Derivative of Gaussian</a:t>
            </a:r>
          </a:p>
        </p:txBody>
      </p:sp>
      <p:sp>
        <p:nvSpPr>
          <p:cNvPr id="26632" name="TextBox 8"/>
          <p:cNvSpPr txBox="1">
            <a:spLocks noChangeArrowheads="1"/>
          </p:cNvSpPr>
          <p:nvPr/>
        </p:nvSpPr>
        <p:spPr bwMode="auto">
          <a:xfrm>
            <a:off x="7620000" y="4876800"/>
            <a:ext cx="3124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Gradient Magnitude</a:t>
            </a:r>
          </a:p>
        </p:txBody>
      </p:sp>
      <p:sp>
        <p:nvSpPr>
          <p:cNvPr id="11" name="Text Box 8"/>
          <p:cNvSpPr txBox="1">
            <a:spLocks noChangeArrowheads="1"/>
          </p:cNvSpPr>
          <p:nvPr/>
        </p:nvSpPr>
        <p:spPr bwMode="auto">
          <a:xfrm>
            <a:off x="8803341" y="59888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pic>
        <p:nvPicPr>
          <p:cNvPr id="4" name="Picture 4">
            <a:extLst>
              <a:ext uri="{FF2B5EF4-FFF2-40B4-BE49-F238E27FC236}">
                <a16:creationId xmlns:a16="http://schemas.microsoft.com/office/drawing/2014/main" id="{663E30CD-F2FA-4642-AF01-265294386655}"/>
              </a:ext>
            </a:extLst>
          </p:cNvPr>
          <p:cNvPicPr>
            <a:picLocks noChangeAspect="1"/>
          </p:cNvPicPr>
          <p:nvPr/>
        </p:nvPicPr>
        <p:blipFill>
          <a:blip r:embed="rId2"/>
          <a:stretch>
            <a:fillRect/>
          </a:stretch>
        </p:blipFill>
        <p:spPr>
          <a:xfrm>
            <a:off x="1457326" y="2361653"/>
            <a:ext cx="3018019" cy="2175220"/>
          </a:xfrm>
          <a:prstGeom prst="rect">
            <a:avLst/>
          </a:prstGeom>
        </p:spPr>
      </p:pic>
      <p:pic>
        <p:nvPicPr>
          <p:cNvPr id="6" name="Picture 6">
            <a:extLst>
              <a:ext uri="{FF2B5EF4-FFF2-40B4-BE49-F238E27FC236}">
                <a16:creationId xmlns:a16="http://schemas.microsoft.com/office/drawing/2014/main" id="{28FA42DE-1D1B-4A47-AED2-3402B965E73D}"/>
              </a:ext>
            </a:extLst>
          </p:cNvPr>
          <p:cNvPicPr>
            <a:picLocks noChangeAspect="1"/>
          </p:cNvPicPr>
          <p:nvPr/>
        </p:nvPicPr>
        <p:blipFill>
          <a:blip r:embed="rId3"/>
          <a:stretch>
            <a:fillRect/>
          </a:stretch>
        </p:blipFill>
        <p:spPr>
          <a:xfrm>
            <a:off x="4528580" y="2367260"/>
            <a:ext cx="3021570" cy="2174578"/>
          </a:xfrm>
          <a:prstGeom prst="rect">
            <a:avLst/>
          </a:prstGeom>
        </p:spPr>
      </p:pic>
      <p:pic>
        <p:nvPicPr>
          <p:cNvPr id="8" name="Picture 8">
            <a:extLst>
              <a:ext uri="{FF2B5EF4-FFF2-40B4-BE49-F238E27FC236}">
                <a16:creationId xmlns:a16="http://schemas.microsoft.com/office/drawing/2014/main" id="{27BB6301-32AD-4701-8661-4F28E6CE72B3}"/>
              </a:ext>
            </a:extLst>
          </p:cNvPr>
          <p:cNvPicPr>
            <a:picLocks noChangeAspect="1"/>
          </p:cNvPicPr>
          <p:nvPr/>
        </p:nvPicPr>
        <p:blipFill>
          <a:blip r:embed="rId4"/>
          <a:stretch>
            <a:fillRect/>
          </a:stretch>
        </p:blipFill>
        <p:spPr>
          <a:xfrm>
            <a:off x="7631640" y="2379664"/>
            <a:ext cx="3016880" cy="2176107"/>
          </a:xfrm>
          <a:prstGeom prst="rect">
            <a:avLst/>
          </a:prstGeom>
        </p:spPr>
      </p:pic>
    </p:spTree>
    <p:extLst>
      <p:ext uri="{BB962C8B-B14F-4D97-AF65-F5344CB8AC3E}">
        <p14:creationId xmlns:p14="http://schemas.microsoft.com/office/powerpoint/2010/main" val="59680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528291" y="481012"/>
            <a:ext cx="8229600" cy="1143000"/>
          </a:xfrm>
        </p:spPr>
        <p:txBody>
          <a:bodyPr/>
          <a:lstStyle/>
          <a:p>
            <a:r>
              <a:rPr lang="en-US" dirty="0">
                <a:latin typeface="Calibri" charset="0"/>
              </a:rPr>
              <a:t>Get orientation at each pixel</a:t>
            </a:r>
          </a:p>
        </p:txBody>
      </p:sp>
      <p:sp>
        <p:nvSpPr>
          <p:cNvPr id="8" name="Text Box 8"/>
          <p:cNvSpPr txBox="1">
            <a:spLocks noChangeArrowheads="1"/>
          </p:cNvSpPr>
          <p:nvPr/>
        </p:nvSpPr>
        <p:spPr bwMode="auto">
          <a:xfrm>
            <a:off x="8803341" y="5988844"/>
            <a:ext cx="1765300"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1200"/>
              <a:t>Source: J. Hayes</a:t>
            </a:r>
          </a:p>
        </p:txBody>
      </p:sp>
      <p:pic>
        <p:nvPicPr>
          <p:cNvPr id="9" name="Picture 27"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8076436" y="2376179"/>
            <a:ext cx="300508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a:extLst>
              <a:ext uri="{FF2B5EF4-FFF2-40B4-BE49-F238E27FC236}">
                <a16:creationId xmlns:a16="http://schemas.microsoft.com/office/drawing/2014/main" id="{7C62F89E-E187-45D3-AE0B-4B9E4D0C47DD}"/>
              </a:ext>
            </a:extLst>
          </p:cNvPr>
          <p:cNvPicPr>
            <a:picLocks noChangeAspect="1"/>
          </p:cNvPicPr>
          <p:nvPr/>
        </p:nvPicPr>
        <p:blipFill>
          <a:blip r:embed="rId5"/>
          <a:stretch>
            <a:fillRect/>
          </a:stretch>
        </p:blipFill>
        <p:spPr>
          <a:xfrm>
            <a:off x="1528291" y="2005366"/>
            <a:ext cx="6027789" cy="4343063"/>
          </a:xfrm>
          <a:prstGeom prst="rect">
            <a:avLst/>
          </a:prstGeom>
        </p:spPr>
      </p:pic>
    </p:spTree>
    <p:extLst>
      <p:ext uri="{BB962C8B-B14F-4D97-AF65-F5344CB8AC3E}">
        <p14:creationId xmlns:p14="http://schemas.microsoft.com/office/powerpoint/2010/main" val="14821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301" y="420414"/>
            <a:ext cx="8229600" cy="1143000"/>
          </a:xfrm>
        </p:spPr>
        <p:txBody>
          <a:bodyPr>
            <a:normAutofit/>
          </a:bodyPr>
          <a:lstStyle/>
          <a:p>
            <a:r>
              <a:rPr lang="en-US"/>
              <a:t>We know edges are special from human </a:t>
            </a:r>
            <a:r>
              <a:rPr lang="en-US" sz="2700"/>
              <a:t>(mammalian)</a:t>
            </a:r>
            <a:r>
              <a:rPr lang="en-US"/>
              <a:t> vision studies</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151" y="1682477"/>
            <a:ext cx="3885930" cy="427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901" y="1725339"/>
            <a:ext cx="34353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7"/>
          <p:cNvSpPr txBox="1">
            <a:spLocks noChangeArrowheads="1"/>
          </p:cNvSpPr>
          <p:nvPr/>
        </p:nvSpPr>
        <p:spPr bwMode="auto">
          <a:xfrm>
            <a:off x="317938" y="6342008"/>
            <a:ext cx="25186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 1960s</a:t>
            </a:r>
          </a:p>
        </p:txBody>
      </p:sp>
    </p:spTree>
    <p:extLst>
      <p:ext uri="{BB962C8B-B14F-4D97-AF65-F5344CB8AC3E}">
        <p14:creationId xmlns:p14="http://schemas.microsoft.com/office/powerpoint/2010/main" val="317642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981200" y="0"/>
            <a:ext cx="8229600" cy="1143000"/>
          </a:xfrm>
        </p:spPr>
        <p:txBody>
          <a:bodyPr/>
          <a:lstStyle/>
          <a:p>
            <a:r>
              <a:rPr lang="en-US">
                <a:latin typeface="Calibri" charset="0"/>
              </a:rPr>
              <a:t>Compute gradients (</a:t>
            </a:r>
            <a:r>
              <a:rPr lang="en-US" err="1">
                <a:latin typeface="Calibri" charset="0"/>
              </a:rPr>
              <a:t>DoG</a:t>
            </a:r>
            <a:r>
              <a:rPr lang="en-US">
                <a:latin typeface="Calibri" charset="0"/>
              </a:rPr>
              <a:t>)</a:t>
            </a:r>
          </a:p>
        </p:txBody>
      </p:sp>
      <p:sp>
        <p:nvSpPr>
          <p:cNvPr id="26630" name="TextBox 6"/>
          <p:cNvSpPr txBox="1">
            <a:spLocks noChangeArrowheads="1"/>
          </p:cNvSpPr>
          <p:nvPr/>
        </p:nvSpPr>
        <p:spPr bwMode="auto">
          <a:xfrm>
            <a:off x="1524000" y="4876800"/>
            <a:ext cx="3124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X-Derivative of Gaussian</a:t>
            </a:r>
          </a:p>
        </p:txBody>
      </p:sp>
      <p:sp>
        <p:nvSpPr>
          <p:cNvPr id="26631" name="TextBox 7"/>
          <p:cNvSpPr txBox="1">
            <a:spLocks noChangeArrowheads="1"/>
          </p:cNvSpPr>
          <p:nvPr/>
        </p:nvSpPr>
        <p:spPr bwMode="auto">
          <a:xfrm>
            <a:off x="4495800" y="4876800"/>
            <a:ext cx="3124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Y-Derivative of Gaussian</a:t>
            </a:r>
          </a:p>
        </p:txBody>
      </p:sp>
      <p:sp>
        <p:nvSpPr>
          <p:cNvPr id="26632" name="TextBox 8"/>
          <p:cNvSpPr txBox="1">
            <a:spLocks noChangeArrowheads="1"/>
          </p:cNvSpPr>
          <p:nvPr/>
        </p:nvSpPr>
        <p:spPr bwMode="auto">
          <a:xfrm>
            <a:off x="7620000" y="4876800"/>
            <a:ext cx="3124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t>Gradient Magnitude</a:t>
            </a:r>
          </a:p>
        </p:txBody>
      </p:sp>
      <p:pic>
        <p:nvPicPr>
          <p:cNvPr id="17" name="Picture 17">
            <a:extLst>
              <a:ext uri="{FF2B5EF4-FFF2-40B4-BE49-F238E27FC236}">
                <a16:creationId xmlns:a16="http://schemas.microsoft.com/office/drawing/2014/main" id="{7BFDCE61-A433-4AFD-84A3-99D56E45D754}"/>
              </a:ext>
            </a:extLst>
          </p:cNvPr>
          <p:cNvPicPr>
            <a:picLocks noChangeAspect="1"/>
          </p:cNvPicPr>
          <p:nvPr/>
        </p:nvPicPr>
        <p:blipFill>
          <a:blip r:embed="rId2"/>
          <a:stretch>
            <a:fillRect/>
          </a:stretch>
        </p:blipFill>
        <p:spPr>
          <a:xfrm>
            <a:off x="1707311" y="2461045"/>
            <a:ext cx="2743200" cy="1976351"/>
          </a:xfrm>
          <a:prstGeom prst="rect">
            <a:avLst/>
          </a:prstGeom>
        </p:spPr>
      </p:pic>
      <p:pic>
        <p:nvPicPr>
          <p:cNvPr id="19" name="Picture 19">
            <a:extLst>
              <a:ext uri="{FF2B5EF4-FFF2-40B4-BE49-F238E27FC236}">
                <a16:creationId xmlns:a16="http://schemas.microsoft.com/office/drawing/2014/main" id="{D1953294-2DEA-4B91-8D6D-42891EB6A2DD}"/>
              </a:ext>
            </a:extLst>
          </p:cNvPr>
          <p:cNvPicPr>
            <a:picLocks noChangeAspect="1"/>
          </p:cNvPicPr>
          <p:nvPr/>
        </p:nvPicPr>
        <p:blipFill>
          <a:blip r:embed="rId3"/>
          <a:stretch>
            <a:fillRect/>
          </a:stretch>
        </p:blipFill>
        <p:spPr>
          <a:xfrm>
            <a:off x="4720087" y="2461045"/>
            <a:ext cx="2743200" cy="1976351"/>
          </a:xfrm>
          <a:prstGeom prst="rect">
            <a:avLst/>
          </a:prstGeom>
        </p:spPr>
      </p:pic>
      <p:pic>
        <p:nvPicPr>
          <p:cNvPr id="21" name="Picture 21">
            <a:extLst>
              <a:ext uri="{FF2B5EF4-FFF2-40B4-BE49-F238E27FC236}">
                <a16:creationId xmlns:a16="http://schemas.microsoft.com/office/drawing/2014/main" id="{5F9CC47F-41C5-4881-847F-81B244609AC5}"/>
              </a:ext>
            </a:extLst>
          </p:cNvPr>
          <p:cNvPicPr>
            <a:picLocks noChangeAspect="1"/>
          </p:cNvPicPr>
          <p:nvPr/>
        </p:nvPicPr>
        <p:blipFill>
          <a:blip r:embed="rId4"/>
          <a:stretch>
            <a:fillRect/>
          </a:stretch>
        </p:blipFill>
        <p:spPr>
          <a:xfrm>
            <a:off x="7724775" y="2461045"/>
            <a:ext cx="2743200" cy="1976351"/>
          </a:xfrm>
          <a:prstGeom prst="rect">
            <a:avLst/>
          </a:prstGeom>
        </p:spPr>
      </p:pic>
      <p:pic>
        <p:nvPicPr>
          <p:cNvPr id="12" name="Picture 21">
            <a:extLst>
              <a:ext uri="{FF2B5EF4-FFF2-40B4-BE49-F238E27FC236}">
                <a16:creationId xmlns:a16="http://schemas.microsoft.com/office/drawing/2014/main" id="{E4CCD17D-59AD-4353-BCE2-A1A730D8FC11}"/>
              </a:ext>
            </a:extLst>
          </p:cNvPr>
          <p:cNvPicPr>
            <a:picLocks noChangeAspect="1"/>
          </p:cNvPicPr>
          <p:nvPr/>
        </p:nvPicPr>
        <p:blipFill rotWithShape="1">
          <a:blip r:embed="rId4"/>
          <a:srcRect l="64927" t="62089" r="10478" b="3956"/>
          <a:stretch/>
        </p:blipFill>
        <p:spPr>
          <a:xfrm>
            <a:off x="1952701" y="930275"/>
            <a:ext cx="5366863" cy="5350354"/>
          </a:xfrm>
          <a:prstGeom prst="rect">
            <a:avLst/>
          </a:prstGeom>
        </p:spPr>
      </p:pic>
      <p:sp>
        <p:nvSpPr>
          <p:cNvPr id="4" name="Rectangle 3">
            <a:extLst>
              <a:ext uri="{FF2B5EF4-FFF2-40B4-BE49-F238E27FC236}">
                <a16:creationId xmlns:a16="http://schemas.microsoft.com/office/drawing/2014/main" id="{3DE3583F-69FD-481C-A131-CAC41CD57917}"/>
              </a:ext>
            </a:extLst>
          </p:cNvPr>
          <p:cNvSpPr/>
          <p:nvPr/>
        </p:nvSpPr>
        <p:spPr>
          <a:xfrm>
            <a:off x="9299575" y="3637024"/>
            <a:ext cx="810620" cy="63017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Rectangle 4">
            <a:extLst>
              <a:ext uri="{FF2B5EF4-FFF2-40B4-BE49-F238E27FC236}">
                <a16:creationId xmlns:a16="http://schemas.microsoft.com/office/drawing/2014/main" id="{473CF798-44CB-4CA3-B009-D47CD1B90EB9}"/>
              </a:ext>
            </a:extLst>
          </p:cNvPr>
          <p:cNvSpPr/>
          <p:nvPr/>
        </p:nvSpPr>
        <p:spPr>
          <a:xfrm>
            <a:off x="3458236" y="3056891"/>
            <a:ext cx="1903413" cy="192766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Connector 13">
            <a:extLst>
              <a:ext uri="{FF2B5EF4-FFF2-40B4-BE49-F238E27FC236}">
                <a16:creationId xmlns:a16="http://schemas.microsoft.com/office/drawing/2014/main" id="{54666D61-909E-4222-9675-47253BE8EDEA}"/>
              </a:ext>
            </a:extLst>
          </p:cNvPr>
          <p:cNvCxnSpPr/>
          <p:nvPr/>
        </p:nvCxnSpPr>
        <p:spPr>
          <a:xfrm flipH="1">
            <a:off x="4106156" y="3800475"/>
            <a:ext cx="395450" cy="89185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D537A6D-07B7-456E-81DA-8BBF27AAB1CD}"/>
              </a:ext>
            </a:extLst>
          </p:cNvPr>
          <p:cNvCxnSpPr/>
          <p:nvPr/>
        </p:nvCxnSpPr>
        <p:spPr>
          <a:xfrm flipH="1">
            <a:off x="4306197" y="3905250"/>
            <a:ext cx="395450" cy="89185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41CCF6E-B6B9-4883-A518-774FA8D2A0B9}"/>
              </a:ext>
            </a:extLst>
          </p:cNvPr>
          <p:cNvCxnSpPr/>
          <p:nvPr/>
        </p:nvCxnSpPr>
        <p:spPr>
          <a:xfrm flipH="1">
            <a:off x="4191806" y="3857625"/>
            <a:ext cx="395450" cy="89185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8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Canny edge detector</a:t>
            </a:r>
          </a:p>
        </p:txBody>
      </p:sp>
      <p:sp>
        <p:nvSpPr>
          <p:cNvPr id="3" name="Content Placeholder 2"/>
          <p:cNvSpPr>
            <a:spLocks noGrp="1"/>
          </p:cNvSpPr>
          <p:nvPr>
            <p:ph idx="1"/>
          </p:nvPr>
        </p:nvSpPr>
        <p:spPr/>
        <p:txBody>
          <a:bodyPr/>
          <a:lstStyle/>
          <a:p>
            <a:r>
              <a:rPr lang="en-US"/>
              <a:t>Suppress Noise</a:t>
            </a:r>
          </a:p>
          <a:p>
            <a:r>
              <a:rPr lang="en-US"/>
              <a:t>Compute gradient magnitude and direction </a:t>
            </a:r>
          </a:p>
          <a:p>
            <a:r>
              <a:rPr lang="en-US"/>
              <a:t>Apply Non-Maximum Suppression</a:t>
            </a:r>
          </a:p>
          <a:p>
            <a:pPr lvl="1"/>
            <a:r>
              <a:rPr lang="en-US"/>
              <a:t>Assures minimal response</a:t>
            </a:r>
          </a:p>
        </p:txBody>
      </p:sp>
    </p:spTree>
    <p:extLst>
      <p:ext uri="{BB962C8B-B14F-4D97-AF65-F5344CB8AC3E}">
        <p14:creationId xmlns:p14="http://schemas.microsoft.com/office/powerpoint/2010/main" val="107598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Non-maximum suppression</a:t>
            </a:r>
          </a:p>
        </p:txBody>
      </p:sp>
      <p:sp>
        <p:nvSpPr>
          <p:cNvPr id="3" name="Content Placeholder 2"/>
          <p:cNvSpPr>
            <a:spLocks noGrp="1"/>
          </p:cNvSpPr>
          <p:nvPr>
            <p:ph idx="1"/>
          </p:nvPr>
        </p:nvSpPr>
        <p:spPr/>
        <p:txBody>
          <a:bodyPr/>
          <a:lstStyle/>
          <a:p>
            <a:r>
              <a:rPr lang="en-US"/>
              <a:t>Edge occurs where gradient reaches a maxima</a:t>
            </a:r>
          </a:p>
          <a:p>
            <a:r>
              <a:rPr lang="en-US"/>
              <a:t>Suppress non-maxima gradient even if it passes threshold</a:t>
            </a:r>
          </a:p>
          <a:p>
            <a:r>
              <a:rPr lang="en-US"/>
              <a:t>Only eight angle directions possible </a:t>
            </a:r>
          </a:p>
          <a:p>
            <a:pPr lvl="1"/>
            <a:r>
              <a:rPr lang="en-US"/>
              <a:t>Suppress all pixels in each direction which are not maxima</a:t>
            </a:r>
          </a:p>
          <a:p>
            <a:pPr lvl="1"/>
            <a:r>
              <a:rPr lang="en-US"/>
              <a:t>Do this in each marked pixel neighborhood</a:t>
            </a:r>
          </a:p>
        </p:txBody>
      </p:sp>
    </p:spTree>
    <p:extLst>
      <p:ext uri="{BB962C8B-B14F-4D97-AF65-F5344CB8AC3E}">
        <p14:creationId xmlns:p14="http://schemas.microsoft.com/office/powerpoint/2010/main" val="1521263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Remove spurious gradients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8204" y="2946015"/>
            <a:ext cx="8229600" cy="3470660"/>
          </a:xfrm>
        </p:spPr>
      </p:pic>
      <p:sp>
        <p:nvSpPr>
          <p:cNvPr id="7" name="TextBox 6"/>
          <p:cNvSpPr txBox="1"/>
          <p:nvPr/>
        </p:nvSpPr>
        <p:spPr>
          <a:xfrm>
            <a:off x="2395538" y="1628776"/>
            <a:ext cx="7358062" cy="646331"/>
          </a:xfrm>
          <a:prstGeom prst="rect">
            <a:avLst/>
          </a:prstGeom>
          <a:noFill/>
        </p:spPr>
        <p:txBody>
          <a:bodyPr wrap="square" rtlCol="0">
            <a:spAutoFit/>
          </a:bodyPr>
          <a:lstStyle/>
          <a:p>
            <a:r>
              <a:rPr lang="en-US" sz="3600"/>
              <a:t>               is the gradient at pixel (x, y)</a:t>
            </a:r>
          </a:p>
        </p:txBody>
      </p:sp>
      <p:sp>
        <p:nvSpPr>
          <p:cNvPr id="14" name="Rectangle 13"/>
          <p:cNvSpPr/>
          <p:nvPr/>
        </p:nvSpPr>
        <p:spPr>
          <a:xfrm>
            <a:off x="6019801" y="3124200"/>
            <a:ext cx="1178627" cy="457201"/>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2209801" y="1721174"/>
                <a:ext cx="950027"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a:latin typeface="Cambria Math" panose="02040503050406030204" pitchFamily="18" charset="0"/>
                            </a:rPr>
                          </m:ctrlPr>
                        </m:dPr>
                        <m:e>
                          <m:r>
                            <a:rPr lang="en-US" sz="3200" i="1">
                              <a:latin typeface="Cambria Math" charset="0"/>
                              <a:ea typeface="Cambria Math" charset="0"/>
                              <a:cs typeface="Cambria Math" charset="0"/>
                            </a:rPr>
                            <m:t>𝛻</m:t>
                          </m:r>
                          <m:r>
                            <a:rPr lang="en-US" sz="3200" i="1">
                              <a:latin typeface="Cambria Math" charset="0"/>
                            </a:rPr>
                            <m:t>𝐺</m:t>
                          </m:r>
                        </m:e>
                      </m:d>
                      <m:d>
                        <m:dPr>
                          <m:ctrlPr>
                            <a:rPr lang="en-US" sz="3200" i="1">
                              <a:latin typeface="Cambria Math" panose="02040503050406030204" pitchFamily="18" charset="0"/>
                            </a:rPr>
                          </m:ctrlPr>
                        </m:dPr>
                        <m:e>
                          <m:r>
                            <a:rPr lang="en-US" sz="3200" i="1">
                              <a:latin typeface="Cambria Math" charset="0"/>
                            </a:rPr>
                            <m:t>𝑥</m:t>
                          </m:r>
                          <m:r>
                            <a:rPr lang="en-US" sz="3200" i="1">
                              <a:latin typeface="Cambria Math" charset="0"/>
                            </a:rPr>
                            <m:t>,</m:t>
                          </m:r>
                          <m:r>
                            <a:rPr lang="en-US" sz="3200" i="1">
                              <a:latin typeface="Cambria Math" charset="0"/>
                            </a:rPr>
                            <m:t>𝑦</m:t>
                          </m:r>
                        </m:e>
                      </m:d>
                    </m:oMath>
                  </m:oMathPara>
                </a14:m>
                <a:endParaRPr lang="en-US" sz="3200"/>
              </a:p>
            </p:txBody>
          </p:sp>
        </mc:Choice>
        <mc:Fallback xmlns="">
          <p:sp>
            <p:nvSpPr>
              <p:cNvPr id="3" name="TextBox 2"/>
              <p:cNvSpPr txBox="1">
                <a:spLocks noRot="1" noChangeAspect="1" noMove="1" noResize="1" noEditPoints="1" noAdjustHandles="1" noChangeArrowheads="1" noChangeShapeType="1" noTextEdit="1"/>
              </p:cNvSpPr>
              <p:nvPr/>
            </p:nvSpPr>
            <p:spPr>
              <a:xfrm>
                <a:off x="2209801" y="1721174"/>
                <a:ext cx="950027" cy="492443"/>
              </a:xfrm>
              <a:prstGeom prst="rect">
                <a:avLst/>
              </a:prstGeom>
              <a:blipFill>
                <a:blip r:embed="rId3"/>
                <a:stretch>
                  <a:fillRect l="-1316" r="-76316" b="-23077"/>
                </a:stretch>
              </a:blipFill>
            </p:spPr>
            <p:txBody>
              <a:bodyPr/>
              <a:lstStyle/>
              <a:p>
                <a:r>
                  <a:rPr lang="en-US">
                    <a:noFill/>
                  </a:rPr>
                  <a:t> </a:t>
                </a:r>
              </a:p>
            </p:txBody>
          </p:sp>
        </mc:Fallback>
      </mc:AlternateContent>
      <p:sp>
        <p:nvSpPr>
          <p:cNvPr id="23" name="Rectangle 22"/>
          <p:cNvSpPr/>
          <p:nvPr/>
        </p:nvSpPr>
        <p:spPr>
          <a:xfrm>
            <a:off x="7502014" y="3124199"/>
            <a:ext cx="2495791" cy="1009464"/>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p:cNvSpPr txBox="1"/>
              <p:nvPr/>
            </p:nvSpPr>
            <p:spPr>
              <a:xfrm>
                <a:off x="6052059" y="3124200"/>
                <a:ext cx="950027"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200" i="1">
                              <a:latin typeface="Cambria Math" panose="02040503050406030204" pitchFamily="18" charset="0"/>
                            </a:rPr>
                          </m:ctrlPr>
                        </m:dPr>
                        <m:e>
                          <m:r>
                            <a:rPr lang="en-US" sz="2200" i="1">
                              <a:latin typeface="Cambria Math" charset="0"/>
                              <a:ea typeface="Cambria Math" charset="0"/>
                              <a:cs typeface="Cambria Math" charset="0"/>
                            </a:rPr>
                            <m:t>𝛻</m:t>
                          </m:r>
                          <m:r>
                            <a:rPr lang="en-US" sz="2200" i="1">
                              <a:latin typeface="Cambria Math" charset="0"/>
                            </a:rPr>
                            <m:t>𝐺</m:t>
                          </m:r>
                        </m:e>
                      </m:d>
                      <m:d>
                        <m:dPr>
                          <m:ctrlPr>
                            <a:rPr lang="en-US" sz="2200" i="1">
                              <a:latin typeface="Cambria Math" panose="02040503050406030204" pitchFamily="18" charset="0"/>
                            </a:rPr>
                          </m:ctrlPr>
                        </m:dPr>
                        <m:e>
                          <m:r>
                            <a:rPr lang="en-US" sz="2200" i="1">
                              <a:latin typeface="Cambria Math" charset="0"/>
                            </a:rPr>
                            <m:t>𝑥</m:t>
                          </m:r>
                          <m:r>
                            <a:rPr lang="en-US" sz="2200" i="1">
                              <a:latin typeface="Cambria Math" charset="0"/>
                            </a:rPr>
                            <m:t>,</m:t>
                          </m:r>
                          <m:r>
                            <a:rPr lang="en-US" sz="2200" i="1">
                              <a:latin typeface="Cambria Math" charset="0"/>
                            </a:rPr>
                            <m:t>𝑦</m:t>
                          </m:r>
                        </m:e>
                      </m:d>
                    </m:oMath>
                  </m:oMathPara>
                </a14:m>
                <a:endParaRPr lang="en-US" sz="2200"/>
              </a:p>
            </p:txBody>
          </p:sp>
        </mc:Choice>
        <mc:Fallback xmlns="">
          <p:sp>
            <p:nvSpPr>
              <p:cNvPr id="25" name="TextBox 24"/>
              <p:cNvSpPr txBox="1">
                <a:spLocks noRot="1" noChangeAspect="1" noMove="1" noResize="1" noEditPoints="1" noAdjustHandles="1" noChangeArrowheads="1" noChangeShapeType="1" noTextEdit="1"/>
              </p:cNvSpPr>
              <p:nvPr/>
            </p:nvSpPr>
            <p:spPr>
              <a:xfrm>
                <a:off x="6052059" y="3124200"/>
                <a:ext cx="950027" cy="338554"/>
              </a:xfrm>
              <a:prstGeom prst="rect">
                <a:avLst/>
              </a:prstGeom>
              <a:blipFill>
                <a:blip r:embed="rId4"/>
                <a:stretch>
                  <a:fillRect l="-1333" r="-2266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502014" y="3124200"/>
                <a:ext cx="3089787"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200" i="1">
                              <a:latin typeface="Cambria Math" panose="02040503050406030204" pitchFamily="18" charset="0"/>
                            </a:rPr>
                          </m:ctrlPr>
                        </m:dPr>
                        <m:e>
                          <m:r>
                            <a:rPr lang="en-US" sz="2200" i="1">
                              <a:latin typeface="Cambria Math" charset="0"/>
                              <a:ea typeface="Cambria Math" charset="0"/>
                              <a:cs typeface="Cambria Math" charset="0"/>
                            </a:rPr>
                            <m:t>𝛻</m:t>
                          </m:r>
                          <m:r>
                            <a:rPr lang="en-US" sz="2200" i="1">
                              <a:latin typeface="Cambria Math" charset="0"/>
                            </a:rPr>
                            <m:t>𝐺</m:t>
                          </m:r>
                        </m:e>
                      </m:d>
                      <m:d>
                        <m:dPr>
                          <m:ctrlPr>
                            <a:rPr lang="en-US" sz="2200" i="1">
                              <a:latin typeface="Cambria Math" panose="02040503050406030204" pitchFamily="18" charset="0"/>
                            </a:rPr>
                          </m:ctrlPr>
                        </m:dPr>
                        <m:e>
                          <m:r>
                            <a:rPr lang="en-US" sz="2200" i="1">
                              <a:latin typeface="Cambria Math" charset="0"/>
                            </a:rPr>
                            <m:t>𝑥</m:t>
                          </m:r>
                          <m:r>
                            <a:rPr lang="en-US" sz="2200" i="1">
                              <a:latin typeface="Cambria Math" charset="0"/>
                            </a:rPr>
                            <m:t>,</m:t>
                          </m:r>
                          <m:r>
                            <a:rPr lang="en-US" sz="2200" i="1">
                              <a:latin typeface="Cambria Math" charset="0"/>
                            </a:rPr>
                            <m:t>𝑦</m:t>
                          </m:r>
                        </m:e>
                      </m:d>
                      <m:r>
                        <a:rPr lang="en-US" sz="2200" i="1">
                          <a:latin typeface="Cambria Math" charset="0"/>
                        </a:rPr>
                        <m:t>&gt; </m:t>
                      </m:r>
                      <m:d>
                        <m:dPr>
                          <m:begChr m:val="|"/>
                          <m:endChr m:val="|"/>
                          <m:ctrlPr>
                            <a:rPr lang="en-US" sz="2200" i="1">
                              <a:latin typeface="Cambria Math" panose="02040503050406030204" pitchFamily="18" charset="0"/>
                            </a:rPr>
                          </m:ctrlPr>
                        </m:dPr>
                        <m:e>
                          <m:r>
                            <a:rPr lang="en-US" sz="2200" i="1">
                              <a:latin typeface="Cambria Math" charset="0"/>
                              <a:ea typeface="Cambria Math" charset="0"/>
                              <a:cs typeface="Cambria Math" charset="0"/>
                            </a:rPr>
                            <m:t>𝛻</m:t>
                          </m:r>
                          <m:r>
                            <a:rPr lang="en-US" sz="2200" i="1">
                              <a:latin typeface="Cambria Math" charset="0"/>
                            </a:rPr>
                            <m:t>𝐺</m:t>
                          </m:r>
                        </m:e>
                      </m:d>
                      <m:d>
                        <m:dPr>
                          <m:ctrlPr>
                            <a:rPr lang="en-US" sz="2200" i="1">
                              <a:latin typeface="Cambria Math" panose="02040503050406030204" pitchFamily="18" charset="0"/>
                            </a:rPr>
                          </m:ctrlPr>
                        </m:dPr>
                        <m:e>
                          <m:r>
                            <a:rPr lang="en-US" sz="2200" i="1">
                              <a:latin typeface="Cambria Math" charset="0"/>
                            </a:rPr>
                            <m:t>𝑥</m:t>
                          </m:r>
                          <m:r>
                            <a:rPr lang="en-US" sz="2200" i="1">
                              <a:latin typeface="Cambria Math" charset="0"/>
                            </a:rPr>
                            <m:t>′,</m:t>
                          </m:r>
                          <m:r>
                            <a:rPr lang="en-US" sz="2200" i="1">
                              <a:latin typeface="Cambria Math" charset="0"/>
                            </a:rPr>
                            <m:t>𝑦</m:t>
                          </m:r>
                          <m:r>
                            <a:rPr lang="en-US" sz="2200" i="1">
                              <a:latin typeface="Cambria Math" charset="0"/>
                            </a:rPr>
                            <m:t>′</m:t>
                          </m:r>
                        </m:e>
                      </m:d>
                    </m:oMath>
                  </m:oMathPara>
                </a14:m>
                <a:endParaRPr lang="en-US" sz="2200"/>
              </a:p>
            </p:txBody>
          </p:sp>
        </mc:Choice>
        <mc:Fallback xmlns="">
          <p:sp>
            <p:nvSpPr>
              <p:cNvPr id="27" name="TextBox 26"/>
              <p:cNvSpPr txBox="1">
                <a:spLocks noRot="1" noChangeAspect="1" noMove="1" noResize="1" noEditPoints="1" noAdjustHandles="1" noChangeArrowheads="1" noChangeShapeType="1" noTextEdit="1"/>
              </p:cNvSpPr>
              <p:nvPr/>
            </p:nvSpPr>
            <p:spPr>
              <a:xfrm>
                <a:off x="7502014" y="3124200"/>
                <a:ext cx="3089787" cy="338554"/>
              </a:xfrm>
              <a:prstGeom prst="rect">
                <a:avLst/>
              </a:prstGeom>
              <a:blipFill>
                <a:blip r:embed="rId5"/>
                <a:stretch>
                  <a:fillRect t="-3571" b="-3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502013" y="3635419"/>
                <a:ext cx="3089787"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200" i="1">
                              <a:latin typeface="Cambria Math" panose="02040503050406030204" pitchFamily="18" charset="0"/>
                            </a:rPr>
                          </m:ctrlPr>
                        </m:dPr>
                        <m:e>
                          <m:r>
                            <a:rPr lang="en-US" sz="2200" i="1">
                              <a:latin typeface="Cambria Math" charset="0"/>
                              <a:ea typeface="Cambria Math" charset="0"/>
                              <a:cs typeface="Cambria Math" charset="0"/>
                            </a:rPr>
                            <m:t>𝛻</m:t>
                          </m:r>
                          <m:r>
                            <a:rPr lang="en-US" sz="2200" i="1">
                              <a:latin typeface="Cambria Math" charset="0"/>
                            </a:rPr>
                            <m:t>𝐺</m:t>
                          </m:r>
                        </m:e>
                      </m:d>
                      <m:d>
                        <m:dPr>
                          <m:ctrlPr>
                            <a:rPr lang="en-US" sz="2200" i="1">
                              <a:latin typeface="Cambria Math" panose="02040503050406030204" pitchFamily="18" charset="0"/>
                            </a:rPr>
                          </m:ctrlPr>
                        </m:dPr>
                        <m:e>
                          <m:r>
                            <a:rPr lang="en-US" sz="2200" i="1">
                              <a:latin typeface="Cambria Math" charset="0"/>
                            </a:rPr>
                            <m:t>𝑥</m:t>
                          </m:r>
                          <m:r>
                            <a:rPr lang="en-US" sz="2200" i="1">
                              <a:latin typeface="Cambria Math" charset="0"/>
                            </a:rPr>
                            <m:t>,</m:t>
                          </m:r>
                          <m:r>
                            <a:rPr lang="en-US" sz="2200" i="1">
                              <a:latin typeface="Cambria Math" charset="0"/>
                            </a:rPr>
                            <m:t>𝑦</m:t>
                          </m:r>
                        </m:e>
                      </m:d>
                      <m:r>
                        <a:rPr lang="en-US" sz="2200" i="1">
                          <a:latin typeface="Cambria Math" charset="0"/>
                        </a:rPr>
                        <m:t>&gt; </m:t>
                      </m:r>
                      <m:d>
                        <m:dPr>
                          <m:begChr m:val="|"/>
                          <m:endChr m:val="|"/>
                          <m:ctrlPr>
                            <a:rPr lang="en-US" sz="2200" i="1">
                              <a:latin typeface="Cambria Math" panose="02040503050406030204" pitchFamily="18" charset="0"/>
                            </a:rPr>
                          </m:ctrlPr>
                        </m:dPr>
                        <m:e>
                          <m:r>
                            <a:rPr lang="en-US" sz="2200" i="1">
                              <a:latin typeface="Cambria Math" charset="0"/>
                              <a:ea typeface="Cambria Math" charset="0"/>
                              <a:cs typeface="Cambria Math" charset="0"/>
                            </a:rPr>
                            <m:t>𝛻</m:t>
                          </m:r>
                          <m:r>
                            <a:rPr lang="en-US" sz="2200" i="1">
                              <a:latin typeface="Cambria Math" charset="0"/>
                            </a:rPr>
                            <m:t>𝐺</m:t>
                          </m:r>
                        </m:e>
                      </m:d>
                      <m:d>
                        <m:dPr>
                          <m:ctrlPr>
                            <a:rPr lang="en-US" sz="2200" i="1">
                              <a:latin typeface="Cambria Math" panose="02040503050406030204" pitchFamily="18" charset="0"/>
                            </a:rPr>
                          </m:ctrlPr>
                        </m:dPr>
                        <m:e>
                          <m:r>
                            <a:rPr lang="en-US" sz="2200" i="1">
                              <a:latin typeface="Cambria Math" charset="0"/>
                            </a:rPr>
                            <m:t>𝑥</m:t>
                          </m:r>
                          <m:r>
                            <a:rPr lang="en-US" sz="2200" i="1">
                              <a:latin typeface="Cambria Math" charset="0"/>
                            </a:rPr>
                            <m:t>′′,</m:t>
                          </m:r>
                          <m:r>
                            <a:rPr lang="en-US" sz="2200" i="1">
                              <a:latin typeface="Cambria Math" charset="0"/>
                            </a:rPr>
                            <m:t>𝑦</m:t>
                          </m:r>
                          <m:r>
                            <a:rPr lang="en-US" sz="2200" i="1">
                              <a:latin typeface="Cambria Math" charset="0"/>
                            </a:rPr>
                            <m:t>′′</m:t>
                          </m:r>
                        </m:e>
                      </m:d>
                    </m:oMath>
                  </m:oMathPara>
                </a14:m>
                <a:endParaRPr lang="en-US" sz="2200"/>
              </a:p>
            </p:txBody>
          </p:sp>
        </mc:Choice>
        <mc:Fallback xmlns="">
          <p:sp>
            <p:nvSpPr>
              <p:cNvPr id="28" name="TextBox 27"/>
              <p:cNvSpPr txBox="1">
                <a:spLocks noRot="1" noChangeAspect="1" noMove="1" noResize="1" noEditPoints="1" noAdjustHandles="1" noChangeArrowheads="1" noChangeShapeType="1" noTextEdit="1"/>
              </p:cNvSpPr>
              <p:nvPr/>
            </p:nvSpPr>
            <p:spPr>
              <a:xfrm>
                <a:off x="7502013" y="3635419"/>
                <a:ext cx="3089787" cy="338554"/>
              </a:xfrm>
              <a:prstGeom prst="rect">
                <a:avLst/>
              </a:prstGeom>
              <a:blipFill>
                <a:blip r:embed="rId6"/>
                <a:stretch>
                  <a:fillRect t="-3571" r="-410" b="-35714"/>
                </a:stretch>
              </a:blipFill>
            </p:spPr>
            <p:txBody>
              <a:bodyPr/>
              <a:lstStyle/>
              <a:p>
                <a:r>
                  <a:rPr lang="en-US">
                    <a:noFill/>
                  </a:rPr>
                  <a:t> </a:t>
                </a:r>
              </a:p>
            </p:txBody>
          </p:sp>
        </mc:Fallback>
      </mc:AlternateContent>
    </p:spTree>
    <p:extLst>
      <p:ext uri="{BB962C8B-B14F-4D97-AF65-F5344CB8AC3E}">
        <p14:creationId xmlns:p14="http://schemas.microsoft.com/office/powerpoint/2010/main" val="11109266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Non-maximum suppression</a:t>
            </a:r>
          </a:p>
        </p:txBody>
      </p:sp>
      <p:sp>
        <p:nvSpPr>
          <p:cNvPr id="3" name="Content Placeholder 2"/>
          <p:cNvSpPr>
            <a:spLocks noGrp="1"/>
          </p:cNvSpPr>
          <p:nvPr>
            <p:ph idx="1"/>
          </p:nvPr>
        </p:nvSpPr>
        <p:spPr/>
        <p:txBody>
          <a:bodyPr/>
          <a:lstStyle/>
          <a:p>
            <a:r>
              <a:rPr lang="en-US"/>
              <a:t>Edge occurs where gradient reaches a maxima</a:t>
            </a:r>
          </a:p>
          <a:p>
            <a:r>
              <a:rPr lang="en-US"/>
              <a:t>Suppress non-maxima gradient even if it passes threshold</a:t>
            </a:r>
          </a:p>
          <a:p>
            <a:r>
              <a:rPr lang="en-US"/>
              <a:t>Only eight angle directions possible </a:t>
            </a:r>
          </a:p>
          <a:p>
            <a:pPr lvl="1"/>
            <a:r>
              <a:rPr lang="en-US"/>
              <a:t>Suppress all pixels in each direction which are not maxima</a:t>
            </a:r>
          </a:p>
          <a:p>
            <a:pPr lvl="1"/>
            <a:r>
              <a:rPr lang="en-US"/>
              <a:t>Do this in each marked pixel neighborhood</a:t>
            </a:r>
          </a:p>
        </p:txBody>
      </p:sp>
    </p:spTree>
    <p:extLst>
      <p:ext uri="{BB962C8B-B14F-4D97-AF65-F5344CB8AC3E}">
        <p14:creationId xmlns:p14="http://schemas.microsoft.com/office/powerpoint/2010/main" val="1107111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331" y="1477962"/>
            <a:ext cx="4800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481" y="4678362"/>
            <a:ext cx="1600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881" y="4678362"/>
            <a:ext cx="1600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Rectangle 7"/>
          <p:cNvSpPr>
            <a:spLocks noGrp="1" noChangeArrowheads="1"/>
          </p:cNvSpPr>
          <p:nvPr>
            <p:ph type="title"/>
          </p:nvPr>
        </p:nvSpPr>
        <p:spPr>
          <a:xfrm>
            <a:off x="618931" y="457200"/>
            <a:ext cx="8229600" cy="1143000"/>
          </a:xfrm>
        </p:spPr>
        <p:txBody>
          <a:bodyPr/>
          <a:lstStyle/>
          <a:p>
            <a:r>
              <a:rPr lang="en-US"/>
              <a:t>Non-maximum suppression</a:t>
            </a:r>
          </a:p>
        </p:txBody>
      </p:sp>
      <p:sp>
        <p:nvSpPr>
          <p:cNvPr id="25606" name="Rectangle 9"/>
          <p:cNvSpPr>
            <a:spLocks noChangeArrowheads="1"/>
          </p:cNvSpPr>
          <p:nvPr/>
        </p:nvSpPr>
        <p:spPr bwMode="auto">
          <a:xfrm>
            <a:off x="5876731" y="1477963"/>
            <a:ext cx="29718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800"/>
              <a:t>At q, we have a maximum if the value is larger than those at both p and at r. Interpolate to get these values.</a:t>
            </a:r>
          </a:p>
        </p:txBody>
      </p:sp>
      <p:sp>
        <p:nvSpPr>
          <p:cNvPr id="25607" name="Text Box 10"/>
          <p:cNvSpPr txBox="1">
            <a:spLocks noChangeArrowheads="1"/>
          </p:cNvSpPr>
          <p:nvPr/>
        </p:nvSpPr>
        <p:spPr bwMode="auto">
          <a:xfrm>
            <a:off x="9738298" y="6553200"/>
            <a:ext cx="16621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D. Forsyth</a:t>
            </a:r>
          </a:p>
        </p:txBody>
      </p:sp>
    </p:spTree>
    <p:extLst>
      <p:ext uri="{BB962C8B-B14F-4D97-AF65-F5344CB8AC3E}">
        <p14:creationId xmlns:p14="http://schemas.microsoft.com/office/powerpoint/2010/main" val="1571153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a:xfrm>
            <a:off x="1362075" y="476812"/>
            <a:ext cx="8229600" cy="1143000"/>
          </a:xfrm>
        </p:spPr>
        <p:txBody>
          <a:bodyPr/>
          <a:lstStyle/>
          <a:p>
            <a:r>
              <a:rPr lang="en-US" dirty="0">
                <a:latin typeface="Calibri" charset="0"/>
              </a:rPr>
              <a:t>Non-max Suppression</a:t>
            </a:r>
          </a:p>
        </p:txBody>
      </p:sp>
      <p:sp>
        <p:nvSpPr>
          <p:cNvPr id="8" name="Title 1"/>
          <p:cNvSpPr txBox="1">
            <a:spLocks/>
          </p:cNvSpPr>
          <p:nvPr/>
        </p:nvSpPr>
        <p:spPr>
          <a:xfrm>
            <a:off x="1981200" y="52578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atin typeface="Calibri" charset="0"/>
              </a:rPr>
              <a:t>Before                         After</a:t>
            </a:r>
          </a:p>
        </p:txBody>
      </p:sp>
      <p:pic>
        <p:nvPicPr>
          <p:cNvPr id="6" name="Picture 21">
            <a:extLst>
              <a:ext uri="{FF2B5EF4-FFF2-40B4-BE49-F238E27FC236}">
                <a16:creationId xmlns:a16="http://schemas.microsoft.com/office/drawing/2014/main" id="{2977B5BB-4481-436A-B070-5E8FA2550244}"/>
              </a:ext>
            </a:extLst>
          </p:cNvPr>
          <p:cNvPicPr>
            <a:picLocks noChangeAspect="1"/>
          </p:cNvPicPr>
          <p:nvPr/>
        </p:nvPicPr>
        <p:blipFill>
          <a:blip r:embed="rId2"/>
          <a:stretch>
            <a:fillRect/>
          </a:stretch>
        </p:blipFill>
        <p:spPr>
          <a:xfrm>
            <a:off x="1362075" y="1752601"/>
            <a:ext cx="4705602" cy="3391071"/>
          </a:xfrm>
          <a:prstGeom prst="rect">
            <a:avLst/>
          </a:prstGeom>
        </p:spPr>
      </p:pic>
      <p:pic>
        <p:nvPicPr>
          <p:cNvPr id="9" name="Picture 10">
            <a:extLst>
              <a:ext uri="{FF2B5EF4-FFF2-40B4-BE49-F238E27FC236}">
                <a16:creationId xmlns:a16="http://schemas.microsoft.com/office/drawing/2014/main" id="{CFFD18B4-FD60-4A42-BF27-5631F85DB9CB}"/>
              </a:ext>
            </a:extLst>
          </p:cNvPr>
          <p:cNvPicPr>
            <a:picLocks noChangeAspect="1"/>
          </p:cNvPicPr>
          <p:nvPr/>
        </p:nvPicPr>
        <p:blipFill>
          <a:blip r:embed="rId3"/>
          <a:stretch>
            <a:fillRect/>
          </a:stretch>
        </p:blipFill>
        <p:spPr>
          <a:xfrm>
            <a:off x="5886450" y="1752601"/>
            <a:ext cx="4727406" cy="3406003"/>
          </a:xfrm>
          <a:prstGeom prst="rect">
            <a:avLst/>
          </a:prstGeom>
        </p:spPr>
      </p:pic>
    </p:spTree>
    <p:extLst>
      <p:ext uri="{BB962C8B-B14F-4D97-AF65-F5344CB8AC3E}">
        <p14:creationId xmlns:p14="http://schemas.microsoft.com/office/powerpoint/2010/main" val="728374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Canny edge detector</a:t>
            </a:r>
          </a:p>
        </p:txBody>
      </p:sp>
      <p:sp>
        <p:nvSpPr>
          <p:cNvPr id="3" name="Content Placeholder 2"/>
          <p:cNvSpPr>
            <a:spLocks noGrp="1"/>
          </p:cNvSpPr>
          <p:nvPr>
            <p:ph idx="1"/>
          </p:nvPr>
        </p:nvSpPr>
        <p:spPr/>
        <p:txBody>
          <a:bodyPr/>
          <a:lstStyle/>
          <a:p>
            <a:r>
              <a:rPr lang="en-US"/>
              <a:t>Suppress Noise</a:t>
            </a:r>
          </a:p>
          <a:p>
            <a:r>
              <a:rPr lang="en-US"/>
              <a:t>Compute gradient magnitude and direction </a:t>
            </a:r>
          </a:p>
          <a:p>
            <a:r>
              <a:rPr lang="en-US"/>
              <a:t>Apply Non-Maximum Suppression</a:t>
            </a:r>
          </a:p>
          <a:p>
            <a:pPr lvl="1"/>
            <a:r>
              <a:rPr lang="en-US"/>
              <a:t>Assures minimal response</a:t>
            </a:r>
          </a:p>
          <a:p>
            <a:r>
              <a:rPr lang="en-US"/>
              <a:t>Use hysteresis and connectivity analysis to detect edges</a:t>
            </a:r>
          </a:p>
        </p:txBody>
      </p:sp>
    </p:spTree>
    <p:extLst>
      <p:ext uri="{BB962C8B-B14F-4D97-AF65-F5344CB8AC3E}">
        <p14:creationId xmlns:p14="http://schemas.microsoft.com/office/powerpoint/2010/main" val="9052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5019-4F49-49B0-A2DC-BA1201FBA113}"/>
              </a:ext>
            </a:extLst>
          </p:cNvPr>
          <p:cNvSpPr>
            <a:spLocks noGrp="1"/>
          </p:cNvSpPr>
          <p:nvPr>
            <p:ph type="title"/>
          </p:nvPr>
        </p:nvSpPr>
        <p:spPr/>
        <p:txBody>
          <a:bodyPr/>
          <a:lstStyle/>
          <a:p>
            <a:endParaRPr lang="en-US"/>
          </a:p>
        </p:txBody>
      </p:sp>
      <p:pic>
        <p:nvPicPr>
          <p:cNvPr id="6" name="Picture 6">
            <a:extLst>
              <a:ext uri="{FF2B5EF4-FFF2-40B4-BE49-F238E27FC236}">
                <a16:creationId xmlns:a16="http://schemas.microsoft.com/office/drawing/2014/main" id="{7785FC98-05FE-4CA1-A485-0016FB38B1F7}"/>
              </a:ext>
            </a:extLst>
          </p:cNvPr>
          <p:cNvPicPr>
            <a:picLocks noGrp="1" noChangeAspect="1"/>
          </p:cNvPicPr>
          <p:nvPr>
            <p:ph idx="1"/>
          </p:nvPr>
        </p:nvPicPr>
        <p:blipFill>
          <a:blip r:embed="rId2"/>
          <a:stretch>
            <a:fillRect/>
          </a:stretch>
        </p:blipFill>
        <p:spPr>
          <a:xfrm>
            <a:off x="1524000" y="2085975"/>
            <a:ext cx="4456066" cy="3210858"/>
          </a:xfrm>
          <a:prstGeom prst="rect">
            <a:avLst/>
          </a:prstGeom>
        </p:spPr>
      </p:pic>
      <p:pic>
        <p:nvPicPr>
          <p:cNvPr id="8" name="Picture 8">
            <a:extLst>
              <a:ext uri="{FF2B5EF4-FFF2-40B4-BE49-F238E27FC236}">
                <a16:creationId xmlns:a16="http://schemas.microsoft.com/office/drawing/2014/main" id="{5959FE39-0752-47FA-A403-13B532DFC8EC}"/>
              </a:ext>
            </a:extLst>
          </p:cNvPr>
          <p:cNvPicPr>
            <a:picLocks noChangeAspect="1"/>
          </p:cNvPicPr>
          <p:nvPr/>
        </p:nvPicPr>
        <p:blipFill>
          <a:blip r:embed="rId3"/>
          <a:stretch>
            <a:fillRect/>
          </a:stretch>
        </p:blipFill>
        <p:spPr>
          <a:xfrm>
            <a:off x="6096926" y="2085975"/>
            <a:ext cx="4448432" cy="3202684"/>
          </a:xfrm>
          <a:prstGeom prst="rect">
            <a:avLst/>
          </a:prstGeom>
        </p:spPr>
      </p:pic>
    </p:spTree>
    <p:extLst>
      <p:ext uri="{BB962C8B-B14F-4D97-AF65-F5344CB8AC3E}">
        <p14:creationId xmlns:p14="http://schemas.microsoft.com/office/powerpoint/2010/main" val="31655264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Hysteresis thresholding</a:t>
            </a:r>
          </a:p>
        </p:txBody>
      </p:sp>
      <p:sp>
        <p:nvSpPr>
          <p:cNvPr id="3" name="Content Placeholder 2"/>
          <p:cNvSpPr>
            <a:spLocks noGrp="1"/>
          </p:cNvSpPr>
          <p:nvPr>
            <p:ph idx="1"/>
          </p:nvPr>
        </p:nvSpPr>
        <p:spPr/>
        <p:txBody>
          <a:bodyPr/>
          <a:lstStyle/>
          <a:p>
            <a:r>
              <a:rPr lang="en-US"/>
              <a:t>Avoid streaking near threshold value </a:t>
            </a:r>
          </a:p>
          <a:p>
            <a:r>
              <a:rPr lang="en-US"/>
              <a:t>Define two thresholds: Low and High</a:t>
            </a:r>
          </a:p>
          <a:p>
            <a:pPr lvl="1"/>
            <a:r>
              <a:rPr lang="en-US"/>
              <a:t>If less than Low, not an edge</a:t>
            </a:r>
          </a:p>
          <a:p>
            <a:pPr lvl="1"/>
            <a:r>
              <a:rPr lang="en-US"/>
              <a:t>If greater than High, strong edge</a:t>
            </a:r>
          </a:p>
          <a:p>
            <a:pPr lvl="1"/>
            <a:r>
              <a:rPr lang="en-US"/>
              <a:t>If between Low and High, weak edge </a:t>
            </a:r>
          </a:p>
        </p:txBody>
      </p:sp>
    </p:spTree>
    <p:extLst>
      <p:ext uri="{BB962C8B-B14F-4D97-AF65-F5344CB8AC3E}">
        <p14:creationId xmlns:p14="http://schemas.microsoft.com/office/powerpoint/2010/main" val="1882818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27" y="357352"/>
            <a:ext cx="7793421" cy="1143000"/>
          </a:xfrm>
        </p:spPr>
        <p:txBody>
          <a:bodyPr>
            <a:normAutofit/>
          </a:bodyPr>
          <a:lstStyle/>
          <a:p>
            <a:r>
              <a:rPr lang="en-US" dirty="0"/>
              <a:t>We know edges are special from human </a:t>
            </a:r>
            <a:r>
              <a:rPr lang="en-US" sz="2700" dirty="0"/>
              <a:t>(mammalian)</a:t>
            </a:r>
            <a:r>
              <a:rPr lang="en-US" dirty="0"/>
              <a:t> vision studies</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26" y="1697422"/>
            <a:ext cx="7162801" cy="4741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F51DBD7-52AE-8C41-B51B-9A06F159F081}"/>
              </a:ext>
            </a:extLst>
          </p:cNvPr>
          <p:cNvPicPr>
            <a:picLocks noChangeAspect="1"/>
          </p:cNvPicPr>
          <p:nvPr/>
        </p:nvPicPr>
        <p:blipFill>
          <a:blip r:embed="rId4"/>
          <a:stretch>
            <a:fillRect/>
          </a:stretch>
        </p:blipFill>
        <p:spPr>
          <a:xfrm>
            <a:off x="7162047" y="376191"/>
            <a:ext cx="4074194" cy="2642461"/>
          </a:xfrm>
          <a:prstGeom prst="rect">
            <a:avLst/>
          </a:prstGeom>
        </p:spPr>
      </p:pic>
    </p:spTree>
    <p:extLst>
      <p:ext uri="{BB962C8B-B14F-4D97-AF65-F5344CB8AC3E}">
        <p14:creationId xmlns:p14="http://schemas.microsoft.com/office/powerpoint/2010/main" val="6726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Hysteresis thresholding</a:t>
            </a:r>
          </a:p>
        </p:txBody>
      </p:sp>
      <p:sp>
        <p:nvSpPr>
          <p:cNvPr id="3" name="Content Placeholder 2"/>
          <p:cNvSpPr>
            <a:spLocks noGrp="1"/>
          </p:cNvSpPr>
          <p:nvPr>
            <p:ph idx="1"/>
          </p:nvPr>
        </p:nvSpPr>
        <p:spPr/>
        <p:txBody>
          <a:bodyPr/>
          <a:lstStyle/>
          <a:p>
            <a:pPr marL="0" indent="0">
              <a:buNone/>
            </a:pPr>
            <a:r>
              <a:rPr lang="en-US"/>
              <a:t>If the gradient at a pixel is</a:t>
            </a:r>
          </a:p>
          <a:p>
            <a:r>
              <a:rPr lang="en-US"/>
              <a:t>above High, declare it as an ‘strong edge pixel’</a:t>
            </a:r>
          </a:p>
          <a:p>
            <a:r>
              <a:rPr lang="en-US"/>
              <a:t>below Low, declare it as a “non-edge-pixel”</a:t>
            </a:r>
          </a:p>
          <a:p>
            <a:r>
              <a:rPr lang="en-US"/>
              <a:t>between Low and High</a:t>
            </a:r>
          </a:p>
          <a:p>
            <a:pPr lvl="1"/>
            <a:r>
              <a:rPr lang="en-US"/>
              <a:t>Consider its neighbors iteratively then declare it an “edge pixel” if it is connected to an ‘strong edge pixel’ directly or via pixels between Low and High</a:t>
            </a:r>
          </a:p>
        </p:txBody>
      </p:sp>
    </p:spTree>
    <p:extLst>
      <p:ext uri="{BB962C8B-B14F-4D97-AF65-F5344CB8AC3E}">
        <p14:creationId xmlns:p14="http://schemas.microsoft.com/office/powerpoint/2010/main" val="11177818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16138" y="0"/>
            <a:ext cx="7772400" cy="1143000"/>
          </a:xfrm>
        </p:spPr>
        <p:txBody>
          <a:bodyPr/>
          <a:lstStyle/>
          <a:p>
            <a:r>
              <a:rPr lang="en-US"/>
              <a:t>Hysteresis thresholding</a:t>
            </a:r>
          </a:p>
        </p:txBody>
      </p:sp>
      <p:sp>
        <p:nvSpPr>
          <p:cNvPr id="27652" name="Freeform 4"/>
          <p:cNvSpPr>
            <a:spLocks/>
          </p:cNvSpPr>
          <p:nvPr/>
        </p:nvSpPr>
        <p:spPr bwMode="auto">
          <a:xfrm>
            <a:off x="1835150" y="3960813"/>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653" name="Freeform 5"/>
          <p:cNvSpPr>
            <a:spLocks/>
          </p:cNvSpPr>
          <p:nvPr/>
        </p:nvSpPr>
        <p:spPr bwMode="auto">
          <a:xfrm>
            <a:off x="4502150" y="3998913"/>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654" name="Freeform 6"/>
          <p:cNvSpPr>
            <a:spLocks/>
          </p:cNvSpPr>
          <p:nvPr/>
        </p:nvSpPr>
        <p:spPr bwMode="auto">
          <a:xfrm>
            <a:off x="6991350" y="4697413"/>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655" name="Freeform 7"/>
          <p:cNvSpPr>
            <a:spLocks/>
          </p:cNvSpPr>
          <p:nvPr/>
        </p:nvSpPr>
        <p:spPr bwMode="auto">
          <a:xfrm>
            <a:off x="7702550" y="4545013"/>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656" name="Text Box 8"/>
          <p:cNvSpPr txBox="1">
            <a:spLocks noChangeArrowheads="1"/>
          </p:cNvSpPr>
          <p:nvPr/>
        </p:nvSpPr>
        <p:spPr bwMode="auto">
          <a:xfrm>
            <a:off x="8610601" y="6019801"/>
            <a:ext cx="19796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spcBef>
                <a:spcPct val="50000"/>
              </a:spcBef>
            </a:pPr>
            <a:r>
              <a:rPr lang="en-US" sz="1400"/>
              <a:t>Source: S. Seitz</a:t>
            </a:r>
          </a:p>
        </p:txBody>
      </p:sp>
      <p:sp>
        <p:nvSpPr>
          <p:cNvPr id="5" name="TextBox 4"/>
          <p:cNvSpPr txBox="1"/>
          <p:nvPr/>
        </p:nvSpPr>
        <p:spPr>
          <a:xfrm>
            <a:off x="2438400" y="2474674"/>
            <a:ext cx="1911350" cy="369332"/>
          </a:xfrm>
          <a:prstGeom prst="rect">
            <a:avLst/>
          </a:prstGeom>
          <a:noFill/>
        </p:spPr>
        <p:txBody>
          <a:bodyPr wrap="square" rtlCol="0">
            <a:spAutoFit/>
          </a:bodyPr>
          <a:lstStyle/>
          <a:p>
            <a:r>
              <a:rPr lang="en-US"/>
              <a:t>strong edge pixel</a:t>
            </a:r>
          </a:p>
        </p:txBody>
      </p:sp>
      <p:cxnSp>
        <p:nvCxnSpPr>
          <p:cNvPr id="13" name="Straight Arrow Connector 12"/>
          <p:cNvCxnSpPr>
            <a:stCxn id="5" idx="2"/>
          </p:cNvCxnSpPr>
          <p:nvPr/>
        </p:nvCxnSpPr>
        <p:spPr>
          <a:xfrm flipH="1">
            <a:off x="3200401" y="2844007"/>
            <a:ext cx="193675" cy="11168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86400" y="2382342"/>
            <a:ext cx="2362200" cy="646331"/>
          </a:xfrm>
          <a:prstGeom prst="rect">
            <a:avLst/>
          </a:prstGeom>
          <a:noFill/>
        </p:spPr>
        <p:txBody>
          <a:bodyPr wrap="square" rtlCol="0">
            <a:spAutoFit/>
          </a:bodyPr>
          <a:lstStyle/>
          <a:p>
            <a:pPr algn="ctr"/>
            <a:r>
              <a:rPr lang="en-US"/>
              <a:t>weak but connected edge pixels</a:t>
            </a:r>
          </a:p>
        </p:txBody>
      </p:sp>
      <p:cxnSp>
        <p:nvCxnSpPr>
          <p:cNvPr id="18" name="Straight Arrow Connector 17"/>
          <p:cNvCxnSpPr/>
          <p:nvPr/>
        </p:nvCxnSpPr>
        <p:spPr>
          <a:xfrm flipH="1">
            <a:off x="6400801" y="3028673"/>
            <a:ext cx="193675" cy="11168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848475" y="3727172"/>
            <a:ext cx="1911350" cy="369332"/>
          </a:xfrm>
          <a:prstGeom prst="rect">
            <a:avLst/>
          </a:prstGeom>
          <a:noFill/>
        </p:spPr>
        <p:txBody>
          <a:bodyPr wrap="square" rtlCol="0">
            <a:spAutoFit/>
          </a:bodyPr>
          <a:lstStyle/>
          <a:p>
            <a:r>
              <a:rPr lang="en-US"/>
              <a:t>strong edge pixel</a:t>
            </a:r>
          </a:p>
        </p:txBody>
      </p:sp>
      <p:cxnSp>
        <p:nvCxnSpPr>
          <p:cNvPr id="20" name="Straight Arrow Connector 19"/>
          <p:cNvCxnSpPr/>
          <p:nvPr/>
        </p:nvCxnSpPr>
        <p:spPr>
          <a:xfrm flipH="1">
            <a:off x="7610476" y="4096505"/>
            <a:ext cx="193675" cy="111680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776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342997" y="616699"/>
            <a:ext cx="8229600" cy="1143000"/>
          </a:xfrm>
        </p:spPr>
        <p:txBody>
          <a:bodyPr/>
          <a:lstStyle/>
          <a:p>
            <a:r>
              <a:rPr lang="en-US" sz="3200" dirty="0">
                <a:latin typeface="Calibri" charset="0"/>
              </a:rPr>
              <a:t>Final Canny Edges</a:t>
            </a:r>
          </a:p>
        </p:txBody>
      </p:sp>
      <p:pic>
        <p:nvPicPr>
          <p:cNvPr id="4" name="Picture 4">
            <a:extLst>
              <a:ext uri="{FF2B5EF4-FFF2-40B4-BE49-F238E27FC236}">
                <a16:creationId xmlns:a16="http://schemas.microsoft.com/office/drawing/2014/main" id="{90D07B12-0114-4AB6-B28C-A3AFCC44D6D5}"/>
              </a:ext>
            </a:extLst>
          </p:cNvPr>
          <p:cNvPicPr>
            <a:picLocks noChangeAspect="1"/>
          </p:cNvPicPr>
          <p:nvPr/>
        </p:nvPicPr>
        <p:blipFill>
          <a:blip r:embed="rId2"/>
          <a:stretch>
            <a:fillRect/>
          </a:stretch>
        </p:blipFill>
        <p:spPr>
          <a:xfrm>
            <a:off x="5925977" y="1776413"/>
            <a:ext cx="4791237" cy="3452200"/>
          </a:xfrm>
          <a:prstGeom prst="rect">
            <a:avLst/>
          </a:prstGeom>
        </p:spPr>
      </p:pic>
      <p:pic>
        <p:nvPicPr>
          <p:cNvPr id="6" name="Picture 6">
            <a:extLst>
              <a:ext uri="{FF2B5EF4-FFF2-40B4-BE49-F238E27FC236}">
                <a16:creationId xmlns:a16="http://schemas.microsoft.com/office/drawing/2014/main" id="{934521E9-EEE8-4143-9747-192370FEAE5D}"/>
              </a:ext>
            </a:extLst>
          </p:cNvPr>
          <p:cNvPicPr>
            <a:picLocks noChangeAspect="1"/>
          </p:cNvPicPr>
          <p:nvPr/>
        </p:nvPicPr>
        <p:blipFill>
          <a:blip r:embed="rId3"/>
          <a:stretch>
            <a:fillRect/>
          </a:stretch>
        </p:blipFill>
        <p:spPr>
          <a:xfrm>
            <a:off x="1342997" y="1776413"/>
            <a:ext cx="4753519" cy="3435486"/>
          </a:xfrm>
          <a:prstGeom prst="rect">
            <a:avLst/>
          </a:prstGeom>
        </p:spPr>
      </p:pic>
    </p:spTree>
    <p:extLst>
      <p:ext uri="{BB962C8B-B14F-4D97-AF65-F5344CB8AC3E}">
        <p14:creationId xmlns:p14="http://schemas.microsoft.com/office/powerpoint/2010/main" val="14586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atin typeface="Calibri" charset="0"/>
              </a:rPr>
              <a:t>Canny edge detector</a:t>
            </a:r>
          </a:p>
        </p:txBody>
      </p:sp>
      <p:sp>
        <p:nvSpPr>
          <p:cNvPr id="1102851" name="Rectangle 3"/>
          <p:cNvSpPr>
            <a:spLocks noGrp="1" noChangeArrowheads="1"/>
          </p:cNvSpPr>
          <p:nvPr>
            <p:ph idx="1"/>
          </p:nvPr>
        </p:nvSpPr>
        <p:spPr/>
        <p:txBody>
          <a:bodyPr>
            <a:normAutofit/>
          </a:bodyPr>
          <a:lstStyle/>
          <a:p>
            <a:pPr marL="533400" indent="-533400">
              <a:buFontTx/>
              <a:buAutoNum type="arabicPeriod"/>
            </a:pPr>
            <a:r>
              <a:rPr lang="en-US" sz="2800">
                <a:latin typeface="Calibri" charset="0"/>
              </a:rPr>
              <a:t>Filter image with x, y derivatives of Gaussian </a:t>
            </a:r>
          </a:p>
          <a:p>
            <a:pPr marL="533400" indent="-533400">
              <a:buFontTx/>
              <a:buAutoNum type="arabicPeriod"/>
            </a:pPr>
            <a:r>
              <a:rPr lang="en-US" sz="2800">
                <a:latin typeface="Calibri" charset="0"/>
              </a:rPr>
              <a:t>Find magnitude and orientation of gradient</a:t>
            </a:r>
          </a:p>
          <a:p>
            <a:pPr marL="533400" indent="-533400">
              <a:buFontTx/>
              <a:buAutoNum type="arabicPeriod"/>
            </a:pPr>
            <a:r>
              <a:rPr lang="en-US" sz="2800">
                <a:latin typeface="Calibri" charset="0"/>
              </a:rPr>
              <a:t>Non-maximum suppression:</a:t>
            </a:r>
          </a:p>
          <a:p>
            <a:pPr marL="838200" lvl="1" indent="-381000"/>
            <a:r>
              <a:rPr lang="en-US" sz="2400">
                <a:latin typeface="Calibri" charset="0"/>
              </a:rPr>
              <a:t>Thin multi-pixel wide </a:t>
            </a:r>
            <a:r>
              <a:rPr lang="ja-JP" altLang="en-US" sz="2400">
                <a:latin typeface="Calibri" charset="0"/>
              </a:rPr>
              <a:t>“</a:t>
            </a:r>
            <a:r>
              <a:rPr lang="en-US" sz="2400">
                <a:latin typeface="Calibri" charset="0"/>
              </a:rPr>
              <a:t>ridges</a:t>
            </a:r>
            <a:r>
              <a:rPr lang="ja-JP" altLang="en-US" sz="2400">
                <a:latin typeface="Calibri" charset="0"/>
              </a:rPr>
              <a:t>”</a:t>
            </a:r>
            <a:r>
              <a:rPr lang="en-US" sz="2400">
                <a:latin typeface="Calibri" charset="0"/>
              </a:rPr>
              <a:t> down to single pixel width</a:t>
            </a:r>
          </a:p>
          <a:p>
            <a:pPr marL="533400" indent="-533400">
              <a:buFontTx/>
              <a:buAutoNum type="arabicPeriod"/>
            </a:pPr>
            <a:r>
              <a:rPr lang="en-US" sz="2800">
                <a:latin typeface="Calibri" charset="0"/>
              </a:rPr>
              <a:t>Thresholding and linking (hysteresis):</a:t>
            </a:r>
          </a:p>
          <a:p>
            <a:pPr marL="838200" lvl="1" indent="-381000"/>
            <a:r>
              <a:rPr lang="en-US" sz="2400">
                <a:latin typeface="Calibri" charset="0"/>
              </a:rPr>
              <a:t>Define two thresholds: low and high</a:t>
            </a:r>
          </a:p>
          <a:p>
            <a:pPr marL="838200" lvl="1" indent="-381000"/>
            <a:r>
              <a:rPr lang="en-US" sz="2400">
                <a:latin typeface="Calibri" charset="0"/>
              </a:rPr>
              <a:t>Use the high threshold to start edge curves and the low threshold to continue them</a:t>
            </a:r>
            <a:endParaRPr lang="en-US" sz="2400" b="1">
              <a:latin typeface="Calibri" charset="0"/>
            </a:endParaRPr>
          </a:p>
          <a:p>
            <a:pPr marL="1257300" lvl="2" indent="-342900"/>
            <a:endParaRPr lang="en-US" sz="2000">
              <a:latin typeface="Calibri" charset="0"/>
            </a:endParaRPr>
          </a:p>
        </p:txBody>
      </p:sp>
    </p:spTree>
    <p:extLst>
      <p:ext uri="{BB962C8B-B14F-4D97-AF65-F5344CB8AC3E}">
        <p14:creationId xmlns:p14="http://schemas.microsoft.com/office/powerpoint/2010/main" val="1638119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285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285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28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70038" y="419101"/>
            <a:ext cx="8229600" cy="838200"/>
          </a:xfrm>
        </p:spPr>
        <p:txBody>
          <a:bodyPr>
            <a:normAutofit/>
          </a:bodyPr>
          <a:lstStyle/>
          <a:p>
            <a:r>
              <a:rPr lang="en-US" sz="3600" dirty="0"/>
              <a:t>Effect of </a:t>
            </a:r>
            <a:r>
              <a:rPr lang="en-US" sz="3600" dirty="0">
                <a:sym typeface="Symbol" pitchFamily="18" charset="2"/>
              </a:rPr>
              <a:t> (</a:t>
            </a:r>
            <a:r>
              <a:rPr lang="en-US" sz="3600" dirty="0"/>
              <a:t>Gaussian kernel spread/size)</a:t>
            </a:r>
          </a:p>
        </p:txBody>
      </p:sp>
      <p:pic>
        <p:nvPicPr>
          <p:cNvPr id="29701" name="Picture 6" descr="cl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1385888"/>
            <a:ext cx="2925763" cy="292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4633913" y="1371601"/>
            <a:ext cx="2925762" cy="3394075"/>
            <a:chOff x="3109913" y="1371600"/>
            <a:chExt cx="2925762" cy="3394075"/>
          </a:xfrm>
        </p:grpSpPr>
        <p:pic>
          <p:nvPicPr>
            <p:cNvPr id="29700" name="Picture 5" descr="cln1ca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913" y="1371600"/>
              <a:ext cx="2925762" cy="292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Text Box 7"/>
            <p:cNvSpPr txBox="1">
              <a:spLocks noChangeArrowheads="1"/>
            </p:cNvSpPr>
            <p:nvPr/>
          </p:nvSpPr>
          <p:spPr bwMode="auto">
            <a:xfrm>
              <a:off x="3429000" y="4368800"/>
              <a:ext cx="1511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2000"/>
                <a:t>Canny with </a:t>
              </a:r>
            </a:p>
          </p:txBody>
        </p:sp>
        <p:pic>
          <p:nvPicPr>
            <p:cNvPr id="29703" name="Picture 8" descr="Edittex"/>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926013" y="4433888"/>
              <a:ext cx="865187"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4"/>
          <p:cNvGrpSpPr/>
          <p:nvPr/>
        </p:nvGrpSpPr>
        <p:grpSpPr>
          <a:xfrm>
            <a:off x="7620001" y="1385889"/>
            <a:ext cx="2925763" cy="3368675"/>
            <a:chOff x="6096000" y="1385888"/>
            <a:chExt cx="2925763" cy="3368675"/>
          </a:xfrm>
        </p:grpSpPr>
        <p:pic>
          <p:nvPicPr>
            <p:cNvPr id="29699" name="Picture 4" descr="cln1can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385888"/>
              <a:ext cx="2925763" cy="292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4" name="Text Box 9"/>
            <p:cNvSpPr txBox="1">
              <a:spLocks noChangeArrowheads="1"/>
            </p:cNvSpPr>
            <p:nvPr/>
          </p:nvSpPr>
          <p:spPr bwMode="auto">
            <a:xfrm>
              <a:off x="6400800" y="4357688"/>
              <a:ext cx="1511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2000"/>
                <a:t>Canny with </a:t>
              </a:r>
            </a:p>
          </p:txBody>
        </p:sp>
        <p:pic>
          <p:nvPicPr>
            <p:cNvPr id="29705" name="Picture 10" descr="Edittex"/>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7889875" y="4418013"/>
              <a:ext cx="881063"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706" name="Text Box 11"/>
          <p:cNvSpPr txBox="1">
            <a:spLocks noChangeArrowheads="1"/>
          </p:cNvSpPr>
          <p:nvPr/>
        </p:nvSpPr>
        <p:spPr bwMode="auto">
          <a:xfrm>
            <a:off x="2362200" y="4357689"/>
            <a:ext cx="10747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sz="2000"/>
              <a:t>original </a:t>
            </a:r>
          </a:p>
        </p:txBody>
      </p:sp>
      <p:sp>
        <p:nvSpPr>
          <p:cNvPr id="29707" name="Rectangle 12"/>
          <p:cNvSpPr>
            <a:spLocks noChangeArrowheads="1"/>
          </p:cNvSpPr>
          <p:nvPr/>
        </p:nvSpPr>
        <p:spPr bwMode="auto">
          <a:xfrm>
            <a:off x="2133600" y="49530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800"/>
              <a:t>The choice of </a:t>
            </a:r>
            <a:r>
              <a:rPr lang="en-US" sz="2800">
                <a:sym typeface="Symbol" pitchFamily="18" charset="2"/>
              </a:rPr>
              <a:t></a:t>
            </a:r>
            <a:r>
              <a:rPr lang="en-US" sz="2800"/>
              <a:t> depends on desired behavior</a:t>
            </a:r>
          </a:p>
          <a:p>
            <a:pPr marL="742950" lvl="1" indent="-285750">
              <a:spcBef>
                <a:spcPct val="20000"/>
              </a:spcBef>
              <a:buFontTx/>
              <a:buChar char="•"/>
            </a:pPr>
            <a:r>
              <a:rPr lang="en-US" sz="2000"/>
              <a:t>large </a:t>
            </a:r>
            <a:r>
              <a:rPr lang="en-US" sz="2000">
                <a:sym typeface="Symbol" pitchFamily="18" charset="2"/>
              </a:rPr>
              <a:t></a:t>
            </a:r>
            <a:r>
              <a:rPr lang="en-US" sz="2000"/>
              <a:t> detects large scale edges</a:t>
            </a:r>
          </a:p>
          <a:p>
            <a:pPr marL="742950" lvl="1" indent="-285750">
              <a:spcBef>
                <a:spcPct val="20000"/>
              </a:spcBef>
              <a:buFontTx/>
              <a:buChar char="•"/>
            </a:pPr>
            <a:r>
              <a:rPr lang="en-US" sz="2000"/>
              <a:t>small </a:t>
            </a:r>
            <a:r>
              <a:rPr lang="en-US" sz="2000">
                <a:sym typeface="Symbol" pitchFamily="18" charset="2"/>
              </a:rPr>
              <a:t></a:t>
            </a:r>
            <a:r>
              <a:rPr lang="en-US" sz="2000"/>
              <a:t> detects fine features</a:t>
            </a:r>
          </a:p>
        </p:txBody>
      </p:sp>
      <p:sp>
        <p:nvSpPr>
          <p:cNvPr id="29708" name="Text Box 16"/>
          <p:cNvSpPr txBox="1">
            <a:spLocks noChangeArrowheads="1"/>
          </p:cNvSpPr>
          <p:nvPr/>
        </p:nvSpPr>
        <p:spPr bwMode="auto">
          <a:xfrm>
            <a:off x="9070976" y="6019800"/>
            <a:ext cx="14573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a:r>
              <a:rPr lang="en-US" sz="1400"/>
              <a:t>Source: S. Seitz</a:t>
            </a:r>
          </a:p>
        </p:txBody>
      </p:sp>
    </p:spTree>
    <p:extLst>
      <p:ext uri="{BB962C8B-B14F-4D97-AF65-F5344CB8AC3E}">
        <p14:creationId xmlns:p14="http://schemas.microsoft.com/office/powerpoint/2010/main" val="4249793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6201"/>
            <a:ext cx="7334250" cy="621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0" name="TextBox 4"/>
          <p:cNvSpPr txBox="1">
            <a:spLocks noChangeArrowheads="1"/>
          </p:cNvSpPr>
          <p:nvPr/>
        </p:nvSpPr>
        <p:spPr bwMode="auto">
          <a:xfrm>
            <a:off x="1593192" y="1295401"/>
            <a:ext cx="14548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a:t>Gradients</a:t>
            </a:r>
          </a:p>
          <a:p>
            <a:pPr algn="r" eaLnBrk="1" hangingPunct="1"/>
            <a:r>
              <a:rPr lang="en-US"/>
              <a:t>(e.g. Canny)</a:t>
            </a:r>
          </a:p>
        </p:txBody>
      </p:sp>
      <p:sp>
        <p:nvSpPr>
          <p:cNvPr id="55301" name="TextBox 5"/>
          <p:cNvSpPr txBox="1">
            <a:spLocks noChangeArrowheads="1"/>
          </p:cNvSpPr>
          <p:nvPr/>
        </p:nvSpPr>
        <p:spPr bwMode="auto">
          <a:xfrm>
            <a:off x="2133600" y="2438400"/>
            <a:ext cx="736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a:t>Color</a:t>
            </a:r>
          </a:p>
        </p:txBody>
      </p:sp>
      <p:sp>
        <p:nvSpPr>
          <p:cNvPr id="55302" name="TextBox 6"/>
          <p:cNvSpPr txBox="1">
            <a:spLocks noChangeArrowheads="1"/>
          </p:cNvSpPr>
          <p:nvPr/>
        </p:nvSpPr>
        <p:spPr bwMode="auto">
          <a:xfrm>
            <a:off x="1981200" y="3505200"/>
            <a:ext cx="9413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Texture</a:t>
            </a:r>
          </a:p>
        </p:txBody>
      </p:sp>
      <p:sp>
        <p:nvSpPr>
          <p:cNvPr id="55303" name="TextBox 7"/>
          <p:cNvSpPr txBox="1">
            <a:spLocks noChangeArrowheads="1"/>
          </p:cNvSpPr>
          <p:nvPr/>
        </p:nvSpPr>
        <p:spPr bwMode="auto">
          <a:xfrm>
            <a:off x="1752601" y="4495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Combined</a:t>
            </a:r>
          </a:p>
        </p:txBody>
      </p:sp>
      <p:sp>
        <p:nvSpPr>
          <p:cNvPr id="55304" name="TextBox 8"/>
          <p:cNvSpPr txBox="1">
            <a:spLocks noChangeArrowheads="1"/>
          </p:cNvSpPr>
          <p:nvPr/>
        </p:nvSpPr>
        <p:spPr bwMode="auto">
          <a:xfrm>
            <a:off x="1981200" y="5562600"/>
            <a:ext cx="9286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Human</a:t>
            </a:r>
          </a:p>
        </p:txBody>
      </p:sp>
    </p:spTree>
    <p:extLst>
      <p:ext uri="{BB962C8B-B14F-4D97-AF65-F5344CB8AC3E}">
        <p14:creationId xmlns:p14="http://schemas.microsoft.com/office/powerpoint/2010/main" val="28117215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94996" y="202163"/>
            <a:ext cx="8229600" cy="1143000"/>
          </a:xfrm>
        </p:spPr>
        <p:txBody>
          <a:bodyPr/>
          <a:lstStyle/>
          <a:p>
            <a:r>
              <a:rPr lang="en-US" dirty="0">
                <a:latin typeface="Calibri" charset="0"/>
              </a:rPr>
              <a:t>45 years of boundary detection</a:t>
            </a:r>
          </a:p>
        </p:txBody>
      </p:sp>
      <p:pic>
        <p:nvPicPr>
          <p:cNvPr id="57347" name="Picture 2" descr="C:\Users\hays\Desktop\143 Computer Vision\slides\10\boundary_detector_perform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97" y="1173383"/>
            <a:ext cx="5654675" cy="5505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8"/>
          <p:cNvSpPr txBox="1">
            <a:spLocks noChangeArrowheads="1"/>
          </p:cNvSpPr>
          <p:nvPr/>
        </p:nvSpPr>
        <p:spPr bwMode="auto">
          <a:xfrm>
            <a:off x="6430672" y="6541050"/>
            <a:ext cx="4737100" cy="276225"/>
          </a:xfrm>
          <a:prstGeom prst="rect">
            <a:avLst/>
          </a:prstGeom>
          <a:solidFill>
            <a:schemeClr val="bg1"/>
          </a:solidFill>
          <a:ln w="9525">
            <a:noFill/>
            <a:miter lim="800000"/>
            <a:headEnd/>
            <a:tailEnd/>
          </a:ln>
        </p:spPr>
        <p:txBody>
          <a:bodyPr>
            <a:spAutoFit/>
          </a:bodyPr>
          <a:lstStyle/>
          <a:p>
            <a:pPr algn="r">
              <a:defRPr/>
            </a:pPr>
            <a:r>
              <a:rPr lang="en-US" sz="1200" dirty="0"/>
              <a:t>Source: </a:t>
            </a:r>
            <a:r>
              <a:rPr lang="en-US" sz="1200" dirty="0" err="1"/>
              <a:t>Arbelaez</a:t>
            </a:r>
            <a:r>
              <a:rPr lang="en-US" sz="1200" dirty="0"/>
              <a:t>, Maire, Fowlkes, and Malik. TPAMI 2011 (pdf)</a:t>
            </a:r>
          </a:p>
        </p:txBody>
      </p:sp>
    </p:spTree>
    <p:extLst>
      <p:ext uri="{BB962C8B-B14F-4D97-AF65-F5344CB8AC3E}">
        <p14:creationId xmlns:p14="http://schemas.microsoft.com/office/powerpoint/2010/main" val="25109193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we will learn today</a:t>
            </a:r>
          </a:p>
        </p:txBody>
      </p:sp>
      <p:sp>
        <p:nvSpPr>
          <p:cNvPr id="3" name="Content Placeholder 2"/>
          <p:cNvSpPr>
            <a:spLocks noGrp="1"/>
          </p:cNvSpPr>
          <p:nvPr>
            <p:ph idx="1"/>
          </p:nvPr>
        </p:nvSpPr>
        <p:spPr/>
        <p:txBody>
          <a:bodyPr/>
          <a:lstStyle/>
          <a:p>
            <a:r>
              <a:rPr lang="en-US">
                <a:solidFill>
                  <a:srgbClr val="BFBFBF"/>
                </a:solidFill>
              </a:rPr>
              <a:t>Edge detection</a:t>
            </a:r>
          </a:p>
          <a:p>
            <a:r>
              <a:rPr lang="en-US">
                <a:solidFill>
                  <a:schemeClr val="bg1">
                    <a:lumMod val="75000"/>
                  </a:schemeClr>
                </a:solidFill>
              </a:rPr>
              <a:t>Image Gradients</a:t>
            </a:r>
          </a:p>
          <a:p>
            <a:r>
              <a:rPr lang="en-US">
                <a:solidFill>
                  <a:srgbClr val="BFBFBF"/>
                </a:solidFill>
              </a:rPr>
              <a:t>A simple edge detector</a:t>
            </a:r>
          </a:p>
          <a:p>
            <a:r>
              <a:rPr lang="en-US">
                <a:solidFill>
                  <a:schemeClr val="bg1">
                    <a:lumMod val="75000"/>
                  </a:schemeClr>
                </a:solidFill>
              </a:rPr>
              <a:t>Sobel Edge detector</a:t>
            </a:r>
          </a:p>
          <a:p>
            <a:r>
              <a:rPr lang="en-US">
                <a:solidFill>
                  <a:schemeClr val="bg1">
                    <a:lumMod val="75000"/>
                  </a:schemeClr>
                </a:solidFill>
              </a:rPr>
              <a:t>Canny edge detector</a:t>
            </a:r>
          </a:p>
          <a:p>
            <a:r>
              <a:rPr lang="en-US"/>
              <a:t>Hough Transform</a:t>
            </a:r>
          </a:p>
        </p:txBody>
      </p:sp>
    </p:spTree>
    <p:extLst>
      <p:ext uri="{BB962C8B-B14F-4D97-AF65-F5344CB8AC3E}">
        <p14:creationId xmlns:p14="http://schemas.microsoft.com/office/powerpoint/2010/main" val="703086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 to Hough transform</a:t>
            </a:r>
          </a:p>
        </p:txBody>
      </p:sp>
      <p:sp>
        <p:nvSpPr>
          <p:cNvPr id="3" name="Content Placeholder 2"/>
          <p:cNvSpPr>
            <a:spLocks noGrp="1"/>
          </p:cNvSpPr>
          <p:nvPr>
            <p:ph idx="1"/>
          </p:nvPr>
        </p:nvSpPr>
        <p:spPr/>
        <p:txBody>
          <a:bodyPr>
            <a:normAutofit/>
          </a:bodyPr>
          <a:lstStyle/>
          <a:p>
            <a:r>
              <a:rPr lang="en-US"/>
              <a:t>The Hough transform (HT) can be used to detect lines.</a:t>
            </a:r>
          </a:p>
          <a:p>
            <a:r>
              <a:rPr lang="en-US"/>
              <a:t>It was introduced in 1962 (Hough 1962) and first used to find lines in images a decade later (</a:t>
            </a:r>
            <a:r>
              <a:rPr lang="en-US" err="1"/>
              <a:t>Duda</a:t>
            </a:r>
            <a:r>
              <a:rPr lang="en-US"/>
              <a:t> 1972). </a:t>
            </a:r>
          </a:p>
          <a:p>
            <a:r>
              <a:rPr lang="en-US"/>
              <a:t>The goal is to find the location of lines in images. </a:t>
            </a:r>
          </a:p>
          <a:p>
            <a:r>
              <a:rPr lang="en-US" b="1"/>
              <a:t>Caveat</a:t>
            </a:r>
            <a:r>
              <a:rPr lang="en-US"/>
              <a:t>: Hough transform can detect lines, circles and other structures ONLY if their parametric equation is known. </a:t>
            </a:r>
          </a:p>
          <a:p>
            <a:r>
              <a:rPr lang="en-US"/>
              <a:t>It can give robust detection under noise and partial occlusion</a:t>
            </a:r>
          </a:p>
        </p:txBody>
      </p:sp>
    </p:spTree>
    <p:extLst>
      <p:ext uri="{BB962C8B-B14F-4D97-AF65-F5344CB8AC3E}">
        <p14:creationId xmlns:p14="http://schemas.microsoft.com/office/powerpoint/2010/main" val="14080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Prior to Hough transform</a:t>
            </a:r>
          </a:p>
        </p:txBody>
      </p:sp>
      <p:sp>
        <p:nvSpPr>
          <p:cNvPr id="3" name="Content Placeholder 2"/>
          <p:cNvSpPr>
            <a:spLocks noGrp="1"/>
          </p:cNvSpPr>
          <p:nvPr>
            <p:ph idx="1"/>
          </p:nvPr>
        </p:nvSpPr>
        <p:spPr>
          <a:xfrm>
            <a:off x="609602" y="1600201"/>
            <a:ext cx="9601198" cy="1676400"/>
          </a:xfrm>
        </p:spPr>
        <p:txBody>
          <a:bodyPr>
            <a:normAutofit/>
          </a:bodyPr>
          <a:lstStyle/>
          <a:p>
            <a:r>
              <a:rPr lang="en-US" dirty="0"/>
              <a:t>Assume that we have performed some edge detection, and a thresholding of the edge magnitude image. </a:t>
            </a:r>
          </a:p>
          <a:p>
            <a:r>
              <a:rPr lang="en-US" dirty="0"/>
              <a:t>Thus, we have some pixels that may partially describe the boundary of some objects.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3657600"/>
            <a:ext cx="2947279" cy="21891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758" y="3657600"/>
            <a:ext cx="2930243" cy="2189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7792" y="3657600"/>
            <a:ext cx="2894009" cy="2189164"/>
          </a:xfrm>
          <a:prstGeom prst="rect">
            <a:avLst/>
          </a:prstGeom>
        </p:spPr>
      </p:pic>
    </p:spTree>
    <p:extLst>
      <p:ext uri="{BB962C8B-B14F-4D97-AF65-F5344CB8AC3E}">
        <p14:creationId xmlns:p14="http://schemas.microsoft.com/office/powerpoint/2010/main" val="48984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xampleImag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616" y="801305"/>
            <a:ext cx="5149417"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3" descr="DecodingAccura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883" y="3685266"/>
            <a:ext cx="3352800" cy="2465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733428" y="6303580"/>
            <a:ext cx="4491038" cy="338554"/>
          </a:xfrm>
          <a:prstGeom prst="rect">
            <a:avLst/>
          </a:prstGeom>
          <a:noFill/>
        </p:spPr>
        <p:txBody>
          <a:bodyPr wrap="none" rtlCol="0">
            <a:spAutoFit/>
          </a:bodyPr>
          <a:lstStyle/>
          <a:p>
            <a:r>
              <a:rPr lang="en-US" sz="1600"/>
              <a:t>Walther, Chai, </a:t>
            </a:r>
            <a:r>
              <a:rPr lang="en-US" sz="1600" err="1"/>
              <a:t>Caddigan</a:t>
            </a:r>
            <a:r>
              <a:rPr lang="en-US" sz="1600"/>
              <a:t>, Beck &amp; </a:t>
            </a:r>
            <a:r>
              <a:rPr lang="en-US" sz="1600" err="1"/>
              <a:t>Fei-Fei</a:t>
            </a:r>
            <a:r>
              <a:rPr lang="en-US" sz="1600"/>
              <a:t>, </a:t>
            </a:r>
            <a:r>
              <a:rPr lang="en-US" sz="1600" i="1"/>
              <a:t>PNAS, 2011</a:t>
            </a:r>
            <a:endParaRPr lang="en-US" sz="1600"/>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083" y="737806"/>
            <a:ext cx="2498452" cy="282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01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Detecting lines using Hough transform</a:t>
            </a:r>
          </a:p>
        </p:txBody>
      </p:sp>
      <p:sp>
        <p:nvSpPr>
          <p:cNvPr id="3" name="Content Placeholder 2"/>
          <p:cNvSpPr>
            <a:spLocks noGrp="1"/>
          </p:cNvSpPr>
          <p:nvPr>
            <p:ph idx="1"/>
          </p:nvPr>
        </p:nvSpPr>
        <p:spPr>
          <a:xfrm>
            <a:off x="609602" y="1600201"/>
            <a:ext cx="9372598" cy="4525963"/>
          </a:xfrm>
        </p:spPr>
        <p:txBody>
          <a:bodyPr>
            <a:normAutofit/>
          </a:bodyPr>
          <a:lstStyle/>
          <a:p>
            <a:r>
              <a:rPr lang="en-US" dirty="0"/>
              <a:t>We wish to find sets of pixels that make up straight lines. </a:t>
            </a:r>
          </a:p>
          <a:p>
            <a:r>
              <a:rPr lang="en-US" dirty="0"/>
              <a:t>Consider a point of known coordinates (</a:t>
            </a:r>
            <a:r>
              <a:rPr lang="en-US" dirty="0" err="1"/>
              <a:t>x</a:t>
            </a:r>
            <a:r>
              <a:rPr lang="en-US" sz="2800" baseline="-25000" dirty="0" err="1"/>
              <a:t>i</a:t>
            </a:r>
            <a:r>
              <a:rPr lang="en-US" dirty="0" err="1"/>
              <a:t>;y</a:t>
            </a:r>
            <a:r>
              <a:rPr lang="en-US" sz="2800" baseline="-25000" dirty="0" err="1"/>
              <a:t>i</a:t>
            </a:r>
            <a:r>
              <a:rPr lang="en-US" dirty="0"/>
              <a:t>)</a:t>
            </a:r>
          </a:p>
          <a:p>
            <a:pPr lvl="1"/>
            <a:r>
              <a:rPr lang="en-US" dirty="0"/>
              <a:t>There are many lines passing through the point (x</a:t>
            </a:r>
            <a:r>
              <a:rPr lang="en-US" sz="2400" baseline="-25000" dirty="0"/>
              <a:t>i</a:t>
            </a:r>
            <a:r>
              <a:rPr lang="en-US" dirty="0"/>
              <a:t> ,</a:t>
            </a:r>
            <a:r>
              <a:rPr lang="en-US" dirty="0" err="1"/>
              <a:t>y</a:t>
            </a:r>
            <a:r>
              <a:rPr lang="en-US" sz="2400" baseline="-25000" dirty="0" err="1"/>
              <a:t>i</a:t>
            </a:r>
            <a:r>
              <a:rPr lang="en-US" dirty="0"/>
              <a:t> ). </a:t>
            </a:r>
          </a:p>
          <a:p>
            <a:r>
              <a:rPr lang="en-US" dirty="0"/>
              <a:t>Straight lines that pass that point have the form </a:t>
            </a:r>
            <a:r>
              <a:rPr lang="en-US" dirty="0" err="1"/>
              <a:t>y</a:t>
            </a:r>
            <a:r>
              <a:rPr lang="en-US" sz="2800" baseline="-25000" dirty="0" err="1"/>
              <a:t>i</a:t>
            </a:r>
            <a:r>
              <a:rPr lang="en-US" dirty="0"/>
              <a:t>= </a:t>
            </a:r>
            <a:r>
              <a:rPr lang="en-US" dirty="0">
                <a:solidFill>
                  <a:srgbClr val="C00000"/>
                </a:solidFill>
              </a:rPr>
              <a:t>a</a:t>
            </a:r>
            <a:r>
              <a:rPr lang="en-US" dirty="0"/>
              <a:t>*x</a:t>
            </a:r>
            <a:r>
              <a:rPr lang="en-US" sz="2800" baseline="-25000" dirty="0"/>
              <a:t>i</a:t>
            </a:r>
            <a:r>
              <a:rPr lang="en-US" dirty="0"/>
              <a:t> + </a:t>
            </a:r>
            <a:r>
              <a:rPr lang="en-US" dirty="0">
                <a:solidFill>
                  <a:srgbClr val="C00000"/>
                </a:solidFill>
              </a:rPr>
              <a:t>b</a:t>
            </a:r>
            <a:r>
              <a:rPr lang="en-US" dirty="0"/>
              <a:t> </a:t>
            </a:r>
          </a:p>
          <a:p>
            <a:pPr lvl="1"/>
            <a:r>
              <a:rPr lang="en-US" dirty="0"/>
              <a:t>Common to them is that they satisfy the equation for some set of parameters </a:t>
            </a:r>
            <a:r>
              <a:rPr lang="en-US" dirty="0">
                <a:solidFill>
                  <a:srgbClr val="C00000"/>
                </a:solidFill>
              </a:rPr>
              <a:t>(a, b)</a:t>
            </a:r>
          </a:p>
        </p:txBody>
      </p:sp>
    </p:spTree>
    <p:extLst>
      <p:ext uri="{BB962C8B-B14F-4D97-AF65-F5344CB8AC3E}">
        <p14:creationId xmlns:p14="http://schemas.microsoft.com/office/powerpoint/2010/main" val="78038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Detecting lines using Hough transform</a:t>
            </a:r>
          </a:p>
        </p:txBody>
      </p:sp>
      <p:sp>
        <p:nvSpPr>
          <p:cNvPr id="3" name="Content Placeholder 2"/>
          <p:cNvSpPr>
            <a:spLocks noGrp="1"/>
          </p:cNvSpPr>
          <p:nvPr>
            <p:ph idx="1"/>
          </p:nvPr>
        </p:nvSpPr>
        <p:spPr/>
        <p:txBody>
          <a:bodyPr>
            <a:normAutofit/>
          </a:bodyPr>
          <a:lstStyle/>
          <a:p>
            <a:r>
              <a:rPr lang="en-US"/>
              <a:t>This equation can obviously be rewritten as follows: </a:t>
            </a:r>
          </a:p>
          <a:p>
            <a:pPr lvl="1"/>
            <a:r>
              <a:rPr lang="en-US" dirty="0">
                <a:solidFill>
                  <a:srgbClr val="C00000"/>
                </a:solidFill>
              </a:rPr>
              <a:t>b</a:t>
            </a:r>
            <a:r>
              <a:rPr lang="en-US" dirty="0"/>
              <a:t> = -</a:t>
            </a:r>
            <a:r>
              <a:rPr lang="en-US" dirty="0">
                <a:solidFill>
                  <a:srgbClr val="C00000"/>
                </a:solidFill>
              </a:rPr>
              <a:t>a</a:t>
            </a:r>
            <a:r>
              <a:rPr lang="en-US" dirty="0"/>
              <a:t>*x</a:t>
            </a:r>
            <a:r>
              <a:rPr lang="en-US" baseline="-25000" dirty="0"/>
              <a:t>i</a:t>
            </a:r>
            <a:r>
              <a:rPr lang="en-US" dirty="0"/>
              <a:t> + </a:t>
            </a:r>
            <a:r>
              <a:rPr lang="en-US" dirty="0" err="1"/>
              <a:t>y</a:t>
            </a:r>
            <a:r>
              <a:rPr lang="en-US" baseline="-25000" dirty="0" err="1"/>
              <a:t>i</a:t>
            </a:r>
            <a:endParaRPr lang="en-US" dirty="0"/>
          </a:p>
          <a:p>
            <a:pPr lvl="1"/>
            <a:r>
              <a:rPr lang="en-US" dirty="0"/>
              <a:t>We can now consider x and y as parameters</a:t>
            </a:r>
          </a:p>
          <a:p>
            <a:pPr lvl="1"/>
            <a:r>
              <a:rPr lang="en-US" dirty="0">
                <a:solidFill>
                  <a:srgbClr val="C00000"/>
                </a:solidFill>
              </a:rPr>
              <a:t>a</a:t>
            </a:r>
            <a:r>
              <a:rPr lang="en-US" dirty="0"/>
              <a:t> and </a:t>
            </a:r>
            <a:r>
              <a:rPr lang="en-US" dirty="0">
                <a:solidFill>
                  <a:srgbClr val="C00000"/>
                </a:solidFill>
              </a:rPr>
              <a:t>b</a:t>
            </a:r>
            <a:r>
              <a:rPr lang="en-US" dirty="0"/>
              <a:t> as variables. </a:t>
            </a:r>
          </a:p>
          <a:p>
            <a:r>
              <a:rPr lang="en-US" dirty="0"/>
              <a:t>This is a line in </a:t>
            </a:r>
            <a:r>
              <a:rPr lang="en-US" dirty="0">
                <a:solidFill>
                  <a:srgbClr val="C00000"/>
                </a:solidFill>
              </a:rPr>
              <a:t>(a, b) </a:t>
            </a:r>
            <a:r>
              <a:rPr lang="en-US" dirty="0"/>
              <a:t>space parameterized by x and y. </a:t>
            </a:r>
          </a:p>
          <a:p>
            <a:pPr lvl="1"/>
            <a:r>
              <a:rPr lang="en-US" dirty="0"/>
              <a:t>So: a single point in x</a:t>
            </a:r>
            <a:r>
              <a:rPr lang="en-US" baseline="-25000" dirty="0"/>
              <a:t>1</a:t>
            </a:r>
            <a:r>
              <a:rPr lang="en-US" dirty="0"/>
              <a:t>,y</a:t>
            </a:r>
            <a:r>
              <a:rPr lang="en-US" baseline="-25000" dirty="0"/>
              <a:t>1</a:t>
            </a:r>
            <a:r>
              <a:rPr lang="en-US" dirty="0"/>
              <a:t>-space gives a line in </a:t>
            </a:r>
            <a:r>
              <a:rPr lang="en-US" dirty="0">
                <a:solidFill>
                  <a:srgbClr val="C00000"/>
                </a:solidFill>
              </a:rPr>
              <a:t>(</a:t>
            </a:r>
            <a:r>
              <a:rPr lang="en-US" dirty="0" err="1">
                <a:solidFill>
                  <a:srgbClr val="C00000"/>
                </a:solidFill>
              </a:rPr>
              <a:t>a,b</a:t>
            </a:r>
            <a:r>
              <a:rPr lang="en-US" dirty="0">
                <a:solidFill>
                  <a:srgbClr val="C00000"/>
                </a:solidFill>
              </a:rPr>
              <a:t>) </a:t>
            </a:r>
            <a:r>
              <a:rPr lang="en-US" dirty="0"/>
              <a:t>space. </a:t>
            </a:r>
          </a:p>
          <a:p>
            <a:pPr lvl="1"/>
            <a:r>
              <a:rPr lang="en-US" dirty="0"/>
              <a:t>Another point (x</a:t>
            </a:r>
            <a:r>
              <a:rPr lang="en-US" baseline="-25000" dirty="0"/>
              <a:t>2</a:t>
            </a:r>
            <a:r>
              <a:rPr lang="en-US" dirty="0"/>
              <a:t>, y</a:t>
            </a:r>
            <a:r>
              <a:rPr lang="en-US" baseline="-25000" dirty="0"/>
              <a:t>2</a:t>
            </a:r>
            <a:r>
              <a:rPr lang="en-US" dirty="0"/>
              <a:t> ) will give rise to another line </a:t>
            </a:r>
            <a:r>
              <a:rPr lang="en-US" dirty="0">
                <a:solidFill>
                  <a:srgbClr val="C00000"/>
                </a:solidFill>
              </a:rPr>
              <a:t>(</a:t>
            </a:r>
            <a:r>
              <a:rPr lang="en-US" dirty="0" err="1">
                <a:solidFill>
                  <a:srgbClr val="C00000"/>
                </a:solidFill>
              </a:rPr>
              <a:t>a,b</a:t>
            </a:r>
            <a:r>
              <a:rPr lang="en-US" dirty="0">
                <a:solidFill>
                  <a:srgbClr val="C00000"/>
                </a:solidFill>
              </a:rPr>
              <a:t>)</a:t>
            </a:r>
            <a:r>
              <a:rPr lang="en-US" dirty="0"/>
              <a:t> space.</a:t>
            </a:r>
          </a:p>
        </p:txBody>
      </p:sp>
    </p:spTree>
    <p:extLst>
      <p:ext uri="{BB962C8B-B14F-4D97-AF65-F5344CB8AC3E}">
        <p14:creationId xmlns:p14="http://schemas.microsoft.com/office/powerpoint/2010/main" val="55417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Detecting lines using Hough transform</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1476" y="1600200"/>
            <a:ext cx="7972173" cy="4525963"/>
          </a:xfrm>
        </p:spPr>
      </p:pic>
    </p:spTree>
    <p:extLst>
      <p:ext uri="{BB962C8B-B14F-4D97-AF65-F5344CB8AC3E}">
        <p14:creationId xmlns:p14="http://schemas.microsoft.com/office/powerpoint/2010/main" val="19025788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Detecting lines using Hough transform</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7242" y="1600200"/>
            <a:ext cx="5700640" cy="4525963"/>
          </a:xfrm>
        </p:spPr>
      </p:pic>
    </p:spTree>
    <p:extLst>
      <p:ext uri="{BB962C8B-B14F-4D97-AF65-F5344CB8AC3E}">
        <p14:creationId xmlns:p14="http://schemas.microsoft.com/office/powerpoint/2010/main" val="12105445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Detecting lines using Hough transform</a:t>
            </a:r>
          </a:p>
        </p:txBody>
      </p:sp>
      <p:sp>
        <p:nvSpPr>
          <p:cNvPr id="3" name="Content Placeholder 2"/>
          <p:cNvSpPr>
            <a:spLocks noGrp="1"/>
          </p:cNvSpPr>
          <p:nvPr>
            <p:ph idx="1"/>
          </p:nvPr>
        </p:nvSpPr>
        <p:spPr>
          <a:xfrm>
            <a:off x="609602" y="1600201"/>
            <a:ext cx="9220198" cy="4525963"/>
          </a:xfrm>
        </p:spPr>
        <p:txBody>
          <a:bodyPr>
            <a:normAutofit/>
          </a:bodyPr>
          <a:lstStyle/>
          <a:p>
            <a:r>
              <a:rPr lang="en-US" dirty="0"/>
              <a:t>Two points (x</a:t>
            </a:r>
            <a:r>
              <a:rPr lang="en-US" baseline="-25000" dirty="0"/>
              <a:t>1</a:t>
            </a:r>
            <a:r>
              <a:rPr lang="en-US" dirty="0"/>
              <a:t>, y</a:t>
            </a:r>
            <a:r>
              <a:rPr lang="en-US" baseline="-25000" dirty="0"/>
              <a:t>1</a:t>
            </a:r>
            <a:r>
              <a:rPr lang="en-US" dirty="0"/>
              <a:t>) and(x</a:t>
            </a:r>
            <a:r>
              <a:rPr lang="en-US" baseline="-25000" dirty="0"/>
              <a:t>2</a:t>
            </a:r>
            <a:r>
              <a:rPr lang="en-US" dirty="0"/>
              <a:t> y</a:t>
            </a:r>
            <a:r>
              <a:rPr lang="en-US" baseline="-25000" dirty="0"/>
              <a:t>2</a:t>
            </a:r>
            <a:r>
              <a:rPr lang="en-US" dirty="0"/>
              <a:t>) define a line in the (x, y) plane.</a:t>
            </a:r>
          </a:p>
          <a:p>
            <a:r>
              <a:rPr lang="en-US" dirty="0"/>
              <a:t>These two points give rise to two different lines in </a:t>
            </a:r>
            <a:r>
              <a:rPr lang="en-US" dirty="0">
                <a:solidFill>
                  <a:srgbClr val="C00000"/>
                </a:solidFill>
              </a:rPr>
              <a:t>(</a:t>
            </a:r>
            <a:r>
              <a:rPr lang="en-US" dirty="0" err="1">
                <a:solidFill>
                  <a:srgbClr val="C00000"/>
                </a:solidFill>
              </a:rPr>
              <a:t>a,b</a:t>
            </a:r>
            <a:r>
              <a:rPr lang="en-US" dirty="0">
                <a:solidFill>
                  <a:srgbClr val="C00000"/>
                </a:solidFill>
              </a:rPr>
              <a:t>) </a:t>
            </a:r>
            <a:r>
              <a:rPr lang="en-US" dirty="0"/>
              <a:t>space. </a:t>
            </a:r>
          </a:p>
          <a:p>
            <a:r>
              <a:rPr lang="en-US" dirty="0"/>
              <a:t>In </a:t>
            </a:r>
            <a:r>
              <a:rPr lang="en-US" dirty="0">
                <a:solidFill>
                  <a:srgbClr val="C00000"/>
                </a:solidFill>
              </a:rPr>
              <a:t>(</a:t>
            </a:r>
            <a:r>
              <a:rPr lang="en-US" dirty="0" err="1">
                <a:solidFill>
                  <a:srgbClr val="C00000"/>
                </a:solidFill>
              </a:rPr>
              <a:t>a,b</a:t>
            </a:r>
            <a:r>
              <a:rPr lang="en-US" dirty="0">
                <a:solidFill>
                  <a:srgbClr val="C00000"/>
                </a:solidFill>
              </a:rPr>
              <a:t>) </a:t>
            </a:r>
            <a:r>
              <a:rPr lang="en-US" dirty="0"/>
              <a:t>space these lines will intersect in a point (a’ b’) </a:t>
            </a:r>
          </a:p>
          <a:p>
            <a:r>
              <a:rPr lang="en-US" dirty="0"/>
              <a:t>All points on the line defined by (x</a:t>
            </a:r>
            <a:r>
              <a:rPr lang="en-US" baseline="-25000" dirty="0"/>
              <a:t>1</a:t>
            </a:r>
            <a:r>
              <a:rPr lang="en-US" dirty="0"/>
              <a:t>, y</a:t>
            </a:r>
            <a:r>
              <a:rPr lang="en-US" baseline="-25000" dirty="0"/>
              <a:t>1</a:t>
            </a:r>
            <a:r>
              <a:rPr lang="en-US" dirty="0"/>
              <a:t>) and (x</a:t>
            </a:r>
            <a:r>
              <a:rPr lang="en-US" baseline="-25000" dirty="0"/>
              <a:t>2</a:t>
            </a:r>
            <a:r>
              <a:rPr lang="en-US" dirty="0"/>
              <a:t> , y</a:t>
            </a:r>
            <a:r>
              <a:rPr lang="en-US" baseline="-25000" dirty="0"/>
              <a:t>2</a:t>
            </a:r>
            <a:r>
              <a:rPr lang="en-US" dirty="0"/>
              <a:t>) in (x, y) space will parameterize lines that intersect in (a’, b’) in </a:t>
            </a:r>
            <a:r>
              <a:rPr lang="en-US" dirty="0">
                <a:solidFill>
                  <a:srgbClr val="C00000"/>
                </a:solidFill>
              </a:rPr>
              <a:t>(</a:t>
            </a:r>
            <a:r>
              <a:rPr lang="en-US" dirty="0" err="1">
                <a:solidFill>
                  <a:srgbClr val="C00000"/>
                </a:solidFill>
              </a:rPr>
              <a:t>a,b</a:t>
            </a:r>
            <a:r>
              <a:rPr lang="en-US" dirty="0">
                <a:solidFill>
                  <a:srgbClr val="C00000"/>
                </a:solidFill>
              </a:rPr>
              <a:t>) </a:t>
            </a:r>
            <a:r>
              <a:rPr lang="en-US" dirty="0"/>
              <a:t>space.</a:t>
            </a:r>
          </a:p>
        </p:txBody>
      </p:sp>
    </p:spTree>
    <p:extLst>
      <p:ext uri="{BB962C8B-B14F-4D97-AF65-F5344CB8AC3E}">
        <p14:creationId xmlns:p14="http://schemas.microsoft.com/office/powerpoint/2010/main" val="3905484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Algorithm for Hough transform</a:t>
            </a:r>
          </a:p>
        </p:txBody>
      </p:sp>
      <p:sp>
        <p:nvSpPr>
          <p:cNvPr id="3" name="Content Placeholder 2"/>
          <p:cNvSpPr>
            <a:spLocks noGrp="1"/>
          </p:cNvSpPr>
          <p:nvPr>
            <p:ph idx="1"/>
          </p:nvPr>
        </p:nvSpPr>
        <p:spPr/>
        <p:txBody>
          <a:bodyPr>
            <a:normAutofit/>
          </a:bodyPr>
          <a:lstStyle/>
          <a:p>
            <a:r>
              <a:rPr lang="en-US"/>
              <a:t>Quantize the parameter space </a:t>
            </a:r>
            <a:r>
              <a:rPr lang="en-US">
                <a:solidFill>
                  <a:srgbClr val="C00000"/>
                </a:solidFill>
              </a:rPr>
              <a:t>(a b)</a:t>
            </a:r>
            <a:r>
              <a:rPr lang="en-US"/>
              <a:t> by dividing it into cells </a:t>
            </a:r>
          </a:p>
          <a:p>
            <a:r>
              <a:rPr lang="en-US"/>
              <a:t>This quantized space is often referred to as the accumulator cells. </a:t>
            </a:r>
          </a:p>
          <a:p>
            <a:r>
              <a:rPr lang="en-US"/>
              <a:t>Count the number of times a line intersects a given cell. </a:t>
            </a:r>
          </a:p>
          <a:p>
            <a:pPr lvl="1"/>
            <a:r>
              <a:rPr lang="en-US"/>
              <a:t>For each pair of points (x</a:t>
            </a:r>
            <a:r>
              <a:rPr lang="en-US" baseline="-25000"/>
              <a:t>1</a:t>
            </a:r>
            <a:r>
              <a:rPr lang="en-US"/>
              <a:t>, y</a:t>
            </a:r>
            <a:r>
              <a:rPr lang="en-US" baseline="-25000"/>
              <a:t>1</a:t>
            </a:r>
            <a:r>
              <a:rPr lang="en-US"/>
              <a:t>) and (x</a:t>
            </a:r>
            <a:r>
              <a:rPr lang="en-US" baseline="-25000"/>
              <a:t>2</a:t>
            </a:r>
            <a:r>
              <a:rPr lang="en-US"/>
              <a:t>, y</a:t>
            </a:r>
            <a:r>
              <a:rPr lang="en-US" baseline="-25000"/>
              <a:t>2</a:t>
            </a:r>
            <a:r>
              <a:rPr lang="en-US"/>
              <a:t>) detected as an edge, find the intersection (</a:t>
            </a:r>
            <a:r>
              <a:rPr lang="en-US" err="1"/>
              <a:t>a’,b</a:t>
            </a:r>
            <a:r>
              <a:rPr lang="en-US"/>
              <a:t>’)  in </a:t>
            </a:r>
            <a:r>
              <a:rPr lang="en-US">
                <a:solidFill>
                  <a:srgbClr val="C00000"/>
                </a:solidFill>
              </a:rPr>
              <a:t>(a, b)</a:t>
            </a:r>
            <a:r>
              <a:rPr lang="en-US"/>
              <a:t>space.</a:t>
            </a:r>
          </a:p>
          <a:p>
            <a:pPr lvl="1"/>
            <a:r>
              <a:rPr lang="en-US"/>
              <a:t>Increase the value of a cell in the range </a:t>
            </a:r>
            <a:br>
              <a:rPr lang="en-US"/>
            </a:br>
            <a:r>
              <a:rPr lang="en-US"/>
              <a:t>[[</a:t>
            </a:r>
            <a:r>
              <a:rPr lang="en-US" err="1"/>
              <a:t>a</a:t>
            </a:r>
            <a:r>
              <a:rPr lang="en-US" baseline="-25000" err="1"/>
              <a:t>min</a:t>
            </a:r>
            <a:r>
              <a:rPr lang="en-US"/>
              <a:t>, </a:t>
            </a:r>
            <a:r>
              <a:rPr lang="en-US" err="1"/>
              <a:t>a</a:t>
            </a:r>
            <a:r>
              <a:rPr lang="en-US" baseline="-25000" err="1"/>
              <a:t>max</a:t>
            </a:r>
            <a:r>
              <a:rPr lang="en-US"/>
              <a:t>],[</a:t>
            </a:r>
            <a:r>
              <a:rPr lang="en-US" err="1"/>
              <a:t>b</a:t>
            </a:r>
            <a:r>
              <a:rPr lang="en-US" baseline="-25000" err="1"/>
              <a:t>min</a:t>
            </a:r>
            <a:r>
              <a:rPr lang="en-US" err="1"/>
              <a:t>,b</a:t>
            </a:r>
            <a:r>
              <a:rPr lang="en-US" baseline="-25000" err="1"/>
              <a:t>max</a:t>
            </a:r>
            <a:r>
              <a:rPr lang="en-US"/>
              <a:t>]] that (a’, b’) belongs to.</a:t>
            </a:r>
          </a:p>
          <a:p>
            <a:pPr lvl="1"/>
            <a:r>
              <a:rPr lang="en-US"/>
              <a:t>Cells receiving more than a certain number of counts (also called ‘votes’) are assumed to correspond to lines in (</a:t>
            </a:r>
            <a:r>
              <a:rPr lang="en-US" err="1"/>
              <a:t>x,y</a:t>
            </a:r>
            <a:r>
              <a:rPr lang="en-US"/>
              <a:t>) space.</a:t>
            </a:r>
          </a:p>
        </p:txBody>
      </p:sp>
    </p:spTree>
    <p:extLst>
      <p:ext uri="{BB962C8B-B14F-4D97-AF65-F5344CB8AC3E}">
        <p14:creationId xmlns:p14="http://schemas.microsoft.com/office/powerpoint/2010/main" val="8849691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Output of Hough transform</a:t>
            </a:r>
          </a:p>
        </p:txBody>
      </p:sp>
      <p:sp>
        <p:nvSpPr>
          <p:cNvPr id="3" name="Content Placeholder 2"/>
          <p:cNvSpPr>
            <a:spLocks noGrp="1"/>
          </p:cNvSpPr>
          <p:nvPr>
            <p:ph idx="1"/>
          </p:nvPr>
        </p:nvSpPr>
        <p:spPr/>
        <p:txBody>
          <a:bodyPr/>
          <a:lstStyle/>
          <a:p>
            <a:r>
              <a:rPr lang="en-US"/>
              <a:t>Here are the top 20 most voted lines in the image: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0" y="2836461"/>
            <a:ext cx="8839200" cy="3289702"/>
          </a:xfrm>
          <a:prstGeom prst="rect">
            <a:avLst/>
          </a:prstGeom>
        </p:spPr>
      </p:pic>
    </p:spTree>
    <p:extLst>
      <p:ext uri="{BB962C8B-B14F-4D97-AF65-F5344CB8AC3E}">
        <p14:creationId xmlns:p14="http://schemas.microsoft.com/office/powerpoint/2010/main" val="5851900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Hough transformations</a:t>
            </a:r>
          </a:p>
        </p:txBody>
      </p:sp>
      <p:sp>
        <p:nvSpPr>
          <p:cNvPr id="3" name="Content Placeholder 2"/>
          <p:cNvSpPr>
            <a:spLocks noGrp="1"/>
          </p:cNvSpPr>
          <p:nvPr>
            <p:ph idx="1"/>
          </p:nvPr>
        </p:nvSpPr>
        <p:spPr/>
        <p:txBody>
          <a:bodyPr/>
          <a:lstStyle/>
          <a:p>
            <a:r>
              <a:rPr lang="en-US" dirty="0"/>
              <a:t>We can represent lines as polar coordinates instead of y = </a:t>
            </a:r>
            <a:r>
              <a:rPr lang="en-US" dirty="0">
                <a:solidFill>
                  <a:srgbClr val="C00000"/>
                </a:solidFill>
              </a:rPr>
              <a:t>a</a:t>
            </a:r>
            <a:r>
              <a:rPr lang="en-US" dirty="0"/>
              <a:t>*x + </a:t>
            </a:r>
            <a:r>
              <a:rPr lang="en-US" dirty="0">
                <a:solidFill>
                  <a:srgbClr val="C00000"/>
                </a:solidFill>
              </a:rPr>
              <a:t>b</a:t>
            </a:r>
            <a:endParaRPr lang="en-US" dirty="0"/>
          </a:p>
          <a:p>
            <a:endParaRPr lang="en-US" dirty="0"/>
          </a:p>
          <a:p>
            <a:r>
              <a:rPr lang="en-US" dirty="0"/>
              <a:t>Polar coordinate representation:</a:t>
            </a:r>
          </a:p>
          <a:p>
            <a:pPr lvl="1"/>
            <a:r>
              <a:rPr lang="en-US" dirty="0"/>
              <a:t>x*cos</a:t>
            </a:r>
            <a:r>
              <a:rPr lang="el-GR" dirty="0">
                <a:solidFill>
                  <a:srgbClr val="C00000"/>
                </a:solidFill>
              </a:rPr>
              <a:t>θ</a:t>
            </a:r>
            <a:r>
              <a:rPr lang="en-US" dirty="0"/>
              <a:t> + y*sin</a:t>
            </a:r>
            <a:r>
              <a:rPr lang="el-GR" dirty="0">
                <a:solidFill>
                  <a:srgbClr val="C00000"/>
                </a:solidFill>
              </a:rPr>
              <a:t>θ</a:t>
            </a:r>
            <a:r>
              <a:rPr lang="en-US" dirty="0"/>
              <a:t> = </a:t>
            </a:r>
            <a:r>
              <a:rPr lang="en-US" dirty="0" err="1">
                <a:solidFill>
                  <a:srgbClr val="C00000"/>
                </a:solidFill>
              </a:rPr>
              <a:t>ρ</a:t>
            </a:r>
            <a:endParaRPr lang="en-US" dirty="0">
              <a:solidFill>
                <a:srgbClr val="C00000"/>
              </a:solidFill>
            </a:endParaRPr>
          </a:p>
          <a:p>
            <a:endParaRPr lang="en-US" dirty="0"/>
          </a:p>
          <a:p>
            <a:r>
              <a:rPr lang="en-US" dirty="0"/>
              <a:t>Can you figure out the relationship between </a:t>
            </a:r>
          </a:p>
          <a:p>
            <a:pPr lvl="1"/>
            <a:r>
              <a:rPr lang="en-US" dirty="0"/>
              <a:t>(x y) and </a:t>
            </a:r>
            <a:r>
              <a:rPr lang="en-US" dirty="0">
                <a:solidFill>
                  <a:srgbClr val="C00000"/>
                </a:solidFill>
              </a:rPr>
              <a:t>(</a:t>
            </a:r>
            <a:r>
              <a:rPr lang="en-US" dirty="0" err="1">
                <a:solidFill>
                  <a:srgbClr val="C00000"/>
                </a:solidFill>
              </a:rPr>
              <a:t>ρ</a:t>
            </a:r>
            <a:r>
              <a:rPr lang="en-US" dirty="0">
                <a:solidFill>
                  <a:srgbClr val="C00000"/>
                </a:solidFill>
              </a:rPr>
              <a:t> </a:t>
            </a:r>
            <a:r>
              <a:rPr lang="el-GR" dirty="0">
                <a:solidFill>
                  <a:srgbClr val="C00000"/>
                </a:solidFill>
              </a:rPr>
              <a:t>θ</a:t>
            </a:r>
            <a:r>
              <a:rPr lang="en-US" dirty="0">
                <a:solidFill>
                  <a:srgbClr val="C00000"/>
                </a:solidFill>
              </a:rPr>
              <a:t>)</a:t>
            </a:r>
            <a:r>
              <a:rPr lang="en-US" dirty="0"/>
              <a:t>?</a:t>
            </a:r>
          </a:p>
        </p:txBody>
      </p:sp>
    </p:spTree>
    <p:extLst>
      <p:ext uri="{BB962C8B-B14F-4D97-AF65-F5344CB8AC3E}">
        <p14:creationId xmlns:p14="http://schemas.microsoft.com/office/powerpoint/2010/main" val="15327569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Hough transformations</a:t>
            </a:r>
          </a:p>
        </p:txBody>
      </p:sp>
      <p:sp>
        <p:nvSpPr>
          <p:cNvPr id="3" name="Content Placeholder 2"/>
          <p:cNvSpPr>
            <a:spLocks noGrp="1"/>
          </p:cNvSpPr>
          <p:nvPr>
            <p:ph idx="1"/>
          </p:nvPr>
        </p:nvSpPr>
        <p:spPr>
          <a:xfrm>
            <a:off x="609602" y="1600201"/>
            <a:ext cx="5917322" cy="4525963"/>
          </a:xfrm>
        </p:spPr>
        <p:txBody>
          <a:bodyPr>
            <a:normAutofit/>
          </a:bodyPr>
          <a:lstStyle/>
          <a:p>
            <a:r>
              <a:rPr lang="en-US" dirty="0"/>
              <a:t>Note that lines in (x y) space are not lines in</a:t>
            </a:r>
            <a:br>
              <a:rPr lang="en-US" dirty="0"/>
            </a:br>
            <a:r>
              <a:rPr lang="en-US" dirty="0"/>
              <a:t>(</a:t>
            </a:r>
            <a:r>
              <a:rPr lang="en-US" dirty="0" err="1"/>
              <a:t>ρ</a:t>
            </a:r>
            <a:r>
              <a:rPr lang="en-US" dirty="0"/>
              <a:t> </a:t>
            </a:r>
            <a:r>
              <a:rPr lang="el-GR" dirty="0"/>
              <a:t>θ</a:t>
            </a:r>
            <a:r>
              <a:rPr lang="en-US" dirty="0"/>
              <a:t>) space, unlike (a b) space.</a:t>
            </a:r>
          </a:p>
          <a:p>
            <a:endParaRPr lang="en-US" dirty="0"/>
          </a:p>
          <a:p>
            <a:r>
              <a:rPr lang="en-US" dirty="0"/>
              <a:t>A horizontal line will have </a:t>
            </a:r>
            <a:r>
              <a:rPr lang="en-US" dirty="0" err="1"/>
              <a:t>θ</a:t>
            </a:r>
            <a:r>
              <a:rPr lang="en-US" dirty="0"/>
              <a:t>=0 and </a:t>
            </a:r>
            <a:r>
              <a:rPr lang="en-US" dirty="0" err="1"/>
              <a:t>ρ</a:t>
            </a:r>
            <a:r>
              <a:rPr lang="en-US" dirty="0"/>
              <a:t> equal to the intercept with the y-axis.</a:t>
            </a:r>
          </a:p>
          <a:p>
            <a:endParaRPr lang="en-US" dirty="0"/>
          </a:p>
          <a:p>
            <a:r>
              <a:rPr lang="en-US" dirty="0"/>
              <a:t>A </a:t>
            </a:r>
            <a:r>
              <a:rPr lang="en-US" dirty="0" err="1"/>
              <a:t>vertial</a:t>
            </a:r>
            <a:r>
              <a:rPr lang="en-US" dirty="0"/>
              <a:t> line will have </a:t>
            </a:r>
            <a:r>
              <a:rPr lang="en-US" dirty="0" err="1"/>
              <a:t>θ</a:t>
            </a:r>
            <a:r>
              <a:rPr lang="en-US" dirty="0"/>
              <a:t>=90 and </a:t>
            </a:r>
            <a:r>
              <a:rPr lang="en-US" dirty="0" err="1"/>
              <a:t>ρ</a:t>
            </a:r>
            <a:r>
              <a:rPr lang="en-US" dirty="0"/>
              <a:t> equal to the intercept with the x-axis.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435" y="436374"/>
            <a:ext cx="4059303" cy="6162863"/>
          </a:xfrm>
          <a:prstGeom prst="rect">
            <a:avLst/>
          </a:prstGeom>
        </p:spPr>
      </p:pic>
    </p:spTree>
    <p:extLst>
      <p:ext uri="{BB962C8B-B14F-4D97-AF65-F5344CB8AC3E}">
        <p14:creationId xmlns:p14="http://schemas.microsoft.com/office/powerpoint/2010/main" val="3480602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video</a:t>
            </a:r>
          </a:p>
        </p:txBody>
      </p:sp>
      <p:sp>
        <p:nvSpPr>
          <p:cNvPr id="3" name="Content Placeholder 2"/>
          <p:cNvSpPr>
            <a:spLocks noGrp="1"/>
          </p:cNvSpPr>
          <p:nvPr>
            <p:ph idx="1"/>
          </p:nvPr>
        </p:nvSpPr>
        <p:spPr/>
        <p:txBody>
          <a:bodyPr/>
          <a:lstStyle/>
          <a:p>
            <a:r>
              <a:rPr lang="en-US">
                <a:hlinkClick r:id="rId2"/>
              </a:rPr>
              <a:t>https://youtu.be/4zHbI-fFIlI?t=3m35s</a:t>
            </a:r>
            <a:endParaRPr lang="en-US"/>
          </a:p>
          <a:p>
            <a:endParaRPr lang="en-US"/>
          </a:p>
        </p:txBody>
      </p:sp>
    </p:spTree>
    <p:extLst>
      <p:ext uri="{BB962C8B-B14F-4D97-AF65-F5344CB8AC3E}">
        <p14:creationId xmlns:p14="http://schemas.microsoft.com/office/powerpoint/2010/main" val="686349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2$&#10;\end{document}&#10;"/>
  <p:tag name="EXTERNALNAME" val="Edittex"/>
  <p:tag name="BLEND" val="False"/>
  <p:tag name="TRANSPARENT" val="False"/>
  <p:tag name="BITMAPFORMAT" val="bmpmono"/>
  <p:tag name="DEBUGINTERACTIVE" val="True"/>
  <p:tag name="ORIGWIDTH" val="206.12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1$&#10;\end{document}&#10;"/>
  <p:tag name="EXTERNALNAME" val="Edittex"/>
  <p:tag name="BLEND" val="False"/>
  <p:tag name="TRANSPARENT" val="False"/>
  <p:tag name="BITMAPFORMAT" val="bmpmono"/>
  <p:tag name="DEBUGINTERACTIVE" val="True"/>
  <p:tag name="ORIGWIDTH" val="20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heme/theme1.xml><?xml version="1.0" encoding="utf-8"?>
<a:theme xmlns:a="http://schemas.openxmlformats.org/drawingml/2006/main" name="1_CS223B_slid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2811</TotalTime>
  <Words>2874</Words>
  <Application>Microsoft Macintosh PowerPoint</Application>
  <PresentationFormat>Widescreen</PresentationFormat>
  <Paragraphs>483</Paragraphs>
  <Slides>101</Slides>
  <Notes>37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101</vt:i4>
      </vt:variant>
    </vt:vector>
  </HeadingPairs>
  <TitlesOfParts>
    <vt:vector size="113" baseType="lpstr">
      <vt:lpstr>ＭＳ Ｐゴシック</vt:lpstr>
      <vt:lpstr>Arial</vt:lpstr>
      <vt:lpstr>Calibri</vt:lpstr>
      <vt:lpstr>Cambria Math</vt:lpstr>
      <vt:lpstr>Geneva</vt:lpstr>
      <vt:lpstr>Symbol</vt:lpstr>
      <vt:lpstr>Tahoma</vt:lpstr>
      <vt:lpstr>Times New Roman</vt:lpstr>
      <vt:lpstr>1_CS223B_slides_template</vt:lpstr>
      <vt:lpstr>Bitmap Image</vt:lpstr>
      <vt:lpstr>Photo Editor Photo</vt:lpstr>
      <vt:lpstr>Equation</vt:lpstr>
      <vt:lpstr>Lecture: Edge Detection</vt:lpstr>
      <vt:lpstr>What we will learn today</vt:lpstr>
      <vt:lpstr>What we will learn today</vt:lpstr>
      <vt:lpstr>PowerPoint Presentation</vt:lpstr>
      <vt:lpstr>PowerPoint Presentation</vt:lpstr>
      <vt:lpstr>PowerPoint Presentation</vt:lpstr>
      <vt:lpstr>We know edges are special from human (mammalian) vision studies</vt:lpstr>
      <vt:lpstr>We know edges are special from human (mammalian) vision studies</vt:lpstr>
      <vt:lpstr>PowerPoint Presentation</vt:lpstr>
      <vt:lpstr>Edge detection</vt:lpstr>
      <vt:lpstr>Why do we care about edges?</vt:lpstr>
      <vt:lpstr>Origins of edges</vt:lpstr>
      <vt:lpstr>Closeup of edges</vt:lpstr>
      <vt:lpstr>Closeup of edges</vt:lpstr>
      <vt:lpstr>Closeup of edges</vt:lpstr>
      <vt:lpstr>What we will learn today</vt:lpstr>
      <vt:lpstr>Derivatives in 1D</vt:lpstr>
      <vt:lpstr>Derivatives in 1D - example</vt:lpstr>
      <vt:lpstr>Derivatives in 1D - example</vt:lpstr>
      <vt:lpstr>Discrete Derivative in 1D</vt:lpstr>
      <vt:lpstr>Types of Discrete derivative in 1D</vt:lpstr>
      <vt:lpstr>1D discrete derivate filters</vt:lpstr>
      <vt:lpstr>1D discrete derivate filters</vt:lpstr>
      <vt:lpstr>1D discrete derivate filters</vt:lpstr>
      <vt:lpstr>1D discrete derivate example</vt:lpstr>
      <vt:lpstr>Discrete derivate in 2D</vt:lpstr>
      <vt:lpstr>Discrete derivate in 2D</vt:lpstr>
      <vt:lpstr>Discrete derivate in 2D</vt:lpstr>
      <vt:lpstr>2D discrete derivative filters</vt:lpstr>
      <vt:lpstr>2D discrete derivative filters</vt:lpstr>
      <vt:lpstr>2D discrete derivative - example</vt:lpstr>
      <vt:lpstr>2D discrete derivative - example</vt:lpstr>
      <vt:lpstr>2D discrete derivative - example</vt:lpstr>
      <vt:lpstr>2D discrete derivative - example</vt:lpstr>
      <vt:lpstr>2D discrete derivative - example</vt:lpstr>
      <vt:lpstr>3x3 image gradient filters</vt:lpstr>
      <vt:lpstr>What we will learn today</vt:lpstr>
      <vt:lpstr>Characterizing edges</vt:lpstr>
      <vt:lpstr>Image gradient</vt:lpstr>
      <vt:lpstr>Finite differences: example</vt:lpstr>
      <vt:lpstr>Intensity profile</vt:lpstr>
      <vt:lpstr>Effects of noise</vt:lpstr>
      <vt:lpstr>Effects of noise</vt:lpstr>
      <vt:lpstr>Effects of noise</vt:lpstr>
      <vt:lpstr>Effects of noise</vt:lpstr>
      <vt:lpstr>Smoothing with different filters</vt:lpstr>
      <vt:lpstr>Smoothing with different filters</vt:lpstr>
      <vt:lpstr>Solution: smooth first</vt:lpstr>
      <vt:lpstr>Derivative theorem of convolution</vt:lpstr>
      <vt:lpstr>Derivative of Gaussian filter</vt:lpstr>
      <vt:lpstr>Derivative of Gaussian filter</vt:lpstr>
      <vt:lpstr>Derivative of Gaussian filter</vt:lpstr>
      <vt:lpstr>Tradeoff between smoothing at different scales</vt:lpstr>
      <vt:lpstr>Designing an edge detector</vt:lpstr>
      <vt:lpstr>Designing an edge detector</vt:lpstr>
      <vt:lpstr>Designing an edge detector</vt:lpstr>
      <vt:lpstr>What we will learn today</vt:lpstr>
      <vt:lpstr>Sobel Operator</vt:lpstr>
      <vt:lpstr>Sobel Operation</vt:lpstr>
      <vt:lpstr>Sobel Operation</vt:lpstr>
      <vt:lpstr>Sobel Filter example</vt:lpstr>
      <vt:lpstr>Sobel Filter Problems</vt:lpstr>
      <vt:lpstr>What we will learn today</vt:lpstr>
      <vt:lpstr>Canny edge detector</vt:lpstr>
      <vt:lpstr>Canny edge detector</vt:lpstr>
      <vt:lpstr>Example</vt:lpstr>
      <vt:lpstr>Derivative of Gaussian filter</vt:lpstr>
      <vt:lpstr>Compute gradients (DoG)</vt:lpstr>
      <vt:lpstr>Get orientation at each pixel</vt:lpstr>
      <vt:lpstr>Compute gradients (DoG)</vt:lpstr>
      <vt:lpstr>Canny edge detector</vt:lpstr>
      <vt:lpstr>Non-maximum suppression</vt:lpstr>
      <vt:lpstr>Remove spurious gradients</vt:lpstr>
      <vt:lpstr>Non-maximum suppression</vt:lpstr>
      <vt:lpstr>Non-maximum suppression</vt:lpstr>
      <vt:lpstr>Non-max Suppression</vt:lpstr>
      <vt:lpstr>Canny edge detector</vt:lpstr>
      <vt:lpstr>PowerPoint Presentation</vt:lpstr>
      <vt:lpstr>Hysteresis thresholding</vt:lpstr>
      <vt:lpstr>Hysteresis thresholding</vt:lpstr>
      <vt:lpstr>Hysteresis thresholding</vt:lpstr>
      <vt:lpstr>Final Canny Edges</vt:lpstr>
      <vt:lpstr>Canny edge detector</vt:lpstr>
      <vt:lpstr>Effect of  (Gaussian kernel spread/size)</vt:lpstr>
      <vt:lpstr>PowerPoint Presentation</vt:lpstr>
      <vt:lpstr>45 years of boundary detection</vt:lpstr>
      <vt:lpstr>What we will learn today</vt:lpstr>
      <vt:lpstr>Intro to Hough transform</vt:lpstr>
      <vt:lpstr>Prior to Hough transform</vt:lpstr>
      <vt:lpstr>Detecting lines using Hough transform</vt:lpstr>
      <vt:lpstr>Detecting lines using Hough transform</vt:lpstr>
      <vt:lpstr>Detecting lines using Hough transform</vt:lpstr>
      <vt:lpstr>Detecting lines using Hough transform</vt:lpstr>
      <vt:lpstr>Detecting lines using Hough transform</vt:lpstr>
      <vt:lpstr>Algorithm for Hough transform</vt:lpstr>
      <vt:lpstr>Output of Hough transform</vt:lpstr>
      <vt:lpstr>Other Hough transformations</vt:lpstr>
      <vt:lpstr>Other Hough transformations</vt:lpstr>
      <vt:lpstr>Example video</vt:lpstr>
      <vt:lpstr>Concluding remarks</vt:lpstr>
      <vt:lpstr>What we will learn today</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Edge Detection</dc:title>
  <cp:lastModifiedBy>Microsoft Office User</cp:lastModifiedBy>
  <cp:revision>30</cp:revision>
  <cp:lastPrinted>2018-10-09T20:21:18Z</cp:lastPrinted>
  <dcterms:modified xsi:type="dcterms:W3CDTF">2018-10-09T20:22:01Z</dcterms:modified>
</cp:coreProperties>
</file>