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349" r:id="rId3"/>
    <p:sldId id="268" r:id="rId4"/>
    <p:sldId id="258" r:id="rId5"/>
    <p:sldId id="275" r:id="rId6"/>
    <p:sldId id="274" r:id="rId7"/>
    <p:sldId id="259" r:id="rId8"/>
    <p:sldId id="276" r:id="rId9"/>
    <p:sldId id="427" r:id="rId10"/>
    <p:sldId id="277" r:id="rId11"/>
    <p:sldId id="260" r:id="rId12"/>
    <p:sldId id="278" r:id="rId13"/>
    <p:sldId id="372" r:id="rId14"/>
    <p:sldId id="373" r:id="rId15"/>
    <p:sldId id="262" r:id="rId16"/>
    <p:sldId id="371" r:id="rId17"/>
    <p:sldId id="351" r:id="rId18"/>
    <p:sldId id="280" r:id="rId19"/>
    <p:sldId id="286" r:id="rId20"/>
    <p:sldId id="352" r:id="rId21"/>
    <p:sldId id="287" r:id="rId22"/>
    <p:sldId id="279" r:id="rId23"/>
    <p:sldId id="265" r:id="rId24"/>
    <p:sldId id="266" r:id="rId25"/>
    <p:sldId id="355" r:id="rId26"/>
    <p:sldId id="263" r:id="rId27"/>
    <p:sldId id="269" r:id="rId28"/>
    <p:sldId id="344" r:id="rId29"/>
    <p:sldId id="273" r:id="rId30"/>
    <p:sldId id="428" r:id="rId31"/>
    <p:sldId id="288" r:id="rId32"/>
    <p:sldId id="429" r:id="rId33"/>
    <p:sldId id="414" r:id="rId34"/>
    <p:sldId id="289" r:id="rId35"/>
    <p:sldId id="290" r:id="rId36"/>
    <p:sldId id="297" r:id="rId37"/>
    <p:sldId id="296" r:id="rId38"/>
    <p:sldId id="403" r:id="rId39"/>
    <p:sldId id="270" r:id="rId40"/>
    <p:sldId id="291" r:id="rId41"/>
    <p:sldId id="292" r:id="rId42"/>
    <p:sldId id="293" r:id="rId43"/>
    <p:sldId id="302" r:id="rId44"/>
    <p:sldId id="303" r:id="rId45"/>
    <p:sldId id="416" r:id="rId46"/>
    <p:sldId id="417" r:id="rId47"/>
    <p:sldId id="418" r:id="rId48"/>
    <p:sldId id="415" r:id="rId49"/>
    <p:sldId id="304" r:id="rId50"/>
    <p:sldId id="305" r:id="rId51"/>
    <p:sldId id="419" r:id="rId52"/>
    <p:sldId id="420" r:id="rId53"/>
    <p:sldId id="306" r:id="rId54"/>
    <p:sldId id="307" r:id="rId55"/>
    <p:sldId id="423" r:id="rId56"/>
    <p:sldId id="308" r:id="rId57"/>
    <p:sldId id="422" r:id="rId58"/>
    <p:sldId id="424" r:id="rId59"/>
    <p:sldId id="309" r:id="rId60"/>
    <p:sldId id="310" r:id="rId61"/>
    <p:sldId id="311" r:id="rId62"/>
    <p:sldId id="314" r:id="rId63"/>
    <p:sldId id="312" r:id="rId64"/>
    <p:sldId id="345" r:id="rId65"/>
    <p:sldId id="339" r:id="rId66"/>
    <p:sldId id="341" r:id="rId67"/>
    <p:sldId id="342" r:id="rId68"/>
    <p:sldId id="346" r:id="rId69"/>
    <p:sldId id="316" r:id="rId70"/>
    <p:sldId id="405" r:id="rId71"/>
    <p:sldId id="317" r:id="rId72"/>
    <p:sldId id="318" r:id="rId73"/>
    <p:sldId id="319" r:id="rId74"/>
    <p:sldId id="320" r:id="rId75"/>
    <p:sldId id="347" r:id="rId76"/>
    <p:sldId id="388" r:id="rId77"/>
    <p:sldId id="356" r:id="rId78"/>
    <p:sldId id="389" r:id="rId79"/>
    <p:sldId id="357" r:id="rId80"/>
    <p:sldId id="392" r:id="rId81"/>
    <p:sldId id="393" r:id="rId82"/>
    <p:sldId id="394" r:id="rId83"/>
    <p:sldId id="395" r:id="rId84"/>
    <p:sldId id="426" r:id="rId85"/>
    <p:sldId id="397" r:id="rId86"/>
    <p:sldId id="398" r:id="rId87"/>
    <p:sldId id="399" r:id="rId88"/>
    <p:sldId id="400" r:id="rId89"/>
    <p:sldId id="359" r:id="rId90"/>
    <p:sldId id="360" r:id="rId91"/>
    <p:sldId id="401" r:id="rId92"/>
    <p:sldId id="396" r:id="rId93"/>
    <p:sldId id="348" r:id="rId94"/>
    <p:sldId id="361" r:id="rId95"/>
    <p:sldId id="362" r:id="rId96"/>
    <p:sldId id="366" r:id="rId97"/>
    <p:sldId id="374" r:id="rId98"/>
    <p:sldId id="363" r:id="rId99"/>
    <p:sldId id="364" r:id="rId100"/>
    <p:sldId id="365" r:id="rId101"/>
    <p:sldId id="375" r:id="rId102"/>
    <p:sldId id="376" r:id="rId103"/>
    <p:sldId id="377" r:id="rId104"/>
    <p:sldId id="367" r:id="rId105"/>
    <p:sldId id="378" r:id="rId106"/>
    <p:sldId id="368" r:id="rId107"/>
    <p:sldId id="379" r:id="rId108"/>
    <p:sldId id="382" r:id="rId109"/>
    <p:sldId id="383" r:id="rId110"/>
    <p:sldId id="384" r:id="rId111"/>
    <p:sldId id="381" r:id="rId112"/>
    <p:sldId id="380" r:id="rId113"/>
    <p:sldId id="386" r:id="rId114"/>
    <p:sldId id="369" r:id="rId115"/>
    <p:sldId id="387" r:id="rId116"/>
    <p:sldId id="350" r:id="rId1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1"/>
    <p:restoredTop sz="94712"/>
  </p:normalViewPr>
  <p:slideViewPr>
    <p:cSldViewPr snapToGrid="0">
      <p:cViewPr>
        <p:scale>
          <a:sx n="81" d="100"/>
          <a:sy n="81" d="100"/>
        </p:scale>
        <p:origin x="81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6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emf"/><Relationship Id="rId1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9/23/18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bullet</a:t>
            </a:r>
            <a:r>
              <a:rPr lang="en-US" baseline="0"/>
              <a:t> point: define linear combination in blackboard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Geometric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5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</a:t>
            </a:r>
            <a:r>
              <a:rPr lang="en-US" baseline="0"/>
              <a:t> of how a rank deficient matrix can collapse all the space (any point) into a 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Geometrically: transformation is like a rotation,</a:t>
            </a:r>
            <a:r>
              <a:rPr lang="en-US" baseline="0"/>
              <a:t> scale, translation…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Singular -&gt; cannot go back to original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Coordinates: [row,</a:t>
            </a:r>
            <a:r>
              <a:rPr lang="en-US" baseline="0"/>
              <a:t> column]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1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is rotation matrix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rotation of axis  == right rotation of point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9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bullet</a:t>
            </a:r>
            <a:r>
              <a:rPr lang="en-US" baseline="0"/>
              <a:t> point: define linear combination in blackboard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nford_logo.gif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</a:blip>
          <a:srcRect t="26774" r="42816"/>
          <a:stretch/>
        </p:blipFill>
        <p:spPr>
          <a:xfrm>
            <a:off x="6525987" y="0"/>
            <a:ext cx="4957802" cy="432435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6" y="2130426"/>
            <a:ext cx="1065711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6" y="3886200"/>
            <a:ext cx="974271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4029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730975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30" y="4406901"/>
            <a:ext cx="103033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30" y="2906713"/>
            <a:ext cx="1030332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033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928" y="1600201"/>
            <a:ext cx="519792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0400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0400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14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14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41218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35215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8" y="273051"/>
            <a:ext cx="6841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35215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4800600"/>
            <a:ext cx="1014004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129" y="612775"/>
            <a:ext cx="1014004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129" y="5367338"/>
            <a:ext cx="1014004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52718" y="1"/>
            <a:ext cx="739282" cy="6858000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754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5754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10035304" y="3163692"/>
            <a:ext cx="35898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Geneva"/>
              </a:rPr>
              <a:t>Linear Algebra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737B4-18D1-4E42-A36F-859FCF072021}"/>
              </a:ext>
            </a:extLst>
          </p:cNvPr>
          <p:cNvSpPr txBox="1"/>
          <p:nvPr userDrawn="1"/>
        </p:nvSpPr>
        <p:spPr>
          <a:xfrm>
            <a:off x="609600" y="6434241"/>
            <a:ext cx="42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Geneva"/>
              </a:rPr>
              <a:t>Stanford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C64AE-B440-BA43-966F-41CCBD4431DB}"/>
              </a:ext>
            </a:extLst>
          </p:cNvPr>
          <p:cNvSpPr txBox="1"/>
          <p:nvPr userDrawn="1"/>
        </p:nvSpPr>
        <p:spPr>
          <a:xfrm rot="5400000">
            <a:off x="11085491" y="4879453"/>
            <a:ext cx="147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27-Sep-2018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59E615-EA64-B345-9E23-80C30A9097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58814" y="155122"/>
            <a:ext cx="518885" cy="11674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8F5487-CC53-8347-80F1-69D5DF5B4A18}"/>
              </a:ext>
            </a:extLst>
          </p:cNvPr>
          <p:cNvSpPr txBox="1"/>
          <p:nvPr userDrawn="1"/>
        </p:nvSpPr>
        <p:spPr>
          <a:xfrm>
            <a:off x="11452718" y="6243891"/>
            <a:ext cx="739282" cy="37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DB88FC5-C8A9-0D40-8DFA-E9A72D00FE25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section/cs229-linal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e.stanford.edu/Course/EE2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4.xml"/><Relationship Id="rId7" Type="http://schemas.openxmlformats.org/officeDocument/2006/relationships/image" Target="../media/image4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4" Type="http://schemas.openxmlformats.org/officeDocument/2006/relationships/tags" Target="../tags/tag15.xml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1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7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78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3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82.emf"/><Relationship Id="rId4" Type="http://schemas.openxmlformats.org/officeDocument/2006/relationships/oleObject" Target="../embeddings/oleObject3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2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1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757" y="2024743"/>
            <a:ext cx="9176482" cy="139927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Linear Algebra Primer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>
          <a:xfrm>
            <a:off x="832757" y="3692093"/>
            <a:ext cx="8833582" cy="1272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Juan Carlos </a:t>
            </a:r>
            <a:r>
              <a:rPr lang="en-US" dirty="0" err="1"/>
              <a:t>Niebles</a:t>
            </a:r>
            <a:r>
              <a:rPr lang="en-US" dirty="0"/>
              <a:t> and Ranjay Krishna</a:t>
            </a:r>
          </a:p>
          <a:p>
            <a:pPr algn="l"/>
            <a:r>
              <a:rPr lang="en-US" dirty="0"/>
              <a:t>Stanford Vision and Learning Lab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757" y="5276981"/>
            <a:ext cx="8402014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Another, very in-depth linear algebra review from CS229 is available here:</a:t>
            </a:r>
          </a:p>
          <a:p>
            <a:r>
              <a:rPr lang="en-US">
                <a:hlinkClick r:id="rId3"/>
              </a:rPr>
              <a:t>http://cs229.stanford.edu/section/cs229-linalg.pdf</a:t>
            </a:r>
            <a:endParaRPr lang="en-US"/>
          </a:p>
          <a:p>
            <a:r>
              <a:rPr lang="en-US"/>
              <a:t>And a video discussion of linear algebra from EE263 is here (lectures 3 and 4):</a:t>
            </a:r>
          </a:p>
          <a:p>
            <a:r>
              <a:rPr lang="en-US">
                <a:hlinkClick r:id="rId4"/>
              </a:rPr>
              <a:t>https://see.stanford.edu/Course/EE263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85" y="585742"/>
            <a:ext cx="9427315" cy="1143000"/>
          </a:xfrm>
        </p:spPr>
        <p:txBody>
          <a:bodyPr/>
          <a:lstStyle/>
          <a:p>
            <a:r>
              <a:rPr lang="en-US" dirty="0"/>
              <a:t>Color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43" y="1578431"/>
            <a:ext cx="9427315" cy="2514600"/>
          </a:xfrm>
        </p:spPr>
        <p:txBody>
          <a:bodyPr>
            <a:normAutofit lnSpcReduction="10000"/>
          </a:bodyPr>
          <a:lstStyle/>
          <a:p>
            <a:r>
              <a:rPr lang="en-US"/>
              <a:t>Grayscale images have one number per pixel, and are stored as an m × n matrix.</a:t>
            </a:r>
          </a:p>
          <a:p>
            <a:r>
              <a:rPr lang="en-US"/>
              <a:t>Color images have 3 numbers per pixel – red, green, and blue </a:t>
            </a:r>
            <a:r>
              <a:rPr lang="en-US" err="1"/>
              <a:t>brightnesses</a:t>
            </a:r>
            <a:r>
              <a:rPr lang="en-US"/>
              <a:t> (RGB)</a:t>
            </a:r>
          </a:p>
          <a:p>
            <a:r>
              <a:rPr lang="en-US"/>
              <a:t>Stored as an m × n × 3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53227"/>
            <a:ext cx="1905000" cy="190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1" y="4027719"/>
            <a:ext cx="4610125" cy="2356016"/>
            <a:chOff x="3810000" y="3505201"/>
            <a:chExt cx="4610125" cy="2356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573" y="3505201"/>
              <a:ext cx="3187552" cy="23560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0" y="3730709"/>
              <a:ext cx="18035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9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Hessian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entry can be written as:</a:t>
            </a:r>
          </a:p>
          <a:p>
            <a:endParaRPr lang="en-US" dirty="0"/>
          </a:p>
          <a:p>
            <a:r>
              <a:rPr lang="en-US" dirty="0"/>
              <a:t>Exercise: Why is the Hessian always symmetric?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/>
          <a:stretch/>
        </p:blipFill>
        <p:spPr>
          <a:xfrm>
            <a:off x="6605752" y="1420606"/>
            <a:ext cx="3405161" cy="1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87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Hessian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entry can be written as:</a:t>
            </a:r>
          </a:p>
          <a:p>
            <a:endParaRPr lang="en-US" dirty="0"/>
          </a:p>
          <a:p>
            <a:r>
              <a:rPr lang="en-US" dirty="0"/>
              <a:t>The Hessian is always symmetric, because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known as Schwarz's theorem: The order of partial derivatives don’t matter as long as the second derivative exists and is continuous.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4" y="3259033"/>
            <a:ext cx="3053036" cy="1186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04515-6914-CC4D-A6A6-A9A3D06E0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/>
          <a:stretch/>
        </p:blipFill>
        <p:spPr>
          <a:xfrm>
            <a:off x="6605752" y="1420606"/>
            <a:ext cx="3405161" cy="1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543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Hessian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hessian is not the gradient of whole gradient of a vector (this is not defined). It is actually the gradient of </a:t>
            </a:r>
            <a:r>
              <a:rPr lang="en-US" b="1" dirty="0"/>
              <a:t>every</a:t>
            </a:r>
            <a:r>
              <a:rPr lang="en-US" dirty="0"/>
              <a:t> </a:t>
            </a:r>
            <a:r>
              <a:rPr lang="en-US" b="1" dirty="0"/>
              <a:t>entry</a:t>
            </a:r>
            <a:r>
              <a:rPr lang="en-US" dirty="0"/>
              <a:t> of the gradient of the vector.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17" y="3725414"/>
            <a:ext cx="680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60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Hessian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, the first column is the gradient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17" y="3725414"/>
            <a:ext cx="68072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04" y="1417638"/>
            <a:ext cx="1072676" cy="1134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3391" y="3631096"/>
            <a:ext cx="927652" cy="2227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14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85" b="74186"/>
          <a:stretch/>
        </p:blipFill>
        <p:spPr>
          <a:xfrm>
            <a:off x="4190216" y="3849890"/>
            <a:ext cx="4317326" cy="990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37" y="2206163"/>
            <a:ext cx="5981700" cy="43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-1"/>
          <a:stretch/>
        </p:blipFill>
        <p:spPr>
          <a:xfrm>
            <a:off x="4534773" y="2761326"/>
            <a:ext cx="3122455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26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69"/>
          <a:stretch/>
        </p:blipFill>
        <p:spPr>
          <a:xfrm>
            <a:off x="1524000" y="1646263"/>
            <a:ext cx="9144000" cy="990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9087023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7"/>
          <a:stretch/>
        </p:blipFill>
        <p:spPr>
          <a:xfrm>
            <a:off x="1524000" y="1646263"/>
            <a:ext cx="9144000" cy="203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0591" y="3949149"/>
            <a:ext cx="803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Divide the summation into 3 parts depending on whether: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i</a:t>
            </a:r>
            <a:r>
              <a:rPr lang="en-US" sz="2400" dirty="0"/>
              <a:t> == k 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j == k</a:t>
            </a:r>
          </a:p>
        </p:txBody>
      </p:sp>
    </p:spTree>
    <p:extLst>
      <p:ext uri="{BB962C8B-B14F-4D97-AF65-F5344CB8AC3E}">
        <p14:creationId xmlns:p14="http://schemas.microsoft.com/office/powerpoint/2010/main" val="12521431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6"/>
          <a:stretch/>
        </p:blipFill>
        <p:spPr>
          <a:xfrm>
            <a:off x="1524000" y="1646263"/>
            <a:ext cx="9144000" cy="281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9392" y="2703444"/>
            <a:ext cx="1881809" cy="9541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87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6"/>
          <a:stretch/>
        </p:blipFill>
        <p:spPr>
          <a:xfrm>
            <a:off x="1524000" y="1646263"/>
            <a:ext cx="9144000" cy="281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9497" y="2703444"/>
            <a:ext cx="1510747" cy="9541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7271" y="3657601"/>
            <a:ext cx="1258957" cy="8083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60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6"/>
          <a:stretch/>
        </p:blipFill>
        <p:spPr>
          <a:xfrm>
            <a:off x="1524000" y="1646263"/>
            <a:ext cx="9144000" cy="281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1" y="2703444"/>
            <a:ext cx="1510747" cy="9541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8505" y="3657601"/>
            <a:ext cx="1258957" cy="8083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408214"/>
            <a:ext cx="8229600" cy="1143000"/>
          </a:xfrm>
        </p:spPr>
        <p:txBody>
          <a:bodyPr/>
          <a:lstStyle/>
          <a:p>
            <a:r>
              <a:rPr lang="en-US" altLang="zh-CN" dirty="0"/>
              <a:t>Basic 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55121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/>
              <a:t>We will discuss:</a:t>
            </a:r>
          </a:p>
          <a:p>
            <a:pPr lvl="1"/>
            <a:r>
              <a:rPr lang="en-US" altLang="zh-CN"/>
              <a:t>Addition</a:t>
            </a:r>
          </a:p>
          <a:p>
            <a:pPr lvl="1"/>
            <a:r>
              <a:rPr lang="en-US" altLang="zh-CN"/>
              <a:t>Scaling</a:t>
            </a:r>
          </a:p>
          <a:p>
            <a:pPr lvl="1"/>
            <a:r>
              <a:rPr lang="en-US" altLang="zh-CN"/>
              <a:t>Dot product</a:t>
            </a:r>
          </a:p>
          <a:p>
            <a:pPr lvl="1"/>
            <a:r>
              <a:rPr lang="en-US" altLang="zh-CN"/>
              <a:t>Multiplication</a:t>
            </a:r>
          </a:p>
          <a:p>
            <a:pPr lvl="1"/>
            <a:r>
              <a:rPr lang="en-US" altLang="zh-CN"/>
              <a:t>Transpose</a:t>
            </a:r>
          </a:p>
          <a:p>
            <a:pPr lvl="1"/>
            <a:r>
              <a:rPr lang="en-US" altLang="zh-CN"/>
              <a:t>Inverse / pseudoinverse</a:t>
            </a:r>
          </a:p>
          <a:p>
            <a:pPr lvl="1"/>
            <a:r>
              <a:rPr lang="en-US" altLang="zh-CN"/>
              <a:t>Determinant / trace</a:t>
            </a:r>
          </a:p>
          <a:p>
            <a:endParaRPr lang="en-US" altLang="zh-CN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6"/>
          <a:stretch/>
        </p:blipFill>
        <p:spPr>
          <a:xfrm>
            <a:off x="1524000" y="1646263"/>
            <a:ext cx="9144000" cy="281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9594574" y="2703444"/>
            <a:ext cx="838198" cy="9541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5758" y="3657601"/>
            <a:ext cx="967405" cy="8083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41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6"/>
          <a:stretch/>
        </p:blipFill>
        <p:spPr>
          <a:xfrm>
            <a:off x="1524000" y="1646263"/>
            <a:ext cx="9144000" cy="2819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1411791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6263"/>
            <a:ext cx="9144000" cy="383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3572106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1"/>
          <a:stretch/>
        </p:blipFill>
        <p:spPr>
          <a:xfrm>
            <a:off x="3389092" y="3159642"/>
            <a:ext cx="6329698" cy="130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-1"/>
          <a:stretch/>
        </p:blipFill>
        <p:spPr>
          <a:xfrm>
            <a:off x="4770784" y="1915942"/>
            <a:ext cx="3566314" cy="110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4" t="-4590"/>
          <a:stretch/>
        </p:blipFill>
        <p:spPr>
          <a:xfrm>
            <a:off x="4960410" y="1320419"/>
            <a:ext cx="2610679" cy="6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0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8"/>
          <a:stretch/>
        </p:blipFill>
        <p:spPr>
          <a:xfrm>
            <a:off x="4509167" y="4107179"/>
            <a:ext cx="2329070" cy="130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-1"/>
          <a:stretch/>
        </p:blipFill>
        <p:spPr>
          <a:xfrm>
            <a:off x="4770784" y="1915942"/>
            <a:ext cx="3566314" cy="110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4" t="-4590"/>
          <a:stretch/>
        </p:blipFill>
        <p:spPr>
          <a:xfrm>
            <a:off x="4960410" y="1320419"/>
            <a:ext cx="2610679" cy="64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1"/>
          <a:stretch/>
        </p:blipFill>
        <p:spPr>
          <a:xfrm>
            <a:off x="3389092" y="3159642"/>
            <a:ext cx="6329698" cy="13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97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8"/>
          <a:stretch/>
        </p:blipFill>
        <p:spPr>
          <a:xfrm>
            <a:off x="4509167" y="4107179"/>
            <a:ext cx="2329070" cy="130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-1"/>
          <a:stretch/>
        </p:blipFill>
        <p:spPr>
          <a:xfrm>
            <a:off x="4770784" y="1915942"/>
            <a:ext cx="3566314" cy="110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4" t="-4590"/>
          <a:stretch/>
        </p:blipFill>
        <p:spPr>
          <a:xfrm>
            <a:off x="4960410" y="1320419"/>
            <a:ext cx="2610679" cy="645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37" y="5122457"/>
            <a:ext cx="3746822" cy="1085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61"/>
          <a:stretch/>
        </p:blipFill>
        <p:spPr>
          <a:xfrm>
            <a:off x="3389092" y="3159642"/>
            <a:ext cx="6329698" cy="130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7" t="26616" r="6535" b="41593"/>
          <a:stretch/>
        </p:blipFill>
        <p:spPr>
          <a:xfrm>
            <a:off x="8560552" y="3528364"/>
            <a:ext cx="238539" cy="4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82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have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 action="ppaction://hlinksldjump"/>
              </a:rPr>
              <a:t>Vectors and matrices</a:t>
            </a:r>
            <a:endParaRPr lang="en-US" dirty="0"/>
          </a:p>
          <a:p>
            <a:pPr lvl="1"/>
            <a:r>
              <a:rPr lang="en-US" dirty="0"/>
              <a:t>Basic Matrix Operations</a:t>
            </a:r>
          </a:p>
          <a:p>
            <a:pPr lvl="1"/>
            <a:r>
              <a:rPr lang="en-US" dirty="0"/>
              <a:t>Special Matrices</a:t>
            </a:r>
          </a:p>
          <a:p>
            <a:r>
              <a:rPr lang="en-US" dirty="0">
                <a:hlinkClick r:id="rId3" action="ppaction://hlinksldjump"/>
              </a:rPr>
              <a:t>Transformation Matrices</a:t>
            </a:r>
            <a:endParaRPr lang="en-US" sz="1300" dirty="0"/>
          </a:p>
          <a:p>
            <a:pPr lvl="1"/>
            <a:r>
              <a:rPr lang="en-US" dirty="0"/>
              <a:t>Homogeneous coordinates</a:t>
            </a:r>
          </a:p>
          <a:p>
            <a:pPr lvl="1"/>
            <a:r>
              <a:rPr lang="en-US" dirty="0"/>
              <a:t>Translation</a:t>
            </a:r>
          </a:p>
          <a:p>
            <a:r>
              <a:rPr lang="en-US" dirty="0">
                <a:hlinkClick r:id="rId4" action="ppaction://hlinksldjump"/>
              </a:rPr>
              <a:t>Matrix inverse</a:t>
            </a:r>
            <a:endParaRPr lang="en-US" sz="1300" dirty="0"/>
          </a:p>
          <a:p>
            <a:r>
              <a:rPr lang="en-US" dirty="0">
                <a:hlinkClick r:id="rId5" action="ppaction://hlinksldjump"/>
              </a:rPr>
              <a:t>Matrix rank</a:t>
            </a:r>
            <a:endParaRPr lang="en-US" sz="1300" dirty="0"/>
          </a:p>
          <a:p>
            <a:r>
              <a:rPr lang="en-US" dirty="0"/>
              <a:t>Eigenvalues and Eigenvectors</a:t>
            </a:r>
          </a:p>
          <a:p>
            <a:r>
              <a:rPr lang="en-US" dirty="0"/>
              <a:t>Matrix Calculate</a:t>
            </a:r>
          </a:p>
        </p:txBody>
      </p:sp>
    </p:spTree>
    <p:extLst>
      <p:ext uri="{BB962C8B-B14F-4D97-AF65-F5344CB8AC3E}">
        <p14:creationId xmlns:p14="http://schemas.microsoft.com/office/powerpoint/2010/main" val="347412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21" y="302519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47" y="1284514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2" y="1741715"/>
            <a:ext cx="6490536" cy="1254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23" y="3875314"/>
            <a:ext cx="5486400" cy="125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042" y="5548330"/>
            <a:ext cx="4090988" cy="10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90" y="15318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5600" b="1" dirty="0"/>
              <a:t>Norm</a:t>
            </a:r>
          </a:p>
          <a:p>
            <a:endParaRPr lang="en-US" altLang="zh-CN" dirty="0"/>
          </a:p>
          <a:p>
            <a:r>
              <a:rPr lang="en-US" dirty="0"/>
              <a:t>More formally, a norm is any function </a:t>
            </a:r>
            <a:br>
              <a:rPr lang="en-US" dirty="0"/>
            </a:br>
            <a:r>
              <a:rPr lang="en-US" dirty="0"/>
              <a:t>that satisfies 4 properties: </a:t>
            </a:r>
          </a:p>
          <a:p>
            <a:endParaRPr lang="en-US" dirty="0"/>
          </a:p>
          <a:p>
            <a:r>
              <a:rPr lang="en-US" b="1" dirty="0"/>
              <a:t>Non-negativity:</a:t>
            </a:r>
            <a:r>
              <a:rPr lang="en-US" dirty="0"/>
              <a:t> For all </a:t>
            </a:r>
          </a:p>
          <a:p>
            <a:r>
              <a:rPr lang="en-US" b="1" dirty="0"/>
              <a:t>Definiteness</a:t>
            </a:r>
            <a:r>
              <a:rPr lang="en-US" dirty="0"/>
              <a:t>: f(x) = 0 if and only if x = 0. </a:t>
            </a:r>
          </a:p>
          <a:p>
            <a:r>
              <a:rPr lang="en-US" b="1" dirty="0"/>
              <a:t>Homogeneity</a:t>
            </a:r>
            <a:r>
              <a:rPr lang="en-US" dirty="0"/>
              <a:t>: For all </a:t>
            </a:r>
          </a:p>
          <a:p>
            <a:r>
              <a:rPr lang="en-US" b="1" dirty="0"/>
              <a:t>Triangle inequality</a:t>
            </a:r>
            <a:r>
              <a:rPr lang="en-US" dirty="0"/>
              <a:t>: For all</a:t>
            </a:r>
            <a:br>
              <a:rPr lang="en-US" dirty="0"/>
            </a:br>
            <a:r>
              <a:rPr lang="en-US" dirty="0"/>
              <a:t>  </a:t>
            </a:r>
            <a:endParaRPr lang="zh-CN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5365" y="2364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Vectors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84" y="1134318"/>
            <a:ext cx="2525091" cy="1439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74" y="2454588"/>
            <a:ext cx="15875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9" y="3686926"/>
            <a:ext cx="2362200" cy="52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43" y="4593388"/>
            <a:ext cx="41275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14" y="4890250"/>
            <a:ext cx="4546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18" y="161071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Example Norms</a:t>
            </a:r>
            <a:endParaRPr lang="en-US" altLang="zh-CN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r>
              <a:rPr lang="en-US" altLang="zh-CN" sz="2800" dirty="0"/>
              <a:t>General       norms:</a:t>
            </a:r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4193" y="3153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62" y="2125907"/>
            <a:ext cx="22733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2" y="2275806"/>
            <a:ext cx="24384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92" y="3205407"/>
            <a:ext cx="31115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72" y="3203600"/>
            <a:ext cx="406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4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467042"/>
            <a:ext cx="8229600" cy="1143000"/>
          </a:xfrm>
        </p:spPr>
        <p:txBody>
          <a:bodyPr/>
          <a:lstStyle/>
          <a:p>
            <a:r>
              <a:rPr lang="en-US" altLang="zh-CN"/>
              <a:t>Matrix Operations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88" y="1524001"/>
            <a:ext cx="8229600" cy="4525963"/>
          </a:xfrm>
        </p:spPr>
        <p:txBody>
          <a:bodyPr/>
          <a:lstStyle/>
          <a:p>
            <a:r>
              <a:rPr lang="en-US" altLang="zh-CN"/>
              <a:t>Inner product (dot product) of vectors</a:t>
            </a:r>
          </a:p>
          <a:p>
            <a:pPr lvl="1"/>
            <a:r>
              <a:rPr lang="en-US" altLang="zh-CN"/>
              <a:t>Multiply corresponding entries of two vectors and add up the result</a:t>
            </a:r>
          </a:p>
          <a:p>
            <a:pPr lvl="1"/>
            <a:r>
              <a:rPr lang="en-US" altLang="zh-CN" err="1"/>
              <a:t>x·y</a:t>
            </a:r>
            <a:r>
              <a:rPr lang="en-US" altLang="zh-CN"/>
              <a:t> is also |x||</a:t>
            </a:r>
            <a:r>
              <a:rPr lang="en-US" altLang="zh-CN" err="1"/>
              <a:t>y|Cos</a:t>
            </a:r>
            <a:r>
              <a:rPr lang="en-US" altLang="zh-CN"/>
              <a:t>( </a:t>
            </a:r>
            <a:r>
              <a:rPr lang="en-US" altLang="zh-CN" i="1"/>
              <a:t>the angle between x and y </a:t>
            </a:r>
            <a:r>
              <a:rPr lang="en-US" altLang="zh-CN"/>
              <a:t>)</a:t>
            </a:r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9938" y="4191000"/>
            <a:ext cx="7010168" cy="1291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467042"/>
            <a:ext cx="8229600" cy="1143000"/>
          </a:xfrm>
        </p:spPr>
        <p:txBody>
          <a:bodyPr/>
          <a:lstStyle/>
          <a:p>
            <a:r>
              <a:rPr lang="en-US" altLang="zh-CN"/>
              <a:t>Matrix Operations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26" y="1752601"/>
            <a:ext cx="8229600" cy="4525963"/>
          </a:xfrm>
        </p:spPr>
        <p:txBody>
          <a:bodyPr/>
          <a:lstStyle/>
          <a:p>
            <a:r>
              <a:rPr lang="en-US" altLang="zh-CN"/>
              <a:t>Inner product (dot product) of vectors</a:t>
            </a:r>
          </a:p>
          <a:p>
            <a:pPr lvl="1"/>
            <a:r>
              <a:rPr lang="en-US" altLang="zh-CN"/>
              <a:t>If B is a unit vector, then A·B gives the length of A which lies in the direction of B</a:t>
            </a:r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  <p:pic>
        <p:nvPicPr>
          <p:cNvPr id="2052" name="Picture 4" descr="http://upload.wikimedia.org/wikipedia/commons/thumb/3/3e/Dot_Product.svg/500px-Dot_Produc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3589179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514338"/>
            <a:ext cx="8229600" cy="1143000"/>
          </a:xfrm>
        </p:spPr>
        <p:txBody>
          <a:bodyPr/>
          <a:lstStyle/>
          <a:p>
            <a:r>
              <a:rPr lang="en-US" altLang="zh-CN"/>
              <a:t>Matrix Operations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19" y="1571297"/>
            <a:ext cx="8229600" cy="4525963"/>
          </a:xfrm>
        </p:spPr>
        <p:txBody>
          <a:bodyPr/>
          <a:lstStyle/>
          <a:p>
            <a:r>
              <a:rPr lang="en-US" dirty="0"/>
              <a:t>The product of two matrices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93" y="2714296"/>
            <a:ext cx="14224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93" y="3430583"/>
            <a:ext cx="1384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67" y="2358696"/>
            <a:ext cx="23749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" y="4718059"/>
            <a:ext cx="9144000" cy="16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9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6" y="339681"/>
            <a:ext cx="8229600" cy="1143000"/>
          </a:xfrm>
        </p:spPr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332" y="1321676"/>
            <a:ext cx="8229600" cy="5257800"/>
          </a:xfrm>
        </p:spPr>
        <p:txBody>
          <a:bodyPr>
            <a:normAutofit/>
          </a:bodyPr>
          <a:lstStyle/>
          <a:p>
            <a:r>
              <a:rPr lang="en-US"/>
              <a:t>Multiplication</a:t>
            </a:r>
          </a:p>
          <a:p>
            <a:endParaRPr lang="en-US"/>
          </a:p>
          <a:p>
            <a:r>
              <a:rPr lang="en-US"/>
              <a:t>The product AB is: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Each entry in the result is (that row of A) dot product with (that column of B)</a:t>
            </a:r>
          </a:p>
          <a:p>
            <a:r>
              <a:rPr lang="en-US"/>
              <a:t>Many uses, which will be covered later</a:t>
            </a: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7" y="1482682"/>
            <a:ext cx="3765451" cy="3306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44" y="292384"/>
            <a:ext cx="8229600" cy="1143000"/>
          </a:xfrm>
        </p:spPr>
        <p:txBody>
          <a:bodyPr/>
          <a:lstStyle/>
          <a:p>
            <a:r>
              <a:rPr lang="en-US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70" y="1274379"/>
            <a:ext cx="8229600" cy="5257800"/>
          </a:xfrm>
        </p:spPr>
        <p:txBody>
          <a:bodyPr>
            <a:normAutofit/>
          </a:bodyPr>
          <a:lstStyle/>
          <a:p>
            <a:r>
              <a:rPr lang="en-US"/>
              <a:t>Multiplication example: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65" y="2036379"/>
            <a:ext cx="3810000" cy="421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44966" y="2020469"/>
            <a:ext cx="5502165" cy="422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Each entry of the matrix product is made by taking the dot product of the corresponding row in the left matrix, with the corresponding column in the right one.</a:t>
            </a:r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 action="ppaction://hlinksldjump"/>
              </a:rPr>
              <a:t>Vectors and matrices</a:t>
            </a:r>
            <a:endParaRPr lang="en-US" dirty="0"/>
          </a:p>
          <a:p>
            <a:pPr lvl="1"/>
            <a:r>
              <a:rPr lang="en-US" dirty="0"/>
              <a:t>Basic Matrix Operations</a:t>
            </a:r>
          </a:p>
          <a:p>
            <a:pPr lvl="1"/>
            <a:r>
              <a:rPr lang="en-US" dirty="0"/>
              <a:t>Determinants, norms, trace</a:t>
            </a:r>
          </a:p>
          <a:p>
            <a:pPr lvl="1"/>
            <a:r>
              <a:rPr lang="en-US" dirty="0"/>
              <a:t>Special Matrices</a:t>
            </a:r>
          </a:p>
          <a:p>
            <a:r>
              <a:rPr lang="en-US" dirty="0">
                <a:hlinkClick r:id="rId3" action="ppaction://hlinksldjump"/>
              </a:rPr>
              <a:t>Transformation Matrices</a:t>
            </a:r>
            <a:endParaRPr lang="en-US" sz="1300" dirty="0"/>
          </a:p>
          <a:p>
            <a:pPr lvl="1"/>
            <a:r>
              <a:rPr lang="en-US" dirty="0"/>
              <a:t>Homogeneous coordinates</a:t>
            </a:r>
          </a:p>
          <a:p>
            <a:pPr lvl="1"/>
            <a:r>
              <a:rPr lang="en-US" dirty="0"/>
              <a:t>Translation</a:t>
            </a:r>
          </a:p>
          <a:p>
            <a:r>
              <a:rPr lang="en-US" dirty="0">
                <a:hlinkClick r:id="rId4" action="ppaction://hlinksldjump"/>
              </a:rPr>
              <a:t>Matrix inverse</a:t>
            </a:r>
            <a:endParaRPr lang="en-US" sz="1300" dirty="0"/>
          </a:p>
          <a:p>
            <a:r>
              <a:rPr lang="en-US" dirty="0">
                <a:hlinkClick r:id="rId5" action="ppaction://hlinksldjump"/>
              </a:rPr>
              <a:t>Matrix rank</a:t>
            </a:r>
            <a:endParaRPr lang="en-US" sz="1300" dirty="0"/>
          </a:p>
          <a:p>
            <a:r>
              <a:rPr lang="en-US" dirty="0"/>
              <a:t>Eigenvalues and Eigenvectors</a:t>
            </a:r>
          </a:p>
          <a:p>
            <a:r>
              <a:rPr lang="en-US" dirty="0"/>
              <a:t>Matrix Calculus</a:t>
            </a:r>
          </a:p>
        </p:txBody>
      </p:sp>
    </p:spTree>
    <p:extLst>
      <p:ext uri="{BB962C8B-B14F-4D97-AF65-F5344CB8AC3E}">
        <p14:creationId xmlns:p14="http://schemas.microsoft.com/office/powerpoint/2010/main" val="160485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03" y="514339"/>
            <a:ext cx="8229600" cy="114300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53" y="1571298"/>
            <a:ext cx="8229600" cy="4525963"/>
          </a:xfrm>
        </p:spPr>
        <p:txBody>
          <a:bodyPr/>
          <a:lstStyle/>
          <a:p>
            <a:r>
              <a:rPr lang="en-US" dirty="0"/>
              <a:t>The product of two matrices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3" y="2300313"/>
            <a:ext cx="10331074" cy="23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1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6" y="362606"/>
            <a:ext cx="8229600" cy="1143000"/>
          </a:xfrm>
        </p:spPr>
        <p:txBody>
          <a:bodyPr/>
          <a:lstStyle/>
          <a:p>
            <a:r>
              <a:rPr lang="en-US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6" y="1734207"/>
            <a:ext cx="8229600" cy="4525963"/>
          </a:xfrm>
        </p:spPr>
        <p:txBody>
          <a:bodyPr/>
          <a:lstStyle/>
          <a:p>
            <a:r>
              <a:rPr lang="en-US"/>
              <a:t>Powers</a:t>
            </a:r>
          </a:p>
          <a:p>
            <a:pPr lvl="1"/>
            <a:r>
              <a:rPr lang="en-US"/>
              <a:t>By convention, we can refer to the matrix product AA as A</a:t>
            </a:r>
            <a:r>
              <a:rPr lang="en-US" baseline="30000"/>
              <a:t>2</a:t>
            </a:r>
            <a:r>
              <a:rPr lang="en-US"/>
              <a:t>, and AAA as A</a:t>
            </a:r>
            <a:r>
              <a:rPr lang="en-US" baseline="30000"/>
              <a:t>3</a:t>
            </a:r>
            <a:r>
              <a:rPr lang="en-US"/>
              <a:t>, etc.</a:t>
            </a:r>
          </a:p>
          <a:p>
            <a:pPr lvl="1"/>
            <a:r>
              <a:rPr lang="en-US"/>
              <a:t>Obviously only square matrices can be multiplied that way</a:t>
            </a:r>
          </a:p>
        </p:txBody>
      </p:sp>
    </p:spTree>
    <p:extLst>
      <p:ext uri="{BB962C8B-B14F-4D97-AF65-F5344CB8AC3E}">
        <p14:creationId xmlns:p14="http://schemas.microsoft.com/office/powerpoint/2010/main" val="296345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6" y="520262"/>
            <a:ext cx="8229600" cy="1143000"/>
          </a:xfrm>
        </p:spPr>
        <p:txBody>
          <a:bodyPr/>
          <a:lstStyle/>
          <a:p>
            <a:r>
              <a:rPr lang="en-US"/>
              <a:t>Matrix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6" y="1575743"/>
            <a:ext cx="8229600" cy="4525963"/>
          </a:xfrm>
        </p:spPr>
        <p:txBody>
          <a:bodyPr/>
          <a:lstStyle/>
          <a:p>
            <a:r>
              <a:rPr lang="en-US"/>
              <a:t>Transpose – flip matrix, so row 1 becomes column 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 useful identity: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67" y="2397944"/>
            <a:ext cx="4384491" cy="2027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9" y="2718742"/>
            <a:ext cx="1809486" cy="138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915" y="5089932"/>
            <a:ext cx="48006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31" y="1080582"/>
            <a:ext cx="6809390" cy="4658067"/>
          </a:xfrm>
        </p:spPr>
        <p:txBody>
          <a:bodyPr/>
          <a:lstStyle/>
          <a:p>
            <a:r>
              <a:rPr lang="en-US" altLang="zh-CN" b="1" dirty="0"/>
              <a:t>Determinant</a:t>
            </a:r>
          </a:p>
          <a:p>
            <a:pPr lvl="1"/>
            <a:r>
              <a:rPr lang="en-US" altLang="zh-CN" dirty="0"/>
              <a:t>              returns a scalar</a:t>
            </a:r>
          </a:p>
          <a:p>
            <a:pPr lvl="1"/>
            <a:r>
              <a:rPr lang="en-US" altLang="zh-CN" dirty="0"/>
              <a:t>Represents area (or volume) of the parallelogram described by the vectors in the rows of the matrix</a:t>
            </a:r>
          </a:p>
          <a:p>
            <a:pPr lvl="1"/>
            <a:r>
              <a:rPr lang="en-US" altLang="zh-CN" dirty="0"/>
              <a:t>For                  ,                </a:t>
            </a:r>
          </a:p>
          <a:p>
            <a:pPr lvl="1"/>
            <a:r>
              <a:rPr lang="en-US" altLang="zh-CN" dirty="0"/>
              <a:t>Properties:</a:t>
            </a:r>
            <a:endParaRPr lang="zh-CN" alt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34752" y="1751573"/>
            <a:ext cx="1042388" cy="3600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83749" y="3549840"/>
            <a:ext cx="1270635" cy="6096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67334" y="3720046"/>
            <a:ext cx="1945189" cy="262229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98154" y="4522636"/>
            <a:ext cx="3472142" cy="1968561"/>
          </a:xfrm>
          <a:prstGeom prst="rect">
            <a:avLst/>
          </a:prstGeom>
        </p:spPr>
      </p:pic>
      <p:pic>
        <p:nvPicPr>
          <p:cNvPr id="3074" name="Picture 2" descr="http://upload.wikimedia.org/wikipedia/commons/thumb/a/ad/Area_parallellogram_as_determinant.svg/418px-Area_parallellogram_as_determinant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63" y="1316270"/>
            <a:ext cx="3049937" cy="3502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1131" y="252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545" y="154764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Trace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Invariant to a lot of transformations, so it’s used sometimes in proofs. (Rarely in this class though.)</a:t>
            </a:r>
          </a:p>
          <a:p>
            <a:pPr lvl="1"/>
            <a:r>
              <a:rPr lang="en-US" altLang="zh-CN" dirty="0"/>
              <a:t>Properties:</a:t>
            </a: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9284" y="2180597"/>
            <a:ext cx="4013199" cy="274792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9156" y="4976649"/>
            <a:ext cx="3711254" cy="7956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83020" y="252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284" y="2488952"/>
            <a:ext cx="2714625" cy="715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904" y="1563415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Vector Norms</a:t>
            </a:r>
            <a:endParaRPr lang="en-US" altLang="zh-CN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en-US" sz="2800" b="1" dirty="0"/>
              <a:t>Matrix norms:</a:t>
            </a:r>
            <a:r>
              <a:rPr lang="en-US" sz="2800" dirty="0"/>
              <a:t> Norms can also be defined for matrices, such as the </a:t>
            </a:r>
            <a:r>
              <a:rPr lang="en-US" sz="2800" dirty="0" err="1"/>
              <a:t>Frobenius</a:t>
            </a:r>
            <a:r>
              <a:rPr lang="en-US" sz="2800" dirty="0"/>
              <a:t> norm:</a:t>
            </a:r>
            <a:endParaRPr lang="en-US" altLang="zh-CN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3379" y="268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48" y="2078611"/>
            <a:ext cx="22733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28" y="2228510"/>
            <a:ext cx="24384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78" y="3158111"/>
            <a:ext cx="311150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48" y="5081359"/>
            <a:ext cx="4914900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58" y="3156304"/>
            <a:ext cx="406400" cy="5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3" y="3156304"/>
            <a:ext cx="2525091" cy="14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4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Special Matrices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637222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Identity matrix 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600200"/>
            <a:ext cx="177165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88" y="4176713"/>
            <a:ext cx="19716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Special Matrices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Symmetric matrix</a:t>
            </a:r>
          </a:p>
          <a:p>
            <a:pPr>
              <a:buNone/>
            </a:pPr>
            <a:endParaRPr lang="en-US" altLang="zh-CN"/>
          </a:p>
          <a:p>
            <a:r>
              <a:rPr lang="en-US" altLang="zh-CN"/>
              <a:t>Skew-symmetric matrix</a:t>
            </a:r>
          </a:p>
          <a:p>
            <a:endParaRPr lang="en-US" altLang="zh-CN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53000" y="2250568"/>
            <a:ext cx="1549286" cy="3600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24425" y="3430950"/>
            <a:ext cx="1880356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149" y="1600200"/>
            <a:ext cx="1639987" cy="138609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34" y="3352799"/>
            <a:ext cx="1811867" cy="11434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A6A6A6"/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Special Matrices</a:t>
            </a:r>
          </a:p>
          <a:p>
            <a:r>
              <a:rPr lang="en-US" dirty="0"/>
              <a:t>Transformation Matrices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Matrix inverse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Matrix rank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Eigenvalues and Eigenvectors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Calculus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7213" y="272001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 multiplication can be used to transform vectors. A matrix used in this way is called a transformation matrix.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70713" y="3326296"/>
            <a:ext cx="1250300" cy="4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3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Transformation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Matrices can be used to transform vectors in useful ways, through multiplication: x’= Ax</a:t>
            </a:r>
          </a:p>
          <a:p>
            <a:r>
              <a:rPr lang="en-US" altLang="zh-CN"/>
              <a:t>Simplest is scaling: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457200" lvl="1" indent="0">
              <a:buNone/>
            </a:pPr>
            <a:r>
              <a:rPr lang="en-US" altLang="zh-CN"/>
              <a:t>(Verify to yourself that the matrix multiplication works out this way)</a:t>
            </a:r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3429000"/>
            <a:ext cx="534352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Special Matrices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Matrix inverse</a:t>
            </a:r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Matrix rank</a:t>
            </a:r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Eigenvalues and Eigenvectors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Calculus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1350811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Vectors and matrices are just collections of ordered numbers that represent something: movements in space, scaling factors, pixel brightness, etc. We’ll define some common uses and standard operations on them.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18288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8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Transformation</a:t>
            </a:r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72" y="1417638"/>
            <a:ext cx="5343525" cy="1381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8D1DDE-249E-264A-A300-74B146D33631}"/>
              </a:ext>
            </a:extLst>
          </p:cNvPr>
          <p:cNvCxnSpPr/>
          <p:nvPr/>
        </p:nvCxnSpPr>
        <p:spPr>
          <a:xfrm>
            <a:off x="1608083" y="3279228"/>
            <a:ext cx="0" cy="280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1FC7E-6621-2A45-BDD2-73F262FBB1DD}"/>
              </a:ext>
            </a:extLst>
          </p:cNvPr>
          <p:cNvCxnSpPr>
            <a:cxnSpLocks/>
          </p:cNvCxnSpPr>
          <p:nvPr/>
        </p:nvCxnSpPr>
        <p:spPr>
          <a:xfrm flipH="1">
            <a:off x="1608083" y="6096001"/>
            <a:ext cx="2953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C135B-44B5-A94E-A025-07374F0F1476}"/>
              </a:ext>
            </a:extLst>
          </p:cNvPr>
          <p:cNvCxnSpPr/>
          <p:nvPr/>
        </p:nvCxnSpPr>
        <p:spPr>
          <a:xfrm>
            <a:off x="7136525" y="3289739"/>
            <a:ext cx="0" cy="280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4A9D5A-790E-CB44-AC68-2C68969BB8B4}"/>
              </a:ext>
            </a:extLst>
          </p:cNvPr>
          <p:cNvCxnSpPr>
            <a:cxnSpLocks/>
          </p:cNvCxnSpPr>
          <p:nvPr/>
        </p:nvCxnSpPr>
        <p:spPr>
          <a:xfrm flipH="1">
            <a:off x="7136525" y="6106512"/>
            <a:ext cx="2953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F630D5-76C9-A84B-A001-5D3BE9211887}"/>
              </a:ext>
            </a:extLst>
          </p:cNvPr>
          <p:cNvCxnSpPr/>
          <p:nvPr/>
        </p:nvCxnSpPr>
        <p:spPr>
          <a:xfrm>
            <a:off x="4903076" y="4682359"/>
            <a:ext cx="18760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2B277EA-FB94-F44F-AA6C-C210E7B0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5035441"/>
            <a:ext cx="771131" cy="889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6F6D5-8C16-8940-88C4-1A28B470A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441" y="3732184"/>
            <a:ext cx="1900621" cy="21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1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55" y="723450"/>
            <a:ext cx="8686800" cy="1143000"/>
          </a:xfrm>
        </p:spPr>
        <p:txBody>
          <a:bodyPr/>
          <a:lstStyle/>
          <a:p>
            <a:r>
              <a:rPr lang="en-US" dirty="0"/>
              <a:t>Rotation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8F2F5-C648-CF4B-B98E-ECF6646B9B84}"/>
              </a:ext>
            </a:extLst>
          </p:cNvPr>
          <p:cNvCxnSpPr/>
          <p:nvPr/>
        </p:nvCxnSpPr>
        <p:spPr>
          <a:xfrm>
            <a:off x="1308538" y="2238703"/>
            <a:ext cx="0" cy="280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076AC1-803E-D942-9803-9FC06B433AF4}"/>
              </a:ext>
            </a:extLst>
          </p:cNvPr>
          <p:cNvCxnSpPr>
            <a:cxnSpLocks/>
          </p:cNvCxnSpPr>
          <p:nvPr/>
        </p:nvCxnSpPr>
        <p:spPr>
          <a:xfrm flipH="1">
            <a:off x="1308538" y="5055476"/>
            <a:ext cx="2953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13956B-B7D0-3C4D-8573-75D8EA5D093D}"/>
              </a:ext>
            </a:extLst>
          </p:cNvPr>
          <p:cNvCxnSpPr/>
          <p:nvPr/>
        </p:nvCxnSpPr>
        <p:spPr>
          <a:xfrm>
            <a:off x="6836980" y="2249214"/>
            <a:ext cx="0" cy="280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326331-CB90-4C42-993A-239CE9D8A21E}"/>
              </a:ext>
            </a:extLst>
          </p:cNvPr>
          <p:cNvCxnSpPr>
            <a:cxnSpLocks/>
          </p:cNvCxnSpPr>
          <p:nvPr/>
        </p:nvCxnSpPr>
        <p:spPr>
          <a:xfrm flipH="1">
            <a:off x="6836980" y="5065987"/>
            <a:ext cx="2953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BD328A-D99A-1243-9FAB-0521A24D00C7}"/>
              </a:ext>
            </a:extLst>
          </p:cNvPr>
          <p:cNvCxnSpPr/>
          <p:nvPr/>
        </p:nvCxnSpPr>
        <p:spPr>
          <a:xfrm>
            <a:off x="4603531" y="3641834"/>
            <a:ext cx="18760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1E2D7B1-1FB1-584A-83F0-54170EDD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38" y="2691659"/>
            <a:ext cx="771131" cy="889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C23B69-EE57-A148-9C2D-6E58BE378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4671">
            <a:off x="8669160" y="4028115"/>
            <a:ext cx="771131" cy="8897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BE58F5-8ED9-A542-BDE0-93FA4D903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779" y="2691659"/>
            <a:ext cx="771131" cy="889766"/>
          </a:xfrm>
          <a:prstGeom prst="rect">
            <a:avLst/>
          </a:prstGeom>
        </p:spPr>
      </p:pic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D491AF75-BB38-0240-9EBE-DB894988647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098910" y="3136542"/>
            <a:ext cx="754358" cy="1028035"/>
          </a:xfrm>
          <a:prstGeom prst="curved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751E54-AE90-7146-A590-C14F252561E1}"/>
              </a:ext>
            </a:extLst>
          </p:cNvPr>
          <p:cNvCxnSpPr>
            <a:cxnSpLocks/>
          </p:cNvCxnSpPr>
          <p:nvPr/>
        </p:nvCxnSpPr>
        <p:spPr>
          <a:xfrm flipV="1">
            <a:off x="6836980" y="3136542"/>
            <a:ext cx="876364" cy="190842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236B77-B18A-7C4D-BA1F-1AE55052185C}"/>
              </a:ext>
            </a:extLst>
          </p:cNvPr>
          <p:cNvCxnSpPr>
            <a:cxnSpLocks/>
          </p:cNvCxnSpPr>
          <p:nvPr/>
        </p:nvCxnSpPr>
        <p:spPr>
          <a:xfrm flipV="1">
            <a:off x="6836979" y="4468753"/>
            <a:ext cx="2217746" cy="54585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D06C44-4356-904D-8810-4934A1A04CF5}"/>
                  </a:ext>
                </a:extLst>
              </p:cNvPr>
              <p:cNvSpPr txBox="1"/>
              <p:nvPr/>
            </p:nvSpPr>
            <p:spPr>
              <a:xfrm>
                <a:off x="7137584" y="4406634"/>
                <a:ext cx="100405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D06C44-4356-904D-8810-4934A1A04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84" y="4406634"/>
                <a:ext cx="1004057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759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55" y="723450"/>
            <a:ext cx="8686800" cy="1143000"/>
          </a:xfrm>
        </p:spPr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55" y="1752562"/>
            <a:ext cx="9144000" cy="2630205"/>
          </a:xfrm>
        </p:spPr>
        <p:txBody>
          <a:bodyPr>
            <a:normAutofit/>
          </a:bodyPr>
          <a:lstStyle/>
          <a:p>
            <a:r>
              <a:rPr lang="en-US" dirty="0"/>
              <a:t>How can you convert a vector represented in frame “0” to a new, rotated coordinate frame “1”?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9068" y="3646891"/>
            <a:ext cx="4628533" cy="2830880"/>
            <a:chOff x="1315067" y="3646891"/>
            <a:chExt cx="4628533" cy="28308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696111"/>
              <a:ext cx="4572000" cy="26555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2673558">
              <a:off x="4066717" y="3646891"/>
              <a:ext cx="109420" cy="2830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8921342">
              <a:off x="1997593" y="3646894"/>
              <a:ext cx="113445" cy="2830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7012" y="3696111"/>
              <a:ext cx="984187" cy="86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15067" y="4015407"/>
              <a:ext cx="984187" cy="86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55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2" y="362606"/>
            <a:ext cx="8229600" cy="1143000"/>
          </a:xfrm>
        </p:spPr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2" y="1428513"/>
            <a:ext cx="9144000" cy="2630205"/>
          </a:xfrm>
        </p:spPr>
        <p:txBody>
          <a:bodyPr>
            <a:normAutofit/>
          </a:bodyPr>
          <a:lstStyle/>
          <a:p>
            <a:r>
              <a:rPr lang="en-US" dirty="0"/>
              <a:t>How can you convert a vector represented in frame “0” to a new, rotated coordinate frame “1”?</a:t>
            </a:r>
          </a:p>
          <a:p>
            <a:r>
              <a:rPr lang="en-US" dirty="0"/>
              <a:t>Remember what a vector is:</a:t>
            </a:r>
            <a:br>
              <a:rPr lang="en-US" dirty="0"/>
            </a:br>
            <a:r>
              <a:rPr lang="en-US" dirty="0"/>
              <a:t>[</a:t>
            </a:r>
            <a:r>
              <a:rPr lang="en-US" sz="2100" dirty="0"/>
              <a:t>component in direction of the frame’s x axis, component in direction of y axis</a:t>
            </a:r>
            <a:r>
              <a:rPr lang="en-US" dirty="0"/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44" y="4058718"/>
            <a:ext cx="4572000" cy="2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1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4" y="289044"/>
            <a:ext cx="8534399" cy="1143000"/>
          </a:xfrm>
        </p:spPr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4" y="1242849"/>
            <a:ext cx="8915399" cy="27432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So to rotate it we must produce this vector:</a:t>
            </a:r>
            <a:br>
              <a:rPr lang="en-US"/>
            </a:br>
            <a:r>
              <a:rPr lang="en-US"/>
              <a:t>[</a:t>
            </a:r>
            <a:r>
              <a:rPr lang="en-US" sz="2400"/>
              <a:t>component in direction of </a:t>
            </a:r>
            <a:r>
              <a:rPr lang="en-US" sz="2400" b="1"/>
              <a:t>new</a:t>
            </a:r>
            <a:r>
              <a:rPr lang="en-US" sz="2400"/>
              <a:t> x axis, component in direction of </a:t>
            </a:r>
            <a:r>
              <a:rPr lang="en-US" sz="2400" b="1"/>
              <a:t>new</a:t>
            </a:r>
            <a:r>
              <a:rPr lang="en-US" sz="2400"/>
              <a:t> y axis</a:t>
            </a:r>
            <a:r>
              <a:rPr lang="en-US"/>
              <a:t>]</a:t>
            </a:r>
          </a:p>
          <a:p>
            <a:r>
              <a:rPr lang="en-US"/>
              <a:t>We can do this easily with dot products!</a:t>
            </a:r>
          </a:p>
          <a:p>
            <a:r>
              <a:rPr lang="en-US"/>
              <a:t>New x coordinate is [original vector] </a:t>
            </a:r>
            <a:r>
              <a:rPr lang="en-US" b="1"/>
              <a:t>dot</a:t>
            </a:r>
            <a:r>
              <a:rPr lang="en-US"/>
              <a:t> [the new x axis]</a:t>
            </a:r>
          </a:p>
          <a:p>
            <a:r>
              <a:rPr lang="en-US"/>
              <a:t>New y coordinate is [original vector] </a:t>
            </a:r>
            <a:r>
              <a:rPr lang="en-US" b="1"/>
              <a:t>dot</a:t>
            </a:r>
            <a:r>
              <a:rPr lang="en-US"/>
              <a:t> [the new y axis]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96111"/>
            <a:ext cx="4572000" cy="2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367871"/>
            <a:ext cx="8229600" cy="1143000"/>
          </a:xfrm>
        </p:spPr>
        <p:txBody>
          <a:bodyPr/>
          <a:lstStyle/>
          <a:p>
            <a:r>
              <a:rPr lang="en-US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03" y="1321676"/>
            <a:ext cx="7978877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Insight: this is what happens in a matrix*vector multiplication</a:t>
            </a:r>
          </a:p>
          <a:p>
            <a:pPr lvl="1"/>
            <a:r>
              <a:rPr lang="en-US" dirty="0"/>
              <a:t>Result x coordinate is: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original vector</a:t>
            </a:r>
            <a:r>
              <a:rPr lang="en-US" dirty="0"/>
              <a:t>] </a:t>
            </a:r>
            <a:r>
              <a:rPr lang="en-US" b="1" dirty="0"/>
              <a:t>dot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matrix row 1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So matrix multiplication can rotate a vector p: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4572000" cy="265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1"/>
            <a:ext cx="34290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72" y="475598"/>
            <a:ext cx="8229600" cy="1143000"/>
          </a:xfrm>
        </p:spPr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6" y="1429403"/>
            <a:ext cx="7978877" cy="19812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Suppose we express a point in the new coordinate system which is rotated left</a:t>
            </a:r>
          </a:p>
          <a:p>
            <a:r>
              <a:rPr lang="en-US"/>
              <a:t>If we plot the result in the </a:t>
            </a:r>
            <a:r>
              <a:rPr lang="en-US" b="1"/>
              <a:t>original</a:t>
            </a:r>
            <a:r>
              <a:rPr lang="en-US"/>
              <a:t> coordinate system, we have rotated the point right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4572000" cy="265555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943600" y="3048000"/>
            <a:ext cx="4495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Thus, rotation matrices can be used to rotate vectors. We’ll usually think of them in that sense-- as operators to rotate vectors</a:t>
            </a:r>
          </a:p>
        </p:txBody>
      </p:sp>
    </p:spTree>
    <p:extLst>
      <p:ext uri="{BB962C8B-B14F-4D97-AF65-F5344CB8AC3E}">
        <p14:creationId xmlns:p14="http://schemas.microsoft.com/office/powerpoint/2010/main" val="609620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902" y="477071"/>
            <a:ext cx="9496097" cy="1143000"/>
          </a:xfrm>
        </p:spPr>
        <p:txBody>
          <a:bodyPr/>
          <a:lstStyle/>
          <a:p>
            <a:r>
              <a:rPr lang="en-US" dirty="0"/>
              <a:t>2D Rotation Matrix Formula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032125" y="1524000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Counter-clockwise rotation by an angle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4578" name="Object 27"/>
          <p:cNvGraphicFramePr>
            <a:graphicFrameLocks noChangeAspect="1"/>
          </p:cNvGraphicFramePr>
          <p:nvPr>
            <p:extLst/>
          </p:nvPr>
        </p:nvGraphicFramePr>
        <p:xfrm>
          <a:off x="5334000" y="4229100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7" name="Equation" r:id="rId3" imgW="1638000" imgH="457200" progId="Equation.3">
                  <p:embed/>
                </p:oleObj>
              </mc:Choice>
              <mc:Fallback>
                <p:oleObj name="Equation" r:id="rId3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29100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2682875" y="2324100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2454275" y="4381500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2682876" y="3314700"/>
            <a:ext cx="1127125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3597275" y="34671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>
            <a:off x="2682875" y="3467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114800" y="3881438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962400" y="43815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2209800" y="3233739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y’</a:t>
            </a: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>
            <a:off x="2667000" y="41529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3200400" y="28575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2667000" y="4152900"/>
            <a:ext cx="1447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4114800" y="4152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4022725" y="33528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3276600" y="4381501"/>
            <a:ext cx="45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x’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2209800" y="3889375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H="1" flipV="1">
            <a:off x="3581400" y="34671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>
            <p:extLst/>
          </p:nvPr>
        </p:nvGraphicFramePr>
        <p:xfrm>
          <a:off x="6308725" y="5797551"/>
          <a:ext cx="1479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8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5797551"/>
                        <a:ext cx="14795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8"/>
          <p:cNvGraphicFramePr>
            <a:graphicFrameLocks noChangeAspect="1"/>
          </p:cNvGraphicFramePr>
          <p:nvPr>
            <p:extLst/>
          </p:nvPr>
        </p:nvGraphicFramePr>
        <p:xfrm>
          <a:off x="5486401" y="2324100"/>
          <a:ext cx="3324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9" name="Equation" r:id="rId7" imgW="1231560" imgH="203040" progId="Equation.3">
                  <p:embed/>
                </p:oleObj>
              </mc:Choice>
              <mc:Fallback>
                <p:oleObj name="Equation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324100"/>
                        <a:ext cx="3324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9"/>
          <p:cNvGraphicFramePr>
            <a:graphicFrameLocks noChangeAspect="1"/>
          </p:cNvGraphicFramePr>
          <p:nvPr>
            <p:extLst/>
          </p:nvPr>
        </p:nvGraphicFramePr>
        <p:xfrm>
          <a:off x="5486401" y="2919414"/>
          <a:ext cx="3324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0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2919414"/>
                        <a:ext cx="33242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c 3"/>
          <p:cNvSpPr/>
          <p:nvPr/>
        </p:nvSpPr>
        <p:spPr>
          <a:xfrm>
            <a:off x="1282700" y="3000165"/>
            <a:ext cx="2876550" cy="2305471"/>
          </a:xfrm>
          <a:prstGeom prst="arc">
            <a:avLst>
              <a:gd name="adj1" fmla="val 19739290"/>
              <a:gd name="adj2" fmla="val 21227291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9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50" y="399402"/>
            <a:ext cx="10877419" cy="1143000"/>
          </a:xfrm>
        </p:spPr>
        <p:txBody>
          <a:bodyPr/>
          <a:lstStyle/>
          <a:p>
            <a:r>
              <a:rPr lang="en-US" dirty="0"/>
              <a:t>Transformation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75" y="1353207"/>
            <a:ext cx="1054602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transformation matrices can be used to transform a point: </a:t>
            </a:r>
            <a:br>
              <a:rPr lang="en-US" dirty="0"/>
            </a:br>
            <a:r>
              <a:rPr lang="en-US" dirty="0"/>
              <a:t>p’=R</a:t>
            </a:r>
            <a:r>
              <a:rPr lang="en-US" baseline="-25000" dirty="0"/>
              <a:t>2 </a:t>
            </a:r>
            <a:r>
              <a:rPr lang="en-US" dirty="0"/>
              <a:t>R</a:t>
            </a:r>
            <a:r>
              <a:rPr lang="en-US" baseline="-25000" dirty="0"/>
              <a:t>1 </a:t>
            </a:r>
            <a:r>
              <a:rPr lang="en-US" dirty="0"/>
              <a:t>S p</a:t>
            </a:r>
          </a:p>
          <a:p>
            <a:r>
              <a:rPr lang="en-US" dirty="0"/>
              <a:t>The effect of this is to apply their transformations one after the other, from </a:t>
            </a:r>
            <a:r>
              <a:rPr lang="en-US" b="1" dirty="0"/>
              <a:t>right to left</a:t>
            </a:r>
            <a:r>
              <a:rPr lang="en-US" dirty="0"/>
              <a:t>.</a:t>
            </a:r>
          </a:p>
          <a:p>
            <a:r>
              <a:rPr lang="en-US" dirty="0"/>
              <a:t>In the example above, the result is </a:t>
            </a:r>
            <a:br>
              <a:rPr lang="en-US" dirty="0"/>
            </a:br>
            <a:r>
              <a:rPr lang="en-US" dirty="0"/>
              <a:t>(R</a:t>
            </a:r>
            <a:r>
              <a:rPr lang="en-US" baseline="-25000" dirty="0"/>
              <a:t>2 </a:t>
            </a:r>
            <a:r>
              <a:rPr lang="en-US" dirty="0"/>
              <a:t>(R</a:t>
            </a:r>
            <a:r>
              <a:rPr lang="en-US" baseline="-25000" dirty="0"/>
              <a:t>1 </a:t>
            </a:r>
            <a:r>
              <a:rPr lang="en-US" dirty="0"/>
              <a:t>(S p)))</a:t>
            </a:r>
          </a:p>
          <a:p>
            <a:r>
              <a:rPr lang="en-US" dirty="0"/>
              <a:t>The result is exactly the same if we multiply the matrices first, to form a single transformation matrix:</a:t>
            </a:r>
            <a:br>
              <a:rPr lang="en-US" dirty="0"/>
            </a:br>
            <a:r>
              <a:rPr lang="en-US" dirty="0"/>
              <a:t>p’=(R</a:t>
            </a:r>
            <a:r>
              <a:rPr lang="en-US" baseline="-25000" dirty="0"/>
              <a:t>2 </a:t>
            </a:r>
            <a:r>
              <a:rPr lang="en-US" dirty="0"/>
              <a:t>R</a:t>
            </a:r>
            <a:r>
              <a:rPr lang="en-US" baseline="-25000" dirty="0"/>
              <a:t>1 </a:t>
            </a:r>
            <a:r>
              <a:rPr lang="en-US" dirty="0"/>
              <a:t>S) 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65" y="292946"/>
            <a:ext cx="10036439" cy="1143000"/>
          </a:xfrm>
        </p:spPr>
        <p:txBody>
          <a:bodyPr/>
          <a:lstStyle/>
          <a:p>
            <a:r>
              <a:rPr lang="en-US" altLang="zh-CN" dirty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5" y="1701418"/>
            <a:ext cx="10000594" cy="4525963"/>
          </a:xfrm>
        </p:spPr>
        <p:txBody>
          <a:bodyPr>
            <a:normAutofit/>
          </a:bodyPr>
          <a:lstStyle/>
          <a:p>
            <a:r>
              <a:rPr lang="en-US" altLang="zh-CN"/>
              <a:t>In general, a matrix multiplication lets us linearly combine components of a vector</a:t>
            </a:r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en-US" altLang="zh-CN"/>
              <a:t>This is sufficient for scale, rotate, skew transformations.</a:t>
            </a:r>
          </a:p>
          <a:p>
            <a:pPr lvl="1"/>
            <a:r>
              <a:rPr lang="en-US" altLang="zh-CN"/>
              <a:t>But notice, we can’t add a constant! </a:t>
            </a:r>
            <a:r>
              <a:rPr lang="en-US" altLang="zh-CN">
                <a:sym typeface="Wingdings" panose="05000000000000000000" pitchFamily="2" charset="2"/>
              </a:rPr>
              <a:t></a:t>
            </a:r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66" y="2950780"/>
            <a:ext cx="7164777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Vector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83716" y="1668363"/>
            <a:ext cx="1620000" cy="356949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11522" y="2198749"/>
            <a:ext cx="1308956" cy="177998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05784" y="4097561"/>
            <a:ext cx="1620000" cy="30571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83716" y="4692766"/>
            <a:ext cx="3600000" cy="415584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86658" y="5206324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44" y="324477"/>
            <a:ext cx="10268183" cy="1143000"/>
          </a:xfrm>
        </p:spPr>
        <p:txBody>
          <a:bodyPr/>
          <a:lstStyle/>
          <a:p>
            <a:r>
              <a:rPr lang="en-US" altLang="zh-CN"/>
              <a:t>Homogeneous system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2" y="1686910"/>
            <a:ext cx="10268183" cy="4953000"/>
          </a:xfrm>
        </p:spPr>
        <p:txBody>
          <a:bodyPr>
            <a:normAutofit/>
          </a:bodyPr>
          <a:lstStyle/>
          <a:p>
            <a:pPr lvl="1"/>
            <a:r>
              <a:rPr lang="en-US" altLang="zh-CN" dirty="0"/>
              <a:t>The (somewhat hacky) solution? Stick a “1” at the end of every vector: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Now we can rotate, scale, and skew like before, </a:t>
            </a:r>
            <a:r>
              <a:rPr lang="en-US" altLang="zh-CN" dirty="0">
                <a:solidFill>
                  <a:srgbClr val="FF0000"/>
                </a:solidFill>
              </a:rPr>
              <a:t>AND translate</a:t>
            </a:r>
            <a:r>
              <a:rPr lang="en-US" altLang="zh-CN" dirty="0"/>
              <a:t> (note how the multiplication works out, above)</a:t>
            </a:r>
          </a:p>
          <a:p>
            <a:pPr lvl="1"/>
            <a:r>
              <a:rPr lang="en-US" altLang="zh-CN" dirty="0"/>
              <a:t>This is called “homogeneous coordinates”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048" y="2514600"/>
            <a:ext cx="6548898" cy="16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7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24" y="308712"/>
            <a:ext cx="9640613" cy="1143000"/>
          </a:xfrm>
        </p:spPr>
        <p:txBody>
          <a:bodyPr/>
          <a:lstStyle/>
          <a:p>
            <a:r>
              <a:rPr lang="en-US" altLang="zh-CN"/>
              <a:t>Homogeneous system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27" y="1366345"/>
            <a:ext cx="9640613" cy="5349875"/>
          </a:xfrm>
        </p:spPr>
        <p:txBody>
          <a:bodyPr>
            <a:normAutofit/>
          </a:bodyPr>
          <a:lstStyle/>
          <a:p>
            <a:pPr lvl="1"/>
            <a:r>
              <a:rPr lang="en-US" altLang="zh-CN"/>
              <a:t>In homogeneous coordinates, the multiplication works out so the rightmost column of the matrix is a vector that gets added.</a:t>
            </a:r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en-US" altLang="zh-CN"/>
              <a:t>Generally, a homogeneous transformation matrix will have a bottom row of [0 0 1], so that the result has a “1” at the bottom too.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75" y="2814145"/>
            <a:ext cx="7671745" cy="16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03" y="371774"/>
            <a:ext cx="10546453" cy="950976"/>
          </a:xfrm>
        </p:spPr>
        <p:txBody>
          <a:bodyPr/>
          <a:lstStyle/>
          <a:p>
            <a:r>
              <a:rPr lang="en-US" altLang="zh-CN" dirty="0"/>
              <a:t>Homogeneous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74" y="1544271"/>
            <a:ext cx="10546453" cy="320115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One more thing we might want: to divide the result by something</a:t>
            </a:r>
          </a:p>
          <a:p>
            <a:pPr lvl="1"/>
            <a:r>
              <a:rPr lang="en-US" altLang="zh-CN" dirty="0"/>
              <a:t>For example, we may want to divide by a coordinate, to make things scale down as they get farther away in a camera image</a:t>
            </a:r>
          </a:p>
          <a:p>
            <a:pPr lvl="1"/>
            <a:r>
              <a:rPr lang="en-US" altLang="zh-CN" dirty="0"/>
              <a:t>Matrix multiplication can’t actually divide</a:t>
            </a:r>
          </a:p>
          <a:p>
            <a:pPr lvl="1"/>
            <a:r>
              <a:rPr lang="en-US" altLang="zh-CN" dirty="0"/>
              <a:t>So, </a:t>
            </a:r>
            <a:r>
              <a:rPr lang="en-US" altLang="zh-CN" b="1" dirty="0"/>
              <a:t>by convention</a:t>
            </a:r>
            <a:r>
              <a:rPr lang="en-US" altLang="zh-CN" dirty="0"/>
              <a:t>, in homogeneous coordinates, we’ll divide the result by its last coordinate after doing a matrix multiplication</a:t>
            </a:r>
          </a:p>
          <a:p>
            <a:pPr lvl="1"/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815" y="4966942"/>
            <a:ext cx="2351753" cy="15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89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Translation</a:t>
            </a:r>
          </a:p>
        </p:txBody>
      </p:sp>
      <p:pic>
        <p:nvPicPr>
          <p:cNvPr id="70659" name="Picture 1028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766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029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81200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Line 1030"/>
          <p:cNvSpPr>
            <a:spLocks noChangeShapeType="1"/>
          </p:cNvSpPr>
          <p:nvPr/>
        </p:nvSpPr>
        <p:spPr bwMode="auto">
          <a:xfrm flipV="1">
            <a:off x="25908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3" name="Line 1031"/>
          <p:cNvSpPr>
            <a:spLocks noChangeShapeType="1"/>
          </p:cNvSpPr>
          <p:nvPr/>
        </p:nvSpPr>
        <p:spPr bwMode="auto">
          <a:xfrm rot="5400000" flipV="1">
            <a:off x="5829300" y="1638300"/>
            <a:ext cx="0" cy="6477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4" name="Line 1032"/>
          <p:cNvSpPr>
            <a:spLocks noChangeShapeType="1"/>
          </p:cNvSpPr>
          <p:nvPr/>
        </p:nvSpPr>
        <p:spPr bwMode="auto">
          <a:xfrm flipV="1">
            <a:off x="3810000" y="1981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5" name="Line 1033"/>
          <p:cNvSpPr>
            <a:spLocks noChangeShapeType="1"/>
          </p:cNvSpPr>
          <p:nvPr/>
        </p:nvSpPr>
        <p:spPr bwMode="auto">
          <a:xfrm flipV="1">
            <a:off x="3962400" y="21336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6" name="Line 1034"/>
          <p:cNvSpPr>
            <a:spLocks noChangeShapeType="1"/>
          </p:cNvSpPr>
          <p:nvPr/>
        </p:nvSpPr>
        <p:spPr bwMode="auto">
          <a:xfrm flipV="1">
            <a:off x="4114800" y="22860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7" name="Line 1035"/>
          <p:cNvSpPr>
            <a:spLocks noChangeShapeType="1"/>
          </p:cNvSpPr>
          <p:nvPr/>
        </p:nvSpPr>
        <p:spPr bwMode="auto">
          <a:xfrm flipV="1">
            <a:off x="4267200" y="24384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8" name="Line 1036"/>
          <p:cNvSpPr>
            <a:spLocks noChangeShapeType="1"/>
          </p:cNvSpPr>
          <p:nvPr/>
        </p:nvSpPr>
        <p:spPr bwMode="auto">
          <a:xfrm flipV="1">
            <a:off x="4419600" y="25908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9" name="Line 1037"/>
          <p:cNvSpPr>
            <a:spLocks noChangeShapeType="1"/>
          </p:cNvSpPr>
          <p:nvPr/>
        </p:nvSpPr>
        <p:spPr bwMode="auto">
          <a:xfrm flipV="1">
            <a:off x="4572000" y="2743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30" name="Line 1038"/>
          <p:cNvSpPr>
            <a:spLocks noChangeShapeType="1"/>
          </p:cNvSpPr>
          <p:nvPr/>
        </p:nvSpPr>
        <p:spPr bwMode="auto">
          <a:xfrm flipV="1">
            <a:off x="4191000" y="31242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70" name="Text Box 1039"/>
          <p:cNvSpPr txBox="1">
            <a:spLocks noChangeArrowheads="1"/>
          </p:cNvSpPr>
          <p:nvPr/>
        </p:nvSpPr>
        <p:spPr bwMode="auto">
          <a:xfrm>
            <a:off x="5943601" y="3635375"/>
            <a:ext cx="30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111632" name="Text Box 1040"/>
          <p:cNvSpPr txBox="1">
            <a:spLocks noChangeArrowheads="1"/>
          </p:cNvSpPr>
          <p:nvPr/>
        </p:nvSpPr>
        <p:spPr bwMode="auto">
          <a:xfrm>
            <a:off x="3565525" y="2860675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1633" name="Text Box 1041"/>
          <p:cNvSpPr txBox="1">
            <a:spLocks noChangeArrowheads="1"/>
          </p:cNvSpPr>
          <p:nvPr/>
        </p:nvSpPr>
        <p:spPr bwMode="auto">
          <a:xfrm>
            <a:off x="6019800" y="1519239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</p:spTree>
    <p:extLst>
      <p:ext uri="{BB962C8B-B14F-4D97-AF65-F5344CB8AC3E}">
        <p14:creationId xmlns:p14="http://schemas.microsoft.com/office/powerpoint/2010/main" val="55281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1342696" y="2238704"/>
            <a:ext cx="3043238" cy="2422525"/>
            <a:chOff x="528" y="1584"/>
            <a:chExt cx="1917" cy="1526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44203"/>
              </p:ext>
            </p:extLst>
          </p:nvPr>
        </p:nvGraphicFramePr>
        <p:xfrm>
          <a:off x="4466897" y="4075443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2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897" y="4075443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84382"/>
              </p:ext>
            </p:extLst>
          </p:nvPr>
        </p:nvGraphicFramePr>
        <p:xfrm>
          <a:off x="5533697" y="2314904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3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697" y="2314904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8276896" y="4151642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9115096" y="4304042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9496096" y="345790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57022" y="4151643"/>
            <a:ext cx="1553275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26">
            <a:extLst>
              <a:ext uri="{FF2B5EF4-FFF2-40B4-BE49-F238E27FC236}">
                <a16:creationId xmlns:a16="http://schemas.microsoft.com/office/drawing/2014/main" id="{BBAC3F9A-7892-7940-8FE0-98DBAE33F19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274638"/>
            <a:ext cx="1041218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Translation using Homogeneous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09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1389993" y="2443655"/>
            <a:ext cx="3043238" cy="2422525"/>
            <a:chOff x="528" y="1584"/>
            <a:chExt cx="1917" cy="1526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21609"/>
              </p:ext>
            </p:extLst>
          </p:nvPr>
        </p:nvGraphicFramePr>
        <p:xfrm>
          <a:off x="4514194" y="4280394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9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194" y="4280394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91884"/>
              </p:ext>
            </p:extLst>
          </p:nvPr>
        </p:nvGraphicFramePr>
        <p:xfrm>
          <a:off x="5580994" y="2519855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0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994" y="2519855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8324193" y="4356593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9162393" y="4508993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9543393" y="3662855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29" name="Line 1055"/>
          <p:cNvSpPr>
            <a:spLocks noChangeShapeType="1"/>
          </p:cNvSpPr>
          <p:nvPr/>
        </p:nvSpPr>
        <p:spPr bwMode="auto">
          <a:xfrm flipH="1">
            <a:off x="9390993" y="4120055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04319" y="5034455"/>
            <a:ext cx="1553275" cy="104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54269" y="3962894"/>
            <a:ext cx="1203325" cy="104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26">
            <a:extLst>
              <a:ext uri="{FF2B5EF4-FFF2-40B4-BE49-F238E27FC236}">
                <a16:creationId xmlns:a16="http://schemas.microsoft.com/office/drawing/2014/main" id="{F1E0A879-AF24-4F4F-92C5-963E88AC962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274638"/>
            <a:ext cx="1041218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Translation using Homogeneous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83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917028" y="2585545"/>
            <a:ext cx="3043238" cy="2422525"/>
            <a:chOff x="528" y="1584"/>
            <a:chExt cx="1917" cy="1526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14034"/>
              </p:ext>
            </p:extLst>
          </p:nvPr>
        </p:nvGraphicFramePr>
        <p:xfrm>
          <a:off x="4041229" y="4422284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229" y="4422284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95197"/>
              </p:ext>
            </p:extLst>
          </p:nvPr>
        </p:nvGraphicFramePr>
        <p:xfrm>
          <a:off x="5108029" y="2661745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029" y="2661745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7851228" y="4498483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8689428" y="4650883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9070428" y="3804745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29" name="Line 1055"/>
          <p:cNvSpPr>
            <a:spLocks noChangeShapeType="1"/>
          </p:cNvSpPr>
          <p:nvPr/>
        </p:nvSpPr>
        <p:spPr bwMode="auto">
          <a:xfrm flipH="1">
            <a:off x="8918028" y="4261945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31354" y="5176345"/>
            <a:ext cx="1553275" cy="104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51228" y="4104784"/>
            <a:ext cx="533400" cy="104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26">
            <a:extLst>
              <a:ext uri="{FF2B5EF4-FFF2-40B4-BE49-F238E27FC236}">
                <a16:creationId xmlns:a16="http://schemas.microsoft.com/office/drawing/2014/main" id="{FFE92ABF-F6BA-4847-B1C9-06DCF0675B9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274638"/>
            <a:ext cx="1041218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Translation using Homogeneous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08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1090448" y="2648606"/>
            <a:ext cx="3043238" cy="2422525"/>
            <a:chOff x="528" y="1584"/>
            <a:chExt cx="1917" cy="1526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46489"/>
              </p:ext>
            </p:extLst>
          </p:nvPr>
        </p:nvGraphicFramePr>
        <p:xfrm>
          <a:off x="4214649" y="4485345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49" y="4485345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4428"/>
              </p:ext>
            </p:extLst>
          </p:nvPr>
        </p:nvGraphicFramePr>
        <p:xfrm>
          <a:off x="5281449" y="2724806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8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449" y="2724806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8024648" y="4561544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8862848" y="4713944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9243848" y="38678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29" name="Line 1055"/>
          <p:cNvSpPr>
            <a:spLocks noChangeShapeType="1"/>
          </p:cNvSpPr>
          <p:nvPr/>
        </p:nvSpPr>
        <p:spPr bwMode="auto">
          <a:xfrm flipH="1">
            <a:off x="9091448" y="4325006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04774" y="5239406"/>
            <a:ext cx="1553275" cy="104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26">
            <a:extLst>
              <a:ext uri="{FF2B5EF4-FFF2-40B4-BE49-F238E27FC236}">
                <a16:creationId xmlns:a16="http://schemas.microsoft.com/office/drawing/2014/main" id="{14C7540C-925D-B64E-B6A7-56CE8D3B54D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274638"/>
            <a:ext cx="1041218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Translation using Homogeneous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47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1358462" y="1545020"/>
            <a:ext cx="3043238" cy="2422525"/>
            <a:chOff x="528" y="1584"/>
            <a:chExt cx="1917" cy="1526"/>
          </a:xfrm>
        </p:grpSpPr>
        <p:sp>
          <p:nvSpPr>
            <p:cNvPr id="6" name="Line 1028"/>
            <p:cNvSpPr>
              <a:spLocks noChangeShapeType="1"/>
            </p:cNvSpPr>
            <p:nvPr/>
          </p:nvSpPr>
          <p:spPr bwMode="auto">
            <a:xfrm flipV="1">
              <a:off x="970" y="1584"/>
              <a:ext cx="0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auto">
            <a:xfrm>
              <a:off x="826" y="2880"/>
              <a:ext cx="139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 flipV="1">
              <a:off x="970" y="230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1546" y="230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 flipH="1">
              <a:off x="970" y="23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1344" y="206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104" y="2877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  <p:sp>
          <p:nvSpPr>
            <p:cNvPr id="13" name="Text Box 1035"/>
            <p:cNvSpPr txBox="1">
              <a:spLocks noChangeArrowheads="1"/>
            </p:cNvSpPr>
            <p:nvPr/>
          </p:nvSpPr>
          <p:spPr bwMode="auto">
            <a:xfrm>
              <a:off x="576" y="2397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V="1">
              <a:off x="1536" y="2064"/>
              <a:ext cx="624" cy="2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037"/>
            <p:cNvSpPr>
              <a:spLocks noChangeShapeType="1"/>
            </p:cNvSpPr>
            <p:nvPr/>
          </p:nvSpPr>
          <p:spPr bwMode="auto">
            <a:xfrm flipH="1">
              <a:off x="960" y="206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038"/>
            <p:cNvSpPr>
              <a:spLocks noChangeShapeType="1"/>
            </p:cNvSpPr>
            <p:nvPr/>
          </p:nvSpPr>
          <p:spPr bwMode="auto">
            <a:xfrm>
              <a:off x="2160" y="206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039"/>
            <p:cNvSpPr txBox="1">
              <a:spLocks noChangeArrowheads="1"/>
            </p:cNvSpPr>
            <p:nvPr/>
          </p:nvSpPr>
          <p:spPr bwMode="auto">
            <a:xfrm>
              <a:off x="1776" y="2877"/>
              <a:ext cx="2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tx</a:t>
              </a: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>
              <a:off x="528" y="2013"/>
              <a:ext cx="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160" y="1725"/>
              <a:ext cx="2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utura Bk BT" pitchFamily="34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P’</a:t>
              </a:r>
            </a:p>
          </p:txBody>
        </p:sp>
        <p:sp>
          <p:nvSpPr>
            <p:cNvPr id="20" name="Text Box 1042"/>
            <p:cNvSpPr txBox="1">
              <a:spLocks noChangeArrowheads="1"/>
            </p:cNvSpPr>
            <p:nvPr/>
          </p:nvSpPr>
          <p:spPr bwMode="auto">
            <a:xfrm>
              <a:off x="1670" y="1898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</a:p>
          </p:txBody>
        </p:sp>
      </p:grpSp>
      <p:graphicFrame>
        <p:nvGraphicFramePr>
          <p:cNvPr id="21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113948"/>
              </p:ext>
            </p:extLst>
          </p:nvPr>
        </p:nvGraphicFramePr>
        <p:xfrm>
          <a:off x="4482663" y="3381759"/>
          <a:ext cx="5210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1917360" imgH="711000" progId="Equation.3">
                  <p:embed/>
                </p:oleObj>
              </mc:Choice>
              <mc:Fallback>
                <p:oleObj name="Equation" r:id="rId3" imgW="1917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663" y="3381759"/>
                        <a:ext cx="5210175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45495"/>
              </p:ext>
            </p:extLst>
          </p:nvPr>
        </p:nvGraphicFramePr>
        <p:xfrm>
          <a:off x="5549463" y="1621220"/>
          <a:ext cx="3554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1307880" imgH="457200" progId="Equation.3">
                  <p:embed/>
                </p:oleObj>
              </mc:Choice>
              <mc:Fallback>
                <p:oleObj name="Equation" r:id="rId5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463" y="1621220"/>
                        <a:ext cx="3554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045"/>
          <p:cNvSpPr>
            <a:spLocks noChangeArrowheads="1"/>
          </p:cNvSpPr>
          <p:nvPr/>
        </p:nvSpPr>
        <p:spPr bwMode="auto">
          <a:xfrm>
            <a:off x="8292662" y="3457958"/>
            <a:ext cx="457200" cy="1211262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1046"/>
          <p:cNvSpPr txBox="1">
            <a:spLocks noChangeArrowheads="1"/>
          </p:cNvSpPr>
          <p:nvPr/>
        </p:nvSpPr>
        <p:spPr bwMode="auto">
          <a:xfrm>
            <a:off x="9207062" y="2535620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sp>
        <p:nvSpPr>
          <p:cNvPr id="25" name="Rectangle 1048"/>
          <p:cNvSpPr>
            <a:spLocks noChangeArrowheads="1"/>
          </p:cNvSpPr>
          <p:nvPr/>
        </p:nvSpPr>
        <p:spPr bwMode="auto">
          <a:xfrm>
            <a:off x="9130862" y="3610358"/>
            <a:ext cx="381000" cy="1524000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9511862" y="276422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graphicFrame>
        <p:nvGraphicFramePr>
          <p:cNvPr id="27" name="Object 1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40743"/>
              </p:ext>
            </p:extLst>
          </p:nvPr>
        </p:nvGraphicFramePr>
        <p:xfrm>
          <a:off x="6238437" y="5331208"/>
          <a:ext cx="31750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7" imgW="1168200" imgH="457200" progId="Equation.3">
                  <p:embed/>
                </p:oleObj>
              </mc:Choice>
              <mc:Fallback>
                <p:oleObj name="Equation" r:id="rId7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437" y="5331208"/>
                        <a:ext cx="31750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1054"/>
          <p:cNvSpPr>
            <a:spLocks noChangeShapeType="1"/>
          </p:cNvSpPr>
          <p:nvPr/>
        </p:nvSpPr>
        <p:spPr bwMode="auto">
          <a:xfrm flipH="1">
            <a:off x="8749862" y="291662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1055"/>
          <p:cNvSpPr>
            <a:spLocks noChangeShapeType="1"/>
          </p:cNvSpPr>
          <p:nvPr/>
        </p:nvSpPr>
        <p:spPr bwMode="auto">
          <a:xfrm flipH="1">
            <a:off x="9359462" y="322142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Rectangle 1026">
            <a:extLst>
              <a:ext uri="{FF2B5EF4-FFF2-40B4-BE49-F238E27FC236}">
                <a16:creationId xmlns:a16="http://schemas.microsoft.com/office/drawing/2014/main" id="{848E3357-6FA7-3843-AB2F-4C7625F7644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274638"/>
            <a:ext cx="10412186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Translation using Homogeneous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4038600" cy="1143000"/>
          </a:xfrm>
        </p:spPr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2956034" y="2309648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rot="5400000" flipV="1">
            <a:off x="4441934" y="4176548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108434" y="4443248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pic>
        <p:nvPicPr>
          <p:cNvPr id="71686" name="Picture 3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35" y="4824248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6080234" y="1014248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rot="5400000" flipV="1">
            <a:off x="7909034" y="2538248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6385034" y="2309649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pic>
        <p:nvPicPr>
          <p:cNvPr id="71690" name="Picture 7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34" y="2690649"/>
            <a:ext cx="274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8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Vector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9601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We’ll default to column vectors in this class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You’ll want to keep track of the orientation of your vectors when programming in python</a:t>
            </a:r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python by writing </a:t>
            </a:r>
            <a:r>
              <a:rPr lang="en-US" altLang="zh-CN" b="1" dirty="0" err="1"/>
              <a:t>V.t</a:t>
            </a:r>
            <a:r>
              <a:rPr lang="en-US" altLang="zh-CN" dirty="0"/>
              <a:t>. </a:t>
            </a:r>
            <a:r>
              <a:rPr lang="en-US" altLang="zh-CN" sz="3100" dirty="0"/>
              <a:t>(But in class materials, we will </a:t>
            </a:r>
            <a:r>
              <a:rPr lang="en-US" altLang="zh-CN" sz="3100" b="1" dirty="0"/>
              <a:t>always</a:t>
            </a:r>
            <a:r>
              <a:rPr lang="en-US" altLang="zh-CN" sz="3100" dirty="0"/>
              <a:t> use V</a:t>
            </a:r>
            <a:r>
              <a:rPr lang="en-US" altLang="zh-CN" sz="3100" baseline="30000" dirty="0"/>
              <a:t>T</a:t>
            </a:r>
            <a:r>
              <a:rPr lang="en-US" altLang="zh-CN" sz="3100" dirty="0"/>
              <a:t> to indicate transpose, and we will use V’ to mean “V prime”)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53000" y="2030020"/>
            <a:ext cx="1308956" cy="17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948559" y="651641"/>
            <a:ext cx="7772400" cy="1143000"/>
          </a:xfrm>
        </p:spPr>
        <p:txBody>
          <a:bodyPr/>
          <a:lstStyle/>
          <a:p>
            <a:r>
              <a:rPr lang="en-US"/>
              <a:t>Scaling Equation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1329559" y="2028004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1100959" y="4085404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1329559" y="3171004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243959" y="3171004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1329559" y="317100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1923284" y="278524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2091559" y="416160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872359" y="301860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1313684" y="218040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3218684" y="218040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2853560" y="4156842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s</a:t>
            </a:r>
            <a:r>
              <a:rPr lang="en-US" sz="1800" baseline="-25000"/>
              <a:t>x</a:t>
            </a:r>
            <a:r>
              <a:rPr lang="en-US"/>
              <a:t> x</a:t>
            </a:r>
            <a:endParaRPr lang="en-US" sz="1800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3066284" y="1718442"/>
            <a:ext cx="45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P’</a:t>
            </a: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1313684" y="2180404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475484" y="1947041"/>
            <a:ext cx="496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y</a:t>
            </a:r>
            <a:r>
              <a:rPr lang="en-US"/>
              <a:t> y</a:t>
            </a:r>
          </a:p>
        </p:txBody>
      </p:sp>
      <p:graphicFrame>
        <p:nvGraphicFramePr>
          <p:cNvPr id="112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38704"/>
              </p:ext>
            </p:extLst>
          </p:nvPr>
        </p:nvGraphicFramePr>
        <p:xfrm>
          <a:off x="4072760" y="3242441"/>
          <a:ext cx="47275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9" name="Equation" r:id="rId3" imgW="1739880" imgH="457200" progId="Equation.3">
                  <p:embed/>
                </p:oleObj>
              </mc:Choice>
              <mc:Fallback>
                <p:oleObj name="Equation" r:id="rId3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760" y="3242441"/>
                        <a:ext cx="47275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78427"/>
              </p:ext>
            </p:extLst>
          </p:nvPr>
        </p:nvGraphicFramePr>
        <p:xfrm>
          <a:off x="3920359" y="2023242"/>
          <a:ext cx="5105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" name="Equation" r:id="rId5" imgW="1663560" imgH="241200" progId="Equation.3">
                  <p:embed/>
                </p:oleObj>
              </mc:Choice>
              <mc:Fallback>
                <p:oleObj name="Equation" r:id="rId5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359" y="2023242"/>
                        <a:ext cx="5105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7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6669" y="462455"/>
            <a:ext cx="7772400" cy="1143000"/>
          </a:xfrm>
        </p:spPr>
        <p:txBody>
          <a:bodyPr/>
          <a:lstStyle/>
          <a:p>
            <a:r>
              <a:rPr lang="en-US"/>
              <a:t>Scaling Equation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1187669" y="1838818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959069" y="3896218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1187669" y="2981818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102069" y="298181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1187669" y="298181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1781394" y="259605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1949669" y="397241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730469" y="282941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1171794" y="199121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3076794" y="199121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2711670" y="3967656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s</a:t>
            </a:r>
            <a:r>
              <a:rPr lang="en-US" sz="1800" baseline="-25000"/>
              <a:t>x</a:t>
            </a:r>
            <a:r>
              <a:rPr lang="en-US"/>
              <a:t> x</a:t>
            </a:r>
            <a:endParaRPr lang="en-US" sz="1800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2924394" y="1529256"/>
            <a:ext cx="45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P’</a:t>
            </a: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1171794" y="1991218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333594" y="1757855"/>
            <a:ext cx="496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y</a:t>
            </a:r>
            <a:r>
              <a:rPr lang="en-US"/>
              <a:t> y</a:t>
            </a:r>
          </a:p>
        </p:txBody>
      </p:sp>
      <p:graphicFrame>
        <p:nvGraphicFramePr>
          <p:cNvPr id="1126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4806"/>
              </p:ext>
            </p:extLst>
          </p:nvPr>
        </p:nvGraphicFramePr>
        <p:xfrm>
          <a:off x="425670" y="4501056"/>
          <a:ext cx="5072063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" name="Equation" r:id="rId3" imgW="1866600" imgH="711000" progId="Equation.3">
                  <p:embed/>
                </p:oleObj>
              </mc:Choice>
              <mc:Fallback>
                <p:oleObj name="Equation" r:id="rId3" imgW="1866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70" y="4501056"/>
                        <a:ext cx="5072063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27386"/>
              </p:ext>
            </p:extLst>
          </p:nvPr>
        </p:nvGraphicFramePr>
        <p:xfrm>
          <a:off x="3930870" y="3053255"/>
          <a:ext cx="47275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870" y="3053255"/>
                        <a:ext cx="47275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70580"/>
              </p:ext>
            </p:extLst>
          </p:nvPr>
        </p:nvGraphicFramePr>
        <p:xfrm>
          <a:off x="3778469" y="1834056"/>
          <a:ext cx="5105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" name="Equation" r:id="rId7" imgW="1663560" imgH="241200" progId="Equation.3">
                  <p:embed/>
                </p:oleObj>
              </mc:Choice>
              <mc:Fallback>
                <p:oleObj name="Equation" r:id="rId7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469" y="1834056"/>
                        <a:ext cx="5105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758594" y="4628055"/>
            <a:ext cx="1828258" cy="165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885496" y="115610"/>
            <a:ext cx="7772400" cy="1143000"/>
          </a:xfrm>
        </p:spPr>
        <p:txBody>
          <a:bodyPr/>
          <a:lstStyle/>
          <a:p>
            <a:r>
              <a:rPr lang="en-US"/>
              <a:t>Scaling Equation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 flipV="1">
            <a:off x="1266496" y="1491973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1037896" y="3549373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1266496" y="2634973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180896" y="263497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1266496" y="263497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1860221" y="224921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2028496" y="362557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809296" y="248257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1250621" y="1644373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3155621" y="164437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2790497" y="3620811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s</a:t>
            </a:r>
            <a:r>
              <a:rPr lang="en-US" sz="1800" baseline="-25000"/>
              <a:t>x</a:t>
            </a:r>
            <a:r>
              <a:rPr lang="en-US"/>
              <a:t> x</a:t>
            </a:r>
            <a:endParaRPr lang="en-US" sz="1800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3003221" y="1182411"/>
            <a:ext cx="45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P’</a:t>
            </a: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1250621" y="1644373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412421" y="1411010"/>
            <a:ext cx="496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y</a:t>
            </a:r>
            <a:r>
              <a:rPr lang="en-US"/>
              <a:t> y</a:t>
            </a:r>
          </a:p>
        </p:txBody>
      </p:sp>
      <p:graphicFrame>
        <p:nvGraphicFramePr>
          <p:cNvPr id="1126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99394"/>
              </p:ext>
            </p:extLst>
          </p:nvPr>
        </p:nvGraphicFramePr>
        <p:xfrm>
          <a:off x="504497" y="4154211"/>
          <a:ext cx="5072063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Equation" r:id="rId3" imgW="1866600" imgH="711000" progId="Equation.3">
                  <p:embed/>
                </p:oleObj>
              </mc:Choice>
              <mc:Fallback>
                <p:oleObj name="Equation" r:id="rId3" imgW="1866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97" y="4154211"/>
                        <a:ext cx="5072063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4666"/>
              </p:ext>
            </p:extLst>
          </p:nvPr>
        </p:nvGraphicFramePr>
        <p:xfrm>
          <a:off x="4009697" y="2706410"/>
          <a:ext cx="47275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697" y="2706410"/>
                        <a:ext cx="47275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3" name="AutoShape 23"/>
          <p:cNvSpPr>
            <a:spLocks/>
          </p:cNvSpPr>
          <p:nvPr/>
        </p:nvSpPr>
        <p:spPr bwMode="auto">
          <a:xfrm rot="16200000">
            <a:off x="3704896" y="5525810"/>
            <a:ext cx="76200" cy="12954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80733"/>
              </p:ext>
            </p:extLst>
          </p:nvPr>
        </p:nvGraphicFramePr>
        <p:xfrm>
          <a:off x="3587422" y="6211611"/>
          <a:ext cx="3460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422" y="6211611"/>
                        <a:ext cx="3460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70801"/>
              </p:ext>
            </p:extLst>
          </p:nvPr>
        </p:nvGraphicFramePr>
        <p:xfrm>
          <a:off x="5538460" y="4535210"/>
          <a:ext cx="32464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0" name="Equation" r:id="rId9" imgW="1193760" imgH="457200" progId="Equation.3">
                  <p:embed/>
                </p:oleObj>
              </mc:Choice>
              <mc:Fallback>
                <p:oleObj name="Equation" r:id="rId9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460" y="4535210"/>
                        <a:ext cx="324643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19911"/>
              </p:ext>
            </p:extLst>
          </p:nvPr>
        </p:nvGraphicFramePr>
        <p:xfrm>
          <a:off x="3857296" y="1487211"/>
          <a:ext cx="51054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1" name="Equation" r:id="rId11" imgW="1663560" imgH="241200" progId="Equation.3">
                  <p:embed/>
                </p:oleObj>
              </mc:Choice>
              <mc:Fallback>
                <p:oleObj name="Equation" r:id="rId11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296" y="1487211"/>
                        <a:ext cx="51054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5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6"/>
          <p:cNvSpPr txBox="1">
            <a:spLocks noChangeArrowheads="1"/>
          </p:cNvSpPr>
          <p:nvPr/>
        </p:nvSpPr>
        <p:spPr bwMode="auto">
          <a:xfrm>
            <a:off x="1957553" y="377633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</a:t>
            </a:r>
          </a:p>
        </p:txBody>
      </p:sp>
      <p:sp>
        <p:nvSpPr>
          <p:cNvPr id="72707" name="Text Box 10"/>
          <p:cNvSpPr txBox="1">
            <a:spLocks noChangeArrowheads="1"/>
          </p:cNvSpPr>
          <p:nvPr/>
        </p:nvSpPr>
        <p:spPr bwMode="auto">
          <a:xfrm>
            <a:off x="5310353" y="4238297"/>
            <a:ext cx="142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/>
              <a:t>P’=S∙P</a:t>
            </a:r>
          </a:p>
        </p:txBody>
      </p:sp>
      <p:sp>
        <p:nvSpPr>
          <p:cNvPr id="72708" name="Text Box 15"/>
          <p:cNvSpPr txBox="1">
            <a:spLocks noChangeArrowheads="1"/>
          </p:cNvSpPr>
          <p:nvPr/>
        </p:nvSpPr>
        <p:spPr bwMode="auto">
          <a:xfrm>
            <a:off x="5243679" y="4847897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3200"/>
              <a:t>P’’=T∙P’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1424154" y="5655936"/>
            <a:ext cx="4653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P’’=T ∙ P’=T ∙(S ∙ P)= T ∙ S ∙P</a:t>
            </a:r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V="1">
            <a:off x="1347953" y="1647497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rot="5400000" flipV="1">
            <a:off x="2833853" y="3490584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2712" name="Picture 7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4" y="4162097"/>
            <a:ext cx="1400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5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53" y="2028498"/>
            <a:ext cx="274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3" y="275897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Scaling &amp; Translating</a:t>
            </a:r>
          </a:p>
        </p:txBody>
      </p:sp>
      <p:sp>
        <p:nvSpPr>
          <p:cNvPr id="72715" name="Text Box 31"/>
          <p:cNvSpPr txBox="1">
            <a:spLocks noChangeArrowheads="1"/>
          </p:cNvSpPr>
          <p:nvPr/>
        </p:nvSpPr>
        <p:spPr bwMode="auto">
          <a:xfrm>
            <a:off x="5996154" y="210469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P’’</a:t>
            </a:r>
          </a:p>
        </p:txBody>
      </p:sp>
    </p:spTree>
    <p:extLst>
      <p:ext uri="{BB962C8B-B14F-4D97-AF65-F5344CB8AC3E}">
        <p14:creationId xmlns:p14="http://schemas.microsoft.com/office/powerpoint/2010/main" val="3919938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152" y="388883"/>
            <a:ext cx="7772400" cy="1143000"/>
          </a:xfrm>
        </p:spPr>
        <p:txBody>
          <a:bodyPr/>
          <a:lstStyle/>
          <a:p>
            <a:r>
              <a:rPr lang="en-US"/>
              <a:t>Scaling &amp; Translating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463786"/>
              </p:ext>
            </p:extLst>
          </p:nvPr>
        </p:nvGraphicFramePr>
        <p:xfrm>
          <a:off x="549441" y="1771597"/>
          <a:ext cx="8866187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Equation" r:id="rId3" imgW="3263900" imgH="1638300" progId="Equation.3">
                  <p:embed/>
                </p:oleObj>
              </mc:Choice>
              <mc:Fallback>
                <p:oleObj name="Equation" r:id="rId3" imgW="32639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41" y="1771597"/>
                        <a:ext cx="8866187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AutoShape 6"/>
          <p:cNvSpPr>
            <a:spLocks/>
          </p:cNvSpPr>
          <p:nvPr/>
        </p:nvSpPr>
        <p:spPr bwMode="auto">
          <a:xfrm rot="16200000">
            <a:off x="2033752" y="5113283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881352" y="6180084"/>
            <a:ext cx="412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353" y="3920587"/>
            <a:ext cx="9058275" cy="27166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66466" y="2621875"/>
            <a:ext cx="331304" cy="463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2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621" y="325821"/>
            <a:ext cx="7772400" cy="1143000"/>
          </a:xfrm>
        </p:spPr>
        <p:txBody>
          <a:bodyPr/>
          <a:lstStyle/>
          <a:p>
            <a:r>
              <a:rPr lang="en-US"/>
              <a:t>Scaling &amp; Translating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282805"/>
              </p:ext>
            </p:extLst>
          </p:nvPr>
        </p:nvGraphicFramePr>
        <p:xfrm>
          <a:off x="517910" y="1708535"/>
          <a:ext cx="8866187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Equation" r:id="rId3" imgW="3263900" imgH="1638300" progId="Equation.3">
                  <p:embed/>
                </p:oleObj>
              </mc:Choice>
              <mc:Fallback>
                <p:oleObj name="Equation" r:id="rId3" imgW="32639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10" y="1708535"/>
                        <a:ext cx="8866187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816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5" name="Object 9"/>
          <p:cNvGraphicFramePr>
            <a:graphicFrameLocks noChangeAspect="1"/>
          </p:cNvGraphicFramePr>
          <p:nvPr>
            <p:extLst/>
          </p:nvPr>
        </p:nvGraphicFramePr>
        <p:xfrm>
          <a:off x="1752600" y="1828801"/>
          <a:ext cx="8458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name="Equation" r:id="rId3" imgW="4546440" imgH="711000" progId="Equation.3">
                  <p:embed/>
                </p:oleObj>
              </mc:Choice>
              <mc:Fallback>
                <p:oleObj name="Equation" r:id="rId3" imgW="4546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1"/>
                        <a:ext cx="84582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F3B62C9-1E25-1647-995C-D1C217157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089" y="304800"/>
            <a:ext cx="101529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Translating &amp; Scaling !</a:t>
            </a:r>
            <a:r>
              <a:rPr lang="en-US" dirty="0">
                <a:sym typeface="Symbol" pitchFamily="18" charset="2"/>
              </a:rPr>
              <a:t>= Scaling &amp; Translating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76601"/>
          <a:ext cx="67437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3" imgW="2730240" imgH="1422360" progId="Equation.3">
                  <p:embed/>
                </p:oleObj>
              </mc:Choice>
              <mc:Fallback>
                <p:oleObj name="Equation" r:id="rId3" imgW="27302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1"/>
                        <a:ext cx="67437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>
            <p:extLst/>
          </p:nvPr>
        </p:nvGraphicFramePr>
        <p:xfrm>
          <a:off x="1752600" y="1828801"/>
          <a:ext cx="8458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4" name="Equation" r:id="rId5" imgW="4546440" imgH="711000" progId="Equation.3">
                  <p:embed/>
                </p:oleObj>
              </mc:Choice>
              <mc:Fallback>
                <p:oleObj name="Equation" r:id="rId5" imgW="4546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1"/>
                        <a:ext cx="84582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1" y="4731027"/>
            <a:ext cx="9058275" cy="1669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310BB72-252F-8F49-B1FE-04A6DEB87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089" y="304800"/>
            <a:ext cx="101529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Translating &amp; Scaling !</a:t>
            </a:r>
            <a:r>
              <a:rPr lang="en-US" dirty="0">
                <a:sym typeface="Symbol" pitchFamily="18" charset="2"/>
              </a:rPr>
              <a:t>= Scaling &amp; Translating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99089" y="304800"/>
            <a:ext cx="101529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Translating &amp; Scaling !</a:t>
            </a:r>
            <a:r>
              <a:rPr lang="en-US" dirty="0">
                <a:sym typeface="Symbol" pitchFamily="18" charset="2"/>
              </a:rPr>
              <a:t>= Scaling &amp; Translating</a:t>
            </a:r>
            <a:endParaRPr lang="en-US" dirty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76601"/>
          <a:ext cx="67437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1" name="Equation" r:id="rId3" imgW="2730240" imgH="1422360" progId="Equation.3">
                  <p:embed/>
                </p:oleObj>
              </mc:Choice>
              <mc:Fallback>
                <p:oleObj name="Equation" r:id="rId3" imgW="27302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1"/>
                        <a:ext cx="67437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>
            <p:extLst/>
          </p:nvPr>
        </p:nvGraphicFramePr>
        <p:xfrm>
          <a:off x="1752600" y="1828801"/>
          <a:ext cx="84582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Equation" r:id="rId5" imgW="4546440" imgH="711000" progId="Equation.3">
                  <p:embed/>
                </p:oleObj>
              </mc:Choice>
              <mc:Fallback>
                <p:oleObj name="Equation" r:id="rId5" imgW="4546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1"/>
                        <a:ext cx="84582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4038600" cy="1143000"/>
          </a:xfrm>
        </p:spPr>
        <p:txBody>
          <a:bodyPr/>
          <a:lstStyle/>
          <a:p>
            <a:r>
              <a:rPr lang="en-US"/>
              <a:t>Rotation</a:t>
            </a:r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 flipV="1">
            <a:off x="2514600" y="16002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 rot="5400000" flipV="1">
            <a:off x="4000500" y="34671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819400" y="304800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 flipV="1">
            <a:off x="6781800" y="304800"/>
            <a:ext cx="0" cy="327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 rot="5400000" flipV="1">
            <a:off x="8610600" y="1828800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7086600" y="1600201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pic>
        <p:nvPicPr>
          <p:cNvPr id="73737" name="Picture 10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7082">
            <a:off x="5562600" y="2309813"/>
            <a:ext cx="2362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1" descr="na0086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362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0" name="AutoShape 12"/>
          <p:cNvSpPr>
            <a:spLocks noChangeArrowheads="1"/>
          </p:cNvSpPr>
          <p:nvPr/>
        </p:nvSpPr>
        <p:spPr bwMode="auto">
          <a:xfrm rot="1906855" flipH="1">
            <a:off x="4648200" y="2971800"/>
            <a:ext cx="609600" cy="685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489857"/>
            <a:ext cx="8229600" cy="990600"/>
          </a:xfrm>
        </p:spPr>
        <p:txBody>
          <a:bodyPr/>
          <a:lstStyle/>
          <a:p>
            <a:r>
              <a:rPr lang="en-US" dirty="0"/>
              <a:t>Vectors have two main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5" y="3644222"/>
            <a:ext cx="3614494" cy="23621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Vectors can represent an offset in 2D or 3D space.</a:t>
            </a:r>
          </a:p>
          <a:p>
            <a:r>
              <a:rPr lang="en-US" dirty="0"/>
              <a:t>Points are just vectors from the origin.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21630" y="1472438"/>
            <a:ext cx="5099956" cy="4324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(pixels, gradients at an image </a:t>
            </a:r>
            <a:r>
              <a:rPr lang="en-US" dirty="0" err="1"/>
              <a:t>keypoint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can also be treated as a vector.</a:t>
            </a:r>
          </a:p>
          <a:p>
            <a:endParaRPr lang="en-US" dirty="0"/>
          </a:p>
          <a:p>
            <a:r>
              <a:rPr lang="en-US" dirty="0"/>
              <a:t>Such vectors don’t have a geometric interpretation, but calculations like “distance” can still have value.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1480457"/>
            <a:ext cx="2349159" cy="2043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36" y="1480457"/>
            <a:ext cx="1066667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6593" y="465083"/>
            <a:ext cx="7772400" cy="1143000"/>
          </a:xfrm>
        </p:spPr>
        <p:txBody>
          <a:bodyPr/>
          <a:lstStyle/>
          <a:p>
            <a:r>
              <a:rPr lang="en-US"/>
              <a:t>Rotation Equations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755118" y="1760483"/>
            <a:ext cx="591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Counter-clockwise rotation by an angle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457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60565"/>
              </p:ext>
            </p:extLst>
          </p:nvPr>
        </p:nvGraphicFramePr>
        <p:xfrm>
          <a:off x="4056993" y="4465583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3" name="Equation" r:id="rId3" imgW="1638000" imgH="457200" progId="Equation.3">
                  <p:embed/>
                </p:oleObj>
              </mc:Choice>
              <mc:Fallback>
                <p:oleObj name="Equation" r:id="rId3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993" y="4465583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Line 5"/>
          <p:cNvSpPr>
            <a:spLocks noChangeShapeType="1"/>
          </p:cNvSpPr>
          <p:nvPr/>
        </p:nvSpPr>
        <p:spPr bwMode="auto">
          <a:xfrm flipV="1">
            <a:off x="1405868" y="2560583"/>
            <a:ext cx="0" cy="2286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1177268" y="4617983"/>
            <a:ext cx="2209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V="1">
            <a:off x="1405869" y="3551183"/>
            <a:ext cx="1127125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320268" y="370358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H="1">
            <a:off x="1405868" y="370358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913993" y="4003621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685393" y="4617983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932793" y="3470222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y’</a:t>
            </a: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H="1">
            <a:off x="1389993" y="438938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1923393" y="309398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P’</a:t>
            </a: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1389993" y="4389383"/>
            <a:ext cx="1447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2837793" y="438938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745718" y="3589283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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1999593" y="4617984"/>
            <a:ext cx="45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x’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932793" y="4125858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H="1" flipV="1">
            <a:off x="2304393" y="3703583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90" name="Arc 30"/>
          <p:cNvSpPr>
            <a:spLocks/>
          </p:cNvSpPr>
          <p:nvPr/>
        </p:nvSpPr>
        <p:spPr bwMode="auto">
          <a:xfrm>
            <a:off x="2407581" y="3551183"/>
            <a:ext cx="430212" cy="838200"/>
          </a:xfrm>
          <a:custGeom>
            <a:avLst/>
            <a:gdLst>
              <a:gd name="G0" fmla="+- 8900 0 0"/>
              <a:gd name="G1" fmla="+- 21600 0 0"/>
              <a:gd name="G2" fmla="+- 21600 0 0"/>
              <a:gd name="T0" fmla="*/ 0 w 30500"/>
              <a:gd name="T1" fmla="*/ 1919 h 21600"/>
              <a:gd name="T2" fmla="*/ 30500 w 30500"/>
              <a:gd name="T3" fmla="*/ 21600 h 21600"/>
              <a:gd name="T4" fmla="*/ 8900 w 305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00" h="21600" fill="none" extrusionOk="0">
                <a:moveTo>
                  <a:pt x="-1" y="1918"/>
                </a:moveTo>
                <a:cubicBezTo>
                  <a:pt x="2796" y="654"/>
                  <a:pt x="5830" y="-1"/>
                  <a:pt x="8900" y="0"/>
                </a:cubicBezTo>
                <a:cubicBezTo>
                  <a:pt x="20829" y="0"/>
                  <a:pt x="30500" y="9670"/>
                  <a:pt x="30500" y="21600"/>
                </a:cubicBezTo>
              </a:path>
              <a:path w="30500" h="21600" stroke="0" extrusionOk="0">
                <a:moveTo>
                  <a:pt x="-1" y="1918"/>
                </a:moveTo>
                <a:cubicBezTo>
                  <a:pt x="2796" y="654"/>
                  <a:pt x="5830" y="-1"/>
                  <a:pt x="8900" y="0"/>
                </a:cubicBezTo>
                <a:cubicBezTo>
                  <a:pt x="20829" y="0"/>
                  <a:pt x="30500" y="9670"/>
                  <a:pt x="30500" y="21600"/>
                </a:cubicBezTo>
                <a:lnTo>
                  <a:pt x="89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457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10789"/>
              </p:ext>
            </p:extLst>
          </p:nvPr>
        </p:nvGraphicFramePr>
        <p:xfrm>
          <a:off x="5031718" y="6034034"/>
          <a:ext cx="1479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4" name="Equation" r:id="rId5" imgW="571320" imgH="203040" progId="Equation.3">
                  <p:embed/>
                </p:oleObj>
              </mc:Choice>
              <mc:Fallback>
                <p:oleObj name="Equation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718" y="6034034"/>
                        <a:ext cx="14795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86112"/>
              </p:ext>
            </p:extLst>
          </p:nvPr>
        </p:nvGraphicFramePr>
        <p:xfrm>
          <a:off x="4209394" y="2560583"/>
          <a:ext cx="3324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5" name="Equation" r:id="rId7" imgW="1231560" imgH="203040" progId="Equation.3">
                  <p:embed/>
                </p:oleObj>
              </mc:Choice>
              <mc:Fallback>
                <p:oleObj name="Equation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394" y="2560583"/>
                        <a:ext cx="3324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6321"/>
              </p:ext>
            </p:extLst>
          </p:nvPr>
        </p:nvGraphicFramePr>
        <p:xfrm>
          <a:off x="4209394" y="3155897"/>
          <a:ext cx="33242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6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394" y="3155897"/>
                        <a:ext cx="33242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56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59372" y="436180"/>
            <a:ext cx="7772400" cy="1143000"/>
          </a:xfrm>
        </p:spPr>
        <p:txBody>
          <a:bodyPr/>
          <a:lstStyle/>
          <a:p>
            <a:r>
              <a:rPr lang="en-US" altLang="zh-CN" dirty="0"/>
              <a:t>Rotation Matrix </a:t>
            </a:r>
            <a:r>
              <a:rPr lang="en-US" dirty="0"/>
              <a:t>Properties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255384" y="3388414"/>
            <a:ext cx="2780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 2D rotation matrix is 2x2 </a:t>
            </a:r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02735"/>
              </p:ext>
            </p:extLst>
          </p:nvPr>
        </p:nvGraphicFramePr>
        <p:xfrm>
          <a:off x="3273972" y="5389180"/>
          <a:ext cx="2819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972" y="5389180"/>
                        <a:ext cx="2819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52336"/>
              </p:ext>
            </p:extLst>
          </p:nvPr>
        </p:nvGraphicFramePr>
        <p:xfrm>
          <a:off x="2207172" y="1960180"/>
          <a:ext cx="441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6" name="Equation" r:id="rId6" imgW="1638000" imgH="457200" progId="Equation.3">
                  <p:embed/>
                </p:oleObj>
              </mc:Choice>
              <mc:Fallback>
                <p:oleObj name="Equation" r:id="rId6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172" y="1960180"/>
                        <a:ext cx="4419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59372" y="4244592"/>
            <a:ext cx="62682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r>
              <a:rPr lang="en-US" sz="2000" dirty="0"/>
              <a:t>Note: R belongs to the category of </a:t>
            </a:r>
            <a:r>
              <a:rPr lang="en-US" sz="2000" i="1" dirty="0"/>
              <a:t>normal</a:t>
            </a:r>
            <a:r>
              <a:rPr lang="en-US" sz="2000" dirty="0"/>
              <a:t> matrices </a:t>
            </a:r>
          </a:p>
          <a:p>
            <a:r>
              <a:rPr lang="en-US" sz="2000" dirty="0"/>
              <a:t>and satisfies many interesting properties:</a:t>
            </a:r>
          </a:p>
        </p:txBody>
      </p:sp>
    </p:spTree>
    <p:extLst>
      <p:ext uri="{BB962C8B-B14F-4D97-AF65-F5344CB8AC3E}">
        <p14:creationId xmlns:p14="http://schemas.microsoft.com/office/powerpoint/2010/main" val="119674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0" y="371774"/>
            <a:ext cx="8229600" cy="1143000"/>
          </a:xfrm>
        </p:spPr>
        <p:txBody>
          <a:bodyPr/>
          <a:lstStyle/>
          <a:p>
            <a:r>
              <a:rPr lang="en-US" altLang="zh-CN" dirty="0"/>
              <a:t>Rotation Matrix Properties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361" y="1544271"/>
            <a:ext cx="8229600" cy="468573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Transpose of a rotation matrix produces a rotation in the opposite direction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rows of a rotation matrix are always mutually perpendicular (a.k.a. orthogonal) unit vectors</a:t>
            </a:r>
          </a:p>
          <a:p>
            <a:pPr lvl="1"/>
            <a:r>
              <a:rPr lang="en-US" altLang="zh-CN" dirty="0"/>
              <a:t>(and so are its columns)</a:t>
            </a:r>
          </a:p>
          <a:p>
            <a:pPr lvl="1"/>
            <a:endParaRPr lang="en-US" altLang="zh-CN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41025"/>
              </p:ext>
            </p:extLst>
          </p:nvPr>
        </p:nvGraphicFramePr>
        <p:xfrm>
          <a:off x="3438790" y="2953407"/>
          <a:ext cx="2819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3" name="Equation" r:id="rId3" imgW="1193760" imgH="457200" progId="Equation.3">
                  <p:embed/>
                </p:oleObj>
              </mc:Choice>
              <mc:Fallback>
                <p:oleObj name="Equation" r:id="rId3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790" y="2953407"/>
                        <a:ext cx="2819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229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64779" y="281152"/>
            <a:ext cx="7772400" cy="1143000"/>
          </a:xfrm>
        </p:spPr>
        <p:txBody>
          <a:bodyPr/>
          <a:lstStyle/>
          <a:p>
            <a:r>
              <a:rPr lang="en-US"/>
              <a:t>Scaling + Rotation + Translation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103179" y="1424152"/>
            <a:ext cx="316706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P’= (T R S) P</a:t>
            </a: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130"/>
              </p:ext>
            </p:extLst>
          </p:nvPr>
        </p:nvGraphicFramePr>
        <p:xfrm>
          <a:off x="588579" y="2186152"/>
          <a:ext cx="8153400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" name="Equation" r:id="rId3" imgW="3987720" imgH="939600" progId="Equation.3">
                  <p:embed/>
                </p:oleObj>
              </mc:Choice>
              <mc:Fallback>
                <p:oleObj name="Equation" r:id="rId3" imgW="39877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79" y="2186152"/>
                        <a:ext cx="8153400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61335"/>
              </p:ext>
            </p:extLst>
          </p:nvPr>
        </p:nvGraphicFramePr>
        <p:xfrm>
          <a:off x="588579" y="3252952"/>
          <a:ext cx="501015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8" name="Equation" r:id="rId5" imgW="2450880" imgH="1168200" progId="Equation.3">
                  <p:embed/>
                </p:oleObj>
              </mc:Choice>
              <mc:Fallback>
                <p:oleObj name="Equation" r:id="rId5" imgW="24508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79" y="3252952"/>
                        <a:ext cx="5010150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5800"/>
              </p:ext>
            </p:extLst>
          </p:nvPr>
        </p:nvGraphicFramePr>
        <p:xfrm>
          <a:off x="593343" y="4776952"/>
          <a:ext cx="4465637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9" name="Equation" r:id="rId7" imgW="2184120" imgH="939600" progId="Equation.3">
                  <p:embed/>
                </p:oleObj>
              </mc:Choice>
              <mc:Fallback>
                <p:oleObj name="Equation" r:id="rId7" imgW="2184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3" y="4776952"/>
                        <a:ext cx="4465637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3331779" y="5157952"/>
            <a:ext cx="1219200" cy="1219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50979" y="4776952"/>
            <a:ext cx="16764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2927" y="429097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is the form of the general-purpose transformation matrix</a:t>
            </a:r>
          </a:p>
        </p:txBody>
      </p:sp>
    </p:spTree>
    <p:extLst>
      <p:ext uri="{BB962C8B-B14F-4D97-AF65-F5344CB8AC3E}">
        <p14:creationId xmlns:p14="http://schemas.microsoft.com/office/powerpoint/2010/main" val="2152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3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/>
              <a:t>Matrix inverse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Eigenvalues and Eigenvectors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Calculate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409850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inverse of a transformation matrix reverses its effect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5800" y="4433023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45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97" y="1332187"/>
            <a:ext cx="8229600" cy="39649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Given a matrix </a:t>
            </a:r>
            <a:r>
              <a:rPr lang="en-US" altLang="zh-CN" b="1"/>
              <a:t>A</a:t>
            </a:r>
            <a:r>
              <a:rPr lang="en-US" altLang="zh-CN"/>
              <a:t>, its inverse </a:t>
            </a:r>
            <a:r>
              <a:rPr lang="en-US" altLang="zh-CN" b="1"/>
              <a:t>A</a:t>
            </a:r>
            <a:r>
              <a:rPr lang="en-US" altLang="zh-CN" b="1" baseline="30000"/>
              <a:t>-1</a:t>
            </a:r>
            <a:r>
              <a:rPr lang="en-US" altLang="zh-CN" baseline="30000"/>
              <a:t>  </a:t>
            </a:r>
            <a:r>
              <a:rPr lang="en-US" altLang="zh-CN"/>
              <a:t>is a matrix such that </a:t>
            </a:r>
            <a:r>
              <a:rPr lang="en-US" altLang="zh-CN" b="1"/>
              <a:t>AA</a:t>
            </a:r>
            <a:r>
              <a:rPr lang="en-US" altLang="zh-CN" b="1" baseline="30000"/>
              <a:t>-1 </a:t>
            </a:r>
            <a:r>
              <a:rPr lang="en-US" altLang="zh-CN" b="1"/>
              <a:t>= A</a:t>
            </a:r>
            <a:r>
              <a:rPr lang="en-US" altLang="zh-CN" b="1" baseline="30000"/>
              <a:t>-1</a:t>
            </a:r>
            <a:r>
              <a:rPr lang="en-US" altLang="zh-CN" b="1"/>
              <a:t>A =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endParaRPr lang="en-US" altLang="zh-CN"/>
          </a:p>
          <a:p>
            <a:r>
              <a:rPr lang="en-US" altLang="zh-CN"/>
              <a:t>E.g.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Inverse does not always exist. If </a:t>
            </a:r>
            <a:r>
              <a:rPr lang="en-US" altLang="zh-CN" b="1"/>
              <a:t>A</a:t>
            </a:r>
            <a:r>
              <a:rPr lang="en-US" altLang="zh-CN" b="1" baseline="30000"/>
              <a:t>-1</a:t>
            </a:r>
            <a:r>
              <a:rPr lang="en-US" altLang="zh-CN"/>
              <a:t> exists, </a:t>
            </a:r>
            <a:r>
              <a:rPr lang="en-US" altLang="zh-CN" b="1"/>
              <a:t>A</a:t>
            </a:r>
            <a:r>
              <a:rPr lang="en-US" altLang="zh-CN"/>
              <a:t> is </a:t>
            </a:r>
            <a:r>
              <a:rPr lang="en-US" altLang="zh-CN" i="1"/>
              <a:t>invertible</a:t>
            </a:r>
            <a:r>
              <a:rPr lang="en-US" altLang="zh-CN"/>
              <a:t> or </a:t>
            </a:r>
            <a:r>
              <a:rPr lang="en-US" altLang="zh-CN" i="1"/>
              <a:t>non-singular</a:t>
            </a:r>
            <a:r>
              <a:rPr lang="en-US" altLang="zh-CN"/>
              <a:t>. Otherwise, it’s </a:t>
            </a:r>
            <a:r>
              <a:rPr lang="en-US" altLang="zh-CN" i="1"/>
              <a:t>singular</a:t>
            </a:r>
            <a:r>
              <a:rPr lang="en-US" altLang="zh-CN"/>
              <a:t>.</a:t>
            </a:r>
          </a:p>
          <a:p>
            <a:r>
              <a:rPr lang="en-US" altLang="zh-CN"/>
              <a:t>Useful identities, for matrices that are invertible:</a:t>
            </a: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94775" y="5297127"/>
            <a:ext cx="3289935" cy="11220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6897" y="1891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Inverse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22" y="2475187"/>
            <a:ext cx="3379875" cy="11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09" y="1242990"/>
            <a:ext cx="10662745" cy="5081610"/>
          </a:xfrm>
        </p:spPr>
        <p:txBody>
          <a:bodyPr>
            <a:normAutofit/>
          </a:bodyPr>
          <a:lstStyle/>
          <a:p>
            <a:r>
              <a:rPr lang="en-US" altLang="zh-CN" dirty="0"/>
              <a:t>Pseudoinverse</a:t>
            </a:r>
          </a:p>
          <a:p>
            <a:pPr lvl="1"/>
            <a:r>
              <a:rPr lang="en-US" altLang="zh-CN" dirty="0"/>
              <a:t>Fortunately, there are workarounds to solve AX=B in these situations. And python can do them!</a:t>
            </a:r>
          </a:p>
          <a:p>
            <a:pPr lvl="1"/>
            <a:r>
              <a:rPr lang="en-US" altLang="zh-CN" dirty="0"/>
              <a:t>Instead of taking an inverse, directly ask python to solve for X in AX=B, by typing </a:t>
            </a:r>
            <a:r>
              <a:rPr lang="en-US" altLang="zh-CN" b="1" dirty="0" err="1"/>
              <a:t>np.linalg.solve</a:t>
            </a:r>
            <a:r>
              <a:rPr lang="en-US" altLang="zh-CN" b="1" dirty="0"/>
              <a:t>(A, B)</a:t>
            </a:r>
          </a:p>
          <a:p>
            <a:pPr lvl="1"/>
            <a:r>
              <a:rPr lang="en-US" altLang="zh-CN" dirty="0"/>
              <a:t>Python will try several appropriate numerical methods (including the pseudoinverse if the inverse doesn’t exist)</a:t>
            </a:r>
          </a:p>
          <a:p>
            <a:pPr lvl="1"/>
            <a:r>
              <a:rPr lang="en-US" altLang="zh-CN" dirty="0"/>
              <a:t>Python will return the value of X which solves the equation</a:t>
            </a:r>
          </a:p>
          <a:p>
            <a:pPr lvl="2"/>
            <a:r>
              <a:rPr lang="en-US" altLang="zh-CN" dirty="0"/>
              <a:t>If there is no exact solution, it will return the closest one</a:t>
            </a:r>
          </a:p>
          <a:p>
            <a:pPr lvl="2"/>
            <a:r>
              <a:rPr lang="en-US" altLang="zh-CN" dirty="0"/>
              <a:t>If there are many solutions, it will return the smallest one</a:t>
            </a:r>
          </a:p>
          <a:p>
            <a:pPr lvl="2"/>
            <a:endParaRPr lang="en-US" altLang="zh-CN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710" y="0"/>
            <a:ext cx="106627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</p:spTree>
    <p:extLst>
      <p:ext uri="{BB962C8B-B14F-4D97-AF65-F5344CB8AC3E}">
        <p14:creationId xmlns:p14="http://schemas.microsoft.com/office/powerpoint/2010/main" val="21787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1" y="1447942"/>
            <a:ext cx="8229600" cy="5081610"/>
          </a:xfrm>
        </p:spPr>
        <p:txBody>
          <a:bodyPr>
            <a:normAutofit/>
          </a:bodyPr>
          <a:lstStyle/>
          <a:p>
            <a:r>
              <a:rPr lang="en-US" altLang="zh-CN" dirty="0"/>
              <a:t>Python example: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2662" y="204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Matrix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37" y="2836132"/>
            <a:ext cx="2929152" cy="87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38" y="2177391"/>
            <a:ext cx="1471613" cy="469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9862" y="4017381"/>
            <a:ext cx="518160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&gt;&gt; </a:t>
            </a:r>
            <a:r>
              <a:rPr lang="pt-BR" sz="28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import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pt-BR" sz="28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numpy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as </a:t>
            </a:r>
            <a:r>
              <a:rPr lang="pt-BR" sz="28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np</a:t>
            </a:r>
            <a:endParaRPr lang="pt-BR" sz="28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&gt;&gt; </a:t>
            </a:r>
            <a:r>
              <a:rPr lang="pt-BR" sz="28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pt-BR" sz="2800" b="1" dirty="0" err="1"/>
              <a:t>np.linalg.solve</a:t>
            </a:r>
            <a:r>
              <a:rPr lang="pt-BR" sz="2800" b="1" dirty="0"/>
              <a:t>(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A,B)</a:t>
            </a:r>
          </a:p>
          <a:p>
            <a:r>
              <a:rPr lang="pt-BR" sz="2800" b="1" dirty="0" err="1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=</a:t>
            </a: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1.0000</a:t>
            </a:r>
          </a:p>
          <a:p>
            <a:r>
              <a:rPr lang="pt-BR" sz="2800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-0.5000</a:t>
            </a:r>
            <a:endParaRPr lang="en-US" sz="2800" b="1" dirty="0"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31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/>
              <a:t>Matrix rank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Eigenvalues and Eigenvectors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Calculate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438315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rank of a transformation matrix tells you how many dimensions it transforms a vector to.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43400" y="4834638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00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Linear independence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9601200" cy="280980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Suppose we have a set 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/>
              <a:t>If we can express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/>
              <a:t> as a linear combination of the other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, 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is linearly </a:t>
            </a:r>
            <a:r>
              <a:rPr lang="en-US" altLang="zh-CN" i="1" dirty="0">
                <a:cs typeface="Times New Roman" panose="02020603050405020304" pitchFamily="18" charset="0"/>
              </a:rPr>
              <a:t>dependent</a:t>
            </a:r>
            <a:r>
              <a:rPr lang="en-US" altLang="zh-CN" dirty="0">
                <a:cs typeface="Times New Roman" panose="02020603050405020304" pitchFamily="18" charset="0"/>
              </a:rPr>
              <a:t> on the other vectors. </a:t>
            </a:r>
          </a:p>
          <a:p>
            <a:pPr lvl="1"/>
            <a:r>
              <a:rPr lang="en-US" altLang="zh-CN" dirty="0">
                <a:cs typeface="Times New Roman" panose="02020603050405020304" pitchFamily="18" charset="0"/>
              </a:rPr>
              <a:t>The direction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can be expressed as a combination of the directions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err="1">
                <a:cs typeface="Times New Roman" panose="02020603050405020304" pitchFamily="18" charset="0"/>
              </a:rPr>
              <a:t>.</a:t>
            </a:r>
            <a:r>
              <a:rPr lang="en-US" altLang="zh-CN" dirty="0">
                <a:cs typeface="Times New Roman" panose="02020603050405020304" pitchFamily="18" charset="0"/>
              </a:rPr>
              <a:t> (E.g.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= 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2 </a:t>
            </a:r>
            <a:r>
              <a:rPr lang="en-US" altLang="zh-CN" dirty="0">
                <a:cs typeface="Times New Roman" panose="02020603050405020304" pitchFamily="18" charset="0"/>
              </a:rPr>
              <a:t>-.7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4</a:t>
            </a:r>
            <a:r>
              <a:rPr lang="en-US" altLang="zh-CN" dirty="0">
                <a:cs typeface="Times New Roman" panose="02020603050405020304" pitchFamily="18" charset="0"/>
              </a:rPr>
              <a:t>)</a:t>
            </a:r>
          </a:p>
          <a:p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88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Matrix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 matrix                       is an array of numbers with size   by  , i.e.  m rows and n columns.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If               , we say that       is square.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32800" y="6416676"/>
            <a:ext cx="1337997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91136" y="2997200"/>
            <a:ext cx="4690864" cy="16510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29258" y="1729231"/>
            <a:ext cx="1893046" cy="317584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64130" y="5243838"/>
            <a:ext cx="1084157" cy="177246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93129" y="5116285"/>
            <a:ext cx="381000" cy="33745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Linear independence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9601200" cy="49069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Suppose we have a set 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/>
              <a:t>If we can express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/>
              <a:t> as a linear combination of the other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, then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is linearly </a:t>
            </a:r>
            <a:r>
              <a:rPr lang="en-US" altLang="zh-CN" i="1" dirty="0">
                <a:cs typeface="Times New Roman" panose="02020603050405020304" pitchFamily="18" charset="0"/>
              </a:rPr>
              <a:t>dependent</a:t>
            </a:r>
            <a:r>
              <a:rPr lang="en-US" altLang="zh-CN" dirty="0">
                <a:cs typeface="Times New Roman" panose="02020603050405020304" pitchFamily="18" charset="0"/>
              </a:rPr>
              <a:t> on the other vectors. </a:t>
            </a:r>
          </a:p>
          <a:p>
            <a:pPr lvl="1"/>
            <a:r>
              <a:rPr lang="en-US" altLang="zh-CN" dirty="0">
                <a:cs typeface="Times New Roman" panose="02020603050405020304" pitchFamily="18" charset="0"/>
              </a:rPr>
              <a:t>The direction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can be expressed as a combination of the directions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2</a:t>
            </a:r>
            <a:r>
              <a:rPr lang="en-US" altLang="zh-CN" dirty="0"/>
              <a:t>…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err="1">
                <a:cs typeface="Times New Roman" panose="02020603050405020304" pitchFamily="18" charset="0"/>
              </a:rPr>
              <a:t>.</a:t>
            </a:r>
            <a:r>
              <a:rPr lang="en-US" altLang="zh-CN" dirty="0">
                <a:cs typeface="Times New Roman" panose="02020603050405020304" pitchFamily="18" charset="0"/>
              </a:rPr>
              <a:t> (E.g.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aseline="-25000" dirty="0"/>
              <a:t>1</a:t>
            </a:r>
            <a:r>
              <a:rPr lang="en-US" altLang="zh-CN" dirty="0">
                <a:cs typeface="Times New Roman" panose="02020603050405020304" pitchFamily="18" charset="0"/>
              </a:rPr>
              <a:t> = 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2 </a:t>
            </a:r>
            <a:r>
              <a:rPr lang="en-US" altLang="zh-CN" dirty="0">
                <a:cs typeface="Times New Roman" panose="02020603050405020304" pitchFamily="18" charset="0"/>
              </a:rPr>
              <a:t>-.7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zh-CN" baseline="-25000" dirty="0"/>
              <a:t>4</a:t>
            </a:r>
            <a:r>
              <a:rPr lang="en-US" altLang="zh-CN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>
                <a:cs typeface="Times New Roman" panose="02020603050405020304" pitchFamily="18" charset="0"/>
              </a:rPr>
              <a:t>If no vector is linearly dependent on the rest of the set, the set is linearly </a:t>
            </a:r>
            <a:r>
              <a:rPr lang="en-US" altLang="zh-CN" i="1" dirty="0">
                <a:cs typeface="Times New Roman" panose="02020603050405020304" pitchFamily="18" charset="0"/>
              </a:rPr>
              <a:t>independent</a:t>
            </a:r>
            <a:r>
              <a:rPr lang="en-US" altLang="zh-CN" dirty="0"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CN" dirty="0"/>
              <a:t>Common case: a set of vectors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 is always linearly independent if each vector is perpendicular to every other vector (and non-zero) </a:t>
            </a:r>
          </a:p>
          <a:p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919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Linear independence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1" y="1503575"/>
            <a:ext cx="4307381" cy="8344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/>
              <a:t>Not linearly independent</a:t>
            </a:r>
            <a:endParaRPr lang="zh-CN" altLang="en-US" baseline="-25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2362201"/>
            <a:ext cx="3469383" cy="346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2815641"/>
            <a:ext cx="4227019" cy="30353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828801" y="1503575"/>
            <a:ext cx="4531819" cy="563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Linearly independent set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449933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Matrix rank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Column/row rank</a:t>
            </a:r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lvl="1"/>
            <a:r>
              <a:rPr lang="en-US" altLang="zh-CN"/>
              <a:t>Column rank always equals row rank</a:t>
            </a:r>
          </a:p>
          <a:p>
            <a:endParaRPr lang="en-US" altLang="zh-CN"/>
          </a:p>
          <a:p>
            <a:r>
              <a:rPr lang="en-US" altLang="zh-CN"/>
              <a:t>Matrix rank</a:t>
            </a:r>
          </a:p>
          <a:p>
            <a:endParaRPr lang="en-US" altLang="zh-CN"/>
          </a:p>
          <a:p>
            <a:endParaRPr lang="en-US" altLang="zh-CN"/>
          </a:p>
          <a:p>
            <a:pPr lvl="1">
              <a:buNone/>
            </a:pPr>
            <a:endParaRPr lang="en-US" altLang="zh-CN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3600" y="2362200"/>
            <a:ext cx="8229600" cy="56720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00401" y="5064656"/>
            <a:ext cx="5277181" cy="3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9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Matrix rank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4017"/>
            <a:ext cx="9758044" cy="311308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For transformation matrices, the rank tells you the dimensions of the output</a:t>
            </a:r>
          </a:p>
          <a:p>
            <a:r>
              <a:rPr lang="en-US" altLang="zh-CN" dirty="0"/>
              <a:t>E.g. if rank of </a:t>
            </a:r>
            <a:r>
              <a:rPr lang="en-US" altLang="zh-CN" b="1" dirty="0"/>
              <a:t>A</a:t>
            </a:r>
            <a:r>
              <a:rPr lang="en-US" altLang="zh-CN" dirty="0"/>
              <a:t> is 1, then the transformation</a:t>
            </a:r>
          </a:p>
          <a:p>
            <a:pPr marL="0" indent="0">
              <a:buNone/>
            </a:pPr>
            <a:r>
              <a:rPr lang="en-US" altLang="zh-CN" b="1" dirty="0"/>
              <a:t>						</a:t>
            </a:r>
            <a:r>
              <a:rPr lang="en-US" altLang="zh-CN" sz="4400" b="1" dirty="0"/>
              <a:t>p’=</a:t>
            </a:r>
            <a:r>
              <a:rPr lang="en-US" altLang="zh-CN" sz="4400" b="1" dirty="0" err="1"/>
              <a:t>A</a:t>
            </a:r>
            <a:r>
              <a:rPr lang="en-US" altLang="zh-CN" sz="4400" dirty="0" err="1"/>
              <a:t>p</a:t>
            </a:r>
            <a:endParaRPr lang="en-US" altLang="zh-CN" sz="4400" dirty="0"/>
          </a:p>
          <a:p>
            <a:pPr marL="0" indent="0">
              <a:buNone/>
            </a:pPr>
            <a:r>
              <a:rPr lang="en-US" altLang="zh-CN" dirty="0"/>
              <a:t>	maps points onto a line. </a:t>
            </a:r>
          </a:p>
          <a:p>
            <a:r>
              <a:rPr lang="en-US" altLang="zh-CN" dirty="0"/>
              <a:t>Here’s a matrix with rank 1:</a:t>
            </a:r>
          </a:p>
          <a:p>
            <a:pPr lvl="1">
              <a:buNone/>
            </a:pPr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01" y="4855178"/>
            <a:ext cx="4333875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7480" y="5184982"/>
            <a:ext cx="151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points get mapped to the line y=2x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01287" y="5398103"/>
            <a:ext cx="3364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09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Matrix rank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9753600" cy="4934410"/>
          </a:xfrm>
        </p:spPr>
        <p:txBody>
          <a:bodyPr>
            <a:normAutofit/>
          </a:bodyPr>
          <a:lstStyle/>
          <a:p>
            <a:r>
              <a:rPr lang="en-US" altLang="zh-CN" dirty="0"/>
              <a:t>If an </a:t>
            </a:r>
            <a:r>
              <a:rPr lang="en-US" altLang="zh-CN" i="1" dirty="0"/>
              <a:t>m</a:t>
            </a:r>
            <a:r>
              <a:rPr lang="en-US" altLang="zh-CN" dirty="0"/>
              <a:t> x </a:t>
            </a:r>
            <a:r>
              <a:rPr lang="en-US" altLang="zh-CN" i="1" dirty="0"/>
              <a:t>m</a:t>
            </a:r>
            <a:r>
              <a:rPr lang="en-US" altLang="zh-CN" dirty="0"/>
              <a:t> matrix is rank </a:t>
            </a:r>
            <a:r>
              <a:rPr lang="en-US" altLang="zh-CN" i="1" dirty="0"/>
              <a:t>m</a:t>
            </a:r>
            <a:r>
              <a:rPr lang="en-US" altLang="zh-CN" dirty="0"/>
              <a:t>, we say it’s “full rank”</a:t>
            </a:r>
          </a:p>
          <a:p>
            <a:pPr lvl="1"/>
            <a:r>
              <a:rPr lang="en-US" altLang="zh-CN" dirty="0"/>
              <a:t>Maps an </a:t>
            </a:r>
            <a:r>
              <a:rPr lang="en-US" altLang="zh-CN" i="1" dirty="0"/>
              <a:t>m</a:t>
            </a:r>
            <a:r>
              <a:rPr lang="en-US" altLang="zh-CN" dirty="0"/>
              <a:t> x 1 vector uniquely to another </a:t>
            </a:r>
            <a:r>
              <a:rPr lang="en-US" altLang="zh-CN" i="1" dirty="0"/>
              <a:t>m</a:t>
            </a:r>
            <a:r>
              <a:rPr lang="en-US" altLang="zh-CN" dirty="0"/>
              <a:t> x 1 vector</a:t>
            </a:r>
          </a:p>
          <a:p>
            <a:pPr lvl="1"/>
            <a:r>
              <a:rPr lang="en-US" altLang="zh-CN" dirty="0"/>
              <a:t>An inverse matrix can be found</a:t>
            </a:r>
          </a:p>
          <a:p>
            <a:r>
              <a:rPr lang="en-US" altLang="zh-CN" dirty="0"/>
              <a:t>If rank &lt; </a:t>
            </a:r>
            <a:r>
              <a:rPr lang="en-US" altLang="zh-CN" i="1" dirty="0"/>
              <a:t>m</a:t>
            </a:r>
            <a:r>
              <a:rPr lang="en-US" altLang="zh-CN" dirty="0"/>
              <a:t>, we say it’s “singular”</a:t>
            </a:r>
          </a:p>
          <a:p>
            <a:pPr lvl="1"/>
            <a:r>
              <a:rPr lang="en-US" altLang="zh-CN" dirty="0"/>
              <a:t>At least one dimension is getting collapsed. No way to look at the result and tell what the input was</a:t>
            </a:r>
          </a:p>
          <a:p>
            <a:pPr lvl="1"/>
            <a:r>
              <a:rPr lang="en-US" altLang="zh-CN" dirty="0"/>
              <a:t>Inverse does not exist</a:t>
            </a:r>
          </a:p>
          <a:p>
            <a:r>
              <a:rPr lang="en-US" altLang="zh-CN" dirty="0"/>
              <a:t>Inverse also doesn’t exist for non-square matrices</a:t>
            </a:r>
          </a:p>
          <a:p>
            <a:pPr lvl="1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64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/>
              <a:t>Eigenvalues and Eigenvectors(SVD)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Calculus</a:t>
            </a:r>
          </a:p>
        </p:txBody>
      </p:sp>
    </p:spTree>
    <p:extLst>
      <p:ext uri="{BB962C8B-B14F-4D97-AF65-F5344CB8AC3E}">
        <p14:creationId xmlns:p14="http://schemas.microsoft.com/office/powerpoint/2010/main" val="5279842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eigenvector </a:t>
            </a:r>
            <a:r>
              <a:rPr lang="en-US" b="1" dirty="0"/>
              <a:t>x</a:t>
            </a:r>
            <a:r>
              <a:rPr lang="en-US" dirty="0"/>
              <a:t> of a linear transformation </a:t>
            </a:r>
            <a:r>
              <a:rPr lang="en-US" i="1" dirty="0"/>
              <a:t>A</a:t>
            </a:r>
            <a:r>
              <a:rPr lang="en-US" dirty="0"/>
              <a:t> is a non-zero vector that, when </a:t>
            </a:r>
            <a:r>
              <a:rPr lang="en-US" i="1" dirty="0"/>
              <a:t>A</a:t>
            </a:r>
            <a:r>
              <a:rPr lang="en-US" dirty="0"/>
              <a:t> is applied to it, does not change direction.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64" y="4797287"/>
            <a:ext cx="5654237" cy="13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86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eigenvector </a:t>
            </a:r>
            <a:r>
              <a:rPr lang="en-US" b="1" dirty="0"/>
              <a:t>x</a:t>
            </a:r>
            <a:r>
              <a:rPr lang="en-US" dirty="0"/>
              <a:t> of a linear transformation </a:t>
            </a:r>
            <a:r>
              <a:rPr lang="en-US" i="1" dirty="0"/>
              <a:t>A</a:t>
            </a:r>
            <a:r>
              <a:rPr lang="en-US" dirty="0"/>
              <a:t> is a non-zero vector that, when </a:t>
            </a:r>
            <a:r>
              <a:rPr lang="en-US" i="1" dirty="0"/>
              <a:t>A</a:t>
            </a:r>
            <a:r>
              <a:rPr lang="en-US" dirty="0"/>
              <a:t> is applied to it, does not change direction.</a:t>
            </a:r>
          </a:p>
          <a:p>
            <a:r>
              <a:rPr lang="en-US" dirty="0"/>
              <a:t>Applying </a:t>
            </a:r>
            <a:r>
              <a:rPr lang="en-US" i="1" dirty="0"/>
              <a:t>A</a:t>
            </a:r>
            <a:r>
              <a:rPr lang="en-US" dirty="0"/>
              <a:t> to the eigenvector only scales the eigenvector by the scalar value </a:t>
            </a:r>
            <a:r>
              <a:rPr lang="en-US" i="1" dirty="0" err="1"/>
              <a:t>λ</a:t>
            </a:r>
            <a:r>
              <a:rPr lang="en-US" dirty="0"/>
              <a:t>, called an eigenvalue.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64" y="4797287"/>
            <a:ext cx="5654237" cy="13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0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find all the eigenvalues of A:</a:t>
            </a:r>
          </a:p>
          <a:p>
            <a:endParaRPr lang="en-US" dirty="0"/>
          </a:p>
          <a:p>
            <a:r>
              <a:rPr lang="en-US" dirty="0"/>
              <a:t>Which can we written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087178"/>
            <a:ext cx="3327400" cy="67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83" y="2059955"/>
            <a:ext cx="3641035" cy="855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83" y="3227455"/>
            <a:ext cx="2484945" cy="973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6"/>
          <a:stretch/>
        </p:blipFill>
        <p:spPr>
          <a:xfrm>
            <a:off x="6814755" y="3286334"/>
            <a:ext cx="1535595" cy="8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52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solve for eigenvalues by solving: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we are looking for non-zero </a:t>
            </a:r>
            <a:r>
              <a:rPr lang="en-US" b="1" dirty="0"/>
              <a:t>x</a:t>
            </a:r>
            <a:r>
              <a:rPr lang="en-US" dirty="0"/>
              <a:t>, we can instead solve the above equation as: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2343978"/>
            <a:ext cx="3327400" cy="67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517887"/>
            <a:ext cx="2209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5000"/>
            <a:ext cx="2755900" cy="1625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32800" y="6416676"/>
            <a:ext cx="1337997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70" y="1471435"/>
            <a:ext cx="1295400" cy="1295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154365"/>
            <a:ext cx="86868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Python represents an image as a matrix of pixel </a:t>
            </a:r>
            <a:r>
              <a:rPr lang="en-US" dirty="0" err="1"/>
              <a:t>brightnesses</a:t>
            </a:r>
            <a:endParaRPr lang="en-US" dirty="0"/>
          </a:p>
          <a:p>
            <a:r>
              <a:rPr lang="en-US" dirty="0"/>
              <a:t>Note that the upper left corner is [</a:t>
            </a:r>
            <a:r>
              <a:rPr lang="en-US" dirty="0" err="1"/>
              <a:t>y,x</a:t>
            </a:r>
            <a:r>
              <a:rPr lang="en-US" dirty="0"/>
              <a:t>] = (0,0)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1" y="1210714"/>
            <a:ext cx="180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29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39"/>
            <a:ext cx="10284372" cy="50304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trace of a A is equal to the sum of its eigenvalues: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determinant of A is equal to the product of its eigenvalues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rank of A is equal to the number of non-zero eigenvalues of A.</a:t>
            </a:r>
          </a:p>
          <a:p>
            <a:r>
              <a:rPr lang="en-US" dirty="0"/>
              <a:t>The eigenvalues of a diagonal matrix D = </a:t>
            </a:r>
            <a:r>
              <a:rPr lang="en-US" dirty="0" err="1"/>
              <a:t>diag</a:t>
            </a:r>
            <a:r>
              <a:rPr lang="en-US" dirty="0"/>
              <a:t>(d1, . . . </a:t>
            </a:r>
            <a:r>
              <a:rPr lang="en-US" dirty="0" err="1"/>
              <a:t>dn</a:t>
            </a:r>
            <a:r>
              <a:rPr lang="en-US" dirty="0"/>
              <a:t>) are just the diagonal entries d1, . . . </a:t>
            </a:r>
            <a:r>
              <a:rPr lang="en-US" dirty="0" err="1"/>
              <a:t>dn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6"/>
          <a:stretch/>
        </p:blipFill>
        <p:spPr>
          <a:xfrm>
            <a:off x="5877751" y="1874026"/>
            <a:ext cx="1715745" cy="888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06" y="3428171"/>
            <a:ext cx="1609034" cy="10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601200" cy="3501886"/>
          </a:xfrm>
        </p:spPr>
        <p:txBody>
          <a:bodyPr>
            <a:normAutofit/>
          </a:bodyPr>
          <a:lstStyle/>
          <a:p>
            <a:r>
              <a:rPr lang="en-US" dirty="0"/>
              <a:t>We call an eigenvalue </a:t>
            </a:r>
            <a:r>
              <a:rPr lang="en-US" dirty="0" err="1"/>
              <a:t>λ</a:t>
            </a:r>
            <a:r>
              <a:rPr lang="en-US" dirty="0"/>
              <a:t> and an associated eigenvector an </a:t>
            </a:r>
            <a:r>
              <a:rPr lang="en-US" b="1" dirty="0" err="1"/>
              <a:t>eigenpair</a:t>
            </a:r>
            <a:r>
              <a:rPr lang="en-US" dirty="0"/>
              <a:t>. </a:t>
            </a:r>
          </a:p>
          <a:p>
            <a:r>
              <a:rPr lang="en-US" dirty="0"/>
              <a:t>The space of vectors where (A − </a:t>
            </a:r>
            <a:r>
              <a:rPr lang="en-US" dirty="0" err="1"/>
              <a:t>λI</a:t>
            </a:r>
            <a:r>
              <a:rPr lang="en-US" dirty="0"/>
              <a:t>) = 0 is often called the </a:t>
            </a:r>
            <a:r>
              <a:rPr lang="en-US" b="1" dirty="0" err="1"/>
              <a:t>eigenspace</a:t>
            </a:r>
            <a:r>
              <a:rPr lang="en-US" dirty="0"/>
              <a:t> of A associated with the eigenvalue </a:t>
            </a:r>
            <a:r>
              <a:rPr lang="en-US" dirty="0" err="1"/>
              <a:t>λ</a:t>
            </a:r>
            <a:r>
              <a:rPr lang="en-US" dirty="0"/>
              <a:t>. </a:t>
            </a:r>
          </a:p>
          <a:p>
            <a:r>
              <a:rPr lang="en-US" dirty="0"/>
              <a:t>The set of all eigenvalues of A is called its </a:t>
            </a:r>
            <a:r>
              <a:rPr lang="en-US" b="1" dirty="0"/>
              <a:t>spectrum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/>
          <a:stretch/>
        </p:blipFill>
        <p:spPr>
          <a:xfrm>
            <a:off x="2265874" y="4895911"/>
            <a:ext cx="6280105" cy="7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5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601200" cy="4416287"/>
          </a:xfrm>
        </p:spPr>
        <p:txBody>
          <a:bodyPr>
            <a:normAutofit/>
          </a:bodyPr>
          <a:lstStyle/>
          <a:p>
            <a:r>
              <a:rPr lang="en-US" dirty="0"/>
              <a:t>The magnitude of the largest eigenvalue (in magnitude) is called the spectral radius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Where C is the space of all eigenvalues of 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/>
          <a:stretch/>
        </p:blipFill>
        <p:spPr>
          <a:xfrm>
            <a:off x="3900439" y="2862470"/>
            <a:ext cx="4391123" cy="7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584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601200" cy="4416287"/>
          </a:xfrm>
        </p:spPr>
        <p:txBody>
          <a:bodyPr>
            <a:normAutofit/>
          </a:bodyPr>
          <a:lstStyle/>
          <a:p>
            <a:r>
              <a:rPr lang="en-US" dirty="0"/>
              <a:t>The spectral radius is bounded by infinity norm of a matrix:</a:t>
            </a:r>
          </a:p>
          <a:p>
            <a:r>
              <a:rPr lang="en-US" dirty="0"/>
              <a:t>Proof: Turn to a partner and prove this!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b="1"/>
          <a:stretch/>
        </p:blipFill>
        <p:spPr>
          <a:xfrm>
            <a:off x="5363818" y="2186608"/>
            <a:ext cx="2908300" cy="5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2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601200" cy="4416287"/>
          </a:xfrm>
        </p:spPr>
        <p:txBody>
          <a:bodyPr>
            <a:normAutofit/>
          </a:bodyPr>
          <a:lstStyle/>
          <a:p>
            <a:r>
              <a:rPr lang="en-US" dirty="0"/>
              <a:t>The spectral radius is bounded by infinity norm of a matrix:</a:t>
            </a:r>
          </a:p>
          <a:p>
            <a:r>
              <a:rPr lang="en-US" dirty="0"/>
              <a:t>Proof: Let </a:t>
            </a:r>
            <a:r>
              <a:rPr lang="en-US" dirty="0" err="1"/>
              <a:t>λ</a:t>
            </a:r>
            <a:r>
              <a:rPr lang="en-US" dirty="0"/>
              <a:t> and v be an </a:t>
            </a:r>
            <a:r>
              <a:rPr lang="en-US" dirty="0" err="1"/>
              <a:t>eigenpair</a:t>
            </a:r>
            <a:r>
              <a:rPr lang="en-US" dirty="0"/>
              <a:t> of A: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b="1"/>
          <a:stretch/>
        </p:blipFill>
        <p:spPr>
          <a:xfrm>
            <a:off x="5363818" y="2186608"/>
            <a:ext cx="2908300" cy="597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55" y="3437290"/>
            <a:ext cx="6297258" cy="31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31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n × n matrix A is diagonalizable if it has n linearly independent eigenvectors. </a:t>
            </a:r>
          </a:p>
          <a:p>
            <a:r>
              <a:rPr lang="en-US" dirty="0"/>
              <a:t>Most square matrices (in a sense that can be made mathematically rigorous) are diagonalizable: </a:t>
            </a:r>
          </a:p>
          <a:p>
            <a:pPr lvl="1"/>
            <a:r>
              <a:rPr lang="en-US" dirty="0"/>
              <a:t>Normal matrices are diagonalizable </a:t>
            </a:r>
          </a:p>
          <a:p>
            <a:pPr lvl="1"/>
            <a:r>
              <a:rPr lang="en-US" dirty="0"/>
              <a:t>Matrices with n distinct eigenvalues are diagonalizable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Lemma</a:t>
            </a:r>
            <a:r>
              <a:rPr lang="en-US" dirty="0"/>
              <a:t>: Eigenvectors associated with distinct eigenvalues are linearly independent.</a:t>
            </a:r>
          </a:p>
        </p:txBody>
      </p:sp>
    </p:spTree>
    <p:extLst>
      <p:ext uri="{BB962C8B-B14F-4D97-AF65-F5344CB8AC3E}">
        <p14:creationId xmlns:p14="http://schemas.microsoft.com/office/powerpoint/2010/main" val="10940773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n × n matrix A is diagonalizable if it has n linearly independent eigenvectors. </a:t>
            </a:r>
          </a:p>
          <a:p>
            <a:r>
              <a:rPr lang="en-US" dirty="0"/>
              <a:t>Most square matrices are diagonalizable: </a:t>
            </a:r>
          </a:p>
          <a:p>
            <a:pPr lvl="1"/>
            <a:r>
              <a:rPr lang="en-US" dirty="0"/>
              <a:t>Normal matrices are diagonalizable </a:t>
            </a:r>
          </a:p>
          <a:p>
            <a:pPr lvl="1"/>
            <a:r>
              <a:rPr lang="en-US" dirty="0"/>
              <a:t>Matrices with n distinct eigenvalues are diagonalizable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Lemma</a:t>
            </a:r>
            <a:r>
              <a:rPr lang="en-US" dirty="0"/>
              <a:t>: Eigenvectors associated with distinct eigenvalues are linearly independent.</a:t>
            </a:r>
          </a:p>
        </p:txBody>
      </p:sp>
    </p:spTree>
    <p:extLst>
      <p:ext uri="{BB962C8B-B14F-4D97-AF65-F5344CB8AC3E}">
        <p14:creationId xmlns:p14="http://schemas.microsoft.com/office/powerpoint/2010/main" val="8835795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601200" cy="4525963"/>
          </a:xfrm>
        </p:spPr>
        <p:txBody>
          <a:bodyPr/>
          <a:lstStyle/>
          <a:p>
            <a:r>
              <a:rPr lang="en-US" dirty="0"/>
              <a:t>Eigenvalue equation: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Where D is a diagonal matrix of the eigenvalues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b="14382"/>
          <a:stretch/>
        </p:blipFill>
        <p:spPr>
          <a:xfrm>
            <a:off x="4624733" y="2173358"/>
            <a:ext cx="2942535" cy="104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66" y="3863181"/>
            <a:ext cx="3461011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98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601200" cy="4525963"/>
          </a:xfrm>
        </p:spPr>
        <p:txBody>
          <a:bodyPr>
            <a:normAutofit/>
          </a:bodyPr>
          <a:lstStyle/>
          <a:p>
            <a:r>
              <a:rPr lang="en-US" dirty="0"/>
              <a:t>Eigenvalue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all </a:t>
            </a:r>
            <a:r>
              <a:rPr lang="en-US" dirty="0" err="1"/>
              <a:t>λ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r>
              <a:rPr lang="en-US" dirty="0"/>
              <a:t> are unique:</a:t>
            </a:r>
          </a:p>
          <a:p>
            <a:endParaRPr lang="en-US" dirty="0"/>
          </a:p>
          <a:p>
            <a:endParaRPr lang="en-US" dirty="0"/>
          </a:p>
          <a:p>
            <a:pPr marL="742950" lvl="2" indent="-342900"/>
            <a:r>
              <a:rPr lang="en-US" dirty="0"/>
              <a:t>Remember that the inverse of an orthogonal matrix is just its transpose and the eigenvectors are orthogonal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b="14382"/>
          <a:stretch/>
        </p:blipFill>
        <p:spPr>
          <a:xfrm>
            <a:off x="4624733" y="2173358"/>
            <a:ext cx="2942535" cy="1046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47" y="4188135"/>
            <a:ext cx="2587120" cy="9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78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Properties:</a:t>
            </a:r>
          </a:p>
          <a:p>
            <a:pPr lvl="1"/>
            <a:r>
              <a:rPr lang="en-US" dirty="0"/>
              <a:t>For a symmetric matrix A, all the eigenvalues are real.</a:t>
            </a:r>
          </a:p>
          <a:p>
            <a:pPr lvl="1"/>
            <a:r>
              <a:rPr lang="en-US" dirty="0"/>
              <a:t>The eigenvectors of A are orthonormal.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13" y="4015858"/>
            <a:ext cx="2587120" cy="9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757B-EF2E-D047-B7FB-94B4B6A5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as both a </a:t>
            </a:r>
            <a:r>
              <a:rPr lang="en-US" b="1" dirty="0"/>
              <a:t>matrix</a:t>
            </a:r>
            <a:r>
              <a:rPr lang="en-US" dirty="0"/>
              <a:t> as well as a </a:t>
            </a:r>
            <a:r>
              <a:rPr lang="en-US" b="1" dirty="0"/>
              <a:t>vector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2130F1-2B07-8242-9D9F-99BE0BC57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9" y="1600201"/>
            <a:ext cx="6857143" cy="45259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C1532D-87AE-5941-B173-6761EAEE9F5F}"/>
              </a:ext>
            </a:extLst>
          </p:cNvPr>
          <p:cNvSpPr/>
          <p:nvPr/>
        </p:nvSpPr>
        <p:spPr>
          <a:xfrm>
            <a:off x="4830871" y="2805831"/>
            <a:ext cx="3620022" cy="3206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491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Therefore: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where</a:t>
            </a:r>
          </a:p>
          <a:p>
            <a:r>
              <a:rPr lang="en-US" dirty="0"/>
              <a:t>So, what can you say about the vector x that satisfies the following optimization?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1"/>
          <a:stretch/>
        </p:blipFill>
        <p:spPr>
          <a:xfrm>
            <a:off x="7182678" y="2144331"/>
            <a:ext cx="1789042" cy="1103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76" y="2360170"/>
            <a:ext cx="4448302" cy="671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13" y="3298468"/>
            <a:ext cx="1537804" cy="693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A124C8-C741-7D42-8746-50F398C90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27" y="4350475"/>
            <a:ext cx="5334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00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Therefore: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where</a:t>
            </a:r>
          </a:p>
          <a:p>
            <a:r>
              <a:rPr lang="en-US" dirty="0"/>
              <a:t>So, what can you say about the vector x that satisfies the following optimization?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Is the same as finding the eigenvector that corresponds to the largest eigenvalue of 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27" y="4350475"/>
            <a:ext cx="5334000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76" y="2360170"/>
            <a:ext cx="4448302" cy="671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13" y="3298468"/>
            <a:ext cx="1537804" cy="693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1"/>
          <a:stretch/>
        </p:blipFill>
        <p:spPr>
          <a:xfrm>
            <a:off x="7182678" y="2144331"/>
            <a:ext cx="1789042" cy="11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8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applications of Eigenvalues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PageRank </a:t>
            </a:r>
          </a:p>
          <a:p>
            <a:r>
              <a:rPr lang="en-US" dirty="0"/>
              <a:t>Schrodinger’s equation </a:t>
            </a:r>
          </a:p>
          <a:p>
            <a:r>
              <a:rPr lang="en-US" dirty="0"/>
              <a:t>PCA</a:t>
            </a:r>
          </a:p>
          <a:p>
            <a:endParaRPr lang="en-US" dirty="0"/>
          </a:p>
          <a:p>
            <a:r>
              <a:rPr lang="en-US" dirty="0"/>
              <a:t>We are going to use it to compress images in future classes</a:t>
            </a:r>
          </a:p>
        </p:txBody>
      </p:sp>
    </p:spTree>
    <p:extLst>
      <p:ext uri="{BB962C8B-B14F-4D97-AF65-F5344CB8AC3E}">
        <p14:creationId xmlns:p14="http://schemas.microsoft.com/office/powerpoint/2010/main" val="4057241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Vectors and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Matrix Operations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Determinants, norms, trace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Special Matrices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Transformation Matrices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Homogeneous coordinates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Translation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inverse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Matrix rank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Eigenvalues and Eigenvectors(SVD)</a:t>
            </a:r>
          </a:p>
          <a:p>
            <a:r>
              <a:rPr lang="en-US" dirty="0"/>
              <a:t>Matrix Calculus</a:t>
            </a:r>
          </a:p>
        </p:txBody>
      </p:sp>
    </p:spTree>
    <p:extLst>
      <p:ext uri="{BB962C8B-B14F-4D97-AF65-F5344CB8AC3E}">
        <p14:creationId xmlns:p14="http://schemas.microsoft.com/office/powerpoint/2010/main" val="1926756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252841" cy="4525963"/>
          </a:xfrm>
        </p:spPr>
        <p:txBody>
          <a:bodyPr/>
          <a:lstStyle/>
          <a:p>
            <a:r>
              <a:rPr lang="en-US" dirty="0"/>
              <a:t>Let a function                        take as input a matrix A of size m × n and return a real value.</a:t>
            </a:r>
          </a:p>
          <a:p>
            <a:r>
              <a:rPr lang="en-US" dirty="0"/>
              <a:t>Then the </a:t>
            </a:r>
            <a:r>
              <a:rPr lang="en-US" b="1" dirty="0"/>
              <a:t>gradient</a:t>
            </a:r>
            <a:r>
              <a:rPr lang="en-US" dirty="0"/>
              <a:t> of </a:t>
            </a:r>
            <a:r>
              <a:rPr lang="en-US" b="1" dirty="0"/>
              <a:t>f: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63" y="1556643"/>
            <a:ext cx="19558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67" y="3177656"/>
            <a:ext cx="7897135" cy="26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0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entry in the matrix is:</a:t>
            </a:r>
          </a:p>
          <a:p>
            <a:r>
              <a:rPr lang="en-US" dirty="0"/>
              <a:t>the size of ∇</a:t>
            </a:r>
            <a:r>
              <a:rPr lang="en-US" baseline="-25000" dirty="0" err="1"/>
              <a:t>A</a:t>
            </a:r>
            <a:r>
              <a:rPr lang="en-US" dirty="0" err="1"/>
              <a:t>f</a:t>
            </a:r>
            <a:r>
              <a:rPr lang="en-US" dirty="0"/>
              <a:t>(A) is always the same as the size of A. So if A is just a vector x: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/>
          <a:stretch/>
        </p:blipFill>
        <p:spPr>
          <a:xfrm>
            <a:off x="5897335" y="1189764"/>
            <a:ext cx="27432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22" y="3356113"/>
            <a:ext cx="276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778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5" y="2345705"/>
            <a:ext cx="4725804" cy="2405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065131"/>
            <a:ext cx="7721600" cy="64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1" y="4046893"/>
            <a:ext cx="2356677" cy="22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11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this we can conclude that: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065131"/>
            <a:ext cx="77216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2751931"/>
            <a:ext cx="41021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2" y="5156993"/>
            <a:ext cx="16129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19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9" y="2288761"/>
            <a:ext cx="54864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Calculus </a:t>
            </a:r>
            <a:r>
              <a:rPr lang="mr-IN" dirty="0"/>
              <a:t>–</a:t>
            </a:r>
            <a:r>
              <a:rPr lang="en-US" dirty="0"/>
              <a:t> The Hessian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Hessian matrix with respect to x, written             or simply as 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Hessian of n-dimensional vector is the n × n matrix.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697428"/>
            <a:ext cx="10795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796382"/>
            <a:ext cx="680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det}(\mathbf{A}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 &amp; b \\&#10;c &amp; d&#10;\end{bmatrix}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det}(\mathbf{A}) = ad - bc$ 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textrm{det}(\mathbf{A} \mathbf{B}) &amp;= \textrm{det}(\mathbf{B} \mathbf{A}) \\&#10;\textrm{det}(\mathbf{A}^{-1}) &amp;= \frac{1}{\textrm{det}(\mathbf{A})} \\&#10;\textrm{det}(\mathbf{A}^T) &amp;= \textrm{det}(\mathbf{A}) \\&#10;\textrm{det}(\mathbf{A}) = 0 &amp; \Leftrightarrow \mathbf{A} \textrm{  is singular} 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tr}(\mathbf{A}) = \textrm{sum of diagonal elements}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\textrm{tr} (\mathbf{A} \mathbf{B}) &#10;&amp; = \textrm{tr} (\mathbf{B} \mathbf{A}) \\&#10;\textrm{tr} (\mathbf{A} + \mathbf{B})&#10;&amp; = \textrm{tr}(\mathbf{A}) + \textrm{tr} (\mathbf{B})&#10;\end{align*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-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align*}&#10;(\mathbf{A}^{-1})^{-1} &amp;= \mathbf{A} \\&#10;(\mathbf{A} \mathbf{B})^{-1} &amp;= \mathbf{B}^{-1} \mathbf{A}^{-1} \\&#10;\mathbf{A}^{-T} &amp; \triangleq (\mathbf{A}^{T})^{-1} = (\mathbf{A}^{-1})^T &#10;\end{align*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textrm{col-rank}(\mathbf{A}) &amp;= &#10;\textrm{ the maximum number of linearly independent column vectors of } \mathbf{A} \\&#10;\textrm{row-rank}(\mathbf{A}) &amp;= &#10;\textrm{ the maximum number of linearly independent row vectors of } \mathbf{A} &#10;\end{align*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extrm{rank}(\mathbf{A})\triangleq \textrm{col-rank}(\mathbf{A})= \textrm{row-rank}(\mathbf{A})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heme/theme1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3128</Words>
  <Application>Microsoft Macintosh PowerPoint</Application>
  <PresentationFormat>Widescreen</PresentationFormat>
  <Paragraphs>664</Paragraphs>
  <Slides>116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宋体</vt:lpstr>
      <vt:lpstr>宋体</vt:lpstr>
      <vt:lpstr>Arial</vt:lpstr>
      <vt:lpstr>Calibri</vt:lpstr>
      <vt:lpstr>Cambria Math</vt:lpstr>
      <vt:lpstr>Courier New</vt:lpstr>
      <vt:lpstr>Futura Bk BT</vt:lpstr>
      <vt:lpstr>Geneva</vt:lpstr>
      <vt:lpstr>Mangal</vt:lpstr>
      <vt:lpstr>Symbol</vt:lpstr>
      <vt:lpstr>Times New Roman</vt:lpstr>
      <vt:lpstr>Wingdings</vt:lpstr>
      <vt:lpstr>CS223B_slides_template</vt:lpstr>
      <vt:lpstr>Equation</vt:lpstr>
      <vt:lpstr>Linear Algebra Primer</vt:lpstr>
      <vt:lpstr>Outline</vt:lpstr>
      <vt:lpstr>Outline</vt:lpstr>
      <vt:lpstr>Vector</vt:lpstr>
      <vt:lpstr>Vector</vt:lpstr>
      <vt:lpstr>Vectors have two main uses</vt:lpstr>
      <vt:lpstr>Matrix</vt:lpstr>
      <vt:lpstr>Images</vt:lpstr>
      <vt:lpstr>Images as both a matrix as well as a vector</vt:lpstr>
      <vt:lpstr>Color Images</vt:lpstr>
      <vt:lpstr>Basic Matrix Operations</vt:lpstr>
      <vt:lpstr>Matrix Operations</vt:lpstr>
      <vt:lpstr>PowerPoint Presentation</vt:lpstr>
      <vt:lpstr>PowerPoint Presentation</vt:lpstr>
      <vt:lpstr>Matrix Operations</vt:lpstr>
      <vt:lpstr>Matrix Operations</vt:lpstr>
      <vt:lpstr>Matrix Operations</vt:lpstr>
      <vt:lpstr>Matrix Operations</vt:lpstr>
      <vt:lpstr>Matrix Operations</vt:lpstr>
      <vt:lpstr>Matrix Operations</vt:lpstr>
      <vt:lpstr>Matrix Operations</vt:lpstr>
      <vt:lpstr>Matrix Operations</vt:lpstr>
      <vt:lpstr>PowerPoint Presentation</vt:lpstr>
      <vt:lpstr>PowerPoint Presentation</vt:lpstr>
      <vt:lpstr>PowerPoint Presentation</vt:lpstr>
      <vt:lpstr>Special Matrices</vt:lpstr>
      <vt:lpstr>Special Matrices</vt:lpstr>
      <vt:lpstr>Outline</vt:lpstr>
      <vt:lpstr>Transformation</vt:lpstr>
      <vt:lpstr>Transformation</vt:lpstr>
      <vt:lpstr>Rotation</vt:lpstr>
      <vt:lpstr>Rotation</vt:lpstr>
      <vt:lpstr>Rotation</vt:lpstr>
      <vt:lpstr>Rotation</vt:lpstr>
      <vt:lpstr>Rotation</vt:lpstr>
      <vt:lpstr>Rotation</vt:lpstr>
      <vt:lpstr>2D Rotation Matrix Formula</vt:lpstr>
      <vt:lpstr>Transformation Matrices</vt:lpstr>
      <vt:lpstr>Homogeneous system</vt:lpstr>
      <vt:lpstr>Homogeneous system</vt:lpstr>
      <vt:lpstr>Homogeneous system</vt:lpstr>
      <vt:lpstr>Homogeneous system</vt:lpstr>
      <vt:lpstr>2D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</vt:lpstr>
      <vt:lpstr>Scaling Equation</vt:lpstr>
      <vt:lpstr>Scaling Equation</vt:lpstr>
      <vt:lpstr>Scaling Equation</vt:lpstr>
      <vt:lpstr>Scaling &amp; Translating</vt:lpstr>
      <vt:lpstr>Scaling &amp; Translating</vt:lpstr>
      <vt:lpstr>Scaling &amp; Translating</vt:lpstr>
      <vt:lpstr>Translating &amp; Scaling != Scaling &amp; Translating</vt:lpstr>
      <vt:lpstr>Translating &amp; Scaling != Scaling &amp; Translating</vt:lpstr>
      <vt:lpstr>Translating &amp; Scaling != Scaling &amp; Translating</vt:lpstr>
      <vt:lpstr>Rotation</vt:lpstr>
      <vt:lpstr>Rotation Equations</vt:lpstr>
      <vt:lpstr>Rotation Matrix Properties</vt:lpstr>
      <vt:lpstr>Rotation Matrix Properties</vt:lpstr>
      <vt:lpstr>Scaling + Rotation + Translation</vt:lpstr>
      <vt:lpstr>Outline</vt:lpstr>
      <vt:lpstr>PowerPoint Presentation</vt:lpstr>
      <vt:lpstr>PowerPoint Presentation</vt:lpstr>
      <vt:lpstr>PowerPoint Presentation</vt:lpstr>
      <vt:lpstr>Outline</vt:lpstr>
      <vt:lpstr>Linear independence</vt:lpstr>
      <vt:lpstr>Linear independence</vt:lpstr>
      <vt:lpstr>Linear independence</vt:lpstr>
      <vt:lpstr>Matrix rank</vt:lpstr>
      <vt:lpstr>Matrix rank</vt:lpstr>
      <vt:lpstr>Matrix rank</vt:lpstr>
      <vt:lpstr>Outline</vt:lpstr>
      <vt:lpstr>Eigenvector and Eigenvalue</vt:lpstr>
      <vt:lpstr>Eigenvector and Eigenvalue</vt:lpstr>
      <vt:lpstr>Eigenvector and Eigenvalue</vt:lpstr>
      <vt:lpstr>Eigenvector and Eigenvalue</vt:lpstr>
      <vt:lpstr>Properties</vt:lpstr>
      <vt:lpstr>Spectral theory</vt:lpstr>
      <vt:lpstr>Spectral theory</vt:lpstr>
      <vt:lpstr>Spectral theory</vt:lpstr>
      <vt:lpstr>Spectral theory</vt:lpstr>
      <vt:lpstr>Diagonalization</vt:lpstr>
      <vt:lpstr>Diagonalization</vt:lpstr>
      <vt:lpstr>Diagonalization</vt:lpstr>
      <vt:lpstr>Diagonalization</vt:lpstr>
      <vt:lpstr>Symmetric matrices</vt:lpstr>
      <vt:lpstr>Symmetric matrices</vt:lpstr>
      <vt:lpstr>Symmetric matrices</vt:lpstr>
      <vt:lpstr>Some applications of Eigenvalues</vt:lpstr>
      <vt:lpstr>Outline</vt:lpstr>
      <vt:lpstr>Matrix Calculus – The Gradient</vt:lpstr>
      <vt:lpstr>Matrix Calculus – The Gradient</vt:lpstr>
      <vt:lpstr>Exercise</vt:lpstr>
      <vt:lpstr>Exercise</vt:lpstr>
      <vt:lpstr>Matrix Calculus – The Gradient</vt:lpstr>
      <vt:lpstr>Matrix Calculus – The Hessian</vt:lpstr>
      <vt:lpstr>Matrix Calculus – The Hessian</vt:lpstr>
      <vt:lpstr>Matrix Calculus – The Hessian</vt:lpstr>
      <vt:lpstr>Matrix Calculus – The Hessian</vt:lpstr>
      <vt:lpstr>Matrix Calculus – The Hessian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What we have learned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Algebra Primer</dc:title>
  <cp:lastModifiedBy>Microsoft Office User</cp:lastModifiedBy>
  <cp:revision>74</cp:revision>
  <cp:lastPrinted>2017-10-03T11:18:39Z</cp:lastPrinted>
  <dcterms:modified xsi:type="dcterms:W3CDTF">2018-09-23T23:27:49Z</dcterms:modified>
</cp:coreProperties>
</file>