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47" r:id="rId2"/>
    <p:sldId id="326" r:id="rId3"/>
    <p:sldId id="328" r:id="rId4"/>
    <p:sldId id="351" r:id="rId5"/>
    <p:sldId id="344" r:id="rId6"/>
    <p:sldId id="342" r:id="rId7"/>
    <p:sldId id="329" r:id="rId8"/>
    <p:sldId id="334" r:id="rId9"/>
    <p:sldId id="348" r:id="rId10"/>
    <p:sldId id="346" r:id="rId11"/>
    <p:sldId id="345" r:id="rId12"/>
    <p:sldId id="349" r:id="rId13"/>
    <p:sldId id="350" r:id="rId14"/>
    <p:sldId id="352" r:id="rId15"/>
    <p:sldId id="353" r:id="rId16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383838"/>
    <a:srgbClr val="850000"/>
    <a:srgbClr val="E6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 varScale="1">
        <p:scale>
          <a:sx n="101" d="100"/>
          <a:sy n="101" d="100"/>
        </p:scale>
        <p:origin x="46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BE36EF20-56E6-A245-A0C6-FCE94244DF49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FE1BB279-24D0-E74F-842C-97E9CC57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E0C6487-8DF9-0448-87B9-229C629F1A86}" type="datetimeFigureOut">
              <a:rPr lang="en-US" smtClean="0"/>
              <a:pPr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8500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2673916B-D2F7-E340-96C7-8D932FD23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916B-D2F7-E340-96C7-8D932FD23B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1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916B-D2F7-E340-96C7-8D932FD23B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7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nford_logo.gif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alphaModFix amt="50000"/>
          </a:blip>
          <a:srcRect t="26774" r="42816"/>
          <a:stretch/>
        </p:blipFill>
        <p:spPr>
          <a:xfrm>
            <a:off x="6525987" y="0"/>
            <a:ext cx="4957802" cy="4324350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486" y="2130426"/>
            <a:ext cx="1065711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486" y="3886200"/>
            <a:ext cx="974271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1006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05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4029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9"/>
            <a:ext cx="7309757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99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06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30" y="4406901"/>
            <a:ext cx="1030332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30" y="2906713"/>
            <a:ext cx="1030332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70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20337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928" y="1600201"/>
            <a:ext cx="519792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33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0400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0400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148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148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76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41218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380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84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35215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6058" y="273051"/>
            <a:ext cx="68416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352152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79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129" y="4800600"/>
            <a:ext cx="1014004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2129" y="612775"/>
            <a:ext cx="1014004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2129" y="5367338"/>
            <a:ext cx="1014004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607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452718" y="1"/>
            <a:ext cx="739282" cy="6858000"/>
          </a:xfrm>
          <a:prstGeom prst="rect">
            <a:avLst/>
          </a:prstGeom>
          <a:solidFill>
            <a:srgbClr val="85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222222"/>
              </a:solidFill>
              <a:latin typeface="Genev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5754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57547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10366843" y="3495232"/>
            <a:ext cx="292678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Geneva"/>
              </a:rPr>
              <a:t>Logistics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A737B4-18D1-4E42-A36F-859FCF072021}"/>
              </a:ext>
            </a:extLst>
          </p:cNvPr>
          <p:cNvSpPr txBox="1"/>
          <p:nvPr userDrawn="1"/>
        </p:nvSpPr>
        <p:spPr>
          <a:xfrm>
            <a:off x="609600" y="6434241"/>
            <a:ext cx="4231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Geneva"/>
              </a:rPr>
              <a:t>Stanford University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FC64AE-B440-BA43-966F-41CCBD4431DB}"/>
              </a:ext>
            </a:extLst>
          </p:cNvPr>
          <p:cNvSpPr txBox="1"/>
          <p:nvPr userDrawn="1"/>
        </p:nvSpPr>
        <p:spPr>
          <a:xfrm rot="5400000">
            <a:off x="11085491" y="4879453"/>
            <a:ext cx="147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25-Sep-2018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159E615-EA64-B345-9E23-80C30A90978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558814" y="155122"/>
            <a:ext cx="518885" cy="116749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68F5487-CC53-8347-80F1-69D5DF5B4A18}"/>
              </a:ext>
            </a:extLst>
          </p:cNvPr>
          <p:cNvSpPr txBox="1"/>
          <p:nvPr userDrawn="1"/>
        </p:nvSpPr>
        <p:spPr>
          <a:xfrm>
            <a:off x="11452718" y="6243891"/>
            <a:ext cx="739282" cy="37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DB88FC5-C8A9-0D40-8DFA-E9A72D00FE25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4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escope.com/courses/2495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tanfordVL/CS131_not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stanford/fall2018/cs131/ho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131.stanford.edu/teaching/cs131_fall161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  <p:extLst/>
          </p:nvPr>
        </p:nvSpPr>
        <p:spPr>
          <a:xfrm>
            <a:off x="520700" y="3828143"/>
            <a:ext cx="90043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Juan Carlos </a:t>
            </a:r>
            <a:r>
              <a:rPr lang="en-US" dirty="0" err="1"/>
              <a:t>Niebles</a:t>
            </a:r>
            <a:r>
              <a:rPr lang="en-US" dirty="0"/>
              <a:t> and Ranjay Krishna</a:t>
            </a:r>
          </a:p>
          <a:p>
            <a:r>
              <a:rPr lang="en-US" dirty="0"/>
              <a:t>Stanford Vision and Learning Lab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8B6B51-2FD5-1946-8409-4EFD2FB83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72364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policy - </a:t>
            </a:r>
            <a:r>
              <a:rPr lang="en-US" sz="3600" dirty="0" err="1"/>
              <a:t>homeworks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  <p:extLst/>
          </p:nvPr>
        </p:nvSpPr>
        <p:spPr>
          <a:xfrm>
            <a:off x="444500" y="13716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Most assignments will have an extra credit worth 1% of your total grade.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Late policy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7 free late days – use them in your ways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Maximum of 3 late days per assignment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Afterwards, 25% off per day late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accepted after 3 late days per assignment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Collaboration policy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Read the student code book, understand what is ‘collaboration’ and what is ‘academic infraction’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504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Submitting </a:t>
            </a:r>
            <a:r>
              <a:rPr lang="en-US" sz="3600" dirty="0" err="1"/>
              <a:t>homeworks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  <p:extLst/>
          </p:nvPr>
        </p:nvSpPr>
        <p:spPr>
          <a:xfrm>
            <a:off x="508000" y="1371600"/>
            <a:ext cx="8229600" cy="5257800"/>
          </a:xfrm>
          <a:noFill/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Homeworks</a:t>
            </a:r>
            <a:r>
              <a:rPr lang="en-US" dirty="0"/>
              <a:t> will consist of python files with code and </a:t>
            </a:r>
            <a:r>
              <a:rPr lang="en-US" dirty="0" err="1"/>
              <a:t>ipython</a:t>
            </a:r>
            <a:r>
              <a:rPr lang="en-US" dirty="0"/>
              <a:t> notebooks.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Ipython</a:t>
            </a:r>
            <a:r>
              <a:rPr lang="en-US" dirty="0"/>
              <a:t> notebooks: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Will guide you through the assignments.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Might contain written questions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Once you are done, convert the </a:t>
            </a:r>
            <a:r>
              <a:rPr lang="en-US" dirty="0" err="1"/>
              <a:t>ipython</a:t>
            </a:r>
            <a:r>
              <a:rPr lang="en-US" dirty="0"/>
              <a:t> notebook into a pdf and submit on </a:t>
            </a:r>
            <a:r>
              <a:rPr lang="en-US" dirty="0" err="1"/>
              <a:t>Gradescope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https://www.gradescope.com/courses/24953</a:t>
            </a:r>
            <a:r>
              <a:rPr lang="en-US" dirty="0"/>
              <a:t>).</a:t>
            </a:r>
          </a:p>
          <a:p>
            <a:pPr lvl="2"/>
            <a:r>
              <a:rPr lang="en-US" dirty="0"/>
              <a:t>Access code:  </a:t>
            </a:r>
            <a:r>
              <a:rPr lang="en-US" b="1" dirty="0"/>
              <a:t>9XVR52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Python files: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code must be submitted via submission script included in every assignment.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Check our course website for details on submissions.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HW0 and HW1 is live, you can start working on it immediately. We will try and get all the assignments out to you as soon as they are ready.</a:t>
            </a:r>
          </a:p>
        </p:txBody>
      </p:sp>
    </p:spTree>
    <p:extLst>
      <p:ext uri="{BB962C8B-B14F-4D97-AF65-F5344CB8AC3E}">
        <p14:creationId xmlns:p14="http://schemas.microsoft.com/office/powerpoint/2010/main" val="19855250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contain written questions from the concept covered in class or any questions in the </a:t>
            </a:r>
            <a:r>
              <a:rPr lang="en-US" dirty="0" err="1"/>
              <a:t>homeworks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Can require you to solve technical math problems.</a:t>
            </a:r>
          </a:p>
          <a:p>
            <a:endParaRPr lang="en-US" dirty="0"/>
          </a:p>
          <a:p>
            <a:r>
              <a:rPr lang="en-US" dirty="0"/>
              <a:t>Will contain a lot of multiple choice and true-false questions. We will release a practice final towards the end of the quarter.</a:t>
            </a:r>
          </a:p>
        </p:txBody>
      </p:sp>
    </p:spTree>
    <p:extLst>
      <p:ext uri="{BB962C8B-B14F-4D97-AF65-F5344CB8AC3E}">
        <p14:creationId xmlns:p14="http://schemas.microsoft.com/office/powerpoint/2010/main" val="73143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We, as a class, will generate study notes for everyone.</a:t>
            </a:r>
          </a:p>
          <a:p>
            <a:pPr lvl="1"/>
            <a:r>
              <a:rPr lang="en-US" dirty="0"/>
              <a:t>5% of your grade </a:t>
            </a:r>
          </a:p>
          <a:p>
            <a:r>
              <a:rPr lang="en-US" dirty="0"/>
              <a:t>Sign up to create notes for a lecture here:</a:t>
            </a:r>
          </a:p>
          <a:p>
            <a:pPr lvl="1"/>
            <a:r>
              <a:rPr lang="en-US" dirty="0">
                <a:hlinkClick r:id="rId2"/>
              </a:rPr>
              <a:t>https://github.com/StanfordVL/CS131_notes</a:t>
            </a:r>
            <a:endParaRPr lang="en-US" dirty="0"/>
          </a:p>
          <a:p>
            <a:r>
              <a:rPr lang="en-US" dirty="0"/>
              <a:t>All notes will be due within 1 week of the start of the class.</a:t>
            </a:r>
          </a:p>
          <a:p>
            <a:pPr lvl="1"/>
            <a:r>
              <a:rPr lang="en-US" dirty="0"/>
              <a:t>Ex, notes for Tuesday will be due the next Tuesday before class starts.</a:t>
            </a:r>
          </a:p>
          <a:p>
            <a:r>
              <a:rPr lang="en-US" dirty="0"/>
              <a:t>All notes will be in Latex.</a:t>
            </a:r>
          </a:p>
          <a:p>
            <a:r>
              <a:rPr lang="en-US" dirty="0"/>
              <a:t>This is a group effort: Work together with your teammates to create the notes!!</a:t>
            </a:r>
          </a:p>
        </p:txBody>
      </p:sp>
    </p:spTree>
    <p:extLst>
      <p:ext uri="{BB962C8B-B14F-4D97-AF65-F5344CB8AC3E}">
        <p14:creationId xmlns:p14="http://schemas.microsoft.com/office/powerpoint/2010/main" val="1645453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43" y="26114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Let’s sign up for class notes</a:t>
            </a:r>
          </a:p>
        </p:txBody>
      </p:sp>
    </p:spTree>
    <p:extLst>
      <p:ext uri="{BB962C8B-B14F-4D97-AF65-F5344CB8AC3E}">
        <p14:creationId xmlns:p14="http://schemas.microsoft.com/office/powerpoint/2010/main" val="106522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91041-ECF1-F047-B5E1-7B2E3C2C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CS131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B0235-8AFA-204D-8485-0EA5825BF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have a fun quarter!</a:t>
            </a:r>
          </a:p>
        </p:txBody>
      </p:sp>
    </p:spTree>
    <p:extLst>
      <p:ext uri="{BB962C8B-B14F-4D97-AF65-F5344CB8AC3E}">
        <p14:creationId xmlns:p14="http://schemas.microsoft.com/office/powerpoint/2010/main" val="57564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Introduction to computer vision</a:t>
            </a:r>
          </a:p>
          <a:p>
            <a:r>
              <a:rPr lang="en-US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119937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10033000" cy="792162"/>
          </a:xfrm>
        </p:spPr>
        <p:txBody>
          <a:bodyPr/>
          <a:lstStyle/>
          <a:p>
            <a:pPr eaLnBrk="1" hangingPunct="1"/>
            <a:r>
              <a:rPr lang="en-US"/>
              <a:t>Contacting instructor and TAs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457200" y="1616075"/>
            <a:ext cx="100330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dirty="0"/>
              <a:t>Instructors:</a:t>
            </a:r>
          </a:p>
          <a:p>
            <a:pPr lvl="1"/>
            <a:r>
              <a:rPr lang="en-US" dirty="0"/>
              <a:t>Juan Carlos </a:t>
            </a:r>
            <a:r>
              <a:rPr lang="en-US" dirty="0" err="1"/>
              <a:t>Niebles</a:t>
            </a:r>
            <a:endParaRPr lang="en-US" dirty="0"/>
          </a:p>
          <a:p>
            <a:pPr lvl="1"/>
            <a:r>
              <a:rPr lang="en-US" dirty="0"/>
              <a:t>Ranjay Krishna</a:t>
            </a:r>
          </a:p>
          <a:p>
            <a:pPr lvl="1"/>
            <a:endParaRPr lang="en-US" dirty="0"/>
          </a:p>
          <a:p>
            <a:pPr eaLnBrk="1" hangingPunct="1"/>
            <a:r>
              <a:rPr lang="en-US" dirty="0"/>
              <a:t>Teaching Assistants</a:t>
            </a:r>
          </a:p>
          <a:p>
            <a:pPr lvl="1"/>
            <a:r>
              <a:rPr lang="en-US" dirty="0" err="1"/>
              <a:t>Sho</a:t>
            </a:r>
            <a:r>
              <a:rPr lang="en-US" dirty="0"/>
              <a:t> Arora</a:t>
            </a:r>
          </a:p>
          <a:p>
            <a:pPr lvl="1"/>
            <a:r>
              <a:rPr lang="en-US" dirty="0" err="1"/>
              <a:t>Shubhang</a:t>
            </a:r>
            <a:r>
              <a:rPr lang="en-US" dirty="0"/>
              <a:t> Desai</a:t>
            </a:r>
          </a:p>
          <a:p>
            <a:pPr lvl="1"/>
            <a:r>
              <a:rPr lang="en-US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4478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9601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Juan Carlos </a:t>
            </a:r>
            <a:r>
              <a:rPr lang="en-US" b="1" dirty="0" err="1"/>
              <a:t>Niebles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Fridays 11am - 12pm @ Gates 249</a:t>
            </a:r>
            <a:endParaRPr lang="en-US" b="1" dirty="0"/>
          </a:p>
          <a:p>
            <a:r>
              <a:rPr lang="en-US" b="1" dirty="0"/>
              <a:t>Ranjay Krishna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By appointment until TBD.</a:t>
            </a:r>
            <a:br>
              <a:rPr lang="en-US" dirty="0"/>
            </a:br>
            <a:endParaRPr lang="en-US" dirty="0"/>
          </a:p>
          <a:p>
            <a:r>
              <a:rPr lang="en-US" b="1" dirty="0" err="1"/>
              <a:t>Sho</a:t>
            </a:r>
            <a:r>
              <a:rPr lang="en-US" b="1" dirty="0"/>
              <a:t> Arora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TBD</a:t>
            </a:r>
          </a:p>
          <a:p>
            <a:r>
              <a:rPr lang="en-US" b="1" dirty="0"/>
              <a:t>David Rey Morales:</a:t>
            </a:r>
          </a:p>
          <a:p>
            <a:pPr lvl="1"/>
            <a:r>
              <a:rPr lang="en-US" dirty="0"/>
              <a:t>Mondays 4pm - 6pm, Fridays 3pm - 4pm </a:t>
            </a:r>
          </a:p>
          <a:p>
            <a:r>
              <a:rPr lang="en-US" b="1" dirty="0" err="1"/>
              <a:t>Shubhang</a:t>
            </a:r>
            <a:r>
              <a:rPr lang="en-US" b="1" dirty="0"/>
              <a:t> Desai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TBD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9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>
          <a:xfrm>
            <a:off x="495300" y="396875"/>
            <a:ext cx="10109200" cy="792162"/>
          </a:xfrm>
        </p:spPr>
        <p:txBody>
          <a:bodyPr/>
          <a:lstStyle/>
          <a:p>
            <a:pPr eaLnBrk="1" hangingPunct="1"/>
            <a:r>
              <a:rPr lang="en-US"/>
              <a:t>Contacting instructor and TAs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495300" y="1616075"/>
            <a:ext cx="101092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dirty="0"/>
              <a:t>All announcements, Q&amp;A in Piazza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2"/>
              </a:rPr>
              <a:t>https://piazza.com/stanford/fall2018/cs131/home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 course related posts should be public.</a:t>
            </a:r>
            <a:endParaRPr lang="en-US" dirty="0">
              <a:solidFill>
                <a:srgbClr val="30424D"/>
              </a:solidFill>
            </a:endParaRPr>
          </a:p>
          <a:p>
            <a:r>
              <a:rPr lang="en-US" dirty="0"/>
              <a:t>All private correspondences to course staff should post private (instructors only) post on piazza.</a:t>
            </a:r>
          </a:p>
          <a:p>
            <a:pPr lvl="1"/>
            <a:r>
              <a:rPr lang="en-US" dirty="0"/>
              <a:t>Use this for personal problems and not for course related material.</a:t>
            </a:r>
          </a:p>
        </p:txBody>
      </p:sp>
    </p:spTree>
    <p:extLst>
      <p:ext uri="{BB962C8B-B14F-4D97-AF65-F5344CB8AC3E}">
        <p14:creationId xmlns:p14="http://schemas.microsoft.com/office/powerpoint/2010/main" val="270818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366711"/>
            <a:ext cx="10147300" cy="868362"/>
          </a:xfrm>
        </p:spPr>
        <p:txBody>
          <a:bodyPr>
            <a:normAutofit/>
          </a:bodyPr>
          <a:lstStyle/>
          <a:p>
            <a:r>
              <a:rPr lang="en-US"/>
              <a:t>Overall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433512"/>
            <a:ext cx="10147300" cy="4983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Breadth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Computer vision is a huge field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can impact every aspect of life and society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It will drive the next information and AI revolution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Pixels are everywhere in our lives and cyber space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CS131 is meant as an introductory course, we will not cover all topics of CV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Lectures are mixture of detailed techniques and high level ideas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Speak our “language”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Depth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Computer vision is a highly technical field, i.e. know your math!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Master bread-and-butter techniques: face recognition, corners, lines, features, optical flows, clustering and segmentation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Programming assignments: be a good coder AND a good writer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Theoretical problem sets: know your math!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Final Exam: your chance to shine!</a:t>
            </a:r>
          </a:p>
        </p:txBody>
      </p:sp>
    </p:spTree>
    <p:extLst>
      <p:ext uri="{BB962C8B-B14F-4D97-AF65-F5344CB8AC3E}">
        <p14:creationId xmlns:p14="http://schemas.microsoft.com/office/powerpoint/2010/main" val="6950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Syllabus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  <p:extLst/>
          </p:nvPr>
        </p:nvSpPr>
        <p:spPr>
          <a:xfrm>
            <a:off x="609600" y="1600200"/>
            <a:ext cx="9601200" cy="495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 to website…</a:t>
            </a:r>
            <a:br>
              <a:rPr lang="en-US" dirty="0"/>
            </a:br>
            <a:r>
              <a:rPr lang="en-US" sz="2800" dirty="0">
                <a:hlinkClick r:id="rId2"/>
              </a:rPr>
              <a:t>http://cs131.stanford.edu</a:t>
            </a:r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33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279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policy - </a:t>
            </a:r>
            <a:r>
              <a:rPr lang="en-US" sz="3600" dirty="0" err="1"/>
              <a:t>homeworks</a:t>
            </a:r>
            <a:endParaRPr lang="en-US" sz="36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  <p:extLst/>
          </p:nvPr>
        </p:nvSpPr>
        <p:spPr>
          <a:xfrm>
            <a:off x="520700" y="12700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Homework 0 (Basics): </a:t>
            </a:r>
            <a:r>
              <a:rPr lang="en-US" sz="2800" dirty="0">
                <a:solidFill>
                  <a:srgbClr val="FF3300"/>
                </a:solidFill>
              </a:rPr>
              <a:t>3%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Homework 1 (Filters - </a:t>
            </a:r>
            <a:r>
              <a:rPr lang="en-US" sz="2800" dirty="0" err="1"/>
              <a:t>instagram</a:t>
            </a:r>
            <a:r>
              <a:rPr lang="en-US" sz="2800" dirty="0"/>
              <a:t>): 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Homework 2 (Edges </a:t>
            </a:r>
            <a:r>
              <a:rPr lang="mr-IN" sz="2800" dirty="0"/>
              <a:t>–</a:t>
            </a:r>
            <a:r>
              <a:rPr lang="en-US" sz="2800" dirty="0"/>
              <a:t> smart car lane detection): 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3 (Panorama - image stitching): 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4 (Resizing - seams carving): 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5 (Segmentation - clustering): 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6 (Recognition - classification): 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7 (Face detection - Snapchat): 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Homework 8 (Tracking - Optical flow): </a:t>
            </a:r>
            <a:r>
              <a:rPr lang="en-US" sz="2800" dirty="0">
                <a:solidFill>
                  <a:srgbClr val="FF0000"/>
                </a:solidFill>
              </a:rPr>
              <a:t>9%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All </a:t>
            </a:r>
            <a:r>
              <a:rPr lang="en-US" sz="2800" dirty="0" err="1">
                <a:solidFill>
                  <a:srgbClr val="FF0000"/>
                </a:solidFill>
              </a:rPr>
              <a:t>homeworks</a:t>
            </a:r>
            <a:r>
              <a:rPr lang="en-US" sz="2800" dirty="0">
                <a:solidFill>
                  <a:srgbClr val="FF0000"/>
                </a:solidFill>
              </a:rPr>
              <a:t> due on Monday at midnight</a:t>
            </a:r>
          </a:p>
        </p:txBody>
      </p:sp>
    </p:spTree>
    <p:extLst>
      <p:ext uri="{BB962C8B-B14F-4D97-AF65-F5344CB8AC3E}">
        <p14:creationId xmlns:p14="http://schemas.microsoft.com/office/powerpoint/2010/main" val="239025431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279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Grading policy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  <p:extLst/>
          </p:nvPr>
        </p:nvSpPr>
        <p:spPr>
          <a:xfrm>
            <a:off x="520700" y="1270000"/>
            <a:ext cx="8229600" cy="525780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Final Exam: </a:t>
            </a:r>
            <a:r>
              <a:rPr lang="en-US" sz="2800" dirty="0">
                <a:solidFill>
                  <a:srgbClr val="FF3300"/>
                </a:solidFill>
              </a:rPr>
              <a:t>20%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Class Notes: </a:t>
            </a:r>
            <a:r>
              <a:rPr lang="en-US" sz="2800" dirty="0">
                <a:solidFill>
                  <a:srgbClr val="FF0000"/>
                </a:solidFill>
              </a:rPr>
              <a:t>5%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Up to Extra Credit:</a:t>
            </a:r>
            <a:r>
              <a:rPr lang="en-US" sz="2800" dirty="0">
                <a:solidFill>
                  <a:srgbClr val="FF3300"/>
                </a:solidFill>
              </a:rPr>
              <a:t> 10%</a:t>
            </a:r>
          </a:p>
        </p:txBody>
      </p:sp>
    </p:spTree>
    <p:extLst>
      <p:ext uri="{BB962C8B-B14F-4D97-AF65-F5344CB8AC3E}">
        <p14:creationId xmlns:p14="http://schemas.microsoft.com/office/powerpoint/2010/main" val="15424319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CS223B_slide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633</Words>
  <Application>Microsoft Macintosh PowerPoint</Application>
  <PresentationFormat>Widescreen</PresentationFormat>
  <Paragraphs>111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Geneva</vt:lpstr>
      <vt:lpstr>Mangal</vt:lpstr>
      <vt:lpstr>1_CS223B_slides_template</vt:lpstr>
      <vt:lpstr>Course Overview</vt:lpstr>
      <vt:lpstr>Today’s agenda</vt:lpstr>
      <vt:lpstr>Contacting instructor and TAs</vt:lpstr>
      <vt:lpstr>Office hours</vt:lpstr>
      <vt:lpstr>Contacting instructor and TAs</vt:lpstr>
      <vt:lpstr>Overall philosophy</vt:lpstr>
      <vt:lpstr>Syllabus</vt:lpstr>
      <vt:lpstr>Grading policy - homeworks</vt:lpstr>
      <vt:lpstr>Grading policy</vt:lpstr>
      <vt:lpstr>Grading policy - homeworks</vt:lpstr>
      <vt:lpstr>Submitting homeworks</vt:lpstr>
      <vt:lpstr>Final exams</vt:lpstr>
      <vt:lpstr>Class notes</vt:lpstr>
      <vt:lpstr>Let’s sign up for class notes</vt:lpstr>
      <vt:lpstr>Welcome to CS131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cp:lastModifiedBy>Microsoft Office User</cp:lastModifiedBy>
  <cp:revision>27</cp:revision>
  <dcterms:modified xsi:type="dcterms:W3CDTF">2018-09-25T00:21:20Z</dcterms:modified>
</cp:coreProperties>
</file>