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oleObject"/>
  <Default Extension="wdp" ContentType="image/vnd.ms-photo"/>
  <Default Extension="png" ContentType="image/png"/>
  <Default Extension="wmf" ContentType="image/x-wmf"/>
  <Default Extension="rels" ContentType="application/vnd.openxmlformats-package.relationships+xml"/>
  <Default Extension="gif" ContentType="image/gif"/>
  <Default Extension="mov" ContentType="video/quicktime"/>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0"/>
  </p:notesMasterIdLst>
  <p:sldIdLst>
    <p:sldId id="262" r:id="rId2"/>
    <p:sldId id="265" r:id="rId3"/>
    <p:sldId id="263" r:id="rId4"/>
    <p:sldId id="264" r:id="rId5"/>
    <p:sldId id="269" r:id="rId6"/>
    <p:sldId id="270" r:id="rId7"/>
    <p:sldId id="271" r:id="rId8"/>
    <p:sldId id="272" r:id="rId9"/>
    <p:sldId id="273" r:id="rId10"/>
    <p:sldId id="274" r:id="rId11"/>
    <p:sldId id="266" r:id="rId12"/>
    <p:sldId id="277" r:id="rId13"/>
    <p:sldId id="275" r:id="rId14"/>
    <p:sldId id="278" r:id="rId15"/>
    <p:sldId id="279" r:id="rId16"/>
    <p:sldId id="280" r:id="rId17"/>
    <p:sldId id="282" r:id="rId18"/>
    <p:sldId id="281"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9" r:id="rId45"/>
    <p:sldId id="310" r:id="rId46"/>
    <p:sldId id="308" r:id="rId47"/>
    <p:sldId id="311" r:id="rId48"/>
    <p:sldId id="312" r:id="rId49"/>
    <p:sldId id="313" r:id="rId50"/>
    <p:sldId id="314" r:id="rId51"/>
    <p:sldId id="315" r:id="rId52"/>
    <p:sldId id="316" r:id="rId53"/>
    <p:sldId id="317" r:id="rId54"/>
    <p:sldId id="318" r:id="rId55"/>
    <p:sldId id="319" r:id="rId56"/>
    <p:sldId id="320" r:id="rId57"/>
    <p:sldId id="321" r:id="rId58"/>
    <p:sldId id="326" r:id="rId59"/>
    <p:sldId id="324" r:id="rId60"/>
    <p:sldId id="325" r:id="rId61"/>
    <p:sldId id="322" r:id="rId62"/>
    <p:sldId id="323"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2" r:id="rId77"/>
    <p:sldId id="341" r:id="rId78"/>
    <p:sldId id="340" r:id="rId79"/>
    <p:sldId id="343" r:id="rId80"/>
    <p:sldId id="344" r:id="rId81"/>
    <p:sldId id="345" r:id="rId82"/>
    <p:sldId id="346" r:id="rId83"/>
    <p:sldId id="347" r:id="rId84"/>
    <p:sldId id="350" r:id="rId85"/>
    <p:sldId id="349" r:id="rId86"/>
    <p:sldId id="351" r:id="rId87"/>
    <p:sldId id="352" r:id="rId88"/>
    <p:sldId id="353" r:id="rId89"/>
    <p:sldId id="354" r:id="rId90"/>
    <p:sldId id="355" r:id="rId91"/>
    <p:sldId id="356" r:id="rId92"/>
    <p:sldId id="357" r:id="rId93"/>
    <p:sldId id="276" r:id="rId94"/>
    <p:sldId id="358" r:id="rId95"/>
    <p:sldId id="359" r:id="rId96"/>
    <p:sldId id="360" r:id="rId97"/>
    <p:sldId id="267" r:id="rId98"/>
    <p:sldId id="268"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29"/>
    <p:restoredTop sz="94623"/>
  </p:normalViewPr>
  <p:slideViewPr>
    <p:cSldViewPr snapToGrid="0" snapToObjects="1">
      <p:cViewPr varScale="1">
        <p:scale>
          <a:sx n="108" d="100"/>
          <a:sy n="108" d="100"/>
        </p:scale>
        <p:origin x="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wmf"/><Relationship Id="rId1" Type="http://schemas.openxmlformats.org/officeDocument/2006/relationships/image" Target="../media/image33.wmf"/><Relationship Id="rId2"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wmf"/><Relationship Id="rId1" Type="http://schemas.openxmlformats.org/officeDocument/2006/relationships/image" Target="../media/image38.wmf"/><Relationship Id="rId2"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3.emf"/><Relationship Id="rId2" Type="http://schemas.openxmlformats.org/officeDocument/2006/relationships/image" Target="../media/image10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84EFC-F6CA-C543-BFCF-F89EA3231C9C}" type="datetimeFigureOut">
              <a:rPr lang="en-US" smtClean="0"/>
              <a:t>12/7/17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705E4-64AA-164B-9EBD-753EB28439CF}" type="slidenum">
              <a:rPr lang="en-US" smtClean="0"/>
              <a:t>‹#›</a:t>
            </a:fld>
            <a:endParaRPr lang="en-US"/>
          </a:p>
        </p:txBody>
      </p:sp>
    </p:spTree>
    <p:extLst>
      <p:ext uri="{BB962C8B-B14F-4D97-AF65-F5344CB8AC3E}">
        <p14:creationId xmlns:p14="http://schemas.microsoft.com/office/powerpoint/2010/main" val="1281497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Edges</a:t>
            </a:r>
            <a:r>
              <a:rPr lang="en-US" sz="1200" b="0" i="0" kern="1200" dirty="0" smtClean="0">
                <a:solidFill>
                  <a:schemeClr val="tx1"/>
                </a:solidFill>
                <a:effectLst/>
                <a:latin typeface="+mn-lt"/>
                <a:ea typeface="+mn-ea"/>
                <a:cs typeface="+mn-cs"/>
              </a:rPr>
              <a:t> are significant local changes in the image and are </a:t>
            </a:r>
            <a:r>
              <a:rPr lang="en-US" sz="1200" b="1" i="0" kern="1200" dirty="0" smtClean="0">
                <a:solidFill>
                  <a:schemeClr val="tx1"/>
                </a:solidFill>
                <a:effectLst/>
                <a:latin typeface="+mn-lt"/>
                <a:ea typeface="+mn-ea"/>
                <a:cs typeface="+mn-cs"/>
              </a:rPr>
              <a:t>important</a:t>
            </a:r>
            <a:r>
              <a:rPr lang="en-US" sz="1200" b="0" i="0" kern="1200" dirty="0" smtClean="0">
                <a:solidFill>
                  <a:schemeClr val="tx1"/>
                </a:solidFill>
                <a:effectLst/>
                <a:latin typeface="+mn-lt"/>
                <a:ea typeface="+mn-ea"/>
                <a:cs typeface="+mn-cs"/>
              </a:rPr>
              <a:t> features for analyzing </a:t>
            </a:r>
            <a:r>
              <a:rPr lang="en-US" sz="1200" b="0" i="0" kern="1200" dirty="0" err="1" smtClean="0">
                <a:solidFill>
                  <a:schemeClr val="tx1"/>
                </a:solidFill>
                <a:effectLst/>
                <a:latin typeface="+mn-lt"/>
                <a:ea typeface="+mn-ea"/>
                <a:cs typeface="+mn-cs"/>
              </a:rPr>
              <a:t>images.</a:t>
            </a:r>
            <a:r>
              <a:rPr lang="en-US" sz="1200" b="1" i="0" kern="1200" dirty="0" err="1" smtClean="0">
                <a:solidFill>
                  <a:schemeClr val="tx1"/>
                </a:solidFill>
                <a:effectLst/>
                <a:latin typeface="+mn-lt"/>
                <a:ea typeface="+mn-ea"/>
                <a:cs typeface="+mn-cs"/>
              </a:rPr>
              <a:t>Edges</a:t>
            </a:r>
            <a:r>
              <a:rPr lang="en-US" sz="1200" b="0" i="0" kern="1200" dirty="0" smtClean="0">
                <a:solidFill>
                  <a:schemeClr val="tx1"/>
                </a:solidFill>
                <a:effectLst/>
                <a:latin typeface="+mn-lt"/>
                <a:ea typeface="+mn-ea"/>
                <a:cs typeface="+mn-cs"/>
              </a:rPr>
              <a:t> typically occur on the boundary between two different regions in an image.</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1</a:t>
            </a:fld>
            <a:endParaRPr lang="en-US"/>
          </a:p>
        </p:txBody>
      </p:sp>
    </p:spTree>
    <p:extLst>
      <p:ext uri="{BB962C8B-B14F-4D97-AF65-F5344CB8AC3E}">
        <p14:creationId xmlns:p14="http://schemas.microsoft.com/office/powerpoint/2010/main" val="912368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 over</a:t>
            </a:r>
            <a:r>
              <a:rPr lang="en-US" baseline="0" dirty="0" smtClean="0"/>
              <a:t> neighborhood </a:t>
            </a:r>
            <a:r>
              <a:rPr lang="en-US" baseline="0" dirty="0" smtClean="0">
                <a:sym typeface="Wingdings"/>
              </a:rPr>
              <a:t> some pixels with Ix only, some others with </a:t>
            </a:r>
            <a:r>
              <a:rPr lang="en-US" baseline="0" dirty="0" err="1" smtClean="0">
                <a:sym typeface="Wingdings"/>
              </a:rPr>
              <a:t>Iy</a:t>
            </a:r>
            <a:r>
              <a:rPr lang="en-US" baseline="0" dirty="0" smtClean="0">
                <a:sym typeface="Wingdings"/>
              </a:rPr>
              <a:t> only.</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27</a:t>
            </a:fld>
            <a:endParaRPr lang="en-US"/>
          </a:p>
        </p:txBody>
      </p:sp>
    </p:spTree>
    <p:extLst>
      <p:ext uri="{BB962C8B-B14F-4D97-AF65-F5344CB8AC3E}">
        <p14:creationId xmlns:p14="http://schemas.microsoft.com/office/powerpoint/2010/main" val="1418977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8A18AB-A8BA-2A4D-9755-727B781BC8E1}" type="slidenum">
              <a:rPr lang="en-US" sz="1200">
                <a:latin typeface="Times New Roman" charset="0"/>
                <a:cs typeface="Times New Roman" charset="0"/>
              </a:rPr>
              <a:pPr eaLnBrk="1" hangingPunct="1"/>
              <a:t>29</a:t>
            </a:fld>
            <a:endParaRPr lang="en-US" sz="1200">
              <a:latin typeface="Times New Roman" charset="0"/>
              <a:cs typeface="Times New Roman"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4932"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82653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1FD580-7066-5245-937B-608D935948EF}" type="slidenum">
              <a:rPr lang="en-US" sz="1200">
                <a:latin typeface="Times New Roman" charset="0"/>
                <a:cs typeface="Times New Roman" charset="0"/>
              </a:rPr>
              <a:pPr eaLnBrk="1" hangingPunct="1"/>
              <a:t>30</a:t>
            </a:fld>
            <a:endParaRPr lang="en-US" sz="1200">
              <a:latin typeface="Times New Roman" charset="0"/>
              <a:cs typeface="Times New Roman"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8004"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latin typeface="Times New Roman" charset="0"/>
                <a:ea typeface="ＭＳ Ｐゴシック" charset="0"/>
                <a:cs typeface="Times New Roman" charset="0"/>
              </a:rPr>
              <a:t>1- do </a:t>
            </a:r>
            <a:r>
              <a:rPr lang="en-US" dirty="0" err="1" smtClean="0">
                <a:latin typeface="Times New Roman" charset="0"/>
                <a:ea typeface="ＭＳ Ｐゴシック" charset="0"/>
                <a:cs typeface="Times New Roman" charset="0"/>
              </a:rPr>
              <a:t>harris</a:t>
            </a:r>
            <a:r>
              <a:rPr lang="en-US" baseline="0" dirty="0" smtClean="0">
                <a:latin typeface="Times New Roman" charset="0"/>
                <a:ea typeface="ＭＳ Ｐゴシック" charset="0"/>
                <a:cs typeface="Times New Roman" charset="0"/>
              </a:rPr>
              <a:t> to find 2d points, then compute </a:t>
            </a:r>
            <a:r>
              <a:rPr lang="en-US" baseline="0" dirty="0" err="1" smtClean="0">
                <a:latin typeface="Times New Roman" charset="0"/>
                <a:ea typeface="ＭＳ Ｐゴシック" charset="0"/>
                <a:cs typeface="Times New Roman" charset="0"/>
              </a:rPr>
              <a:t>laplacian</a:t>
            </a:r>
            <a:r>
              <a:rPr lang="en-US" baseline="0" dirty="0" smtClean="0">
                <a:latin typeface="Times New Roman" charset="0"/>
                <a:ea typeface="ＭＳ Ｐゴシック" charset="0"/>
                <a:cs typeface="Times New Roman" charset="0"/>
              </a:rPr>
              <a:t> across scales and pick max response</a:t>
            </a:r>
          </a:p>
          <a:p>
            <a:pPr eaLnBrk="1" hangingPunct="1"/>
            <a:endParaRPr lang="en-US" baseline="0" dirty="0" smtClean="0">
              <a:latin typeface="Times New Roman" charset="0"/>
              <a:ea typeface="ＭＳ Ｐゴシック" charset="0"/>
              <a:cs typeface="Times New Roman" charset="0"/>
            </a:endParaRPr>
          </a:p>
          <a:p>
            <a:pPr eaLnBrk="1" hangingPunct="1"/>
            <a:r>
              <a:rPr lang="en-US" baseline="0" dirty="0" smtClean="0">
                <a:latin typeface="Times New Roman" charset="0"/>
                <a:ea typeface="ＭＳ Ｐゴシック" charset="0"/>
                <a:cs typeface="Times New Roman" charset="0"/>
              </a:rPr>
              <a:t>2- instead of 2 functions, faster to use a single function...</a:t>
            </a:r>
          </a:p>
          <a:p>
            <a:pPr eaLnBrk="1" hangingPunct="1"/>
            <a:r>
              <a:rPr lang="en-US" baseline="0" dirty="0" smtClean="0">
                <a:latin typeface="Times New Roman" charset="0"/>
                <a:ea typeface="ＭＳ Ｐゴシック" charset="0"/>
                <a:cs typeface="Times New Roman" charset="0"/>
              </a:rPr>
              <a:t>do </a:t>
            </a:r>
            <a:r>
              <a:rPr lang="en-US" baseline="0" dirty="0" err="1" smtClean="0">
                <a:latin typeface="Times New Roman" charset="0"/>
                <a:ea typeface="ＭＳ Ｐゴシック" charset="0"/>
                <a:cs typeface="Times New Roman" charset="0"/>
              </a:rPr>
              <a:t>DoG</a:t>
            </a:r>
            <a:r>
              <a:rPr lang="en-US" baseline="0" dirty="0" smtClean="0">
                <a:latin typeface="Times New Roman" charset="0"/>
                <a:ea typeface="ＭＳ Ｐゴシック" charset="0"/>
                <a:cs typeface="Times New Roman" charset="0"/>
              </a:rPr>
              <a:t> and check neighbor pixels in space and scale.</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540185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E94A39-45D6-5449-9377-D749059C5662}" type="slidenum">
              <a:rPr lang="en-US" sz="1200">
                <a:latin typeface="Times New Roman" charset="0"/>
                <a:cs typeface="Times New Roman" charset="0"/>
              </a:rPr>
              <a:pPr eaLnBrk="1" hangingPunct="1"/>
              <a:t>32</a:t>
            </a:fld>
            <a:endParaRPr lang="en-US" sz="1200">
              <a:latin typeface="Times New Roman" charset="0"/>
              <a:cs typeface="Times New Roman" charset="0"/>
            </a:endParaRPr>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3540"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45516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E94A39-45D6-5449-9377-D749059C5662}" type="slidenum">
              <a:rPr lang="en-US" sz="1200">
                <a:latin typeface="Times New Roman" charset="0"/>
                <a:cs typeface="Times New Roman" charset="0"/>
              </a:rPr>
              <a:pPr eaLnBrk="1" hangingPunct="1"/>
              <a:t>33</a:t>
            </a:fld>
            <a:endParaRPr lang="en-US" sz="1200">
              <a:latin typeface="Times New Roman" charset="0"/>
              <a:cs typeface="Times New Roman" charset="0"/>
            </a:endParaRPr>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3540"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0869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4E73C9-9987-458B-8627-485A1DF2097C}" type="slidenum">
              <a:rPr lang="en-US" smtClean="0"/>
              <a:pPr>
                <a:defRPr/>
              </a:pPr>
              <a:t>37</a:t>
            </a:fld>
            <a:endParaRPr lang="en-US"/>
          </a:p>
        </p:txBody>
      </p:sp>
    </p:spTree>
    <p:extLst>
      <p:ext uri="{BB962C8B-B14F-4D97-AF65-F5344CB8AC3E}">
        <p14:creationId xmlns:p14="http://schemas.microsoft.com/office/powerpoint/2010/main" val="692874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7F4E54AD-110D-4023-82D7-D767C5ED68DA}" type="slidenum">
              <a:rPr lang="en-US" smtClean="0"/>
              <a:pPr eaLnBrk="1" fontAlgn="base" hangingPunct="1">
                <a:spcBef>
                  <a:spcPct val="0"/>
                </a:spcBef>
                <a:spcAft>
                  <a:spcPct val="0"/>
                </a:spcAft>
              </a:pPr>
              <a:t>38</a:t>
            </a:fld>
            <a:endParaRPr lang="en-US" smtClean="0"/>
          </a:p>
        </p:txBody>
      </p:sp>
      <p:sp>
        <p:nvSpPr>
          <p:cNvPr id="123907" name="Rectangle 2"/>
          <p:cNvSpPr>
            <a:spLocks noGrp="1" noRot="1" noChangeAspect="1" noChangeArrowheads="1" noTextEdit="1"/>
          </p:cNvSpPr>
          <p:nvPr>
            <p:ph type="sldImg"/>
          </p:nvPr>
        </p:nvSpPr>
        <p:spPr bwMode="auto">
          <a:xfrm>
            <a:off x="384175"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1906463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45</a:t>
            </a:fld>
            <a:endParaRPr lang="en-US"/>
          </a:p>
        </p:txBody>
      </p:sp>
    </p:spTree>
    <p:extLst>
      <p:ext uri="{BB962C8B-B14F-4D97-AF65-F5344CB8AC3E}">
        <p14:creationId xmlns:p14="http://schemas.microsoft.com/office/powerpoint/2010/main" val="591018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smtClean="0">
                <a:solidFill>
                  <a:srgbClr val="000000"/>
                </a:solidFill>
              </a:rPr>
              <a:t>Both regions are black, but if we also include position (x,y), then we could group the two into distinct segments; way to encode both similarity &amp; proximity.</a:t>
            </a:r>
          </a:p>
          <a:p>
            <a:endParaRPr lang="de-CH" smtClean="0"/>
          </a:p>
        </p:txBody>
      </p:sp>
      <p:sp>
        <p:nvSpPr>
          <p:cNvPr id="115716"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891501">
              <a:defRPr sz="1900" b="1">
                <a:solidFill>
                  <a:schemeClr val="bg2"/>
                </a:solidFill>
                <a:latin typeface="Trebuchet MS" pitchFamily="34" charset="0"/>
              </a:defRPr>
            </a:lvl1pPr>
            <a:lvl2pPr marL="714422" indent="-274778" defTabSz="891501">
              <a:defRPr sz="1900" b="1">
                <a:solidFill>
                  <a:schemeClr val="bg2"/>
                </a:solidFill>
                <a:latin typeface="Trebuchet MS" pitchFamily="34" charset="0"/>
              </a:defRPr>
            </a:lvl2pPr>
            <a:lvl3pPr marL="1099111" indent="-219822" defTabSz="891501">
              <a:defRPr sz="1900" b="1">
                <a:solidFill>
                  <a:schemeClr val="bg2"/>
                </a:solidFill>
                <a:latin typeface="Trebuchet MS" pitchFamily="34" charset="0"/>
              </a:defRPr>
            </a:lvl3pPr>
            <a:lvl4pPr marL="1538755" indent="-219822" defTabSz="891501">
              <a:defRPr sz="1900" b="1">
                <a:solidFill>
                  <a:schemeClr val="bg2"/>
                </a:solidFill>
                <a:latin typeface="Trebuchet MS" pitchFamily="34" charset="0"/>
              </a:defRPr>
            </a:lvl4pPr>
            <a:lvl5pPr marL="1978400" indent="-219822" defTabSz="891501">
              <a:defRPr sz="1900" b="1">
                <a:solidFill>
                  <a:schemeClr val="bg2"/>
                </a:solidFill>
                <a:latin typeface="Trebuchet MS" pitchFamily="34" charset="0"/>
              </a:defRPr>
            </a:lvl5pPr>
            <a:lvl6pPr marL="2418044" indent="-219822" defTabSz="891501" eaLnBrk="0" fontAlgn="base" hangingPunct="0">
              <a:spcBef>
                <a:spcPct val="0"/>
              </a:spcBef>
              <a:spcAft>
                <a:spcPct val="0"/>
              </a:spcAft>
              <a:defRPr sz="1900" b="1">
                <a:solidFill>
                  <a:schemeClr val="bg2"/>
                </a:solidFill>
                <a:latin typeface="Trebuchet MS" pitchFamily="34" charset="0"/>
              </a:defRPr>
            </a:lvl6pPr>
            <a:lvl7pPr marL="2857689" indent="-219822" defTabSz="891501" eaLnBrk="0" fontAlgn="base" hangingPunct="0">
              <a:spcBef>
                <a:spcPct val="0"/>
              </a:spcBef>
              <a:spcAft>
                <a:spcPct val="0"/>
              </a:spcAft>
              <a:defRPr sz="1900" b="1">
                <a:solidFill>
                  <a:schemeClr val="bg2"/>
                </a:solidFill>
                <a:latin typeface="Trebuchet MS" pitchFamily="34" charset="0"/>
              </a:defRPr>
            </a:lvl7pPr>
            <a:lvl8pPr marL="3297333" indent="-219822" defTabSz="891501" eaLnBrk="0" fontAlgn="base" hangingPunct="0">
              <a:spcBef>
                <a:spcPct val="0"/>
              </a:spcBef>
              <a:spcAft>
                <a:spcPct val="0"/>
              </a:spcAft>
              <a:defRPr sz="1900" b="1">
                <a:solidFill>
                  <a:schemeClr val="bg2"/>
                </a:solidFill>
                <a:latin typeface="Trebuchet MS" pitchFamily="34" charset="0"/>
              </a:defRPr>
            </a:lvl8pPr>
            <a:lvl9pPr marL="3736978" indent="-219822" defTabSz="891501" eaLnBrk="0" fontAlgn="base" hangingPunct="0">
              <a:spcBef>
                <a:spcPct val="0"/>
              </a:spcBef>
              <a:spcAft>
                <a:spcPct val="0"/>
              </a:spcAft>
              <a:defRPr sz="1900" b="1">
                <a:solidFill>
                  <a:schemeClr val="bg2"/>
                </a:solidFill>
                <a:latin typeface="Trebuchet MS" pitchFamily="34" charset="0"/>
              </a:defRPr>
            </a:lvl9pPr>
          </a:lstStyle>
          <a:p>
            <a:fld id="{4D4B9B50-08E3-4FD7-88DB-5E58560F59DF}" type="slidenum">
              <a:rPr lang="de-CH" sz="1100" b="0">
                <a:solidFill>
                  <a:schemeClr val="tx1"/>
                </a:solidFill>
                <a:latin typeface="Times New Roman" pitchFamily="18" charset="0"/>
              </a:rPr>
              <a:pPr/>
              <a:t>50</a:t>
            </a:fld>
            <a:endParaRPr lang="de-CH" sz="1100" b="0">
              <a:solidFill>
                <a:schemeClr val="tx1"/>
              </a:solidFill>
              <a:latin typeface="Times New Roman" pitchFamily="18" charset="0"/>
            </a:endParaRPr>
          </a:p>
        </p:txBody>
      </p:sp>
    </p:spTree>
    <p:extLst>
      <p:ext uri="{BB962C8B-B14F-4D97-AF65-F5344CB8AC3E}">
        <p14:creationId xmlns:p14="http://schemas.microsoft.com/office/powerpoint/2010/main" val="1093595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891480">
              <a:defRPr sz="1900" b="1">
                <a:solidFill>
                  <a:schemeClr val="bg2"/>
                </a:solidFill>
                <a:latin typeface="Trebuchet MS" pitchFamily="34" charset="0"/>
              </a:defRPr>
            </a:lvl1pPr>
            <a:lvl2pPr marL="714405" indent="-274771" defTabSz="891480">
              <a:defRPr sz="1900" b="1">
                <a:solidFill>
                  <a:schemeClr val="bg2"/>
                </a:solidFill>
                <a:latin typeface="Trebuchet MS" pitchFamily="34" charset="0"/>
              </a:defRPr>
            </a:lvl2pPr>
            <a:lvl3pPr marL="1099085" indent="-219817" defTabSz="891480">
              <a:defRPr sz="1900" b="1">
                <a:solidFill>
                  <a:schemeClr val="bg2"/>
                </a:solidFill>
                <a:latin typeface="Trebuchet MS" pitchFamily="34" charset="0"/>
              </a:defRPr>
            </a:lvl3pPr>
            <a:lvl4pPr marL="1538717" indent="-219817" defTabSz="891480">
              <a:defRPr sz="1900" b="1">
                <a:solidFill>
                  <a:schemeClr val="bg2"/>
                </a:solidFill>
                <a:latin typeface="Trebuchet MS" pitchFamily="34" charset="0"/>
              </a:defRPr>
            </a:lvl4pPr>
            <a:lvl5pPr marL="1978352" indent="-219817" defTabSz="891480">
              <a:defRPr sz="1900" b="1">
                <a:solidFill>
                  <a:schemeClr val="bg2"/>
                </a:solidFill>
                <a:latin typeface="Trebuchet MS" pitchFamily="34" charset="0"/>
              </a:defRPr>
            </a:lvl5pPr>
            <a:lvl6pPr marL="2417985" indent="-219817" defTabSz="891480" eaLnBrk="0" fontAlgn="base" hangingPunct="0">
              <a:spcBef>
                <a:spcPct val="0"/>
              </a:spcBef>
              <a:spcAft>
                <a:spcPct val="0"/>
              </a:spcAft>
              <a:defRPr sz="1900" b="1">
                <a:solidFill>
                  <a:schemeClr val="bg2"/>
                </a:solidFill>
                <a:latin typeface="Trebuchet MS" pitchFamily="34" charset="0"/>
              </a:defRPr>
            </a:lvl6pPr>
            <a:lvl7pPr marL="2857619" indent="-219817" defTabSz="891480" eaLnBrk="0" fontAlgn="base" hangingPunct="0">
              <a:spcBef>
                <a:spcPct val="0"/>
              </a:spcBef>
              <a:spcAft>
                <a:spcPct val="0"/>
              </a:spcAft>
              <a:defRPr sz="1900" b="1">
                <a:solidFill>
                  <a:schemeClr val="bg2"/>
                </a:solidFill>
                <a:latin typeface="Trebuchet MS" pitchFamily="34" charset="0"/>
              </a:defRPr>
            </a:lvl7pPr>
            <a:lvl8pPr marL="3297253" indent="-219817" defTabSz="891480" eaLnBrk="0" fontAlgn="base" hangingPunct="0">
              <a:spcBef>
                <a:spcPct val="0"/>
              </a:spcBef>
              <a:spcAft>
                <a:spcPct val="0"/>
              </a:spcAft>
              <a:defRPr sz="1900" b="1">
                <a:solidFill>
                  <a:schemeClr val="bg2"/>
                </a:solidFill>
                <a:latin typeface="Trebuchet MS" pitchFamily="34" charset="0"/>
              </a:defRPr>
            </a:lvl8pPr>
            <a:lvl9pPr marL="3736887" indent="-219817" defTabSz="891480" eaLnBrk="0" fontAlgn="base" hangingPunct="0">
              <a:spcBef>
                <a:spcPct val="0"/>
              </a:spcBef>
              <a:spcAft>
                <a:spcPct val="0"/>
              </a:spcAft>
              <a:defRPr sz="1900" b="1">
                <a:solidFill>
                  <a:schemeClr val="bg2"/>
                </a:solidFill>
                <a:latin typeface="Trebuchet MS" pitchFamily="34" charset="0"/>
              </a:defRPr>
            </a:lvl9pPr>
          </a:lstStyle>
          <a:p>
            <a:fld id="{D1EBEC06-5437-4AFA-9B8B-415928725021}" type="slidenum">
              <a:rPr lang="x-none" sz="1100" b="0">
                <a:solidFill>
                  <a:prstClr val="black"/>
                </a:solidFill>
                <a:latin typeface="Times New Roman" pitchFamily="18" charset="0"/>
              </a:rPr>
              <a:pPr/>
              <a:t>52</a:t>
            </a:fld>
            <a:endParaRPr lang="en-US" sz="1100" b="0">
              <a:solidFill>
                <a:prstClr val="black"/>
              </a:solidFill>
              <a:latin typeface="Times New Roman"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30728" y="4410067"/>
            <a:ext cx="5123546" cy="417674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de-DE" smtClean="0"/>
          </a:p>
        </p:txBody>
      </p:sp>
    </p:spTree>
    <p:extLst>
      <p:ext uri="{BB962C8B-B14F-4D97-AF65-F5344CB8AC3E}">
        <p14:creationId xmlns:p14="http://schemas.microsoft.com/office/powerpoint/2010/main" val="99889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5</a:t>
            </a:fld>
            <a:endParaRPr lang="en-US"/>
          </a:p>
        </p:txBody>
      </p:sp>
    </p:spTree>
    <p:extLst>
      <p:ext uri="{BB962C8B-B14F-4D97-AF65-F5344CB8AC3E}">
        <p14:creationId xmlns:p14="http://schemas.microsoft.com/office/powerpoint/2010/main" val="407078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891480">
              <a:defRPr sz="1900" b="1">
                <a:solidFill>
                  <a:schemeClr val="bg2"/>
                </a:solidFill>
                <a:latin typeface="Trebuchet MS" pitchFamily="34" charset="0"/>
              </a:defRPr>
            </a:lvl1pPr>
            <a:lvl2pPr marL="714405" indent="-274771" defTabSz="891480">
              <a:defRPr sz="1900" b="1">
                <a:solidFill>
                  <a:schemeClr val="bg2"/>
                </a:solidFill>
                <a:latin typeface="Trebuchet MS" pitchFamily="34" charset="0"/>
              </a:defRPr>
            </a:lvl2pPr>
            <a:lvl3pPr marL="1099085" indent="-219817" defTabSz="891480">
              <a:defRPr sz="1900" b="1">
                <a:solidFill>
                  <a:schemeClr val="bg2"/>
                </a:solidFill>
                <a:latin typeface="Trebuchet MS" pitchFamily="34" charset="0"/>
              </a:defRPr>
            </a:lvl3pPr>
            <a:lvl4pPr marL="1538717" indent="-219817" defTabSz="891480">
              <a:defRPr sz="1900" b="1">
                <a:solidFill>
                  <a:schemeClr val="bg2"/>
                </a:solidFill>
                <a:latin typeface="Trebuchet MS" pitchFamily="34" charset="0"/>
              </a:defRPr>
            </a:lvl4pPr>
            <a:lvl5pPr marL="1978352" indent="-219817" defTabSz="891480">
              <a:defRPr sz="1900" b="1">
                <a:solidFill>
                  <a:schemeClr val="bg2"/>
                </a:solidFill>
                <a:latin typeface="Trebuchet MS" pitchFamily="34" charset="0"/>
              </a:defRPr>
            </a:lvl5pPr>
            <a:lvl6pPr marL="2417985" indent="-219817" defTabSz="891480" eaLnBrk="0" fontAlgn="base" hangingPunct="0">
              <a:spcBef>
                <a:spcPct val="0"/>
              </a:spcBef>
              <a:spcAft>
                <a:spcPct val="0"/>
              </a:spcAft>
              <a:defRPr sz="1900" b="1">
                <a:solidFill>
                  <a:schemeClr val="bg2"/>
                </a:solidFill>
                <a:latin typeface="Trebuchet MS" pitchFamily="34" charset="0"/>
              </a:defRPr>
            </a:lvl6pPr>
            <a:lvl7pPr marL="2857619" indent="-219817" defTabSz="891480" eaLnBrk="0" fontAlgn="base" hangingPunct="0">
              <a:spcBef>
                <a:spcPct val="0"/>
              </a:spcBef>
              <a:spcAft>
                <a:spcPct val="0"/>
              </a:spcAft>
              <a:defRPr sz="1900" b="1">
                <a:solidFill>
                  <a:schemeClr val="bg2"/>
                </a:solidFill>
                <a:latin typeface="Trebuchet MS" pitchFamily="34" charset="0"/>
              </a:defRPr>
            </a:lvl7pPr>
            <a:lvl8pPr marL="3297253" indent="-219817" defTabSz="891480" eaLnBrk="0" fontAlgn="base" hangingPunct="0">
              <a:spcBef>
                <a:spcPct val="0"/>
              </a:spcBef>
              <a:spcAft>
                <a:spcPct val="0"/>
              </a:spcAft>
              <a:defRPr sz="1900" b="1">
                <a:solidFill>
                  <a:schemeClr val="bg2"/>
                </a:solidFill>
                <a:latin typeface="Trebuchet MS" pitchFamily="34" charset="0"/>
              </a:defRPr>
            </a:lvl8pPr>
            <a:lvl9pPr marL="3736887" indent="-219817" defTabSz="891480" eaLnBrk="0" fontAlgn="base" hangingPunct="0">
              <a:spcBef>
                <a:spcPct val="0"/>
              </a:spcBef>
              <a:spcAft>
                <a:spcPct val="0"/>
              </a:spcAft>
              <a:defRPr sz="1900" b="1">
                <a:solidFill>
                  <a:schemeClr val="bg2"/>
                </a:solidFill>
                <a:latin typeface="Trebuchet MS" pitchFamily="34" charset="0"/>
              </a:defRPr>
            </a:lvl9pPr>
          </a:lstStyle>
          <a:p>
            <a:fld id="{F051D3E4-C085-402A-A7D6-A22DBCB27167}" type="slidenum">
              <a:rPr lang="x-none" sz="1100" b="0">
                <a:solidFill>
                  <a:prstClr val="black"/>
                </a:solidFill>
                <a:latin typeface="Times New Roman" pitchFamily="18" charset="0"/>
              </a:rPr>
              <a:pPr/>
              <a:t>53</a:t>
            </a:fld>
            <a:endParaRPr lang="en-US" sz="1100" b="0">
              <a:solidFill>
                <a:prstClr val="black"/>
              </a:solidFill>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30728" y="4410067"/>
            <a:ext cx="5123546" cy="417674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de-DE" smtClean="0"/>
          </a:p>
        </p:txBody>
      </p:sp>
    </p:spTree>
    <p:extLst>
      <p:ext uri="{BB962C8B-B14F-4D97-AF65-F5344CB8AC3E}">
        <p14:creationId xmlns:p14="http://schemas.microsoft.com/office/powerpoint/2010/main" val="1604645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891480">
              <a:defRPr sz="1900" b="1">
                <a:solidFill>
                  <a:schemeClr val="bg2"/>
                </a:solidFill>
                <a:latin typeface="Trebuchet MS" pitchFamily="34" charset="0"/>
              </a:defRPr>
            </a:lvl1pPr>
            <a:lvl2pPr marL="714405" indent="-274771" defTabSz="891480">
              <a:defRPr sz="1900" b="1">
                <a:solidFill>
                  <a:schemeClr val="bg2"/>
                </a:solidFill>
                <a:latin typeface="Trebuchet MS" pitchFamily="34" charset="0"/>
              </a:defRPr>
            </a:lvl2pPr>
            <a:lvl3pPr marL="1099085" indent="-219817" defTabSz="891480">
              <a:defRPr sz="1900" b="1">
                <a:solidFill>
                  <a:schemeClr val="bg2"/>
                </a:solidFill>
                <a:latin typeface="Trebuchet MS" pitchFamily="34" charset="0"/>
              </a:defRPr>
            </a:lvl3pPr>
            <a:lvl4pPr marL="1538717" indent="-219817" defTabSz="891480">
              <a:defRPr sz="1900" b="1">
                <a:solidFill>
                  <a:schemeClr val="bg2"/>
                </a:solidFill>
                <a:latin typeface="Trebuchet MS" pitchFamily="34" charset="0"/>
              </a:defRPr>
            </a:lvl4pPr>
            <a:lvl5pPr marL="1978352" indent="-219817" defTabSz="891480">
              <a:defRPr sz="1900" b="1">
                <a:solidFill>
                  <a:schemeClr val="bg2"/>
                </a:solidFill>
                <a:latin typeface="Trebuchet MS" pitchFamily="34" charset="0"/>
              </a:defRPr>
            </a:lvl5pPr>
            <a:lvl6pPr marL="2417985" indent="-219817" defTabSz="891480" eaLnBrk="0" fontAlgn="base" hangingPunct="0">
              <a:spcBef>
                <a:spcPct val="0"/>
              </a:spcBef>
              <a:spcAft>
                <a:spcPct val="0"/>
              </a:spcAft>
              <a:defRPr sz="1900" b="1">
                <a:solidFill>
                  <a:schemeClr val="bg2"/>
                </a:solidFill>
                <a:latin typeface="Trebuchet MS" pitchFamily="34" charset="0"/>
              </a:defRPr>
            </a:lvl6pPr>
            <a:lvl7pPr marL="2857619" indent="-219817" defTabSz="891480" eaLnBrk="0" fontAlgn="base" hangingPunct="0">
              <a:spcBef>
                <a:spcPct val="0"/>
              </a:spcBef>
              <a:spcAft>
                <a:spcPct val="0"/>
              </a:spcAft>
              <a:defRPr sz="1900" b="1">
                <a:solidFill>
                  <a:schemeClr val="bg2"/>
                </a:solidFill>
                <a:latin typeface="Trebuchet MS" pitchFamily="34" charset="0"/>
              </a:defRPr>
            </a:lvl7pPr>
            <a:lvl8pPr marL="3297253" indent="-219817" defTabSz="891480" eaLnBrk="0" fontAlgn="base" hangingPunct="0">
              <a:spcBef>
                <a:spcPct val="0"/>
              </a:spcBef>
              <a:spcAft>
                <a:spcPct val="0"/>
              </a:spcAft>
              <a:defRPr sz="1900" b="1">
                <a:solidFill>
                  <a:schemeClr val="bg2"/>
                </a:solidFill>
                <a:latin typeface="Trebuchet MS" pitchFamily="34" charset="0"/>
              </a:defRPr>
            </a:lvl8pPr>
            <a:lvl9pPr marL="3736887" indent="-219817" defTabSz="891480" eaLnBrk="0" fontAlgn="base" hangingPunct="0">
              <a:spcBef>
                <a:spcPct val="0"/>
              </a:spcBef>
              <a:spcAft>
                <a:spcPct val="0"/>
              </a:spcAft>
              <a:defRPr sz="1900" b="1">
                <a:solidFill>
                  <a:schemeClr val="bg2"/>
                </a:solidFill>
                <a:latin typeface="Trebuchet MS" pitchFamily="34" charset="0"/>
              </a:defRPr>
            </a:lvl9pPr>
          </a:lstStyle>
          <a:p>
            <a:fld id="{1EAD7234-2E72-48B0-8D73-8C6ADA1D6EB2}" type="slidenum">
              <a:rPr lang="x-none" sz="1100" b="0">
                <a:solidFill>
                  <a:prstClr val="black"/>
                </a:solidFill>
                <a:latin typeface="Times New Roman" pitchFamily="18" charset="0"/>
              </a:rPr>
              <a:pPr/>
              <a:t>54</a:t>
            </a:fld>
            <a:endParaRPr lang="en-US" sz="1100" b="0">
              <a:solidFill>
                <a:prstClr val="black"/>
              </a:solidFill>
              <a:latin typeface="Times New Roman"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30728" y="4410067"/>
            <a:ext cx="5123546" cy="417674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de-DE" smtClean="0"/>
          </a:p>
        </p:txBody>
      </p:sp>
    </p:spTree>
    <p:extLst>
      <p:ext uri="{BB962C8B-B14F-4D97-AF65-F5344CB8AC3E}">
        <p14:creationId xmlns:p14="http://schemas.microsoft.com/office/powerpoint/2010/main" val="850580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565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1556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60BCC5-003B-394B-86E2-20F225AEAEC6}" type="slidenum">
              <a:rPr lang="en-US" sz="1200">
                <a:solidFill>
                  <a:srgbClr val="000000"/>
                </a:solidFill>
                <a:latin typeface="Calibri" charset="0"/>
              </a:rPr>
              <a:pPr eaLnBrk="1" hangingPunct="1"/>
              <a:t>56</a:t>
            </a:fld>
            <a:endParaRPr lang="en-US" sz="1200">
              <a:solidFill>
                <a:srgbClr val="000000"/>
              </a:solidFill>
              <a:latin typeface="Calibri" charset="0"/>
            </a:endParaRPr>
          </a:p>
        </p:txBody>
      </p:sp>
    </p:spTree>
    <p:extLst>
      <p:ext uri="{BB962C8B-B14F-4D97-AF65-F5344CB8AC3E}">
        <p14:creationId xmlns:p14="http://schemas.microsoft.com/office/powerpoint/2010/main" val="43078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63D46B-CB04-7749-A225-DF6A7F0622F7}" type="slidenum">
              <a:rPr lang="en-US" sz="1200">
                <a:solidFill>
                  <a:srgbClr val="000000"/>
                </a:solidFill>
                <a:latin typeface="Calibri" charset="0"/>
              </a:rPr>
              <a:pPr eaLnBrk="1" hangingPunct="1"/>
              <a:t>57</a:t>
            </a:fld>
            <a:endParaRPr lang="en-US" sz="1200">
              <a:solidFill>
                <a:srgbClr val="000000"/>
              </a:solidFill>
              <a:latin typeface="Calibri"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7635"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1063509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974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159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49F70D-F926-F049-8F4C-1631B62D81AB}" type="slidenum">
              <a:rPr lang="en-US" sz="1200">
                <a:solidFill>
                  <a:srgbClr val="000000"/>
                </a:solidFill>
                <a:latin typeface="Calibri" charset="0"/>
              </a:rPr>
              <a:pPr eaLnBrk="1" hangingPunct="1"/>
              <a:t>58</a:t>
            </a:fld>
            <a:endParaRPr lang="en-US" sz="1200">
              <a:solidFill>
                <a:srgbClr val="000000"/>
              </a:solidFill>
              <a:latin typeface="Calibri" charset="0"/>
            </a:endParaRPr>
          </a:p>
        </p:txBody>
      </p:sp>
    </p:spTree>
    <p:extLst>
      <p:ext uri="{BB962C8B-B14F-4D97-AF65-F5344CB8AC3E}">
        <p14:creationId xmlns:p14="http://schemas.microsoft.com/office/powerpoint/2010/main" val="1492982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73058"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73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FB2F9B-EA6F-8146-8A73-7BA4400FFE16}" type="slidenum">
              <a:rPr lang="en-US" sz="1200">
                <a:solidFill>
                  <a:srgbClr val="000000"/>
                </a:solidFill>
                <a:latin typeface="Calibri" charset="0"/>
              </a:rPr>
              <a:pPr eaLnBrk="1" hangingPunct="1"/>
              <a:t>59</a:t>
            </a:fld>
            <a:endParaRPr lang="en-US" sz="1200">
              <a:solidFill>
                <a:srgbClr val="000000"/>
              </a:solidFill>
              <a:latin typeface="Calibri" charset="0"/>
            </a:endParaRPr>
          </a:p>
        </p:txBody>
      </p:sp>
    </p:spTree>
    <p:extLst>
      <p:ext uri="{BB962C8B-B14F-4D97-AF65-F5344CB8AC3E}">
        <p14:creationId xmlns:p14="http://schemas.microsoft.com/office/powerpoint/2010/main" val="957800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explicitly</a:t>
            </a:r>
            <a:r>
              <a:rPr lang="en-US" baseline="0" dirty="0" smtClean="0"/>
              <a:t> would like to use the label information when doing the project. This is something that PCA does not do. PCA is an unsupervised dimensionality reduction. We want to use the labels to also do the projections.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65</a:t>
            </a:fld>
            <a:endParaRPr lang="en-US"/>
          </a:p>
        </p:txBody>
      </p:sp>
    </p:spTree>
    <p:extLst>
      <p:ext uri="{BB962C8B-B14F-4D97-AF65-F5344CB8AC3E}">
        <p14:creationId xmlns:p14="http://schemas.microsoft.com/office/powerpoint/2010/main" val="567987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explicitly</a:t>
            </a:r>
            <a:r>
              <a:rPr lang="en-US" baseline="0" dirty="0" smtClean="0"/>
              <a:t> would like to use the label information when doing the project. This is something that PCA does not do. PCA is an unsupervised dimensionality reduction. We want to use the labels to also do the projections.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66</a:t>
            </a:fld>
            <a:endParaRPr lang="en-US"/>
          </a:p>
        </p:txBody>
      </p:sp>
    </p:spTree>
    <p:extLst>
      <p:ext uri="{BB962C8B-B14F-4D97-AF65-F5344CB8AC3E}">
        <p14:creationId xmlns:p14="http://schemas.microsoft.com/office/powerpoint/2010/main" val="2058300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6AB7CFC6-4DB5-C949-9B3B-1D67810BEF99}" type="slidenum">
              <a:rPr lang="en-US" altLang="en-US">
                <a:solidFill>
                  <a:srgbClr val="000000"/>
                </a:solidFill>
              </a:rPr>
              <a:pPr/>
              <a:t>67</a:t>
            </a:fld>
            <a:endParaRPr lang="en-US" altLang="en-US">
              <a:solidFill>
                <a:srgbClr val="000000"/>
              </a:solidFill>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939315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to progress!</a:t>
            </a:r>
          </a:p>
          <a:p>
            <a:pPr marL="171450" indent="-171450">
              <a:buFontTx/>
              <a:buChar char="-"/>
            </a:pPr>
            <a:r>
              <a:rPr lang="en-US" dirty="0" smtClean="0"/>
              <a:t>Good design of data</a:t>
            </a:r>
          </a:p>
          <a:p>
            <a:pPr marL="171450" indent="-171450">
              <a:buFontTx/>
              <a:buChar char="-"/>
            </a:pPr>
            <a:r>
              <a:rPr lang="en-US" dirty="0" smtClean="0"/>
              <a:t>Large</a:t>
            </a:r>
            <a:r>
              <a:rPr lang="en-US" baseline="0" dirty="0" smtClean="0"/>
              <a:t> scale</a:t>
            </a:r>
          </a:p>
          <a:p>
            <a:pPr marL="171450" indent="-171450">
              <a:buFontTx/>
              <a:buChar char="-"/>
            </a:pPr>
            <a:r>
              <a:rPr lang="en-US" baseline="0" dirty="0" smtClean="0"/>
              <a:t>Large variations</a:t>
            </a:r>
            <a:endParaRPr lang="en-US" dirty="0" smtClean="0"/>
          </a:p>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fld id="{2673916B-D2F7-E340-96C7-8D932FD23B54}" type="slidenum">
              <a:rPr lang="en-US" smtClean="0"/>
              <a:pPr/>
              <a:t>71</a:t>
            </a:fld>
            <a:endParaRPr lang="en-US"/>
          </a:p>
        </p:txBody>
      </p:sp>
    </p:spTree>
    <p:extLst>
      <p:ext uri="{BB962C8B-B14F-4D97-AF65-F5344CB8AC3E}">
        <p14:creationId xmlns:p14="http://schemas.microsoft.com/office/powerpoint/2010/main" val="96535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DBF3BD5-0385-E742-81CD-94CFE1B1DE6A}" type="slidenum">
              <a:rPr lang="en-US" altLang="en-US" b="0">
                <a:solidFill>
                  <a:srgbClr val="000000"/>
                </a:solidFill>
              </a:rPr>
              <a:pPr eaLnBrk="1" hangingPunct="1"/>
              <a:t>6</a:t>
            </a:fld>
            <a:endParaRPr lang="en-US" altLang="en-US" b="0">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0445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b="0"/>
              <a:t>CS376 Lecture 6: Color </a:t>
            </a:r>
          </a:p>
        </p:txBody>
      </p:sp>
    </p:spTree>
    <p:extLst>
      <p:ext uri="{BB962C8B-B14F-4D97-AF65-F5344CB8AC3E}">
        <p14:creationId xmlns:p14="http://schemas.microsoft.com/office/powerpoint/2010/main" val="91043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to make computers recognize everything, we need to take a huge leap from 20 to tens of thousands, or millions of classes. How is it possible? What has changed from the past decades to make it even conceivable?</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75</a:t>
            </a:fld>
            <a:endParaRPr lang="en-US"/>
          </a:p>
        </p:txBody>
      </p:sp>
    </p:spTree>
    <p:extLst>
      <p:ext uri="{BB962C8B-B14F-4D97-AF65-F5344CB8AC3E}">
        <p14:creationId xmlns:p14="http://schemas.microsoft.com/office/powerpoint/2010/main" val="1924280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clearly we prefer a prediction of zebra than entity. So we will also setup a reward to measure how specific the prediction is. The reward can be defined according to applications. For example, we can define the reward as the number of bits in this prediction.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76</a:t>
            </a:fld>
            <a:endParaRPr lang="en-US"/>
          </a:p>
        </p:txBody>
      </p:sp>
    </p:spTree>
    <p:extLst>
      <p:ext uri="{BB962C8B-B14F-4D97-AF65-F5344CB8AC3E}">
        <p14:creationId xmlns:p14="http://schemas.microsoft.com/office/powerpoint/2010/main" val="1566490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 it works.</a:t>
            </a:r>
            <a:r>
              <a:rPr lang="en-US" baseline="0" dirty="0" smtClean="0"/>
              <a:t> We have only one global, fixed scalar parameter called lambda. Given a test image, we get the </a:t>
            </a:r>
            <a:r>
              <a:rPr lang="en-US" baseline="0" dirty="0" err="1" smtClean="0"/>
              <a:t>posterier</a:t>
            </a:r>
            <a:r>
              <a:rPr lang="en-US" baseline="0" dirty="0" smtClean="0"/>
              <a:t> probabilities for all nodes. Then we increase the reward we assigned to each node by lambda. Then we compute the expected reward for each node by multiplying the posterior with the increased reward. Then we predict the node with the best expected reward. What does lambda do? Suppose lambda is infinity, what happens is that all nodes will have equal reward because everybody is infinity. Now the node with the best expected reward will be the root node, because its posterior probability is always 100%. So as lambda increases, the decision will be more accurate but less specific.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77</a:t>
            </a:fld>
            <a:endParaRPr lang="en-US"/>
          </a:p>
        </p:txBody>
      </p:sp>
    </p:spTree>
    <p:extLst>
      <p:ext uri="{BB962C8B-B14F-4D97-AF65-F5344CB8AC3E}">
        <p14:creationId xmlns:p14="http://schemas.microsoft.com/office/powerpoint/2010/main" val="1503817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a:t>
            </a:r>
            <a:r>
              <a:rPr lang="en-US" baseline="0" dirty="0" smtClean="0"/>
              <a:t> c</a:t>
            </a:r>
            <a:r>
              <a:rPr lang="en-US" dirty="0" smtClean="0"/>
              <a:t>onfirm this,</a:t>
            </a:r>
            <a:r>
              <a:rPr lang="en-US" baseline="0" dirty="0" smtClean="0"/>
              <a:t> we did a control experiment that compares the classification accuracy of about 200 classes sampled in different ways.  For example, we can sample 200 classes only from the vehicle </a:t>
            </a:r>
            <a:r>
              <a:rPr lang="en-US" baseline="0" dirty="0" err="1" smtClean="0"/>
              <a:t>subtree</a:t>
            </a:r>
            <a:r>
              <a:rPr lang="en-US" baseline="0" dirty="0" smtClean="0"/>
              <a:t>. [click] Or we can sample it uniformly from all the 10K classes. [click] The 200 vehicles are finer grained while the 200 random classes are coarser grained. [click] This plot shows how the classification accuracy changes with the way we sample our classes. The X axis is the average semantic distances between classes. Here we clearly see that finer-grained classes are much more difficult.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78</a:t>
            </a:fld>
            <a:endParaRPr lang="en-US"/>
          </a:p>
        </p:txBody>
      </p:sp>
    </p:spTree>
    <p:extLst>
      <p:ext uri="{BB962C8B-B14F-4D97-AF65-F5344CB8AC3E}">
        <p14:creationId xmlns:p14="http://schemas.microsoft.com/office/powerpoint/2010/main" val="450921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what’s the key to fine-grained recognition? Let’s look at this dog, what breed is it? It turns out that it looks like these two, cardigan welsh corgi and </a:t>
            </a:r>
            <a:r>
              <a:rPr lang="en-US" baseline="0" dirty="0" err="1" smtClean="0"/>
              <a:t>pembroke</a:t>
            </a:r>
            <a:r>
              <a:rPr lang="en-US" baseline="0" dirty="0" smtClean="0"/>
              <a:t> welsh corgi. Which one is it? In fact, to make the right classification, we need to look at the tails. One breed has a longer tail than the other. So the key is finding the right features.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79</a:t>
            </a:fld>
            <a:endParaRPr lang="en-US"/>
          </a:p>
        </p:txBody>
      </p:sp>
    </p:spTree>
    <p:extLst>
      <p:ext uri="{BB962C8B-B14F-4D97-AF65-F5344CB8AC3E}">
        <p14:creationId xmlns:p14="http://schemas.microsoft.com/office/powerpoint/2010/main" val="973479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am offering</a:t>
            </a:r>
            <a:r>
              <a:rPr lang="en-US" baseline="0" dirty="0" smtClean="0"/>
              <a:t> you two choices, bubble 1 and bubble 2. And you can choose one of them to see the full details under it. Which one would you choose? Raise your hand if you choose bubble 1. Raise your hand if you choose bubble 2? You are very good at the game.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80</a:t>
            </a:fld>
            <a:endParaRPr lang="en-US"/>
          </a:p>
        </p:txBody>
      </p:sp>
    </p:spTree>
    <p:extLst>
      <p:ext uri="{BB962C8B-B14F-4D97-AF65-F5344CB8AC3E}">
        <p14:creationId xmlns:p14="http://schemas.microsoft.com/office/powerpoint/2010/main" val="882733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426F28C-0656-4D87-A165-592AC264A152}" type="slidenum">
              <a:rPr lang="en-US" smtClean="0"/>
              <a:pPr/>
              <a:t>81</a:t>
            </a:fld>
            <a:endParaRPr lang="en-US" smtClean="0"/>
          </a:p>
        </p:txBody>
      </p:sp>
      <p:sp>
        <p:nvSpPr>
          <p:cNvPr id="81923" name="Rectangle 2"/>
          <p:cNvSpPr>
            <a:spLocks noGrp="1" noRot="1" noChangeAspect="1" noChangeArrowheads="1" noTextEdit="1"/>
          </p:cNvSpPr>
          <p:nvPr>
            <p:ph type="sldImg"/>
          </p:nvPr>
        </p:nvSpPr>
        <p:spPr>
          <a:xfrm>
            <a:off x="330200" y="693738"/>
            <a:ext cx="6172200" cy="3471862"/>
          </a:xfrm>
          <a:ln/>
        </p:spPr>
      </p:sp>
      <p:sp>
        <p:nvSpPr>
          <p:cNvPr id="81924" name="Rectangle 3"/>
          <p:cNvSpPr>
            <a:spLocks noGrp="1" noChangeArrowheads="1"/>
          </p:cNvSpPr>
          <p:nvPr>
            <p:ph type="body" idx="1"/>
          </p:nvPr>
        </p:nvSpPr>
        <p:spPr>
          <a:xfrm>
            <a:off x="890588" y="4396423"/>
            <a:ext cx="5048250" cy="4239869"/>
          </a:xfrm>
          <a:noFill/>
          <a:ln/>
        </p:spPr>
        <p:txBody>
          <a:bodyPr/>
          <a:lstStyle/>
          <a:p>
            <a:pPr eaLnBrk="1" hangingPunct="1"/>
            <a:endParaRPr lang="en-US" smtClean="0"/>
          </a:p>
        </p:txBody>
      </p:sp>
    </p:spTree>
    <p:extLst>
      <p:ext uri="{BB962C8B-B14F-4D97-AF65-F5344CB8AC3E}">
        <p14:creationId xmlns:p14="http://schemas.microsoft.com/office/powerpoint/2010/main" val="1775537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6E2D472-493E-42C4-AD68-4FA08361DA0D}" type="slidenum">
              <a:rPr lang="en-US" smtClean="0"/>
              <a:pPr/>
              <a:t>82</a:t>
            </a:fld>
            <a:endParaRPr lang="en-US" smtClean="0"/>
          </a:p>
        </p:txBody>
      </p:sp>
      <p:sp>
        <p:nvSpPr>
          <p:cNvPr id="93187" name="Rectangle 2"/>
          <p:cNvSpPr>
            <a:spLocks noGrp="1" noRot="1" noChangeAspect="1" noChangeArrowheads="1" noTextEdit="1"/>
          </p:cNvSpPr>
          <p:nvPr>
            <p:ph type="sldImg"/>
          </p:nvPr>
        </p:nvSpPr>
        <p:spPr>
          <a:xfrm>
            <a:off x="330200" y="693738"/>
            <a:ext cx="6172200" cy="3471862"/>
          </a:xfrm>
          <a:ln/>
        </p:spPr>
      </p:sp>
      <p:sp>
        <p:nvSpPr>
          <p:cNvPr id="93188" name="Rectangle 3"/>
          <p:cNvSpPr>
            <a:spLocks noGrp="1" noChangeArrowheads="1"/>
          </p:cNvSpPr>
          <p:nvPr>
            <p:ph type="body" idx="1"/>
          </p:nvPr>
        </p:nvSpPr>
        <p:spPr>
          <a:xfrm>
            <a:off x="890588" y="4396423"/>
            <a:ext cx="5048250" cy="4239869"/>
          </a:xfrm>
          <a:noFill/>
          <a:ln/>
        </p:spPr>
        <p:txBody>
          <a:bodyPr/>
          <a:lstStyle/>
          <a:p>
            <a:pPr eaLnBrk="1" hangingPunct="1"/>
            <a:endParaRPr lang="en-US" smtClean="0"/>
          </a:p>
        </p:txBody>
      </p:sp>
    </p:spTree>
    <p:extLst>
      <p:ext uri="{BB962C8B-B14F-4D97-AF65-F5344CB8AC3E}">
        <p14:creationId xmlns:p14="http://schemas.microsoft.com/office/powerpoint/2010/main" val="269196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8BA9834A-7944-4184-83E8-323D6021012F}" type="slidenum">
              <a:rPr lang="en-US" smtClean="0"/>
              <a:pPr/>
              <a:t>86</a:t>
            </a:fld>
            <a:endParaRPr lang="en-US" smtClean="0"/>
          </a:p>
        </p:txBody>
      </p:sp>
      <p:sp>
        <p:nvSpPr>
          <p:cNvPr id="101379" name="Rectangle 2"/>
          <p:cNvSpPr>
            <a:spLocks noGrp="1" noRot="1" noChangeAspect="1" noChangeArrowheads="1" noTextEdit="1"/>
          </p:cNvSpPr>
          <p:nvPr>
            <p:ph type="sldImg"/>
          </p:nvPr>
        </p:nvSpPr>
        <p:spPr>
          <a:xfrm>
            <a:off x="330200" y="693738"/>
            <a:ext cx="6172200" cy="3471862"/>
          </a:xfrm>
          <a:ln/>
        </p:spPr>
      </p:sp>
      <p:sp>
        <p:nvSpPr>
          <p:cNvPr id="101380" name="Rectangle 3"/>
          <p:cNvSpPr>
            <a:spLocks noGrp="1" noChangeArrowheads="1"/>
          </p:cNvSpPr>
          <p:nvPr>
            <p:ph type="body" idx="1"/>
          </p:nvPr>
        </p:nvSpPr>
        <p:spPr>
          <a:xfrm>
            <a:off x="890588" y="4396423"/>
            <a:ext cx="5048250" cy="4239869"/>
          </a:xfrm>
          <a:noFill/>
          <a:ln/>
        </p:spPr>
        <p:txBody>
          <a:bodyPr/>
          <a:lstStyle/>
          <a:p>
            <a:pPr eaLnBrk="1" hangingPunct="1"/>
            <a:endParaRPr lang="en-US" smtClean="0"/>
          </a:p>
        </p:txBody>
      </p:sp>
    </p:spTree>
    <p:extLst>
      <p:ext uri="{BB962C8B-B14F-4D97-AF65-F5344CB8AC3E}">
        <p14:creationId xmlns:p14="http://schemas.microsoft.com/office/powerpoint/2010/main" val="60508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6E8431-0E14-42D0-AF95-3D5FF12AB957}" type="slidenum">
              <a:rPr lang="en-US">
                <a:solidFill>
                  <a:srgbClr val="000000"/>
                </a:solidFill>
              </a:rPr>
              <a:pPr/>
              <a:t>7</a:t>
            </a:fld>
            <a:endParaRPr lang="en-US">
              <a:solidFill>
                <a:srgbClr val="000000"/>
              </a:solidFill>
            </a:endParaRPr>
          </a:p>
        </p:txBody>
      </p:sp>
      <p:sp>
        <p:nvSpPr>
          <p:cNvPr id="248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8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1512290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EBCD7EC-0691-4FE1-B7B8-050EC34E13D2}" type="slidenum">
              <a:rPr lang="en-US">
                <a:solidFill>
                  <a:srgbClr val="000000"/>
                </a:solidFill>
              </a:rPr>
              <a:pPr/>
              <a:t>8</a:t>
            </a:fld>
            <a:endParaRPr lang="en-US">
              <a:solidFill>
                <a:srgbClr val="000000"/>
              </a:solidFill>
            </a:endParaRPr>
          </a:p>
        </p:txBody>
      </p:sp>
      <p:sp>
        <p:nvSpPr>
          <p:cNvPr id="274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44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24252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AB78776-DF2F-4D3B-B0B1-143892514B24}" type="slidenum">
              <a:rPr lang="en-US">
                <a:solidFill>
                  <a:srgbClr val="000000"/>
                </a:solidFill>
              </a:rPr>
              <a:pPr/>
              <a:t>9</a:t>
            </a:fld>
            <a:endParaRPr lang="en-US">
              <a:solidFill>
                <a:srgbClr val="000000"/>
              </a:solidFill>
            </a:endParaRPr>
          </a:p>
        </p:txBody>
      </p:sp>
      <p:sp>
        <p:nvSpPr>
          <p:cNvPr id="275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54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extLst>
      <p:ext uri="{BB962C8B-B14F-4D97-AF65-F5344CB8AC3E}">
        <p14:creationId xmlns:p14="http://schemas.microsoft.com/office/powerpoint/2010/main" val="486036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D9F47C9-379C-4F6D-A2A6-E5A3EDA62604}" type="slidenum">
              <a:rPr lang="en-US" sz="1100"/>
              <a:pPr/>
              <a:t>17</a:t>
            </a:fld>
            <a:endParaRPr lang="en-US" sz="11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99852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5B6227C-3339-488B-8C7D-631526373070}" type="slidenum">
              <a:rPr lang="en-US" sz="1100"/>
              <a:pPr/>
              <a:t>19</a:t>
            </a:fld>
            <a:endParaRPr lang="en-US" sz="11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73002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20</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3715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6"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7" name="TextBox 6"/>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pic>
        <p:nvPicPr>
          <p:cNvPr id="8" name="Picture 7" descr="stanford_logo.gif"/>
          <p:cNvPicPr>
            <a:picLocks noChangeAspect="1"/>
          </p:cNvPicPr>
          <p:nvPr/>
        </p:nvPicPr>
        <p:blipFill>
          <a:blip r:embed="rId2">
            <a:lum bright="70000" contrast="-70000"/>
            <a:alphaModFix amt="50000"/>
          </a:blip>
          <a:stretch>
            <a:fillRect/>
          </a:stretch>
        </p:blipFill>
        <p:spPr>
          <a:xfrm>
            <a:off x="-2438400" y="-1352550"/>
            <a:ext cx="8669867" cy="5905500"/>
          </a:xfrm>
          <a:prstGeom prst="rect">
            <a:avLst/>
          </a:prstGeom>
          <a:effectLst/>
        </p:spPr>
      </p:pic>
    </p:spTree>
    <p:extLst>
      <p:ext uri="{BB962C8B-B14F-4D97-AF65-F5344CB8AC3E}">
        <p14:creationId xmlns:p14="http://schemas.microsoft.com/office/powerpoint/2010/main" val="98364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352800" y="6416676"/>
            <a:ext cx="2235200" cy="365125"/>
          </a:xfrm>
          <a:prstGeom prst="rect">
            <a:avLst/>
          </a:prstGeom>
        </p:spPr>
        <p:txBody>
          <a:bodyPr/>
          <a:lstStyle/>
          <a:p>
            <a:endParaRPr lang="en-US"/>
          </a:p>
        </p:txBody>
      </p:sp>
      <p:sp>
        <p:nvSpPr>
          <p:cNvPr id="9"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10"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8" name="TextBox 7"/>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134846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352800" y="6416676"/>
            <a:ext cx="2235200" cy="365125"/>
          </a:xfrm>
          <a:prstGeom prst="rect">
            <a:avLst/>
          </a:prstGeom>
        </p:spPr>
        <p:txBody>
          <a:bodyPr/>
          <a:lstStyle/>
          <a:p>
            <a:endParaRPr lang="en-US"/>
          </a:p>
        </p:txBody>
      </p:sp>
      <p:sp>
        <p:nvSpPr>
          <p:cNvPr id="9"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10"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8" name="TextBox 7"/>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1234865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D348185A-0FA7-654B-BDE3-4E385126A2D8}" type="slidenum">
              <a:rPr lang="en-US" altLang="en-US"/>
              <a:pPr/>
              <a:t>‹#›</a:t>
            </a:fld>
            <a:endParaRPr lang="en-US" altLang="en-US"/>
          </a:p>
        </p:txBody>
      </p:sp>
    </p:spTree>
    <p:extLst>
      <p:ext uri="{BB962C8B-B14F-4D97-AF65-F5344CB8AC3E}">
        <p14:creationId xmlns:p14="http://schemas.microsoft.com/office/powerpoint/2010/main" val="107563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uFillTx/>
              </a:defRPr>
            </a:pPr>
            <a:r>
              <a:rPr sz="4400">
                <a:uFill>
                  <a:solidFill/>
                </a:uFill>
              </a:rPr>
              <a:t>Title Text</a:t>
            </a:r>
          </a:p>
        </p:txBody>
      </p:sp>
      <p:sp>
        <p:nvSpPr>
          <p:cNvPr id="16" name="Shape 16"/>
          <p:cNvSpPr>
            <a:spLocks noGrp="1"/>
          </p:cNvSpPr>
          <p:nvPr>
            <p:ph type="body" idx="1"/>
          </p:nvPr>
        </p:nvSpPr>
        <p:spPr>
          <a:prstGeom prst="rect">
            <a:avLst/>
          </a:prstGeom>
        </p:spPr>
        <p:txBody>
          <a:bodyPr/>
          <a:lstStyle>
            <a:lvl2pPr marL="742950" indent="-285750">
              <a:spcBef>
                <a:spcPts val="600"/>
              </a:spcBef>
              <a:buChar char="–"/>
              <a:defRPr sz="2800"/>
            </a:lvl2pPr>
            <a:lvl3pPr marL="1143000" indent="-228600">
              <a:spcBef>
                <a:spcPts val="500"/>
              </a:spcBef>
              <a:defRPr sz="2400"/>
            </a:lvl3pPr>
            <a:lvl4pPr marL="1600200" indent="-228600">
              <a:spcBef>
                <a:spcPts val="400"/>
              </a:spcBef>
              <a:buChar char="–"/>
              <a:defRPr sz="2000"/>
            </a:lvl4pPr>
            <a:lvl5pPr marL="2057400"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7" name="Shape 17"/>
          <p:cNvSpPr>
            <a:spLocks noGrp="1"/>
          </p:cNvSpPr>
          <p:nvPr>
            <p:ph type="sldNum" sz="quarter" idx="2"/>
          </p:nvPr>
        </p:nvSpPr>
        <p:spPr>
          <a:xfrm>
            <a:off x="9446286" y="6515100"/>
            <a:ext cx="324513" cy="254000"/>
          </a:xfrm>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1143703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352800" y="6416676"/>
            <a:ext cx="2235200" cy="365125"/>
          </a:xfrm>
          <a:prstGeom prst="rect">
            <a:avLst/>
          </a:prstGeom>
        </p:spPr>
        <p:txBody>
          <a:bodyPr/>
          <a:lstStyle/>
          <a:p>
            <a:endParaRPr lang="en-US"/>
          </a:p>
        </p:txBody>
      </p:sp>
      <p:sp>
        <p:nvSpPr>
          <p:cNvPr id="7"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8"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10" name="TextBox 9"/>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78598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3352800" y="6416676"/>
            <a:ext cx="2235200" cy="365125"/>
          </a:xfrm>
          <a:prstGeom prst="rect">
            <a:avLst/>
          </a:prstGeom>
        </p:spPr>
        <p:txBody>
          <a:bodyPr/>
          <a:lstStyle/>
          <a:p>
            <a:endParaRPr lang="en-US"/>
          </a:p>
        </p:txBody>
      </p:sp>
      <p:sp>
        <p:nvSpPr>
          <p:cNvPr id="9"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10"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8" name="TextBox 7"/>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795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352800" y="6416676"/>
            <a:ext cx="2235200" cy="365125"/>
          </a:xfrm>
          <a:prstGeom prst="rect">
            <a:avLst/>
          </a:prstGeom>
        </p:spPr>
        <p:txBody>
          <a:bodyPr/>
          <a:lstStyle/>
          <a:p>
            <a:endParaRPr lang="en-US"/>
          </a:p>
        </p:txBody>
      </p:sp>
      <p:sp>
        <p:nvSpPr>
          <p:cNvPr id="10"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11"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9" name="TextBox 8"/>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109371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3352800" y="6416676"/>
            <a:ext cx="2235200" cy="365125"/>
          </a:xfrm>
          <a:prstGeom prst="rect">
            <a:avLst/>
          </a:prstGeom>
        </p:spPr>
        <p:txBody>
          <a:bodyPr/>
          <a:lstStyle/>
          <a:p>
            <a:endParaRPr lang="en-US"/>
          </a:p>
        </p:txBody>
      </p:sp>
      <p:sp>
        <p:nvSpPr>
          <p:cNvPr id="12"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13"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11" name="TextBox 10"/>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174266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3352800" y="6416676"/>
            <a:ext cx="2235200" cy="365125"/>
          </a:xfrm>
          <a:prstGeom prst="rect">
            <a:avLst/>
          </a:prstGeom>
        </p:spPr>
        <p:txBody>
          <a:bodyPr/>
          <a:lstStyle/>
          <a:p>
            <a:endParaRPr lang="en-US"/>
          </a:p>
        </p:txBody>
      </p:sp>
      <p:sp>
        <p:nvSpPr>
          <p:cNvPr id="10"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11"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7" name="TextBox 6"/>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156166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352800" y="6416676"/>
            <a:ext cx="2235200" cy="365125"/>
          </a:xfrm>
          <a:prstGeom prst="rect">
            <a:avLst/>
          </a:prstGeom>
        </p:spPr>
        <p:txBody>
          <a:bodyPr/>
          <a:lstStyle/>
          <a:p>
            <a:endParaRPr lang="en-US"/>
          </a:p>
        </p:txBody>
      </p:sp>
      <p:sp>
        <p:nvSpPr>
          <p:cNvPr id="5"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6"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8" name="TextBox 7"/>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415076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352800" y="6416676"/>
            <a:ext cx="2235200" cy="365125"/>
          </a:xfrm>
          <a:prstGeom prst="rect">
            <a:avLst/>
          </a:prstGeom>
        </p:spPr>
        <p:txBody>
          <a:bodyPr/>
          <a:lstStyle/>
          <a:p>
            <a:endParaRPr lang="en-US"/>
          </a:p>
        </p:txBody>
      </p:sp>
      <p:sp>
        <p:nvSpPr>
          <p:cNvPr id="8"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9"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11" name="TextBox 10"/>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1170925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352800" y="6416676"/>
            <a:ext cx="2235200" cy="365125"/>
          </a:xfrm>
          <a:prstGeom prst="rect">
            <a:avLst/>
          </a:prstGeom>
        </p:spPr>
        <p:txBody>
          <a:bodyPr/>
          <a:lstStyle/>
          <a:p>
            <a:endParaRPr lang="en-US"/>
          </a:p>
        </p:txBody>
      </p:sp>
      <p:sp>
        <p:nvSpPr>
          <p:cNvPr id="10" name="Date Placeholder 3"/>
          <p:cNvSpPr>
            <a:spLocks noGrp="1"/>
          </p:cNvSpPr>
          <p:nvPr>
            <p:ph type="dt" sz="half" idx="10"/>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
        <p:nvSpPr>
          <p:cNvPr id="11" name="Slide Number Placeholder 5"/>
          <p:cNvSpPr>
            <a:spLocks noGrp="1"/>
          </p:cNvSpPr>
          <p:nvPr>
            <p:ph type="sldNum" sz="quarter" idx="12"/>
          </p:nvPr>
        </p:nvSpPr>
        <p:spPr>
          <a:xfrm>
            <a:off x="8432800" y="6416676"/>
            <a:ext cx="1337997" cy="365125"/>
          </a:xfrm>
          <a:prstGeom prst="rect">
            <a:avLst/>
          </a:prstGeom>
        </p:spPr>
        <p:txBody>
          <a:bodyPr/>
          <a:lstStyle>
            <a:lvl1pPr>
              <a:defRPr>
                <a:solidFill>
                  <a:schemeClr val="bg1"/>
                </a:solidFill>
              </a:defRPr>
            </a:lvl1pPr>
          </a:lstStyle>
          <a:p>
            <a:fld id="{0D4FC182-4781-AA41-ABE2-8451FDD82C28}" type="slidenum">
              <a:rPr lang="en-US" smtClean="0"/>
              <a:t>‹#›</a:t>
            </a:fld>
            <a:endParaRPr lang="en-US"/>
          </a:p>
        </p:txBody>
      </p:sp>
      <p:sp>
        <p:nvSpPr>
          <p:cNvPr id="9" name="TextBox 8"/>
          <p:cNvSpPr txBox="1"/>
          <p:nvPr/>
        </p:nvSpPr>
        <p:spPr>
          <a:xfrm>
            <a:off x="609600" y="6403456"/>
            <a:ext cx="4231861" cy="369332"/>
          </a:xfrm>
          <a:prstGeom prst="rect">
            <a:avLst/>
          </a:prstGeom>
          <a:noFill/>
        </p:spPr>
        <p:txBody>
          <a:bodyPr wrap="square" rtlCol="0">
            <a:spAutoFit/>
          </a:bodyPr>
          <a:lstStyle/>
          <a:p>
            <a:r>
              <a:rPr lang="en-US" sz="1800" b="1" dirty="0" smtClean="0">
                <a:solidFill>
                  <a:schemeClr val="bg1"/>
                </a:solidFill>
                <a:latin typeface="Geneva"/>
              </a:rPr>
              <a:t>Stanford University</a:t>
            </a:r>
            <a:endParaRPr lang="en-US" sz="1800" b="1" dirty="0">
              <a:solidFill>
                <a:schemeClr val="bg1"/>
              </a:solidFill>
              <a:latin typeface="Geneva"/>
            </a:endParaRPr>
          </a:p>
        </p:txBody>
      </p:sp>
    </p:spTree>
    <p:extLst>
      <p:ext uri="{BB962C8B-B14F-4D97-AF65-F5344CB8AC3E}">
        <p14:creationId xmlns:p14="http://schemas.microsoft.com/office/powerpoint/2010/main" val="2096282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56351"/>
            <a:ext cx="12192000" cy="501649"/>
          </a:xfrm>
          <a:prstGeom prst="rect">
            <a:avLst/>
          </a:prstGeom>
          <a:solidFill>
            <a:srgbClr val="85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22222"/>
              </a:solidFill>
              <a:latin typeface="Geneva"/>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2"/>
          </p:nvPr>
        </p:nvSpPr>
        <p:spPr>
          <a:xfrm>
            <a:off x="9770797" y="6416676"/>
            <a:ext cx="2116403" cy="365125"/>
          </a:xfrm>
          <a:prstGeom prst="rect">
            <a:avLst/>
          </a:prstGeom>
        </p:spPr>
        <p:txBody>
          <a:bodyPr/>
          <a:lstStyle>
            <a:lvl1pPr>
              <a:defRPr>
                <a:solidFill>
                  <a:schemeClr val="bg1"/>
                </a:solidFill>
              </a:defRPr>
            </a:lvl1pPr>
          </a:lstStyle>
          <a:p>
            <a:fld id="{3FB1B0A7-7F3A-7B4D-AD74-CE7549888EB9}" type="datetimeFigureOut">
              <a:rPr lang="en-US" smtClean="0"/>
              <a:t>12/7/17</a:t>
            </a:fld>
            <a:endParaRPr lang="en-US"/>
          </a:p>
        </p:txBody>
      </p:sp>
    </p:spTree>
    <p:extLst>
      <p:ext uri="{BB962C8B-B14F-4D97-AF65-F5344CB8AC3E}">
        <p14:creationId xmlns:p14="http://schemas.microsoft.com/office/powerpoint/2010/main" val="315147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5.emf"/><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3.bin"/><Relationship Id="rId5" Type="http://schemas.openxmlformats.org/officeDocument/2006/relationships/image" Target="../media/image32.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1" Type="http://schemas.openxmlformats.org/officeDocument/2006/relationships/image" Target="../media/image36.wmf"/><Relationship Id="rId12" Type="http://schemas.openxmlformats.org/officeDocument/2006/relationships/image" Target="../media/image37.png"/><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oleObject" Target="../embeddings/oleObject4.bin"/><Relationship Id="rId5" Type="http://schemas.openxmlformats.org/officeDocument/2006/relationships/image" Target="../media/image33.wmf"/><Relationship Id="rId6" Type="http://schemas.openxmlformats.org/officeDocument/2006/relationships/oleObject" Target="../embeddings/oleObject5.bin"/><Relationship Id="rId7" Type="http://schemas.openxmlformats.org/officeDocument/2006/relationships/image" Target="../media/image34.wmf"/><Relationship Id="rId8" Type="http://schemas.openxmlformats.org/officeDocument/2006/relationships/oleObject" Target="../embeddings/oleObject6.bin"/><Relationship Id="rId9" Type="http://schemas.openxmlformats.org/officeDocument/2006/relationships/image" Target="../media/image35.wmf"/><Relationship Id="rId10"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1" Type="http://schemas.openxmlformats.org/officeDocument/2006/relationships/image" Target="../media/image41.wmf"/><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vmlDrawing" Target="../drawings/vmlDrawing5.vml"/><Relationship Id="rId2" Type="http://schemas.openxmlformats.org/officeDocument/2006/relationships/slideLayout" Target="../slideLayouts/slideLayout12.xml"/><Relationship Id="rId3" Type="http://schemas.openxmlformats.org/officeDocument/2006/relationships/oleObject" Target="../embeddings/oleObject8.bin"/><Relationship Id="rId4" Type="http://schemas.openxmlformats.org/officeDocument/2006/relationships/image" Target="../media/image38.wmf"/><Relationship Id="rId5" Type="http://schemas.openxmlformats.org/officeDocument/2006/relationships/image" Target="../media/image42.png"/><Relationship Id="rId6" Type="http://schemas.openxmlformats.org/officeDocument/2006/relationships/oleObject" Target="../embeddings/oleObject9.bin"/><Relationship Id="rId7" Type="http://schemas.openxmlformats.org/officeDocument/2006/relationships/image" Target="../media/image39.wmf"/><Relationship Id="rId8" Type="http://schemas.openxmlformats.org/officeDocument/2006/relationships/oleObject" Target="../embeddings/oleObject10.bin"/><Relationship Id="rId9" Type="http://schemas.openxmlformats.org/officeDocument/2006/relationships/image" Target="../media/image40.wmf"/><Relationship Id="rId10"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jpeg"/><Relationship Id="rId3"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60.jpeg"/><Relationship Id="rId13" Type="http://schemas.openxmlformats.org/officeDocument/2006/relationships/image" Target="../media/image61.png"/><Relationship Id="rId14"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jpeg"/><Relationship Id="rId8" Type="http://schemas.openxmlformats.org/officeDocument/2006/relationships/image" Target="../media/image56.png"/><Relationship Id="rId9" Type="http://schemas.openxmlformats.org/officeDocument/2006/relationships/image" Target="../media/image57.jpeg"/><Relationship Id="rId10"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oleObject" Target="../embeddings/oleObject12.bin"/><Relationship Id="rId7" Type="http://schemas.openxmlformats.org/officeDocument/2006/relationships/image" Target="../media/image63.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hyperlink" Target="http://psy.ed.asu.edu/~classics/Wertheimer/Forms/forms.ht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hyperlink" Target="http://en.wikipedia.org/wiki/Image:K_Means_Example_Step_2.svg" TargetMode="External"/><Relationship Id="rId5" Type="http://schemas.openxmlformats.org/officeDocument/2006/relationships/image" Target="../media/image78.png"/><Relationship Id="rId6" Type="http://schemas.openxmlformats.org/officeDocument/2006/relationships/hyperlink" Target="http://en.wikipedia.org/wiki/Image:K_Means_Example_Step_3.svg" TargetMode="External"/><Relationship Id="rId7" Type="http://schemas.openxmlformats.org/officeDocument/2006/relationships/image" Target="../media/image79.png"/><Relationship Id="rId8" Type="http://schemas.openxmlformats.org/officeDocument/2006/relationships/hyperlink" Target="http://en.wikipedia.org/wiki/Image:K_Means_Example_Step_4.svg" TargetMode="External"/><Relationship Id="rId9" Type="http://schemas.openxmlformats.org/officeDocument/2006/relationships/image" Target="../media/image80.png"/><Relationship Id="rId10"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2.xml"/><Relationship Id="rId2" Type="http://schemas.openxmlformats.org/officeDocument/2006/relationships/hyperlink" Target="http://en.wikipedia.org/wiki/Image:K_Means_Example_Step_1.sv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85.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7.xml.rels><?xml version="1.0" encoding="UTF-8" standalone="yes"?>
<Relationships xmlns="http://schemas.openxmlformats.org/package/2006/relationships"><Relationship Id="rId3" Type="http://schemas.openxmlformats.org/officeDocument/2006/relationships/image" Target="../media/image86.wmf"/><Relationship Id="rId4" Type="http://schemas.openxmlformats.org/officeDocument/2006/relationships/image" Target="../media/image87.wmf"/><Relationship Id="rId5" Type="http://schemas.openxmlformats.org/officeDocument/2006/relationships/image" Target="../media/image88.wmf"/><Relationship Id="rId6" Type="http://schemas.openxmlformats.org/officeDocument/2006/relationships/image" Target="../media/image89.wmf"/><Relationship Id="rId7" Type="http://schemas.openxmlformats.org/officeDocument/2006/relationships/image" Target="../media/image90.wmf"/><Relationship Id="rId8" Type="http://schemas.openxmlformats.org/officeDocument/2006/relationships/image" Target="../media/image91.w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8.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00.png"/><Relationship Id="rId1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microsoft.com/office/2007/relationships/hdphoto" Target="../media/hdphoto1.wdp"/><Relationship Id="rId8" Type="http://schemas.openxmlformats.org/officeDocument/2006/relationships/image" Target="../media/image96.png"/><Relationship Id="rId9" Type="http://schemas.openxmlformats.org/officeDocument/2006/relationships/image" Target="../media/image97.png"/><Relationship Id="rId10" Type="http://schemas.microsoft.com/office/2007/relationships/hdphoto" Target="../media/hdphoto2.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103.emf"/><Relationship Id="rId5" Type="http://schemas.openxmlformats.org/officeDocument/2006/relationships/oleObject" Target="../embeddings/oleObject14.bin"/><Relationship Id="rId6" Type="http://schemas.openxmlformats.org/officeDocument/2006/relationships/image" Target="../media/image104.emf"/><Relationship Id="rId7" Type="http://schemas.openxmlformats.org/officeDocument/2006/relationships/image" Target="../media/image105.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 Id="rId3"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800.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image" Target="../media/image12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7.jpeg"/></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jpeg"/><Relationship Id="rId7" Type="http://schemas.openxmlformats.org/officeDocument/2006/relationships/image" Target="../media/image132.jpeg"/><Relationship Id="rId8"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139.jpg"/><Relationship Id="rId4" Type="http://schemas.openxmlformats.org/officeDocument/2006/relationships/image" Target="../media/image140.jpg"/><Relationship Id="rId5" Type="http://schemas.openxmlformats.org/officeDocument/2006/relationships/image" Target="../media/image141.jpg"/><Relationship Id="rId6" Type="http://schemas.openxmlformats.org/officeDocument/2006/relationships/image" Target="../media/image142.jpg"/><Relationship Id="rId7" Type="http://schemas.openxmlformats.org/officeDocument/2006/relationships/image" Target="../media/image143.jpg"/><Relationship Id="rId8" Type="http://schemas.openxmlformats.org/officeDocument/2006/relationships/image" Target="../media/image144.jpg"/><Relationship Id="rId9" Type="http://schemas.openxmlformats.org/officeDocument/2006/relationships/image" Target="../media/image145.jpg"/><Relationship Id="rId10" Type="http://schemas.openxmlformats.org/officeDocument/2006/relationships/image" Target="../media/image146.png"/><Relationship Id="rId11"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2.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Layout" Target="../slideLayouts/slideLayout2.xml"/><Relationship Id="rId5" Type="http://schemas.openxmlformats.org/officeDocument/2006/relationships/notesSlide" Target="../notesSlides/notesSlide37.xml"/><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49.png"/><Relationship Id="rId1" Type="http://schemas.openxmlformats.org/officeDocument/2006/relationships/tags" Target="../tags/tag3.xml"/><Relationship Id="rId2" Type="http://schemas.openxmlformats.org/officeDocument/2006/relationships/tags" Target="../tags/tag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3.png"/><Relationship Id="rId1" Type="http://schemas.microsoft.com/office/2007/relationships/media" Target="../media/media1.mov"/><Relationship Id="rId2" Type="http://schemas.openxmlformats.org/officeDocument/2006/relationships/video" Target="../media/media1.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iccv2017.thecvf.com/program/main_conference" TargetMode="External"/><Relationship Id="rId4" Type="http://schemas.openxmlformats.org/officeDocument/2006/relationships/hyperlink" Target="http://vision.stanford.edu/people.html" TargetMode="External"/><Relationship Id="rId5" Type="http://schemas.openxmlformats.org/officeDocument/2006/relationships/hyperlink" Target="http://curis.stanford.edu/" TargetMode="External"/><Relationship Id="rId1" Type="http://schemas.openxmlformats.org/officeDocument/2006/relationships/slideLayout" Target="../slideLayouts/slideLayout2.xml"/><Relationship Id="rId2" Type="http://schemas.openxmlformats.org/officeDocument/2006/relationships/hyperlink" Target="http://cvpr2017.thecvf.com/program/main_conference"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43001"/>
            <a:ext cx="7772400" cy="2384425"/>
          </a:xfrm>
        </p:spPr>
        <p:txBody>
          <a:bodyPr/>
          <a:lstStyle/>
          <a:p>
            <a:r>
              <a:rPr lang="en-US" dirty="0" smtClean="0"/>
              <a:t>Lecture 20:</a:t>
            </a:r>
            <a:br>
              <a:rPr lang="en-US" dirty="0" smtClean="0"/>
            </a:br>
            <a:r>
              <a:rPr lang="en-US" dirty="0" smtClean="0"/>
              <a:t>Final Review</a:t>
            </a:r>
          </a:p>
        </p:txBody>
      </p:sp>
      <p:sp>
        <p:nvSpPr>
          <p:cNvPr id="3" name="Subtitle 2"/>
          <p:cNvSpPr>
            <a:spLocks noGrp="1"/>
          </p:cNvSpPr>
          <p:nvPr>
            <p:ph type="subTitle" idx="1"/>
          </p:nvPr>
        </p:nvSpPr>
        <p:spPr>
          <a:xfrm>
            <a:off x="2705100" y="3694113"/>
            <a:ext cx="6781800" cy="2530475"/>
          </a:xfrm>
        </p:spPr>
        <p:txBody>
          <a:bodyPr>
            <a:normAutofit/>
          </a:bodyPr>
          <a:lstStyle/>
          <a:p>
            <a:r>
              <a:rPr lang="en-US" dirty="0" smtClean="0"/>
              <a:t>Juan Carlos </a:t>
            </a:r>
            <a:r>
              <a:rPr lang="en-US" dirty="0" err="1" smtClean="0"/>
              <a:t>Niebles</a:t>
            </a:r>
            <a:r>
              <a:rPr lang="en-US" smtClean="0"/>
              <a:t> </a:t>
            </a:r>
            <a:r>
              <a:rPr lang="en-US" smtClean="0"/>
              <a:t>and Ranjay </a:t>
            </a:r>
            <a:r>
              <a:rPr lang="en-US" dirty="0" smtClean="0"/>
              <a:t>Krishna</a:t>
            </a:r>
          </a:p>
          <a:p>
            <a:r>
              <a:rPr lang="en-US" dirty="0" smtClean="0"/>
              <a:t>Stanford Vision and Learning Lab</a:t>
            </a:r>
          </a:p>
        </p:txBody>
      </p:sp>
      <p:sp>
        <p:nvSpPr>
          <p:cNvPr id="4" name="Date Placeholder 3"/>
          <p:cNvSpPr>
            <a:spLocks noGrp="1"/>
          </p:cNvSpPr>
          <p:nvPr>
            <p:ph type="dt" sz="half" idx="10"/>
          </p:nvPr>
        </p:nvSpPr>
        <p:spPr/>
        <p:txBody>
          <a:bodyPr/>
          <a:lstStyle/>
          <a:p>
            <a:r>
              <a:rPr lang="en-US" smtClean="0"/>
              <a:t>10-Oct-17</a:t>
            </a:r>
            <a:endParaRPr lang="en-US"/>
          </a:p>
        </p:txBody>
      </p:sp>
      <p:sp>
        <p:nvSpPr>
          <p:cNvPr id="5" name="Slide Number Placeholder 4"/>
          <p:cNvSpPr>
            <a:spLocks noGrp="1"/>
          </p:cNvSpPr>
          <p:nvPr>
            <p:ph type="sldNum" sz="quarter" idx="12"/>
          </p:nvPr>
        </p:nvSpPr>
        <p:spPr/>
        <p:txBody>
          <a:bodyPr/>
          <a:lstStyle/>
          <a:p>
            <a:fld id="{CF7DC490-98B8-074B-BB30-37775A2447EF}" type="slidenum">
              <a:rPr lang="en-US" smtClean="0"/>
              <a:pPr/>
              <a:t>1</a:t>
            </a:fld>
            <a:endParaRPr lang="en-US"/>
          </a:p>
        </p:txBody>
      </p:sp>
    </p:spTree>
    <p:extLst>
      <p:ext uri="{BB962C8B-B14F-4D97-AF65-F5344CB8AC3E}">
        <p14:creationId xmlns:p14="http://schemas.microsoft.com/office/powerpoint/2010/main" val="1014701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0725" y="1295401"/>
            <a:ext cx="8229600" cy="4525963"/>
          </a:xfrm>
        </p:spPr>
        <p:txBody>
          <a:bodyPr>
            <a:normAutofit/>
          </a:bodyPr>
          <a:lstStyle/>
          <a:p>
            <a:endParaRPr lang="en-US" altLang="zh-CN" sz="2800" b="1" dirty="0"/>
          </a:p>
          <a:p>
            <a:endParaRPr lang="en-US" altLang="zh-CN" sz="2800" b="1" dirty="0"/>
          </a:p>
          <a:p>
            <a:endParaRPr lang="en-US" altLang="zh-CN" sz="2800" dirty="0"/>
          </a:p>
          <a:p>
            <a:endParaRPr lang="en-US" altLang="zh-CN" sz="2800" dirty="0"/>
          </a:p>
        </p:txBody>
      </p:sp>
      <p:sp>
        <p:nvSpPr>
          <p:cNvPr id="4" name="Date Placeholder 3"/>
          <p:cNvSpPr>
            <a:spLocks noGrp="1"/>
          </p:cNvSpPr>
          <p:nvPr>
            <p:ph type="dt" sz="half" idx="10"/>
          </p:nvPr>
        </p:nvSpPr>
        <p:spPr/>
        <p:txBody>
          <a:bodyPr/>
          <a:lstStyle/>
          <a:p>
            <a:r>
              <a:rPr lang="en-US" smtClean="0"/>
              <a:t>10/2/17</a:t>
            </a:r>
            <a:endParaRPr lang="en-US"/>
          </a:p>
        </p:txBody>
      </p:sp>
      <p:sp>
        <p:nvSpPr>
          <p:cNvPr id="5" name="Slide Number Placeholder 4"/>
          <p:cNvSpPr>
            <a:spLocks noGrp="1"/>
          </p:cNvSpPr>
          <p:nvPr>
            <p:ph type="sldNum" sz="quarter" idx="12"/>
          </p:nvPr>
        </p:nvSpPr>
        <p:spPr/>
        <p:txBody>
          <a:bodyPr/>
          <a:lstStyle/>
          <a:p>
            <a:fld id="{CF7DC490-98B8-074B-BB30-37775A2447EF}" type="slidenum">
              <a:rPr lang="en-US" smtClean="0"/>
              <a:pPr/>
              <a:t>10</a:t>
            </a:fld>
            <a:endParaRPr lang="en-US"/>
          </a:p>
        </p:txBody>
      </p:sp>
      <p:sp>
        <p:nvSpPr>
          <p:cNvPr id="9" name="Title 1"/>
          <p:cNvSpPr txBox="1">
            <a:spLocks/>
          </p:cNvSpPr>
          <p:nvPr/>
        </p:nvSpPr>
        <p:spPr>
          <a:xfrm>
            <a:off x="1981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Norms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869" y="1810597"/>
            <a:ext cx="2273300" cy="1079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949" y="1960496"/>
            <a:ext cx="2438400" cy="762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899" y="2890097"/>
            <a:ext cx="3111500" cy="14478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3579" y="2888290"/>
            <a:ext cx="406400" cy="508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233" y="3248021"/>
            <a:ext cx="2525091" cy="143953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4763" y="4605960"/>
            <a:ext cx="4914900" cy="1485900"/>
          </a:xfrm>
          <a:prstGeom prst="rect">
            <a:avLst/>
          </a:prstGeom>
        </p:spPr>
      </p:pic>
    </p:spTree>
    <p:extLst>
      <p:ext uri="{BB962C8B-B14F-4D97-AF65-F5344CB8AC3E}">
        <p14:creationId xmlns:p14="http://schemas.microsoft.com/office/powerpoint/2010/main" val="107855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Linear algebra</a:t>
            </a:r>
            <a:endParaRPr lang="en-US"/>
          </a:p>
        </p:txBody>
      </p:sp>
      <p:sp>
        <p:nvSpPr>
          <p:cNvPr id="3" name="Content Placeholder 2"/>
          <p:cNvSpPr>
            <a:spLocks noGrp="1"/>
          </p:cNvSpPr>
          <p:nvPr>
            <p:ph idx="1"/>
          </p:nvPr>
        </p:nvSpPr>
        <p:spPr/>
        <p:txBody>
          <a:bodyPr/>
          <a:lstStyle/>
          <a:p>
            <a:r>
              <a:rPr lang="en-US" dirty="0" smtClean="0"/>
              <a:t>Singular value </a:t>
            </a:r>
            <a:r>
              <a:rPr lang="en-US" dirty="0" err="1" smtClean="0"/>
              <a:t>decompositon</a:t>
            </a:r>
            <a:endParaRPr lang="en-US" dirty="0" smtClean="0"/>
          </a:p>
          <a:p>
            <a:r>
              <a:rPr lang="en-US" dirty="0" smtClean="0"/>
              <a:t>Eigenvalues and eigenvectors</a:t>
            </a:r>
          </a:p>
          <a:p>
            <a:r>
              <a:rPr lang="en-US" dirty="0" smtClean="0"/>
              <a:t>Spectral theory</a:t>
            </a:r>
          </a:p>
          <a:p>
            <a:r>
              <a:rPr lang="en-US" dirty="0" smtClean="0"/>
              <a:t>Symmetric and singular matrices</a:t>
            </a:r>
          </a:p>
          <a:p>
            <a:r>
              <a:rPr lang="en-US" dirty="0" smtClean="0"/>
              <a:t>Matrix gradient</a:t>
            </a:r>
          </a:p>
          <a:p>
            <a:r>
              <a:rPr lang="en-US" dirty="0" smtClean="0"/>
              <a:t>The Hessian</a:t>
            </a:r>
          </a:p>
          <a:p>
            <a:r>
              <a:rPr lang="en-US" dirty="0" smtClean="0"/>
              <a:t>Matrix rank</a:t>
            </a:r>
          </a:p>
        </p:txBody>
      </p:sp>
    </p:spTree>
    <p:extLst>
      <p:ext uri="{BB962C8B-B14F-4D97-AF65-F5344CB8AC3E}">
        <p14:creationId xmlns:p14="http://schemas.microsoft.com/office/powerpoint/2010/main" val="632767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624246"/>
            <a:ext cx="8229600" cy="4477870"/>
          </a:xfrm>
        </p:spPr>
      </p:pic>
      <p:sp>
        <p:nvSpPr>
          <p:cNvPr id="4" name="Date Placeholder 3"/>
          <p:cNvSpPr>
            <a:spLocks noGrp="1"/>
          </p:cNvSpPr>
          <p:nvPr>
            <p:ph type="dt" sz="half" idx="10"/>
          </p:nvPr>
        </p:nvSpPr>
        <p:spPr/>
        <p:txBody>
          <a:bodyPr/>
          <a:lstStyle/>
          <a:p>
            <a:r>
              <a:rPr lang="en-US" smtClean="0"/>
              <a:t>6-Oct-16</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12</a:t>
            </a:fld>
            <a:endParaRPr lang="en-US" dirty="0"/>
          </a:p>
        </p:txBody>
      </p:sp>
      <p:sp>
        <p:nvSpPr>
          <p:cNvPr id="7" name="TextBox 6"/>
          <p:cNvSpPr txBox="1"/>
          <p:nvPr/>
        </p:nvSpPr>
        <p:spPr>
          <a:xfrm>
            <a:off x="7543801" y="6014503"/>
            <a:ext cx="3048000" cy="369332"/>
          </a:xfrm>
          <a:prstGeom prst="rect">
            <a:avLst/>
          </a:prstGeom>
          <a:noFill/>
        </p:spPr>
        <p:txBody>
          <a:bodyPr wrap="square" rtlCol="0">
            <a:spAutoFit/>
          </a:bodyPr>
          <a:lstStyle/>
          <a:p>
            <a:r>
              <a:rPr lang="en-US" dirty="0"/>
              <a:t>Slide credit</a:t>
            </a:r>
            <a:r>
              <a:rPr lang="en-US"/>
              <a:t>: Dr. </a:t>
            </a:r>
            <a:r>
              <a:rPr lang="en-US" dirty="0"/>
              <a:t>Mubarak Shah</a:t>
            </a:r>
          </a:p>
        </p:txBody>
      </p:sp>
    </p:spTree>
    <p:extLst>
      <p:ext uri="{BB962C8B-B14F-4D97-AF65-F5344CB8AC3E}">
        <p14:creationId xmlns:p14="http://schemas.microsoft.com/office/powerpoint/2010/main" val="742056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and Cross-correlation</a:t>
            </a:r>
            <a:endParaRPr lang="en-US" dirty="0"/>
          </a:p>
        </p:txBody>
      </p:sp>
      <p:graphicFrame>
        <p:nvGraphicFramePr>
          <p:cNvPr id="4" name="Object 379"/>
          <p:cNvGraphicFramePr>
            <a:graphicFrameLocks noGrp="1" noChangeAspect="1"/>
          </p:cNvGraphicFramePr>
          <p:nvPr>
            <p:ph idx="1"/>
            <p:extLst>
              <p:ext uri="{D42A27DB-BD31-4B8C-83A1-F6EECF244321}">
                <p14:modId xmlns:p14="http://schemas.microsoft.com/office/powerpoint/2010/main" val="1642538706"/>
              </p:ext>
            </p:extLst>
          </p:nvPr>
        </p:nvGraphicFramePr>
        <p:xfrm>
          <a:off x="3004728" y="2289188"/>
          <a:ext cx="6182544" cy="1024731"/>
        </p:xfrm>
        <a:graphic>
          <a:graphicData uri="http://schemas.openxmlformats.org/presentationml/2006/ole">
            <mc:AlternateContent xmlns:mc="http://schemas.openxmlformats.org/markup-compatibility/2006">
              <mc:Choice xmlns:v="urn:schemas-microsoft-com:vml" Requires="v">
                <p:oleObj spid="_x0000_s2073" name="Equation" r:id="rId3" imgW="2298700" imgH="381000" progId="Equation.3">
                  <p:embed/>
                </p:oleObj>
              </mc:Choice>
              <mc:Fallback>
                <p:oleObj name="Equation" r:id="rId3" imgW="2298700" imgH="381000" progId="Equation.3">
                  <p:embed/>
                  <p:pic>
                    <p:nvPicPr>
                      <p:cNvPr id="0" name=""/>
                      <p:cNvPicPr>
                        <a:picLocks noChangeAspect="1" noChangeArrowheads="1"/>
                      </p:cNvPicPr>
                      <p:nvPr/>
                    </p:nvPicPr>
                    <p:blipFill>
                      <a:blip r:embed="rId4"/>
                      <a:srcRect/>
                      <a:stretch>
                        <a:fillRect/>
                      </a:stretch>
                    </p:blipFill>
                    <p:spPr bwMode="auto">
                      <a:xfrm>
                        <a:off x="3004728" y="2289188"/>
                        <a:ext cx="6182544" cy="1024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5" name="Picture 2"/>
          <p:cNvPicPr>
            <a:picLocks noChangeAspect="1" noChangeArrowheads="1"/>
          </p:cNvPicPr>
          <p:nvPr/>
        </p:nvPicPr>
        <p:blipFill>
          <a:blip r:embed="rId5" cstate="print"/>
          <a:srcRect t="10870" r="74707"/>
          <a:stretch>
            <a:fillRect/>
          </a:stretch>
        </p:blipFill>
        <p:spPr bwMode="auto">
          <a:xfrm>
            <a:off x="1966913" y="5169743"/>
            <a:ext cx="2057400" cy="1219200"/>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l="25293" t="5571"/>
          <a:stretch>
            <a:fillRect/>
          </a:stretch>
        </p:blipFill>
        <p:spPr bwMode="auto">
          <a:xfrm>
            <a:off x="4176713" y="5093543"/>
            <a:ext cx="6076950" cy="1291684"/>
          </a:xfrm>
          <a:prstGeom prst="rect">
            <a:avLst/>
          </a:prstGeom>
          <a:noFill/>
          <a:ln w="9525">
            <a:noFill/>
            <a:miter lim="800000"/>
            <a:headEnd/>
            <a:tailEnd/>
          </a:ln>
        </p:spPr>
      </p:pic>
      <p:sp>
        <p:nvSpPr>
          <p:cNvPr id="7" name="TextBox 6"/>
          <p:cNvSpPr txBox="1"/>
          <p:nvPr/>
        </p:nvSpPr>
        <p:spPr>
          <a:xfrm>
            <a:off x="609600" y="4584968"/>
            <a:ext cx="5946821" cy="584775"/>
          </a:xfrm>
          <a:prstGeom prst="rect">
            <a:avLst/>
          </a:prstGeom>
          <a:noFill/>
        </p:spPr>
        <p:txBody>
          <a:bodyPr wrap="none" rtlCol="0">
            <a:spAutoFit/>
          </a:bodyPr>
          <a:lstStyle/>
          <a:p>
            <a:r>
              <a:rPr lang="en-US" sz="3200" smtClean="0"/>
              <a:t>Convolution with Impulse </a:t>
            </a:r>
            <a:r>
              <a:rPr lang="en-US" sz="3200" dirty="0" smtClean="0"/>
              <a:t>function</a:t>
            </a:r>
            <a:endParaRPr lang="en-US" sz="3200" dirty="0"/>
          </a:p>
        </p:txBody>
      </p:sp>
      <p:sp>
        <p:nvSpPr>
          <p:cNvPr id="8" name="TextBox 7"/>
          <p:cNvSpPr txBox="1"/>
          <p:nvPr/>
        </p:nvSpPr>
        <p:spPr>
          <a:xfrm>
            <a:off x="609599" y="1305383"/>
            <a:ext cx="10972801" cy="1077218"/>
          </a:xfrm>
          <a:prstGeom prst="rect">
            <a:avLst/>
          </a:prstGeom>
          <a:noFill/>
        </p:spPr>
        <p:txBody>
          <a:bodyPr wrap="square" rtlCol="0">
            <a:spAutoFit/>
          </a:bodyPr>
          <a:lstStyle/>
          <a:p>
            <a:r>
              <a:rPr lang="en-US" sz="3200" b="1" dirty="0" smtClean="0"/>
              <a:t>Convolution</a:t>
            </a:r>
            <a:r>
              <a:rPr lang="en-US" sz="3200" dirty="0" smtClean="0"/>
              <a:t> </a:t>
            </a:r>
            <a:r>
              <a:rPr lang="en-US" sz="3200" dirty="0"/>
              <a:t>is an integral that expresses the amount of overlap of one function as it is shifted over another function</a:t>
            </a:r>
          </a:p>
        </p:txBody>
      </p:sp>
      <p:sp>
        <p:nvSpPr>
          <p:cNvPr id="9" name="TextBox 8"/>
          <p:cNvSpPr txBox="1"/>
          <p:nvPr/>
        </p:nvSpPr>
        <p:spPr>
          <a:xfrm>
            <a:off x="609599" y="3216353"/>
            <a:ext cx="10323339" cy="584775"/>
          </a:xfrm>
          <a:prstGeom prst="rect">
            <a:avLst/>
          </a:prstGeom>
          <a:noFill/>
        </p:spPr>
        <p:txBody>
          <a:bodyPr wrap="none" rtlCol="0">
            <a:spAutoFit/>
          </a:bodyPr>
          <a:lstStyle/>
          <a:p>
            <a:r>
              <a:rPr lang="en-US" sz="3200" b="1" dirty="0" smtClean="0"/>
              <a:t>Cross-correlation</a:t>
            </a:r>
            <a:r>
              <a:rPr lang="en-US" sz="3200" dirty="0" smtClean="0"/>
              <a:t> </a:t>
            </a:r>
            <a:r>
              <a:rPr lang="en-US" sz="3200" dirty="0"/>
              <a:t>compares the </a:t>
            </a:r>
            <a:r>
              <a:rPr lang="en-US" sz="3200" i="1" dirty="0"/>
              <a:t>similarity of two sets of data</a:t>
            </a:r>
            <a:endParaRPr lang="en-US" sz="3200"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2625" y="3792960"/>
            <a:ext cx="8351781" cy="685594"/>
          </a:xfrm>
          <a:prstGeom prst="rect">
            <a:avLst/>
          </a:prstGeom>
        </p:spPr>
      </p:pic>
    </p:spTree>
    <p:extLst>
      <p:ext uri="{BB962C8B-B14F-4D97-AF65-F5344CB8AC3E}">
        <p14:creationId xmlns:p14="http://schemas.microsoft.com/office/powerpoint/2010/main" val="23865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US" dirty="0" smtClean="0"/>
              <a:t>Properties of systems</a:t>
            </a:r>
            <a:endParaRPr lang="en-US" dirty="0"/>
          </a:p>
        </p:txBody>
      </p:sp>
      <p:sp>
        <p:nvSpPr>
          <p:cNvPr id="4" name="Date Placeholder 3"/>
          <p:cNvSpPr>
            <a:spLocks noGrp="1"/>
          </p:cNvSpPr>
          <p:nvPr>
            <p:ph type="dt" sz="half" idx="10"/>
          </p:nvPr>
        </p:nvSpPr>
        <p:spPr/>
        <p:txBody>
          <a:bodyPr/>
          <a:lstStyle/>
          <a:p>
            <a:r>
              <a:rPr lang="en-US" smtClean="0"/>
              <a:t>6-Oct-16</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14</a:t>
            </a:fld>
            <a:endParaRPr lang="en-US" dirty="0"/>
          </a:p>
        </p:txBody>
      </p:sp>
      <p:sp>
        <p:nvSpPr>
          <p:cNvPr id="6" name="Content Placeholder 2"/>
          <p:cNvSpPr>
            <a:spLocks noGrp="1"/>
          </p:cNvSpPr>
          <p:nvPr>
            <p:ph idx="1"/>
          </p:nvPr>
        </p:nvSpPr>
        <p:spPr>
          <a:xfrm>
            <a:off x="800100" y="1189038"/>
            <a:ext cx="4991100" cy="2849563"/>
          </a:xfrm>
        </p:spPr>
        <p:txBody>
          <a:bodyPr>
            <a:noAutofit/>
          </a:bodyPr>
          <a:lstStyle/>
          <a:p>
            <a:r>
              <a:rPr lang="en-US" sz="2800" dirty="0"/>
              <a:t>Amplitude properties:</a:t>
            </a:r>
          </a:p>
          <a:p>
            <a:pPr lvl="1"/>
            <a:r>
              <a:rPr lang="en-US" sz="2400" dirty="0"/>
              <a:t>Additivity</a:t>
            </a:r>
          </a:p>
          <a:p>
            <a:pPr lvl="1"/>
            <a:endParaRPr lang="en-US" sz="2400" dirty="0"/>
          </a:p>
          <a:p>
            <a:pPr lvl="1"/>
            <a:r>
              <a:rPr lang="en-US" sz="2400" dirty="0"/>
              <a:t>Homogeneity</a:t>
            </a:r>
          </a:p>
          <a:p>
            <a:pPr lvl="1"/>
            <a:endParaRPr lang="en-US" sz="2400" dirty="0"/>
          </a:p>
          <a:p>
            <a:pPr lvl="1"/>
            <a:r>
              <a:rPr lang="en-US" sz="2400" dirty="0"/>
              <a:t>Superposition</a:t>
            </a:r>
          </a:p>
          <a:p>
            <a:pPr lvl="1"/>
            <a:endParaRPr lang="en-US" sz="2400" dirty="0"/>
          </a:p>
          <a:p>
            <a:pPr lvl="1"/>
            <a:r>
              <a:rPr lang="en-US" sz="2400" dirty="0"/>
              <a:t>Stability</a:t>
            </a:r>
          </a:p>
          <a:p>
            <a:pPr lvl="1"/>
            <a:endParaRPr lang="en-US" sz="2400" dirty="0"/>
          </a:p>
          <a:p>
            <a:pPr lvl="1"/>
            <a:r>
              <a:rPr lang="en-US" sz="2400" dirty="0" err="1"/>
              <a:t>Invertibility</a:t>
            </a:r>
            <a:endParaRPr lang="en-US" sz="240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2578"/>
          <a:stretch/>
        </p:blipFill>
        <p:spPr>
          <a:xfrm>
            <a:off x="4137027" y="2613790"/>
            <a:ext cx="3340100" cy="51992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001" y="4294384"/>
            <a:ext cx="4829175" cy="6604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578" y="5087352"/>
            <a:ext cx="3581729" cy="78719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027" y="1604749"/>
            <a:ext cx="5559576" cy="56299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335" y="3431088"/>
            <a:ext cx="7208911" cy="653499"/>
          </a:xfrm>
          <a:prstGeom prst="rect">
            <a:avLst/>
          </a:prstGeom>
        </p:spPr>
      </p:pic>
    </p:spTree>
    <p:extLst>
      <p:ext uri="{BB962C8B-B14F-4D97-AF65-F5344CB8AC3E}">
        <p14:creationId xmlns:p14="http://schemas.microsoft.com/office/powerpoint/2010/main" val="891480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US" dirty="0" smtClean="0"/>
              <a:t>Properties of systems</a:t>
            </a:r>
            <a:endParaRPr lang="en-US" dirty="0"/>
          </a:p>
        </p:txBody>
      </p:sp>
      <p:sp>
        <p:nvSpPr>
          <p:cNvPr id="4" name="Date Placeholder 3"/>
          <p:cNvSpPr>
            <a:spLocks noGrp="1"/>
          </p:cNvSpPr>
          <p:nvPr>
            <p:ph type="dt" sz="half" idx="10"/>
          </p:nvPr>
        </p:nvSpPr>
        <p:spPr/>
        <p:txBody>
          <a:bodyPr/>
          <a:lstStyle/>
          <a:p>
            <a:r>
              <a:rPr lang="en-US" smtClean="0"/>
              <a:t>6-Oct-16</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15</a:t>
            </a:fld>
            <a:endParaRPr lang="en-US" dirty="0"/>
          </a:p>
        </p:txBody>
      </p:sp>
      <p:sp>
        <p:nvSpPr>
          <p:cNvPr id="6" name="Content Placeholder 2"/>
          <p:cNvSpPr>
            <a:spLocks noGrp="1"/>
          </p:cNvSpPr>
          <p:nvPr>
            <p:ph idx="1"/>
          </p:nvPr>
        </p:nvSpPr>
        <p:spPr>
          <a:xfrm>
            <a:off x="885825" y="1189038"/>
            <a:ext cx="4905375" cy="4525963"/>
          </a:xfrm>
        </p:spPr>
        <p:txBody>
          <a:bodyPr>
            <a:noAutofit/>
          </a:bodyPr>
          <a:lstStyle/>
          <a:p>
            <a:r>
              <a:rPr lang="en-US" sz="2800" dirty="0"/>
              <a:t>Spatial properties</a:t>
            </a:r>
          </a:p>
          <a:p>
            <a:pPr lvl="1"/>
            <a:r>
              <a:rPr lang="en-US" sz="2400" dirty="0"/>
              <a:t>Causality</a:t>
            </a:r>
          </a:p>
          <a:p>
            <a:pPr lvl="1"/>
            <a:endParaRPr lang="en-US" sz="2000" dirty="0"/>
          </a:p>
          <a:p>
            <a:pPr lvl="1"/>
            <a:endParaRPr lang="en-US" sz="2400" dirty="0"/>
          </a:p>
          <a:p>
            <a:pPr lvl="1"/>
            <a:r>
              <a:rPr lang="en-US" sz="2400" dirty="0"/>
              <a:t>Shift invariance:</a:t>
            </a:r>
          </a:p>
          <a:p>
            <a:pPr lvl="2"/>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954" y="1624012"/>
            <a:ext cx="6249170" cy="584200"/>
          </a:xfrm>
          <a:prstGeom prst="rect">
            <a:avLst/>
          </a:prstGeom>
        </p:spPr>
      </p:pic>
      <p:pic>
        <p:nvPicPr>
          <p:cNvPr id="8" name="Picture 3"/>
          <p:cNvPicPr>
            <a:picLocks noChangeAspect="1" noChangeArrowheads="1"/>
          </p:cNvPicPr>
          <p:nvPr/>
        </p:nvPicPr>
        <p:blipFill>
          <a:blip r:embed="rId3" cstate="print"/>
          <a:srcRect/>
          <a:stretch>
            <a:fillRect/>
          </a:stretch>
        </p:blipFill>
        <p:spPr bwMode="auto">
          <a:xfrm>
            <a:off x="4590559" y="2820572"/>
            <a:ext cx="6035204" cy="692210"/>
          </a:xfrm>
          <a:prstGeom prst="rect">
            <a:avLst/>
          </a:prstGeom>
          <a:ln w="38100" cap="sq">
            <a:noFill/>
            <a:prstDash val="solid"/>
            <a:miter lim="800000"/>
          </a:ln>
          <a:effectLst>
            <a:outerShdw blurRad="50800" dist="38100" dir="2700000" sx="1000" sy="1000" algn="tl" rotWithShape="0">
              <a:srgbClr val="000000"/>
            </a:outerShdw>
          </a:effectLst>
        </p:spPr>
      </p:pic>
    </p:spTree>
    <p:extLst>
      <p:ext uri="{BB962C8B-B14F-4D97-AF65-F5344CB8AC3E}">
        <p14:creationId xmlns:p14="http://schemas.microsoft.com/office/powerpoint/2010/main" val="124484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smtClean="0"/>
              <a:t>Image support and edge effect</a:t>
            </a:r>
            <a:endParaRPr lang="en-US" b="1" dirty="0"/>
          </a:p>
        </p:txBody>
      </p:sp>
      <p:sp>
        <p:nvSpPr>
          <p:cNvPr id="4" name="Date Placeholder 3"/>
          <p:cNvSpPr>
            <a:spLocks noGrp="1"/>
          </p:cNvSpPr>
          <p:nvPr>
            <p:ph type="dt" sz="half" idx="10"/>
          </p:nvPr>
        </p:nvSpPr>
        <p:spPr/>
        <p:txBody>
          <a:bodyPr/>
          <a:lstStyle/>
          <a:p>
            <a:r>
              <a:rPr lang="en-US" smtClean="0"/>
              <a:t>6-Oct-16</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16</a:t>
            </a:fld>
            <a:endParaRPr lang="en-US" dirty="0"/>
          </a:p>
        </p:txBody>
      </p:sp>
      <p:sp>
        <p:nvSpPr>
          <p:cNvPr id="6" name="Content Placeholder 2"/>
          <p:cNvSpPr txBox="1">
            <a:spLocks/>
          </p:cNvSpPr>
          <p:nvPr/>
        </p:nvSpPr>
        <p:spPr>
          <a:xfrm>
            <a:off x="1981200" y="1066801"/>
            <a:ext cx="8305800" cy="4525963"/>
          </a:xfrm>
          <a:prstGeom prst="rect">
            <a:avLst/>
          </a:prstGeom>
        </p:spPr>
        <p:txBody>
          <a:bodyPr vert="horz" lIns="91440" tIns="45720" rIns="91440" bIns="45720" rtlCol="0">
            <a:noAutofit/>
          </a:bodyPr>
          <a:lstStyle/>
          <a:p>
            <a:pPr>
              <a:buFont typeface="Arial" pitchFamily="34" charset="0"/>
              <a:buChar char="•"/>
            </a:pPr>
            <a:r>
              <a:rPr lang="en-US" sz="3200" dirty="0"/>
              <a:t>A computer will only convolve </a:t>
            </a:r>
            <a:r>
              <a:rPr lang="en-US" sz="3200" b="1" dirty="0"/>
              <a:t>finite support signals. </a:t>
            </a:r>
          </a:p>
          <a:p>
            <a:pPr lvl="1">
              <a:buFont typeface="Arial" pitchFamily="34" charset="0"/>
              <a:buChar char="•"/>
            </a:pPr>
            <a:r>
              <a:rPr lang="en-US" sz="2800" b="1" dirty="0"/>
              <a:t>  </a:t>
            </a:r>
            <a:r>
              <a:rPr lang="en-US" sz="2800" dirty="0"/>
              <a:t>That is: images that are zero for </a:t>
            </a:r>
            <a:r>
              <a:rPr lang="en-US" sz="2800" dirty="0" err="1"/>
              <a:t>n,m</a:t>
            </a:r>
            <a:r>
              <a:rPr lang="en-US" sz="2800" dirty="0"/>
              <a:t> outside some rectangular region</a:t>
            </a:r>
          </a:p>
          <a:p>
            <a:pPr lvl="1">
              <a:buFont typeface="Arial" pitchFamily="34" charset="0"/>
              <a:buChar char="•"/>
            </a:pPr>
            <a:endParaRPr lang="en-US" sz="800" i="1" dirty="0"/>
          </a:p>
          <a:p>
            <a:pPr>
              <a:buFont typeface="Arial" pitchFamily="34" charset="0"/>
              <a:buChar char="•"/>
            </a:pPr>
            <a:r>
              <a:rPr lang="en-US" sz="2800" dirty="0"/>
              <a:t> </a:t>
            </a:r>
            <a:r>
              <a:rPr lang="en-US" sz="2800" dirty="0" err="1"/>
              <a:t>numpy’s</a:t>
            </a:r>
            <a:r>
              <a:rPr lang="en-US" sz="2800" dirty="0"/>
              <a:t> convolution performs 2D DS convolution of finite-support signals.</a:t>
            </a:r>
          </a:p>
          <a:p>
            <a:pPr>
              <a:buFont typeface="Arial" pitchFamily="34" charset="0"/>
              <a:buChar char="•"/>
            </a:pPr>
            <a:endParaRPr lang="en-US" sz="3200" dirty="0"/>
          </a:p>
          <a:p>
            <a:endParaRPr lang="en-US" sz="800" i="1" dirty="0"/>
          </a:p>
        </p:txBody>
      </p:sp>
      <p:sp>
        <p:nvSpPr>
          <p:cNvPr id="7" name="Rectangle 6"/>
          <p:cNvSpPr/>
          <p:nvPr/>
        </p:nvSpPr>
        <p:spPr>
          <a:xfrm>
            <a:off x="2057400" y="4343400"/>
            <a:ext cx="1143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0" y="4343400"/>
            <a:ext cx="381000" cy="457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05400" y="4343400"/>
            <a:ext cx="1447800" cy="17526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57400" y="5715001"/>
            <a:ext cx="1249060" cy="461665"/>
          </a:xfrm>
          <a:prstGeom prst="rect">
            <a:avLst/>
          </a:prstGeom>
        </p:spPr>
        <p:txBody>
          <a:bodyPr wrap="none">
            <a:spAutoFit/>
          </a:bodyPr>
          <a:lstStyle/>
          <a:p>
            <a:r>
              <a:rPr lang="en-US" sz="2400" dirty="0"/>
              <a:t> N1 ×M1</a:t>
            </a:r>
          </a:p>
        </p:txBody>
      </p:sp>
      <p:sp>
        <p:nvSpPr>
          <p:cNvPr id="11" name="Rectangle 10"/>
          <p:cNvSpPr/>
          <p:nvPr/>
        </p:nvSpPr>
        <p:spPr>
          <a:xfrm>
            <a:off x="3352800" y="4876801"/>
            <a:ext cx="1249060" cy="461665"/>
          </a:xfrm>
          <a:prstGeom prst="rect">
            <a:avLst/>
          </a:prstGeom>
        </p:spPr>
        <p:txBody>
          <a:bodyPr wrap="none">
            <a:spAutoFit/>
          </a:bodyPr>
          <a:lstStyle/>
          <a:p>
            <a:r>
              <a:rPr lang="en-US" sz="2400" dirty="0"/>
              <a:t>N2 ×M2 </a:t>
            </a:r>
          </a:p>
        </p:txBody>
      </p:sp>
      <p:sp>
        <p:nvSpPr>
          <p:cNvPr id="12" name="Rectangle 11"/>
          <p:cNvSpPr/>
          <p:nvPr/>
        </p:nvSpPr>
        <p:spPr>
          <a:xfrm>
            <a:off x="6781800" y="4419601"/>
            <a:ext cx="3802644" cy="461665"/>
          </a:xfrm>
          <a:prstGeom prst="rect">
            <a:avLst/>
          </a:prstGeom>
        </p:spPr>
        <p:txBody>
          <a:bodyPr wrap="none">
            <a:spAutoFit/>
          </a:bodyPr>
          <a:lstStyle/>
          <a:p>
            <a:r>
              <a:rPr lang="en-US" sz="2400" dirty="0"/>
              <a:t>(N1 + N2 − 1) × (M1 +M2 − 1)</a:t>
            </a:r>
          </a:p>
        </p:txBody>
      </p:sp>
      <p:sp>
        <p:nvSpPr>
          <p:cNvPr id="13" name="TextBox 12"/>
          <p:cNvSpPr txBox="1"/>
          <p:nvPr/>
        </p:nvSpPr>
        <p:spPr>
          <a:xfrm>
            <a:off x="3276600" y="4343401"/>
            <a:ext cx="465192" cy="769441"/>
          </a:xfrm>
          <a:prstGeom prst="rect">
            <a:avLst/>
          </a:prstGeom>
          <a:noFill/>
        </p:spPr>
        <p:txBody>
          <a:bodyPr wrap="none" rtlCol="0">
            <a:spAutoFit/>
          </a:bodyPr>
          <a:lstStyle/>
          <a:p>
            <a:r>
              <a:rPr lang="en-US" sz="4400" dirty="0"/>
              <a:t>*</a:t>
            </a:r>
          </a:p>
        </p:txBody>
      </p:sp>
      <p:sp>
        <p:nvSpPr>
          <p:cNvPr id="14" name="Rectangle 13"/>
          <p:cNvSpPr/>
          <p:nvPr/>
        </p:nvSpPr>
        <p:spPr>
          <a:xfrm>
            <a:off x="4495800" y="4183560"/>
            <a:ext cx="465192" cy="769441"/>
          </a:xfrm>
          <a:prstGeom prst="rect">
            <a:avLst/>
          </a:prstGeom>
        </p:spPr>
        <p:txBody>
          <a:bodyPr wrap="none">
            <a:spAutoFit/>
          </a:bodyPr>
          <a:lstStyle/>
          <a:p>
            <a:r>
              <a:rPr lang="en-US" sz="4400" dirty="0">
                <a:solidFill>
                  <a:prstClr val="black"/>
                </a:solidFill>
              </a:rPr>
              <a:t>=</a:t>
            </a:r>
            <a:endParaRPr lang="en-US" dirty="0"/>
          </a:p>
        </p:txBody>
      </p:sp>
      <p:sp>
        <p:nvSpPr>
          <p:cNvPr id="15" name="Rectangle 14"/>
          <p:cNvSpPr/>
          <p:nvPr/>
        </p:nvSpPr>
        <p:spPr>
          <a:xfrm>
            <a:off x="5105400" y="4343400"/>
            <a:ext cx="1066800" cy="12954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91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0"/>
            <a:ext cx="8229600" cy="1143000"/>
          </a:xfrm>
        </p:spPr>
        <p:txBody>
          <a:bodyPr/>
          <a:lstStyle/>
          <a:p>
            <a:r>
              <a:rPr lang="en-US"/>
              <a:t>Characterizing edges</a:t>
            </a:r>
          </a:p>
        </p:txBody>
      </p:sp>
      <p:sp>
        <p:nvSpPr>
          <p:cNvPr id="8195" name="Rectangle 26"/>
          <p:cNvSpPr>
            <a:spLocks noGrp="1" noChangeArrowheads="1"/>
          </p:cNvSpPr>
          <p:nvPr>
            <p:ph type="body" idx="1"/>
          </p:nvPr>
        </p:nvSpPr>
        <p:spPr>
          <a:xfrm>
            <a:off x="1981200" y="1143001"/>
            <a:ext cx="8229600" cy="4525963"/>
          </a:xfrm>
        </p:spPr>
        <p:txBody>
          <a:bodyPr/>
          <a:lstStyle/>
          <a:p>
            <a:pPr>
              <a:buFontTx/>
              <a:buChar char="•"/>
            </a:pPr>
            <a:r>
              <a:rPr lang="en-US"/>
              <a:t>An edge is a place of rapid change in the image intensity function</a:t>
            </a:r>
          </a:p>
        </p:txBody>
      </p:sp>
      <p:pic>
        <p:nvPicPr>
          <p:cNvPr id="8196"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895600"/>
            <a:ext cx="2743200" cy="2082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197" name="Line 21"/>
          <p:cNvSpPr>
            <a:spLocks noChangeShapeType="1"/>
          </p:cNvSpPr>
          <p:nvPr/>
        </p:nvSpPr>
        <p:spPr bwMode="auto">
          <a:xfrm>
            <a:off x="1752600" y="3962400"/>
            <a:ext cx="27432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98" name="Text Box 22"/>
          <p:cNvSpPr txBox="1">
            <a:spLocks noChangeArrowheads="1"/>
          </p:cNvSpPr>
          <p:nvPr/>
        </p:nvSpPr>
        <p:spPr bwMode="auto">
          <a:xfrm>
            <a:off x="2698750" y="2514601"/>
            <a:ext cx="806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image</a:t>
            </a:r>
          </a:p>
        </p:txBody>
      </p:sp>
      <p:grpSp>
        <p:nvGrpSpPr>
          <p:cNvPr id="2" name="Group 31"/>
          <p:cNvGrpSpPr>
            <a:grpSpLocks/>
          </p:cNvGrpSpPr>
          <p:nvPr/>
        </p:nvGrpSpPr>
        <p:grpSpPr bwMode="auto">
          <a:xfrm>
            <a:off x="4648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7696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first derivative</a:t>
              </a:r>
            </a:p>
          </p:txBody>
        </p:sp>
      </p:grpSp>
      <p:grpSp>
        <p:nvGrpSpPr>
          <p:cNvPr id="5" name="Group 33"/>
          <p:cNvGrpSpPr>
            <a:grpSpLocks/>
          </p:cNvGrpSpPr>
          <p:nvPr/>
        </p:nvGrpSpPr>
        <p:grpSpPr bwMode="auto">
          <a:xfrm>
            <a:off x="8013700" y="3276600"/>
            <a:ext cx="2305050" cy="2927350"/>
            <a:chOff x="4088" y="2064"/>
            <a:chExt cx="1452" cy="1844"/>
          </a:xfrm>
        </p:grpSpPr>
        <p:sp>
          <p:nvSpPr>
            <p:cNvPr id="8202" name="Line 28"/>
            <p:cNvSpPr>
              <a:spLocks noChangeShapeType="1"/>
            </p:cNvSpPr>
            <p:nvPr/>
          </p:nvSpPr>
          <p:spPr bwMode="auto">
            <a:xfrm flipH="1" flipV="1">
              <a:off x="4368" y="3168"/>
              <a:ext cx="144" cy="33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3" name="Line 29"/>
            <p:cNvSpPr>
              <a:spLocks noChangeShapeType="1"/>
            </p:cNvSpPr>
            <p:nvPr/>
          </p:nvSpPr>
          <p:spPr bwMode="auto">
            <a:xfrm flipV="1">
              <a:off x="5040" y="2064"/>
              <a:ext cx="144" cy="14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4" name="Text Box 30"/>
            <p:cNvSpPr txBox="1">
              <a:spLocks noChangeArrowheads="1"/>
            </p:cNvSpPr>
            <p:nvPr/>
          </p:nvSpPr>
          <p:spPr bwMode="auto">
            <a:xfrm>
              <a:off x="4088" y="3504"/>
              <a:ext cx="1452"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edges correspond to</a:t>
              </a:r>
              <a:br>
                <a:rPr lang="en-US" sz="1800"/>
              </a:br>
              <a:r>
                <a:rPr lang="en-US" sz="1800" err="1"/>
                <a:t>extrema</a:t>
              </a:r>
              <a:r>
                <a:rPr lang="en-US" sz="1800"/>
                <a:t> of derivative</a:t>
              </a:r>
            </a:p>
          </p:txBody>
        </p:sp>
      </p:grpSp>
      <p:sp>
        <p:nvSpPr>
          <p:cNvPr id="4" name="Date Placeholder 3"/>
          <p:cNvSpPr>
            <a:spLocks noGrp="1"/>
          </p:cNvSpPr>
          <p:nvPr>
            <p:ph type="dt" sz="half" idx="10"/>
          </p:nvPr>
        </p:nvSpPr>
        <p:spPr/>
        <p:txBody>
          <a:bodyPr/>
          <a:lstStyle/>
          <a:p>
            <a:r>
              <a:rPr lang="en-US"/>
              <a:t>10-Oct-17</a:t>
            </a:r>
          </a:p>
        </p:txBody>
      </p:sp>
      <p:sp>
        <p:nvSpPr>
          <p:cNvPr id="6" name="Slide Number Placeholder 5"/>
          <p:cNvSpPr>
            <a:spLocks noGrp="1"/>
          </p:cNvSpPr>
          <p:nvPr>
            <p:ph type="sldNum" sz="quarter" idx="12"/>
          </p:nvPr>
        </p:nvSpPr>
        <p:spPr/>
        <p:txBody>
          <a:bodyPr/>
          <a:lstStyle/>
          <a:p>
            <a:fld id="{CF7DC490-98B8-074B-BB30-37775A2447EF}" type="slidenum">
              <a:rPr lang="en-US" smtClean="0"/>
              <a:pPr/>
              <a:t>17</a:t>
            </a:fld>
            <a:endParaRPr lang="en-US"/>
          </a:p>
        </p:txBody>
      </p:sp>
    </p:spTree>
    <p:extLst>
      <p:ext uri="{BB962C8B-B14F-4D97-AF65-F5344CB8AC3E}">
        <p14:creationId xmlns:p14="http://schemas.microsoft.com/office/powerpoint/2010/main" val="154828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1492988"/>
            <a:ext cx="7144920" cy="4848339"/>
          </a:xfrm>
        </p:spPr>
      </p:pic>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18</a:t>
            </a:fld>
            <a:endParaRPr lang="en-US"/>
          </a:p>
        </p:txBody>
      </p:sp>
      <p:sp>
        <p:nvSpPr>
          <p:cNvPr id="3" name="Rectangle 2"/>
          <p:cNvSpPr/>
          <p:nvPr/>
        </p:nvSpPr>
        <p:spPr>
          <a:xfrm>
            <a:off x="5715000" y="5257800"/>
            <a:ext cx="1981200" cy="990600"/>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15000" y="5410200"/>
            <a:ext cx="300508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0"/>
            <a:ext cx="8229600" cy="1143000"/>
          </a:xfrm>
        </p:spPr>
        <p:txBody>
          <a:bodyPr/>
          <a:lstStyle/>
          <a:p>
            <a:r>
              <a:rPr lang="en-US"/>
              <a:t>Finite differences: example</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838200"/>
            <a:ext cx="5829300" cy="517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19</a:t>
            </a:fld>
            <a:endParaRPr lang="en-US"/>
          </a:p>
        </p:txBody>
      </p:sp>
      <p:sp>
        <p:nvSpPr>
          <p:cNvPr id="12291" name="Rectangle 3"/>
          <p:cNvSpPr>
            <a:spLocks noGrp="1" noChangeArrowheads="1"/>
          </p:cNvSpPr>
          <p:nvPr>
            <p:ph type="body" idx="1"/>
          </p:nvPr>
        </p:nvSpPr>
        <p:spPr>
          <a:xfrm>
            <a:off x="1524000" y="5867400"/>
            <a:ext cx="9144000" cy="914400"/>
          </a:xfrm>
        </p:spPr>
        <p:txBody>
          <a:bodyPr/>
          <a:lstStyle/>
          <a:p>
            <a:pPr algn="ctr"/>
            <a:r>
              <a:rPr lang="en-US" sz="2400"/>
              <a:t>Which one is the gradient in the x-direction? How about y-direction?</a:t>
            </a:r>
          </a:p>
        </p:txBody>
      </p:sp>
      <p:sp>
        <p:nvSpPr>
          <p:cNvPr id="4" name="TextBox 3"/>
          <p:cNvSpPr txBox="1"/>
          <p:nvPr/>
        </p:nvSpPr>
        <p:spPr>
          <a:xfrm>
            <a:off x="2209800" y="1752601"/>
            <a:ext cx="1066800" cy="646331"/>
          </a:xfrm>
          <a:prstGeom prst="rect">
            <a:avLst/>
          </a:prstGeom>
          <a:noFill/>
        </p:spPr>
        <p:txBody>
          <a:bodyPr wrap="square" rtlCol="0">
            <a:spAutoFit/>
          </a:bodyPr>
          <a:lstStyle/>
          <a:p>
            <a:r>
              <a:rPr lang="en-US"/>
              <a:t>Original</a:t>
            </a:r>
          </a:p>
          <a:p>
            <a:r>
              <a:rPr lang="en-US"/>
              <a:t>Image</a:t>
            </a:r>
          </a:p>
        </p:txBody>
      </p:sp>
      <p:sp>
        <p:nvSpPr>
          <p:cNvPr id="8" name="TextBox 7"/>
          <p:cNvSpPr txBox="1"/>
          <p:nvPr/>
        </p:nvSpPr>
        <p:spPr>
          <a:xfrm>
            <a:off x="8991600" y="1752601"/>
            <a:ext cx="1295400" cy="646331"/>
          </a:xfrm>
          <a:prstGeom prst="rect">
            <a:avLst/>
          </a:prstGeom>
          <a:noFill/>
        </p:spPr>
        <p:txBody>
          <a:bodyPr wrap="square" rtlCol="0">
            <a:spAutoFit/>
          </a:bodyPr>
          <a:lstStyle/>
          <a:p>
            <a:r>
              <a:rPr lang="en-US"/>
              <a:t>Gradient magnitude</a:t>
            </a:r>
          </a:p>
        </p:txBody>
      </p:sp>
      <p:sp>
        <p:nvSpPr>
          <p:cNvPr id="9" name="TextBox 8"/>
          <p:cNvSpPr txBox="1"/>
          <p:nvPr/>
        </p:nvSpPr>
        <p:spPr>
          <a:xfrm>
            <a:off x="1981200" y="4347773"/>
            <a:ext cx="1295400" cy="369332"/>
          </a:xfrm>
          <a:prstGeom prst="rect">
            <a:avLst/>
          </a:prstGeom>
          <a:noFill/>
        </p:spPr>
        <p:txBody>
          <a:bodyPr wrap="square" rtlCol="0">
            <a:spAutoFit/>
          </a:bodyPr>
          <a:lstStyle/>
          <a:p>
            <a:r>
              <a:rPr lang="en-US"/>
              <a:t>x-direction</a:t>
            </a:r>
          </a:p>
        </p:txBody>
      </p:sp>
      <p:sp>
        <p:nvSpPr>
          <p:cNvPr id="10" name="TextBox 9"/>
          <p:cNvSpPr txBox="1"/>
          <p:nvPr/>
        </p:nvSpPr>
        <p:spPr>
          <a:xfrm>
            <a:off x="8915400" y="4343400"/>
            <a:ext cx="1295400" cy="369332"/>
          </a:xfrm>
          <a:prstGeom prst="rect">
            <a:avLst/>
          </a:prstGeom>
          <a:noFill/>
        </p:spPr>
        <p:txBody>
          <a:bodyPr wrap="square" rtlCol="0">
            <a:spAutoFit/>
          </a:bodyPr>
          <a:lstStyle/>
          <a:p>
            <a:r>
              <a:rPr lang="en-US"/>
              <a:t>y-direction</a:t>
            </a:r>
          </a:p>
        </p:txBody>
      </p:sp>
    </p:spTree>
    <p:extLst>
      <p:ext uri="{BB962C8B-B14F-4D97-AF65-F5344CB8AC3E}">
        <p14:creationId xmlns:p14="http://schemas.microsoft.com/office/powerpoint/2010/main" val="47337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 details</a:t>
            </a:r>
            <a:endParaRPr lang="en-US" dirty="0"/>
          </a:p>
        </p:txBody>
      </p:sp>
      <p:sp>
        <p:nvSpPr>
          <p:cNvPr id="3" name="Content Placeholder 2"/>
          <p:cNvSpPr>
            <a:spLocks noGrp="1"/>
          </p:cNvSpPr>
          <p:nvPr>
            <p:ph idx="1"/>
          </p:nvPr>
        </p:nvSpPr>
        <p:spPr/>
        <p:txBody>
          <a:bodyPr/>
          <a:lstStyle/>
          <a:p>
            <a:r>
              <a:rPr lang="en-US" dirty="0" smtClean="0"/>
              <a:t>Monday, December 11</a:t>
            </a:r>
          </a:p>
          <a:p>
            <a:r>
              <a:rPr lang="en-US" dirty="0" smtClean="0"/>
              <a:t>12:15 </a:t>
            </a:r>
            <a:r>
              <a:rPr lang="en-US" dirty="0"/>
              <a:t>to </a:t>
            </a:r>
            <a:r>
              <a:rPr lang="en-US" dirty="0" smtClean="0"/>
              <a:t>3:15pm</a:t>
            </a:r>
          </a:p>
          <a:p>
            <a:r>
              <a:rPr lang="en-US" dirty="0" smtClean="0"/>
              <a:t>Location</a:t>
            </a:r>
            <a:r>
              <a:rPr lang="en-US" dirty="0"/>
              <a:t>: </a:t>
            </a:r>
            <a:r>
              <a:rPr lang="en-US" dirty="0" smtClean="0"/>
              <a:t>320-105</a:t>
            </a:r>
          </a:p>
          <a:p>
            <a:r>
              <a:rPr lang="en-US" dirty="0" smtClean="0"/>
              <a:t>Practice exam available online.</a:t>
            </a:r>
          </a:p>
          <a:p>
            <a:endParaRPr lang="en-US" dirty="0"/>
          </a:p>
          <a:p>
            <a:r>
              <a:rPr lang="en-US" dirty="0" smtClean="0"/>
              <a:t>Make-up exam for those with conflicts</a:t>
            </a:r>
          </a:p>
          <a:p>
            <a:pPr lvl="1"/>
            <a:r>
              <a:rPr lang="en-US" dirty="0" smtClean="0"/>
              <a:t>You should have received an email about this.</a:t>
            </a:r>
            <a:endParaRPr lang="en-US" dirty="0"/>
          </a:p>
          <a:p>
            <a:endParaRPr lang="en-US" dirty="0"/>
          </a:p>
        </p:txBody>
      </p:sp>
    </p:spTree>
    <p:extLst>
      <p:ext uri="{BB962C8B-B14F-4D97-AF65-F5344CB8AC3E}">
        <p14:creationId xmlns:p14="http://schemas.microsoft.com/office/powerpoint/2010/main" val="268466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600075" y="1428750"/>
            <a:ext cx="10715625" cy="4743450"/>
          </a:xfrm>
        </p:spPr>
        <p:txBody>
          <a:bodyPr>
            <a:normAutofit/>
          </a:bodyPr>
          <a:lstStyle/>
          <a:p>
            <a:pPr>
              <a:buFontTx/>
              <a:buChar char="•"/>
            </a:pPr>
            <a:r>
              <a:rPr lang="en-US" sz="2400" dirty="0"/>
              <a:t>Criteria for an “optimal” edge detector:</a:t>
            </a:r>
          </a:p>
          <a:p>
            <a:pPr lvl="1"/>
            <a:r>
              <a:rPr lang="en-US" sz="2000" b="1" dirty="0"/>
              <a:t>Good detection:</a:t>
            </a:r>
            <a:r>
              <a:rPr lang="en-US" sz="2000" dirty="0"/>
              <a:t> the optimal detector must minimize the probability of false positives (detecting spurious edges caused by noise), as well as that of false negatives (missing real edges)</a:t>
            </a:r>
          </a:p>
          <a:p>
            <a:pPr lvl="1"/>
            <a:r>
              <a:rPr lang="en-US" sz="2000" b="1" dirty="0"/>
              <a:t>Good localization:</a:t>
            </a:r>
            <a:r>
              <a:rPr lang="en-US" sz="2000" dirty="0"/>
              <a:t> the edges detected must be as close as possible to the true edges</a:t>
            </a:r>
          </a:p>
          <a:p>
            <a:pPr lvl="1"/>
            <a:r>
              <a:rPr lang="en-US" sz="2000" b="1" dirty="0"/>
              <a:t>Single response:</a:t>
            </a:r>
            <a:r>
              <a:rPr lang="en-US" sz="2000" dirty="0"/>
              <a:t> the detector must return one point only for each true edge point; that is, minimize the number of local maxima around the true edge</a:t>
            </a:r>
          </a:p>
        </p:txBody>
      </p:sp>
      <p:sp>
        <p:nvSpPr>
          <p:cNvPr id="2" name="Date Placeholder 1"/>
          <p:cNvSpPr>
            <a:spLocks noGrp="1"/>
          </p:cNvSpPr>
          <p:nvPr>
            <p:ph type="dt" sz="half" idx="10"/>
          </p:nvPr>
        </p:nvSpPr>
        <p:spPr/>
        <p:txBody>
          <a:bodyPr/>
          <a:lstStyle/>
          <a:p>
            <a:r>
              <a:rPr lang="en-US"/>
              <a:t>10-Oct-17</a:t>
            </a:r>
          </a:p>
        </p:txBody>
      </p:sp>
      <p:sp>
        <p:nvSpPr>
          <p:cNvPr id="3" name="Slide Number Placeholder 2"/>
          <p:cNvSpPr>
            <a:spLocks noGrp="1"/>
          </p:cNvSpPr>
          <p:nvPr>
            <p:ph type="sldNum" sz="quarter" idx="12"/>
          </p:nvPr>
        </p:nvSpPr>
        <p:spPr/>
        <p:txBody>
          <a:bodyPr/>
          <a:lstStyle/>
          <a:p>
            <a:fld id="{CF7DC490-98B8-074B-BB30-37775A2447EF}" type="slidenum">
              <a:rPr lang="en-US" smtClean="0"/>
              <a:pPr/>
              <a:t>20</a:t>
            </a:fld>
            <a:endParaRPr lang="en-US"/>
          </a:p>
        </p:txBody>
      </p:sp>
      <p:pic>
        <p:nvPicPr>
          <p:cNvPr id="6" name="Picture 4" descr="edge_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033836"/>
            <a:ext cx="4449482"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257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Canny edge detector</a:t>
            </a:r>
          </a:p>
        </p:txBody>
      </p:sp>
      <p:sp>
        <p:nvSpPr>
          <p:cNvPr id="3" name="Content Placeholder 2"/>
          <p:cNvSpPr>
            <a:spLocks noGrp="1"/>
          </p:cNvSpPr>
          <p:nvPr>
            <p:ph idx="1"/>
          </p:nvPr>
        </p:nvSpPr>
        <p:spPr/>
        <p:txBody>
          <a:bodyPr/>
          <a:lstStyle/>
          <a:p>
            <a:r>
              <a:rPr lang="en-US"/>
              <a:t>Suppress Noise</a:t>
            </a:r>
          </a:p>
          <a:p>
            <a:r>
              <a:rPr lang="en-US"/>
              <a:t>Compute gradient magnitude and direction </a:t>
            </a:r>
          </a:p>
          <a:p>
            <a:r>
              <a:rPr lang="en-US"/>
              <a:t>Apply Non-Maximum Suppression</a:t>
            </a:r>
          </a:p>
          <a:p>
            <a:pPr lvl="1"/>
            <a:r>
              <a:rPr lang="en-US"/>
              <a:t>Assures minimal response</a:t>
            </a:r>
          </a:p>
          <a:p>
            <a:r>
              <a:rPr lang="en-US"/>
              <a:t>Use hysteresis and connectivity analysis to detect edges</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21</a:t>
            </a:fld>
            <a:endParaRPr lang="en-US"/>
          </a:p>
        </p:txBody>
      </p:sp>
    </p:spTree>
    <p:extLst>
      <p:ext uri="{BB962C8B-B14F-4D97-AF65-F5344CB8AC3E}">
        <p14:creationId xmlns:p14="http://schemas.microsoft.com/office/powerpoint/2010/main" val="134779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Detecting lines using Hough transform</a:t>
            </a:r>
          </a:p>
        </p:txBody>
      </p:sp>
      <p:sp>
        <p:nvSpPr>
          <p:cNvPr id="3" name="Content Placeholder 2"/>
          <p:cNvSpPr>
            <a:spLocks noGrp="1"/>
          </p:cNvSpPr>
          <p:nvPr>
            <p:ph idx="1"/>
          </p:nvPr>
        </p:nvSpPr>
        <p:spPr>
          <a:xfrm>
            <a:off x="1014413" y="1600201"/>
            <a:ext cx="10201275" cy="4525963"/>
          </a:xfrm>
        </p:spPr>
        <p:txBody>
          <a:bodyPr>
            <a:normAutofit/>
          </a:bodyPr>
          <a:lstStyle/>
          <a:p>
            <a:r>
              <a:rPr lang="en-US" dirty="0"/>
              <a:t>Two points (x</a:t>
            </a:r>
            <a:r>
              <a:rPr lang="en-US" baseline="-25000" dirty="0"/>
              <a:t>1</a:t>
            </a:r>
            <a:r>
              <a:rPr lang="en-US" dirty="0"/>
              <a:t>, y</a:t>
            </a:r>
            <a:r>
              <a:rPr lang="en-US" baseline="-25000" dirty="0"/>
              <a:t>1</a:t>
            </a:r>
            <a:r>
              <a:rPr lang="en-US" dirty="0"/>
              <a:t>) and(x</a:t>
            </a:r>
            <a:r>
              <a:rPr lang="en-US" baseline="-25000" dirty="0"/>
              <a:t>2</a:t>
            </a:r>
            <a:r>
              <a:rPr lang="en-US" dirty="0"/>
              <a:t> y</a:t>
            </a:r>
            <a:r>
              <a:rPr lang="en-US" baseline="-25000" dirty="0"/>
              <a:t>2</a:t>
            </a:r>
            <a:r>
              <a:rPr lang="en-US" dirty="0"/>
              <a:t>) define a line in the (x, y) plane.</a:t>
            </a:r>
          </a:p>
          <a:p>
            <a:r>
              <a:rPr lang="en-US" dirty="0"/>
              <a:t>These two points give rise to two different lines in </a:t>
            </a:r>
            <a:r>
              <a:rPr lang="en-US" dirty="0">
                <a:solidFill>
                  <a:srgbClr val="C00000"/>
                </a:solidFill>
              </a:rPr>
              <a:t>(</a:t>
            </a:r>
            <a:r>
              <a:rPr lang="en-US" dirty="0" err="1">
                <a:solidFill>
                  <a:srgbClr val="C00000"/>
                </a:solidFill>
              </a:rPr>
              <a:t>a,b</a:t>
            </a:r>
            <a:r>
              <a:rPr lang="en-US" dirty="0">
                <a:solidFill>
                  <a:srgbClr val="C00000"/>
                </a:solidFill>
              </a:rPr>
              <a:t>) </a:t>
            </a:r>
            <a:r>
              <a:rPr lang="en-US" dirty="0"/>
              <a:t>space. </a:t>
            </a:r>
          </a:p>
          <a:p>
            <a:r>
              <a:rPr lang="en-US" dirty="0"/>
              <a:t>In </a:t>
            </a:r>
            <a:r>
              <a:rPr lang="en-US" dirty="0">
                <a:solidFill>
                  <a:srgbClr val="C00000"/>
                </a:solidFill>
              </a:rPr>
              <a:t>(</a:t>
            </a:r>
            <a:r>
              <a:rPr lang="en-US" dirty="0" err="1">
                <a:solidFill>
                  <a:srgbClr val="C00000"/>
                </a:solidFill>
              </a:rPr>
              <a:t>a,b</a:t>
            </a:r>
            <a:r>
              <a:rPr lang="en-US" dirty="0">
                <a:solidFill>
                  <a:srgbClr val="C00000"/>
                </a:solidFill>
              </a:rPr>
              <a:t>) </a:t>
            </a:r>
            <a:r>
              <a:rPr lang="en-US" dirty="0"/>
              <a:t>space these lines will intersect in a point (a’ b’) </a:t>
            </a:r>
          </a:p>
          <a:p>
            <a:r>
              <a:rPr lang="en-US" dirty="0"/>
              <a:t>All points on the line defined by (x</a:t>
            </a:r>
            <a:r>
              <a:rPr lang="en-US" baseline="-25000" dirty="0"/>
              <a:t>1</a:t>
            </a:r>
            <a:r>
              <a:rPr lang="en-US" dirty="0"/>
              <a:t>, y</a:t>
            </a:r>
            <a:r>
              <a:rPr lang="en-US" baseline="-25000" dirty="0"/>
              <a:t>1</a:t>
            </a:r>
            <a:r>
              <a:rPr lang="en-US" dirty="0"/>
              <a:t>) and (x</a:t>
            </a:r>
            <a:r>
              <a:rPr lang="en-US" baseline="-25000" dirty="0"/>
              <a:t>2</a:t>
            </a:r>
            <a:r>
              <a:rPr lang="en-US" dirty="0"/>
              <a:t> , y</a:t>
            </a:r>
            <a:r>
              <a:rPr lang="en-US" baseline="-25000" dirty="0"/>
              <a:t>2</a:t>
            </a:r>
            <a:r>
              <a:rPr lang="en-US" dirty="0"/>
              <a:t>) in (x, y) space will parameterize lines that intersect in (a’, b’) in </a:t>
            </a:r>
            <a:r>
              <a:rPr lang="en-US" dirty="0">
                <a:solidFill>
                  <a:srgbClr val="C00000"/>
                </a:solidFill>
              </a:rPr>
              <a:t>(</a:t>
            </a:r>
            <a:r>
              <a:rPr lang="en-US" dirty="0" err="1">
                <a:solidFill>
                  <a:srgbClr val="C00000"/>
                </a:solidFill>
              </a:rPr>
              <a:t>a,b</a:t>
            </a:r>
            <a:r>
              <a:rPr lang="en-US" dirty="0">
                <a:solidFill>
                  <a:srgbClr val="C00000"/>
                </a:solidFill>
              </a:rPr>
              <a:t>) </a:t>
            </a:r>
            <a:r>
              <a:rPr lang="en-US" dirty="0"/>
              <a:t>space.</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22</a:t>
            </a:fld>
            <a:endParaRPr lang="en-US"/>
          </a:p>
        </p:txBody>
      </p:sp>
    </p:spTree>
    <p:extLst>
      <p:ext uri="{BB962C8B-B14F-4D97-AF65-F5344CB8AC3E}">
        <p14:creationId xmlns:p14="http://schemas.microsoft.com/office/powerpoint/2010/main" val="15472073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Detecting lines using Hough transform</a:t>
            </a:r>
          </a:p>
        </p:txBody>
      </p:sp>
      <p:sp>
        <p:nvSpPr>
          <p:cNvPr id="4" name="Date Placeholder 3"/>
          <p:cNvSpPr>
            <a:spLocks noGrp="1"/>
          </p:cNvSpPr>
          <p:nvPr>
            <p:ph type="dt" sz="half" idx="10"/>
          </p:nvPr>
        </p:nvSpPr>
        <p:spPr/>
        <p:txBody>
          <a:bodyPr/>
          <a:lstStyle/>
          <a:p>
            <a:r>
              <a:rPr lang="en-US"/>
              <a:t>10-Oct-17</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5680" y="1600201"/>
            <a:ext cx="5700640" cy="4525963"/>
          </a:xfrm>
        </p:spPr>
      </p:pic>
    </p:spTree>
    <p:extLst>
      <p:ext uri="{BB962C8B-B14F-4D97-AF65-F5344CB8AC3E}">
        <p14:creationId xmlns:p14="http://schemas.microsoft.com/office/powerpoint/2010/main" val="494995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0"/>
            <a:ext cx="69977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12-Oct-17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24</a:t>
            </a:fld>
            <a:endParaRPr lang="en-US" dirty="0"/>
          </a:p>
        </p:txBody>
      </p:sp>
    </p:spTree>
    <p:extLst>
      <p:ext uri="{BB962C8B-B14F-4D97-AF65-F5344CB8AC3E}">
        <p14:creationId xmlns:p14="http://schemas.microsoft.com/office/powerpoint/2010/main" val="181476543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981200" y="0"/>
            <a:ext cx="8229600" cy="1143000"/>
          </a:xfrm>
        </p:spPr>
        <p:txBody>
          <a:bodyPr/>
          <a:lstStyle/>
          <a:p>
            <a:pPr eaLnBrk="1" hangingPunct="1"/>
            <a:r>
              <a:rPr lang="en-US" dirty="0" smtClean="0"/>
              <a:t>RANSAC: Pros and Cons</a:t>
            </a:r>
          </a:p>
        </p:txBody>
      </p:sp>
      <p:sp>
        <p:nvSpPr>
          <p:cNvPr id="109571" name="Rectangle 3"/>
          <p:cNvSpPr>
            <a:spLocks noGrp="1" noChangeArrowheads="1"/>
          </p:cNvSpPr>
          <p:nvPr>
            <p:ph type="body" idx="1"/>
          </p:nvPr>
        </p:nvSpPr>
        <p:spPr>
          <a:xfrm>
            <a:off x="914400" y="1600200"/>
            <a:ext cx="10001250" cy="4724400"/>
          </a:xfrm>
        </p:spPr>
        <p:txBody>
          <a:bodyPr>
            <a:normAutofit fontScale="92500" lnSpcReduction="10000"/>
          </a:bodyPr>
          <a:lstStyle/>
          <a:p>
            <a:pPr eaLnBrk="1" hangingPunct="1"/>
            <a:r>
              <a:rPr lang="en-US" b="1" u="sng" dirty="0" smtClean="0"/>
              <a:t>Pros</a:t>
            </a:r>
            <a:r>
              <a:rPr lang="en-US" b="1" dirty="0" smtClean="0"/>
              <a:t>:</a:t>
            </a:r>
          </a:p>
          <a:p>
            <a:pPr lvl="1" eaLnBrk="1" hangingPunct="1"/>
            <a:r>
              <a:rPr lang="en-US" dirty="0" smtClean="0"/>
              <a:t>General method suited for a wide range of model fitting problems</a:t>
            </a:r>
          </a:p>
          <a:p>
            <a:pPr lvl="1" eaLnBrk="1" hangingPunct="1"/>
            <a:r>
              <a:rPr lang="en-US" dirty="0" smtClean="0"/>
              <a:t>Easy to implement and easy to calculate its failure rate</a:t>
            </a:r>
          </a:p>
          <a:p>
            <a:pPr eaLnBrk="1" hangingPunct="1"/>
            <a:r>
              <a:rPr lang="en-US" b="1" u="sng" dirty="0" smtClean="0"/>
              <a:t>Cons</a:t>
            </a:r>
            <a:r>
              <a:rPr lang="en-US" b="1" dirty="0" smtClean="0"/>
              <a:t>:</a:t>
            </a:r>
          </a:p>
          <a:p>
            <a:pPr lvl="1" eaLnBrk="1" hangingPunct="1"/>
            <a:r>
              <a:rPr lang="en-US" dirty="0" smtClean="0"/>
              <a:t>Only handles a moderate percentage of outliers without cost blowing up</a:t>
            </a:r>
          </a:p>
          <a:p>
            <a:pPr lvl="1" eaLnBrk="1" hangingPunct="1"/>
            <a:r>
              <a:rPr lang="en-US" dirty="0" smtClean="0"/>
              <a:t>Many real problems have high rate of outliers (but sometimes selective choice of random subsets can help)</a:t>
            </a:r>
          </a:p>
          <a:p>
            <a:pPr eaLnBrk="1" hangingPunct="1"/>
            <a:r>
              <a:rPr lang="en-US" dirty="0" smtClean="0"/>
              <a:t>A voting strategy, The Hough transform, can handle high percentage of outliers</a:t>
            </a:r>
          </a:p>
          <a:p>
            <a:pPr lvl="1" eaLnBrk="1" hangingPunct="1"/>
            <a:endParaRPr lang="en-US" dirty="0" smtClean="0"/>
          </a:p>
        </p:txBody>
      </p:sp>
      <p:sp>
        <p:nvSpPr>
          <p:cNvPr id="2" name="Date Placeholder 1"/>
          <p:cNvSpPr>
            <a:spLocks noGrp="1"/>
          </p:cNvSpPr>
          <p:nvPr>
            <p:ph type="dt" sz="half" idx="10"/>
          </p:nvPr>
        </p:nvSpPr>
        <p:spPr/>
        <p:txBody>
          <a:bodyPr/>
          <a:lstStyle/>
          <a:p>
            <a:r>
              <a:rPr lang="en-US" smtClean="0"/>
              <a:t>12-Oct-17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25</a:t>
            </a:fld>
            <a:endParaRPr lang="en-US" dirty="0"/>
          </a:p>
        </p:txBody>
      </p:sp>
    </p:spTree>
    <p:extLst>
      <p:ext uri="{BB962C8B-B14F-4D97-AF65-F5344CB8AC3E}">
        <p14:creationId xmlns:p14="http://schemas.microsoft.com/office/powerpoint/2010/main" val="16033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981200" y="0"/>
            <a:ext cx="8229600" cy="1143000"/>
          </a:xfrm>
        </p:spPr>
        <p:txBody>
          <a:bodyPr>
            <a:normAutofit fontScale="90000"/>
          </a:bodyPr>
          <a:lstStyle/>
          <a:p>
            <a:pPr eaLnBrk="1" hangingPunct="1"/>
            <a:r>
              <a:rPr lang="en-US" dirty="0" smtClean="0"/>
              <a:t>Requirements for </a:t>
            </a:r>
            <a:r>
              <a:rPr lang="en-US" dirty="0" err="1" smtClean="0"/>
              <a:t>keypoint</a:t>
            </a:r>
            <a:r>
              <a:rPr lang="en-US" dirty="0" smtClean="0"/>
              <a:t> localization</a:t>
            </a:r>
            <a:endParaRPr lang="de-CH" dirty="0" smtClean="0"/>
          </a:p>
        </p:txBody>
      </p:sp>
      <p:sp>
        <p:nvSpPr>
          <p:cNvPr id="73731" name="Content Placeholder 2"/>
          <p:cNvSpPr>
            <a:spLocks noGrp="1"/>
          </p:cNvSpPr>
          <p:nvPr>
            <p:ph idx="1"/>
          </p:nvPr>
        </p:nvSpPr>
        <p:spPr>
          <a:xfrm>
            <a:off x="885824" y="1371601"/>
            <a:ext cx="9915526" cy="4525963"/>
          </a:xfrm>
        </p:spPr>
        <p:txBody>
          <a:bodyPr>
            <a:normAutofit fontScale="85000" lnSpcReduction="20000"/>
          </a:bodyPr>
          <a:lstStyle/>
          <a:p>
            <a:pPr eaLnBrk="1" hangingPunct="1"/>
            <a:r>
              <a:rPr lang="en-US" dirty="0" smtClean="0"/>
              <a:t>Region extraction needs to be </a:t>
            </a:r>
            <a:r>
              <a:rPr lang="en-US" dirty="0" smtClean="0">
                <a:solidFill>
                  <a:srgbClr val="FF0000"/>
                </a:solidFill>
              </a:rPr>
              <a:t>repeatable</a:t>
            </a:r>
            <a:r>
              <a:rPr lang="en-US" dirty="0" smtClean="0"/>
              <a:t> and </a:t>
            </a:r>
            <a:r>
              <a:rPr lang="en-US" dirty="0" smtClean="0">
                <a:solidFill>
                  <a:srgbClr val="FF0000"/>
                </a:solidFill>
              </a:rPr>
              <a:t>accurate</a:t>
            </a:r>
          </a:p>
          <a:p>
            <a:pPr lvl="1" eaLnBrk="1" hangingPunct="1"/>
            <a:r>
              <a:rPr lang="en-US" dirty="0" smtClean="0">
                <a:solidFill>
                  <a:srgbClr val="FF0000"/>
                </a:solidFill>
              </a:rPr>
              <a:t>Invariant </a:t>
            </a:r>
            <a:r>
              <a:rPr lang="en-US" dirty="0" smtClean="0"/>
              <a:t>to translation, rotation, scale changes</a:t>
            </a:r>
          </a:p>
          <a:p>
            <a:pPr lvl="1" eaLnBrk="1" hangingPunct="1"/>
            <a:r>
              <a:rPr lang="en-US" dirty="0" smtClean="0">
                <a:solidFill>
                  <a:srgbClr val="FF0000"/>
                </a:solidFill>
              </a:rPr>
              <a:t>Robust</a:t>
            </a:r>
            <a:r>
              <a:rPr lang="en-US" dirty="0" smtClean="0"/>
              <a:t> or</a:t>
            </a:r>
            <a:r>
              <a:rPr lang="en-US" dirty="0" smtClean="0">
                <a:solidFill>
                  <a:srgbClr val="FF0000"/>
                </a:solidFill>
              </a:rPr>
              <a:t> covariant </a:t>
            </a:r>
            <a:r>
              <a:rPr lang="en-US" dirty="0" smtClean="0"/>
              <a:t>to out-of-plane (</a:t>
            </a:r>
            <a:r>
              <a:rPr lang="en-US" dirty="0" smtClean="0">
                <a:sym typeface="Symbol" pitchFamily="18" charset="2"/>
              </a:rPr>
              <a:t></a:t>
            </a:r>
            <a:r>
              <a:rPr lang="en-US" dirty="0" smtClean="0"/>
              <a:t>affine) transformations</a:t>
            </a:r>
          </a:p>
          <a:p>
            <a:pPr lvl="1" eaLnBrk="1" hangingPunct="1"/>
            <a:r>
              <a:rPr lang="en-US" dirty="0" smtClean="0">
                <a:solidFill>
                  <a:srgbClr val="FF0000"/>
                </a:solidFill>
              </a:rPr>
              <a:t>Robust</a:t>
            </a:r>
            <a:r>
              <a:rPr lang="en-US" dirty="0" smtClean="0"/>
              <a:t> to lighting variations, noise, blur, quantization</a:t>
            </a:r>
          </a:p>
          <a:p>
            <a:pPr eaLnBrk="1" hangingPunct="1"/>
            <a:endParaRPr lang="en-US" sz="1000" dirty="0"/>
          </a:p>
          <a:p>
            <a:pPr eaLnBrk="1" hangingPunct="1"/>
            <a:r>
              <a:rPr lang="en-US" dirty="0" smtClean="0">
                <a:solidFill>
                  <a:srgbClr val="FF0000"/>
                </a:solidFill>
              </a:rPr>
              <a:t>Locality</a:t>
            </a:r>
            <a:r>
              <a:rPr lang="en-US" dirty="0" smtClean="0"/>
              <a:t>: Features are local, therefore robust to occlusion and clutter.</a:t>
            </a:r>
          </a:p>
          <a:p>
            <a:pPr eaLnBrk="1" hangingPunct="1"/>
            <a:endParaRPr lang="en-US" sz="1000" dirty="0"/>
          </a:p>
          <a:p>
            <a:pPr eaLnBrk="1" hangingPunct="1"/>
            <a:r>
              <a:rPr lang="en-US" dirty="0" smtClean="0">
                <a:solidFill>
                  <a:srgbClr val="FF0000"/>
                </a:solidFill>
              </a:rPr>
              <a:t>Quantity</a:t>
            </a:r>
            <a:r>
              <a:rPr lang="en-US" dirty="0" smtClean="0"/>
              <a:t>: We need a sufficient number of regions to cover the object.</a:t>
            </a:r>
          </a:p>
          <a:p>
            <a:pPr eaLnBrk="1" hangingPunct="1"/>
            <a:endParaRPr lang="en-US" sz="1000" dirty="0"/>
          </a:p>
          <a:p>
            <a:pPr eaLnBrk="1" hangingPunct="1"/>
            <a:r>
              <a:rPr lang="en-US" dirty="0" smtClean="0">
                <a:solidFill>
                  <a:srgbClr val="FF0000"/>
                </a:solidFill>
              </a:rPr>
              <a:t>Distinctivenes</a:t>
            </a:r>
            <a:r>
              <a:rPr lang="en-US" dirty="0" smtClean="0">
                <a:solidFill>
                  <a:schemeClr val="bg1"/>
                </a:solidFill>
              </a:rPr>
              <a:t>s</a:t>
            </a:r>
            <a:r>
              <a:rPr lang="en-US" dirty="0" smtClean="0"/>
              <a:t>: The regions should contain “interesting” structure.</a:t>
            </a:r>
          </a:p>
          <a:p>
            <a:pPr eaLnBrk="1" hangingPunct="1"/>
            <a:endParaRPr lang="en-US" sz="1000" dirty="0"/>
          </a:p>
          <a:p>
            <a:pPr eaLnBrk="1" hangingPunct="1"/>
            <a:r>
              <a:rPr lang="en-US" dirty="0" smtClean="0">
                <a:solidFill>
                  <a:srgbClr val="FF0000"/>
                </a:solidFill>
              </a:rPr>
              <a:t>Efficiency</a:t>
            </a:r>
            <a:r>
              <a:rPr lang="en-US" dirty="0" smtClean="0"/>
              <a:t>: Close to real-time performance.</a:t>
            </a:r>
          </a:p>
          <a:p>
            <a:pPr lvl="1" eaLnBrk="1" hangingPunct="1"/>
            <a:endParaRPr lang="de-CH" dirty="0" smtClean="0"/>
          </a:p>
        </p:txBody>
      </p:sp>
      <p:sp>
        <p:nvSpPr>
          <p:cNvPr id="6" name="TextBox 19"/>
          <p:cNvSpPr txBox="1">
            <a:spLocks noChangeArrowheads="1"/>
          </p:cNvSpPr>
          <p:nvPr/>
        </p:nvSpPr>
        <p:spPr bwMode="auto">
          <a:xfrm rot="16200000">
            <a:off x="9377949" y="5110426"/>
            <a:ext cx="22990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Bastian </a:t>
            </a:r>
            <a:r>
              <a:rPr lang="en-US" sz="1400" b="0" dirty="0" err="1">
                <a:solidFill>
                  <a:srgbClr val="000000"/>
                </a:solidFill>
              </a:rPr>
              <a:t>Leibe</a:t>
            </a:r>
            <a:endParaRPr lang="de-CH" sz="1400" b="0" dirty="0">
              <a:solidFill>
                <a:srgbClr val="000000"/>
              </a:solidFill>
            </a:endParaRPr>
          </a:p>
        </p:txBody>
      </p:sp>
      <p:sp>
        <p:nvSpPr>
          <p:cNvPr id="2" name="Date Placeholder 1"/>
          <p:cNvSpPr>
            <a:spLocks noGrp="1"/>
          </p:cNvSpPr>
          <p:nvPr>
            <p:ph type="dt" sz="half" idx="10"/>
          </p:nvPr>
        </p:nvSpPr>
        <p:spPr/>
        <p:txBody>
          <a:bodyPr/>
          <a:lstStyle/>
          <a:p>
            <a:r>
              <a:rPr lang="en-US" smtClean="0"/>
              <a:t>12-Oct-17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26</a:t>
            </a:fld>
            <a:endParaRPr lang="en-US" dirty="0"/>
          </a:p>
        </p:txBody>
      </p:sp>
    </p:spTree>
    <p:extLst>
      <p:ext uri="{BB962C8B-B14F-4D97-AF65-F5344CB8AC3E}">
        <p14:creationId xmlns:p14="http://schemas.microsoft.com/office/powerpoint/2010/main" val="72697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73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731">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3731">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73731">
                                            <p:txEl>
                                              <p:pRg st="0" end="0"/>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73731">
                                            <p:txEl>
                                              <p:pRg st="1" end="1"/>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73731">
                                            <p:txEl>
                                              <p:pRg st="2" end="2"/>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73731">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73731">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7373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P spid="73731" grpI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735981" y="0"/>
            <a:ext cx="10838986" cy="1143000"/>
          </a:xfrm>
        </p:spPr>
        <p:txBody>
          <a:bodyPr>
            <a:normAutofit fontScale="90000"/>
          </a:bodyPr>
          <a:lstStyle/>
          <a:p>
            <a:r>
              <a:rPr lang="en-US" dirty="0" smtClean="0"/>
              <a:t>Harris corner detector and </a:t>
            </a:r>
            <a:r>
              <a:rPr lang="en-US" smtClean="0"/>
              <a:t>second moment matrix</a:t>
            </a:r>
            <a:endParaRPr lang="de-CH" dirty="0" smtClean="0"/>
          </a:p>
        </p:txBody>
      </p:sp>
      <p:sp>
        <p:nvSpPr>
          <p:cNvPr id="3" name="Content Placeholder 2"/>
          <p:cNvSpPr>
            <a:spLocks noGrp="1"/>
          </p:cNvSpPr>
          <p:nvPr>
            <p:ph idx="1"/>
          </p:nvPr>
        </p:nvSpPr>
        <p:spPr>
          <a:xfrm>
            <a:off x="1981200" y="1295401"/>
            <a:ext cx="8229600" cy="4525963"/>
          </a:xfrm>
        </p:spPr>
        <p:txBody>
          <a:bodyPr>
            <a:normAutofit fontScale="85000" lnSpcReduction="20000"/>
          </a:bodyPr>
          <a:lstStyle/>
          <a:p>
            <a:r>
              <a:rPr lang="en-US" dirty="0" smtClean="0"/>
              <a:t>First, let’s consider an axis-aligned corner:</a:t>
            </a:r>
          </a:p>
          <a:p>
            <a:endParaRPr lang="en-US" dirty="0" smtClean="0"/>
          </a:p>
          <a:p>
            <a:endParaRPr lang="en-US" dirty="0" smtClean="0"/>
          </a:p>
          <a:p>
            <a:endParaRPr lang="en-US" dirty="0" smtClean="0"/>
          </a:p>
          <a:p>
            <a:pPr>
              <a:buFontTx/>
              <a:buNone/>
            </a:pPr>
            <a:endParaRPr lang="en-US" dirty="0" smtClean="0"/>
          </a:p>
          <a:p>
            <a:pPr>
              <a:buFontTx/>
              <a:buNone/>
            </a:pPr>
            <a:endParaRPr lang="en-US" sz="1100" dirty="0"/>
          </a:p>
          <a:p>
            <a:r>
              <a:rPr lang="en-US" dirty="0" smtClean="0">
                <a:solidFill>
                  <a:schemeClr val="bg1"/>
                </a:solidFill>
              </a:rPr>
              <a:t>This means: </a:t>
            </a:r>
          </a:p>
          <a:p>
            <a:pPr lvl="1"/>
            <a:r>
              <a:rPr lang="en-US" dirty="0" smtClean="0">
                <a:solidFill>
                  <a:schemeClr val="bg1"/>
                </a:solidFill>
              </a:rPr>
              <a:t>Dominant gradient directions align with </a:t>
            </a:r>
            <a:r>
              <a:rPr lang="en-US" b="0" i="1" dirty="0" smtClean="0">
                <a:solidFill>
                  <a:schemeClr val="bg1"/>
                </a:solidFill>
                <a:latin typeface="Times New Roman" pitchFamily="18" charset="0"/>
                <a:cs typeface="Times New Roman" pitchFamily="18" charset="0"/>
              </a:rPr>
              <a:t>x</a:t>
            </a:r>
            <a:r>
              <a:rPr lang="en-US" dirty="0" smtClean="0">
                <a:solidFill>
                  <a:schemeClr val="bg1"/>
                </a:solidFill>
              </a:rPr>
              <a:t> or </a:t>
            </a:r>
            <a:r>
              <a:rPr lang="en-US" b="0" i="1" dirty="0" smtClean="0">
                <a:solidFill>
                  <a:schemeClr val="bg1"/>
                </a:solidFill>
                <a:latin typeface="Times New Roman" pitchFamily="18" charset="0"/>
                <a:cs typeface="Times New Roman" pitchFamily="18" charset="0"/>
              </a:rPr>
              <a:t>y</a:t>
            </a:r>
            <a:r>
              <a:rPr lang="en-US" dirty="0" smtClean="0">
                <a:solidFill>
                  <a:schemeClr val="bg1"/>
                </a:solidFill>
              </a:rPr>
              <a:t> axis</a:t>
            </a:r>
          </a:p>
          <a:p>
            <a:pPr lvl="1"/>
            <a:r>
              <a:rPr lang="en-US" dirty="0" smtClean="0">
                <a:solidFill>
                  <a:schemeClr val="bg1"/>
                </a:solidFill>
              </a:rPr>
              <a:t>If either </a:t>
            </a:r>
            <a:r>
              <a:rPr lang="en-US" b="0" i="1" dirty="0" smtClean="0">
                <a:solidFill>
                  <a:schemeClr val="bg1"/>
                </a:solidFill>
                <a:latin typeface="Times New Roman" pitchFamily="18" charset="0"/>
                <a:cs typeface="Times New Roman" pitchFamily="18" charset="0"/>
              </a:rPr>
              <a:t>λ</a:t>
            </a:r>
            <a:r>
              <a:rPr lang="en-US" dirty="0" smtClean="0">
                <a:solidFill>
                  <a:schemeClr val="bg1"/>
                </a:solidFill>
              </a:rPr>
              <a:t> is close to 0, then this is not a corner, so look for locations where both are large.</a:t>
            </a:r>
          </a:p>
          <a:p>
            <a:endParaRPr lang="en-US" sz="1000" dirty="0">
              <a:solidFill>
                <a:schemeClr val="bg1"/>
              </a:solidFill>
            </a:endParaRPr>
          </a:p>
          <a:p>
            <a:r>
              <a:rPr lang="en-US" dirty="0" smtClean="0">
                <a:solidFill>
                  <a:schemeClr val="bg1"/>
                </a:solidFill>
              </a:rPr>
              <a:t>What if we have a corner that is not aligned with the image axes? </a:t>
            </a:r>
          </a:p>
          <a:p>
            <a:endParaRPr lang="en-US" dirty="0" smtClean="0"/>
          </a:p>
          <a:p>
            <a:endParaRPr lang="en-US" dirty="0" smtClean="0"/>
          </a:p>
          <a:p>
            <a:endParaRPr lang="de-CH" dirty="0" smtClean="0"/>
          </a:p>
        </p:txBody>
      </p:sp>
      <p:graphicFrame>
        <p:nvGraphicFramePr>
          <p:cNvPr id="6146" name="Object 2"/>
          <p:cNvGraphicFramePr>
            <a:graphicFrameLocks noChangeAspect="1"/>
          </p:cNvGraphicFramePr>
          <p:nvPr>
            <p:extLst/>
          </p:nvPr>
        </p:nvGraphicFramePr>
        <p:xfrm>
          <a:off x="3124200" y="1905001"/>
          <a:ext cx="5570538" cy="1288047"/>
        </p:xfrm>
        <a:graphic>
          <a:graphicData uri="http://schemas.openxmlformats.org/presentationml/2006/ole">
            <mc:AlternateContent xmlns:mc="http://schemas.openxmlformats.org/markup-compatibility/2006">
              <mc:Choice xmlns:v="urn:schemas-microsoft-com:vml" Requires="v">
                <p:oleObj spid="_x0000_s3092" name="Equation" r:id="rId4" imgW="2197080" imgH="507960" progId="Equation.3">
                  <p:embed/>
                </p:oleObj>
              </mc:Choice>
              <mc:Fallback>
                <p:oleObj name="Equation" r:id="rId4" imgW="2197080" imgH="5079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905001"/>
                        <a:ext cx="5570538" cy="1288047"/>
                      </a:xfrm>
                      <a:prstGeom prst="rect">
                        <a:avLst/>
                      </a:prstGeom>
                      <a:noFill/>
                      <a:extLst/>
                    </p:spPr>
                  </p:pic>
                </p:oleObj>
              </mc:Fallback>
            </mc:AlternateContent>
          </a:graphicData>
        </a:graphic>
      </p:graphicFrame>
      <p:sp>
        <p:nvSpPr>
          <p:cNvPr id="6151" name="TextBox 19"/>
          <p:cNvSpPr txBox="1">
            <a:spLocks noChangeArrowheads="1"/>
          </p:cNvSpPr>
          <p:nvPr/>
        </p:nvSpPr>
        <p:spPr bwMode="auto">
          <a:xfrm rot="16200000">
            <a:off x="9384507" y="5133183"/>
            <a:ext cx="22590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David Jacobs</a:t>
            </a:r>
            <a:endParaRPr lang="de-CH" sz="1400" b="0" dirty="0">
              <a:solidFill>
                <a:srgbClr val="000000"/>
              </a:solidFill>
            </a:endParaRPr>
          </a:p>
        </p:txBody>
      </p:sp>
      <p:sp>
        <p:nvSpPr>
          <p:cNvPr id="2" name="Date Placeholder 1"/>
          <p:cNvSpPr>
            <a:spLocks noGrp="1"/>
          </p:cNvSpPr>
          <p:nvPr>
            <p:ph type="dt" sz="half" idx="10"/>
          </p:nvPr>
        </p:nvSpPr>
        <p:spPr/>
        <p:txBody>
          <a:bodyPr/>
          <a:lstStyle/>
          <a:p>
            <a:r>
              <a:rPr lang="en-US" smtClean="0"/>
              <a:t>12-Oct-17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27</a:t>
            </a:fld>
            <a:endParaRPr lang="en-US" dirty="0"/>
          </a:p>
        </p:txBody>
      </p:sp>
      <p:sp>
        <p:nvSpPr>
          <p:cNvPr id="30" name="Rectangle 4"/>
          <p:cNvSpPr>
            <a:spLocks noChangeArrowheads="1"/>
          </p:cNvSpPr>
          <p:nvPr/>
        </p:nvSpPr>
        <p:spPr bwMode="auto">
          <a:xfrm>
            <a:off x="4816475" y="3505200"/>
            <a:ext cx="2667000" cy="2514600"/>
          </a:xfrm>
          <a:prstGeom prst="rect">
            <a:avLst/>
          </a:prstGeom>
          <a:solidFill>
            <a:srgbClr val="FFFFFF"/>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1" name="Rectangle 5"/>
          <p:cNvSpPr>
            <a:spLocks noChangeArrowheads="1"/>
          </p:cNvSpPr>
          <p:nvPr/>
        </p:nvSpPr>
        <p:spPr bwMode="auto">
          <a:xfrm>
            <a:off x="6035675" y="4572000"/>
            <a:ext cx="1447800" cy="1447800"/>
          </a:xfrm>
          <a:prstGeom prst="rect">
            <a:avLst/>
          </a:prstGeom>
          <a:solidFill>
            <a:srgbClr val="000000"/>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nvGrpSpPr>
          <p:cNvPr id="32" name="Group 6"/>
          <p:cNvGrpSpPr>
            <a:grpSpLocks/>
          </p:cNvGrpSpPr>
          <p:nvPr/>
        </p:nvGrpSpPr>
        <p:grpSpPr bwMode="auto">
          <a:xfrm>
            <a:off x="5654675" y="4267200"/>
            <a:ext cx="1676400" cy="1600200"/>
            <a:chOff x="2400" y="1968"/>
            <a:chExt cx="1056" cy="1008"/>
          </a:xfrm>
        </p:grpSpPr>
        <p:sp>
          <p:nvSpPr>
            <p:cNvPr id="33" name="Line 7"/>
            <p:cNvSpPr>
              <a:spLocks noChangeShapeType="1"/>
            </p:cNvSpPr>
            <p:nvPr/>
          </p:nvSpPr>
          <p:spPr bwMode="auto">
            <a:xfrm flipH="1">
              <a:off x="2400" y="2400"/>
              <a:ext cx="384" cy="0"/>
            </a:xfrm>
            <a:prstGeom prst="line">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4" name="Line 8"/>
            <p:cNvSpPr>
              <a:spLocks noChangeShapeType="1"/>
            </p:cNvSpPr>
            <p:nvPr/>
          </p:nvSpPr>
          <p:spPr bwMode="auto">
            <a:xfrm flipH="1">
              <a:off x="2400" y="2592"/>
              <a:ext cx="384" cy="0"/>
            </a:xfrm>
            <a:prstGeom prst="line">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5" name="Line 9"/>
            <p:cNvSpPr>
              <a:spLocks noChangeShapeType="1"/>
            </p:cNvSpPr>
            <p:nvPr/>
          </p:nvSpPr>
          <p:spPr bwMode="auto">
            <a:xfrm flipH="1">
              <a:off x="2400" y="2784"/>
              <a:ext cx="384" cy="0"/>
            </a:xfrm>
            <a:prstGeom prst="line">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6" name="Line 10"/>
            <p:cNvSpPr>
              <a:spLocks noChangeShapeType="1"/>
            </p:cNvSpPr>
            <p:nvPr/>
          </p:nvSpPr>
          <p:spPr bwMode="auto">
            <a:xfrm flipH="1">
              <a:off x="2400" y="2976"/>
              <a:ext cx="384" cy="0"/>
            </a:xfrm>
            <a:prstGeom prst="line">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7" name="Line 11"/>
            <p:cNvSpPr>
              <a:spLocks noChangeShapeType="1"/>
            </p:cNvSpPr>
            <p:nvPr/>
          </p:nvSpPr>
          <p:spPr bwMode="auto">
            <a:xfrm rot="5400000" flipH="1">
              <a:off x="2688" y="2160"/>
              <a:ext cx="384" cy="0"/>
            </a:xfrm>
            <a:prstGeom prst="line">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8" name="Line 12"/>
            <p:cNvSpPr>
              <a:spLocks noChangeShapeType="1"/>
            </p:cNvSpPr>
            <p:nvPr/>
          </p:nvSpPr>
          <p:spPr bwMode="auto">
            <a:xfrm rot="5400000" flipH="1">
              <a:off x="2880" y="2160"/>
              <a:ext cx="384" cy="0"/>
            </a:xfrm>
            <a:prstGeom prst="line">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9" name="Line 13"/>
            <p:cNvSpPr>
              <a:spLocks noChangeShapeType="1"/>
            </p:cNvSpPr>
            <p:nvPr/>
          </p:nvSpPr>
          <p:spPr bwMode="auto">
            <a:xfrm rot="5400000" flipH="1">
              <a:off x="3072" y="2160"/>
              <a:ext cx="384" cy="0"/>
            </a:xfrm>
            <a:prstGeom prst="line">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0" name="Line 14"/>
            <p:cNvSpPr>
              <a:spLocks noChangeShapeType="1"/>
            </p:cNvSpPr>
            <p:nvPr/>
          </p:nvSpPr>
          <p:spPr bwMode="auto">
            <a:xfrm rot="5400000" flipH="1">
              <a:off x="3264" y="2160"/>
              <a:ext cx="384" cy="0"/>
            </a:xfrm>
            <a:prstGeom prst="line">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1001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1981200" y="0"/>
            <a:ext cx="8229600" cy="1143000"/>
          </a:xfrm>
        </p:spPr>
        <p:txBody>
          <a:bodyPr/>
          <a:lstStyle/>
          <a:p>
            <a:r>
              <a:rPr lang="en-US" dirty="0" smtClean="0"/>
              <a:t>Harris Detector: Properties</a:t>
            </a:r>
            <a:endParaRPr lang="de-CH" dirty="0" smtClean="0"/>
          </a:p>
        </p:txBody>
      </p:sp>
      <p:sp>
        <p:nvSpPr>
          <p:cNvPr id="89091" name="Content Placeholder 2"/>
          <p:cNvSpPr>
            <a:spLocks noGrp="1"/>
          </p:cNvSpPr>
          <p:nvPr>
            <p:ph idx="1"/>
          </p:nvPr>
        </p:nvSpPr>
        <p:spPr/>
        <p:txBody>
          <a:bodyPr/>
          <a:lstStyle/>
          <a:p>
            <a:r>
              <a:rPr lang="en-US" dirty="0" smtClean="0"/>
              <a:t>Translation invariance</a:t>
            </a:r>
          </a:p>
          <a:p>
            <a:r>
              <a:rPr lang="en-US" dirty="0" smtClean="0"/>
              <a:t>Rotation invariance</a:t>
            </a:r>
          </a:p>
          <a:p>
            <a:r>
              <a:rPr lang="en-US" dirty="0" smtClean="0"/>
              <a:t>Scale invariance?</a:t>
            </a:r>
            <a:endParaRPr lang="de-CH" dirty="0" smtClean="0"/>
          </a:p>
        </p:txBody>
      </p:sp>
      <p:sp>
        <p:nvSpPr>
          <p:cNvPr id="39" name="Text Box 20"/>
          <p:cNvSpPr txBox="1">
            <a:spLocks noChangeArrowheads="1"/>
          </p:cNvSpPr>
          <p:nvPr/>
        </p:nvSpPr>
        <p:spPr bwMode="auto">
          <a:xfrm>
            <a:off x="3686176" y="5607051"/>
            <a:ext cx="5184775" cy="461963"/>
          </a:xfrm>
          <a:prstGeom prst="rect">
            <a:avLst/>
          </a:prstGeom>
          <a:noFill/>
          <a:ln w="9525">
            <a:solidFill>
              <a:srgbClr val="FF0000"/>
            </a:solid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2400" i="1" dirty="0">
                <a:solidFill>
                  <a:srgbClr val="FF0000"/>
                </a:solidFill>
                <a:cs typeface="Times New Roman" pitchFamily="18" charset="0"/>
              </a:rPr>
              <a:t>N</a:t>
            </a:r>
            <a:r>
              <a:rPr lang="en-US" sz="2400" dirty="0">
                <a:solidFill>
                  <a:srgbClr val="FF0000"/>
                </a:solidFill>
                <a:cs typeface="Times New Roman" pitchFamily="18" charset="0"/>
              </a:rPr>
              <a:t>ot</a:t>
            </a:r>
            <a:r>
              <a:rPr lang="en-US" sz="2400" dirty="0">
                <a:solidFill>
                  <a:srgbClr val="0033CC"/>
                </a:solidFill>
                <a:cs typeface="Times New Roman" pitchFamily="18" charset="0"/>
              </a:rPr>
              <a:t> invariant to image scale!</a:t>
            </a:r>
            <a:endParaRPr lang="ru-RU" sz="2400" dirty="0">
              <a:solidFill>
                <a:srgbClr val="0033CC"/>
              </a:solidFill>
              <a:cs typeface="Times New Roman" pitchFamily="18" charset="0"/>
            </a:endParaRPr>
          </a:p>
        </p:txBody>
      </p:sp>
      <p:grpSp>
        <p:nvGrpSpPr>
          <p:cNvPr id="2" name="Group 46"/>
          <p:cNvGrpSpPr>
            <a:grpSpLocks/>
          </p:cNvGrpSpPr>
          <p:nvPr/>
        </p:nvGrpSpPr>
        <p:grpSpPr bwMode="auto">
          <a:xfrm>
            <a:off x="3836988" y="3656013"/>
            <a:ext cx="442912" cy="434975"/>
            <a:chOff x="7024688" y="3176588"/>
            <a:chExt cx="442912" cy="434975"/>
          </a:xfrm>
        </p:grpSpPr>
        <p:sp>
          <p:nvSpPr>
            <p:cNvPr id="89105" name="Freeform 4"/>
            <p:cNvSpPr>
              <a:spLocks/>
            </p:cNvSpPr>
            <p:nvPr/>
          </p:nvSpPr>
          <p:spPr bwMode="auto">
            <a:xfrm>
              <a:off x="7086600" y="3281363"/>
              <a:ext cx="381000" cy="330200"/>
            </a:xfrm>
            <a:custGeom>
              <a:avLst/>
              <a:gdLst>
                <a:gd name="T0" fmla="*/ 0 w 1728"/>
                <a:gd name="T1" fmla="*/ 2147483647 h 1264"/>
                <a:gd name="T2" fmla="*/ 2147483647 w 1728"/>
                <a:gd name="T3" fmla="*/ 2147483647 h 1264"/>
                <a:gd name="T4" fmla="*/ 2147483647 w 1728"/>
                <a:gd name="T5" fmla="*/ 2147483647 h 1264"/>
                <a:gd name="T6" fmla="*/ 2147483647 w 1728"/>
                <a:gd name="T7" fmla="*/ 2147483647 h 1264"/>
                <a:gd name="T8" fmla="*/ 2147483647 w 1728"/>
                <a:gd name="T9" fmla="*/ 2147483647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9106" name="Rectangle 5"/>
            <p:cNvSpPr>
              <a:spLocks noChangeArrowheads="1"/>
            </p:cNvSpPr>
            <p:nvPr/>
          </p:nvSpPr>
          <p:spPr bwMode="auto">
            <a:xfrm>
              <a:off x="7024688" y="3176588"/>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grpSp>
        <p:nvGrpSpPr>
          <p:cNvPr id="3" name="Group 49"/>
          <p:cNvGrpSpPr>
            <a:grpSpLocks/>
          </p:cNvGrpSpPr>
          <p:nvPr/>
        </p:nvGrpSpPr>
        <p:grpSpPr bwMode="auto">
          <a:xfrm>
            <a:off x="7118350" y="3157538"/>
            <a:ext cx="2819400" cy="2195513"/>
            <a:chOff x="1219200" y="2711450"/>
            <a:chExt cx="2819400" cy="2195513"/>
          </a:xfrm>
        </p:grpSpPr>
        <p:sp>
          <p:nvSpPr>
            <p:cNvPr id="89101" name="Freeform 6"/>
            <p:cNvSpPr>
              <a:spLocks/>
            </p:cNvSpPr>
            <p:nvPr/>
          </p:nvSpPr>
          <p:spPr bwMode="auto">
            <a:xfrm>
              <a:off x="1295400" y="2900363"/>
              <a:ext cx="2743200" cy="2006600"/>
            </a:xfrm>
            <a:custGeom>
              <a:avLst/>
              <a:gdLst>
                <a:gd name="T0" fmla="*/ 0 w 1728"/>
                <a:gd name="T1" fmla="*/ 2147483647 h 1264"/>
                <a:gd name="T2" fmla="*/ 2147483647 w 1728"/>
                <a:gd name="T3" fmla="*/ 2147483647 h 1264"/>
                <a:gd name="T4" fmla="*/ 2147483647 w 1728"/>
                <a:gd name="T5" fmla="*/ 2147483647 h 1264"/>
                <a:gd name="T6" fmla="*/ 2147483647 w 1728"/>
                <a:gd name="T7" fmla="*/ 2147483647 h 1264"/>
                <a:gd name="T8" fmla="*/ 2147483647 w 1728"/>
                <a:gd name="T9" fmla="*/ 2147483647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9102" name="Rectangle 7"/>
            <p:cNvSpPr>
              <a:spLocks noChangeArrowheads="1"/>
            </p:cNvSpPr>
            <p:nvPr/>
          </p:nvSpPr>
          <p:spPr bwMode="auto">
            <a:xfrm>
              <a:off x="1219200" y="3459163"/>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89103" name="Rectangle 8"/>
            <p:cNvSpPr>
              <a:spLocks noChangeArrowheads="1"/>
            </p:cNvSpPr>
            <p:nvPr/>
          </p:nvSpPr>
          <p:spPr bwMode="auto">
            <a:xfrm>
              <a:off x="1600200" y="2925763"/>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89104" name="Rectangle 9"/>
            <p:cNvSpPr>
              <a:spLocks noChangeArrowheads="1"/>
            </p:cNvSpPr>
            <p:nvPr/>
          </p:nvSpPr>
          <p:spPr bwMode="auto">
            <a:xfrm>
              <a:off x="2452688" y="2711450"/>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sp>
        <p:nvSpPr>
          <p:cNvPr id="55" name="AutoShape 10"/>
          <p:cNvSpPr>
            <a:spLocks noChangeArrowheads="1"/>
          </p:cNvSpPr>
          <p:nvPr/>
        </p:nvSpPr>
        <p:spPr bwMode="auto">
          <a:xfrm>
            <a:off x="5000625" y="3448050"/>
            <a:ext cx="1676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BE0E3"/>
          </a:solidFill>
          <a:ln w="9525">
            <a:solidFill>
              <a:srgbClr val="000000"/>
            </a:solidFill>
            <a:miter lim="800000"/>
            <a:headEnd/>
            <a:tailEnd/>
          </a:ln>
        </p:spPr>
        <p:txBody>
          <a:bodyPr wrap="none" anchor="ctr"/>
          <a:lstStyle/>
          <a:p>
            <a:endParaRPr lang="en-US"/>
          </a:p>
        </p:txBody>
      </p:sp>
      <p:sp>
        <p:nvSpPr>
          <p:cNvPr id="56" name="Text Box 11"/>
          <p:cNvSpPr txBox="1">
            <a:spLocks noChangeArrowheads="1"/>
          </p:cNvSpPr>
          <p:nvPr/>
        </p:nvSpPr>
        <p:spPr bwMode="auto">
          <a:xfrm>
            <a:off x="7264400" y="4860926"/>
            <a:ext cx="2590800" cy="701675"/>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dirty="0">
                <a:solidFill>
                  <a:srgbClr val="000000"/>
                </a:solidFill>
                <a:cs typeface="Times New Roman" pitchFamily="18" charset="0"/>
              </a:rPr>
              <a:t>All points will be classified as </a:t>
            </a:r>
            <a:r>
              <a:rPr lang="en-US" dirty="0">
                <a:solidFill>
                  <a:srgbClr val="0033CC"/>
                </a:solidFill>
                <a:cs typeface="Times New Roman" pitchFamily="18" charset="0"/>
              </a:rPr>
              <a:t>edges</a:t>
            </a:r>
            <a:r>
              <a:rPr lang="en-US" dirty="0">
                <a:solidFill>
                  <a:schemeClr val="tx1"/>
                </a:solidFill>
                <a:cs typeface="Times New Roman" pitchFamily="18" charset="0"/>
              </a:rPr>
              <a:t>!</a:t>
            </a:r>
            <a:endParaRPr lang="ru-RU" dirty="0">
              <a:solidFill>
                <a:schemeClr val="tx1"/>
              </a:solidFill>
              <a:cs typeface="Times New Roman" pitchFamily="18" charset="0"/>
            </a:endParaRPr>
          </a:p>
        </p:txBody>
      </p:sp>
      <p:sp>
        <p:nvSpPr>
          <p:cNvPr id="57" name="Text Box 12"/>
          <p:cNvSpPr txBox="1">
            <a:spLocks noChangeArrowheads="1"/>
          </p:cNvSpPr>
          <p:nvPr/>
        </p:nvSpPr>
        <p:spPr bwMode="auto">
          <a:xfrm>
            <a:off x="3373438" y="4860925"/>
            <a:ext cx="1371600" cy="40005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dirty="0">
                <a:solidFill>
                  <a:schemeClr val="tx1"/>
                </a:solidFill>
                <a:cs typeface="Times New Roman" pitchFamily="18" charset="0"/>
              </a:rPr>
              <a:t>Corner</a:t>
            </a:r>
            <a:endParaRPr lang="ru-RU" dirty="0">
              <a:solidFill>
                <a:schemeClr val="tx1"/>
              </a:solidFill>
              <a:cs typeface="Times New Roman" pitchFamily="18" charset="0"/>
            </a:endParaRPr>
          </a:p>
        </p:txBody>
      </p:sp>
      <p:sp>
        <p:nvSpPr>
          <p:cNvPr id="19" name="TextBox 19"/>
          <p:cNvSpPr txBox="1">
            <a:spLocks noChangeArrowheads="1"/>
          </p:cNvSpPr>
          <p:nvPr/>
        </p:nvSpPr>
        <p:spPr bwMode="auto">
          <a:xfrm rot="16200000">
            <a:off x="9185276" y="4832351"/>
            <a:ext cx="2657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
        <p:nvSpPr>
          <p:cNvPr id="4" name="Date Placeholder 3"/>
          <p:cNvSpPr>
            <a:spLocks noGrp="1"/>
          </p:cNvSpPr>
          <p:nvPr>
            <p:ph type="dt" sz="half" idx="10"/>
          </p:nvPr>
        </p:nvSpPr>
        <p:spPr/>
        <p:txBody>
          <a:bodyPr/>
          <a:lstStyle/>
          <a:p>
            <a:r>
              <a:rPr lang="en-US" smtClean="0"/>
              <a:t>12-Oct-17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28</a:t>
            </a:fld>
            <a:endParaRPr lang="en-US" dirty="0"/>
          </a:p>
        </p:txBody>
      </p:sp>
      <p:grpSp>
        <p:nvGrpSpPr>
          <p:cNvPr id="20" name="Group 39"/>
          <p:cNvGrpSpPr>
            <a:grpSpLocks/>
          </p:cNvGrpSpPr>
          <p:nvPr/>
        </p:nvGrpSpPr>
        <p:grpSpPr bwMode="auto">
          <a:xfrm>
            <a:off x="6707188" y="1192212"/>
            <a:ext cx="3289300" cy="1508125"/>
            <a:chOff x="2590800" y="2519363"/>
            <a:chExt cx="3289300" cy="1508125"/>
          </a:xfrm>
        </p:grpSpPr>
        <p:grpSp>
          <p:nvGrpSpPr>
            <p:cNvPr id="21" name="Group 4"/>
            <p:cNvGrpSpPr>
              <a:grpSpLocks/>
            </p:cNvGrpSpPr>
            <p:nvPr/>
          </p:nvGrpSpPr>
          <p:grpSpPr bwMode="auto">
            <a:xfrm>
              <a:off x="2667000" y="2519363"/>
              <a:ext cx="685800" cy="685800"/>
              <a:chOff x="1248" y="1584"/>
              <a:chExt cx="1536" cy="1248"/>
            </a:xfrm>
          </p:grpSpPr>
          <p:sp>
            <p:nvSpPr>
              <p:cNvPr id="34" name="Rectangle 5"/>
              <p:cNvSpPr>
                <a:spLocks noChangeArrowheads="1"/>
              </p:cNvSpPr>
              <p:nvPr/>
            </p:nvSpPr>
            <p:spPr bwMode="auto">
              <a:xfrm>
                <a:off x="1248" y="1584"/>
                <a:ext cx="1536" cy="1248"/>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5" name="Freeform 6"/>
              <p:cNvSpPr>
                <a:spLocks/>
              </p:cNvSpPr>
              <p:nvPr/>
            </p:nvSpPr>
            <p:spPr bwMode="auto">
              <a:xfrm>
                <a:off x="1680" y="2016"/>
                <a:ext cx="1104" cy="816"/>
              </a:xfrm>
              <a:custGeom>
                <a:avLst/>
                <a:gdLst>
                  <a:gd name="T0" fmla="*/ 0 w 720"/>
                  <a:gd name="T1" fmla="*/ 4655 h 528"/>
                  <a:gd name="T2" fmla="*/ 406 w 720"/>
                  <a:gd name="T3" fmla="*/ 0 h 528"/>
                  <a:gd name="T4" fmla="*/ 6104 w 720"/>
                  <a:gd name="T5" fmla="*/ 2960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rgbClr val="BBE0E3">
                  <a:alpha val="50195"/>
                </a:srgbClr>
              </a:solidFill>
              <a:ln w="44450">
                <a:solidFill>
                  <a:srgbClr val="000000"/>
                </a:solidFill>
                <a:round/>
                <a:headEnd/>
                <a:tailEnd/>
              </a:ln>
            </p:spPr>
            <p:txBody>
              <a:bodyPr/>
              <a:lstStyle/>
              <a:p>
                <a:endParaRPr lang="en-US"/>
              </a:p>
            </p:txBody>
          </p:sp>
        </p:grpSp>
        <p:grpSp>
          <p:nvGrpSpPr>
            <p:cNvPr id="22" name="Group 7"/>
            <p:cNvGrpSpPr>
              <a:grpSpLocks/>
            </p:cNvGrpSpPr>
            <p:nvPr/>
          </p:nvGrpSpPr>
          <p:grpSpPr bwMode="auto">
            <a:xfrm>
              <a:off x="5105400" y="2519363"/>
              <a:ext cx="685800" cy="700087"/>
              <a:chOff x="2928" y="1776"/>
              <a:chExt cx="432" cy="441"/>
            </a:xfrm>
          </p:grpSpPr>
          <p:sp>
            <p:nvSpPr>
              <p:cNvPr id="32" name="Rectangle 8"/>
              <p:cNvSpPr>
                <a:spLocks noChangeArrowheads="1"/>
              </p:cNvSpPr>
              <p:nvPr/>
            </p:nvSpPr>
            <p:spPr bwMode="auto">
              <a:xfrm>
                <a:off x="2928" y="1776"/>
                <a:ext cx="432" cy="432"/>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3" name="Freeform 9"/>
              <p:cNvSpPr>
                <a:spLocks/>
              </p:cNvSpPr>
              <p:nvPr/>
            </p:nvSpPr>
            <p:spPr bwMode="auto">
              <a:xfrm rot="3029958">
                <a:off x="2987" y="1873"/>
                <a:ext cx="364" cy="323"/>
              </a:xfrm>
              <a:custGeom>
                <a:avLst/>
                <a:gdLst>
                  <a:gd name="T0" fmla="*/ 0 w 720"/>
                  <a:gd name="T1" fmla="*/ 45 h 528"/>
                  <a:gd name="T2" fmla="*/ 2 w 720"/>
                  <a:gd name="T3" fmla="*/ 0 h 528"/>
                  <a:gd name="T4" fmla="*/ 24 w 720"/>
                  <a:gd name="T5" fmla="*/ 29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rgbClr val="BBE0E3">
                  <a:alpha val="50195"/>
                </a:srgbClr>
              </a:solidFill>
              <a:ln w="44450">
                <a:solidFill>
                  <a:srgbClr val="000000"/>
                </a:solidFill>
                <a:round/>
                <a:headEnd/>
                <a:tailEnd/>
              </a:ln>
            </p:spPr>
            <p:txBody>
              <a:bodyPr/>
              <a:lstStyle/>
              <a:p>
                <a:endParaRPr lang="en-US"/>
              </a:p>
            </p:txBody>
          </p:sp>
        </p:grpSp>
        <p:sp>
          <p:nvSpPr>
            <p:cNvPr id="23" name="AutoShape 10"/>
            <p:cNvSpPr>
              <a:spLocks noChangeArrowheads="1"/>
            </p:cNvSpPr>
            <p:nvPr/>
          </p:nvSpPr>
          <p:spPr bwMode="auto">
            <a:xfrm>
              <a:off x="3886200" y="274796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BE0E3"/>
            </a:solidFill>
            <a:ln w="9525">
              <a:solidFill>
                <a:srgbClr val="000000"/>
              </a:solidFill>
              <a:miter lim="800000"/>
              <a:headEnd/>
              <a:tailEnd/>
            </a:ln>
          </p:spPr>
          <p:txBody>
            <a:bodyPr wrap="none" anchor="ctr"/>
            <a:lstStyle/>
            <a:p>
              <a:endParaRPr lang="en-US"/>
            </a:p>
          </p:txBody>
        </p:sp>
        <p:grpSp>
          <p:nvGrpSpPr>
            <p:cNvPr id="24" name="Group 12"/>
            <p:cNvGrpSpPr>
              <a:grpSpLocks/>
            </p:cNvGrpSpPr>
            <p:nvPr/>
          </p:nvGrpSpPr>
          <p:grpSpPr bwMode="auto">
            <a:xfrm rot="-1269191">
              <a:off x="2590800" y="3662363"/>
              <a:ext cx="927100" cy="365125"/>
              <a:chOff x="1536" y="2496"/>
              <a:chExt cx="1152" cy="384"/>
            </a:xfrm>
          </p:grpSpPr>
          <p:sp>
            <p:nvSpPr>
              <p:cNvPr id="29" name="Oval 13"/>
              <p:cNvSpPr>
                <a:spLocks noChangeArrowheads="1"/>
              </p:cNvSpPr>
              <p:nvPr/>
            </p:nvSpPr>
            <p:spPr bwMode="auto">
              <a:xfrm>
                <a:off x="1536" y="2496"/>
                <a:ext cx="1152" cy="384"/>
              </a:xfrm>
              <a:prstGeom prst="ellipse">
                <a:avLst/>
              </a:prstGeom>
              <a:solidFill>
                <a:srgbClr val="7CF6D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30" name="Line 14"/>
              <p:cNvSpPr>
                <a:spLocks noChangeShapeType="1"/>
              </p:cNvSpPr>
              <p:nvPr/>
            </p:nvSpPr>
            <p:spPr bwMode="auto">
              <a:xfrm>
                <a:off x="1536" y="2688"/>
                <a:ext cx="1152"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 name="Line 15"/>
              <p:cNvSpPr>
                <a:spLocks noChangeShapeType="1"/>
              </p:cNvSpPr>
              <p:nvPr/>
            </p:nvSpPr>
            <p:spPr bwMode="auto">
              <a:xfrm>
                <a:off x="2112" y="2496"/>
                <a:ext cx="0" cy="38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25" name="Group 16"/>
            <p:cNvGrpSpPr>
              <a:grpSpLocks/>
            </p:cNvGrpSpPr>
            <p:nvPr/>
          </p:nvGrpSpPr>
          <p:grpSpPr bwMode="auto">
            <a:xfrm rot="1035916">
              <a:off x="4953000" y="3662363"/>
              <a:ext cx="927100" cy="365125"/>
              <a:chOff x="1536" y="2496"/>
              <a:chExt cx="1152" cy="384"/>
            </a:xfrm>
          </p:grpSpPr>
          <p:sp>
            <p:nvSpPr>
              <p:cNvPr id="26" name="Oval 17"/>
              <p:cNvSpPr>
                <a:spLocks noChangeArrowheads="1"/>
              </p:cNvSpPr>
              <p:nvPr/>
            </p:nvSpPr>
            <p:spPr bwMode="auto">
              <a:xfrm>
                <a:off x="1536" y="2496"/>
                <a:ext cx="1152" cy="384"/>
              </a:xfrm>
              <a:prstGeom prst="ellipse">
                <a:avLst/>
              </a:prstGeom>
              <a:solidFill>
                <a:srgbClr val="7CF6D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27" name="Line 18"/>
              <p:cNvSpPr>
                <a:spLocks noChangeShapeType="1"/>
              </p:cNvSpPr>
              <p:nvPr/>
            </p:nvSpPr>
            <p:spPr bwMode="auto">
              <a:xfrm>
                <a:off x="1536" y="2688"/>
                <a:ext cx="1152"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8" name="Line 19"/>
              <p:cNvSpPr>
                <a:spLocks noChangeShapeType="1"/>
              </p:cNvSpPr>
              <p:nvPr/>
            </p:nvSpPr>
            <p:spPr bwMode="auto">
              <a:xfrm>
                <a:off x="2112" y="2496"/>
                <a:ext cx="0" cy="38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40129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5" grpId="0" animBg="1"/>
      <p:bldP spid="56" grpId="0"/>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0" name="Rectangle 2"/>
          <p:cNvSpPr>
            <a:spLocks noGrp="1" noChangeArrowheads="1"/>
          </p:cNvSpPr>
          <p:nvPr>
            <p:ph type="title"/>
          </p:nvPr>
        </p:nvSpPr>
        <p:spPr>
          <a:xfrm>
            <a:off x="2209800" y="0"/>
            <a:ext cx="7772400" cy="1143000"/>
          </a:xfrm>
        </p:spPr>
        <p:txBody>
          <a:bodyPr/>
          <a:lstStyle/>
          <a:p>
            <a:pPr eaLnBrk="1" hangingPunct="1"/>
            <a:r>
              <a:rPr lang="en-US" dirty="0">
                <a:cs typeface="Times New Roman" charset="0"/>
              </a:rPr>
              <a:t>Scale Invariant Detection</a:t>
            </a:r>
            <a:endParaRPr lang="ru-RU" dirty="0">
              <a:cs typeface="Times New Roman" charset="0"/>
            </a:endParaRPr>
          </a:p>
        </p:txBody>
      </p:sp>
      <p:sp>
        <p:nvSpPr>
          <p:cNvPr id="123911" name="Rectangle 3"/>
          <p:cNvSpPr>
            <a:spLocks noGrp="1" noChangeArrowheads="1"/>
          </p:cNvSpPr>
          <p:nvPr>
            <p:ph type="body" idx="1"/>
          </p:nvPr>
        </p:nvSpPr>
        <p:spPr>
          <a:xfrm>
            <a:off x="2057400" y="1219200"/>
            <a:ext cx="7772400" cy="1066800"/>
          </a:xfrm>
        </p:spPr>
        <p:txBody>
          <a:bodyPr/>
          <a:lstStyle/>
          <a:p>
            <a:pPr eaLnBrk="1" hangingPunct="1"/>
            <a:r>
              <a:rPr lang="en-US" sz="2800" dirty="0">
                <a:cs typeface="Times New Roman" charset="0"/>
              </a:rPr>
              <a:t>Functions for determining scale</a:t>
            </a:r>
          </a:p>
        </p:txBody>
      </p:sp>
      <p:graphicFrame>
        <p:nvGraphicFramePr>
          <p:cNvPr id="123906" name="Object 2"/>
          <p:cNvGraphicFramePr>
            <a:graphicFrameLocks noChangeAspect="1"/>
          </p:cNvGraphicFramePr>
          <p:nvPr>
            <p:extLst/>
          </p:nvPr>
        </p:nvGraphicFramePr>
        <p:xfrm>
          <a:off x="2819400" y="5259388"/>
          <a:ext cx="3276600" cy="912812"/>
        </p:xfrm>
        <a:graphic>
          <a:graphicData uri="http://schemas.openxmlformats.org/presentationml/2006/ole">
            <mc:AlternateContent xmlns:mc="http://schemas.openxmlformats.org/markup-compatibility/2006">
              <mc:Choice xmlns:v="urn:schemas-microsoft-com:vml" Requires="v">
                <p:oleObj spid="_x0000_s4159" name="Equation" r:id="rId4" imgW="1460160" imgH="406080" progId="Equation.DSMT4">
                  <p:embed/>
                </p:oleObj>
              </mc:Choice>
              <mc:Fallback>
                <p:oleObj name="Equation" r:id="rId4" imgW="1460160" imgH="406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5259388"/>
                        <a:ext cx="3276600" cy="912812"/>
                      </a:xfrm>
                      <a:prstGeom prst="rect">
                        <a:avLst/>
                      </a:prstGeom>
                      <a:solidFill>
                        <a:srgbClr val="67D967"/>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7" name="Object 3"/>
          <p:cNvGraphicFramePr>
            <a:graphicFrameLocks noChangeAspect="1"/>
          </p:cNvGraphicFramePr>
          <p:nvPr>
            <p:extLst/>
          </p:nvPr>
        </p:nvGraphicFramePr>
        <p:xfrm>
          <a:off x="1981200" y="2362201"/>
          <a:ext cx="4311650" cy="569913"/>
        </p:xfrm>
        <a:graphic>
          <a:graphicData uri="http://schemas.openxmlformats.org/presentationml/2006/ole">
            <mc:AlternateContent xmlns:mc="http://schemas.openxmlformats.org/markup-compatibility/2006">
              <mc:Choice xmlns:v="urn:schemas-microsoft-com:vml" Requires="v">
                <p:oleObj spid="_x0000_s4160" name="Equation" r:id="rId6" imgW="2120760" imgH="279360" progId="Equation.DSMT4">
                  <p:embed/>
                </p:oleObj>
              </mc:Choice>
              <mc:Fallback>
                <p:oleObj name="Equation" r:id="rId6" imgW="2120760" imgH="27936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362201"/>
                        <a:ext cx="4311650" cy="569913"/>
                      </a:xfrm>
                      <a:prstGeom prst="rect">
                        <a:avLst/>
                      </a:prstGeom>
                      <a:solidFill>
                        <a:srgbClr val="67D967"/>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8" name="Object 4"/>
          <p:cNvGraphicFramePr>
            <a:graphicFrameLocks noChangeAspect="1"/>
          </p:cNvGraphicFramePr>
          <p:nvPr>
            <p:extLst/>
          </p:nvPr>
        </p:nvGraphicFramePr>
        <p:xfrm>
          <a:off x="1981200" y="3565526"/>
          <a:ext cx="3886200" cy="411163"/>
        </p:xfrm>
        <a:graphic>
          <a:graphicData uri="http://schemas.openxmlformats.org/presentationml/2006/ole">
            <mc:AlternateContent xmlns:mc="http://schemas.openxmlformats.org/markup-compatibility/2006">
              <mc:Choice xmlns:v="urn:schemas-microsoft-com:vml" Requires="v">
                <p:oleObj spid="_x0000_s4161" name="Equation" r:id="rId8" imgW="1917360" imgH="203040" progId="Equation.DSMT4">
                  <p:embed/>
                </p:oleObj>
              </mc:Choice>
              <mc:Fallback>
                <p:oleObj name="Equation" r:id="rId8" imgW="19173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3565526"/>
                        <a:ext cx="3886200" cy="411163"/>
                      </a:xfrm>
                      <a:prstGeom prst="rect">
                        <a:avLst/>
                      </a:prstGeom>
                      <a:solidFill>
                        <a:srgbClr val="67D967"/>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9" name="Object 5"/>
          <p:cNvGraphicFramePr>
            <a:graphicFrameLocks noChangeAspect="1"/>
          </p:cNvGraphicFramePr>
          <p:nvPr>
            <p:extLst/>
          </p:nvPr>
        </p:nvGraphicFramePr>
        <p:xfrm>
          <a:off x="7239001" y="1219200"/>
          <a:ext cx="3084513" cy="520700"/>
        </p:xfrm>
        <a:graphic>
          <a:graphicData uri="http://schemas.openxmlformats.org/presentationml/2006/ole">
            <mc:AlternateContent xmlns:mc="http://schemas.openxmlformats.org/markup-compatibility/2006">
              <mc:Choice xmlns:v="urn:schemas-microsoft-com:vml" Requires="v">
                <p:oleObj spid="_x0000_s4162" name="Equation" r:id="rId10" imgW="1206360" imgH="203040" progId="Equation.3">
                  <p:embed/>
                </p:oleObj>
              </mc:Choice>
              <mc:Fallback>
                <p:oleObj name="Equation" r:id="rId10" imgW="120636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1" y="1219200"/>
                        <a:ext cx="3084513" cy="520700"/>
                      </a:xfrm>
                      <a:prstGeom prst="rect">
                        <a:avLst/>
                      </a:prstGeom>
                      <a:solidFill>
                        <a:srgbClr val="67D967"/>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3912" name="Text Box 39"/>
          <p:cNvSpPr txBox="1">
            <a:spLocks noChangeArrowheads="1"/>
          </p:cNvSpPr>
          <p:nvPr/>
        </p:nvSpPr>
        <p:spPr bwMode="auto">
          <a:xfrm>
            <a:off x="1922464" y="1752600"/>
            <a:ext cx="10310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Kernels:</a:t>
            </a:r>
            <a:endParaRPr lang="ru-RU" sz="1800"/>
          </a:p>
        </p:txBody>
      </p:sp>
      <p:sp>
        <p:nvSpPr>
          <p:cNvPr id="123913" name="Text Box 42"/>
          <p:cNvSpPr txBox="1">
            <a:spLocks noChangeArrowheads="1"/>
          </p:cNvSpPr>
          <p:nvPr/>
        </p:nvSpPr>
        <p:spPr bwMode="auto">
          <a:xfrm>
            <a:off x="2066926" y="4699000"/>
            <a:ext cx="20377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where Gaussian</a:t>
            </a:r>
            <a:endParaRPr lang="ru-RU" sz="2000"/>
          </a:p>
        </p:txBody>
      </p:sp>
      <p:pic>
        <p:nvPicPr>
          <p:cNvPr id="123914" name="Picture 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2057401"/>
            <a:ext cx="3810000" cy="301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5" name="Text Box 44"/>
          <p:cNvSpPr txBox="1">
            <a:spLocks noChangeArrowheads="1"/>
          </p:cNvSpPr>
          <p:nvPr/>
        </p:nvSpPr>
        <p:spPr bwMode="auto">
          <a:xfrm>
            <a:off x="6629400" y="5461000"/>
            <a:ext cx="3810000" cy="711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cs typeface="Arial" charset="0"/>
              </a:rPr>
              <a:t>Note: </a:t>
            </a:r>
            <a:r>
              <a:rPr lang="en-US" sz="2000"/>
              <a:t>both kernels are invariant to </a:t>
            </a:r>
            <a:r>
              <a:rPr lang="en-US" sz="2000" i="1"/>
              <a:t>scale</a:t>
            </a:r>
            <a:r>
              <a:rPr lang="en-US" sz="2000"/>
              <a:t> and </a:t>
            </a:r>
            <a:r>
              <a:rPr lang="en-US" sz="2000" i="1"/>
              <a:t>rotation</a:t>
            </a:r>
            <a:endParaRPr lang="ru-RU" sz="2000" i="1"/>
          </a:p>
        </p:txBody>
      </p:sp>
      <p:sp>
        <p:nvSpPr>
          <p:cNvPr id="123916" name="Text Box 45"/>
          <p:cNvSpPr txBox="1">
            <a:spLocks noChangeArrowheads="1"/>
          </p:cNvSpPr>
          <p:nvPr/>
        </p:nvSpPr>
        <p:spPr bwMode="auto">
          <a:xfrm>
            <a:off x="2133600" y="2895600"/>
            <a:ext cx="14542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33CC"/>
                </a:solidFill>
              </a:rPr>
              <a:t>(Laplacian)</a:t>
            </a:r>
            <a:endParaRPr lang="ru-RU" sz="2000">
              <a:solidFill>
                <a:srgbClr val="0033CC"/>
              </a:solidFill>
            </a:endParaRPr>
          </a:p>
        </p:txBody>
      </p:sp>
      <p:sp>
        <p:nvSpPr>
          <p:cNvPr id="123917" name="Text Box 46"/>
          <p:cNvSpPr txBox="1">
            <a:spLocks noChangeArrowheads="1"/>
          </p:cNvSpPr>
          <p:nvPr/>
        </p:nvSpPr>
        <p:spPr bwMode="auto">
          <a:xfrm>
            <a:off x="2073276" y="3946525"/>
            <a:ext cx="308469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33CC"/>
                </a:solidFill>
              </a:rPr>
              <a:t>(Difference of Gaussians)</a:t>
            </a:r>
            <a:endParaRPr lang="ru-RU" sz="2000">
              <a:solidFill>
                <a:srgbClr val="0033CC"/>
              </a:solidFill>
            </a:endParaRPr>
          </a:p>
        </p:txBody>
      </p:sp>
      <p:sp>
        <p:nvSpPr>
          <p:cNvPr id="2" name="Date Placeholder 1"/>
          <p:cNvSpPr>
            <a:spLocks noGrp="1"/>
          </p:cNvSpPr>
          <p:nvPr>
            <p:ph type="dt" sz="half" idx="10"/>
          </p:nvPr>
        </p:nvSpPr>
        <p:spPr/>
        <p:txBody>
          <a:bodyPr/>
          <a:lstStyle/>
          <a:p>
            <a:r>
              <a:rPr lang="en-US" smtClean="0"/>
              <a:t>17-Oct-17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29</a:t>
            </a:fld>
            <a:endParaRPr lang="en-US" dirty="0"/>
          </a:p>
        </p:txBody>
      </p:sp>
    </p:spTree>
    <p:extLst>
      <p:ext uri="{BB962C8B-B14F-4D97-AF65-F5344CB8AC3E}">
        <p14:creationId xmlns:p14="http://schemas.microsoft.com/office/powerpoint/2010/main" val="2078722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overview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68% assignments</a:t>
            </a:r>
          </a:p>
          <a:p>
            <a:r>
              <a:rPr lang="en-US" dirty="0" smtClean="0"/>
              <a:t>5% class notes</a:t>
            </a:r>
          </a:p>
          <a:p>
            <a:r>
              <a:rPr lang="en-US" dirty="0" smtClean="0"/>
              <a:t>7% extra credit</a:t>
            </a:r>
          </a:p>
          <a:p>
            <a:r>
              <a:rPr lang="en-US" dirty="0" smtClean="0">
                <a:solidFill>
                  <a:srgbClr val="FF0000"/>
                </a:solidFill>
              </a:rPr>
              <a:t>20% final exam</a:t>
            </a:r>
          </a:p>
          <a:p>
            <a:endParaRPr lang="en-US" dirty="0"/>
          </a:p>
          <a:p>
            <a:r>
              <a:rPr lang="en-US" dirty="0" smtClean="0"/>
              <a:t>Don’t be worried about the final.</a:t>
            </a:r>
          </a:p>
          <a:p>
            <a:r>
              <a:rPr lang="en-US" dirty="0" smtClean="0"/>
              <a:t>Optimal strategy: </a:t>
            </a:r>
          </a:p>
          <a:p>
            <a:pPr lvl="1"/>
            <a:r>
              <a:rPr lang="en-US" dirty="0" smtClean="0"/>
              <a:t>Go over all the materials we covered in class.</a:t>
            </a:r>
          </a:p>
          <a:p>
            <a:pPr lvl="1"/>
            <a:r>
              <a:rPr lang="en-US" dirty="0" smtClean="0"/>
              <a:t>Read through the entire final first and work on the problems you find easy first.</a:t>
            </a:r>
          </a:p>
        </p:txBody>
      </p:sp>
    </p:spTree>
    <p:extLst>
      <p:ext uri="{BB962C8B-B14F-4D97-AF65-F5344CB8AC3E}">
        <p14:creationId xmlns:p14="http://schemas.microsoft.com/office/powerpoint/2010/main" val="1541322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209800" y="0"/>
            <a:ext cx="7772400" cy="1143000"/>
          </a:xfrm>
        </p:spPr>
        <p:txBody>
          <a:bodyPr/>
          <a:lstStyle/>
          <a:p>
            <a:pPr eaLnBrk="1" hangingPunct="1"/>
            <a:r>
              <a:rPr lang="en-US" dirty="0">
                <a:cs typeface="Times New Roman" charset="0"/>
              </a:rPr>
              <a:t>Scale Invariant Detectors</a:t>
            </a:r>
            <a:endParaRPr lang="ru-RU" dirty="0">
              <a:cs typeface="Times New Roman" charset="0"/>
            </a:endParaRPr>
          </a:p>
        </p:txBody>
      </p:sp>
      <p:sp>
        <p:nvSpPr>
          <p:cNvPr id="126979" name="Rectangle 3"/>
          <p:cNvSpPr>
            <a:spLocks noGrp="1" noChangeArrowheads="1"/>
          </p:cNvSpPr>
          <p:nvPr>
            <p:ph type="body" idx="1"/>
          </p:nvPr>
        </p:nvSpPr>
        <p:spPr>
          <a:xfrm>
            <a:off x="1828800" y="1219200"/>
            <a:ext cx="4191000" cy="2057400"/>
          </a:xfrm>
        </p:spPr>
        <p:txBody>
          <a:bodyPr/>
          <a:lstStyle/>
          <a:p>
            <a:pPr eaLnBrk="1" hangingPunct="1">
              <a:lnSpc>
                <a:spcPct val="90000"/>
              </a:lnSpc>
            </a:pPr>
            <a:r>
              <a:rPr lang="en-US" sz="2800" dirty="0">
                <a:solidFill>
                  <a:srgbClr val="0033CC"/>
                </a:solidFill>
                <a:cs typeface="Arial" charset="0"/>
              </a:rPr>
              <a:t>Harris-Laplacian</a:t>
            </a:r>
            <a:r>
              <a:rPr lang="en-US" sz="2800" baseline="30000" dirty="0">
                <a:cs typeface="Arial" charset="0"/>
              </a:rPr>
              <a:t>1</a:t>
            </a:r>
            <a:r>
              <a:rPr lang="en-US" sz="2800" dirty="0">
                <a:cs typeface="Arial" charset="0"/>
              </a:rPr>
              <a:t/>
            </a:r>
            <a:br>
              <a:rPr lang="en-US" sz="2800" dirty="0">
                <a:cs typeface="Arial" charset="0"/>
              </a:rPr>
            </a:br>
            <a:r>
              <a:rPr lang="en-US" sz="2400" i="1" dirty="0">
                <a:cs typeface="Times New Roman" charset="0"/>
              </a:rPr>
              <a:t>Find local maximum of:</a:t>
            </a:r>
          </a:p>
          <a:p>
            <a:pPr lvl="1" eaLnBrk="1" hangingPunct="1">
              <a:lnSpc>
                <a:spcPct val="90000"/>
              </a:lnSpc>
            </a:pPr>
            <a:r>
              <a:rPr lang="en-US" sz="2400" dirty="0">
                <a:ea typeface="Times New Roman" charset="0"/>
                <a:cs typeface="Times New Roman" charset="0"/>
              </a:rPr>
              <a:t>Harris corner detector in space (image coordinates)</a:t>
            </a:r>
          </a:p>
          <a:p>
            <a:pPr lvl="1" eaLnBrk="1" hangingPunct="1">
              <a:lnSpc>
                <a:spcPct val="90000"/>
              </a:lnSpc>
            </a:pPr>
            <a:r>
              <a:rPr lang="en-US" sz="2400" dirty="0" err="1">
                <a:ea typeface="Times New Roman" charset="0"/>
                <a:cs typeface="Times New Roman" charset="0"/>
              </a:rPr>
              <a:t>Laplacian</a:t>
            </a:r>
            <a:r>
              <a:rPr lang="en-US" sz="2400" dirty="0">
                <a:ea typeface="Times New Roman" charset="0"/>
                <a:cs typeface="Times New Roman" charset="0"/>
              </a:rPr>
              <a:t> in scale</a:t>
            </a:r>
          </a:p>
        </p:txBody>
      </p:sp>
      <p:sp>
        <p:nvSpPr>
          <p:cNvPr id="126980" name="Line 5"/>
          <p:cNvSpPr>
            <a:spLocks noChangeShapeType="1"/>
          </p:cNvSpPr>
          <p:nvPr/>
        </p:nvSpPr>
        <p:spPr bwMode="auto">
          <a:xfrm>
            <a:off x="1524000" y="568325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81" name="Text Box 7"/>
          <p:cNvSpPr txBox="1">
            <a:spLocks noChangeArrowheads="1"/>
          </p:cNvSpPr>
          <p:nvPr/>
        </p:nvSpPr>
        <p:spPr bwMode="auto">
          <a:xfrm>
            <a:off x="1574801" y="5801380"/>
            <a:ext cx="66560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aseline="30000" dirty="0">
                <a:latin typeface="+mn-lt"/>
              </a:rPr>
              <a:t>1 </a:t>
            </a:r>
            <a:r>
              <a:rPr lang="en-US" sz="1400" dirty="0" err="1">
                <a:latin typeface="+mn-lt"/>
              </a:rPr>
              <a:t>K.Mikolajczyk</a:t>
            </a:r>
            <a:r>
              <a:rPr lang="en-US" sz="1400" dirty="0">
                <a:latin typeface="+mn-lt"/>
              </a:rPr>
              <a:t>, </a:t>
            </a:r>
            <a:r>
              <a:rPr lang="en-US" sz="1400" dirty="0" err="1">
                <a:latin typeface="+mn-lt"/>
              </a:rPr>
              <a:t>C.Schmid</a:t>
            </a:r>
            <a:r>
              <a:rPr lang="en-US" sz="1400" dirty="0">
                <a:latin typeface="+mn-lt"/>
              </a:rPr>
              <a:t>. </a:t>
            </a:r>
            <a:r>
              <a:rPr lang="ja-JP" altLang="en-US" sz="1400" dirty="0">
                <a:latin typeface="+mn-lt"/>
              </a:rPr>
              <a:t>“</a:t>
            </a:r>
            <a:r>
              <a:rPr lang="en-US" sz="1400" dirty="0">
                <a:latin typeface="+mn-lt"/>
              </a:rPr>
              <a:t>Indexing Based on Scale Invariant Interest Points</a:t>
            </a:r>
            <a:r>
              <a:rPr lang="ja-JP" altLang="en-US" sz="1400" dirty="0">
                <a:latin typeface="+mn-lt"/>
              </a:rPr>
              <a:t>”</a:t>
            </a:r>
            <a:r>
              <a:rPr lang="en-US" sz="1400" dirty="0">
                <a:latin typeface="+mn-lt"/>
              </a:rPr>
              <a:t>. ICCV 2001</a:t>
            </a:r>
            <a:br>
              <a:rPr lang="en-US" sz="1400" dirty="0">
                <a:latin typeface="+mn-lt"/>
              </a:rPr>
            </a:br>
            <a:r>
              <a:rPr lang="en-US" sz="1400" baseline="30000" dirty="0">
                <a:latin typeface="+mn-lt"/>
              </a:rPr>
              <a:t>2 </a:t>
            </a:r>
            <a:r>
              <a:rPr lang="en-US" sz="1400" dirty="0" err="1">
                <a:latin typeface="+mn-lt"/>
              </a:rPr>
              <a:t>D.Lowe</a:t>
            </a:r>
            <a:r>
              <a:rPr lang="en-US" sz="1400" dirty="0">
                <a:latin typeface="+mn-lt"/>
              </a:rPr>
              <a:t>. </a:t>
            </a:r>
            <a:r>
              <a:rPr lang="ja-JP" altLang="en-US" sz="1400" dirty="0">
                <a:latin typeface="+mn-lt"/>
              </a:rPr>
              <a:t>“</a:t>
            </a:r>
            <a:r>
              <a:rPr lang="en-US" sz="1400" dirty="0">
                <a:latin typeface="+mn-lt"/>
              </a:rPr>
              <a:t>Distinctive Image Features from Scale-Invariant </a:t>
            </a:r>
            <a:r>
              <a:rPr lang="en-US" sz="1400" dirty="0" err="1">
                <a:latin typeface="+mn-lt"/>
              </a:rPr>
              <a:t>Keypoints</a:t>
            </a:r>
            <a:r>
              <a:rPr lang="ja-JP" altLang="en-US" sz="1400" dirty="0">
                <a:latin typeface="+mn-lt"/>
              </a:rPr>
              <a:t>”</a:t>
            </a:r>
            <a:r>
              <a:rPr lang="en-US" sz="1400" dirty="0">
                <a:latin typeface="+mn-lt"/>
              </a:rPr>
              <a:t>.  IJCV 2004</a:t>
            </a:r>
            <a:endParaRPr lang="ru-RU" sz="1400" dirty="0">
              <a:latin typeface="+mn-lt"/>
            </a:endParaRPr>
          </a:p>
        </p:txBody>
      </p:sp>
      <p:grpSp>
        <p:nvGrpSpPr>
          <p:cNvPr id="126982" name="Group 69"/>
          <p:cNvGrpSpPr>
            <a:grpSpLocks/>
          </p:cNvGrpSpPr>
          <p:nvPr/>
        </p:nvGrpSpPr>
        <p:grpSpPr bwMode="auto">
          <a:xfrm>
            <a:off x="6019800" y="1066801"/>
            <a:ext cx="4222750" cy="2201863"/>
            <a:chOff x="2832" y="864"/>
            <a:chExt cx="2660" cy="1387"/>
          </a:xfrm>
        </p:grpSpPr>
        <p:sp>
          <p:nvSpPr>
            <p:cNvPr id="127003" name="AutoShape 12"/>
            <p:cNvSpPr>
              <a:spLocks noChangeArrowheads="1"/>
            </p:cNvSpPr>
            <p:nvPr/>
          </p:nvSpPr>
          <p:spPr bwMode="auto">
            <a:xfrm>
              <a:off x="3312" y="168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04" name="Line 13"/>
            <p:cNvSpPr>
              <a:spLocks noChangeShapeType="1"/>
            </p:cNvSpPr>
            <p:nvPr/>
          </p:nvSpPr>
          <p:spPr bwMode="auto">
            <a:xfrm flipV="1">
              <a:off x="2976" y="1104"/>
              <a:ext cx="0" cy="912"/>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127005" name="Line 14"/>
            <p:cNvSpPr>
              <a:spLocks noChangeShapeType="1"/>
            </p:cNvSpPr>
            <p:nvPr/>
          </p:nvSpPr>
          <p:spPr bwMode="auto">
            <a:xfrm>
              <a:off x="2976" y="2016"/>
              <a:ext cx="2160" cy="0"/>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127006" name="Line 15"/>
            <p:cNvSpPr>
              <a:spLocks noChangeShapeType="1"/>
            </p:cNvSpPr>
            <p:nvPr/>
          </p:nvSpPr>
          <p:spPr bwMode="auto">
            <a:xfrm flipV="1">
              <a:off x="2976" y="1670"/>
              <a:ext cx="668" cy="346"/>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127007" name="Text Box 17"/>
            <p:cNvSpPr txBox="1">
              <a:spLocks noChangeArrowheads="1"/>
            </p:cNvSpPr>
            <p:nvPr/>
          </p:nvSpPr>
          <p:spPr bwMode="auto">
            <a:xfrm>
              <a:off x="2832" y="864"/>
              <a:ext cx="4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7008" name="Text Box 18"/>
            <p:cNvSpPr txBox="1">
              <a:spLocks noChangeArrowheads="1"/>
            </p:cNvSpPr>
            <p:nvPr/>
          </p:nvSpPr>
          <p:spPr bwMode="auto">
            <a:xfrm>
              <a:off x="5004" y="1999"/>
              <a:ext cx="19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7009" name="Text Box 19"/>
            <p:cNvSpPr txBox="1">
              <a:spLocks noChangeArrowheads="1"/>
            </p:cNvSpPr>
            <p:nvPr/>
          </p:nvSpPr>
          <p:spPr bwMode="auto">
            <a:xfrm>
              <a:off x="3324" y="1567"/>
              <a:ext cx="19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7010" name="Text Box 20"/>
            <p:cNvSpPr txBox="1">
              <a:spLocks noChangeArrowheads="1"/>
            </p:cNvSpPr>
            <p:nvPr/>
          </p:nvSpPr>
          <p:spPr bwMode="auto">
            <a:xfrm>
              <a:off x="3456" y="2016"/>
              <a:ext cx="87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Harris </a:t>
              </a:r>
              <a:r>
                <a:rPr lang="en-US" sz="1800">
                  <a:solidFill>
                    <a:srgbClr val="0033CC"/>
                  </a:solidFill>
                  <a:sym typeface="Symbol" charset="0"/>
                </a:rPr>
                <a:t></a:t>
              </a:r>
              <a:endParaRPr lang="ru-RU" sz="1800">
                <a:solidFill>
                  <a:srgbClr val="0033CC"/>
                </a:solidFill>
                <a:sym typeface="Symbol" charset="0"/>
              </a:endParaRPr>
            </a:p>
          </p:txBody>
        </p:sp>
        <p:sp>
          <p:nvSpPr>
            <p:cNvPr id="127011" name="Freeform 21"/>
            <p:cNvSpPr>
              <a:spLocks/>
            </p:cNvSpPr>
            <p:nvPr/>
          </p:nvSpPr>
          <p:spPr bwMode="auto">
            <a:xfrm>
              <a:off x="3936" y="176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7012" name="Oval 25"/>
            <p:cNvSpPr>
              <a:spLocks noChangeArrowheads="1"/>
            </p:cNvSpPr>
            <p:nvPr/>
          </p:nvSpPr>
          <p:spPr bwMode="auto">
            <a:xfrm>
              <a:off x="4032" y="172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3" name="AutoShape 27"/>
            <p:cNvSpPr>
              <a:spLocks noChangeArrowheads="1"/>
            </p:cNvSpPr>
            <p:nvPr/>
          </p:nvSpPr>
          <p:spPr bwMode="auto">
            <a:xfrm>
              <a:off x="3312" y="134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4" name="Freeform 28"/>
            <p:cNvSpPr>
              <a:spLocks/>
            </p:cNvSpPr>
            <p:nvPr/>
          </p:nvSpPr>
          <p:spPr bwMode="auto">
            <a:xfrm>
              <a:off x="3936" y="143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7015" name="Oval 29"/>
            <p:cNvSpPr>
              <a:spLocks noChangeAspect="1" noChangeArrowheads="1"/>
            </p:cNvSpPr>
            <p:nvPr/>
          </p:nvSpPr>
          <p:spPr bwMode="auto">
            <a:xfrm>
              <a:off x="4014" y="136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6" name="AutoShape 30"/>
            <p:cNvSpPr>
              <a:spLocks noChangeArrowheads="1"/>
            </p:cNvSpPr>
            <p:nvPr/>
          </p:nvSpPr>
          <p:spPr bwMode="auto">
            <a:xfrm>
              <a:off x="3312" y="100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7" name="Freeform 31"/>
            <p:cNvSpPr>
              <a:spLocks/>
            </p:cNvSpPr>
            <p:nvPr/>
          </p:nvSpPr>
          <p:spPr bwMode="auto">
            <a:xfrm>
              <a:off x="3936" y="109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7018" name="Oval 32"/>
            <p:cNvSpPr>
              <a:spLocks noChangeArrowheads="1"/>
            </p:cNvSpPr>
            <p:nvPr/>
          </p:nvSpPr>
          <p:spPr bwMode="auto">
            <a:xfrm>
              <a:off x="3945" y="102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9" name="Text Box 33"/>
            <p:cNvSpPr txBox="1">
              <a:spLocks noChangeArrowheads="1"/>
            </p:cNvSpPr>
            <p:nvPr/>
          </p:nvSpPr>
          <p:spPr bwMode="auto">
            <a:xfrm rot="16200000">
              <a:off x="4823" y="1325"/>
              <a:ext cx="110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Laplacian </a:t>
              </a:r>
              <a:r>
                <a:rPr lang="en-US" sz="1800">
                  <a:solidFill>
                    <a:srgbClr val="0033CC"/>
                  </a:solidFill>
                  <a:sym typeface="Symbol" charset="0"/>
                </a:rPr>
                <a:t></a:t>
              </a:r>
              <a:endParaRPr lang="ru-RU" sz="1800">
                <a:solidFill>
                  <a:srgbClr val="0033CC"/>
                </a:solidFill>
                <a:sym typeface="Symbol" charset="0"/>
              </a:endParaRPr>
            </a:p>
          </p:txBody>
        </p:sp>
      </p:grpSp>
      <p:grpSp>
        <p:nvGrpSpPr>
          <p:cNvPr id="3" name="Group 71"/>
          <p:cNvGrpSpPr>
            <a:grpSpLocks/>
          </p:cNvGrpSpPr>
          <p:nvPr/>
        </p:nvGrpSpPr>
        <p:grpSpPr bwMode="auto">
          <a:xfrm>
            <a:off x="1524000" y="3244852"/>
            <a:ext cx="9144000" cy="2430463"/>
            <a:chOff x="0" y="2160"/>
            <a:chExt cx="5760" cy="1531"/>
          </a:xfrm>
        </p:grpSpPr>
        <p:sp>
          <p:nvSpPr>
            <p:cNvPr id="126984" name="Rectangle 34"/>
            <p:cNvSpPr>
              <a:spLocks noChangeArrowheads="1"/>
            </p:cNvSpPr>
            <p:nvPr/>
          </p:nvSpPr>
          <p:spPr bwMode="auto">
            <a:xfrm>
              <a:off x="240" y="2180"/>
              <a:ext cx="2640" cy="1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800" dirty="0">
                  <a:solidFill>
                    <a:srgbClr val="0033CC"/>
                  </a:solidFill>
                  <a:cs typeface="Arial" charset="0"/>
                </a:rPr>
                <a:t>SIFT (Lowe)</a:t>
              </a:r>
              <a:r>
                <a:rPr lang="en-US" sz="2800" baseline="30000" dirty="0">
                  <a:cs typeface="Arial" charset="0"/>
                </a:rPr>
                <a:t>2</a:t>
              </a:r>
              <a:r>
                <a:rPr lang="en-US" sz="2800" dirty="0">
                  <a:cs typeface="Arial" charset="0"/>
                </a:rPr>
                <a:t/>
              </a:r>
              <a:br>
                <a:rPr lang="en-US" sz="2800" dirty="0">
                  <a:cs typeface="Arial" charset="0"/>
                </a:rPr>
              </a:br>
              <a:r>
                <a:rPr lang="en-US" i="1" dirty="0"/>
                <a:t>Find local maximum of:</a:t>
              </a:r>
            </a:p>
            <a:p>
              <a:pPr marL="742950" lvl="1" indent="-285750">
                <a:lnSpc>
                  <a:spcPct val="90000"/>
                </a:lnSpc>
                <a:spcBef>
                  <a:spcPct val="20000"/>
                </a:spcBef>
                <a:buFontTx/>
                <a:buChar char="–"/>
              </a:pPr>
              <a:r>
                <a:rPr lang="en-US" dirty="0"/>
                <a:t>Difference of Gaussians in space and scale</a:t>
              </a:r>
            </a:p>
          </p:txBody>
        </p:sp>
        <p:sp>
          <p:nvSpPr>
            <p:cNvPr id="126985" name="AutoShape 52"/>
            <p:cNvSpPr>
              <a:spLocks noChangeArrowheads="1"/>
            </p:cNvSpPr>
            <p:nvPr/>
          </p:nvSpPr>
          <p:spPr bwMode="auto">
            <a:xfrm>
              <a:off x="3312" y="312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86" name="Line 53"/>
            <p:cNvSpPr>
              <a:spLocks noChangeShapeType="1"/>
            </p:cNvSpPr>
            <p:nvPr/>
          </p:nvSpPr>
          <p:spPr bwMode="auto">
            <a:xfrm flipV="1">
              <a:off x="2976" y="2544"/>
              <a:ext cx="0" cy="912"/>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126987" name="Line 54"/>
            <p:cNvSpPr>
              <a:spLocks noChangeShapeType="1"/>
            </p:cNvSpPr>
            <p:nvPr/>
          </p:nvSpPr>
          <p:spPr bwMode="auto">
            <a:xfrm>
              <a:off x="2976" y="3456"/>
              <a:ext cx="2160" cy="0"/>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126988" name="Line 55"/>
            <p:cNvSpPr>
              <a:spLocks noChangeShapeType="1"/>
            </p:cNvSpPr>
            <p:nvPr/>
          </p:nvSpPr>
          <p:spPr bwMode="auto">
            <a:xfrm flipV="1">
              <a:off x="2976" y="3110"/>
              <a:ext cx="668" cy="346"/>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126989" name="Text Box 56"/>
            <p:cNvSpPr txBox="1">
              <a:spLocks noChangeArrowheads="1"/>
            </p:cNvSpPr>
            <p:nvPr/>
          </p:nvSpPr>
          <p:spPr bwMode="auto">
            <a:xfrm>
              <a:off x="2832" y="2304"/>
              <a:ext cx="4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6990" name="Text Box 57"/>
            <p:cNvSpPr txBox="1">
              <a:spLocks noChangeArrowheads="1"/>
            </p:cNvSpPr>
            <p:nvPr/>
          </p:nvSpPr>
          <p:spPr bwMode="auto">
            <a:xfrm>
              <a:off x="5004" y="3439"/>
              <a:ext cx="19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6991" name="Text Box 58"/>
            <p:cNvSpPr txBox="1">
              <a:spLocks noChangeArrowheads="1"/>
            </p:cNvSpPr>
            <p:nvPr/>
          </p:nvSpPr>
          <p:spPr bwMode="auto">
            <a:xfrm>
              <a:off x="3324" y="3007"/>
              <a:ext cx="19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6992" name="Text Box 59"/>
            <p:cNvSpPr txBox="1">
              <a:spLocks noChangeArrowheads="1"/>
            </p:cNvSpPr>
            <p:nvPr/>
          </p:nvSpPr>
          <p:spPr bwMode="auto">
            <a:xfrm>
              <a:off x="3509" y="3456"/>
              <a:ext cx="78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33CC"/>
                  </a:solidFill>
                  <a:sym typeface="Symbol" charset="0"/>
                </a:rPr>
                <a:t></a:t>
              </a:r>
              <a:r>
                <a:rPr lang="en-US" sz="1800" dirty="0">
                  <a:solidFill>
                    <a:srgbClr val="0033CC"/>
                  </a:solidFill>
                </a:rPr>
                <a:t> </a:t>
              </a:r>
              <a:r>
                <a:rPr lang="en-US" sz="1800" dirty="0" err="1">
                  <a:solidFill>
                    <a:srgbClr val="0033CC"/>
                  </a:solidFill>
                </a:rPr>
                <a:t>DoG</a:t>
              </a:r>
              <a:r>
                <a:rPr lang="en-US" sz="1800" dirty="0">
                  <a:solidFill>
                    <a:srgbClr val="0033CC"/>
                  </a:solidFill>
                </a:rPr>
                <a:t> </a:t>
              </a:r>
              <a:r>
                <a:rPr lang="en-US" sz="1800" dirty="0">
                  <a:solidFill>
                    <a:srgbClr val="0033CC"/>
                  </a:solidFill>
                  <a:sym typeface="Symbol" charset="0"/>
                </a:rPr>
                <a:t></a:t>
              </a:r>
              <a:endParaRPr lang="ru-RU" sz="1800" dirty="0">
                <a:solidFill>
                  <a:srgbClr val="0033CC"/>
                </a:solidFill>
                <a:sym typeface="Symbol" charset="0"/>
              </a:endParaRPr>
            </a:p>
          </p:txBody>
        </p:sp>
        <p:sp>
          <p:nvSpPr>
            <p:cNvPr id="126993" name="Freeform 60"/>
            <p:cNvSpPr>
              <a:spLocks/>
            </p:cNvSpPr>
            <p:nvPr/>
          </p:nvSpPr>
          <p:spPr bwMode="auto">
            <a:xfrm>
              <a:off x="3936" y="320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6994" name="Oval 61"/>
            <p:cNvSpPr>
              <a:spLocks noChangeArrowheads="1"/>
            </p:cNvSpPr>
            <p:nvPr/>
          </p:nvSpPr>
          <p:spPr bwMode="auto">
            <a:xfrm>
              <a:off x="4032" y="316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6995" name="AutoShape 62"/>
            <p:cNvSpPr>
              <a:spLocks noChangeArrowheads="1"/>
            </p:cNvSpPr>
            <p:nvPr/>
          </p:nvSpPr>
          <p:spPr bwMode="auto">
            <a:xfrm>
              <a:off x="3312" y="278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96" name="Freeform 63"/>
            <p:cNvSpPr>
              <a:spLocks/>
            </p:cNvSpPr>
            <p:nvPr/>
          </p:nvSpPr>
          <p:spPr bwMode="auto">
            <a:xfrm>
              <a:off x="3936" y="287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6997" name="Oval 64"/>
            <p:cNvSpPr>
              <a:spLocks noChangeAspect="1" noChangeArrowheads="1"/>
            </p:cNvSpPr>
            <p:nvPr/>
          </p:nvSpPr>
          <p:spPr bwMode="auto">
            <a:xfrm>
              <a:off x="4014" y="280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6998" name="AutoShape 65"/>
            <p:cNvSpPr>
              <a:spLocks noChangeArrowheads="1"/>
            </p:cNvSpPr>
            <p:nvPr/>
          </p:nvSpPr>
          <p:spPr bwMode="auto">
            <a:xfrm>
              <a:off x="3312" y="244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99" name="Freeform 66"/>
            <p:cNvSpPr>
              <a:spLocks/>
            </p:cNvSpPr>
            <p:nvPr/>
          </p:nvSpPr>
          <p:spPr bwMode="auto">
            <a:xfrm>
              <a:off x="3936" y="253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7000" name="Oval 67"/>
            <p:cNvSpPr>
              <a:spLocks noChangeArrowheads="1"/>
            </p:cNvSpPr>
            <p:nvPr/>
          </p:nvSpPr>
          <p:spPr bwMode="auto">
            <a:xfrm>
              <a:off x="3945" y="246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01" name="Text Box 68"/>
            <p:cNvSpPr txBox="1">
              <a:spLocks noChangeArrowheads="1"/>
            </p:cNvSpPr>
            <p:nvPr/>
          </p:nvSpPr>
          <p:spPr bwMode="auto">
            <a:xfrm rot="16200000">
              <a:off x="4985" y="2763"/>
              <a:ext cx="78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DoG </a:t>
              </a:r>
              <a:r>
                <a:rPr lang="en-US" sz="1800">
                  <a:solidFill>
                    <a:srgbClr val="0033CC"/>
                  </a:solidFill>
                  <a:sym typeface="Symbol" charset="0"/>
                </a:rPr>
                <a:t></a:t>
              </a:r>
              <a:endParaRPr lang="ru-RU" sz="1800">
                <a:solidFill>
                  <a:srgbClr val="0033CC"/>
                </a:solidFill>
                <a:sym typeface="Symbol" charset="0"/>
              </a:endParaRPr>
            </a:p>
          </p:txBody>
        </p:sp>
        <p:sp>
          <p:nvSpPr>
            <p:cNvPr id="127002" name="Line 70"/>
            <p:cNvSpPr>
              <a:spLocks noChangeShapeType="1"/>
            </p:cNvSpPr>
            <p:nvPr/>
          </p:nvSpPr>
          <p:spPr bwMode="auto">
            <a:xfrm>
              <a:off x="0" y="2160"/>
              <a:ext cx="576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 name="Date Placeholder 1"/>
          <p:cNvSpPr>
            <a:spLocks noGrp="1"/>
          </p:cNvSpPr>
          <p:nvPr>
            <p:ph type="dt" sz="half" idx="10"/>
          </p:nvPr>
        </p:nvSpPr>
        <p:spPr/>
        <p:txBody>
          <a:bodyPr/>
          <a:lstStyle/>
          <a:p>
            <a:r>
              <a:rPr lang="en-US" smtClean="0"/>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30</a:t>
            </a:fld>
            <a:endParaRPr lang="en-US" dirty="0"/>
          </a:p>
        </p:txBody>
      </p:sp>
    </p:spTree>
    <p:extLst>
      <p:ext uri="{BB962C8B-B14F-4D97-AF65-F5344CB8AC3E}">
        <p14:creationId xmlns:p14="http://schemas.microsoft.com/office/powerpoint/2010/main" val="2145599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2"/>
          <p:cNvSpPr>
            <a:spLocks noGrp="1" noChangeArrowheads="1"/>
          </p:cNvSpPr>
          <p:nvPr>
            <p:ph type="title"/>
          </p:nvPr>
        </p:nvSpPr>
        <p:spPr>
          <a:xfrm>
            <a:off x="1981200" y="274638"/>
            <a:ext cx="8229600" cy="868362"/>
          </a:xfrm>
        </p:spPr>
        <p:txBody>
          <a:bodyPr/>
          <a:lstStyle/>
          <a:p>
            <a:pPr eaLnBrk="1" hangingPunct="1"/>
            <a:r>
              <a:rPr lang="en-US" altLang="en-US"/>
              <a:t>Difference-of-Gaussians</a:t>
            </a:r>
          </a:p>
        </p:txBody>
      </p:sp>
      <p:graphicFrame>
        <p:nvGraphicFramePr>
          <p:cNvPr id="13314" name="Object 11"/>
          <p:cNvGraphicFramePr>
            <a:graphicFrameLocks noGrp="1" noChangeAspect="1"/>
          </p:cNvGraphicFramePr>
          <p:nvPr>
            <p:ph sz="quarter" idx="2"/>
          </p:nvPr>
        </p:nvGraphicFramePr>
        <p:xfrm>
          <a:off x="1981200" y="2724150"/>
          <a:ext cx="914400" cy="323850"/>
        </p:xfrm>
        <a:graphic>
          <a:graphicData uri="http://schemas.openxmlformats.org/presentationml/2006/ole">
            <mc:AlternateContent xmlns:mc="http://schemas.openxmlformats.org/markup-compatibility/2006">
              <mc:Choice xmlns:v="urn:schemas-microsoft-com:vml" Requires="v">
                <p:oleObj spid="_x0000_s5183" name="Equation" r:id="rId3" imgW="609480" imgH="215640" progId="Equation.3">
                  <p:embed/>
                </p:oleObj>
              </mc:Choice>
              <mc:Fallback>
                <p:oleObj name="Equation" r:id="rId3" imgW="60948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724150"/>
                        <a:ext cx="914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319" name="Picture 4"/>
          <p:cNvPicPr>
            <a:picLocks noChangeAspect="1" noChangeArrowheads="1"/>
          </p:cNvPicPr>
          <p:nvPr/>
        </p:nvPicPr>
        <p:blipFill>
          <a:blip r:embed="rId5">
            <a:extLst>
              <a:ext uri="{28A0092B-C50C-407E-A947-70E740481C1C}">
                <a14:useLocalDpi xmlns:a14="http://schemas.microsoft.com/office/drawing/2010/main" val="0"/>
              </a:ext>
            </a:extLst>
          </a:blip>
          <a:srcRect t="37225"/>
          <a:stretch>
            <a:fillRect/>
          </a:stretch>
        </p:blipFill>
        <p:spPr bwMode="auto">
          <a:xfrm>
            <a:off x="2895601" y="1295400"/>
            <a:ext cx="54832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5" name="Object 7"/>
          <p:cNvGraphicFramePr>
            <a:graphicFrameLocks noChangeAspect="1"/>
          </p:cNvGraphicFramePr>
          <p:nvPr/>
        </p:nvGraphicFramePr>
        <p:xfrm>
          <a:off x="8153400" y="2667000"/>
          <a:ext cx="2057400" cy="274638"/>
        </p:xfrm>
        <a:graphic>
          <a:graphicData uri="http://schemas.openxmlformats.org/presentationml/2006/ole">
            <mc:AlternateContent xmlns:mc="http://schemas.openxmlformats.org/markup-compatibility/2006">
              <mc:Choice xmlns:v="urn:schemas-microsoft-com:vml" Requires="v">
                <p:oleObj spid="_x0000_s5184" name="Equation" r:id="rId6" imgW="1612800" imgH="215640" progId="Equation.3">
                  <p:embed/>
                </p:oleObj>
              </mc:Choice>
              <mc:Fallback>
                <p:oleObj name="Equation" r:id="rId6" imgW="16128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2667000"/>
                        <a:ext cx="205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316" name="Object 10"/>
          <p:cNvGraphicFramePr>
            <a:graphicFrameLocks noChangeAspect="1"/>
          </p:cNvGraphicFramePr>
          <p:nvPr/>
        </p:nvGraphicFramePr>
        <p:xfrm>
          <a:off x="1981200" y="3124201"/>
          <a:ext cx="762000" cy="309563"/>
        </p:xfrm>
        <a:graphic>
          <a:graphicData uri="http://schemas.openxmlformats.org/presentationml/2006/ole">
            <mc:AlternateContent xmlns:mc="http://schemas.openxmlformats.org/markup-compatibility/2006">
              <mc:Choice xmlns:v="urn:schemas-microsoft-com:vml" Requires="v">
                <p:oleObj spid="_x0000_s5185" name="Equation" r:id="rId8" imgW="533160" imgH="215640" progId="Equation.3">
                  <p:embed/>
                </p:oleObj>
              </mc:Choice>
              <mc:Fallback>
                <p:oleObj name="Equation" r:id="rId8" imgW="53316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3124201"/>
                        <a:ext cx="76200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317" name="Object 13"/>
          <p:cNvGraphicFramePr>
            <a:graphicFrameLocks noGrp="1" noChangeAspect="1"/>
          </p:cNvGraphicFramePr>
          <p:nvPr>
            <p:ph sz="quarter" idx="3"/>
          </p:nvPr>
        </p:nvGraphicFramePr>
        <p:xfrm>
          <a:off x="1981200" y="2305050"/>
          <a:ext cx="1041400" cy="361950"/>
        </p:xfrm>
        <a:graphic>
          <a:graphicData uri="http://schemas.openxmlformats.org/presentationml/2006/ole">
            <mc:AlternateContent xmlns:mc="http://schemas.openxmlformats.org/markup-compatibility/2006">
              <mc:Choice xmlns:v="urn:schemas-microsoft-com:vml" Requires="v">
                <p:oleObj spid="_x0000_s5186" name="Equation" r:id="rId10" imgW="660240" imgH="228600" progId="Equation.3">
                  <p:embed/>
                </p:oleObj>
              </mc:Choice>
              <mc:Fallback>
                <p:oleObj name="Equation" r:id="rId10" imgW="66024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2305050"/>
                        <a:ext cx="10414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320" name="Picture 3"/>
          <p:cNvPicPr>
            <a:picLocks noChangeAspect="1" noChangeArrowheads="1"/>
          </p:cNvPicPr>
          <p:nvPr/>
        </p:nvPicPr>
        <p:blipFill>
          <a:blip r:embed="rId12">
            <a:extLst>
              <a:ext uri="{28A0092B-C50C-407E-A947-70E740481C1C}">
                <a14:useLocalDpi xmlns:a14="http://schemas.microsoft.com/office/drawing/2010/main" val="0"/>
              </a:ext>
            </a:extLst>
          </a:blip>
          <a:srcRect b="47610"/>
          <a:stretch>
            <a:fillRect/>
          </a:stretch>
        </p:blipFill>
        <p:spPr bwMode="auto">
          <a:xfrm>
            <a:off x="2135188" y="3733800"/>
            <a:ext cx="7416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4"/>
          <p:cNvPicPr>
            <a:picLocks noChangeAspect="1" noChangeArrowheads="1"/>
          </p:cNvPicPr>
          <p:nvPr/>
        </p:nvPicPr>
        <p:blipFill>
          <a:blip r:embed="rId13">
            <a:extLst>
              <a:ext uri="{28A0092B-C50C-407E-A947-70E740481C1C}">
                <a14:useLocalDpi xmlns:a14="http://schemas.microsoft.com/office/drawing/2010/main" val="0"/>
              </a:ext>
            </a:extLst>
          </a:blip>
          <a:srcRect b="47002"/>
          <a:stretch>
            <a:fillRect/>
          </a:stretch>
        </p:blipFill>
        <p:spPr bwMode="auto">
          <a:xfrm>
            <a:off x="2819400" y="5257800"/>
            <a:ext cx="5905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425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2209800" y="-76200"/>
            <a:ext cx="7772400" cy="1143000"/>
          </a:xfrm>
        </p:spPr>
        <p:txBody>
          <a:bodyPr/>
          <a:lstStyle/>
          <a:p>
            <a:pPr eaLnBrk="1" hangingPunct="1"/>
            <a:r>
              <a:rPr lang="en-US" dirty="0">
                <a:cs typeface="Times New Roman" charset="0"/>
              </a:rPr>
              <a:t>SIFT </a:t>
            </a:r>
            <a:r>
              <a:rPr lang="en-US" dirty="0" smtClean="0">
                <a:cs typeface="Times New Roman" charset="0"/>
              </a:rPr>
              <a:t>descriptor formation</a:t>
            </a:r>
            <a:endParaRPr lang="en-US" dirty="0">
              <a:cs typeface="Times New Roman" charset="0"/>
            </a:endParaRPr>
          </a:p>
        </p:txBody>
      </p:sp>
      <p:sp>
        <p:nvSpPr>
          <p:cNvPr id="192515" name="Rectangle 3"/>
          <p:cNvSpPr>
            <a:spLocks noGrp="1" noChangeArrowheads="1"/>
          </p:cNvSpPr>
          <p:nvPr>
            <p:ph type="body" idx="1"/>
          </p:nvPr>
        </p:nvSpPr>
        <p:spPr>
          <a:xfrm>
            <a:off x="1905000" y="3429000"/>
            <a:ext cx="8610600" cy="2895600"/>
          </a:xfrm>
        </p:spPr>
        <p:txBody>
          <a:bodyPr>
            <a:normAutofit fontScale="85000" lnSpcReduction="10000"/>
          </a:bodyPr>
          <a:lstStyle/>
          <a:p>
            <a:r>
              <a:rPr lang="en-US" sz="2400" dirty="0">
                <a:cs typeface="Times New Roman" charset="0"/>
              </a:rPr>
              <a:t>Using precise gradient locations is fragile. We’d like to allow some “slop” in the image, and still produce a very similar descriptor</a:t>
            </a:r>
          </a:p>
          <a:p>
            <a:r>
              <a:rPr lang="en-US" sz="2400" dirty="0">
                <a:cs typeface="Times New Roman" charset="0"/>
              </a:rPr>
              <a:t>Create array of orientation histograms (a 4x4 array is shown)</a:t>
            </a:r>
          </a:p>
          <a:p>
            <a:pPr eaLnBrk="1" hangingPunct="1"/>
            <a:r>
              <a:rPr lang="en-US" sz="2400" dirty="0">
                <a:cs typeface="Times New Roman" charset="0"/>
              </a:rPr>
              <a:t>Put the rotated gradients into their local orientation histograms</a:t>
            </a:r>
          </a:p>
          <a:p>
            <a:pPr lvl="1"/>
            <a:r>
              <a:rPr lang="en-US" sz="2000" dirty="0">
                <a:cs typeface="Times New Roman" charset="0"/>
              </a:rPr>
              <a:t>A </a:t>
            </a:r>
            <a:r>
              <a:rPr lang="en-US" sz="2000" dirty="0" err="1">
                <a:cs typeface="Times New Roman" charset="0"/>
              </a:rPr>
              <a:t>gradients’s</a:t>
            </a:r>
            <a:r>
              <a:rPr lang="en-US" sz="2000" dirty="0">
                <a:cs typeface="Times New Roman" charset="0"/>
              </a:rPr>
              <a:t> contribution is divided among the nearby histograms based on distance. If it’s halfway between two histogram locations, it gives a half contribution to both.</a:t>
            </a:r>
          </a:p>
          <a:p>
            <a:pPr lvl="1"/>
            <a:r>
              <a:rPr lang="en-US" sz="2000" dirty="0">
                <a:cs typeface="Times New Roman" charset="0"/>
              </a:rPr>
              <a:t>Also, scale down gradient contributions for gradients far from the center</a:t>
            </a:r>
          </a:p>
          <a:p>
            <a:pPr eaLnBrk="1" hangingPunct="1"/>
            <a:r>
              <a:rPr lang="en-US" sz="2400" dirty="0">
                <a:cs typeface="Times New Roman" charset="0"/>
              </a:rPr>
              <a:t>The SIFT authors found that best results were with 8 orientation bins per histogram.</a:t>
            </a:r>
          </a:p>
        </p:txBody>
      </p:sp>
      <p:sp>
        <p:nvSpPr>
          <p:cNvPr id="2" name="Date Placeholder 1"/>
          <p:cNvSpPr>
            <a:spLocks noGrp="1"/>
          </p:cNvSpPr>
          <p:nvPr>
            <p:ph type="dt" sz="half" idx="10"/>
          </p:nvPr>
        </p:nvSpPr>
        <p:spPr/>
        <p:txBody>
          <a:bodyPr/>
          <a:lstStyle/>
          <a:p>
            <a:r>
              <a:rPr lang="en-US" smtClean="0"/>
              <a:t>17-Oct-17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32</a:t>
            </a:fld>
            <a:endParaRPr lang="en-US" dirty="0"/>
          </a:p>
        </p:txBody>
      </p:sp>
      <p:grpSp>
        <p:nvGrpSpPr>
          <p:cNvPr id="7" name="Group 5"/>
          <p:cNvGrpSpPr>
            <a:grpSpLocks/>
          </p:cNvGrpSpPr>
          <p:nvPr/>
        </p:nvGrpSpPr>
        <p:grpSpPr bwMode="auto">
          <a:xfrm>
            <a:off x="1779980" y="914400"/>
            <a:ext cx="6057587" cy="2591432"/>
            <a:chOff x="1381" y="2880"/>
            <a:chExt cx="3294" cy="1341"/>
          </a:xfrm>
        </p:grpSpPr>
        <p:grpSp>
          <p:nvGrpSpPr>
            <p:cNvPr id="8" name="Group 6"/>
            <p:cNvGrpSpPr>
              <a:grpSpLocks/>
            </p:cNvGrpSpPr>
            <p:nvPr/>
          </p:nvGrpSpPr>
          <p:grpSpPr bwMode="auto">
            <a:xfrm>
              <a:off x="1381" y="2880"/>
              <a:ext cx="3294" cy="1315"/>
              <a:chOff x="1056" y="2544"/>
              <a:chExt cx="4057" cy="1656"/>
            </a:xfrm>
          </p:grpSpPr>
          <p:pic>
            <p:nvPicPr>
              <p:cNvPr id="10" name="Picture 7" descr="descrip"/>
              <p:cNvPicPr>
                <a:picLocks noChangeAspect="1" noChangeArrowheads="1"/>
              </p:cNvPicPr>
              <p:nvPr/>
            </p:nvPicPr>
            <p:blipFill>
              <a:blip r:embed="rId3" cstate="print"/>
              <a:srcRect r="56557" b="8105"/>
              <a:stretch>
                <a:fillRect/>
              </a:stretch>
            </p:blipFill>
            <p:spPr bwMode="auto">
              <a:xfrm>
                <a:off x="1056" y="2544"/>
                <a:ext cx="1505" cy="1515"/>
              </a:xfrm>
              <a:prstGeom prst="rect">
                <a:avLst/>
              </a:prstGeom>
              <a:noFill/>
              <a:ln w="9525">
                <a:noFill/>
                <a:miter lim="800000"/>
                <a:headEnd/>
                <a:tailEnd/>
              </a:ln>
            </p:spPr>
          </p:pic>
          <p:grpSp>
            <p:nvGrpSpPr>
              <p:cNvPr id="11" name="Group 9"/>
              <p:cNvGrpSpPr>
                <a:grpSpLocks/>
              </p:cNvGrpSpPr>
              <p:nvPr/>
            </p:nvGrpSpPr>
            <p:grpSpPr bwMode="auto">
              <a:xfrm>
                <a:off x="3457" y="2802"/>
                <a:ext cx="1656" cy="1398"/>
                <a:chOff x="4080" y="3573"/>
                <a:chExt cx="1050" cy="699"/>
              </a:xfrm>
            </p:grpSpPr>
            <p:sp>
              <p:nvSpPr>
                <p:cNvPr id="12" name="Freeform 10"/>
                <p:cNvSpPr>
                  <a:spLocks/>
                </p:cNvSpPr>
                <p:nvPr/>
              </p:nvSpPr>
              <p:spPr bwMode="auto">
                <a:xfrm>
                  <a:off x="4129" y="3573"/>
                  <a:ext cx="958" cy="11"/>
                </a:xfrm>
                <a:custGeom>
                  <a:avLst/>
                  <a:gdLst>
                    <a:gd name="T0" fmla="*/ 106 w 8621"/>
                    <a:gd name="T1" fmla="*/ 1 h 101"/>
                    <a:gd name="T2" fmla="*/ 106 w 8621"/>
                    <a:gd name="T3" fmla="*/ 0 h 101"/>
                    <a:gd name="T4" fmla="*/ 0 w 8621"/>
                    <a:gd name="T5" fmla="*/ 0 h 101"/>
                    <a:gd name="T6" fmla="*/ 0 w 8621"/>
                    <a:gd name="T7" fmla="*/ 1 h 101"/>
                    <a:gd name="T8" fmla="*/ 106 w 8621"/>
                    <a:gd name="T9" fmla="*/ 1 h 101"/>
                    <a:gd name="T10" fmla="*/ 105 w 8621"/>
                    <a:gd name="T11" fmla="*/ 1 h 101"/>
                    <a:gd name="T12" fmla="*/ 106 w 8621"/>
                    <a:gd name="T13" fmla="*/ 1 h 101"/>
                    <a:gd name="T14" fmla="*/ 106 w 8621"/>
                    <a:gd name="T15" fmla="*/ 0 h 101"/>
                    <a:gd name="T16" fmla="*/ 106 w 8621"/>
                    <a:gd name="T17" fmla="*/ 0 h 101"/>
                    <a:gd name="T18" fmla="*/ 106 w 8621"/>
                    <a:gd name="T19" fmla="*/ 1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1"/>
                    <a:gd name="T31" fmla="*/ 0 h 101"/>
                    <a:gd name="T32" fmla="*/ 8621 w 8621"/>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1" h="101">
                      <a:moveTo>
                        <a:pt x="8621" y="51"/>
                      </a:moveTo>
                      <a:lnTo>
                        <a:pt x="8576" y="0"/>
                      </a:lnTo>
                      <a:lnTo>
                        <a:pt x="0" y="0"/>
                      </a:lnTo>
                      <a:lnTo>
                        <a:pt x="0" y="101"/>
                      </a:lnTo>
                      <a:lnTo>
                        <a:pt x="8576" y="101"/>
                      </a:lnTo>
                      <a:lnTo>
                        <a:pt x="8530" y="51"/>
                      </a:lnTo>
                      <a:lnTo>
                        <a:pt x="8621" y="51"/>
                      </a:lnTo>
                      <a:lnTo>
                        <a:pt x="8621" y="0"/>
                      </a:lnTo>
                      <a:lnTo>
                        <a:pt x="8576" y="0"/>
                      </a:lnTo>
                      <a:lnTo>
                        <a:pt x="8621" y="51"/>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13" name="Freeform 11"/>
                <p:cNvSpPr>
                  <a:spLocks/>
                </p:cNvSpPr>
                <p:nvPr/>
              </p:nvSpPr>
              <p:spPr bwMode="auto">
                <a:xfrm>
                  <a:off x="5076" y="3579"/>
                  <a:ext cx="11" cy="545"/>
                </a:xfrm>
                <a:custGeom>
                  <a:avLst/>
                  <a:gdLst>
                    <a:gd name="T0" fmla="*/ 1 w 91"/>
                    <a:gd name="T1" fmla="*/ 54 h 5457"/>
                    <a:gd name="T2" fmla="*/ 1 w 91"/>
                    <a:gd name="T3" fmla="*/ 54 h 5457"/>
                    <a:gd name="T4" fmla="*/ 1 w 91"/>
                    <a:gd name="T5" fmla="*/ 0 h 5457"/>
                    <a:gd name="T6" fmla="*/ 0 w 91"/>
                    <a:gd name="T7" fmla="*/ 0 h 5457"/>
                    <a:gd name="T8" fmla="*/ 0 w 91"/>
                    <a:gd name="T9" fmla="*/ 54 h 5457"/>
                    <a:gd name="T10" fmla="*/ 1 w 91"/>
                    <a:gd name="T11" fmla="*/ 53 h 5457"/>
                    <a:gd name="T12" fmla="*/ 1 w 91"/>
                    <a:gd name="T13" fmla="*/ 54 h 5457"/>
                    <a:gd name="T14" fmla="*/ 1 w 91"/>
                    <a:gd name="T15" fmla="*/ 54 h 5457"/>
                    <a:gd name="T16" fmla="*/ 1 w 91"/>
                    <a:gd name="T17" fmla="*/ 54 h 5457"/>
                    <a:gd name="T18" fmla="*/ 1 w 91"/>
                    <a:gd name="T19" fmla="*/ 54 h 54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7"/>
                    <a:gd name="T32" fmla="*/ 91 w 91"/>
                    <a:gd name="T33" fmla="*/ 5457 h 54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7">
                      <a:moveTo>
                        <a:pt x="46" y="5457"/>
                      </a:moveTo>
                      <a:lnTo>
                        <a:pt x="91" y="5407"/>
                      </a:lnTo>
                      <a:lnTo>
                        <a:pt x="91" y="0"/>
                      </a:lnTo>
                      <a:lnTo>
                        <a:pt x="0" y="0"/>
                      </a:lnTo>
                      <a:lnTo>
                        <a:pt x="0" y="5407"/>
                      </a:lnTo>
                      <a:lnTo>
                        <a:pt x="46" y="5357"/>
                      </a:lnTo>
                      <a:lnTo>
                        <a:pt x="46" y="5457"/>
                      </a:lnTo>
                      <a:lnTo>
                        <a:pt x="91" y="5457"/>
                      </a:lnTo>
                      <a:lnTo>
                        <a:pt x="91" y="5407"/>
                      </a:lnTo>
                      <a:lnTo>
                        <a:pt x="46" y="5457"/>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14" name="Freeform 12"/>
                <p:cNvSpPr>
                  <a:spLocks/>
                </p:cNvSpPr>
                <p:nvPr/>
              </p:nvSpPr>
              <p:spPr bwMode="auto">
                <a:xfrm>
                  <a:off x="4124" y="4114"/>
                  <a:ext cx="958" cy="10"/>
                </a:xfrm>
                <a:custGeom>
                  <a:avLst/>
                  <a:gdLst>
                    <a:gd name="T0" fmla="*/ 0 w 8622"/>
                    <a:gd name="T1" fmla="*/ 1 h 100"/>
                    <a:gd name="T2" fmla="*/ 1 w 8622"/>
                    <a:gd name="T3" fmla="*/ 1 h 100"/>
                    <a:gd name="T4" fmla="*/ 106 w 8622"/>
                    <a:gd name="T5" fmla="*/ 1 h 100"/>
                    <a:gd name="T6" fmla="*/ 106 w 8622"/>
                    <a:gd name="T7" fmla="*/ 0 h 100"/>
                    <a:gd name="T8" fmla="*/ 1 w 8622"/>
                    <a:gd name="T9" fmla="*/ 0 h 100"/>
                    <a:gd name="T10" fmla="*/ 1 w 8622"/>
                    <a:gd name="T11" fmla="*/ 1 h 100"/>
                    <a:gd name="T12" fmla="*/ 0 w 8622"/>
                    <a:gd name="T13" fmla="*/ 1 h 100"/>
                    <a:gd name="T14" fmla="*/ 0 w 8622"/>
                    <a:gd name="T15" fmla="*/ 1 h 100"/>
                    <a:gd name="T16" fmla="*/ 1 w 8622"/>
                    <a:gd name="T17" fmla="*/ 1 h 100"/>
                    <a:gd name="T18" fmla="*/ 0 w 8622"/>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2"/>
                    <a:gd name="T31" fmla="*/ 0 h 100"/>
                    <a:gd name="T32" fmla="*/ 8622 w 86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2" h="100">
                      <a:moveTo>
                        <a:pt x="0" y="50"/>
                      </a:moveTo>
                      <a:lnTo>
                        <a:pt x="46" y="100"/>
                      </a:lnTo>
                      <a:lnTo>
                        <a:pt x="8622" y="100"/>
                      </a:lnTo>
                      <a:lnTo>
                        <a:pt x="8622"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15" name="Freeform 13"/>
                <p:cNvSpPr>
                  <a:spLocks/>
                </p:cNvSpPr>
                <p:nvPr/>
              </p:nvSpPr>
              <p:spPr bwMode="auto">
                <a:xfrm>
                  <a:off x="4124" y="3573"/>
                  <a:ext cx="10" cy="546"/>
                </a:xfrm>
                <a:custGeom>
                  <a:avLst/>
                  <a:gdLst>
                    <a:gd name="T0" fmla="*/ 1 w 91"/>
                    <a:gd name="T1" fmla="*/ 0 h 5458"/>
                    <a:gd name="T2" fmla="*/ 0 w 91"/>
                    <a:gd name="T3" fmla="*/ 1 h 5458"/>
                    <a:gd name="T4" fmla="*/ 0 w 91"/>
                    <a:gd name="T5" fmla="*/ 55 h 5458"/>
                    <a:gd name="T6" fmla="*/ 1 w 91"/>
                    <a:gd name="T7" fmla="*/ 55 h 5458"/>
                    <a:gd name="T8" fmla="*/ 1 w 91"/>
                    <a:gd name="T9" fmla="*/ 1 h 5458"/>
                    <a:gd name="T10" fmla="*/ 1 w 91"/>
                    <a:gd name="T11" fmla="*/ 1 h 5458"/>
                    <a:gd name="T12" fmla="*/ 1 w 91"/>
                    <a:gd name="T13" fmla="*/ 0 h 5458"/>
                    <a:gd name="T14" fmla="*/ 0 w 91"/>
                    <a:gd name="T15" fmla="*/ 0 h 5458"/>
                    <a:gd name="T16" fmla="*/ 0 w 91"/>
                    <a:gd name="T17" fmla="*/ 1 h 5458"/>
                    <a:gd name="T18" fmla="*/ 1 w 91"/>
                    <a:gd name="T19" fmla="*/ 0 h 5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8"/>
                    <a:gd name="T32" fmla="*/ 91 w 91"/>
                    <a:gd name="T33" fmla="*/ 5458 h 5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8">
                      <a:moveTo>
                        <a:pt x="46" y="0"/>
                      </a:moveTo>
                      <a:lnTo>
                        <a:pt x="0" y="51"/>
                      </a:lnTo>
                      <a:lnTo>
                        <a:pt x="0" y="5458"/>
                      </a:lnTo>
                      <a:lnTo>
                        <a:pt x="91" y="5458"/>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16" name="Rectangle 14"/>
                <p:cNvSpPr>
                  <a:spLocks noChangeArrowheads="1"/>
                </p:cNvSpPr>
                <p:nvPr/>
              </p:nvSpPr>
              <p:spPr bwMode="auto">
                <a:xfrm>
                  <a:off x="4129" y="3984"/>
                  <a:ext cx="136" cy="135"/>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17" name="Freeform 15"/>
                <p:cNvSpPr>
                  <a:spLocks/>
                </p:cNvSpPr>
                <p:nvPr/>
              </p:nvSpPr>
              <p:spPr bwMode="auto">
                <a:xfrm>
                  <a:off x="4129" y="3979"/>
                  <a:ext cx="141" cy="10"/>
                </a:xfrm>
                <a:custGeom>
                  <a:avLst/>
                  <a:gdLst>
                    <a:gd name="T0" fmla="*/ 16 w 1270"/>
                    <a:gd name="T1" fmla="*/ 1 h 100"/>
                    <a:gd name="T2" fmla="*/ 15 w 1270"/>
                    <a:gd name="T3" fmla="*/ 0 h 100"/>
                    <a:gd name="T4" fmla="*/ 0 w 1270"/>
                    <a:gd name="T5" fmla="*/ 0 h 100"/>
                    <a:gd name="T6" fmla="*/ 0 w 1270"/>
                    <a:gd name="T7" fmla="*/ 1 h 100"/>
                    <a:gd name="T8" fmla="*/ 15 w 1270"/>
                    <a:gd name="T9" fmla="*/ 1 h 100"/>
                    <a:gd name="T10" fmla="*/ 15 w 1270"/>
                    <a:gd name="T11" fmla="*/ 1 h 100"/>
                    <a:gd name="T12" fmla="*/ 16 w 1270"/>
                    <a:gd name="T13" fmla="*/ 1 h 100"/>
                    <a:gd name="T14" fmla="*/ 16 w 1270"/>
                    <a:gd name="T15" fmla="*/ 0 h 100"/>
                    <a:gd name="T16" fmla="*/ 15 w 1270"/>
                    <a:gd name="T17" fmla="*/ 0 h 100"/>
                    <a:gd name="T18" fmla="*/ 16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18" name="Freeform 16"/>
                <p:cNvSpPr>
                  <a:spLocks/>
                </p:cNvSpPr>
                <p:nvPr/>
              </p:nvSpPr>
              <p:spPr bwMode="auto">
                <a:xfrm>
                  <a:off x="4260" y="3984"/>
                  <a:ext cx="10" cy="140"/>
                </a:xfrm>
                <a:custGeom>
                  <a:avLst/>
                  <a:gdLst>
                    <a:gd name="T0" fmla="*/ 1 w 90"/>
                    <a:gd name="T1" fmla="*/ 14 h 1402"/>
                    <a:gd name="T2" fmla="*/ 1 w 90"/>
                    <a:gd name="T3" fmla="*/ 13 h 1402"/>
                    <a:gd name="T4" fmla="*/ 1 w 90"/>
                    <a:gd name="T5" fmla="*/ 0 h 1402"/>
                    <a:gd name="T6" fmla="*/ 0 w 90"/>
                    <a:gd name="T7" fmla="*/ 0 h 1402"/>
                    <a:gd name="T8" fmla="*/ 0 w 90"/>
                    <a:gd name="T9" fmla="*/ 13 h 1402"/>
                    <a:gd name="T10" fmla="*/ 1 w 90"/>
                    <a:gd name="T11" fmla="*/ 13 h 1402"/>
                    <a:gd name="T12" fmla="*/ 1 w 90"/>
                    <a:gd name="T13" fmla="*/ 14 h 1402"/>
                    <a:gd name="T14" fmla="*/ 1 w 90"/>
                    <a:gd name="T15" fmla="*/ 14 h 1402"/>
                    <a:gd name="T16" fmla="*/ 1 w 90"/>
                    <a:gd name="T17" fmla="*/ 13 h 1402"/>
                    <a:gd name="T18" fmla="*/ 1 w 90"/>
                    <a:gd name="T19" fmla="*/ 14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1402"/>
                      </a:moveTo>
                      <a:lnTo>
                        <a:pt x="90" y="1352"/>
                      </a:lnTo>
                      <a:lnTo>
                        <a:pt x="90" y="0"/>
                      </a:lnTo>
                      <a:lnTo>
                        <a:pt x="0" y="0"/>
                      </a:lnTo>
                      <a:lnTo>
                        <a:pt x="0" y="1352"/>
                      </a:lnTo>
                      <a:lnTo>
                        <a:pt x="45" y="1302"/>
                      </a:lnTo>
                      <a:lnTo>
                        <a:pt x="45" y="1402"/>
                      </a:lnTo>
                      <a:lnTo>
                        <a:pt x="90" y="1402"/>
                      </a:lnTo>
                      <a:lnTo>
                        <a:pt x="90" y="1352"/>
                      </a:lnTo>
                      <a:lnTo>
                        <a:pt x="45" y="1402"/>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19" name="Freeform 17"/>
                <p:cNvSpPr>
                  <a:spLocks/>
                </p:cNvSpPr>
                <p:nvPr/>
              </p:nvSpPr>
              <p:spPr bwMode="auto">
                <a:xfrm>
                  <a:off x="4124" y="4114"/>
                  <a:ext cx="141" cy="10"/>
                </a:xfrm>
                <a:custGeom>
                  <a:avLst/>
                  <a:gdLst>
                    <a:gd name="T0" fmla="*/ 0 w 1271"/>
                    <a:gd name="T1" fmla="*/ 1 h 100"/>
                    <a:gd name="T2" fmla="*/ 1 w 1271"/>
                    <a:gd name="T3" fmla="*/ 1 h 100"/>
                    <a:gd name="T4" fmla="*/ 16 w 1271"/>
                    <a:gd name="T5" fmla="*/ 1 h 100"/>
                    <a:gd name="T6" fmla="*/ 16 w 1271"/>
                    <a:gd name="T7" fmla="*/ 0 h 100"/>
                    <a:gd name="T8" fmla="*/ 1 w 1271"/>
                    <a:gd name="T9" fmla="*/ 0 h 100"/>
                    <a:gd name="T10" fmla="*/ 1 w 1271"/>
                    <a:gd name="T11" fmla="*/ 1 h 100"/>
                    <a:gd name="T12" fmla="*/ 0 w 1271"/>
                    <a:gd name="T13" fmla="*/ 1 h 100"/>
                    <a:gd name="T14" fmla="*/ 0 w 1271"/>
                    <a:gd name="T15" fmla="*/ 1 h 100"/>
                    <a:gd name="T16" fmla="*/ 1 w 1271"/>
                    <a:gd name="T17" fmla="*/ 1 h 100"/>
                    <a:gd name="T18" fmla="*/ 0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0" name="Freeform 18"/>
                <p:cNvSpPr>
                  <a:spLocks/>
                </p:cNvSpPr>
                <p:nvPr/>
              </p:nvSpPr>
              <p:spPr bwMode="auto">
                <a:xfrm>
                  <a:off x="4124" y="3979"/>
                  <a:ext cx="10" cy="140"/>
                </a:xfrm>
                <a:custGeom>
                  <a:avLst/>
                  <a:gdLst>
                    <a:gd name="T0" fmla="*/ 1 w 91"/>
                    <a:gd name="T1" fmla="*/ 0 h 1402"/>
                    <a:gd name="T2" fmla="*/ 0 w 91"/>
                    <a:gd name="T3" fmla="*/ 0 h 1402"/>
                    <a:gd name="T4" fmla="*/ 0 w 91"/>
                    <a:gd name="T5" fmla="*/ 14 h 1402"/>
                    <a:gd name="T6" fmla="*/ 1 w 91"/>
                    <a:gd name="T7" fmla="*/ 14 h 1402"/>
                    <a:gd name="T8" fmla="*/ 1 w 91"/>
                    <a:gd name="T9" fmla="*/ 0 h 1402"/>
                    <a:gd name="T10" fmla="*/ 1 w 91"/>
                    <a:gd name="T11" fmla="*/ 1 h 1402"/>
                    <a:gd name="T12" fmla="*/ 1 w 91"/>
                    <a:gd name="T13" fmla="*/ 0 h 1402"/>
                    <a:gd name="T14" fmla="*/ 0 w 91"/>
                    <a:gd name="T15" fmla="*/ 0 h 1402"/>
                    <a:gd name="T16" fmla="*/ 0 w 91"/>
                    <a:gd name="T17" fmla="*/ 0 h 1402"/>
                    <a:gd name="T18" fmla="*/ 1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6" y="0"/>
                      </a:moveTo>
                      <a:lnTo>
                        <a:pt x="0" y="50"/>
                      </a:lnTo>
                      <a:lnTo>
                        <a:pt x="0" y="1402"/>
                      </a:lnTo>
                      <a:lnTo>
                        <a:pt x="91" y="140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1" name="Rectangle 19"/>
                <p:cNvSpPr>
                  <a:spLocks noChangeArrowheads="1"/>
                </p:cNvSpPr>
                <p:nvPr/>
              </p:nvSpPr>
              <p:spPr bwMode="auto">
                <a:xfrm>
                  <a:off x="4265" y="3714"/>
                  <a:ext cx="136" cy="405"/>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2" name="Freeform 20"/>
                <p:cNvSpPr>
                  <a:spLocks/>
                </p:cNvSpPr>
                <p:nvPr/>
              </p:nvSpPr>
              <p:spPr bwMode="auto">
                <a:xfrm>
                  <a:off x="4265" y="3709"/>
                  <a:ext cx="141" cy="10"/>
                </a:xfrm>
                <a:custGeom>
                  <a:avLst/>
                  <a:gdLst>
                    <a:gd name="T0" fmla="*/ 16 w 1271"/>
                    <a:gd name="T1" fmla="*/ 1 h 100"/>
                    <a:gd name="T2" fmla="*/ 15 w 1271"/>
                    <a:gd name="T3" fmla="*/ 0 h 100"/>
                    <a:gd name="T4" fmla="*/ 0 w 1271"/>
                    <a:gd name="T5" fmla="*/ 0 h 100"/>
                    <a:gd name="T6" fmla="*/ 0 w 1271"/>
                    <a:gd name="T7" fmla="*/ 1 h 100"/>
                    <a:gd name="T8" fmla="*/ 15 w 1271"/>
                    <a:gd name="T9" fmla="*/ 1 h 100"/>
                    <a:gd name="T10" fmla="*/ 15 w 1271"/>
                    <a:gd name="T11" fmla="*/ 1 h 100"/>
                    <a:gd name="T12" fmla="*/ 16 w 1271"/>
                    <a:gd name="T13" fmla="*/ 1 h 100"/>
                    <a:gd name="T14" fmla="*/ 16 w 1271"/>
                    <a:gd name="T15" fmla="*/ 0 h 100"/>
                    <a:gd name="T16" fmla="*/ 15 w 1271"/>
                    <a:gd name="T17" fmla="*/ 0 h 100"/>
                    <a:gd name="T18" fmla="*/ 16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79" y="50"/>
                      </a:lnTo>
                      <a:lnTo>
                        <a:pt x="1271" y="50"/>
                      </a:lnTo>
                      <a:lnTo>
                        <a:pt x="1271" y="0"/>
                      </a:lnTo>
                      <a:lnTo>
                        <a:pt x="1225" y="0"/>
                      </a:lnTo>
                      <a:lnTo>
                        <a:pt x="1271"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3" name="Freeform 21"/>
                <p:cNvSpPr>
                  <a:spLocks/>
                </p:cNvSpPr>
                <p:nvPr/>
              </p:nvSpPr>
              <p:spPr bwMode="auto">
                <a:xfrm>
                  <a:off x="4396" y="3714"/>
                  <a:ext cx="10" cy="410"/>
                </a:xfrm>
                <a:custGeom>
                  <a:avLst/>
                  <a:gdLst>
                    <a:gd name="T0" fmla="*/ 1 w 92"/>
                    <a:gd name="T1" fmla="*/ 41 h 4106"/>
                    <a:gd name="T2" fmla="*/ 1 w 92"/>
                    <a:gd name="T3" fmla="*/ 40 h 4106"/>
                    <a:gd name="T4" fmla="*/ 1 w 92"/>
                    <a:gd name="T5" fmla="*/ 0 h 4106"/>
                    <a:gd name="T6" fmla="*/ 0 w 92"/>
                    <a:gd name="T7" fmla="*/ 0 h 4106"/>
                    <a:gd name="T8" fmla="*/ 0 w 92"/>
                    <a:gd name="T9" fmla="*/ 40 h 4106"/>
                    <a:gd name="T10" fmla="*/ 1 w 92"/>
                    <a:gd name="T11" fmla="*/ 40 h 4106"/>
                    <a:gd name="T12" fmla="*/ 1 w 92"/>
                    <a:gd name="T13" fmla="*/ 41 h 4106"/>
                    <a:gd name="T14" fmla="*/ 1 w 92"/>
                    <a:gd name="T15" fmla="*/ 41 h 4106"/>
                    <a:gd name="T16" fmla="*/ 1 w 92"/>
                    <a:gd name="T17" fmla="*/ 40 h 4106"/>
                    <a:gd name="T18" fmla="*/ 1 w 92"/>
                    <a:gd name="T19" fmla="*/ 41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06"/>
                    <a:gd name="T32" fmla="*/ 92 w 92"/>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06">
                      <a:moveTo>
                        <a:pt x="46" y="4106"/>
                      </a:moveTo>
                      <a:lnTo>
                        <a:pt x="92" y="4056"/>
                      </a:lnTo>
                      <a:lnTo>
                        <a:pt x="92" y="0"/>
                      </a:lnTo>
                      <a:lnTo>
                        <a:pt x="0" y="0"/>
                      </a:lnTo>
                      <a:lnTo>
                        <a:pt x="0" y="4056"/>
                      </a:lnTo>
                      <a:lnTo>
                        <a:pt x="46" y="4006"/>
                      </a:lnTo>
                      <a:lnTo>
                        <a:pt x="46" y="4106"/>
                      </a:lnTo>
                      <a:lnTo>
                        <a:pt x="92" y="4106"/>
                      </a:lnTo>
                      <a:lnTo>
                        <a:pt x="92" y="4056"/>
                      </a:lnTo>
                      <a:lnTo>
                        <a:pt x="46" y="4106"/>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4" name="Freeform 22"/>
                <p:cNvSpPr>
                  <a:spLocks/>
                </p:cNvSpPr>
                <p:nvPr/>
              </p:nvSpPr>
              <p:spPr bwMode="auto">
                <a:xfrm>
                  <a:off x="4260" y="4114"/>
                  <a:ext cx="141" cy="10"/>
                </a:xfrm>
                <a:custGeom>
                  <a:avLst/>
                  <a:gdLst>
                    <a:gd name="T0" fmla="*/ 0 w 1270"/>
                    <a:gd name="T1" fmla="*/ 1 h 100"/>
                    <a:gd name="T2" fmla="*/ 1 w 1270"/>
                    <a:gd name="T3" fmla="*/ 1 h 100"/>
                    <a:gd name="T4" fmla="*/ 16 w 1270"/>
                    <a:gd name="T5" fmla="*/ 1 h 100"/>
                    <a:gd name="T6" fmla="*/ 16 w 1270"/>
                    <a:gd name="T7" fmla="*/ 0 h 100"/>
                    <a:gd name="T8" fmla="*/ 1 w 1270"/>
                    <a:gd name="T9" fmla="*/ 0 h 100"/>
                    <a:gd name="T10" fmla="*/ 1 w 1270"/>
                    <a:gd name="T11" fmla="*/ 1 h 100"/>
                    <a:gd name="T12" fmla="*/ 0 w 1270"/>
                    <a:gd name="T13" fmla="*/ 1 h 100"/>
                    <a:gd name="T14" fmla="*/ 0 w 1270"/>
                    <a:gd name="T15" fmla="*/ 1 h 100"/>
                    <a:gd name="T16" fmla="*/ 1 w 1270"/>
                    <a:gd name="T17" fmla="*/ 1 h 100"/>
                    <a:gd name="T18" fmla="*/ 0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5" name="Freeform 23"/>
                <p:cNvSpPr>
                  <a:spLocks/>
                </p:cNvSpPr>
                <p:nvPr/>
              </p:nvSpPr>
              <p:spPr bwMode="auto">
                <a:xfrm>
                  <a:off x="4260" y="3709"/>
                  <a:ext cx="10" cy="410"/>
                </a:xfrm>
                <a:custGeom>
                  <a:avLst/>
                  <a:gdLst>
                    <a:gd name="T0" fmla="*/ 1 w 90"/>
                    <a:gd name="T1" fmla="*/ 0 h 4106"/>
                    <a:gd name="T2" fmla="*/ 0 w 90"/>
                    <a:gd name="T3" fmla="*/ 0 h 4106"/>
                    <a:gd name="T4" fmla="*/ 0 w 90"/>
                    <a:gd name="T5" fmla="*/ 41 h 4106"/>
                    <a:gd name="T6" fmla="*/ 1 w 90"/>
                    <a:gd name="T7" fmla="*/ 41 h 4106"/>
                    <a:gd name="T8" fmla="*/ 1 w 90"/>
                    <a:gd name="T9" fmla="*/ 0 h 4106"/>
                    <a:gd name="T10" fmla="*/ 1 w 90"/>
                    <a:gd name="T11" fmla="*/ 1 h 4106"/>
                    <a:gd name="T12" fmla="*/ 1 w 90"/>
                    <a:gd name="T13" fmla="*/ 0 h 4106"/>
                    <a:gd name="T14" fmla="*/ 0 w 90"/>
                    <a:gd name="T15" fmla="*/ 0 h 4106"/>
                    <a:gd name="T16" fmla="*/ 0 w 90"/>
                    <a:gd name="T17" fmla="*/ 0 h 4106"/>
                    <a:gd name="T18" fmla="*/ 1 w 90"/>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4106"/>
                    <a:gd name="T32" fmla="*/ 90 w 90"/>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4106">
                      <a:moveTo>
                        <a:pt x="45" y="0"/>
                      </a:moveTo>
                      <a:lnTo>
                        <a:pt x="0" y="50"/>
                      </a:lnTo>
                      <a:lnTo>
                        <a:pt x="0" y="4106"/>
                      </a:lnTo>
                      <a:lnTo>
                        <a:pt x="90" y="4106"/>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6" name="Rectangle 24"/>
                <p:cNvSpPr>
                  <a:spLocks noChangeArrowheads="1"/>
                </p:cNvSpPr>
                <p:nvPr/>
              </p:nvSpPr>
              <p:spPr bwMode="auto">
                <a:xfrm>
                  <a:off x="4401" y="3849"/>
                  <a:ext cx="136" cy="270"/>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7" name="Freeform 25"/>
                <p:cNvSpPr>
                  <a:spLocks/>
                </p:cNvSpPr>
                <p:nvPr/>
              </p:nvSpPr>
              <p:spPr bwMode="auto">
                <a:xfrm>
                  <a:off x="4396" y="3844"/>
                  <a:ext cx="141" cy="10"/>
                </a:xfrm>
                <a:custGeom>
                  <a:avLst/>
                  <a:gdLst>
                    <a:gd name="T0" fmla="*/ 1 w 1271"/>
                    <a:gd name="T1" fmla="*/ 1 h 100"/>
                    <a:gd name="T2" fmla="*/ 1 w 1271"/>
                    <a:gd name="T3" fmla="*/ 1 h 100"/>
                    <a:gd name="T4" fmla="*/ 16 w 1271"/>
                    <a:gd name="T5" fmla="*/ 1 h 100"/>
                    <a:gd name="T6" fmla="*/ 16 w 1271"/>
                    <a:gd name="T7" fmla="*/ 0 h 100"/>
                    <a:gd name="T8" fmla="*/ 1 w 1271"/>
                    <a:gd name="T9" fmla="*/ 0 h 100"/>
                    <a:gd name="T10" fmla="*/ 0 w 1271"/>
                    <a:gd name="T11" fmla="*/ 1 h 100"/>
                    <a:gd name="T12" fmla="*/ 1 w 1271"/>
                    <a:gd name="T13" fmla="*/ 0 h 100"/>
                    <a:gd name="T14" fmla="*/ 0 w 1271"/>
                    <a:gd name="T15" fmla="*/ 0 h 100"/>
                    <a:gd name="T16" fmla="*/ 0 w 1271"/>
                    <a:gd name="T17" fmla="*/ 1 h 100"/>
                    <a:gd name="T18" fmla="*/ 1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2" y="50"/>
                      </a:moveTo>
                      <a:lnTo>
                        <a:pt x="46" y="100"/>
                      </a:lnTo>
                      <a:lnTo>
                        <a:pt x="1271" y="100"/>
                      </a:lnTo>
                      <a:lnTo>
                        <a:pt x="1271" y="0"/>
                      </a:lnTo>
                      <a:lnTo>
                        <a:pt x="46" y="0"/>
                      </a:lnTo>
                      <a:lnTo>
                        <a:pt x="0" y="50"/>
                      </a:lnTo>
                      <a:lnTo>
                        <a:pt x="46" y="0"/>
                      </a:lnTo>
                      <a:lnTo>
                        <a:pt x="0" y="0"/>
                      </a:lnTo>
                      <a:lnTo>
                        <a:pt x="0" y="50"/>
                      </a:lnTo>
                      <a:lnTo>
                        <a:pt x="92"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8" name="Freeform 26"/>
                <p:cNvSpPr>
                  <a:spLocks/>
                </p:cNvSpPr>
                <p:nvPr/>
              </p:nvSpPr>
              <p:spPr bwMode="auto">
                <a:xfrm>
                  <a:off x="4396" y="3849"/>
                  <a:ext cx="10" cy="275"/>
                </a:xfrm>
                <a:custGeom>
                  <a:avLst/>
                  <a:gdLst>
                    <a:gd name="T0" fmla="*/ 1 w 92"/>
                    <a:gd name="T1" fmla="*/ 26 h 2754"/>
                    <a:gd name="T2" fmla="*/ 1 w 92"/>
                    <a:gd name="T3" fmla="*/ 27 h 2754"/>
                    <a:gd name="T4" fmla="*/ 1 w 92"/>
                    <a:gd name="T5" fmla="*/ 0 h 2754"/>
                    <a:gd name="T6" fmla="*/ 0 w 92"/>
                    <a:gd name="T7" fmla="*/ 0 h 2754"/>
                    <a:gd name="T8" fmla="*/ 0 w 92"/>
                    <a:gd name="T9" fmla="*/ 27 h 2754"/>
                    <a:gd name="T10" fmla="*/ 1 w 92"/>
                    <a:gd name="T11" fmla="*/ 27 h 2754"/>
                    <a:gd name="T12" fmla="*/ 0 w 92"/>
                    <a:gd name="T13" fmla="*/ 27 h 2754"/>
                    <a:gd name="T14" fmla="*/ 0 w 92"/>
                    <a:gd name="T15" fmla="*/ 27 h 2754"/>
                    <a:gd name="T16" fmla="*/ 1 w 92"/>
                    <a:gd name="T17" fmla="*/ 27 h 2754"/>
                    <a:gd name="T18" fmla="*/ 1 w 92"/>
                    <a:gd name="T19" fmla="*/ 26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754"/>
                    <a:gd name="T32" fmla="*/ 92 w 92"/>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754">
                      <a:moveTo>
                        <a:pt x="46" y="2654"/>
                      </a:moveTo>
                      <a:lnTo>
                        <a:pt x="92" y="2704"/>
                      </a:lnTo>
                      <a:lnTo>
                        <a:pt x="92" y="0"/>
                      </a:lnTo>
                      <a:lnTo>
                        <a:pt x="0" y="0"/>
                      </a:lnTo>
                      <a:lnTo>
                        <a:pt x="0" y="2704"/>
                      </a:lnTo>
                      <a:lnTo>
                        <a:pt x="46" y="2754"/>
                      </a:lnTo>
                      <a:lnTo>
                        <a:pt x="0" y="2704"/>
                      </a:lnTo>
                      <a:lnTo>
                        <a:pt x="0" y="2754"/>
                      </a:lnTo>
                      <a:lnTo>
                        <a:pt x="46" y="2754"/>
                      </a:lnTo>
                      <a:lnTo>
                        <a:pt x="46" y="2654"/>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29" name="Freeform 27"/>
                <p:cNvSpPr>
                  <a:spLocks/>
                </p:cNvSpPr>
                <p:nvPr/>
              </p:nvSpPr>
              <p:spPr bwMode="auto">
                <a:xfrm>
                  <a:off x="4401" y="4114"/>
                  <a:ext cx="141" cy="10"/>
                </a:xfrm>
                <a:custGeom>
                  <a:avLst/>
                  <a:gdLst>
                    <a:gd name="T0" fmla="*/ 15 w 1270"/>
                    <a:gd name="T1" fmla="*/ 1 h 100"/>
                    <a:gd name="T2" fmla="*/ 15 w 1270"/>
                    <a:gd name="T3" fmla="*/ 0 h 100"/>
                    <a:gd name="T4" fmla="*/ 0 w 1270"/>
                    <a:gd name="T5" fmla="*/ 0 h 100"/>
                    <a:gd name="T6" fmla="*/ 0 w 1270"/>
                    <a:gd name="T7" fmla="*/ 1 h 100"/>
                    <a:gd name="T8" fmla="*/ 15 w 1270"/>
                    <a:gd name="T9" fmla="*/ 1 h 100"/>
                    <a:gd name="T10" fmla="*/ 16 w 1270"/>
                    <a:gd name="T11" fmla="*/ 1 h 100"/>
                    <a:gd name="T12" fmla="*/ 15 w 1270"/>
                    <a:gd name="T13" fmla="*/ 1 h 100"/>
                    <a:gd name="T14" fmla="*/ 16 w 1270"/>
                    <a:gd name="T15" fmla="*/ 1 h 100"/>
                    <a:gd name="T16" fmla="*/ 16 w 1270"/>
                    <a:gd name="T17" fmla="*/ 1 h 100"/>
                    <a:gd name="T18" fmla="*/ 15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179" y="50"/>
                      </a:moveTo>
                      <a:lnTo>
                        <a:pt x="1225" y="0"/>
                      </a:lnTo>
                      <a:lnTo>
                        <a:pt x="0" y="0"/>
                      </a:lnTo>
                      <a:lnTo>
                        <a:pt x="0" y="100"/>
                      </a:lnTo>
                      <a:lnTo>
                        <a:pt x="1225" y="100"/>
                      </a:lnTo>
                      <a:lnTo>
                        <a:pt x="1270" y="50"/>
                      </a:lnTo>
                      <a:lnTo>
                        <a:pt x="1225" y="100"/>
                      </a:lnTo>
                      <a:lnTo>
                        <a:pt x="1270" y="100"/>
                      </a:lnTo>
                      <a:lnTo>
                        <a:pt x="1270" y="50"/>
                      </a:lnTo>
                      <a:lnTo>
                        <a:pt x="1179"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0" name="Freeform 28"/>
                <p:cNvSpPr>
                  <a:spLocks/>
                </p:cNvSpPr>
                <p:nvPr/>
              </p:nvSpPr>
              <p:spPr bwMode="auto">
                <a:xfrm>
                  <a:off x="4532" y="3844"/>
                  <a:ext cx="10" cy="275"/>
                </a:xfrm>
                <a:custGeom>
                  <a:avLst/>
                  <a:gdLst>
                    <a:gd name="T0" fmla="*/ 1 w 91"/>
                    <a:gd name="T1" fmla="*/ 1 h 2754"/>
                    <a:gd name="T2" fmla="*/ 0 w 91"/>
                    <a:gd name="T3" fmla="*/ 0 h 2754"/>
                    <a:gd name="T4" fmla="*/ 0 w 91"/>
                    <a:gd name="T5" fmla="*/ 27 h 2754"/>
                    <a:gd name="T6" fmla="*/ 1 w 91"/>
                    <a:gd name="T7" fmla="*/ 27 h 2754"/>
                    <a:gd name="T8" fmla="*/ 1 w 91"/>
                    <a:gd name="T9" fmla="*/ 0 h 2754"/>
                    <a:gd name="T10" fmla="*/ 1 w 91"/>
                    <a:gd name="T11" fmla="*/ 0 h 2754"/>
                    <a:gd name="T12" fmla="*/ 1 w 91"/>
                    <a:gd name="T13" fmla="*/ 0 h 2754"/>
                    <a:gd name="T14" fmla="*/ 1 w 91"/>
                    <a:gd name="T15" fmla="*/ 0 h 2754"/>
                    <a:gd name="T16" fmla="*/ 1 w 91"/>
                    <a:gd name="T17" fmla="*/ 0 h 2754"/>
                    <a:gd name="T18" fmla="*/ 1 w 91"/>
                    <a:gd name="T19" fmla="*/ 1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754"/>
                    <a:gd name="T32" fmla="*/ 91 w 91"/>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754">
                      <a:moveTo>
                        <a:pt x="46" y="100"/>
                      </a:moveTo>
                      <a:lnTo>
                        <a:pt x="0" y="50"/>
                      </a:lnTo>
                      <a:lnTo>
                        <a:pt x="0" y="2754"/>
                      </a:lnTo>
                      <a:lnTo>
                        <a:pt x="91" y="2754"/>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1" name="Rectangle 29"/>
                <p:cNvSpPr>
                  <a:spLocks noChangeArrowheads="1"/>
                </p:cNvSpPr>
                <p:nvPr/>
              </p:nvSpPr>
              <p:spPr bwMode="auto">
                <a:xfrm>
                  <a:off x="4537" y="4029"/>
                  <a:ext cx="136" cy="90"/>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2" name="Freeform 30"/>
                <p:cNvSpPr>
                  <a:spLocks/>
                </p:cNvSpPr>
                <p:nvPr/>
              </p:nvSpPr>
              <p:spPr bwMode="auto">
                <a:xfrm>
                  <a:off x="4537" y="4024"/>
                  <a:ext cx="141" cy="10"/>
                </a:xfrm>
                <a:custGeom>
                  <a:avLst/>
                  <a:gdLst>
                    <a:gd name="T0" fmla="*/ 16 w 1270"/>
                    <a:gd name="T1" fmla="*/ 1 h 100"/>
                    <a:gd name="T2" fmla="*/ 15 w 1270"/>
                    <a:gd name="T3" fmla="*/ 0 h 100"/>
                    <a:gd name="T4" fmla="*/ 0 w 1270"/>
                    <a:gd name="T5" fmla="*/ 0 h 100"/>
                    <a:gd name="T6" fmla="*/ 0 w 1270"/>
                    <a:gd name="T7" fmla="*/ 1 h 100"/>
                    <a:gd name="T8" fmla="*/ 15 w 1270"/>
                    <a:gd name="T9" fmla="*/ 1 h 100"/>
                    <a:gd name="T10" fmla="*/ 15 w 1270"/>
                    <a:gd name="T11" fmla="*/ 1 h 100"/>
                    <a:gd name="T12" fmla="*/ 16 w 1270"/>
                    <a:gd name="T13" fmla="*/ 1 h 100"/>
                    <a:gd name="T14" fmla="*/ 16 w 1270"/>
                    <a:gd name="T15" fmla="*/ 0 h 100"/>
                    <a:gd name="T16" fmla="*/ 15 w 1270"/>
                    <a:gd name="T17" fmla="*/ 0 h 100"/>
                    <a:gd name="T18" fmla="*/ 16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3" name="Freeform 31"/>
                <p:cNvSpPr>
                  <a:spLocks/>
                </p:cNvSpPr>
                <p:nvPr/>
              </p:nvSpPr>
              <p:spPr bwMode="auto">
                <a:xfrm>
                  <a:off x="4668" y="4029"/>
                  <a:ext cx="10" cy="95"/>
                </a:xfrm>
                <a:custGeom>
                  <a:avLst/>
                  <a:gdLst>
                    <a:gd name="T0" fmla="*/ 1 w 90"/>
                    <a:gd name="T1" fmla="*/ 9 h 952"/>
                    <a:gd name="T2" fmla="*/ 1 w 90"/>
                    <a:gd name="T3" fmla="*/ 9 h 952"/>
                    <a:gd name="T4" fmla="*/ 1 w 90"/>
                    <a:gd name="T5" fmla="*/ 0 h 952"/>
                    <a:gd name="T6" fmla="*/ 0 w 90"/>
                    <a:gd name="T7" fmla="*/ 0 h 952"/>
                    <a:gd name="T8" fmla="*/ 0 w 90"/>
                    <a:gd name="T9" fmla="*/ 9 h 952"/>
                    <a:gd name="T10" fmla="*/ 1 w 90"/>
                    <a:gd name="T11" fmla="*/ 8 h 952"/>
                    <a:gd name="T12" fmla="*/ 1 w 90"/>
                    <a:gd name="T13" fmla="*/ 9 h 952"/>
                    <a:gd name="T14" fmla="*/ 1 w 90"/>
                    <a:gd name="T15" fmla="*/ 9 h 952"/>
                    <a:gd name="T16" fmla="*/ 1 w 90"/>
                    <a:gd name="T17" fmla="*/ 9 h 952"/>
                    <a:gd name="T18" fmla="*/ 1 w 90"/>
                    <a:gd name="T19" fmla="*/ 9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952"/>
                    <a:gd name="T32" fmla="*/ 90 w 90"/>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952">
                      <a:moveTo>
                        <a:pt x="45" y="952"/>
                      </a:moveTo>
                      <a:lnTo>
                        <a:pt x="90" y="902"/>
                      </a:lnTo>
                      <a:lnTo>
                        <a:pt x="90" y="0"/>
                      </a:lnTo>
                      <a:lnTo>
                        <a:pt x="0" y="0"/>
                      </a:lnTo>
                      <a:lnTo>
                        <a:pt x="0" y="902"/>
                      </a:lnTo>
                      <a:lnTo>
                        <a:pt x="45" y="852"/>
                      </a:lnTo>
                      <a:lnTo>
                        <a:pt x="45" y="952"/>
                      </a:lnTo>
                      <a:lnTo>
                        <a:pt x="90" y="952"/>
                      </a:lnTo>
                      <a:lnTo>
                        <a:pt x="90" y="902"/>
                      </a:lnTo>
                      <a:lnTo>
                        <a:pt x="45" y="952"/>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4" name="Freeform 32"/>
                <p:cNvSpPr>
                  <a:spLocks/>
                </p:cNvSpPr>
                <p:nvPr/>
              </p:nvSpPr>
              <p:spPr bwMode="auto">
                <a:xfrm>
                  <a:off x="4532" y="4114"/>
                  <a:ext cx="141" cy="10"/>
                </a:xfrm>
                <a:custGeom>
                  <a:avLst/>
                  <a:gdLst>
                    <a:gd name="T0" fmla="*/ 0 w 1271"/>
                    <a:gd name="T1" fmla="*/ 1 h 100"/>
                    <a:gd name="T2" fmla="*/ 1 w 1271"/>
                    <a:gd name="T3" fmla="*/ 1 h 100"/>
                    <a:gd name="T4" fmla="*/ 16 w 1271"/>
                    <a:gd name="T5" fmla="*/ 1 h 100"/>
                    <a:gd name="T6" fmla="*/ 16 w 1271"/>
                    <a:gd name="T7" fmla="*/ 0 h 100"/>
                    <a:gd name="T8" fmla="*/ 1 w 1271"/>
                    <a:gd name="T9" fmla="*/ 0 h 100"/>
                    <a:gd name="T10" fmla="*/ 1 w 1271"/>
                    <a:gd name="T11" fmla="*/ 1 h 100"/>
                    <a:gd name="T12" fmla="*/ 0 w 1271"/>
                    <a:gd name="T13" fmla="*/ 1 h 100"/>
                    <a:gd name="T14" fmla="*/ 0 w 1271"/>
                    <a:gd name="T15" fmla="*/ 1 h 100"/>
                    <a:gd name="T16" fmla="*/ 1 w 1271"/>
                    <a:gd name="T17" fmla="*/ 1 h 100"/>
                    <a:gd name="T18" fmla="*/ 0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5" name="Freeform 33"/>
                <p:cNvSpPr>
                  <a:spLocks/>
                </p:cNvSpPr>
                <p:nvPr/>
              </p:nvSpPr>
              <p:spPr bwMode="auto">
                <a:xfrm>
                  <a:off x="4532" y="4024"/>
                  <a:ext cx="10" cy="95"/>
                </a:xfrm>
                <a:custGeom>
                  <a:avLst/>
                  <a:gdLst>
                    <a:gd name="T0" fmla="*/ 1 w 91"/>
                    <a:gd name="T1" fmla="*/ 0 h 952"/>
                    <a:gd name="T2" fmla="*/ 0 w 91"/>
                    <a:gd name="T3" fmla="*/ 0 h 952"/>
                    <a:gd name="T4" fmla="*/ 0 w 91"/>
                    <a:gd name="T5" fmla="*/ 9 h 952"/>
                    <a:gd name="T6" fmla="*/ 1 w 91"/>
                    <a:gd name="T7" fmla="*/ 9 h 952"/>
                    <a:gd name="T8" fmla="*/ 1 w 91"/>
                    <a:gd name="T9" fmla="*/ 0 h 952"/>
                    <a:gd name="T10" fmla="*/ 1 w 91"/>
                    <a:gd name="T11" fmla="*/ 1 h 952"/>
                    <a:gd name="T12" fmla="*/ 1 w 91"/>
                    <a:gd name="T13" fmla="*/ 0 h 952"/>
                    <a:gd name="T14" fmla="*/ 0 w 91"/>
                    <a:gd name="T15" fmla="*/ 0 h 952"/>
                    <a:gd name="T16" fmla="*/ 0 w 91"/>
                    <a:gd name="T17" fmla="*/ 0 h 952"/>
                    <a:gd name="T18" fmla="*/ 1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6" name="Rectangle 34"/>
                <p:cNvSpPr>
                  <a:spLocks noChangeArrowheads="1"/>
                </p:cNvSpPr>
                <p:nvPr/>
              </p:nvSpPr>
              <p:spPr bwMode="auto">
                <a:xfrm>
                  <a:off x="4673" y="3984"/>
                  <a:ext cx="136" cy="135"/>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7" name="Freeform 35"/>
                <p:cNvSpPr>
                  <a:spLocks/>
                </p:cNvSpPr>
                <p:nvPr/>
              </p:nvSpPr>
              <p:spPr bwMode="auto">
                <a:xfrm>
                  <a:off x="4673" y="3979"/>
                  <a:ext cx="141" cy="10"/>
                </a:xfrm>
                <a:custGeom>
                  <a:avLst/>
                  <a:gdLst>
                    <a:gd name="T0" fmla="*/ 16 w 1271"/>
                    <a:gd name="T1" fmla="*/ 1 h 100"/>
                    <a:gd name="T2" fmla="*/ 15 w 1271"/>
                    <a:gd name="T3" fmla="*/ 0 h 100"/>
                    <a:gd name="T4" fmla="*/ 0 w 1271"/>
                    <a:gd name="T5" fmla="*/ 0 h 100"/>
                    <a:gd name="T6" fmla="*/ 0 w 1271"/>
                    <a:gd name="T7" fmla="*/ 1 h 100"/>
                    <a:gd name="T8" fmla="*/ 15 w 1271"/>
                    <a:gd name="T9" fmla="*/ 1 h 100"/>
                    <a:gd name="T10" fmla="*/ 15 w 1271"/>
                    <a:gd name="T11" fmla="*/ 1 h 100"/>
                    <a:gd name="T12" fmla="*/ 16 w 1271"/>
                    <a:gd name="T13" fmla="*/ 1 h 100"/>
                    <a:gd name="T14" fmla="*/ 16 w 1271"/>
                    <a:gd name="T15" fmla="*/ 0 h 100"/>
                    <a:gd name="T16" fmla="*/ 15 w 1271"/>
                    <a:gd name="T17" fmla="*/ 0 h 100"/>
                    <a:gd name="T18" fmla="*/ 16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80" y="50"/>
                      </a:lnTo>
                      <a:lnTo>
                        <a:pt x="1271" y="50"/>
                      </a:lnTo>
                      <a:lnTo>
                        <a:pt x="1271" y="0"/>
                      </a:lnTo>
                      <a:lnTo>
                        <a:pt x="1225" y="0"/>
                      </a:lnTo>
                      <a:lnTo>
                        <a:pt x="1271"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 name="Freeform 36"/>
                <p:cNvSpPr>
                  <a:spLocks/>
                </p:cNvSpPr>
                <p:nvPr/>
              </p:nvSpPr>
              <p:spPr bwMode="auto">
                <a:xfrm>
                  <a:off x="4804" y="3984"/>
                  <a:ext cx="10" cy="140"/>
                </a:xfrm>
                <a:custGeom>
                  <a:avLst/>
                  <a:gdLst>
                    <a:gd name="T0" fmla="*/ 1 w 91"/>
                    <a:gd name="T1" fmla="*/ 14 h 1402"/>
                    <a:gd name="T2" fmla="*/ 1 w 91"/>
                    <a:gd name="T3" fmla="*/ 13 h 1402"/>
                    <a:gd name="T4" fmla="*/ 1 w 91"/>
                    <a:gd name="T5" fmla="*/ 0 h 1402"/>
                    <a:gd name="T6" fmla="*/ 0 w 91"/>
                    <a:gd name="T7" fmla="*/ 0 h 1402"/>
                    <a:gd name="T8" fmla="*/ 0 w 91"/>
                    <a:gd name="T9" fmla="*/ 13 h 1402"/>
                    <a:gd name="T10" fmla="*/ 1 w 91"/>
                    <a:gd name="T11" fmla="*/ 13 h 1402"/>
                    <a:gd name="T12" fmla="*/ 1 w 91"/>
                    <a:gd name="T13" fmla="*/ 14 h 1402"/>
                    <a:gd name="T14" fmla="*/ 1 w 91"/>
                    <a:gd name="T15" fmla="*/ 14 h 1402"/>
                    <a:gd name="T16" fmla="*/ 1 w 91"/>
                    <a:gd name="T17" fmla="*/ 13 h 1402"/>
                    <a:gd name="T18" fmla="*/ 1 w 91"/>
                    <a:gd name="T19" fmla="*/ 14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5" y="1402"/>
                      </a:moveTo>
                      <a:lnTo>
                        <a:pt x="91" y="1352"/>
                      </a:lnTo>
                      <a:lnTo>
                        <a:pt x="91" y="0"/>
                      </a:lnTo>
                      <a:lnTo>
                        <a:pt x="0" y="0"/>
                      </a:lnTo>
                      <a:lnTo>
                        <a:pt x="0" y="1352"/>
                      </a:lnTo>
                      <a:lnTo>
                        <a:pt x="45" y="1302"/>
                      </a:lnTo>
                      <a:lnTo>
                        <a:pt x="45" y="1402"/>
                      </a:lnTo>
                      <a:lnTo>
                        <a:pt x="91" y="1402"/>
                      </a:lnTo>
                      <a:lnTo>
                        <a:pt x="91" y="1352"/>
                      </a:lnTo>
                      <a:lnTo>
                        <a:pt x="45" y="1402"/>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 name="Freeform 37"/>
                <p:cNvSpPr>
                  <a:spLocks/>
                </p:cNvSpPr>
                <p:nvPr/>
              </p:nvSpPr>
              <p:spPr bwMode="auto">
                <a:xfrm>
                  <a:off x="4668" y="4114"/>
                  <a:ext cx="141" cy="10"/>
                </a:xfrm>
                <a:custGeom>
                  <a:avLst/>
                  <a:gdLst>
                    <a:gd name="T0" fmla="*/ 0 w 1270"/>
                    <a:gd name="T1" fmla="*/ 1 h 100"/>
                    <a:gd name="T2" fmla="*/ 1 w 1270"/>
                    <a:gd name="T3" fmla="*/ 1 h 100"/>
                    <a:gd name="T4" fmla="*/ 16 w 1270"/>
                    <a:gd name="T5" fmla="*/ 1 h 100"/>
                    <a:gd name="T6" fmla="*/ 16 w 1270"/>
                    <a:gd name="T7" fmla="*/ 0 h 100"/>
                    <a:gd name="T8" fmla="*/ 1 w 1270"/>
                    <a:gd name="T9" fmla="*/ 0 h 100"/>
                    <a:gd name="T10" fmla="*/ 1 w 1270"/>
                    <a:gd name="T11" fmla="*/ 1 h 100"/>
                    <a:gd name="T12" fmla="*/ 0 w 1270"/>
                    <a:gd name="T13" fmla="*/ 1 h 100"/>
                    <a:gd name="T14" fmla="*/ 0 w 1270"/>
                    <a:gd name="T15" fmla="*/ 1 h 100"/>
                    <a:gd name="T16" fmla="*/ 1 w 1270"/>
                    <a:gd name="T17" fmla="*/ 1 h 100"/>
                    <a:gd name="T18" fmla="*/ 0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0" name="Freeform 38"/>
                <p:cNvSpPr>
                  <a:spLocks/>
                </p:cNvSpPr>
                <p:nvPr/>
              </p:nvSpPr>
              <p:spPr bwMode="auto">
                <a:xfrm>
                  <a:off x="4668" y="3979"/>
                  <a:ext cx="10" cy="140"/>
                </a:xfrm>
                <a:custGeom>
                  <a:avLst/>
                  <a:gdLst>
                    <a:gd name="T0" fmla="*/ 1 w 90"/>
                    <a:gd name="T1" fmla="*/ 0 h 1402"/>
                    <a:gd name="T2" fmla="*/ 0 w 90"/>
                    <a:gd name="T3" fmla="*/ 0 h 1402"/>
                    <a:gd name="T4" fmla="*/ 0 w 90"/>
                    <a:gd name="T5" fmla="*/ 14 h 1402"/>
                    <a:gd name="T6" fmla="*/ 1 w 90"/>
                    <a:gd name="T7" fmla="*/ 14 h 1402"/>
                    <a:gd name="T8" fmla="*/ 1 w 90"/>
                    <a:gd name="T9" fmla="*/ 0 h 1402"/>
                    <a:gd name="T10" fmla="*/ 1 w 90"/>
                    <a:gd name="T11" fmla="*/ 1 h 1402"/>
                    <a:gd name="T12" fmla="*/ 1 w 90"/>
                    <a:gd name="T13" fmla="*/ 0 h 1402"/>
                    <a:gd name="T14" fmla="*/ 0 w 90"/>
                    <a:gd name="T15" fmla="*/ 0 h 1402"/>
                    <a:gd name="T16" fmla="*/ 0 w 90"/>
                    <a:gd name="T17" fmla="*/ 0 h 1402"/>
                    <a:gd name="T18" fmla="*/ 1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0"/>
                      </a:moveTo>
                      <a:lnTo>
                        <a:pt x="0" y="50"/>
                      </a:lnTo>
                      <a:lnTo>
                        <a:pt x="0" y="1402"/>
                      </a:lnTo>
                      <a:lnTo>
                        <a:pt x="90" y="1402"/>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1" name="Rectangle 39"/>
                <p:cNvSpPr>
                  <a:spLocks noChangeArrowheads="1"/>
                </p:cNvSpPr>
                <p:nvPr/>
              </p:nvSpPr>
              <p:spPr bwMode="auto">
                <a:xfrm>
                  <a:off x="4809" y="4074"/>
                  <a:ext cx="136" cy="45"/>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2" name="Freeform 40"/>
                <p:cNvSpPr>
                  <a:spLocks/>
                </p:cNvSpPr>
                <p:nvPr/>
              </p:nvSpPr>
              <p:spPr bwMode="auto">
                <a:xfrm>
                  <a:off x="4804" y="4069"/>
                  <a:ext cx="141" cy="10"/>
                </a:xfrm>
                <a:custGeom>
                  <a:avLst/>
                  <a:gdLst>
                    <a:gd name="T0" fmla="*/ 1 w 1271"/>
                    <a:gd name="T1" fmla="*/ 1 h 100"/>
                    <a:gd name="T2" fmla="*/ 1 w 1271"/>
                    <a:gd name="T3" fmla="*/ 1 h 100"/>
                    <a:gd name="T4" fmla="*/ 16 w 1271"/>
                    <a:gd name="T5" fmla="*/ 1 h 100"/>
                    <a:gd name="T6" fmla="*/ 16 w 1271"/>
                    <a:gd name="T7" fmla="*/ 0 h 100"/>
                    <a:gd name="T8" fmla="*/ 1 w 1271"/>
                    <a:gd name="T9" fmla="*/ 0 h 100"/>
                    <a:gd name="T10" fmla="*/ 0 w 1271"/>
                    <a:gd name="T11" fmla="*/ 1 h 100"/>
                    <a:gd name="T12" fmla="*/ 1 w 1271"/>
                    <a:gd name="T13" fmla="*/ 0 h 100"/>
                    <a:gd name="T14" fmla="*/ 0 w 1271"/>
                    <a:gd name="T15" fmla="*/ 0 h 100"/>
                    <a:gd name="T16" fmla="*/ 0 w 1271"/>
                    <a:gd name="T17" fmla="*/ 1 h 100"/>
                    <a:gd name="T18" fmla="*/ 1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1" y="50"/>
                      </a:moveTo>
                      <a:lnTo>
                        <a:pt x="45" y="100"/>
                      </a:lnTo>
                      <a:lnTo>
                        <a:pt x="1271" y="100"/>
                      </a:lnTo>
                      <a:lnTo>
                        <a:pt x="1271" y="0"/>
                      </a:lnTo>
                      <a:lnTo>
                        <a:pt x="45" y="0"/>
                      </a:lnTo>
                      <a:lnTo>
                        <a:pt x="0" y="50"/>
                      </a:lnTo>
                      <a:lnTo>
                        <a:pt x="45" y="0"/>
                      </a:lnTo>
                      <a:lnTo>
                        <a:pt x="0" y="0"/>
                      </a:lnTo>
                      <a:lnTo>
                        <a:pt x="0" y="50"/>
                      </a:lnTo>
                      <a:lnTo>
                        <a:pt x="91"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3" name="Freeform 41"/>
                <p:cNvSpPr>
                  <a:spLocks/>
                </p:cNvSpPr>
                <p:nvPr/>
              </p:nvSpPr>
              <p:spPr bwMode="auto">
                <a:xfrm>
                  <a:off x="4804" y="4074"/>
                  <a:ext cx="10" cy="50"/>
                </a:xfrm>
                <a:custGeom>
                  <a:avLst/>
                  <a:gdLst>
                    <a:gd name="T0" fmla="*/ 1 w 91"/>
                    <a:gd name="T1" fmla="*/ 4 h 501"/>
                    <a:gd name="T2" fmla="*/ 1 w 91"/>
                    <a:gd name="T3" fmla="*/ 4 h 501"/>
                    <a:gd name="T4" fmla="*/ 1 w 91"/>
                    <a:gd name="T5" fmla="*/ 0 h 501"/>
                    <a:gd name="T6" fmla="*/ 0 w 91"/>
                    <a:gd name="T7" fmla="*/ 0 h 501"/>
                    <a:gd name="T8" fmla="*/ 0 w 91"/>
                    <a:gd name="T9" fmla="*/ 4 h 501"/>
                    <a:gd name="T10" fmla="*/ 1 w 91"/>
                    <a:gd name="T11" fmla="*/ 5 h 501"/>
                    <a:gd name="T12" fmla="*/ 0 w 91"/>
                    <a:gd name="T13" fmla="*/ 4 h 501"/>
                    <a:gd name="T14" fmla="*/ 0 w 91"/>
                    <a:gd name="T15" fmla="*/ 5 h 501"/>
                    <a:gd name="T16" fmla="*/ 1 w 91"/>
                    <a:gd name="T17" fmla="*/ 5 h 501"/>
                    <a:gd name="T18" fmla="*/ 1 w 91"/>
                    <a:gd name="T19" fmla="*/ 4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5" y="401"/>
                      </a:moveTo>
                      <a:lnTo>
                        <a:pt x="91" y="451"/>
                      </a:lnTo>
                      <a:lnTo>
                        <a:pt x="91" y="0"/>
                      </a:lnTo>
                      <a:lnTo>
                        <a:pt x="0" y="0"/>
                      </a:lnTo>
                      <a:lnTo>
                        <a:pt x="0" y="451"/>
                      </a:lnTo>
                      <a:lnTo>
                        <a:pt x="45" y="501"/>
                      </a:lnTo>
                      <a:lnTo>
                        <a:pt x="0" y="451"/>
                      </a:lnTo>
                      <a:lnTo>
                        <a:pt x="0" y="501"/>
                      </a:lnTo>
                      <a:lnTo>
                        <a:pt x="45" y="501"/>
                      </a:lnTo>
                      <a:lnTo>
                        <a:pt x="45" y="401"/>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4" name="Freeform 42"/>
                <p:cNvSpPr>
                  <a:spLocks/>
                </p:cNvSpPr>
                <p:nvPr/>
              </p:nvSpPr>
              <p:spPr bwMode="auto">
                <a:xfrm>
                  <a:off x="4809" y="4114"/>
                  <a:ext cx="141" cy="10"/>
                </a:xfrm>
                <a:custGeom>
                  <a:avLst/>
                  <a:gdLst>
                    <a:gd name="T0" fmla="*/ 15 w 1271"/>
                    <a:gd name="T1" fmla="*/ 1 h 100"/>
                    <a:gd name="T2" fmla="*/ 15 w 1271"/>
                    <a:gd name="T3" fmla="*/ 0 h 100"/>
                    <a:gd name="T4" fmla="*/ 0 w 1271"/>
                    <a:gd name="T5" fmla="*/ 0 h 100"/>
                    <a:gd name="T6" fmla="*/ 0 w 1271"/>
                    <a:gd name="T7" fmla="*/ 1 h 100"/>
                    <a:gd name="T8" fmla="*/ 15 w 1271"/>
                    <a:gd name="T9" fmla="*/ 1 h 100"/>
                    <a:gd name="T10" fmla="*/ 16 w 1271"/>
                    <a:gd name="T11" fmla="*/ 1 h 100"/>
                    <a:gd name="T12" fmla="*/ 15 w 1271"/>
                    <a:gd name="T13" fmla="*/ 1 h 100"/>
                    <a:gd name="T14" fmla="*/ 16 w 1271"/>
                    <a:gd name="T15" fmla="*/ 1 h 100"/>
                    <a:gd name="T16" fmla="*/ 16 w 1271"/>
                    <a:gd name="T17" fmla="*/ 1 h 100"/>
                    <a:gd name="T18" fmla="*/ 15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180" y="50"/>
                      </a:moveTo>
                      <a:lnTo>
                        <a:pt x="1226" y="0"/>
                      </a:lnTo>
                      <a:lnTo>
                        <a:pt x="0" y="0"/>
                      </a:lnTo>
                      <a:lnTo>
                        <a:pt x="0" y="100"/>
                      </a:lnTo>
                      <a:lnTo>
                        <a:pt x="1226" y="100"/>
                      </a:lnTo>
                      <a:lnTo>
                        <a:pt x="1271" y="50"/>
                      </a:lnTo>
                      <a:lnTo>
                        <a:pt x="1226" y="100"/>
                      </a:lnTo>
                      <a:lnTo>
                        <a:pt x="1271" y="100"/>
                      </a:lnTo>
                      <a:lnTo>
                        <a:pt x="1271" y="50"/>
                      </a:lnTo>
                      <a:lnTo>
                        <a:pt x="118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5" name="Freeform 43"/>
                <p:cNvSpPr>
                  <a:spLocks/>
                </p:cNvSpPr>
                <p:nvPr/>
              </p:nvSpPr>
              <p:spPr bwMode="auto">
                <a:xfrm>
                  <a:off x="4940" y="4069"/>
                  <a:ext cx="10" cy="50"/>
                </a:xfrm>
                <a:custGeom>
                  <a:avLst/>
                  <a:gdLst>
                    <a:gd name="T0" fmla="*/ 1 w 91"/>
                    <a:gd name="T1" fmla="*/ 1 h 501"/>
                    <a:gd name="T2" fmla="*/ 0 w 91"/>
                    <a:gd name="T3" fmla="*/ 0 h 501"/>
                    <a:gd name="T4" fmla="*/ 0 w 91"/>
                    <a:gd name="T5" fmla="*/ 5 h 501"/>
                    <a:gd name="T6" fmla="*/ 1 w 91"/>
                    <a:gd name="T7" fmla="*/ 5 h 501"/>
                    <a:gd name="T8" fmla="*/ 1 w 91"/>
                    <a:gd name="T9" fmla="*/ 0 h 501"/>
                    <a:gd name="T10" fmla="*/ 1 w 91"/>
                    <a:gd name="T11" fmla="*/ 0 h 501"/>
                    <a:gd name="T12" fmla="*/ 1 w 91"/>
                    <a:gd name="T13" fmla="*/ 0 h 501"/>
                    <a:gd name="T14" fmla="*/ 1 w 91"/>
                    <a:gd name="T15" fmla="*/ 0 h 501"/>
                    <a:gd name="T16" fmla="*/ 1 w 91"/>
                    <a:gd name="T17" fmla="*/ 0 h 501"/>
                    <a:gd name="T18" fmla="*/ 1 w 91"/>
                    <a:gd name="T19" fmla="*/ 1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6" y="100"/>
                      </a:moveTo>
                      <a:lnTo>
                        <a:pt x="0" y="50"/>
                      </a:lnTo>
                      <a:lnTo>
                        <a:pt x="0" y="501"/>
                      </a:lnTo>
                      <a:lnTo>
                        <a:pt x="91" y="501"/>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6" name="Rectangle 44"/>
                <p:cNvSpPr>
                  <a:spLocks noChangeArrowheads="1"/>
                </p:cNvSpPr>
                <p:nvPr/>
              </p:nvSpPr>
              <p:spPr bwMode="auto">
                <a:xfrm>
                  <a:off x="4945" y="4029"/>
                  <a:ext cx="137" cy="90"/>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7" name="Freeform 45"/>
                <p:cNvSpPr>
                  <a:spLocks/>
                </p:cNvSpPr>
                <p:nvPr/>
              </p:nvSpPr>
              <p:spPr bwMode="auto">
                <a:xfrm>
                  <a:off x="4945" y="4024"/>
                  <a:ext cx="142" cy="10"/>
                </a:xfrm>
                <a:custGeom>
                  <a:avLst/>
                  <a:gdLst>
                    <a:gd name="T0" fmla="*/ 16 w 1270"/>
                    <a:gd name="T1" fmla="*/ 1 h 100"/>
                    <a:gd name="T2" fmla="*/ 15 w 1270"/>
                    <a:gd name="T3" fmla="*/ 0 h 100"/>
                    <a:gd name="T4" fmla="*/ 0 w 1270"/>
                    <a:gd name="T5" fmla="*/ 0 h 100"/>
                    <a:gd name="T6" fmla="*/ 0 w 1270"/>
                    <a:gd name="T7" fmla="*/ 1 h 100"/>
                    <a:gd name="T8" fmla="*/ 15 w 1270"/>
                    <a:gd name="T9" fmla="*/ 1 h 100"/>
                    <a:gd name="T10" fmla="*/ 15 w 1270"/>
                    <a:gd name="T11" fmla="*/ 1 h 100"/>
                    <a:gd name="T12" fmla="*/ 16 w 1270"/>
                    <a:gd name="T13" fmla="*/ 1 h 100"/>
                    <a:gd name="T14" fmla="*/ 16 w 1270"/>
                    <a:gd name="T15" fmla="*/ 0 h 100"/>
                    <a:gd name="T16" fmla="*/ 15 w 1270"/>
                    <a:gd name="T17" fmla="*/ 0 h 100"/>
                    <a:gd name="T18" fmla="*/ 16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79" y="50"/>
                      </a:lnTo>
                      <a:lnTo>
                        <a:pt x="1270" y="50"/>
                      </a:lnTo>
                      <a:lnTo>
                        <a:pt x="1270" y="0"/>
                      </a:lnTo>
                      <a:lnTo>
                        <a:pt x="1225" y="0"/>
                      </a:lnTo>
                      <a:lnTo>
                        <a:pt x="127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8" name="Freeform 46"/>
                <p:cNvSpPr>
                  <a:spLocks/>
                </p:cNvSpPr>
                <p:nvPr/>
              </p:nvSpPr>
              <p:spPr bwMode="auto">
                <a:xfrm>
                  <a:off x="5076" y="4029"/>
                  <a:ext cx="11" cy="95"/>
                </a:xfrm>
                <a:custGeom>
                  <a:avLst/>
                  <a:gdLst>
                    <a:gd name="T0" fmla="*/ 1 w 91"/>
                    <a:gd name="T1" fmla="*/ 9 h 952"/>
                    <a:gd name="T2" fmla="*/ 1 w 91"/>
                    <a:gd name="T3" fmla="*/ 9 h 952"/>
                    <a:gd name="T4" fmla="*/ 1 w 91"/>
                    <a:gd name="T5" fmla="*/ 0 h 952"/>
                    <a:gd name="T6" fmla="*/ 0 w 91"/>
                    <a:gd name="T7" fmla="*/ 0 h 952"/>
                    <a:gd name="T8" fmla="*/ 0 w 91"/>
                    <a:gd name="T9" fmla="*/ 9 h 952"/>
                    <a:gd name="T10" fmla="*/ 1 w 91"/>
                    <a:gd name="T11" fmla="*/ 8 h 952"/>
                    <a:gd name="T12" fmla="*/ 1 w 91"/>
                    <a:gd name="T13" fmla="*/ 9 h 952"/>
                    <a:gd name="T14" fmla="*/ 1 w 91"/>
                    <a:gd name="T15" fmla="*/ 9 h 952"/>
                    <a:gd name="T16" fmla="*/ 1 w 91"/>
                    <a:gd name="T17" fmla="*/ 9 h 952"/>
                    <a:gd name="T18" fmla="*/ 1 w 91"/>
                    <a:gd name="T19" fmla="*/ 9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952"/>
                      </a:moveTo>
                      <a:lnTo>
                        <a:pt x="91" y="902"/>
                      </a:lnTo>
                      <a:lnTo>
                        <a:pt x="91" y="0"/>
                      </a:lnTo>
                      <a:lnTo>
                        <a:pt x="0" y="0"/>
                      </a:lnTo>
                      <a:lnTo>
                        <a:pt x="0" y="902"/>
                      </a:lnTo>
                      <a:lnTo>
                        <a:pt x="46" y="852"/>
                      </a:lnTo>
                      <a:lnTo>
                        <a:pt x="46" y="952"/>
                      </a:lnTo>
                      <a:lnTo>
                        <a:pt x="91" y="952"/>
                      </a:lnTo>
                      <a:lnTo>
                        <a:pt x="91" y="902"/>
                      </a:lnTo>
                      <a:lnTo>
                        <a:pt x="46" y="952"/>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49" name="Freeform 47"/>
                <p:cNvSpPr>
                  <a:spLocks/>
                </p:cNvSpPr>
                <p:nvPr/>
              </p:nvSpPr>
              <p:spPr bwMode="auto">
                <a:xfrm>
                  <a:off x="4940" y="4114"/>
                  <a:ext cx="142" cy="10"/>
                </a:xfrm>
                <a:custGeom>
                  <a:avLst/>
                  <a:gdLst>
                    <a:gd name="T0" fmla="*/ 0 w 1271"/>
                    <a:gd name="T1" fmla="*/ 1 h 100"/>
                    <a:gd name="T2" fmla="*/ 1 w 1271"/>
                    <a:gd name="T3" fmla="*/ 1 h 100"/>
                    <a:gd name="T4" fmla="*/ 16 w 1271"/>
                    <a:gd name="T5" fmla="*/ 1 h 100"/>
                    <a:gd name="T6" fmla="*/ 16 w 1271"/>
                    <a:gd name="T7" fmla="*/ 0 h 100"/>
                    <a:gd name="T8" fmla="*/ 1 w 1271"/>
                    <a:gd name="T9" fmla="*/ 0 h 100"/>
                    <a:gd name="T10" fmla="*/ 1 w 1271"/>
                    <a:gd name="T11" fmla="*/ 1 h 100"/>
                    <a:gd name="T12" fmla="*/ 0 w 1271"/>
                    <a:gd name="T13" fmla="*/ 1 h 100"/>
                    <a:gd name="T14" fmla="*/ 0 w 1271"/>
                    <a:gd name="T15" fmla="*/ 1 h 100"/>
                    <a:gd name="T16" fmla="*/ 1 w 1271"/>
                    <a:gd name="T17" fmla="*/ 1 h 100"/>
                    <a:gd name="T18" fmla="*/ 0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50" name="Freeform 48"/>
                <p:cNvSpPr>
                  <a:spLocks/>
                </p:cNvSpPr>
                <p:nvPr/>
              </p:nvSpPr>
              <p:spPr bwMode="auto">
                <a:xfrm>
                  <a:off x="4940" y="4024"/>
                  <a:ext cx="10" cy="95"/>
                </a:xfrm>
                <a:custGeom>
                  <a:avLst/>
                  <a:gdLst>
                    <a:gd name="T0" fmla="*/ 1 w 91"/>
                    <a:gd name="T1" fmla="*/ 0 h 952"/>
                    <a:gd name="T2" fmla="*/ 0 w 91"/>
                    <a:gd name="T3" fmla="*/ 0 h 952"/>
                    <a:gd name="T4" fmla="*/ 0 w 91"/>
                    <a:gd name="T5" fmla="*/ 9 h 952"/>
                    <a:gd name="T6" fmla="*/ 1 w 91"/>
                    <a:gd name="T7" fmla="*/ 9 h 952"/>
                    <a:gd name="T8" fmla="*/ 1 w 91"/>
                    <a:gd name="T9" fmla="*/ 0 h 952"/>
                    <a:gd name="T10" fmla="*/ 1 w 91"/>
                    <a:gd name="T11" fmla="*/ 1 h 952"/>
                    <a:gd name="T12" fmla="*/ 1 w 91"/>
                    <a:gd name="T13" fmla="*/ 0 h 952"/>
                    <a:gd name="T14" fmla="*/ 0 w 91"/>
                    <a:gd name="T15" fmla="*/ 0 h 952"/>
                    <a:gd name="T16" fmla="*/ 0 w 91"/>
                    <a:gd name="T17" fmla="*/ 0 h 952"/>
                    <a:gd name="T18" fmla="*/ 1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51" name="Rectangle 49"/>
                <p:cNvSpPr>
                  <a:spLocks noChangeArrowheads="1"/>
                </p:cNvSpPr>
                <p:nvPr/>
              </p:nvSpPr>
              <p:spPr bwMode="auto">
                <a:xfrm>
                  <a:off x="4080" y="4160"/>
                  <a:ext cx="41" cy="75"/>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500">
                      <a:solidFill>
                        <a:srgbClr val="000000"/>
                      </a:solidFill>
                      <a:latin typeface="AvantGarde Bk BT" charset="0"/>
                      <a:cs typeface="Arial" pitchFamily="34" charset="0"/>
                    </a:rPr>
                    <a:t>0</a:t>
                  </a:r>
                  <a:endParaRPr lang="en-US" sz="2800">
                    <a:solidFill>
                      <a:srgbClr val="000000"/>
                    </a:solidFill>
                    <a:latin typeface="Arial" pitchFamily="34" charset="0"/>
                    <a:cs typeface="Arial" pitchFamily="34" charset="0"/>
                  </a:endParaRPr>
                </a:p>
              </p:txBody>
            </p:sp>
            <p:sp>
              <p:nvSpPr>
                <p:cNvPr id="52" name="Rectangle 50"/>
                <p:cNvSpPr>
                  <a:spLocks noChangeArrowheads="1"/>
                </p:cNvSpPr>
                <p:nvPr/>
              </p:nvSpPr>
              <p:spPr bwMode="auto">
                <a:xfrm>
                  <a:off x="5036" y="4145"/>
                  <a:ext cx="41" cy="75"/>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500">
                      <a:solidFill>
                        <a:srgbClr val="000000"/>
                      </a:solidFill>
                      <a:latin typeface="AvantGarde Bk BT" charset="0"/>
                      <a:cs typeface="Arial" pitchFamily="34" charset="0"/>
                    </a:rPr>
                    <a:t>2</a:t>
                  </a:r>
                  <a:endParaRPr lang="en-US" sz="2800">
                    <a:solidFill>
                      <a:srgbClr val="000000"/>
                    </a:solidFill>
                    <a:latin typeface="Arial" pitchFamily="34" charset="0"/>
                    <a:cs typeface="Arial" pitchFamily="34" charset="0"/>
                  </a:endParaRPr>
                </a:p>
              </p:txBody>
            </p:sp>
            <p:sp>
              <p:nvSpPr>
                <p:cNvPr id="53" name="Rectangle 51"/>
                <p:cNvSpPr>
                  <a:spLocks noChangeArrowheads="1"/>
                </p:cNvSpPr>
                <p:nvPr/>
              </p:nvSpPr>
              <p:spPr bwMode="auto">
                <a:xfrm>
                  <a:off x="5085" y="4148"/>
                  <a:ext cx="45" cy="75"/>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500" dirty="0">
                      <a:solidFill>
                        <a:srgbClr val="000000"/>
                      </a:solidFill>
                      <a:latin typeface="Symbol" pitchFamily="18" charset="2"/>
                      <a:cs typeface="Arial" pitchFamily="34" charset="0"/>
                    </a:rPr>
                    <a:t>p</a:t>
                  </a:r>
                  <a:endParaRPr lang="en-US" sz="2800" dirty="0">
                    <a:solidFill>
                      <a:srgbClr val="000000"/>
                    </a:solidFill>
                    <a:latin typeface="Arial" pitchFamily="34" charset="0"/>
                    <a:cs typeface="Arial" pitchFamily="34" charset="0"/>
                  </a:endParaRPr>
                </a:p>
              </p:txBody>
            </p:sp>
            <p:sp>
              <p:nvSpPr>
                <p:cNvPr id="54" name="Freeform 52"/>
                <p:cNvSpPr>
                  <a:spLocks/>
                </p:cNvSpPr>
                <p:nvPr/>
              </p:nvSpPr>
              <p:spPr bwMode="auto">
                <a:xfrm>
                  <a:off x="4329" y="4153"/>
                  <a:ext cx="53" cy="47"/>
                </a:xfrm>
                <a:custGeom>
                  <a:avLst/>
                  <a:gdLst>
                    <a:gd name="T0" fmla="*/ 6 w 474"/>
                    <a:gd name="T1" fmla="*/ 5 h 476"/>
                    <a:gd name="T2" fmla="*/ 3 w 474"/>
                    <a:gd name="T3" fmla="*/ 0 h 476"/>
                    <a:gd name="T4" fmla="*/ 0 w 474"/>
                    <a:gd name="T5" fmla="*/ 5 h 476"/>
                    <a:gd name="T6" fmla="*/ 6 w 474"/>
                    <a:gd name="T7" fmla="*/ 5 h 476"/>
                    <a:gd name="T8" fmla="*/ 3 w 474"/>
                    <a:gd name="T9" fmla="*/ 0 h 476"/>
                    <a:gd name="T10" fmla="*/ 6 w 474"/>
                    <a:gd name="T11" fmla="*/ 5 h 476"/>
                    <a:gd name="T12" fmla="*/ 0 60000 65536"/>
                    <a:gd name="T13" fmla="*/ 0 60000 65536"/>
                    <a:gd name="T14" fmla="*/ 0 60000 65536"/>
                    <a:gd name="T15" fmla="*/ 0 60000 65536"/>
                    <a:gd name="T16" fmla="*/ 0 60000 65536"/>
                    <a:gd name="T17" fmla="*/ 0 60000 65536"/>
                    <a:gd name="T18" fmla="*/ 0 w 474"/>
                    <a:gd name="T19" fmla="*/ 0 h 476"/>
                    <a:gd name="T20" fmla="*/ 474 w 474"/>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474" h="476">
                      <a:moveTo>
                        <a:pt x="474" y="476"/>
                      </a:moveTo>
                      <a:lnTo>
                        <a:pt x="238" y="0"/>
                      </a:lnTo>
                      <a:lnTo>
                        <a:pt x="0" y="476"/>
                      </a:lnTo>
                      <a:lnTo>
                        <a:pt x="474" y="476"/>
                      </a:lnTo>
                      <a:lnTo>
                        <a:pt x="238" y="0"/>
                      </a:lnTo>
                      <a:lnTo>
                        <a:pt x="474" y="476"/>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55" name="Freeform 53"/>
                <p:cNvSpPr>
                  <a:spLocks/>
                </p:cNvSpPr>
                <p:nvPr/>
              </p:nvSpPr>
              <p:spPr bwMode="auto">
                <a:xfrm>
                  <a:off x="4350" y="4196"/>
                  <a:ext cx="11" cy="76"/>
                </a:xfrm>
                <a:custGeom>
                  <a:avLst/>
                  <a:gdLst>
                    <a:gd name="T0" fmla="*/ 1 w 91"/>
                    <a:gd name="T1" fmla="*/ 8 h 760"/>
                    <a:gd name="T2" fmla="*/ 1 w 91"/>
                    <a:gd name="T3" fmla="*/ 8 h 760"/>
                    <a:gd name="T4" fmla="*/ 1 w 91"/>
                    <a:gd name="T5" fmla="*/ 0 h 760"/>
                    <a:gd name="T6" fmla="*/ 0 w 91"/>
                    <a:gd name="T7" fmla="*/ 0 h 760"/>
                    <a:gd name="T8" fmla="*/ 0 w 91"/>
                    <a:gd name="T9" fmla="*/ 8 h 760"/>
                    <a:gd name="T10" fmla="*/ 1 w 91"/>
                    <a:gd name="T11" fmla="*/ 8 h 760"/>
                    <a:gd name="T12" fmla="*/ 0 60000 65536"/>
                    <a:gd name="T13" fmla="*/ 0 60000 65536"/>
                    <a:gd name="T14" fmla="*/ 0 60000 65536"/>
                    <a:gd name="T15" fmla="*/ 0 60000 65536"/>
                    <a:gd name="T16" fmla="*/ 0 60000 65536"/>
                    <a:gd name="T17" fmla="*/ 0 60000 65536"/>
                    <a:gd name="T18" fmla="*/ 0 w 91"/>
                    <a:gd name="T19" fmla="*/ 0 h 760"/>
                    <a:gd name="T20" fmla="*/ 91 w 91"/>
                    <a:gd name="T21" fmla="*/ 760 h 760"/>
                  </a:gdLst>
                  <a:ahLst/>
                  <a:cxnLst>
                    <a:cxn ang="T12">
                      <a:pos x="T0" y="T1"/>
                    </a:cxn>
                    <a:cxn ang="T13">
                      <a:pos x="T2" y="T3"/>
                    </a:cxn>
                    <a:cxn ang="T14">
                      <a:pos x="T4" y="T5"/>
                    </a:cxn>
                    <a:cxn ang="T15">
                      <a:pos x="T6" y="T7"/>
                    </a:cxn>
                    <a:cxn ang="T16">
                      <a:pos x="T8" y="T9"/>
                    </a:cxn>
                    <a:cxn ang="T17">
                      <a:pos x="T10" y="T11"/>
                    </a:cxn>
                  </a:cxnLst>
                  <a:rect l="T18" t="T19" r="T20" b="T21"/>
                  <a:pathLst>
                    <a:path w="91" h="760">
                      <a:moveTo>
                        <a:pt x="46" y="760"/>
                      </a:moveTo>
                      <a:lnTo>
                        <a:pt x="91" y="760"/>
                      </a:lnTo>
                      <a:lnTo>
                        <a:pt x="91" y="0"/>
                      </a:lnTo>
                      <a:lnTo>
                        <a:pt x="0" y="0"/>
                      </a:lnTo>
                      <a:lnTo>
                        <a:pt x="0" y="760"/>
                      </a:lnTo>
                      <a:lnTo>
                        <a:pt x="46" y="76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grpSp>
        </p:grpSp>
        <p:sp>
          <p:nvSpPr>
            <p:cNvPr id="9" name="Rectangle 55"/>
            <p:cNvSpPr>
              <a:spLocks noChangeArrowheads="1"/>
            </p:cNvSpPr>
            <p:nvPr/>
          </p:nvSpPr>
          <p:spPr bwMode="auto">
            <a:xfrm>
              <a:off x="3571" y="3975"/>
              <a:ext cx="221" cy="246"/>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grpSp>
      <p:cxnSp>
        <p:nvCxnSpPr>
          <p:cNvPr id="6" name="Straight Arrow Connector 5"/>
          <p:cNvCxnSpPr/>
          <p:nvPr/>
        </p:nvCxnSpPr>
        <p:spPr>
          <a:xfrm>
            <a:off x="4027340" y="2142028"/>
            <a:ext cx="1230460" cy="30691"/>
          </a:xfrm>
          <a:prstGeom prst="straightConnector1">
            <a:avLst/>
          </a:prstGeom>
          <a:ln>
            <a:tailEnd type="arrow" w="lg" len="lg"/>
          </a:ln>
        </p:spPr>
        <p:style>
          <a:lnRef idx="3">
            <a:schemeClr val="dk1"/>
          </a:lnRef>
          <a:fillRef idx="0">
            <a:schemeClr val="dk1"/>
          </a:fillRef>
          <a:effectRef idx="2">
            <a:schemeClr val="dk1"/>
          </a:effectRef>
          <a:fontRef idx="minor">
            <a:schemeClr val="tx1"/>
          </a:fontRef>
        </p:style>
      </p:cxnSp>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3372" t="5142" r="26843" b="72735"/>
          <a:stretch/>
        </p:blipFill>
        <p:spPr>
          <a:xfrm>
            <a:off x="8862926" y="1600200"/>
            <a:ext cx="1119274" cy="1138412"/>
          </a:xfrm>
          <a:prstGeom prst="rect">
            <a:avLst/>
          </a:prstGeom>
        </p:spPr>
      </p:pic>
    </p:spTree>
    <p:extLst>
      <p:ext uri="{BB962C8B-B14F-4D97-AF65-F5344CB8AC3E}">
        <p14:creationId xmlns:p14="http://schemas.microsoft.com/office/powerpoint/2010/main" val="148826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2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251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251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25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2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2209800" y="-76200"/>
            <a:ext cx="7772400" cy="1143000"/>
          </a:xfrm>
        </p:spPr>
        <p:txBody>
          <a:bodyPr/>
          <a:lstStyle/>
          <a:p>
            <a:pPr eaLnBrk="1" hangingPunct="1"/>
            <a:r>
              <a:rPr lang="en-US" dirty="0">
                <a:cs typeface="Times New Roman" charset="0"/>
              </a:rPr>
              <a:t>SIFT </a:t>
            </a:r>
            <a:r>
              <a:rPr lang="en-US" dirty="0" smtClean="0">
                <a:cs typeface="Times New Roman" charset="0"/>
              </a:rPr>
              <a:t>descriptor formation</a:t>
            </a:r>
            <a:endParaRPr lang="en-US" dirty="0">
              <a:cs typeface="Times New Roman" charset="0"/>
            </a:endParaRPr>
          </a:p>
        </p:txBody>
      </p:sp>
      <p:sp>
        <p:nvSpPr>
          <p:cNvPr id="192515" name="Rectangle 3"/>
          <p:cNvSpPr>
            <a:spLocks noGrp="1" noChangeArrowheads="1"/>
          </p:cNvSpPr>
          <p:nvPr>
            <p:ph type="body" idx="1"/>
          </p:nvPr>
        </p:nvSpPr>
        <p:spPr>
          <a:xfrm>
            <a:off x="1905000" y="3429000"/>
            <a:ext cx="8610600" cy="2895600"/>
          </a:xfrm>
        </p:spPr>
        <p:txBody>
          <a:bodyPr>
            <a:normAutofit fontScale="85000" lnSpcReduction="10000"/>
          </a:bodyPr>
          <a:lstStyle/>
          <a:p>
            <a:r>
              <a:rPr lang="en-US" sz="2400" dirty="0">
                <a:cs typeface="Times New Roman" charset="0"/>
              </a:rPr>
              <a:t>Using precise gradient locations is fragile. We’d like to allow some “slop” in the image, and still produce a very similar descriptor</a:t>
            </a:r>
          </a:p>
          <a:p>
            <a:r>
              <a:rPr lang="en-US" sz="2400" dirty="0">
                <a:cs typeface="Times New Roman" charset="0"/>
              </a:rPr>
              <a:t>Create array of orientation histograms (a 4x4 array is shown)</a:t>
            </a:r>
          </a:p>
          <a:p>
            <a:pPr eaLnBrk="1" hangingPunct="1"/>
            <a:r>
              <a:rPr lang="en-US" sz="2400" dirty="0">
                <a:cs typeface="Times New Roman" charset="0"/>
              </a:rPr>
              <a:t>Put the rotated gradients into their local orientation histograms</a:t>
            </a:r>
          </a:p>
          <a:p>
            <a:pPr lvl="1"/>
            <a:r>
              <a:rPr lang="en-US" sz="2000" dirty="0">
                <a:cs typeface="Times New Roman" charset="0"/>
              </a:rPr>
              <a:t>A </a:t>
            </a:r>
            <a:r>
              <a:rPr lang="en-US" sz="2000" dirty="0" err="1">
                <a:cs typeface="Times New Roman" charset="0"/>
              </a:rPr>
              <a:t>gradients’s</a:t>
            </a:r>
            <a:r>
              <a:rPr lang="en-US" sz="2000" dirty="0">
                <a:cs typeface="Times New Roman" charset="0"/>
              </a:rPr>
              <a:t> contribution is divided among the nearby histograms based on distance. If it’s halfway between two histogram locations, it gives a half contribution to both.</a:t>
            </a:r>
          </a:p>
          <a:p>
            <a:pPr lvl="1"/>
            <a:r>
              <a:rPr lang="en-US" sz="2000" dirty="0">
                <a:cs typeface="Times New Roman" charset="0"/>
              </a:rPr>
              <a:t>Also, scale down gradient contributions for gradients far from the center</a:t>
            </a:r>
          </a:p>
          <a:p>
            <a:pPr eaLnBrk="1" hangingPunct="1"/>
            <a:r>
              <a:rPr lang="en-US" sz="2400" dirty="0">
                <a:cs typeface="Times New Roman" charset="0"/>
              </a:rPr>
              <a:t>The SIFT authors found that best results were with 8 orientation bins per histogram, </a:t>
            </a:r>
            <a:r>
              <a:rPr lang="en-US" sz="2400" dirty="0">
                <a:solidFill>
                  <a:srgbClr val="C00000"/>
                </a:solidFill>
                <a:cs typeface="Times New Roman" charset="0"/>
              </a:rPr>
              <a:t>and a 4x4 histogram array.</a:t>
            </a:r>
          </a:p>
        </p:txBody>
      </p:sp>
      <p:sp>
        <p:nvSpPr>
          <p:cNvPr id="2" name="Date Placeholder 1"/>
          <p:cNvSpPr>
            <a:spLocks noGrp="1"/>
          </p:cNvSpPr>
          <p:nvPr>
            <p:ph type="dt" sz="half" idx="10"/>
          </p:nvPr>
        </p:nvSpPr>
        <p:spPr/>
        <p:txBody>
          <a:bodyPr/>
          <a:lstStyle/>
          <a:p>
            <a:r>
              <a:rPr lang="en-US" smtClean="0"/>
              <a:t>17-Oct-17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33</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892398"/>
            <a:ext cx="5638800" cy="2536603"/>
          </a:xfrm>
          <a:prstGeom prst="rect">
            <a:avLst/>
          </a:prstGeom>
        </p:spPr>
      </p:pic>
    </p:spTree>
    <p:extLst>
      <p:ext uri="{BB962C8B-B14F-4D97-AF65-F5344CB8AC3E}">
        <p14:creationId xmlns:p14="http://schemas.microsoft.com/office/powerpoint/2010/main" val="18898132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 of Oriented Gradients</a:t>
            </a:r>
            <a:endParaRPr lang="en-US" dirty="0"/>
          </a:p>
        </p:txBody>
      </p:sp>
      <p:sp>
        <p:nvSpPr>
          <p:cNvPr id="4" name="Date Placeholder 3"/>
          <p:cNvSpPr>
            <a:spLocks noGrp="1"/>
          </p:cNvSpPr>
          <p:nvPr>
            <p:ph type="dt" sz="half" idx="10"/>
          </p:nvPr>
        </p:nvSpPr>
        <p:spPr/>
        <p:txBody>
          <a:bodyPr/>
          <a:lstStyle/>
          <a:p>
            <a:r>
              <a:rPr lang="en-US" smtClean="0"/>
              <a:t>17-Oct-17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34</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7945" y="1600201"/>
            <a:ext cx="7756110" cy="4525963"/>
          </a:xfrm>
        </p:spPr>
      </p:pic>
    </p:spTree>
    <p:extLst>
      <p:ext uri="{BB962C8B-B14F-4D97-AF65-F5344CB8AC3E}">
        <p14:creationId xmlns:p14="http://schemas.microsoft.com/office/powerpoint/2010/main" val="12213350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between </a:t>
            </a:r>
            <a:r>
              <a:rPr lang="en-US" dirty="0" err="1" smtClean="0"/>
              <a:t>HoG</a:t>
            </a:r>
            <a:r>
              <a:rPr lang="en-US" dirty="0" smtClean="0"/>
              <a:t> and SIFT</a:t>
            </a:r>
            <a:endParaRPr lang="en-US" dirty="0"/>
          </a:p>
        </p:txBody>
      </p:sp>
      <p:sp>
        <p:nvSpPr>
          <p:cNvPr id="3" name="Content Placeholder 2"/>
          <p:cNvSpPr>
            <a:spLocks noGrp="1"/>
          </p:cNvSpPr>
          <p:nvPr>
            <p:ph idx="1"/>
          </p:nvPr>
        </p:nvSpPr>
        <p:spPr/>
        <p:txBody>
          <a:bodyPr/>
          <a:lstStyle/>
          <a:p>
            <a:r>
              <a:rPr lang="en-US" dirty="0" err="1" smtClean="0"/>
              <a:t>HoG</a:t>
            </a:r>
            <a:r>
              <a:rPr lang="en-US" dirty="0" smtClean="0"/>
              <a:t> is usually used to describe entire images. SIFT is used for key point matching</a:t>
            </a:r>
          </a:p>
          <a:p>
            <a:r>
              <a:rPr lang="en-US" dirty="0" smtClean="0"/>
              <a:t>SIFT </a:t>
            </a:r>
            <a:r>
              <a:rPr lang="en-US" dirty="0" err="1" smtClean="0"/>
              <a:t>histrograms</a:t>
            </a:r>
            <a:r>
              <a:rPr lang="en-US" dirty="0" smtClean="0"/>
              <a:t> are oriented towards the dominant gradient. </a:t>
            </a:r>
            <a:r>
              <a:rPr lang="en-US" dirty="0" err="1" smtClean="0"/>
              <a:t>HoG</a:t>
            </a:r>
            <a:r>
              <a:rPr lang="en-US" dirty="0" smtClean="0"/>
              <a:t> is not.</a:t>
            </a:r>
          </a:p>
          <a:p>
            <a:r>
              <a:rPr lang="en-US" dirty="0" err="1" smtClean="0"/>
              <a:t>HoG</a:t>
            </a:r>
            <a:r>
              <a:rPr lang="en-US" dirty="0" smtClean="0"/>
              <a:t> gradients are normalized using neighborhood bins.</a:t>
            </a:r>
          </a:p>
          <a:p>
            <a:r>
              <a:rPr lang="en-US" dirty="0" smtClean="0"/>
              <a:t>SIFT descriptors use varying scales to compute multiple descriptors.</a:t>
            </a:r>
            <a:endParaRPr lang="en-US" dirty="0"/>
          </a:p>
        </p:txBody>
      </p:sp>
      <p:sp>
        <p:nvSpPr>
          <p:cNvPr id="4" name="Date Placeholder 3"/>
          <p:cNvSpPr>
            <a:spLocks noGrp="1"/>
          </p:cNvSpPr>
          <p:nvPr>
            <p:ph type="dt" sz="half" idx="10"/>
          </p:nvPr>
        </p:nvSpPr>
        <p:spPr/>
        <p:txBody>
          <a:bodyPr/>
          <a:lstStyle/>
          <a:p>
            <a:r>
              <a:rPr lang="en-US" smtClean="0"/>
              <a:t>17-Oct-17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35</a:t>
            </a:fld>
            <a:endParaRPr lang="en-US" dirty="0"/>
          </a:p>
        </p:txBody>
      </p:sp>
    </p:spTree>
    <p:extLst>
      <p:ext uri="{BB962C8B-B14F-4D97-AF65-F5344CB8AC3E}">
        <p14:creationId xmlns:p14="http://schemas.microsoft.com/office/powerpoint/2010/main" val="153529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sldNum" sz="quarter" idx="2"/>
          </p:nvPr>
        </p:nvSpPr>
        <p:spPr>
          <a:xfrm>
            <a:off x="8570467" y="6515100"/>
            <a:ext cx="281633" cy="2667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200">
                <a:solidFill>
                  <a:srgbClr val="FFFFFF"/>
                </a:solidFill>
                <a:uFill>
                  <a:solidFill>
                    <a:srgbClr val="FFFFFF"/>
                  </a:solidFill>
                </a:uFill>
              </a:rPr>
              <a:t>36</a:t>
            </a:fld>
            <a:endParaRPr sz="1200">
              <a:solidFill>
                <a:srgbClr val="FFFFFF"/>
              </a:solidFill>
              <a:uFill>
                <a:solidFill>
                  <a:srgbClr val="FFFFFF"/>
                </a:solidFill>
              </a:uFill>
            </a:endParaRPr>
          </a:p>
        </p:txBody>
      </p:sp>
      <p:pic>
        <p:nvPicPr>
          <p:cNvPr id="375" name="campus.jpg"/>
          <p:cNvPicPr/>
          <p:nvPr/>
        </p:nvPicPr>
        <p:blipFill>
          <a:blip r:embed="rId2">
            <a:extLst/>
          </a:blip>
          <a:stretch>
            <a:fillRect/>
          </a:stretch>
        </p:blipFill>
        <p:spPr>
          <a:xfrm>
            <a:off x="1631385" y="1596763"/>
            <a:ext cx="8923115" cy="2336800"/>
          </a:xfrm>
          <a:prstGeom prst="rect">
            <a:avLst/>
          </a:prstGeom>
          <a:ln w="12700">
            <a:miter lim="400000"/>
          </a:ln>
        </p:spPr>
      </p:pic>
      <p:pic>
        <p:nvPicPr>
          <p:cNvPr id="376" name="tree.jpg"/>
          <p:cNvPicPr/>
          <p:nvPr/>
        </p:nvPicPr>
        <p:blipFill>
          <a:blip r:embed="rId3">
            <a:extLst/>
          </a:blip>
          <a:stretch>
            <a:fillRect/>
          </a:stretch>
        </p:blipFill>
        <p:spPr>
          <a:xfrm>
            <a:off x="1625206" y="4114800"/>
            <a:ext cx="8928101" cy="1655564"/>
          </a:xfrm>
          <a:prstGeom prst="rect">
            <a:avLst/>
          </a:prstGeom>
          <a:ln w="12700">
            <a:miter lim="400000"/>
          </a:ln>
        </p:spPr>
      </p:pic>
      <p:sp>
        <p:nvSpPr>
          <p:cNvPr id="2" name="TextBox 1"/>
          <p:cNvSpPr txBox="1"/>
          <p:nvPr/>
        </p:nvSpPr>
        <p:spPr>
          <a:xfrm>
            <a:off x="936702" y="312234"/>
            <a:ext cx="10593659" cy="769441"/>
          </a:xfrm>
          <a:prstGeom prst="rect">
            <a:avLst/>
          </a:prstGeom>
          <a:noFill/>
        </p:spPr>
        <p:txBody>
          <a:bodyPr wrap="square" rtlCol="0">
            <a:spAutoFit/>
          </a:bodyPr>
          <a:lstStyle/>
          <a:p>
            <a:pPr algn="ctr"/>
            <a:r>
              <a:rPr lang="en-US" sz="4400" dirty="0" smtClean="0"/>
              <a:t>Panorama</a:t>
            </a:r>
            <a:endParaRPr lang="en-US" sz="4400" dirty="0"/>
          </a:p>
        </p:txBody>
      </p:sp>
    </p:spTree>
    <p:extLst>
      <p:ext uri="{BB962C8B-B14F-4D97-AF65-F5344CB8AC3E}">
        <p14:creationId xmlns:p14="http://schemas.microsoft.com/office/powerpoint/2010/main" val="1809809226"/>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517775" y="304413"/>
            <a:ext cx="7143750" cy="438150"/>
          </a:xfrm>
        </p:spPr>
        <p:txBody>
          <a:bodyPr>
            <a:normAutofit fontScale="90000"/>
          </a:bodyPr>
          <a:lstStyle/>
          <a:p>
            <a:r>
              <a:rPr lang="en-US" dirty="0" smtClean="0"/>
              <a:t>Seam Carving</a:t>
            </a:r>
          </a:p>
        </p:txBody>
      </p:sp>
      <p:sp>
        <p:nvSpPr>
          <p:cNvPr id="36867" name="Content Placeholder 2"/>
          <p:cNvSpPr>
            <a:spLocks noGrp="1"/>
          </p:cNvSpPr>
          <p:nvPr>
            <p:ph idx="1"/>
          </p:nvPr>
        </p:nvSpPr>
        <p:spPr>
          <a:xfrm>
            <a:off x="1870075" y="1154113"/>
            <a:ext cx="8439150" cy="5195272"/>
          </a:xfrm>
        </p:spPr>
        <p:txBody>
          <a:bodyPr>
            <a:normAutofit fontScale="85000" lnSpcReduction="10000"/>
          </a:bodyPr>
          <a:lstStyle/>
          <a:p>
            <a:r>
              <a:rPr lang="en-US" dirty="0" smtClean="0"/>
              <a:t>Assume m x n </a:t>
            </a:r>
            <a:r>
              <a:rPr lang="en-US" dirty="0" smtClean="0">
                <a:sym typeface="Wingdings" pitchFamily="2" charset="2"/>
              </a:rPr>
              <a:t> m x n’, n’&lt;n  	(summarization)</a:t>
            </a:r>
            <a:endParaRPr lang="en-US" dirty="0" smtClean="0"/>
          </a:p>
          <a:p>
            <a:endParaRPr lang="en-US" dirty="0" smtClean="0"/>
          </a:p>
          <a:p>
            <a:r>
              <a:rPr lang="en-US" dirty="0" smtClean="0"/>
              <a:t>Basic Idea: remove unimportant pixels from the image</a:t>
            </a:r>
          </a:p>
          <a:p>
            <a:pPr lvl="1"/>
            <a:r>
              <a:rPr lang="en-US" dirty="0" smtClean="0"/>
              <a:t>Unimportant = pixels with less “energy”</a:t>
            </a:r>
          </a:p>
          <a:p>
            <a:endParaRPr lang="en-US" dirty="0" smtClean="0"/>
          </a:p>
          <a:p>
            <a:endParaRPr lang="en-US" dirty="0" smtClean="0"/>
          </a:p>
          <a:p>
            <a:endParaRPr lang="en-US" dirty="0" smtClean="0"/>
          </a:p>
          <a:p>
            <a:r>
              <a:rPr lang="en-US" dirty="0" smtClean="0"/>
              <a:t>Intuition for gradient-based energy:</a:t>
            </a:r>
          </a:p>
          <a:p>
            <a:pPr lvl="1"/>
            <a:r>
              <a:rPr lang="en-US" dirty="0" smtClean="0"/>
              <a:t>Preserve strong contours</a:t>
            </a:r>
          </a:p>
          <a:p>
            <a:pPr lvl="1"/>
            <a:r>
              <a:rPr lang="en-US" dirty="0" smtClean="0"/>
              <a:t>Human vision more sensitive to edges – so try remove content from smoother areas</a:t>
            </a:r>
          </a:p>
          <a:p>
            <a:pPr lvl="1"/>
            <a:r>
              <a:rPr lang="en-US" dirty="0" smtClean="0"/>
              <a:t>Simple enough for producing some nice results</a:t>
            </a:r>
          </a:p>
        </p:txBody>
      </p:sp>
      <p:pic>
        <p:nvPicPr>
          <p:cNvPr id="368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95600"/>
            <a:ext cx="2838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37</a:t>
            </a:fld>
            <a:endParaRPr lang="en-US" dirty="0"/>
          </a:p>
        </p:txBody>
      </p:sp>
    </p:spTree>
    <p:extLst>
      <p:ext uri="{BB962C8B-B14F-4D97-AF65-F5344CB8AC3E}">
        <p14:creationId xmlns:p14="http://schemas.microsoft.com/office/powerpoint/2010/main" val="37914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14"/>
          <p:cNvSpPr txBox="1">
            <a:spLocks noChangeArrowheads="1"/>
          </p:cNvSpPr>
          <p:nvPr/>
        </p:nvSpPr>
        <p:spPr bwMode="auto">
          <a:xfrm>
            <a:off x="8305800" y="5943600"/>
            <a:ext cx="16764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FF33CC"/>
                </a:solidFill>
                <a:latin typeface="Arial Black" pitchFamily="34" charset="0"/>
              </a:rPr>
              <a:t>optimal</a:t>
            </a:r>
            <a:endParaRPr lang="en-US" sz="2400" baseline="-25000">
              <a:solidFill>
                <a:srgbClr val="FF33CC"/>
              </a:solidFill>
              <a:latin typeface="Arial Black" pitchFamily="34" charset="0"/>
            </a:endParaRPr>
          </a:p>
        </p:txBody>
      </p:sp>
      <p:sp>
        <p:nvSpPr>
          <p:cNvPr id="58370" name="Title 51"/>
          <p:cNvSpPr>
            <a:spLocks noGrp="1"/>
          </p:cNvSpPr>
          <p:nvPr>
            <p:ph type="title"/>
          </p:nvPr>
        </p:nvSpPr>
        <p:spPr>
          <a:xfrm>
            <a:off x="1981200" y="274638"/>
            <a:ext cx="4187826" cy="1143000"/>
          </a:xfrm>
        </p:spPr>
        <p:txBody>
          <a:bodyPr/>
          <a:lstStyle/>
          <a:p>
            <a:r>
              <a:rPr lang="en-US" smtClean="0"/>
              <a:t>Preserved Energy</a:t>
            </a:r>
          </a:p>
        </p:txBody>
      </p:sp>
      <p:sp>
        <p:nvSpPr>
          <p:cNvPr id="58371" name="Rectangle 61"/>
          <p:cNvSpPr>
            <a:spLocks noChangeArrowheads="1"/>
          </p:cNvSpPr>
          <p:nvPr/>
        </p:nvSpPr>
        <p:spPr bwMode="auto">
          <a:xfrm>
            <a:off x="5105400" y="457200"/>
            <a:ext cx="533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pic>
        <p:nvPicPr>
          <p:cNvPr id="58372" name="Picture 59" descr="Graph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542925"/>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3" descr="christmas_orig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643064"/>
            <a:ext cx="23812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rate_distortion_christmas_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4208464"/>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 descr="rate_distortion_christmas_optim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3550" y="4208464"/>
            <a:ext cx="23812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rate_distortion_christmas_colum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3913" y="4208464"/>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rate_distortion_christmas_se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7125" y="4208464"/>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0"/>
          <p:cNvSpPr txBox="1">
            <a:spLocks noChangeArrowheads="1"/>
          </p:cNvSpPr>
          <p:nvPr/>
        </p:nvSpPr>
        <p:spPr bwMode="auto">
          <a:xfrm>
            <a:off x="1781175" y="5953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00FFFF"/>
                </a:solidFill>
                <a:latin typeface="Arial Black" pitchFamily="34" charset="0"/>
              </a:rPr>
              <a:t>crop</a:t>
            </a:r>
            <a:endParaRPr lang="en-US" sz="2400" baseline="-25000">
              <a:solidFill>
                <a:srgbClr val="00FFFF"/>
              </a:solidFill>
              <a:latin typeface="Arial Black" pitchFamily="34" charset="0"/>
            </a:endParaRPr>
          </a:p>
        </p:txBody>
      </p:sp>
      <p:sp>
        <p:nvSpPr>
          <p:cNvPr id="37" name="Text Box 11"/>
          <p:cNvSpPr txBox="1">
            <a:spLocks noChangeArrowheads="1"/>
          </p:cNvSpPr>
          <p:nvPr/>
        </p:nvSpPr>
        <p:spPr bwMode="auto">
          <a:xfrm>
            <a:off x="3352800" y="5953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FF0000"/>
                </a:solidFill>
                <a:latin typeface="Arial Black" pitchFamily="34" charset="0"/>
              </a:rPr>
              <a:t>column</a:t>
            </a:r>
            <a:endParaRPr lang="en-US" sz="2400" baseline="-25000">
              <a:solidFill>
                <a:srgbClr val="FF0000"/>
              </a:solidFill>
              <a:latin typeface="Arial Black" pitchFamily="34" charset="0"/>
            </a:endParaRPr>
          </a:p>
        </p:txBody>
      </p:sp>
      <p:sp>
        <p:nvSpPr>
          <p:cNvPr id="38" name="Text Box 12"/>
          <p:cNvSpPr txBox="1">
            <a:spLocks noChangeArrowheads="1"/>
          </p:cNvSpPr>
          <p:nvPr/>
        </p:nvSpPr>
        <p:spPr bwMode="auto">
          <a:xfrm>
            <a:off x="4933950" y="5953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chemeClr val="tx2"/>
                </a:solidFill>
                <a:latin typeface="Arial Black" pitchFamily="34" charset="0"/>
              </a:rPr>
              <a:t>seam</a:t>
            </a:r>
            <a:endParaRPr lang="en-US" sz="2400" baseline="-25000">
              <a:solidFill>
                <a:schemeClr val="tx2"/>
              </a:solidFill>
              <a:latin typeface="Arial Black" pitchFamily="34" charset="0"/>
            </a:endParaRPr>
          </a:p>
        </p:txBody>
      </p:sp>
      <p:pic>
        <p:nvPicPr>
          <p:cNvPr id="41" name="Picture 22" descr="Graph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3488" y="533400"/>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1" descr="Graph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3488" y="533400"/>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0" descr="Graph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3488" y="533400"/>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9" descr="Graph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8" y="533400"/>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rate_distortion_christmas_grap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4601" y="533400"/>
            <a:ext cx="39719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9" name="Text Box 17"/>
          <p:cNvSpPr txBox="1">
            <a:spLocks noChangeArrowheads="1"/>
          </p:cNvSpPr>
          <p:nvPr/>
        </p:nvSpPr>
        <p:spPr bwMode="auto">
          <a:xfrm>
            <a:off x="6781800" y="3505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solidFill>
                  <a:srgbClr val="000000"/>
                </a:solidFill>
                <a:latin typeface="Times New Roman" pitchFamily="18" charset="0"/>
                <a:cs typeface="Times New Roman" pitchFamily="18" charset="0"/>
              </a:rPr>
              <a:t>Image Reduction</a:t>
            </a:r>
          </a:p>
        </p:txBody>
      </p:sp>
      <p:sp>
        <p:nvSpPr>
          <p:cNvPr id="58390" name="Text Box 16"/>
          <p:cNvSpPr txBox="1">
            <a:spLocks noChangeArrowheads="1"/>
          </p:cNvSpPr>
          <p:nvPr/>
        </p:nvSpPr>
        <p:spPr bwMode="auto">
          <a:xfrm>
            <a:off x="4670426" y="2209801"/>
            <a:ext cx="16541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2400" i="1">
                <a:solidFill>
                  <a:srgbClr val="000000"/>
                </a:solidFill>
                <a:latin typeface="Times New Roman" pitchFamily="18" charset="0"/>
                <a:cs typeface="Times New Roman" pitchFamily="18" charset="0"/>
              </a:rPr>
              <a:t>Average Pixel Energy</a:t>
            </a:r>
          </a:p>
        </p:txBody>
      </p:sp>
      <p:sp>
        <p:nvSpPr>
          <p:cNvPr id="58391" name="Line 60"/>
          <p:cNvSpPr>
            <a:spLocks noChangeShapeType="1"/>
          </p:cNvSpPr>
          <p:nvPr/>
        </p:nvSpPr>
        <p:spPr bwMode="auto">
          <a:xfrm>
            <a:off x="9067800" y="3733800"/>
            <a:ext cx="838200" cy="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92" name="Line 62"/>
          <p:cNvSpPr>
            <a:spLocks noChangeShapeType="1"/>
          </p:cNvSpPr>
          <p:nvPr/>
        </p:nvSpPr>
        <p:spPr bwMode="auto">
          <a:xfrm flipV="1">
            <a:off x="6118225" y="1143000"/>
            <a:ext cx="0" cy="114300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93" name="AutoShape 63"/>
          <p:cNvSpPr>
            <a:spLocks/>
          </p:cNvSpPr>
          <p:nvPr/>
        </p:nvSpPr>
        <p:spPr bwMode="auto">
          <a:xfrm rot="5400000">
            <a:off x="2933700" y="266700"/>
            <a:ext cx="304800" cy="2362200"/>
          </a:xfrm>
          <a:prstGeom prst="leftBrace">
            <a:avLst>
              <a:gd name="adj1" fmla="val 64583"/>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38</a:t>
            </a:fld>
            <a:endParaRPr lang="en-US" dirty="0"/>
          </a:p>
        </p:txBody>
      </p:sp>
      <p:pic>
        <p:nvPicPr>
          <p:cNvPr id="28" name="Picture 5" descr="rate_distortion_christmas_pixe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10338" y="4191001"/>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3"/>
          <p:cNvSpPr txBox="1">
            <a:spLocks noChangeArrowheads="1"/>
          </p:cNvSpPr>
          <p:nvPr/>
        </p:nvSpPr>
        <p:spPr bwMode="auto">
          <a:xfrm>
            <a:off x="6505575" y="5935662"/>
            <a:ext cx="142875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00FF00"/>
                </a:solidFill>
                <a:latin typeface="Arial Black" pitchFamily="34" charset="0"/>
              </a:rPr>
              <a:t>pixel</a:t>
            </a:r>
            <a:endParaRPr lang="en-US" sz="2400" baseline="-25000">
              <a:solidFill>
                <a:srgbClr val="00FF00"/>
              </a:solidFill>
              <a:latin typeface="Arial Black" pitchFamily="34" charset="0"/>
            </a:endParaRPr>
          </a:p>
        </p:txBody>
      </p:sp>
    </p:spTree>
    <p:extLst>
      <p:ext uri="{BB962C8B-B14F-4D97-AF65-F5344CB8AC3E}">
        <p14:creationId xmlns:p14="http://schemas.microsoft.com/office/powerpoint/2010/main" val="358517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6" grpId="0" animBg="1"/>
      <p:bldP spid="37" grpId="0" animBg="1"/>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289" y="2475572"/>
            <a:ext cx="52292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2"/>
          <p:cNvSpPr>
            <a:spLocks noGrp="1"/>
          </p:cNvSpPr>
          <p:nvPr>
            <p:ph type="title"/>
          </p:nvPr>
        </p:nvSpPr>
        <p:spPr>
          <a:xfrm>
            <a:off x="3189288" y="415925"/>
            <a:ext cx="7143750" cy="438150"/>
          </a:xfrm>
        </p:spPr>
        <p:txBody>
          <a:bodyPr>
            <a:normAutofit fontScale="90000"/>
          </a:bodyPr>
          <a:lstStyle/>
          <a:p>
            <a:r>
              <a:rPr lang="en-US" smtClean="0"/>
              <a:t>Retargeting in Both Dimensions</a:t>
            </a:r>
          </a:p>
        </p:txBody>
      </p:sp>
      <p:sp>
        <p:nvSpPr>
          <p:cNvPr id="10244" name="Content Placeholder 3"/>
          <p:cNvSpPr>
            <a:spLocks noGrp="1"/>
          </p:cNvSpPr>
          <p:nvPr>
            <p:ph idx="1"/>
          </p:nvPr>
        </p:nvSpPr>
        <p:spPr>
          <a:xfrm>
            <a:off x="1905000" y="1107690"/>
            <a:ext cx="8439150" cy="2014538"/>
          </a:xfrm>
        </p:spPr>
        <p:txBody>
          <a:bodyPr/>
          <a:lstStyle/>
          <a:p>
            <a:r>
              <a:rPr lang="en-US" dirty="0" smtClean="0"/>
              <a:t>The recursion relation:</a:t>
            </a:r>
          </a:p>
          <a:p>
            <a:endParaRPr lang="en-US" dirty="0" smtClean="0"/>
          </a:p>
          <a:p>
            <a:endParaRPr lang="en-US" dirty="0" smtClean="0"/>
          </a:p>
          <a:p>
            <a:endParaRPr lang="en-US" dirty="0" smtClean="0"/>
          </a:p>
          <a:p>
            <a:endParaRPr lang="en-US" dirty="0" smtClean="0"/>
          </a:p>
        </p:txBody>
      </p:sp>
      <p:pic>
        <p:nvPicPr>
          <p:cNvPr id="102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38262"/>
            <a:ext cx="64770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butterfly_retarget_optim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1" y="4598988"/>
            <a:ext cx="207962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AutoShape 8"/>
          <p:cNvSpPr>
            <a:spLocks noChangeArrowheads="1"/>
          </p:cNvSpPr>
          <p:nvPr/>
        </p:nvSpPr>
        <p:spPr bwMode="auto">
          <a:xfrm>
            <a:off x="6629400" y="4979988"/>
            <a:ext cx="381000" cy="304800"/>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graphicFrame>
        <p:nvGraphicFramePr>
          <p:cNvPr id="10242" name="Object 9"/>
          <p:cNvGraphicFramePr>
            <a:graphicFrameLocks noChangeAspect="1"/>
          </p:cNvGraphicFramePr>
          <p:nvPr/>
        </p:nvGraphicFramePr>
        <p:xfrm>
          <a:off x="2667000" y="3810000"/>
          <a:ext cx="3657600" cy="2667000"/>
        </p:xfrm>
        <a:graphic>
          <a:graphicData uri="http://schemas.openxmlformats.org/presentationml/2006/ole">
            <mc:AlternateContent xmlns:mc="http://schemas.openxmlformats.org/markup-compatibility/2006">
              <mc:Choice xmlns:v="urn:schemas-microsoft-com:vml" Requires="v">
                <p:oleObj spid="_x0000_s6162" name="Bitmap Image" r:id="rId6" imgW="5172797" imgH="3772427" progId="Paint.Picture">
                  <p:embed/>
                </p:oleObj>
              </mc:Choice>
              <mc:Fallback>
                <p:oleObj name="Bitmap Image" r:id="rId6" imgW="5172797" imgH="377242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810000"/>
                        <a:ext cx="3657600" cy="2667000"/>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39</a:t>
            </a:fld>
            <a:endParaRPr lang="en-US" dirty="0"/>
          </a:p>
        </p:txBody>
      </p:sp>
    </p:spTree>
    <p:extLst>
      <p:ext uri="{BB962C8B-B14F-4D97-AF65-F5344CB8AC3E}">
        <p14:creationId xmlns:p14="http://schemas.microsoft.com/office/powerpoint/2010/main" val="148393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 overview</a:t>
            </a:r>
            <a:endParaRPr lang="en-US" dirty="0"/>
          </a:p>
        </p:txBody>
      </p:sp>
      <p:sp>
        <p:nvSpPr>
          <p:cNvPr id="3" name="Content Placeholder 2"/>
          <p:cNvSpPr>
            <a:spLocks noGrp="1"/>
          </p:cNvSpPr>
          <p:nvPr>
            <p:ph idx="1"/>
          </p:nvPr>
        </p:nvSpPr>
        <p:spPr/>
        <p:txBody>
          <a:bodyPr/>
          <a:lstStyle/>
          <a:p>
            <a:r>
              <a:rPr lang="en-US" dirty="0" smtClean="0"/>
              <a:t>100 points in total</a:t>
            </a:r>
          </a:p>
          <a:p>
            <a:r>
              <a:rPr lang="en-US" dirty="0" smtClean="0"/>
              <a:t>15 points for multiple choice</a:t>
            </a:r>
          </a:p>
          <a:p>
            <a:r>
              <a:rPr lang="en-US" dirty="0" smtClean="0"/>
              <a:t>20 points for true false</a:t>
            </a:r>
          </a:p>
          <a:p>
            <a:r>
              <a:rPr lang="en-US" dirty="0" smtClean="0"/>
              <a:t>25 points for filters, edges, corners, RANSAC, Hough transform</a:t>
            </a:r>
          </a:p>
          <a:p>
            <a:r>
              <a:rPr lang="en-US" dirty="0" smtClean="0"/>
              <a:t>15 points for segmentation and seam carving</a:t>
            </a:r>
          </a:p>
          <a:p>
            <a:r>
              <a:rPr lang="en-US" dirty="0" smtClean="0"/>
              <a:t>15 points for recognition and detection</a:t>
            </a:r>
          </a:p>
          <a:p>
            <a:r>
              <a:rPr lang="en-US" dirty="0" smtClean="0"/>
              <a:t>10 points for optical flow and tracking</a:t>
            </a:r>
            <a:endParaRPr lang="en-US" dirty="0"/>
          </a:p>
        </p:txBody>
      </p:sp>
    </p:spTree>
    <p:extLst>
      <p:ext uri="{BB962C8B-B14F-4D97-AF65-F5344CB8AC3E}">
        <p14:creationId xmlns:p14="http://schemas.microsoft.com/office/powerpoint/2010/main" val="1226903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Backward versus forward energy</a:t>
            </a:r>
            <a:endParaRPr lang="en-US" dirty="0"/>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885217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71801" y="5068840"/>
            <a:ext cx="697627" cy="369332"/>
          </a:xfrm>
          <a:prstGeom prst="rect">
            <a:avLst/>
          </a:prstGeom>
          <a:noFill/>
        </p:spPr>
        <p:txBody>
          <a:bodyPr wrap="none" rtlCol="0">
            <a:spAutoFit/>
          </a:bodyPr>
          <a:lstStyle/>
          <a:p>
            <a:r>
              <a:rPr lang="en-US" dirty="0"/>
              <a:t>Input</a:t>
            </a:r>
          </a:p>
        </p:txBody>
      </p:sp>
      <p:sp>
        <p:nvSpPr>
          <p:cNvPr id="6" name="TextBox 5"/>
          <p:cNvSpPr txBox="1"/>
          <p:nvPr/>
        </p:nvSpPr>
        <p:spPr>
          <a:xfrm>
            <a:off x="7550553" y="5221240"/>
            <a:ext cx="697627" cy="369332"/>
          </a:xfrm>
          <a:prstGeom prst="rect">
            <a:avLst/>
          </a:prstGeom>
          <a:noFill/>
        </p:spPr>
        <p:txBody>
          <a:bodyPr wrap="none" rtlCol="0">
            <a:spAutoFit/>
          </a:bodyPr>
          <a:lstStyle/>
          <a:p>
            <a:r>
              <a:rPr lang="en-US" dirty="0"/>
              <a:t>Input</a:t>
            </a:r>
          </a:p>
        </p:txBody>
      </p:sp>
      <p:sp>
        <p:nvSpPr>
          <p:cNvPr id="7" name="TextBox 6"/>
          <p:cNvSpPr txBox="1"/>
          <p:nvPr/>
        </p:nvSpPr>
        <p:spPr>
          <a:xfrm>
            <a:off x="4419600" y="5058852"/>
            <a:ext cx="1094402" cy="369332"/>
          </a:xfrm>
          <a:prstGeom prst="rect">
            <a:avLst/>
          </a:prstGeom>
          <a:noFill/>
        </p:spPr>
        <p:txBody>
          <a:bodyPr wrap="none" rtlCol="0">
            <a:spAutoFit/>
          </a:bodyPr>
          <a:lstStyle/>
          <a:p>
            <a:r>
              <a:rPr lang="en-US" dirty="0"/>
              <a:t>Backward</a:t>
            </a:r>
          </a:p>
        </p:txBody>
      </p:sp>
      <p:sp>
        <p:nvSpPr>
          <p:cNvPr id="8" name="TextBox 7"/>
          <p:cNvSpPr txBox="1"/>
          <p:nvPr/>
        </p:nvSpPr>
        <p:spPr>
          <a:xfrm>
            <a:off x="5903150" y="5064018"/>
            <a:ext cx="962699" cy="369332"/>
          </a:xfrm>
          <a:prstGeom prst="rect">
            <a:avLst/>
          </a:prstGeom>
          <a:noFill/>
        </p:spPr>
        <p:txBody>
          <a:bodyPr wrap="none" rtlCol="0">
            <a:spAutoFit/>
          </a:bodyPr>
          <a:lstStyle/>
          <a:p>
            <a:r>
              <a:rPr lang="en-US" dirty="0"/>
              <a:t>Forward</a:t>
            </a:r>
          </a:p>
        </p:txBody>
      </p:sp>
      <p:sp>
        <p:nvSpPr>
          <p:cNvPr id="9" name="TextBox 8"/>
          <p:cNvSpPr txBox="1"/>
          <p:nvPr/>
        </p:nvSpPr>
        <p:spPr>
          <a:xfrm>
            <a:off x="8837487" y="1491734"/>
            <a:ext cx="1094402" cy="369332"/>
          </a:xfrm>
          <a:prstGeom prst="rect">
            <a:avLst/>
          </a:prstGeom>
          <a:noFill/>
        </p:spPr>
        <p:txBody>
          <a:bodyPr wrap="none" rtlCol="0">
            <a:spAutoFit/>
          </a:bodyPr>
          <a:lstStyle/>
          <a:p>
            <a:r>
              <a:rPr lang="en-US" dirty="0"/>
              <a:t>Backward</a:t>
            </a:r>
          </a:p>
        </p:txBody>
      </p:sp>
      <p:sp>
        <p:nvSpPr>
          <p:cNvPr id="10" name="TextBox 9"/>
          <p:cNvSpPr txBox="1"/>
          <p:nvPr/>
        </p:nvSpPr>
        <p:spPr>
          <a:xfrm>
            <a:off x="9004201" y="5758934"/>
            <a:ext cx="962699" cy="369332"/>
          </a:xfrm>
          <a:prstGeom prst="rect">
            <a:avLst/>
          </a:prstGeom>
          <a:noFill/>
        </p:spPr>
        <p:txBody>
          <a:bodyPr wrap="none" rtlCol="0">
            <a:spAutoFit/>
          </a:bodyPr>
          <a:lstStyle/>
          <a:p>
            <a:r>
              <a:rPr lang="en-US" dirty="0"/>
              <a:t>Forward</a:t>
            </a:r>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40</a:t>
            </a:fld>
            <a:endParaRPr lang="en-US" dirty="0"/>
          </a:p>
        </p:txBody>
      </p:sp>
    </p:spTree>
    <p:extLst>
      <p:ext uri="{BB962C8B-B14F-4D97-AF65-F5344CB8AC3E}">
        <p14:creationId xmlns:p14="http://schemas.microsoft.com/office/powerpoint/2010/main" val="43499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t>Results</a:t>
            </a:r>
          </a:p>
        </p:txBody>
      </p:sp>
      <p:pic>
        <p:nvPicPr>
          <p:cNvPr id="96259" name="Picture 2" descr="C:\Users\Michael\Documents\work\vidret\paper\figures\Bench3Comp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464" y="533401"/>
            <a:ext cx="5297487"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3" descr="C:\Users\Michael\Documents\work\vidret\paper\figures\bench3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4176" y="4114800"/>
            <a:ext cx="340042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descr="C:\Users\Michael\Documents\work\vidret\paper\figures\bench3M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6" y="4146550"/>
            <a:ext cx="33686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41</a:t>
            </a:fld>
            <a:endParaRPr lang="en-US" dirty="0"/>
          </a:p>
        </p:txBody>
      </p:sp>
    </p:spTree>
    <p:extLst>
      <p:ext uri="{BB962C8B-B14F-4D97-AF65-F5344CB8AC3E}">
        <p14:creationId xmlns:p14="http://schemas.microsoft.com/office/powerpoint/2010/main" val="638795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981200" y="0"/>
            <a:ext cx="8229600" cy="1143000"/>
          </a:xfrm>
        </p:spPr>
        <p:txBody>
          <a:bodyPr/>
          <a:lstStyle/>
          <a:p>
            <a:r>
              <a:rPr lang="en-US" dirty="0" smtClean="0"/>
              <a:t>Gestalt Theory</a:t>
            </a:r>
            <a:endParaRPr lang="de-CH" dirty="0" smtClean="0"/>
          </a:p>
        </p:txBody>
      </p:sp>
      <p:sp>
        <p:nvSpPr>
          <p:cNvPr id="38915" name="Content Placeholder 2"/>
          <p:cNvSpPr>
            <a:spLocks noGrp="1"/>
          </p:cNvSpPr>
          <p:nvPr>
            <p:ph idx="1"/>
          </p:nvPr>
        </p:nvSpPr>
        <p:spPr>
          <a:xfrm>
            <a:off x="1981200" y="1189038"/>
            <a:ext cx="8229600" cy="4525963"/>
          </a:xfrm>
        </p:spPr>
        <p:txBody>
          <a:bodyPr>
            <a:normAutofit/>
          </a:bodyPr>
          <a:lstStyle/>
          <a:p>
            <a:pPr eaLnBrk="1" hangingPunct="1"/>
            <a:r>
              <a:rPr lang="en-US" sz="2400" dirty="0"/>
              <a:t>Gestalt: whole or group</a:t>
            </a:r>
          </a:p>
          <a:p>
            <a:pPr lvl="1" eaLnBrk="1" hangingPunct="1"/>
            <a:r>
              <a:rPr lang="en-US" sz="2000" dirty="0"/>
              <a:t>Whole is greater than sum of its parts</a:t>
            </a:r>
          </a:p>
          <a:p>
            <a:pPr lvl="1" eaLnBrk="1" hangingPunct="1"/>
            <a:r>
              <a:rPr lang="en-US" sz="2000" dirty="0"/>
              <a:t>Relationships among parts can yield new properties/features</a:t>
            </a:r>
          </a:p>
          <a:p>
            <a:pPr lvl="1" eaLnBrk="1" hangingPunct="1"/>
            <a:endParaRPr lang="en-US" sz="1100" dirty="0"/>
          </a:p>
          <a:p>
            <a:pPr eaLnBrk="1" hangingPunct="1"/>
            <a:r>
              <a:rPr lang="en-US" sz="2400" dirty="0"/>
              <a:t>Psychologists identified series of factors that predispose set of elements to be grouped (by human visual system)</a:t>
            </a:r>
            <a:endParaRPr lang="de-CH" sz="1600" dirty="0"/>
          </a:p>
        </p:txBody>
      </p:sp>
      <p:pic>
        <p:nvPicPr>
          <p:cNvPr id="38918" name="Picture 2" descr="C:\Users\leibe\Desktop\Bastian\myclasses\cv-ws08\images\Werthei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9326" y="3406480"/>
            <a:ext cx="1641475" cy="233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9" name="TextBox 7"/>
          <p:cNvSpPr txBox="1">
            <a:spLocks noChangeArrowheads="1"/>
          </p:cNvSpPr>
          <p:nvPr/>
        </p:nvSpPr>
        <p:spPr bwMode="auto">
          <a:xfrm>
            <a:off x="2514600" y="5181601"/>
            <a:ext cx="613738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600">
                <a:solidFill>
                  <a:schemeClr val="tx1"/>
                </a:solidFill>
              </a:rPr>
              <a:t>Untersuchungen zur Lehre von der Gestalt,</a:t>
            </a:r>
            <a:br>
              <a:rPr lang="en-US" sz="1600">
                <a:solidFill>
                  <a:schemeClr val="tx1"/>
                </a:solidFill>
              </a:rPr>
            </a:br>
            <a:r>
              <a:rPr lang="en-US" sz="1600" i="1">
                <a:solidFill>
                  <a:schemeClr val="tx1"/>
                </a:solidFill>
              </a:rPr>
              <a:t>Psychologische Forschung</a:t>
            </a:r>
            <a:r>
              <a:rPr lang="en-US" sz="1600">
                <a:solidFill>
                  <a:schemeClr val="tx1"/>
                </a:solidFill>
              </a:rPr>
              <a:t>, Vol. 4, pp. 301-350, 1923</a:t>
            </a:r>
            <a:endParaRPr lang="de-CH" sz="1600">
              <a:solidFill>
                <a:schemeClr val="tx1"/>
              </a:solidFill>
            </a:endParaRPr>
          </a:p>
          <a:p>
            <a:r>
              <a:rPr lang="de-CH" sz="1600">
                <a:solidFill>
                  <a:schemeClr val="tx1"/>
                </a:solidFill>
                <a:hlinkClick r:id="rId3"/>
              </a:rPr>
              <a:t>http://psy.ed.asu.edu/~classics/Wertheimer/Forms/forms.htm</a:t>
            </a:r>
            <a:endParaRPr lang="de-CH" sz="1600">
              <a:solidFill>
                <a:schemeClr val="tx1"/>
              </a:solidFill>
            </a:endParaRPr>
          </a:p>
        </p:txBody>
      </p:sp>
      <p:sp>
        <p:nvSpPr>
          <p:cNvPr id="38920" name="TextBox 8"/>
          <p:cNvSpPr txBox="1">
            <a:spLocks noChangeArrowheads="1"/>
          </p:cNvSpPr>
          <p:nvPr/>
        </p:nvSpPr>
        <p:spPr bwMode="auto">
          <a:xfrm>
            <a:off x="2554288" y="3429000"/>
            <a:ext cx="5440362"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a:defRPr sz="2000" b="1">
                <a:solidFill>
                  <a:schemeClr val="bg2"/>
                </a:solidFill>
                <a:latin typeface="Trebuchet MS" pitchFamily="34" charset="0"/>
              </a:defRPr>
            </a:lvl5pPr>
            <a:lvl6pPr marL="457200" eaLnBrk="0" fontAlgn="base" hangingPunct="0">
              <a:spcBef>
                <a:spcPct val="0"/>
              </a:spcBef>
              <a:spcAft>
                <a:spcPct val="0"/>
              </a:spcAft>
              <a:defRPr sz="2000" b="1">
                <a:solidFill>
                  <a:schemeClr val="bg2"/>
                </a:solidFill>
                <a:latin typeface="Trebuchet MS" pitchFamily="34" charset="0"/>
              </a:defRPr>
            </a:lvl6pPr>
            <a:lvl7pPr marL="914400" eaLnBrk="0" fontAlgn="base" hangingPunct="0">
              <a:spcBef>
                <a:spcPct val="0"/>
              </a:spcBef>
              <a:spcAft>
                <a:spcPct val="0"/>
              </a:spcAft>
              <a:defRPr sz="2000" b="1">
                <a:solidFill>
                  <a:schemeClr val="bg2"/>
                </a:solidFill>
                <a:latin typeface="Trebuchet MS" pitchFamily="34" charset="0"/>
              </a:defRPr>
            </a:lvl7pPr>
            <a:lvl8pPr marL="1371600" eaLnBrk="0" fontAlgn="base" hangingPunct="0">
              <a:spcBef>
                <a:spcPct val="0"/>
              </a:spcBef>
              <a:spcAft>
                <a:spcPct val="0"/>
              </a:spcAft>
              <a:defRPr sz="2000" b="1">
                <a:solidFill>
                  <a:schemeClr val="bg2"/>
                </a:solidFill>
                <a:latin typeface="Trebuchet MS" pitchFamily="34" charset="0"/>
              </a:defRPr>
            </a:lvl8pPr>
            <a:lvl9pPr marL="1828800" eaLnBrk="0" fontAlgn="base" hangingPunct="0">
              <a:spcBef>
                <a:spcPct val="0"/>
              </a:spcBef>
              <a:spcAft>
                <a:spcPct val="0"/>
              </a:spcAft>
              <a:defRPr sz="2000" b="1">
                <a:solidFill>
                  <a:schemeClr val="bg2"/>
                </a:solidFill>
                <a:latin typeface="Trebuchet MS" pitchFamily="34" charset="0"/>
              </a:defRPr>
            </a:lvl9pPr>
          </a:lstStyle>
          <a:p>
            <a:pPr marL="0" lvl="4"/>
            <a:r>
              <a:rPr lang="en-US" sz="1400" i="1" dirty="0">
                <a:solidFill>
                  <a:schemeClr val="tx1"/>
                </a:solidFill>
              </a:rPr>
              <a:t>“I stand at the window and see a house, trees, sky. </a:t>
            </a:r>
            <a:br>
              <a:rPr lang="en-US" sz="1400" i="1" dirty="0">
                <a:solidFill>
                  <a:schemeClr val="tx1"/>
                </a:solidFill>
              </a:rPr>
            </a:br>
            <a:r>
              <a:rPr lang="en-US" sz="1400" i="1" dirty="0">
                <a:solidFill>
                  <a:schemeClr val="tx1"/>
                </a:solidFill>
              </a:rPr>
              <a:t>Theoretically I might say there were 327 </a:t>
            </a:r>
            <a:r>
              <a:rPr lang="en-US" sz="1400" i="1" dirty="0" err="1">
                <a:solidFill>
                  <a:schemeClr val="tx1"/>
                </a:solidFill>
              </a:rPr>
              <a:t>brightnesses</a:t>
            </a:r>
            <a:r>
              <a:rPr lang="en-US" sz="1400" i="1" dirty="0">
                <a:solidFill>
                  <a:schemeClr val="tx1"/>
                </a:solidFill>
              </a:rPr>
              <a:t> </a:t>
            </a:r>
            <a:br>
              <a:rPr lang="en-US" sz="1400" i="1" dirty="0">
                <a:solidFill>
                  <a:schemeClr val="tx1"/>
                </a:solidFill>
              </a:rPr>
            </a:br>
            <a:r>
              <a:rPr lang="en-US" sz="1400" i="1" dirty="0">
                <a:solidFill>
                  <a:schemeClr val="tx1"/>
                </a:solidFill>
              </a:rPr>
              <a:t>and nuances of </a:t>
            </a:r>
            <a:r>
              <a:rPr lang="en-US" sz="1400" i="1" dirty="0" err="1">
                <a:solidFill>
                  <a:schemeClr val="tx1"/>
                </a:solidFill>
              </a:rPr>
              <a:t>colour</a:t>
            </a:r>
            <a:r>
              <a:rPr lang="en-US" sz="1400" i="1" dirty="0">
                <a:solidFill>
                  <a:schemeClr val="tx1"/>
                </a:solidFill>
              </a:rPr>
              <a:t>. Do I have "327"? No. I have sky, house, and trees.”</a:t>
            </a:r>
            <a:endParaRPr lang="en-US" sz="1400" dirty="0">
              <a:solidFill>
                <a:schemeClr val="tx1"/>
              </a:solidFill>
            </a:endParaRPr>
          </a:p>
          <a:p>
            <a:pPr marL="0" lvl="4" algn="r"/>
            <a:r>
              <a:rPr lang="en-US" sz="1800" dirty="0">
                <a:solidFill>
                  <a:schemeClr val="tx1"/>
                </a:solidFill>
              </a:rPr>
              <a:t>Max Wertheimer</a:t>
            </a:r>
            <a:br>
              <a:rPr lang="en-US" sz="1800" dirty="0">
                <a:solidFill>
                  <a:schemeClr val="tx1"/>
                </a:solidFill>
              </a:rPr>
            </a:br>
            <a:r>
              <a:rPr lang="en-US" sz="1400" dirty="0">
                <a:solidFill>
                  <a:schemeClr val="tx1"/>
                </a:solidFill>
              </a:rPr>
              <a:t>(1880-1943)</a:t>
            </a:r>
            <a:endParaRPr lang="de-CH" sz="1800" dirty="0">
              <a:solidFill>
                <a:schemeClr val="tx1"/>
              </a:solidFill>
            </a:endParaRPr>
          </a:p>
        </p:txBody>
      </p:sp>
      <p:sp>
        <p:nvSpPr>
          <p:cNvPr id="2" name="Date Placeholder 1"/>
          <p:cNvSpPr>
            <a:spLocks noGrp="1"/>
          </p:cNvSpPr>
          <p:nvPr>
            <p:ph type="dt" sz="half" idx="10"/>
          </p:nvPr>
        </p:nvSpPr>
        <p:spPr/>
        <p:txBody>
          <a:bodyPr/>
          <a:lstStyle/>
          <a:p>
            <a:r>
              <a:rPr lang="en-US" smtClean="0"/>
              <a:t>24-Oct-17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42</a:t>
            </a:fld>
            <a:endParaRPr lang="en-US" dirty="0"/>
          </a:p>
        </p:txBody>
      </p:sp>
    </p:spTree>
    <p:extLst>
      <p:ext uri="{BB962C8B-B14F-4D97-AF65-F5344CB8AC3E}">
        <p14:creationId xmlns:p14="http://schemas.microsoft.com/office/powerpoint/2010/main" val="1871016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981200" y="0"/>
            <a:ext cx="8229600" cy="1143000"/>
          </a:xfrm>
        </p:spPr>
        <p:txBody>
          <a:bodyPr/>
          <a:lstStyle/>
          <a:p>
            <a:r>
              <a:rPr lang="en-US" dirty="0" smtClean="0"/>
              <a:t>Gestalt Factors</a:t>
            </a:r>
            <a:endParaRPr lang="de-CH" dirty="0" smtClean="0"/>
          </a:p>
        </p:txBody>
      </p:sp>
      <p:sp>
        <p:nvSpPr>
          <p:cNvPr id="3" name="Content Placeholder 2"/>
          <p:cNvSpPr>
            <a:spLocks noGrp="1"/>
          </p:cNvSpPr>
          <p:nvPr>
            <p:ph idx="1"/>
          </p:nvPr>
        </p:nvSpPr>
        <p:spPr/>
        <p:txBody>
          <a:bodyPr>
            <a:normAutofit fontScale="85000" lnSpcReduction="20000"/>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z="800"/>
          </a:p>
          <a:p>
            <a:r>
              <a:rPr lang="en-US" sz="2000"/>
              <a:t>These factors make intuitive sense, but are very difficult to translate into algorithms.</a:t>
            </a:r>
          </a:p>
          <a:p>
            <a:endParaRPr lang="de-CH" smtClean="0"/>
          </a:p>
        </p:txBody>
      </p:sp>
      <p:pic>
        <p:nvPicPr>
          <p:cNvPr id="34822" name="Picture 4"/>
          <p:cNvPicPr>
            <a:picLocks noChangeAspect="1" noChangeArrowheads="1"/>
          </p:cNvPicPr>
          <p:nvPr/>
        </p:nvPicPr>
        <p:blipFill>
          <a:blip r:embed="rId2">
            <a:extLst>
              <a:ext uri="{28A0092B-C50C-407E-A947-70E740481C1C}">
                <a14:useLocalDpi xmlns:a14="http://schemas.microsoft.com/office/drawing/2010/main" val="0"/>
              </a:ext>
            </a:extLst>
          </a:blip>
          <a:srcRect l="27083" t="70757" r="25833" b="8006"/>
          <a:stretch>
            <a:fillRect/>
          </a:stretch>
        </p:blipFill>
        <p:spPr bwMode="auto">
          <a:xfrm>
            <a:off x="2006601" y="4341814"/>
            <a:ext cx="4564063" cy="125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l="33333" t="19080" r="35834" b="9370"/>
          <a:stretch>
            <a:fillRect/>
          </a:stretch>
        </p:blipFill>
        <p:spPr bwMode="auto">
          <a:xfrm>
            <a:off x="7240589" y="1165226"/>
            <a:ext cx="3140075"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4" name="Text Box 9"/>
          <p:cNvSpPr txBox="1">
            <a:spLocks noChangeArrowheads="1"/>
          </p:cNvSpPr>
          <p:nvPr/>
        </p:nvSpPr>
        <p:spPr bwMode="auto">
          <a:xfrm rot="16200000">
            <a:off x="9320214" y="4946651"/>
            <a:ext cx="23971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r"/>
            <a:r>
              <a:rPr lang="en-US" sz="1200" dirty="0">
                <a:solidFill>
                  <a:srgbClr val="000000"/>
                </a:solidFill>
              </a:rPr>
              <a:t>Image source: Forsyth &amp; Ponce</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l="27083" t="55972" r="25833" b="34787"/>
          <a:stretch>
            <a:fillRect/>
          </a:stretch>
        </p:blipFill>
        <p:spPr bwMode="auto">
          <a:xfrm>
            <a:off x="2006601" y="3465514"/>
            <a:ext cx="4564063" cy="54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l="27083" t="46733" r="25833" b="45876"/>
          <a:stretch>
            <a:fillRect/>
          </a:stretch>
        </p:blipFill>
        <p:spPr bwMode="auto">
          <a:xfrm>
            <a:off x="2006601" y="2917825"/>
            <a:ext cx="4564063"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l="27083" t="36877" r="25833" b="55115"/>
          <a:stretch>
            <a:fillRect/>
          </a:stretch>
        </p:blipFill>
        <p:spPr bwMode="auto">
          <a:xfrm>
            <a:off x="2006601" y="2333626"/>
            <a:ext cx="4564063"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l="27083" t="28255" r="25833" b="64354"/>
          <a:stretch>
            <a:fillRect/>
          </a:stretch>
        </p:blipFill>
        <p:spPr bwMode="auto">
          <a:xfrm>
            <a:off x="2006601" y="1822450"/>
            <a:ext cx="4564063"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9" name="Picture 4"/>
          <p:cNvPicPr>
            <a:picLocks noChangeAspect="1" noChangeArrowheads="1"/>
          </p:cNvPicPr>
          <p:nvPr/>
        </p:nvPicPr>
        <p:blipFill>
          <a:blip r:embed="rId2">
            <a:extLst>
              <a:ext uri="{28A0092B-C50C-407E-A947-70E740481C1C}">
                <a14:useLocalDpi xmlns:a14="http://schemas.microsoft.com/office/drawing/2010/main" val="0"/>
              </a:ext>
            </a:extLst>
          </a:blip>
          <a:srcRect l="27083" t="18399" r="25833" b="72978"/>
          <a:stretch>
            <a:fillRect/>
          </a:stretch>
        </p:blipFill>
        <p:spPr bwMode="auto">
          <a:xfrm>
            <a:off x="2006601" y="1238251"/>
            <a:ext cx="4564063"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24-Oct-17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43</a:t>
            </a:fld>
            <a:endParaRPr lang="en-US" dirty="0"/>
          </a:p>
        </p:txBody>
      </p:sp>
    </p:spTree>
    <p:extLst>
      <p:ext uri="{BB962C8B-B14F-4D97-AF65-F5344CB8AC3E}">
        <p14:creationId xmlns:p14="http://schemas.microsoft.com/office/powerpoint/2010/main" val="701960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8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24-Oct-17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44</a:t>
            </a:fld>
            <a:endParaRPr lang="en-US" dirty="0"/>
          </a:p>
        </p:txBody>
      </p:sp>
      <p:pic>
        <p:nvPicPr>
          <p:cNvPr id="7" name="Picture 6"/>
          <p:cNvPicPr>
            <a:picLocks noChangeAspect="1"/>
          </p:cNvPicPr>
          <p:nvPr/>
        </p:nvPicPr>
        <p:blipFill rotWithShape="1">
          <a:blip r:embed="rId2"/>
          <a:srcRect b="69306"/>
          <a:stretch/>
        </p:blipFill>
        <p:spPr>
          <a:xfrm>
            <a:off x="1792087" y="2381746"/>
            <a:ext cx="8682096" cy="74245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358636"/>
            <a:ext cx="3987800" cy="2475671"/>
          </a:xfrm>
          <a:prstGeom prst="rect">
            <a:avLst/>
          </a:prstGeom>
        </p:spPr>
      </p:pic>
      <p:sp>
        <p:nvSpPr>
          <p:cNvPr id="9" name="TextBox 8"/>
          <p:cNvSpPr txBox="1"/>
          <p:nvPr/>
        </p:nvSpPr>
        <p:spPr>
          <a:xfrm>
            <a:off x="7010400" y="4134807"/>
            <a:ext cx="2819400" cy="461665"/>
          </a:xfrm>
          <a:prstGeom prst="rect">
            <a:avLst/>
          </a:prstGeom>
          <a:noFill/>
        </p:spPr>
        <p:txBody>
          <a:bodyPr wrap="square" rtlCol="0">
            <a:spAutoFit/>
          </a:bodyPr>
          <a:lstStyle/>
          <a:p>
            <a:r>
              <a:rPr lang="en-US" sz="2400" dirty="0"/>
              <a:t>Long</a:t>
            </a:r>
            <a:r>
              <a:rPr lang="en-US" sz="2400"/>
              <a:t>, skinny clusters</a:t>
            </a:r>
            <a:endParaRPr lang="en-US" sz="2400" dirty="0"/>
          </a:p>
        </p:txBody>
      </p:sp>
      <p:sp>
        <p:nvSpPr>
          <p:cNvPr id="11" name="Title 1"/>
          <p:cNvSpPr>
            <a:spLocks noGrp="1"/>
          </p:cNvSpPr>
          <p:nvPr>
            <p:ph type="title"/>
          </p:nvPr>
        </p:nvSpPr>
        <p:spPr>
          <a:xfrm>
            <a:off x="1981200" y="274638"/>
            <a:ext cx="8229600" cy="1143000"/>
          </a:xfrm>
        </p:spPr>
        <p:txBody>
          <a:bodyPr>
            <a:normAutofit fontScale="90000"/>
          </a:bodyPr>
          <a:lstStyle/>
          <a:p>
            <a:r>
              <a:rPr lang="en-US" dirty="0" smtClean="0"/>
              <a:t>Different measures of nearest clusters</a:t>
            </a:r>
            <a:endParaRPr lang="en-US" dirty="0"/>
          </a:p>
        </p:txBody>
      </p:sp>
      <p:sp>
        <p:nvSpPr>
          <p:cNvPr id="12" name="Content Placeholder 14"/>
          <p:cNvSpPr txBox="1">
            <a:spLocks/>
          </p:cNvSpPr>
          <p:nvPr/>
        </p:nvSpPr>
        <p:spPr>
          <a:xfrm>
            <a:off x="2006600" y="1581660"/>
            <a:ext cx="8229600" cy="55194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Calibri"/>
                <a:cs typeface="Calibri"/>
              </a:rPr>
              <a:t>Single Link</a:t>
            </a:r>
          </a:p>
        </p:txBody>
      </p:sp>
    </p:spTree>
    <p:extLst>
      <p:ext uri="{BB962C8B-B14F-4D97-AF65-F5344CB8AC3E}">
        <p14:creationId xmlns:p14="http://schemas.microsoft.com/office/powerpoint/2010/main" val="1343755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24-Oct-17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45</a:t>
            </a:fld>
            <a:endParaRPr lang="en-US" dirty="0"/>
          </a:p>
        </p:txBody>
      </p:sp>
      <p:pic>
        <p:nvPicPr>
          <p:cNvPr id="8" name="Picture 7"/>
          <p:cNvPicPr>
            <a:picLocks noChangeAspect="1"/>
          </p:cNvPicPr>
          <p:nvPr/>
        </p:nvPicPr>
        <p:blipFill rotWithShape="1">
          <a:blip r:embed="rId3"/>
          <a:srcRect t="33845" b="44103"/>
          <a:stretch/>
        </p:blipFill>
        <p:spPr>
          <a:xfrm>
            <a:off x="1731904" y="2590800"/>
            <a:ext cx="8682096" cy="533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288222"/>
            <a:ext cx="4191000" cy="2608440"/>
          </a:xfrm>
          <a:prstGeom prst="rect">
            <a:avLst/>
          </a:prstGeom>
        </p:spPr>
      </p:pic>
      <p:sp>
        <p:nvSpPr>
          <p:cNvPr id="9" name="TextBox 8"/>
          <p:cNvSpPr txBox="1"/>
          <p:nvPr/>
        </p:nvSpPr>
        <p:spPr>
          <a:xfrm>
            <a:off x="7620000" y="4134807"/>
            <a:ext cx="2209800" cy="461665"/>
          </a:xfrm>
          <a:prstGeom prst="rect">
            <a:avLst/>
          </a:prstGeom>
          <a:noFill/>
        </p:spPr>
        <p:txBody>
          <a:bodyPr wrap="square" rtlCol="0">
            <a:spAutoFit/>
          </a:bodyPr>
          <a:lstStyle/>
          <a:p>
            <a:r>
              <a:rPr lang="en-US" sz="2400"/>
              <a:t>Tight clusters</a:t>
            </a:r>
          </a:p>
        </p:txBody>
      </p:sp>
      <p:sp>
        <p:nvSpPr>
          <p:cNvPr id="13" name="Title 1"/>
          <p:cNvSpPr>
            <a:spLocks noGrp="1"/>
          </p:cNvSpPr>
          <p:nvPr>
            <p:ph type="title"/>
          </p:nvPr>
        </p:nvSpPr>
        <p:spPr>
          <a:xfrm>
            <a:off x="1981200" y="274638"/>
            <a:ext cx="8229600" cy="1143000"/>
          </a:xfrm>
        </p:spPr>
        <p:txBody>
          <a:bodyPr>
            <a:normAutofit fontScale="90000"/>
          </a:bodyPr>
          <a:lstStyle/>
          <a:p>
            <a:r>
              <a:rPr lang="en-US" dirty="0" smtClean="0"/>
              <a:t>Different measures of nearest clusters</a:t>
            </a:r>
            <a:endParaRPr lang="en-US" dirty="0"/>
          </a:p>
        </p:txBody>
      </p:sp>
      <p:sp>
        <p:nvSpPr>
          <p:cNvPr id="14" name="Content Placeholder 14"/>
          <p:cNvSpPr txBox="1">
            <a:spLocks/>
          </p:cNvSpPr>
          <p:nvPr/>
        </p:nvSpPr>
        <p:spPr>
          <a:xfrm>
            <a:off x="2006600" y="1581660"/>
            <a:ext cx="8229600" cy="55194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Calibri"/>
                <a:cs typeface="Calibri"/>
              </a:rPr>
              <a:t>Complete Link</a:t>
            </a:r>
          </a:p>
        </p:txBody>
      </p:sp>
    </p:spTree>
    <p:extLst>
      <p:ext uri="{BB962C8B-B14F-4D97-AF65-F5344CB8AC3E}">
        <p14:creationId xmlns:p14="http://schemas.microsoft.com/office/powerpoint/2010/main" val="1560656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r>
              <a:rPr lang="en-US">
                <a:latin typeface="Calibri" charset="0"/>
              </a:rPr>
              <a:t>Conclusions: Agglomerative Clustering</a:t>
            </a:r>
          </a:p>
        </p:txBody>
      </p:sp>
      <p:sp>
        <p:nvSpPr>
          <p:cNvPr id="3" name="Content Placeholder 2"/>
          <p:cNvSpPr>
            <a:spLocks noGrp="1"/>
          </p:cNvSpPr>
          <p:nvPr>
            <p:ph idx="1"/>
          </p:nvPr>
        </p:nvSpPr>
        <p:spPr/>
        <p:txBody>
          <a:bodyPr>
            <a:normAutofit fontScale="92500" lnSpcReduction="10000"/>
          </a:bodyPr>
          <a:lstStyle/>
          <a:p>
            <a:pPr>
              <a:lnSpc>
                <a:spcPct val="80000"/>
              </a:lnSpc>
              <a:buFont typeface="Arial" charset="0"/>
              <a:buNone/>
            </a:pPr>
            <a:r>
              <a:rPr lang="en-US" sz="3600" dirty="0">
                <a:latin typeface="Calibri" charset="0"/>
              </a:rPr>
              <a:t>Good</a:t>
            </a:r>
          </a:p>
          <a:p>
            <a:pPr>
              <a:lnSpc>
                <a:spcPct val="80000"/>
              </a:lnSpc>
            </a:pPr>
            <a:r>
              <a:rPr lang="en-US" sz="3000" dirty="0">
                <a:latin typeface="Calibri" charset="0"/>
              </a:rPr>
              <a:t>Simple to implement, widespread application.</a:t>
            </a:r>
          </a:p>
          <a:p>
            <a:pPr>
              <a:lnSpc>
                <a:spcPct val="80000"/>
              </a:lnSpc>
            </a:pPr>
            <a:r>
              <a:rPr lang="en-US" sz="3000" dirty="0">
                <a:latin typeface="Calibri" charset="0"/>
              </a:rPr>
              <a:t>Clusters have adaptive shapes.</a:t>
            </a:r>
          </a:p>
          <a:p>
            <a:pPr>
              <a:lnSpc>
                <a:spcPct val="80000"/>
              </a:lnSpc>
            </a:pPr>
            <a:r>
              <a:rPr lang="en-US" sz="3000" dirty="0">
                <a:latin typeface="Calibri" charset="0"/>
              </a:rPr>
              <a:t>Provides a hierarchy of clusters.</a:t>
            </a:r>
          </a:p>
          <a:p>
            <a:pPr>
              <a:lnSpc>
                <a:spcPct val="80000"/>
              </a:lnSpc>
            </a:pPr>
            <a:r>
              <a:rPr lang="en-US" sz="3000" dirty="0">
                <a:latin typeface="Calibri" charset="0"/>
              </a:rPr>
              <a:t>No need to specify number of clusters in advance.</a:t>
            </a:r>
          </a:p>
          <a:p>
            <a:pPr>
              <a:lnSpc>
                <a:spcPct val="80000"/>
              </a:lnSpc>
              <a:buFont typeface="Arial" charset="0"/>
              <a:buNone/>
            </a:pPr>
            <a:endParaRPr lang="en-US" sz="3000" dirty="0">
              <a:latin typeface="Calibri" charset="0"/>
            </a:endParaRPr>
          </a:p>
          <a:p>
            <a:pPr>
              <a:lnSpc>
                <a:spcPct val="80000"/>
              </a:lnSpc>
              <a:buFont typeface="Arial" charset="0"/>
              <a:buNone/>
            </a:pPr>
            <a:r>
              <a:rPr lang="en-US" sz="3600" dirty="0">
                <a:latin typeface="Calibri" charset="0"/>
              </a:rPr>
              <a:t>Bad</a:t>
            </a:r>
          </a:p>
          <a:p>
            <a:pPr>
              <a:lnSpc>
                <a:spcPct val="80000"/>
              </a:lnSpc>
            </a:pPr>
            <a:r>
              <a:rPr lang="en-US" sz="3000" dirty="0">
                <a:latin typeface="Calibri" charset="0"/>
              </a:rPr>
              <a:t>May have imbalanced clusters.</a:t>
            </a:r>
          </a:p>
          <a:p>
            <a:pPr>
              <a:lnSpc>
                <a:spcPct val="80000"/>
              </a:lnSpc>
            </a:pPr>
            <a:r>
              <a:rPr lang="en-US" sz="3000" dirty="0">
                <a:latin typeface="Calibri" charset="0"/>
              </a:rPr>
              <a:t>Still have to choose number of clusters or threshold.</a:t>
            </a:r>
          </a:p>
          <a:p>
            <a:pPr>
              <a:lnSpc>
                <a:spcPct val="80000"/>
              </a:lnSpc>
            </a:pPr>
            <a:r>
              <a:rPr lang="en-US" sz="3000" dirty="0">
                <a:latin typeface="Calibri" charset="0"/>
              </a:rPr>
              <a:t>Does not scale well. Runtime of O(n</a:t>
            </a:r>
            <a:r>
              <a:rPr lang="en-US" sz="3000" baseline="30000" dirty="0">
                <a:latin typeface="Calibri" charset="0"/>
              </a:rPr>
              <a:t>3</a:t>
            </a:r>
            <a:r>
              <a:rPr lang="en-US" sz="3000" dirty="0">
                <a:latin typeface="Calibri" charset="0"/>
              </a:rPr>
              <a:t>).</a:t>
            </a:r>
          </a:p>
          <a:p>
            <a:pPr>
              <a:lnSpc>
                <a:spcPct val="80000"/>
              </a:lnSpc>
            </a:pPr>
            <a:r>
              <a:rPr lang="en-US" sz="3000" dirty="0">
                <a:latin typeface="Calibri" charset="0"/>
              </a:rPr>
              <a:t>Can get stuck at a local optima.</a:t>
            </a:r>
          </a:p>
          <a:p>
            <a:pPr>
              <a:lnSpc>
                <a:spcPct val="80000"/>
              </a:lnSpc>
              <a:buFont typeface="Arial" charset="0"/>
              <a:buNone/>
            </a:pPr>
            <a:endParaRPr lang="en-US" sz="3000" dirty="0">
              <a:latin typeface="Calibri" charset="0"/>
            </a:endParaRPr>
          </a:p>
        </p:txBody>
      </p:sp>
      <p:sp>
        <p:nvSpPr>
          <p:cNvPr id="2" name="Date Placeholder 1"/>
          <p:cNvSpPr>
            <a:spLocks noGrp="1"/>
          </p:cNvSpPr>
          <p:nvPr>
            <p:ph type="dt" sz="half" idx="10"/>
          </p:nvPr>
        </p:nvSpPr>
        <p:spPr/>
        <p:txBody>
          <a:bodyPr/>
          <a:lstStyle/>
          <a:p>
            <a:r>
              <a:rPr lang="en-US" smtClean="0"/>
              <a:t>24-Oct-17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46</a:t>
            </a:fld>
            <a:endParaRPr lang="en-US" dirty="0"/>
          </a:p>
        </p:txBody>
      </p:sp>
    </p:spTree>
    <p:extLst>
      <p:ext uri="{BB962C8B-B14F-4D97-AF65-F5344CB8AC3E}">
        <p14:creationId xmlns:p14="http://schemas.microsoft.com/office/powerpoint/2010/main" val="1520879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0"/>
            <a:ext cx="8229600" cy="1143000"/>
          </a:xfrm>
        </p:spPr>
        <p:txBody>
          <a:bodyPr/>
          <a:lstStyle/>
          <a:p>
            <a:r>
              <a:rPr lang="en-US" dirty="0">
                <a:latin typeface="Calibri" charset="0"/>
              </a:rPr>
              <a:t>K-</a:t>
            </a:r>
            <a:r>
              <a:rPr lang="en-US" dirty="0" smtClean="0">
                <a:latin typeface="Calibri" charset="0"/>
              </a:rPr>
              <a:t>means clustering</a:t>
            </a:r>
            <a:endParaRPr lang="en-US" dirty="0">
              <a:latin typeface="Calibri" charset="0"/>
            </a:endParaRPr>
          </a:p>
        </p:txBody>
      </p:sp>
      <p:pic>
        <p:nvPicPr>
          <p:cNvPr id="22531" name="Picture 5" descr="120px-K_Means_Example_Step_1">
            <a:hlinkClick r:id="rId2" tooltip="K Means Example Step 1.sv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1"/>
            <a:ext cx="2057400" cy="198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7" descr="120px-K_Means_Example_Step_2">
            <a:hlinkClick r:id="rId4" tooltip="K Means Example Step 2.sv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600200"/>
            <a:ext cx="2057400" cy="178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9" descr="120px-K_Means_Example_Step_3">
            <a:hlinkClick r:id="rId6" tooltip="K Means Example Step 3.svg"/>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570038"/>
            <a:ext cx="2057400" cy="178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11" descr="120px-K_Means_Example_Step_4">
            <a:hlinkClick r:id="rId8" tooltip="K Means Example Step 4.svg"/>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4400" y="1600200"/>
            <a:ext cx="2057400" cy="178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5" name="Text Box 24"/>
          <p:cNvSpPr txBox="1">
            <a:spLocks noChangeArrowheads="1"/>
          </p:cNvSpPr>
          <p:nvPr/>
        </p:nvSpPr>
        <p:spPr bwMode="auto">
          <a:xfrm>
            <a:off x="8540750" y="6581776"/>
            <a:ext cx="21272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solidFill>
                  <a:srgbClr val="7F7F7F"/>
                </a:solidFill>
              </a:rPr>
              <a:t>Illustration Source: wikipedia</a:t>
            </a:r>
          </a:p>
        </p:txBody>
      </p:sp>
      <p:sp>
        <p:nvSpPr>
          <p:cNvPr id="16" name="Right Arrow 15"/>
          <p:cNvSpPr/>
          <p:nvPr/>
        </p:nvSpPr>
        <p:spPr>
          <a:xfrm>
            <a:off x="3429000" y="2438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ight Arrow 16"/>
          <p:cNvSpPr/>
          <p:nvPr/>
        </p:nvSpPr>
        <p:spPr>
          <a:xfrm>
            <a:off x="6172200" y="25146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ight Arrow 17"/>
          <p:cNvSpPr/>
          <p:nvPr/>
        </p:nvSpPr>
        <p:spPr>
          <a:xfrm>
            <a:off x="8077200" y="2438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539" name="TextBox 18"/>
          <p:cNvSpPr txBox="1">
            <a:spLocks noChangeArrowheads="1"/>
          </p:cNvSpPr>
          <p:nvPr/>
        </p:nvSpPr>
        <p:spPr bwMode="auto">
          <a:xfrm>
            <a:off x="1752600" y="3352800"/>
            <a:ext cx="1828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dirty="0">
                <a:solidFill>
                  <a:srgbClr val="000000"/>
                </a:solidFill>
              </a:rPr>
              <a:t>1. Initialize Cluster Centers</a:t>
            </a:r>
          </a:p>
        </p:txBody>
      </p:sp>
      <p:sp>
        <p:nvSpPr>
          <p:cNvPr id="22540" name="TextBox 19"/>
          <p:cNvSpPr txBox="1">
            <a:spLocks noChangeArrowheads="1"/>
          </p:cNvSpPr>
          <p:nvPr/>
        </p:nvSpPr>
        <p:spPr bwMode="auto">
          <a:xfrm>
            <a:off x="3962400" y="3352800"/>
            <a:ext cx="2133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dirty="0">
                <a:solidFill>
                  <a:srgbClr val="000000"/>
                </a:solidFill>
              </a:rPr>
              <a:t>2. Assign Points to Clusters</a:t>
            </a:r>
          </a:p>
        </p:txBody>
      </p:sp>
      <p:sp>
        <p:nvSpPr>
          <p:cNvPr id="22541" name="TextBox 20"/>
          <p:cNvSpPr txBox="1">
            <a:spLocks noChangeArrowheads="1"/>
          </p:cNvSpPr>
          <p:nvPr/>
        </p:nvSpPr>
        <p:spPr bwMode="auto">
          <a:xfrm>
            <a:off x="6324600" y="3352800"/>
            <a:ext cx="2133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dirty="0">
                <a:solidFill>
                  <a:srgbClr val="000000"/>
                </a:solidFill>
              </a:rPr>
              <a:t>3. Re-compute Means</a:t>
            </a:r>
          </a:p>
        </p:txBody>
      </p:sp>
      <p:sp>
        <p:nvSpPr>
          <p:cNvPr id="22542" name="TextBox 21"/>
          <p:cNvSpPr txBox="1">
            <a:spLocks noChangeArrowheads="1"/>
          </p:cNvSpPr>
          <p:nvPr/>
        </p:nvSpPr>
        <p:spPr bwMode="auto">
          <a:xfrm>
            <a:off x="8534400" y="3352801"/>
            <a:ext cx="2133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solidFill>
                  <a:srgbClr val="000000"/>
                </a:solidFill>
              </a:rPr>
              <a:t>Repeat (2) and (3)</a:t>
            </a:r>
          </a:p>
        </p:txBody>
      </p:sp>
      <p:sp>
        <p:nvSpPr>
          <p:cNvPr id="15" name="Content Placeholder 2"/>
          <p:cNvSpPr>
            <a:spLocks noGrp="1"/>
          </p:cNvSpPr>
          <p:nvPr>
            <p:ph idx="1"/>
          </p:nvPr>
        </p:nvSpPr>
        <p:spPr>
          <a:xfrm>
            <a:off x="1981200" y="4038600"/>
            <a:ext cx="8229600" cy="1981201"/>
          </a:xfrm>
        </p:spPr>
        <p:txBody>
          <a:bodyPr/>
          <a:lstStyle/>
          <a:p>
            <a:pPr marL="0" indent="0">
              <a:buNone/>
            </a:pPr>
            <a:endParaRPr lang="en-US" dirty="0" smtClean="0">
              <a:solidFill>
                <a:srgbClr val="000000"/>
              </a:solidFill>
            </a:endParaRPr>
          </a:p>
          <a:p>
            <a:r>
              <a:rPr lang="en-US" dirty="0" smtClean="0">
                <a:solidFill>
                  <a:srgbClr val="000000"/>
                </a:solidFill>
              </a:rPr>
              <a:t>Java demo:</a:t>
            </a:r>
          </a:p>
          <a:p>
            <a:pPr>
              <a:buFontTx/>
              <a:buNone/>
            </a:pPr>
            <a:r>
              <a:rPr lang="en-US" dirty="0" smtClean="0">
                <a:solidFill>
                  <a:srgbClr val="000000"/>
                </a:solidFill>
                <a:hlinkClick r:id="rId10"/>
              </a:rPr>
              <a:t> </a:t>
            </a:r>
            <a:r>
              <a:rPr lang="en-US" sz="1800" dirty="0">
                <a:solidFill>
                  <a:srgbClr val="000000"/>
                </a:solidFill>
                <a:hlinkClick r:id="rId10"/>
              </a:rPr>
              <a:t>http://home.dei.polimi.it/matteucc/Clustering/tutorial_html/AppletKM.html</a:t>
            </a:r>
            <a:endParaRPr lang="en-US" dirty="0" smtClean="0">
              <a:solidFill>
                <a:srgbClr val="000000"/>
              </a:solidFill>
            </a:endParaRPr>
          </a:p>
          <a:p>
            <a:endParaRPr lang="de-CH" dirty="0" smtClean="0"/>
          </a:p>
        </p:txBody>
      </p:sp>
      <p:sp>
        <p:nvSpPr>
          <p:cNvPr id="2" name="Date Placeholder 1"/>
          <p:cNvSpPr>
            <a:spLocks noGrp="1"/>
          </p:cNvSpPr>
          <p:nvPr>
            <p:ph type="dt" sz="half" idx="10"/>
          </p:nvPr>
        </p:nvSpPr>
        <p:spPr/>
        <p:txBody>
          <a:bodyPr/>
          <a:lstStyle/>
          <a:p>
            <a:r>
              <a:rPr lang="en-US" smtClean="0"/>
              <a:t>26-Oct-17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47</a:t>
            </a:fld>
            <a:endParaRPr lang="en-US" dirty="0"/>
          </a:p>
        </p:txBody>
      </p:sp>
    </p:spTree>
    <p:extLst>
      <p:ext uri="{BB962C8B-B14F-4D97-AF65-F5344CB8AC3E}">
        <p14:creationId xmlns:p14="http://schemas.microsoft.com/office/powerpoint/2010/main" val="18793955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0"/>
            <a:ext cx="8229600" cy="1143000"/>
          </a:xfrm>
        </p:spPr>
        <p:txBody>
          <a:bodyPr/>
          <a:lstStyle/>
          <a:p>
            <a:r>
              <a:rPr lang="en-US" dirty="0" smtClean="0"/>
              <a:t>Feature Space</a:t>
            </a:r>
            <a:endParaRPr lang="de-CH" dirty="0" smtClean="0"/>
          </a:p>
        </p:txBody>
      </p:sp>
      <p:sp>
        <p:nvSpPr>
          <p:cNvPr id="3" name="Content Placeholder 2"/>
          <p:cNvSpPr>
            <a:spLocks noGrp="1"/>
          </p:cNvSpPr>
          <p:nvPr>
            <p:ph idx="1"/>
          </p:nvPr>
        </p:nvSpPr>
        <p:spPr>
          <a:xfrm>
            <a:off x="1981200" y="1325562"/>
            <a:ext cx="8229600" cy="4922838"/>
          </a:xfrm>
        </p:spPr>
        <p:txBody>
          <a:bodyPr>
            <a:normAutofit fontScale="77500" lnSpcReduction="20000"/>
          </a:bodyPr>
          <a:lstStyle/>
          <a:p>
            <a:r>
              <a:rPr lang="en-US" dirty="0" smtClean="0"/>
              <a:t>Depending on what we choose as the </a:t>
            </a:r>
            <a:r>
              <a:rPr lang="en-US" i="1" dirty="0" smtClean="0"/>
              <a:t>feature space</a:t>
            </a:r>
            <a:r>
              <a:rPr lang="en-US" dirty="0" smtClean="0"/>
              <a:t>, we can group pixels in different ways.</a:t>
            </a:r>
          </a:p>
          <a:p>
            <a:endParaRPr lang="en-US" sz="1600" dirty="0"/>
          </a:p>
          <a:p>
            <a:r>
              <a:rPr lang="en-US" dirty="0" smtClean="0">
                <a:solidFill>
                  <a:srgbClr val="000000"/>
                </a:solidFill>
              </a:rPr>
              <a:t>Grouping pixels based </a:t>
            </a:r>
            <a:br>
              <a:rPr lang="en-US" dirty="0" smtClean="0">
                <a:solidFill>
                  <a:srgbClr val="000000"/>
                </a:solidFill>
              </a:rPr>
            </a:br>
            <a:r>
              <a:rPr lang="en-US" dirty="0" smtClean="0">
                <a:solidFill>
                  <a:srgbClr val="000000"/>
                </a:solidFill>
              </a:rPr>
              <a:t>on</a:t>
            </a:r>
            <a:r>
              <a:rPr lang="en-US" dirty="0" smtClean="0">
                <a:solidFill>
                  <a:srgbClr val="FF0000"/>
                </a:solidFill>
              </a:rPr>
              <a:t> color </a:t>
            </a:r>
            <a:r>
              <a:rPr lang="en-US" dirty="0" smtClean="0">
                <a:solidFill>
                  <a:srgbClr val="000000"/>
                </a:solidFill>
              </a:rPr>
              <a:t>similarity </a:t>
            </a: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sz="2000" dirty="0">
              <a:solidFill>
                <a:srgbClr val="000000"/>
              </a:solidFill>
            </a:endParaRPr>
          </a:p>
          <a:p>
            <a:endParaRPr lang="en-US" sz="2000" dirty="0">
              <a:solidFill>
                <a:srgbClr val="000000"/>
              </a:solidFill>
            </a:endParaRPr>
          </a:p>
          <a:p>
            <a:r>
              <a:rPr lang="en-US" dirty="0" smtClean="0">
                <a:solidFill>
                  <a:srgbClr val="000000"/>
                </a:solidFill>
              </a:rPr>
              <a:t>Feature space: color value (3D) </a:t>
            </a:r>
          </a:p>
          <a:p>
            <a:endParaRPr lang="en-US" dirty="0" smtClean="0">
              <a:solidFill>
                <a:srgbClr val="000000"/>
              </a:solidFill>
            </a:endParaRPr>
          </a:p>
          <a:p>
            <a:endParaRPr lang="en-US" dirty="0" smtClean="0"/>
          </a:p>
          <a:p>
            <a:endParaRPr lang="de-CH" dirty="0" smtClean="0"/>
          </a:p>
        </p:txBody>
      </p:sp>
      <p:grpSp>
        <p:nvGrpSpPr>
          <p:cNvPr id="2" name="Group 39"/>
          <p:cNvGrpSpPr>
            <a:grpSpLocks/>
          </p:cNvGrpSpPr>
          <p:nvPr/>
        </p:nvGrpSpPr>
        <p:grpSpPr bwMode="auto">
          <a:xfrm>
            <a:off x="6278563" y="1749425"/>
            <a:ext cx="4310062" cy="4235450"/>
            <a:chOff x="4754563" y="2155825"/>
            <a:chExt cx="4310062" cy="4235450"/>
          </a:xfrm>
        </p:grpSpPr>
        <p:pic>
          <p:nvPicPr>
            <p:cNvPr id="61461" name="Picture 6" descr="panda_cub6_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4563" y="2917825"/>
              <a:ext cx="3198812" cy="228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62" name="Rectangle 41"/>
            <p:cNvSpPr>
              <a:spLocks noChangeArrowheads="1"/>
            </p:cNvSpPr>
            <p:nvPr/>
          </p:nvSpPr>
          <p:spPr bwMode="auto">
            <a:xfrm>
              <a:off x="5211763" y="3222625"/>
              <a:ext cx="76200" cy="76200"/>
            </a:xfrm>
            <a:prstGeom prst="rect">
              <a:avLst/>
            </a:prstGeom>
            <a:noFill/>
            <a:ln w="28575" algn="ctr">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61463" name="Rectangle 42"/>
            <p:cNvSpPr>
              <a:spLocks noChangeArrowheads="1"/>
            </p:cNvSpPr>
            <p:nvPr/>
          </p:nvSpPr>
          <p:spPr bwMode="auto">
            <a:xfrm>
              <a:off x="6202363" y="3375025"/>
              <a:ext cx="76200" cy="76200"/>
            </a:xfrm>
            <a:prstGeom prst="rect">
              <a:avLst/>
            </a:prstGeom>
            <a:noFill/>
            <a:ln w="2857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61464" name="Rectangle 43"/>
            <p:cNvSpPr>
              <a:spLocks noChangeArrowheads="1"/>
            </p:cNvSpPr>
            <p:nvPr/>
          </p:nvSpPr>
          <p:spPr bwMode="auto">
            <a:xfrm>
              <a:off x="6202363" y="3375025"/>
              <a:ext cx="76200" cy="76200"/>
            </a:xfrm>
            <a:prstGeom prst="rect">
              <a:avLst/>
            </a:prstGeom>
            <a:noFill/>
            <a:ln w="2857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61465" name="Rectangle 44"/>
            <p:cNvSpPr>
              <a:spLocks noChangeArrowheads="1"/>
            </p:cNvSpPr>
            <p:nvPr/>
          </p:nvSpPr>
          <p:spPr bwMode="auto">
            <a:xfrm>
              <a:off x="6126163" y="3298825"/>
              <a:ext cx="76200" cy="76200"/>
            </a:xfrm>
            <a:prstGeom prst="rect">
              <a:avLst/>
            </a:prstGeom>
            <a:noFill/>
            <a:ln w="2857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61466" name="Rectangle 45"/>
            <p:cNvSpPr>
              <a:spLocks noChangeArrowheads="1"/>
            </p:cNvSpPr>
            <p:nvPr/>
          </p:nvSpPr>
          <p:spPr bwMode="auto">
            <a:xfrm>
              <a:off x="5668963" y="3832225"/>
              <a:ext cx="76200" cy="76200"/>
            </a:xfrm>
            <a:prstGeom prst="rect">
              <a:avLst/>
            </a:prstGeom>
            <a:noFill/>
            <a:ln w="28575" algn="ctr">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61467" name="Rectangle 46"/>
            <p:cNvSpPr>
              <a:spLocks noChangeArrowheads="1"/>
            </p:cNvSpPr>
            <p:nvPr/>
          </p:nvSpPr>
          <p:spPr bwMode="auto">
            <a:xfrm>
              <a:off x="5059363" y="4746625"/>
              <a:ext cx="76200" cy="76200"/>
            </a:xfrm>
            <a:prstGeom prst="rect">
              <a:avLst/>
            </a:prstGeom>
            <a:noFill/>
            <a:ln w="28575" algn="ctr">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48" name="TextBox 17"/>
            <p:cNvSpPr txBox="1">
              <a:spLocks noChangeArrowheads="1"/>
            </p:cNvSpPr>
            <p:nvPr/>
          </p:nvSpPr>
          <p:spPr bwMode="auto">
            <a:xfrm>
              <a:off x="8077200" y="2232025"/>
              <a:ext cx="914400" cy="923925"/>
            </a:xfrm>
            <a:prstGeom prst="rect">
              <a:avLst/>
            </a:prstGeom>
            <a:noFill/>
            <a:ln w="9525">
              <a:noFill/>
              <a:miter lim="800000"/>
              <a:headEnd/>
              <a:tailEnd/>
            </a:ln>
          </p:spPr>
          <p:txBody>
            <a:bodyPr>
              <a:spAutoFit/>
            </a:bodyPr>
            <a:lstStyle/>
            <a:p>
              <a:pPr>
                <a:defRPr/>
              </a:pPr>
              <a:r>
                <a:rPr lang="en-US" dirty="0">
                  <a:solidFill>
                    <a:srgbClr val="000000"/>
                  </a:solidFill>
                </a:rPr>
                <a:t>R=255</a:t>
              </a:r>
            </a:p>
            <a:p>
              <a:pPr>
                <a:defRPr/>
              </a:pPr>
              <a:r>
                <a:rPr lang="en-US" dirty="0">
                  <a:solidFill>
                    <a:srgbClr val="000000"/>
                  </a:solidFill>
                </a:rPr>
                <a:t>G=200</a:t>
              </a:r>
            </a:p>
            <a:p>
              <a:pPr>
                <a:defRPr/>
              </a:pPr>
              <a:r>
                <a:rPr lang="en-US" dirty="0">
                  <a:solidFill>
                    <a:srgbClr val="000000"/>
                  </a:solidFill>
                </a:rPr>
                <a:t>B=250</a:t>
              </a:r>
            </a:p>
          </p:txBody>
        </p:sp>
        <p:sp>
          <p:nvSpPr>
            <p:cNvPr id="49" name="TextBox 18"/>
            <p:cNvSpPr txBox="1">
              <a:spLocks noChangeArrowheads="1"/>
            </p:cNvSpPr>
            <p:nvPr/>
          </p:nvSpPr>
          <p:spPr bwMode="auto">
            <a:xfrm>
              <a:off x="8150225" y="3616325"/>
              <a:ext cx="914400" cy="923925"/>
            </a:xfrm>
            <a:prstGeom prst="rect">
              <a:avLst/>
            </a:prstGeom>
            <a:noFill/>
            <a:ln w="9525">
              <a:noFill/>
              <a:miter lim="800000"/>
              <a:headEnd/>
              <a:tailEnd/>
            </a:ln>
          </p:spPr>
          <p:txBody>
            <a:bodyPr>
              <a:spAutoFit/>
            </a:bodyPr>
            <a:lstStyle/>
            <a:p>
              <a:pPr>
                <a:defRPr/>
              </a:pPr>
              <a:r>
                <a:rPr lang="en-US" dirty="0">
                  <a:solidFill>
                    <a:srgbClr val="000000"/>
                  </a:solidFill>
                </a:rPr>
                <a:t>R=245</a:t>
              </a:r>
            </a:p>
            <a:p>
              <a:pPr>
                <a:defRPr/>
              </a:pPr>
              <a:r>
                <a:rPr lang="en-US" dirty="0">
                  <a:solidFill>
                    <a:srgbClr val="000000"/>
                  </a:solidFill>
                </a:rPr>
                <a:t>G=220</a:t>
              </a:r>
            </a:p>
            <a:p>
              <a:pPr>
                <a:defRPr/>
              </a:pPr>
              <a:r>
                <a:rPr lang="en-US" dirty="0">
                  <a:solidFill>
                    <a:srgbClr val="000000"/>
                  </a:solidFill>
                </a:rPr>
                <a:t>B=248</a:t>
              </a:r>
            </a:p>
          </p:txBody>
        </p:sp>
        <p:sp>
          <p:nvSpPr>
            <p:cNvPr id="50" name="TextBox 19"/>
            <p:cNvSpPr txBox="1">
              <a:spLocks noChangeArrowheads="1"/>
            </p:cNvSpPr>
            <p:nvPr/>
          </p:nvSpPr>
          <p:spPr bwMode="auto">
            <a:xfrm>
              <a:off x="5029200" y="5294313"/>
              <a:ext cx="914400" cy="923925"/>
            </a:xfrm>
            <a:prstGeom prst="rect">
              <a:avLst/>
            </a:prstGeom>
            <a:noFill/>
            <a:ln w="9525">
              <a:noFill/>
              <a:miter lim="800000"/>
              <a:headEnd/>
              <a:tailEnd/>
            </a:ln>
          </p:spPr>
          <p:txBody>
            <a:bodyPr>
              <a:spAutoFit/>
            </a:bodyPr>
            <a:lstStyle/>
            <a:p>
              <a:pPr>
                <a:defRPr/>
              </a:pPr>
              <a:r>
                <a:rPr lang="en-US" dirty="0">
                  <a:solidFill>
                    <a:srgbClr val="000000"/>
                  </a:solidFill>
                </a:rPr>
                <a:t>R=15</a:t>
              </a:r>
            </a:p>
            <a:p>
              <a:pPr>
                <a:defRPr/>
              </a:pPr>
              <a:r>
                <a:rPr lang="en-US" dirty="0">
                  <a:solidFill>
                    <a:srgbClr val="000000"/>
                  </a:solidFill>
                </a:rPr>
                <a:t>G=189</a:t>
              </a:r>
            </a:p>
            <a:p>
              <a:pPr>
                <a:defRPr/>
              </a:pPr>
              <a:r>
                <a:rPr lang="en-US" dirty="0">
                  <a:solidFill>
                    <a:srgbClr val="000000"/>
                  </a:solidFill>
                </a:rPr>
                <a:t>B=2</a:t>
              </a:r>
            </a:p>
          </p:txBody>
        </p:sp>
        <p:sp>
          <p:nvSpPr>
            <p:cNvPr id="51" name="TextBox 20"/>
            <p:cNvSpPr txBox="1">
              <a:spLocks noChangeArrowheads="1"/>
            </p:cNvSpPr>
            <p:nvPr/>
          </p:nvSpPr>
          <p:spPr bwMode="auto">
            <a:xfrm>
              <a:off x="6629400" y="5400675"/>
              <a:ext cx="914400" cy="923925"/>
            </a:xfrm>
            <a:prstGeom prst="rect">
              <a:avLst/>
            </a:prstGeom>
            <a:noFill/>
            <a:ln w="9525">
              <a:noFill/>
              <a:miter lim="800000"/>
              <a:headEnd/>
              <a:tailEnd/>
            </a:ln>
          </p:spPr>
          <p:txBody>
            <a:bodyPr>
              <a:spAutoFit/>
            </a:bodyPr>
            <a:lstStyle/>
            <a:p>
              <a:pPr>
                <a:defRPr/>
              </a:pPr>
              <a:r>
                <a:rPr lang="en-US" dirty="0">
                  <a:solidFill>
                    <a:srgbClr val="000000"/>
                  </a:solidFill>
                </a:rPr>
                <a:t>R=3</a:t>
              </a:r>
            </a:p>
            <a:p>
              <a:pPr>
                <a:defRPr/>
              </a:pPr>
              <a:r>
                <a:rPr lang="en-US" dirty="0">
                  <a:solidFill>
                    <a:srgbClr val="000000"/>
                  </a:solidFill>
                </a:rPr>
                <a:t>G=12</a:t>
              </a:r>
            </a:p>
            <a:p>
              <a:pPr>
                <a:defRPr/>
              </a:pPr>
              <a:r>
                <a:rPr lang="en-US" dirty="0">
                  <a:solidFill>
                    <a:srgbClr val="000000"/>
                  </a:solidFill>
                </a:rPr>
                <a:t>B=2</a:t>
              </a:r>
            </a:p>
          </p:txBody>
        </p:sp>
        <p:sp>
          <p:nvSpPr>
            <p:cNvPr id="61472" name="Double Bracket 22"/>
            <p:cNvSpPr>
              <a:spLocks noChangeArrowheads="1"/>
            </p:cNvSpPr>
            <p:nvPr/>
          </p:nvSpPr>
          <p:spPr bwMode="auto">
            <a:xfrm>
              <a:off x="5029200" y="5218113"/>
              <a:ext cx="914400" cy="1063625"/>
            </a:xfrm>
            <a:prstGeom prst="bracketPair">
              <a:avLst>
                <a:gd name="adj" fmla="val 16667"/>
              </a:avLst>
            </a:prstGeom>
            <a:noFill/>
            <a:ln w="19050" algn="ctr">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61473" name="Double Bracket 23"/>
            <p:cNvSpPr>
              <a:spLocks noChangeArrowheads="1"/>
            </p:cNvSpPr>
            <p:nvPr/>
          </p:nvSpPr>
          <p:spPr bwMode="auto">
            <a:xfrm>
              <a:off x="6477000" y="5324475"/>
              <a:ext cx="914400" cy="1066800"/>
            </a:xfrm>
            <a:prstGeom prst="bracketPair">
              <a:avLst>
                <a:gd name="adj" fmla="val 16667"/>
              </a:avLst>
            </a:prstGeom>
            <a:noFill/>
            <a:ln w="19050" algn="ctr">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61474" name="Double Bracket 24"/>
            <p:cNvSpPr>
              <a:spLocks noChangeArrowheads="1"/>
            </p:cNvSpPr>
            <p:nvPr/>
          </p:nvSpPr>
          <p:spPr bwMode="auto">
            <a:xfrm>
              <a:off x="8077200" y="2155825"/>
              <a:ext cx="914400" cy="1066800"/>
            </a:xfrm>
            <a:prstGeom prst="bracketPair">
              <a:avLst>
                <a:gd name="adj" fmla="val 16667"/>
              </a:avLst>
            </a:prstGeom>
            <a:noFill/>
            <a:ln w="19050" algn="ctr">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sp>
          <p:nvSpPr>
            <p:cNvPr id="61475" name="Double Bracket 25"/>
            <p:cNvSpPr>
              <a:spLocks noChangeArrowheads="1"/>
            </p:cNvSpPr>
            <p:nvPr/>
          </p:nvSpPr>
          <p:spPr bwMode="auto">
            <a:xfrm>
              <a:off x="8150225" y="3538538"/>
              <a:ext cx="914400" cy="1066800"/>
            </a:xfrm>
            <a:prstGeom prst="bracketPair">
              <a:avLst>
                <a:gd name="adj" fmla="val 16667"/>
              </a:avLst>
            </a:prstGeom>
            <a:noFill/>
            <a:ln w="19050" algn="ctr">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de-DE">
                <a:solidFill>
                  <a:srgbClr val="000000"/>
                </a:solidFill>
                <a:latin typeface="Arial" pitchFamily="34" charset="0"/>
              </a:endParaRPr>
            </a:p>
          </p:txBody>
        </p:sp>
        <p:cxnSp>
          <p:nvCxnSpPr>
            <p:cNvPr id="61476" name="Shape 36"/>
            <p:cNvCxnSpPr>
              <a:cxnSpLocks noChangeShapeType="1"/>
              <a:stCxn id="50" idx="3"/>
              <a:endCxn id="61467" idx="2"/>
            </p:cNvCxnSpPr>
            <p:nvPr/>
          </p:nvCxnSpPr>
          <p:spPr bwMode="auto">
            <a:xfrm flipH="1" flipV="1">
              <a:off x="5097463" y="4822825"/>
              <a:ext cx="846137" cy="933451"/>
            </a:xfrm>
            <a:prstGeom prst="curvedConnector4">
              <a:avLst>
                <a:gd name="adj1" fmla="val -27017"/>
                <a:gd name="adj2" fmla="val 74745"/>
              </a:avLst>
            </a:prstGeom>
            <a:noFill/>
            <a:ln w="19050" algn="ctr">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61477" name="Shape 38"/>
            <p:cNvCxnSpPr>
              <a:cxnSpLocks noChangeShapeType="1"/>
              <a:endCxn id="61466" idx="3"/>
            </p:cNvCxnSpPr>
            <p:nvPr/>
          </p:nvCxnSpPr>
          <p:spPr bwMode="auto">
            <a:xfrm rot="16200000" flipV="1">
              <a:off x="5536407" y="4079081"/>
              <a:ext cx="1454150" cy="1036637"/>
            </a:xfrm>
            <a:prstGeom prst="curvedConnector2">
              <a:avLst/>
            </a:prstGeom>
            <a:noFill/>
            <a:ln w="28575" algn="ctr">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61478" name="Curved Connector 40"/>
            <p:cNvCxnSpPr>
              <a:cxnSpLocks noChangeShapeType="1"/>
              <a:stCxn id="48" idx="1"/>
              <a:endCxn id="61465" idx="3"/>
            </p:cNvCxnSpPr>
            <p:nvPr/>
          </p:nvCxnSpPr>
          <p:spPr bwMode="auto">
            <a:xfrm rot="10800000" flipV="1">
              <a:off x="6202364" y="2693689"/>
              <a:ext cx="1874837" cy="643235"/>
            </a:xfrm>
            <a:prstGeom prst="curvedConnector3">
              <a:avLst>
                <a:gd name="adj1" fmla="val 50000"/>
              </a:avLst>
            </a:prstGeom>
            <a:noFill/>
            <a:ln w="9525" algn="ctr">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61479" name="Curved Connector 42"/>
            <p:cNvCxnSpPr>
              <a:cxnSpLocks noChangeShapeType="1"/>
            </p:cNvCxnSpPr>
            <p:nvPr/>
          </p:nvCxnSpPr>
          <p:spPr bwMode="auto">
            <a:xfrm rot="10800000">
              <a:off x="6361113" y="3429000"/>
              <a:ext cx="1798637" cy="636588"/>
            </a:xfrm>
            <a:prstGeom prst="curvedConnector3">
              <a:avLst>
                <a:gd name="adj1" fmla="val 50000"/>
              </a:avLst>
            </a:prstGeom>
            <a:noFill/>
            <a:ln w="9525" algn="ctr">
              <a:solidFill>
                <a:srgbClr val="000000"/>
              </a:solidFill>
              <a:round/>
              <a:headEnd/>
              <a:tailEnd type="arrow" w="med" len="med"/>
            </a:ln>
            <a:extLst>
              <a:ext uri="{909E8E84-426E-40dd-AFC4-6F175D3DCCD1}">
                <a14:hiddenFill xmlns="" xmlns:a14="http://schemas.microsoft.com/office/drawing/2010/main">
                  <a:noFill/>
                </a14:hiddenFill>
              </a:ext>
            </a:extLst>
          </p:spPr>
        </p:cxnSp>
      </p:grpSp>
      <p:sp>
        <p:nvSpPr>
          <p:cNvPr id="60" name="Oval 26"/>
          <p:cNvSpPr>
            <a:spLocks noChangeArrowheads="1"/>
          </p:cNvSpPr>
          <p:nvPr/>
        </p:nvSpPr>
        <p:spPr bwMode="auto">
          <a:xfrm>
            <a:off x="3716338" y="3810000"/>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1" name="Oval 28"/>
          <p:cNvSpPr>
            <a:spLocks noChangeArrowheads="1"/>
          </p:cNvSpPr>
          <p:nvPr/>
        </p:nvSpPr>
        <p:spPr bwMode="auto">
          <a:xfrm>
            <a:off x="4097338" y="4724400"/>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 name="Oval 29"/>
          <p:cNvSpPr>
            <a:spLocks noChangeArrowheads="1"/>
          </p:cNvSpPr>
          <p:nvPr/>
        </p:nvSpPr>
        <p:spPr bwMode="auto">
          <a:xfrm>
            <a:off x="4249738" y="4572000"/>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3" name="Oval 30"/>
          <p:cNvSpPr>
            <a:spLocks noChangeArrowheads="1"/>
          </p:cNvSpPr>
          <p:nvPr/>
        </p:nvSpPr>
        <p:spPr bwMode="auto">
          <a:xfrm>
            <a:off x="4783138" y="3886200"/>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 name="Line 31"/>
          <p:cNvSpPr>
            <a:spLocks noChangeShapeType="1"/>
          </p:cNvSpPr>
          <p:nvPr/>
        </p:nvSpPr>
        <p:spPr bwMode="auto">
          <a:xfrm flipV="1">
            <a:off x="3487738" y="2971800"/>
            <a:ext cx="0" cy="18288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5" name="Line 32"/>
          <p:cNvSpPr>
            <a:spLocks noChangeShapeType="1"/>
          </p:cNvSpPr>
          <p:nvPr/>
        </p:nvSpPr>
        <p:spPr bwMode="auto">
          <a:xfrm flipV="1">
            <a:off x="3487738" y="3505200"/>
            <a:ext cx="1447800" cy="12954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6" name="Line 33"/>
          <p:cNvSpPr>
            <a:spLocks noChangeShapeType="1"/>
          </p:cNvSpPr>
          <p:nvPr/>
        </p:nvSpPr>
        <p:spPr bwMode="auto">
          <a:xfrm>
            <a:off x="3487738" y="4800600"/>
            <a:ext cx="1676400" cy="3048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7" name="Oval 34"/>
          <p:cNvSpPr>
            <a:spLocks noChangeArrowheads="1"/>
          </p:cNvSpPr>
          <p:nvPr/>
        </p:nvSpPr>
        <p:spPr bwMode="auto">
          <a:xfrm>
            <a:off x="3640138" y="3352800"/>
            <a:ext cx="609600" cy="685800"/>
          </a:xfrm>
          <a:prstGeom prst="ellipse">
            <a:avLst/>
          </a:prstGeom>
          <a:noFill/>
          <a:ln w="9525">
            <a:solidFill>
              <a:srgbClr val="99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solidFill>
                <a:srgbClr val="000000"/>
              </a:solidFill>
              <a:latin typeface="Arial" pitchFamily="34" charset="0"/>
            </a:endParaRPr>
          </a:p>
        </p:txBody>
      </p:sp>
      <p:sp>
        <p:nvSpPr>
          <p:cNvPr id="68" name="Oval 35"/>
          <p:cNvSpPr>
            <a:spLocks noChangeArrowheads="1"/>
          </p:cNvSpPr>
          <p:nvPr/>
        </p:nvSpPr>
        <p:spPr bwMode="auto">
          <a:xfrm>
            <a:off x="3868738" y="4343400"/>
            <a:ext cx="609600" cy="685800"/>
          </a:xfrm>
          <a:prstGeom prst="ellipse">
            <a:avLst/>
          </a:prstGeom>
          <a:noFill/>
          <a:ln w="9525">
            <a:solidFill>
              <a:srgbClr val="99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solidFill>
                <a:srgbClr val="000000"/>
              </a:solidFill>
              <a:latin typeface="Arial" pitchFamily="34" charset="0"/>
            </a:endParaRPr>
          </a:p>
        </p:txBody>
      </p:sp>
      <p:sp>
        <p:nvSpPr>
          <p:cNvPr id="69" name="Oval 36"/>
          <p:cNvSpPr>
            <a:spLocks noChangeArrowheads="1"/>
          </p:cNvSpPr>
          <p:nvPr/>
        </p:nvSpPr>
        <p:spPr bwMode="auto">
          <a:xfrm>
            <a:off x="4402138" y="3581400"/>
            <a:ext cx="609600" cy="685800"/>
          </a:xfrm>
          <a:prstGeom prst="ellipse">
            <a:avLst/>
          </a:prstGeom>
          <a:noFill/>
          <a:ln w="9525">
            <a:solidFill>
              <a:srgbClr val="99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solidFill>
                <a:srgbClr val="000000"/>
              </a:solidFill>
              <a:latin typeface="Arial" pitchFamily="34" charset="0"/>
            </a:endParaRPr>
          </a:p>
        </p:txBody>
      </p:sp>
      <p:sp>
        <p:nvSpPr>
          <p:cNvPr id="70" name="Text Box 37"/>
          <p:cNvSpPr txBox="1">
            <a:spLocks noChangeArrowheads="1"/>
          </p:cNvSpPr>
          <p:nvPr/>
        </p:nvSpPr>
        <p:spPr bwMode="auto">
          <a:xfrm>
            <a:off x="5029200" y="4738687"/>
            <a:ext cx="533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dirty="0">
                <a:solidFill>
                  <a:srgbClr val="000000"/>
                </a:solidFill>
                <a:latin typeface="Arial" pitchFamily="34" charset="0"/>
              </a:rPr>
              <a:t>R</a:t>
            </a:r>
          </a:p>
        </p:txBody>
      </p:sp>
      <p:sp>
        <p:nvSpPr>
          <p:cNvPr id="71" name="Text Box 38"/>
          <p:cNvSpPr txBox="1">
            <a:spLocks noChangeArrowheads="1"/>
          </p:cNvSpPr>
          <p:nvPr/>
        </p:nvSpPr>
        <p:spPr bwMode="auto">
          <a:xfrm>
            <a:off x="4954588" y="3316288"/>
            <a:ext cx="533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a:solidFill>
                  <a:srgbClr val="000000"/>
                </a:solidFill>
                <a:latin typeface="Arial" pitchFamily="34" charset="0"/>
              </a:rPr>
              <a:t>G</a:t>
            </a:r>
          </a:p>
        </p:txBody>
      </p:sp>
      <p:sp>
        <p:nvSpPr>
          <p:cNvPr id="72" name="Text Box 39"/>
          <p:cNvSpPr txBox="1">
            <a:spLocks noChangeArrowheads="1"/>
          </p:cNvSpPr>
          <p:nvPr/>
        </p:nvSpPr>
        <p:spPr bwMode="auto">
          <a:xfrm>
            <a:off x="3487738" y="2895600"/>
            <a:ext cx="533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dirty="0">
                <a:solidFill>
                  <a:srgbClr val="000000"/>
                </a:solidFill>
                <a:latin typeface="Arial" pitchFamily="34" charset="0"/>
              </a:rPr>
              <a:t>B</a:t>
            </a:r>
          </a:p>
        </p:txBody>
      </p:sp>
      <p:sp>
        <p:nvSpPr>
          <p:cNvPr id="61460" name="TextBox 73"/>
          <p:cNvSpPr txBox="1">
            <a:spLocks noChangeArrowheads="1"/>
          </p:cNvSpPr>
          <p:nvPr/>
        </p:nvSpPr>
        <p:spPr bwMode="auto">
          <a:xfrm>
            <a:off x="1836739" y="6092826"/>
            <a:ext cx="2568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
        <p:nvSpPr>
          <p:cNvPr id="4" name="Date Placeholder 3"/>
          <p:cNvSpPr>
            <a:spLocks noGrp="1"/>
          </p:cNvSpPr>
          <p:nvPr>
            <p:ph type="dt" sz="half" idx="10"/>
          </p:nvPr>
        </p:nvSpPr>
        <p:spPr/>
        <p:txBody>
          <a:bodyPr/>
          <a:lstStyle/>
          <a:p>
            <a:r>
              <a:rPr lang="en-US" smtClean="0"/>
              <a:t>26-Oct-17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48</a:t>
            </a:fld>
            <a:endParaRPr lang="en-US" dirty="0"/>
          </a:p>
        </p:txBody>
      </p:sp>
    </p:spTree>
    <p:extLst>
      <p:ext uri="{BB962C8B-B14F-4D97-AF65-F5344CB8AC3E}">
        <p14:creationId xmlns:p14="http://schemas.microsoft.com/office/powerpoint/2010/main" val="9222791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981200" y="0"/>
            <a:ext cx="8229600" cy="1143000"/>
          </a:xfrm>
        </p:spPr>
        <p:txBody>
          <a:bodyPr/>
          <a:lstStyle/>
          <a:p>
            <a:r>
              <a:rPr lang="en-US" dirty="0" smtClean="0"/>
              <a:t>Feature Space</a:t>
            </a:r>
            <a:endParaRPr lang="de-CH" dirty="0" smtClean="0"/>
          </a:p>
        </p:txBody>
      </p:sp>
      <p:sp>
        <p:nvSpPr>
          <p:cNvPr id="3" name="Content Placeholder 2"/>
          <p:cNvSpPr>
            <a:spLocks noGrp="1"/>
          </p:cNvSpPr>
          <p:nvPr>
            <p:ph idx="1"/>
          </p:nvPr>
        </p:nvSpPr>
        <p:spPr>
          <a:xfrm>
            <a:off x="1981200" y="1325562"/>
            <a:ext cx="8229600" cy="4846638"/>
          </a:xfrm>
        </p:spPr>
        <p:txBody>
          <a:bodyPr>
            <a:normAutofit fontScale="77500" lnSpcReduction="20000"/>
          </a:bodyPr>
          <a:lstStyle/>
          <a:p>
            <a:r>
              <a:rPr lang="en-US" dirty="0" smtClean="0"/>
              <a:t>Depending on what we choose as the </a:t>
            </a:r>
            <a:r>
              <a:rPr lang="en-US" i="1" dirty="0" smtClean="0"/>
              <a:t>feature space</a:t>
            </a:r>
            <a:r>
              <a:rPr lang="en-US" dirty="0" smtClean="0"/>
              <a:t>, we can group pixels in different ways.</a:t>
            </a:r>
          </a:p>
          <a:p>
            <a:endParaRPr lang="en-US" sz="1600" dirty="0"/>
          </a:p>
          <a:p>
            <a:r>
              <a:rPr lang="en-US" dirty="0" smtClean="0">
                <a:solidFill>
                  <a:srgbClr val="000000"/>
                </a:solidFill>
              </a:rPr>
              <a:t>Grouping pixels based </a:t>
            </a:r>
            <a:br>
              <a:rPr lang="en-US" dirty="0" smtClean="0">
                <a:solidFill>
                  <a:srgbClr val="000000"/>
                </a:solidFill>
              </a:rPr>
            </a:br>
            <a:r>
              <a:rPr lang="en-US" dirty="0" smtClean="0">
                <a:solidFill>
                  <a:srgbClr val="000000"/>
                </a:solidFill>
              </a:rPr>
              <a:t>on</a:t>
            </a:r>
            <a:r>
              <a:rPr lang="en-US" dirty="0" smtClean="0">
                <a:solidFill>
                  <a:srgbClr val="FF0000"/>
                </a:solidFill>
              </a:rPr>
              <a:t> texture </a:t>
            </a:r>
            <a:r>
              <a:rPr lang="en-US" dirty="0" smtClean="0">
                <a:solidFill>
                  <a:srgbClr val="000000"/>
                </a:solidFill>
              </a:rPr>
              <a:t>similarity</a:t>
            </a: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r>
              <a:rPr lang="en-US" dirty="0" smtClean="0">
                <a:solidFill>
                  <a:srgbClr val="000000"/>
                </a:solidFill>
              </a:rPr>
              <a:t>Feature space: filter bank responses (e.g., 24D) </a:t>
            </a:r>
          </a:p>
          <a:p>
            <a:endParaRPr lang="de-CH" dirty="0" smtClean="0"/>
          </a:p>
        </p:txBody>
      </p:sp>
      <p:pic>
        <p:nvPicPr>
          <p:cNvPr id="62470" name="Picture 6" descr="C:\Documents and Settings\grauman\Desktop\segmentation\pandabw.jpg"/>
          <p:cNvPicPr>
            <a:picLocks noChangeAspect="1" noChangeArrowheads="1"/>
          </p:cNvPicPr>
          <p:nvPr/>
        </p:nvPicPr>
        <p:blipFill>
          <a:blip r:embed="rId2">
            <a:extLst>
              <a:ext uri="{28A0092B-C50C-407E-A947-70E740481C1C}">
                <a14:useLocalDpi xmlns:a14="http://schemas.microsoft.com/office/drawing/2010/main" val="0"/>
              </a:ext>
            </a:extLst>
          </a:blip>
          <a:srcRect l="11566" t="5032" r="11601" b="11925"/>
          <a:stretch>
            <a:fillRect/>
          </a:stretch>
        </p:blipFill>
        <p:spPr bwMode="auto">
          <a:xfrm>
            <a:off x="5840413" y="2625726"/>
            <a:ext cx="3395662"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1" name="Content Placeholder 3" descr="lmfilters.jpg"/>
          <p:cNvPicPr>
            <a:picLocks noChangeAspect="1"/>
          </p:cNvPicPr>
          <p:nvPr/>
        </p:nvPicPr>
        <p:blipFill>
          <a:blip r:embed="rId3">
            <a:extLst>
              <a:ext uri="{28A0092B-C50C-407E-A947-70E740481C1C}">
                <a14:useLocalDpi xmlns:a14="http://schemas.microsoft.com/office/drawing/2010/main" val="0"/>
              </a:ext>
            </a:extLst>
          </a:blip>
          <a:srcRect t="1579" r="50301"/>
          <a:stretch>
            <a:fillRect/>
          </a:stretch>
        </p:blipFill>
        <p:spPr bwMode="auto">
          <a:xfrm>
            <a:off x="9272589" y="3027363"/>
            <a:ext cx="1362075" cy="91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 name="TextBox 48"/>
          <p:cNvSpPr txBox="1">
            <a:spLocks noChangeArrowheads="1"/>
          </p:cNvSpPr>
          <p:nvPr/>
        </p:nvSpPr>
        <p:spPr bwMode="auto">
          <a:xfrm>
            <a:off x="9447213" y="3940176"/>
            <a:ext cx="1066800" cy="461963"/>
          </a:xfrm>
          <a:prstGeom prst="rect">
            <a:avLst/>
          </a:prstGeom>
          <a:noFill/>
          <a:ln w="9525">
            <a:noFill/>
            <a:miter lim="800000"/>
            <a:headEnd/>
            <a:tailEnd/>
          </a:ln>
        </p:spPr>
        <p:txBody>
          <a:bodyPr>
            <a:spAutoFit/>
          </a:bodyPr>
          <a:lstStyle/>
          <a:p>
            <a:pPr algn="ctr">
              <a:defRPr/>
            </a:pPr>
            <a:r>
              <a:rPr lang="en-US" sz="1200" dirty="0">
                <a:solidFill>
                  <a:srgbClr val="000000"/>
                </a:solidFill>
              </a:rPr>
              <a:t>Filter bank of 24 filters</a:t>
            </a:r>
          </a:p>
        </p:txBody>
      </p:sp>
      <p:grpSp>
        <p:nvGrpSpPr>
          <p:cNvPr id="62473" name="Group 93"/>
          <p:cNvGrpSpPr>
            <a:grpSpLocks/>
          </p:cNvGrpSpPr>
          <p:nvPr/>
        </p:nvGrpSpPr>
        <p:grpSpPr bwMode="auto">
          <a:xfrm>
            <a:off x="3200401" y="3009900"/>
            <a:ext cx="2009775" cy="2267010"/>
            <a:chOff x="1963738" y="3465513"/>
            <a:chExt cx="2009775" cy="2267010"/>
          </a:xfrm>
        </p:grpSpPr>
        <p:sp>
          <p:nvSpPr>
            <p:cNvPr id="62475" name="Line 31"/>
            <p:cNvSpPr>
              <a:spLocks noChangeShapeType="1"/>
            </p:cNvSpPr>
            <p:nvPr/>
          </p:nvSpPr>
          <p:spPr bwMode="auto">
            <a:xfrm flipV="1">
              <a:off x="1963738" y="3590925"/>
              <a:ext cx="0" cy="18288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2476" name="Line 32"/>
            <p:cNvSpPr>
              <a:spLocks noChangeShapeType="1"/>
            </p:cNvSpPr>
            <p:nvPr/>
          </p:nvSpPr>
          <p:spPr bwMode="auto">
            <a:xfrm flipV="1">
              <a:off x="1963738" y="4124325"/>
              <a:ext cx="1447800" cy="12954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2477" name="Line 33"/>
            <p:cNvSpPr>
              <a:spLocks noChangeShapeType="1"/>
            </p:cNvSpPr>
            <p:nvPr/>
          </p:nvSpPr>
          <p:spPr bwMode="auto">
            <a:xfrm>
              <a:off x="1963738" y="5419725"/>
              <a:ext cx="1676400" cy="3048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2478" name="Text Box 37"/>
            <p:cNvSpPr txBox="1">
              <a:spLocks noChangeArrowheads="1"/>
            </p:cNvSpPr>
            <p:nvPr/>
          </p:nvSpPr>
          <p:spPr bwMode="auto">
            <a:xfrm>
              <a:off x="3259138" y="5332413"/>
              <a:ext cx="533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dirty="0">
                  <a:solidFill>
                    <a:srgbClr val="000000"/>
                  </a:solidFill>
                  <a:latin typeface="Arial" pitchFamily="34" charset="0"/>
                </a:rPr>
                <a:t>F</a:t>
              </a:r>
              <a:r>
                <a:rPr lang="en-US" baseline="-25000" dirty="0">
                  <a:solidFill>
                    <a:srgbClr val="000000"/>
                  </a:solidFill>
                  <a:latin typeface="Arial" pitchFamily="34" charset="0"/>
                </a:rPr>
                <a:t>24</a:t>
              </a:r>
            </a:p>
          </p:txBody>
        </p:sp>
        <p:sp>
          <p:nvSpPr>
            <p:cNvPr id="62479" name="Text Box 37"/>
            <p:cNvSpPr txBox="1">
              <a:spLocks noChangeArrowheads="1"/>
            </p:cNvSpPr>
            <p:nvPr/>
          </p:nvSpPr>
          <p:spPr bwMode="auto">
            <a:xfrm>
              <a:off x="3440113" y="3940175"/>
              <a:ext cx="533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a:solidFill>
                    <a:srgbClr val="000000"/>
                  </a:solidFill>
                  <a:latin typeface="Arial" pitchFamily="34" charset="0"/>
                </a:rPr>
                <a:t>F</a:t>
              </a:r>
              <a:r>
                <a:rPr lang="en-US" baseline="-25000">
                  <a:solidFill>
                    <a:srgbClr val="000000"/>
                  </a:solidFill>
                  <a:latin typeface="Arial" pitchFamily="34" charset="0"/>
                </a:rPr>
                <a:t>2</a:t>
              </a:r>
            </a:p>
          </p:txBody>
        </p:sp>
        <p:sp>
          <p:nvSpPr>
            <p:cNvPr id="62480" name="Text Box 37"/>
            <p:cNvSpPr txBox="1">
              <a:spLocks noChangeArrowheads="1"/>
            </p:cNvSpPr>
            <p:nvPr/>
          </p:nvSpPr>
          <p:spPr bwMode="auto">
            <a:xfrm>
              <a:off x="2016125" y="3465513"/>
              <a:ext cx="533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a:solidFill>
                    <a:srgbClr val="000000"/>
                  </a:solidFill>
                  <a:latin typeface="Arial" pitchFamily="34" charset="0"/>
                </a:rPr>
                <a:t>F</a:t>
              </a:r>
              <a:r>
                <a:rPr lang="en-US" baseline="-25000">
                  <a:solidFill>
                    <a:srgbClr val="000000"/>
                  </a:solidFill>
                  <a:latin typeface="Arial" pitchFamily="34" charset="0"/>
                </a:rPr>
                <a:t>1</a:t>
              </a:r>
            </a:p>
          </p:txBody>
        </p:sp>
        <p:sp>
          <p:nvSpPr>
            <p:cNvPr id="62481" name="TextBox 46"/>
            <p:cNvSpPr txBox="1">
              <a:spLocks noChangeArrowheads="1"/>
            </p:cNvSpPr>
            <p:nvPr/>
          </p:nvSpPr>
          <p:spPr bwMode="auto">
            <a:xfrm rot="5400000">
              <a:off x="2835275" y="4824413"/>
              <a:ext cx="6127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2800">
                  <a:solidFill>
                    <a:srgbClr val="000000"/>
                  </a:solidFill>
                  <a:latin typeface="Arial" pitchFamily="34" charset="0"/>
                </a:rPr>
                <a:t>…</a:t>
              </a:r>
            </a:p>
          </p:txBody>
        </p:sp>
        <p:sp>
          <p:nvSpPr>
            <p:cNvPr id="62482" name="Oval 30"/>
            <p:cNvSpPr>
              <a:spLocks noChangeArrowheads="1"/>
            </p:cNvSpPr>
            <p:nvPr/>
          </p:nvSpPr>
          <p:spPr bwMode="auto">
            <a:xfrm>
              <a:off x="3259138" y="450532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83" name="Oval 30"/>
            <p:cNvSpPr>
              <a:spLocks noChangeArrowheads="1"/>
            </p:cNvSpPr>
            <p:nvPr/>
          </p:nvSpPr>
          <p:spPr bwMode="auto">
            <a:xfrm>
              <a:off x="3330575" y="465772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84" name="Oval 30"/>
            <p:cNvSpPr>
              <a:spLocks noChangeArrowheads="1"/>
            </p:cNvSpPr>
            <p:nvPr/>
          </p:nvSpPr>
          <p:spPr bwMode="auto">
            <a:xfrm>
              <a:off x="3397250" y="4560888"/>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85" name="Oval 30"/>
            <p:cNvSpPr>
              <a:spLocks noChangeArrowheads="1"/>
            </p:cNvSpPr>
            <p:nvPr/>
          </p:nvSpPr>
          <p:spPr bwMode="auto">
            <a:xfrm>
              <a:off x="2600325" y="5029200"/>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86" name="Oval 30"/>
            <p:cNvSpPr>
              <a:spLocks noChangeArrowheads="1"/>
            </p:cNvSpPr>
            <p:nvPr/>
          </p:nvSpPr>
          <p:spPr bwMode="auto">
            <a:xfrm>
              <a:off x="2047875" y="4597400"/>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87" name="Oval 30"/>
            <p:cNvSpPr>
              <a:spLocks noChangeArrowheads="1"/>
            </p:cNvSpPr>
            <p:nvPr/>
          </p:nvSpPr>
          <p:spPr bwMode="auto">
            <a:xfrm>
              <a:off x="2119313" y="4749800"/>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88" name="Oval 30"/>
            <p:cNvSpPr>
              <a:spLocks noChangeArrowheads="1"/>
            </p:cNvSpPr>
            <p:nvPr/>
          </p:nvSpPr>
          <p:spPr bwMode="auto">
            <a:xfrm>
              <a:off x="2185988" y="4652963"/>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89" name="Oval 30"/>
            <p:cNvSpPr>
              <a:spLocks noChangeArrowheads="1"/>
            </p:cNvSpPr>
            <p:nvPr/>
          </p:nvSpPr>
          <p:spPr bwMode="auto">
            <a:xfrm>
              <a:off x="2265363" y="4805363"/>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0" name="Oval 30"/>
            <p:cNvSpPr>
              <a:spLocks noChangeArrowheads="1"/>
            </p:cNvSpPr>
            <p:nvPr/>
          </p:nvSpPr>
          <p:spPr bwMode="auto">
            <a:xfrm>
              <a:off x="2125663" y="4456113"/>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1" name="Oval 30"/>
            <p:cNvSpPr>
              <a:spLocks noChangeArrowheads="1"/>
            </p:cNvSpPr>
            <p:nvPr/>
          </p:nvSpPr>
          <p:spPr bwMode="auto">
            <a:xfrm>
              <a:off x="2197100" y="4608513"/>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2" name="Oval 30"/>
            <p:cNvSpPr>
              <a:spLocks noChangeArrowheads="1"/>
            </p:cNvSpPr>
            <p:nvPr/>
          </p:nvSpPr>
          <p:spPr bwMode="auto">
            <a:xfrm>
              <a:off x="2263775" y="451167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3" name="Oval 30"/>
            <p:cNvSpPr>
              <a:spLocks noChangeArrowheads="1"/>
            </p:cNvSpPr>
            <p:nvPr/>
          </p:nvSpPr>
          <p:spPr bwMode="auto">
            <a:xfrm>
              <a:off x="2343150" y="466407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4" name="Oval 30"/>
            <p:cNvSpPr>
              <a:spLocks noChangeArrowheads="1"/>
            </p:cNvSpPr>
            <p:nvPr/>
          </p:nvSpPr>
          <p:spPr bwMode="auto">
            <a:xfrm>
              <a:off x="2595563" y="394017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5" name="Oval 30"/>
            <p:cNvSpPr>
              <a:spLocks noChangeArrowheads="1"/>
            </p:cNvSpPr>
            <p:nvPr/>
          </p:nvSpPr>
          <p:spPr bwMode="auto">
            <a:xfrm>
              <a:off x="2667000" y="409257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6" name="Oval 30"/>
            <p:cNvSpPr>
              <a:spLocks noChangeArrowheads="1"/>
            </p:cNvSpPr>
            <p:nvPr/>
          </p:nvSpPr>
          <p:spPr bwMode="auto">
            <a:xfrm>
              <a:off x="2733675" y="3995738"/>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7" name="Oval 30"/>
            <p:cNvSpPr>
              <a:spLocks noChangeArrowheads="1"/>
            </p:cNvSpPr>
            <p:nvPr/>
          </p:nvSpPr>
          <p:spPr bwMode="auto">
            <a:xfrm>
              <a:off x="2813050" y="4148138"/>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8" name="Oval 30"/>
            <p:cNvSpPr>
              <a:spLocks noChangeArrowheads="1"/>
            </p:cNvSpPr>
            <p:nvPr/>
          </p:nvSpPr>
          <p:spPr bwMode="auto">
            <a:xfrm>
              <a:off x="2673350" y="5145088"/>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499" name="Oval 30"/>
            <p:cNvSpPr>
              <a:spLocks noChangeArrowheads="1"/>
            </p:cNvSpPr>
            <p:nvPr/>
          </p:nvSpPr>
          <p:spPr bwMode="auto">
            <a:xfrm>
              <a:off x="2600325" y="5211763"/>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500" name="Oval 30"/>
            <p:cNvSpPr>
              <a:spLocks noChangeArrowheads="1"/>
            </p:cNvSpPr>
            <p:nvPr/>
          </p:nvSpPr>
          <p:spPr bwMode="auto">
            <a:xfrm>
              <a:off x="2381250" y="5145088"/>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2501" name="Oval 30"/>
            <p:cNvSpPr>
              <a:spLocks noChangeArrowheads="1"/>
            </p:cNvSpPr>
            <p:nvPr/>
          </p:nvSpPr>
          <p:spPr bwMode="auto">
            <a:xfrm>
              <a:off x="2454275" y="540067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grpSp>
      <p:sp>
        <p:nvSpPr>
          <p:cNvPr id="62474" name="TextBox 122"/>
          <p:cNvSpPr txBox="1">
            <a:spLocks noChangeArrowheads="1"/>
          </p:cNvSpPr>
          <p:nvPr/>
        </p:nvSpPr>
        <p:spPr bwMode="auto">
          <a:xfrm>
            <a:off x="1836739" y="6092826"/>
            <a:ext cx="2568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
        <p:nvSpPr>
          <p:cNvPr id="2" name="Date Placeholder 1"/>
          <p:cNvSpPr>
            <a:spLocks noGrp="1"/>
          </p:cNvSpPr>
          <p:nvPr>
            <p:ph type="dt" sz="half" idx="10"/>
          </p:nvPr>
        </p:nvSpPr>
        <p:spPr/>
        <p:txBody>
          <a:bodyPr/>
          <a:lstStyle/>
          <a:p>
            <a:r>
              <a:rPr lang="en-US" smtClean="0"/>
              <a:t>26-Oct-17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49</a:t>
            </a:fld>
            <a:endParaRPr lang="en-US" dirty="0"/>
          </a:p>
        </p:txBody>
      </p:sp>
    </p:spTree>
    <p:extLst>
      <p:ext uri="{BB962C8B-B14F-4D97-AF65-F5344CB8AC3E}">
        <p14:creationId xmlns:p14="http://schemas.microsoft.com/office/powerpoint/2010/main" val="207869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1933575" y="1131888"/>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8" name="Rectangle 2"/>
          <p:cNvSpPr>
            <a:spLocks noGrp="1" noChangeArrowheads="1"/>
          </p:cNvSpPr>
          <p:nvPr>
            <p:ph type="title"/>
          </p:nvPr>
        </p:nvSpPr>
        <p:spPr>
          <a:xfrm>
            <a:off x="1524000" y="0"/>
            <a:ext cx="9144000" cy="685800"/>
          </a:xfrm>
        </p:spPr>
        <p:txBody>
          <a:bodyPr>
            <a:normAutofit fontScale="90000"/>
          </a:bodyPr>
          <a:lstStyle/>
          <a:p>
            <a:pPr eaLnBrk="1" hangingPunct="1">
              <a:defRPr/>
            </a:pPr>
            <a:r>
              <a:rPr lang="en-US"/>
              <a:t>The goal of computer vision</a:t>
            </a:r>
          </a:p>
        </p:txBody>
      </p:sp>
      <p:sp>
        <p:nvSpPr>
          <p:cNvPr id="9" name="Rectangle 8"/>
          <p:cNvSpPr txBox="1">
            <a:spLocks noChangeArrowheads="1"/>
          </p:cNvSpPr>
          <p:nvPr/>
        </p:nvSpPr>
        <p:spPr>
          <a:xfrm>
            <a:off x="1676400" y="838200"/>
            <a:ext cx="8839200" cy="5334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To bridge the gap between pixels and “meaning”</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5588"/>
            <a:ext cx="431165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646364" y="5943600"/>
            <a:ext cx="1946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sz="2400" b="0">
                <a:solidFill>
                  <a:schemeClr val="tx1"/>
                </a:solidFill>
              </a:rPr>
              <a:t>What we see</a:t>
            </a:r>
          </a:p>
        </p:txBody>
      </p:sp>
      <p:sp>
        <p:nvSpPr>
          <p:cNvPr id="12" name="Text Box 6"/>
          <p:cNvSpPr txBox="1">
            <a:spLocks noChangeArrowheads="1"/>
          </p:cNvSpPr>
          <p:nvPr/>
        </p:nvSpPr>
        <p:spPr bwMode="auto">
          <a:xfrm>
            <a:off x="6424614" y="5943600"/>
            <a:ext cx="32337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sz="2400" b="0">
                <a:solidFill>
                  <a:schemeClr val="tx1"/>
                </a:solidFill>
              </a:rPr>
              <a:t>What a computer sees</a:t>
            </a:r>
          </a:p>
        </p:txBody>
      </p:sp>
      <p:pic>
        <p:nvPicPr>
          <p:cNvPr id="13" name="Picture 7" descr="U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1539876"/>
            <a:ext cx="3235325" cy="433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rot="16200000">
            <a:off x="9637713" y="5312570"/>
            <a:ext cx="17557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b="0">
                <a:solidFill>
                  <a:schemeClr val="tx1"/>
                </a:solidFill>
              </a:rPr>
              <a:t>Source: S. </a:t>
            </a:r>
            <a:r>
              <a:rPr lang="en-US" b="0" err="1">
                <a:solidFill>
                  <a:schemeClr val="tx1"/>
                </a:solidFill>
              </a:rPr>
              <a:t>Narasimhan</a:t>
            </a:r>
            <a:endParaRPr lang="en-US" b="0">
              <a:solidFill>
                <a:schemeClr val="tx1"/>
              </a:solidFill>
            </a:endParaRP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5</a:t>
            </a:fld>
            <a:endParaRPr lang="en-US"/>
          </a:p>
        </p:txBody>
      </p:sp>
    </p:spTree>
    <p:extLst>
      <p:ext uri="{BB962C8B-B14F-4D97-AF65-F5344CB8AC3E}">
        <p14:creationId xmlns:p14="http://schemas.microsoft.com/office/powerpoint/2010/main" val="293263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981200" y="0"/>
            <a:ext cx="8229600" cy="1143000"/>
          </a:xfrm>
        </p:spPr>
        <p:txBody>
          <a:bodyPr/>
          <a:lstStyle/>
          <a:p>
            <a:r>
              <a:rPr lang="en-US" dirty="0" smtClean="0"/>
              <a:t>Segmentation as Clustering</a:t>
            </a:r>
            <a:endParaRPr lang="de-CH" dirty="0" smtClean="0"/>
          </a:p>
        </p:txBody>
      </p:sp>
      <p:sp>
        <p:nvSpPr>
          <p:cNvPr id="3" name="Content Placeholder 2"/>
          <p:cNvSpPr>
            <a:spLocks noGrp="1"/>
          </p:cNvSpPr>
          <p:nvPr>
            <p:ph idx="1"/>
          </p:nvPr>
        </p:nvSpPr>
        <p:spPr>
          <a:xfrm>
            <a:off x="1981200" y="1325562"/>
            <a:ext cx="8229600" cy="4770438"/>
          </a:xfrm>
        </p:spPr>
        <p:txBody>
          <a:bodyPr>
            <a:normAutofit fontScale="85000" lnSpcReduction="20000"/>
          </a:bodyPr>
          <a:lstStyle/>
          <a:p>
            <a:r>
              <a:rPr lang="en-US" dirty="0" smtClean="0"/>
              <a:t>Depending on what we choose as the </a:t>
            </a:r>
            <a:r>
              <a:rPr lang="en-US" i="1" dirty="0" smtClean="0"/>
              <a:t>feature space</a:t>
            </a:r>
            <a:r>
              <a:rPr lang="en-US" dirty="0" smtClean="0"/>
              <a:t>, we can group pixels in different ways.</a:t>
            </a:r>
          </a:p>
          <a:p>
            <a:endParaRPr lang="en-US" sz="1600" dirty="0"/>
          </a:p>
          <a:p>
            <a:r>
              <a:rPr lang="en-US" dirty="0" smtClean="0">
                <a:solidFill>
                  <a:srgbClr val="000000"/>
                </a:solidFill>
              </a:rPr>
              <a:t>Grouping pixels based on</a:t>
            </a:r>
            <a:br>
              <a:rPr lang="en-US" dirty="0" smtClean="0">
                <a:solidFill>
                  <a:srgbClr val="000000"/>
                </a:solidFill>
              </a:rPr>
            </a:br>
            <a:r>
              <a:rPr lang="en-US" i="1" dirty="0" err="1" smtClean="0">
                <a:solidFill>
                  <a:srgbClr val="FF0000"/>
                </a:solidFill>
              </a:rPr>
              <a:t>intensity+position</a:t>
            </a:r>
            <a:r>
              <a:rPr lang="en-US" dirty="0" smtClean="0">
                <a:solidFill>
                  <a:srgbClr val="000000"/>
                </a:solidFill>
              </a:rPr>
              <a:t> similarity</a:t>
            </a: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sz="2000" dirty="0">
              <a:solidFill>
                <a:srgbClr val="000000"/>
              </a:solidFill>
            </a:endParaRPr>
          </a:p>
          <a:p>
            <a:endParaRPr lang="en-US" sz="1000" dirty="0">
              <a:solidFill>
                <a:srgbClr val="000000"/>
              </a:solidFill>
            </a:endParaRPr>
          </a:p>
          <a:p>
            <a:pPr>
              <a:buFontTx/>
              <a:buNone/>
            </a:pPr>
            <a:r>
              <a:rPr lang="en-US" dirty="0" smtClean="0">
                <a:solidFill>
                  <a:srgbClr val="000000"/>
                </a:solidFill>
                <a:sym typeface="Symbol" pitchFamily="18" charset="2"/>
              </a:rPr>
              <a:t> Way to encode both </a:t>
            </a:r>
            <a:r>
              <a:rPr lang="en-US" i="1" dirty="0" smtClean="0">
                <a:solidFill>
                  <a:srgbClr val="000000"/>
                </a:solidFill>
                <a:sym typeface="Symbol" pitchFamily="18" charset="2"/>
              </a:rPr>
              <a:t>similarity</a:t>
            </a:r>
            <a:r>
              <a:rPr lang="en-US" dirty="0" smtClean="0">
                <a:solidFill>
                  <a:srgbClr val="000000"/>
                </a:solidFill>
                <a:sym typeface="Symbol" pitchFamily="18" charset="2"/>
              </a:rPr>
              <a:t> and </a:t>
            </a:r>
            <a:r>
              <a:rPr lang="en-US" i="1" dirty="0" smtClean="0">
                <a:solidFill>
                  <a:srgbClr val="000000"/>
                </a:solidFill>
                <a:sym typeface="Symbol" pitchFamily="18" charset="2"/>
              </a:rPr>
              <a:t>proximity.</a:t>
            </a:r>
            <a:endParaRPr lang="en-US" i="1" dirty="0" smtClean="0">
              <a:solidFill>
                <a:srgbClr val="000000"/>
              </a:solidFill>
            </a:endParaRPr>
          </a:p>
          <a:p>
            <a:endParaRPr lang="de-CH" dirty="0" smtClean="0"/>
          </a:p>
        </p:txBody>
      </p:sp>
      <p:sp>
        <p:nvSpPr>
          <p:cNvPr id="64518" name="TextBox 5"/>
          <p:cNvSpPr txBox="1">
            <a:spLocks noChangeArrowheads="1"/>
          </p:cNvSpPr>
          <p:nvPr/>
        </p:nvSpPr>
        <p:spPr bwMode="auto">
          <a:xfrm>
            <a:off x="1836739" y="6092826"/>
            <a:ext cx="2568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pic>
        <p:nvPicPr>
          <p:cNvPr id="64519" name="Picture 6" descr="C:\Documents and Settings\grauman\Desktop\segmentation\pandabw.jpg"/>
          <p:cNvPicPr>
            <a:picLocks noChangeAspect="1" noChangeArrowheads="1"/>
          </p:cNvPicPr>
          <p:nvPr/>
        </p:nvPicPr>
        <p:blipFill>
          <a:blip r:embed="rId3">
            <a:extLst>
              <a:ext uri="{28A0092B-C50C-407E-A947-70E740481C1C}">
                <a14:useLocalDpi xmlns:a14="http://schemas.microsoft.com/office/drawing/2010/main" val="0"/>
              </a:ext>
            </a:extLst>
          </a:blip>
          <a:srcRect l="12250" t="6291" r="12572" b="11925"/>
          <a:stretch>
            <a:fillRect/>
          </a:stretch>
        </p:blipFill>
        <p:spPr bwMode="auto">
          <a:xfrm>
            <a:off x="6789739" y="2844801"/>
            <a:ext cx="3322637" cy="2373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Oval 10"/>
          <p:cNvSpPr>
            <a:spLocks noChangeArrowheads="1"/>
          </p:cNvSpPr>
          <p:nvPr/>
        </p:nvSpPr>
        <p:spPr bwMode="auto">
          <a:xfrm>
            <a:off x="8688389" y="4560888"/>
            <a:ext cx="365125" cy="292100"/>
          </a:xfrm>
          <a:prstGeom prst="ellipse">
            <a:avLst/>
          </a:prstGeom>
          <a:noFill/>
          <a:ln w="3810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algn="ctr"/>
            <a:endParaRPr lang="de-DE">
              <a:solidFill>
                <a:srgbClr val="FFFFFF"/>
              </a:solidFill>
              <a:latin typeface="Arial" pitchFamily="34" charset="0"/>
            </a:endParaRPr>
          </a:p>
        </p:txBody>
      </p:sp>
      <p:sp>
        <p:nvSpPr>
          <p:cNvPr id="12" name="Oval 11"/>
          <p:cNvSpPr>
            <a:spLocks noChangeArrowheads="1"/>
          </p:cNvSpPr>
          <p:nvPr/>
        </p:nvSpPr>
        <p:spPr bwMode="auto">
          <a:xfrm>
            <a:off x="7994651" y="4159250"/>
            <a:ext cx="365125" cy="292100"/>
          </a:xfrm>
          <a:prstGeom prst="ellipse">
            <a:avLst/>
          </a:prstGeom>
          <a:noFill/>
          <a:ln w="3810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algn="ctr"/>
            <a:endParaRPr lang="de-DE">
              <a:solidFill>
                <a:srgbClr val="FFFFFF"/>
              </a:solidFill>
              <a:latin typeface="Arial" pitchFamily="34" charset="0"/>
            </a:endParaRPr>
          </a:p>
        </p:txBody>
      </p:sp>
      <p:grpSp>
        <p:nvGrpSpPr>
          <p:cNvPr id="2" name="Group 61"/>
          <p:cNvGrpSpPr>
            <a:grpSpLocks/>
          </p:cNvGrpSpPr>
          <p:nvPr/>
        </p:nvGrpSpPr>
        <p:grpSpPr bwMode="auto">
          <a:xfrm>
            <a:off x="3786189" y="4443414"/>
            <a:ext cx="1068387" cy="657225"/>
            <a:chOff x="2262188" y="4779963"/>
            <a:chExt cx="1068387" cy="657225"/>
          </a:xfrm>
        </p:grpSpPr>
        <p:sp>
          <p:nvSpPr>
            <p:cNvPr id="64530" name="Oval 30"/>
            <p:cNvSpPr>
              <a:spLocks noChangeArrowheads="1"/>
            </p:cNvSpPr>
            <p:nvPr/>
          </p:nvSpPr>
          <p:spPr bwMode="auto">
            <a:xfrm>
              <a:off x="2262188" y="4921250"/>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1" name="Oval 30"/>
            <p:cNvSpPr>
              <a:spLocks noChangeArrowheads="1"/>
            </p:cNvSpPr>
            <p:nvPr/>
          </p:nvSpPr>
          <p:spPr bwMode="auto">
            <a:xfrm>
              <a:off x="2400300" y="4976813"/>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2" name="Oval 30"/>
            <p:cNvSpPr>
              <a:spLocks noChangeArrowheads="1"/>
            </p:cNvSpPr>
            <p:nvPr/>
          </p:nvSpPr>
          <p:spPr bwMode="auto">
            <a:xfrm>
              <a:off x="2339975" y="4779963"/>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3" name="Oval 30"/>
            <p:cNvSpPr>
              <a:spLocks noChangeArrowheads="1"/>
            </p:cNvSpPr>
            <p:nvPr/>
          </p:nvSpPr>
          <p:spPr bwMode="auto">
            <a:xfrm>
              <a:off x="2411413" y="4932363"/>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4" name="Oval 30"/>
            <p:cNvSpPr>
              <a:spLocks noChangeArrowheads="1"/>
            </p:cNvSpPr>
            <p:nvPr/>
          </p:nvSpPr>
          <p:spPr bwMode="auto">
            <a:xfrm>
              <a:off x="2478088" y="483552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5" name="Oval 30"/>
            <p:cNvSpPr>
              <a:spLocks noChangeArrowheads="1"/>
            </p:cNvSpPr>
            <p:nvPr/>
          </p:nvSpPr>
          <p:spPr bwMode="auto">
            <a:xfrm>
              <a:off x="2557463" y="498792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6" name="Oval 30"/>
            <p:cNvSpPr>
              <a:spLocks noChangeArrowheads="1"/>
            </p:cNvSpPr>
            <p:nvPr/>
          </p:nvSpPr>
          <p:spPr bwMode="auto">
            <a:xfrm>
              <a:off x="2960688" y="507682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7" name="Oval 30"/>
            <p:cNvSpPr>
              <a:spLocks noChangeArrowheads="1"/>
            </p:cNvSpPr>
            <p:nvPr/>
          </p:nvSpPr>
          <p:spPr bwMode="auto">
            <a:xfrm>
              <a:off x="3032125" y="5229225"/>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8" name="Oval 30"/>
            <p:cNvSpPr>
              <a:spLocks noChangeArrowheads="1"/>
            </p:cNvSpPr>
            <p:nvPr/>
          </p:nvSpPr>
          <p:spPr bwMode="auto">
            <a:xfrm>
              <a:off x="3098800" y="5132388"/>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64539" name="Oval 30"/>
            <p:cNvSpPr>
              <a:spLocks noChangeArrowheads="1"/>
            </p:cNvSpPr>
            <p:nvPr/>
          </p:nvSpPr>
          <p:spPr bwMode="auto">
            <a:xfrm>
              <a:off x="3178175" y="5284788"/>
              <a:ext cx="152400" cy="152400"/>
            </a:xfrm>
            <a:prstGeom prst="ellipse">
              <a:avLst/>
            </a:prstGeom>
            <a:solidFill>
              <a:srgbClr val="BBE0E3"/>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grpSp>
      <p:grpSp>
        <p:nvGrpSpPr>
          <p:cNvPr id="64523" name="Group 62"/>
          <p:cNvGrpSpPr>
            <a:grpSpLocks/>
          </p:cNvGrpSpPr>
          <p:nvPr/>
        </p:nvGrpSpPr>
        <p:grpSpPr bwMode="auto">
          <a:xfrm>
            <a:off x="2992438" y="3048001"/>
            <a:ext cx="2322512" cy="2454275"/>
            <a:chOff x="1468438" y="3384550"/>
            <a:chExt cx="2322512" cy="2453720"/>
          </a:xfrm>
        </p:grpSpPr>
        <p:sp>
          <p:nvSpPr>
            <p:cNvPr id="64524" name="Line 31"/>
            <p:cNvSpPr>
              <a:spLocks noChangeShapeType="1"/>
            </p:cNvSpPr>
            <p:nvPr/>
          </p:nvSpPr>
          <p:spPr bwMode="auto">
            <a:xfrm flipV="1">
              <a:off x="1468438" y="3509963"/>
              <a:ext cx="0" cy="18288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4525" name="Line 32"/>
            <p:cNvSpPr>
              <a:spLocks noChangeShapeType="1"/>
            </p:cNvSpPr>
            <p:nvPr/>
          </p:nvSpPr>
          <p:spPr bwMode="auto">
            <a:xfrm flipV="1">
              <a:off x="1468438" y="4043363"/>
              <a:ext cx="1447800" cy="12954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4526" name="Line 33"/>
            <p:cNvSpPr>
              <a:spLocks noChangeShapeType="1"/>
            </p:cNvSpPr>
            <p:nvPr/>
          </p:nvSpPr>
          <p:spPr bwMode="auto">
            <a:xfrm>
              <a:off x="1484313" y="5338763"/>
              <a:ext cx="1676400" cy="3048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9" name="Text Box 37"/>
            <p:cNvSpPr txBox="1">
              <a:spLocks noChangeArrowheads="1"/>
            </p:cNvSpPr>
            <p:nvPr/>
          </p:nvSpPr>
          <p:spPr bwMode="auto">
            <a:xfrm>
              <a:off x="3257550" y="5468467"/>
              <a:ext cx="533400" cy="369803"/>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a:solidFill>
                    <a:srgbClr val="000000"/>
                  </a:solidFill>
                </a:rPr>
                <a:t>X</a:t>
              </a:r>
              <a:endParaRPr lang="en-US" sz="1800" baseline="-25000">
                <a:solidFill>
                  <a:srgbClr val="000000"/>
                </a:solidFill>
              </a:endParaRPr>
            </a:p>
          </p:txBody>
        </p:sp>
        <p:sp>
          <p:nvSpPr>
            <p:cNvPr id="50" name="Text Box 37"/>
            <p:cNvSpPr txBox="1">
              <a:spLocks noChangeArrowheads="1"/>
            </p:cNvSpPr>
            <p:nvPr/>
          </p:nvSpPr>
          <p:spPr bwMode="auto">
            <a:xfrm>
              <a:off x="1520825" y="3384550"/>
              <a:ext cx="1225550" cy="369804"/>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a:solidFill>
                    <a:srgbClr val="000000"/>
                  </a:solidFill>
                </a:rPr>
                <a:t>Intensity</a:t>
              </a:r>
              <a:endParaRPr lang="en-US" sz="1800" baseline="-25000">
                <a:solidFill>
                  <a:srgbClr val="000000"/>
                </a:solidFill>
              </a:endParaRPr>
            </a:p>
          </p:txBody>
        </p:sp>
        <p:sp>
          <p:nvSpPr>
            <p:cNvPr id="61" name="Text Box 37"/>
            <p:cNvSpPr txBox="1">
              <a:spLocks noChangeArrowheads="1"/>
            </p:cNvSpPr>
            <p:nvPr/>
          </p:nvSpPr>
          <p:spPr bwMode="auto">
            <a:xfrm>
              <a:off x="2928938" y="3903546"/>
              <a:ext cx="328612" cy="369803"/>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a:solidFill>
                    <a:srgbClr val="000000"/>
                  </a:solidFill>
                </a:rPr>
                <a:t>Y</a:t>
              </a:r>
              <a:endParaRPr lang="en-US" sz="1800" baseline="-25000">
                <a:solidFill>
                  <a:srgbClr val="000000"/>
                </a:solidFill>
              </a:endParaRPr>
            </a:p>
          </p:txBody>
        </p:sp>
      </p:grpSp>
      <p:sp>
        <p:nvSpPr>
          <p:cNvPr id="4" name="Date Placeholder 3"/>
          <p:cNvSpPr>
            <a:spLocks noGrp="1"/>
          </p:cNvSpPr>
          <p:nvPr>
            <p:ph type="dt" sz="half" idx="10"/>
          </p:nvPr>
        </p:nvSpPr>
        <p:spPr/>
        <p:txBody>
          <a:bodyPr/>
          <a:lstStyle/>
          <a:p>
            <a:r>
              <a:rPr lang="en-US" smtClean="0"/>
              <a:t>26-Oct-17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50</a:t>
            </a:fld>
            <a:endParaRPr lang="en-US" dirty="0"/>
          </a:p>
        </p:txBody>
      </p:sp>
    </p:spTree>
    <p:extLst>
      <p:ext uri="{BB962C8B-B14F-4D97-AF65-F5344CB8AC3E}">
        <p14:creationId xmlns:p14="http://schemas.microsoft.com/office/powerpoint/2010/main" val="1856864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1981200" y="0"/>
            <a:ext cx="8229600" cy="1143000"/>
          </a:xfrm>
        </p:spPr>
        <p:txBody>
          <a:bodyPr/>
          <a:lstStyle/>
          <a:p>
            <a:r>
              <a:rPr lang="en-US" dirty="0" smtClean="0"/>
              <a:t>Mean-Shift Clustering</a:t>
            </a:r>
            <a:endParaRPr lang="de-CH" dirty="0" smtClean="0"/>
          </a:p>
        </p:txBody>
      </p:sp>
      <p:sp>
        <p:nvSpPr>
          <p:cNvPr id="89091" name="Content Placeholder 2"/>
          <p:cNvSpPr>
            <a:spLocks noGrp="1"/>
          </p:cNvSpPr>
          <p:nvPr>
            <p:ph idx="1"/>
          </p:nvPr>
        </p:nvSpPr>
        <p:spPr>
          <a:xfrm>
            <a:off x="1981200" y="1325563"/>
            <a:ext cx="8229600" cy="4525963"/>
          </a:xfrm>
        </p:spPr>
        <p:txBody>
          <a:bodyPr>
            <a:normAutofit/>
          </a:bodyPr>
          <a:lstStyle/>
          <a:p>
            <a:r>
              <a:rPr lang="en-US" sz="2800" dirty="0"/>
              <a:t>Cluster: all data points in the attraction basin of a mode</a:t>
            </a:r>
          </a:p>
          <a:p>
            <a:r>
              <a:rPr lang="en-US" sz="2800" dirty="0"/>
              <a:t>Attraction basin: the region for which all trajectories lead to the same mode</a:t>
            </a:r>
            <a:endParaRPr lang="de-CH" sz="2800" dirty="0"/>
          </a:p>
        </p:txBody>
      </p:sp>
      <p:grpSp>
        <p:nvGrpSpPr>
          <p:cNvPr id="89094" name="Group 32"/>
          <p:cNvGrpSpPr>
            <a:grpSpLocks/>
          </p:cNvGrpSpPr>
          <p:nvPr/>
        </p:nvGrpSpPr>
        <p:grpSpPr bwMode="auto">
          <a:xfrm>
            <a:off x="3505200" y="3048001"/>
            <a:ext cx="5257800" cy="3057525"/>
            <a:chOff x="1776" y="1965"/>
            <a:chExt cx="2064" cy="1200"/>
          </a:xfrm>
        </p:grpSpPr>
        <p:grpSp>
          <p:nvGrpSpPr>
            <p:cNvPr id="89096" name="Group 4"/>
            <p:cNvGrpSpPr>
              <a:grpSpLocks/>
            </p:cNvGrpSpPr>
            <p:nvPr/>
          </p:nvGrpSpPr>
          <p:grpSpPr bwMode="auto">
            <a:xfrm>
              <a:off x="1776" y="1965"/>
              <a:ext cx="1152" cy="1200"/>
              <a:chOff x="432" y="2256"/>
              <a:chExt cx="672" cy="672"/>
            </a:xfrm>
          </p:grpSpPr>
          <p:sp>
            <p:nvSpPr>
              <p:cNvPr id="89117" name="Rectangle 5"/>
              <p:cNvSpPr>
                <a:spLocks noChangeArrowheads="1"/>
              </p:cNvSpPr>
              <p:nvPr/>
            </p:nvSpPr>
            <p:spPr bwMode="auto">
              <a:xfrm>
                <a:off x="432" y="2256"/>
                <a:ext cx="672"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de-CH" sz="2400">
                  <a:solidFill>
                    <a:srgbClr val="000000"/>
                  </a:solidFill>
                  <a:latin typeface="Arial" pitchFamily="34" charset="0"/>
                  <a:cs typeface="Arial" pitchFamily="34" charset="0"/>
                </a:endParaRPr>
              </a:p>
            </p:txBody>
          </p:sp>
          <p:pic>
            <p:nvPicPr>
              <p:cNvPr id="89118" name="Picture 6" descr="Random Distrib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9097" name="Group 7"/>
            <p:cNvGrpSpPr>
              <a:grpSpLocks/>
            </p:cNvGrpSpPr>
            <p:nvPr/>
          </p:nvGrpSpPr>
          <p:grpSpPr bwMode="auto">
            <a:xfrm>
              <a:off x="2688" y="1965"/>
              <a:ext cx="1152" cy="1200"/>
              <a:chOff x="432" y="2256"/>
              <a:chExt cx="672" cy="672"/>
            </a:xfrm>
          </p:grpSpPr>
          <p:sp>
            <p:nvSpPr>
              <p:cNvPr id="89115" name="Rectangle 8"/>
              <p:cNvSpPr>
                <a:spLocks noChangeArrowheads="1"/>
              </p:cNvSpPr>
              <p:nvPr/>
            </p:nvSpPr>
            <p:spPr bwMode="auto">
              <a:xfrm>
                <a:off x="432" y="2256"/>
                <a:ext cx="672"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de-CH" sz="2400">
                  <a:solidFill>
                    <a:srgbClr val="000000"/>
                  </a:solidFill>
                  <a:latin typeface="Arial" pitchFamily="34" charset="0"/>
                  <a:cs typeface="Arial" pitchFamily="34" charset="0"/>
                </a:endParaRPr>
              </a:p>
            </p:txBody>
          </p:sp>
          <p:pic>
            <p:nvPicPr>
              <p:cNvPr id="89116" name="Picture 9" descr="Random Distrib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9098" name="Freeform 10"/>
            <p:cNvSpPr>
              <a:spLocks/>
            </p:cNvSpPr>
            <p:nvPr/>
          </p:nvSpPr>
          <p:spPr bwMode="auto">
            <a:xfrm>
              <a:off x="1796" y="2043"/>
              <a:ext cx="1036" cy="1091"/>
            </a:xfrm>
            <a:custGeom>
              <a:avLst/>
              <a:gdLst>
                <a:gd name="T0" fmla="*/ 564 w 1036"/>
                <a:gd name="T1" fmla="*/ 66 h 1091"/>
                <a:gd name="T2" fmla="*/ 220 w 1036"/>
                <a:gd name="T3" fmla="*/ 2 h 1091"/>
                <a:gd name="T4" fmla="*/ 60 w 1036"/>
                <a:gd name="T5" fmla="*/ 34 h 1091"/>
                <a:gd name="T6" fmla="*/ 60 w 1036"/>
                <a:gd name="T7" fmla="*/ 354 h 1091"/>
                <a:gd name="T8" fmla="*/ 36 w 1036"/>
                <a:gd name="T9" fmla="*/ 626 h 1091"/>
                <a:gd name="T10" fmla="*/ 52 w 1036"/>
                <a:gd name="T11" fmla="*/ 858 h 1091"/>
                <a:gd name="T12" fmla="*/ 76 w 1036"/>
                <a:gd name="T13" fmla="*/ 970 h 1091"/>
                <a:gd name="T14" fmla="*/ 140 w 1036"/>
                <a:gd name="T15" fmla="*/ 1042 h 1091"/>
                <a:gd name="T16" fmla="*/ 228 w 1036"/>
                <a:gd name="T17" fmla="*/ 1082 h 1091"/>
                <a:gd name="T18" fmla="*/ 348 w 1036"/>
                <a:gd name="T19" fmla="*/ 1074 h 1091"/>
                <a:gd name="T20" fmla="*/ 396 w 1036"/>
                <a:gd name="T21" fmla="*/ 1058 h 1091"/>
                <a:gd name="T22" fmla="*/ 420 w 1036"/>
                <a:gd name="T23" fmla="*/ 1050 h 1091"/>
                <a:gd name="T24" fmla="*/ 516 w 1036"/>
                <a:gd name="T25" fmla="*/ 994 h 1091"/>
                <a:gd name="T26" fmla="*/ 692 w 1036"/>
                <a:gd name="T27" fmla="*/ 1034 h 1091"/>
                <a:gd name="T28" fmla="*/ 860 w 1036"/>
                <a:gd name="T29" fmla="*/ 1090 h 1091"/>
                <a:gd name="T30" fmla="*/ 972 w 1036"/>
                <a:gd name="T31" fmla="*/ 1082 h 1091"/>
                <a:gd name="T32" fmla="*/ 1036 w 1036"/>
                <a:gd name="T33" fmla="*/ 954 h 1091"/>
                <a:gd name="T34" fmla="*/ 1028 w 1036"/>
                <a:gd name="T35" fmla="*/ 858 h 1091"/>
                <a:gd name="T36" fmla="*/ 1012 w 1036"/>
                <a:gd name="T37" fmla="*/ 714 h 1091"/>
                <a:gd name="T38" fmla="*/ 884 w 1036"/>
                <a:gd name="T39" fmla="*/ 114 h 1091"/>
                <a:gd name="T40" fmla="*/ 700 w 1036"/>
                <a:gd name="T41" fmla="*/ 42 h 1091"/>
                <a:gd name="T42" fmla="*/ 564 w 1036"/>
                <a:gd name="T43" fmla="*/ 66 h 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6"/>
                <a:gd name="T67" fmla="*/ 0 h 1091"/>
                <a:gd name="T68" fmla="*/ 1036 w 1036"/>
                <a:gd name="T69" fmla="*/ 1091 h 10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6" h="1091">
                  <a:moveTo>
                    <a:pt x="564" y="66"/>
                  </a:moveTo>
                  <a:cubicBezTo>
                    <a:pt x="470" y="4"/>
                    <a:pt x="330" y="18"/>
                    <a:pt x="220" y="2"/>
                  </a:cubicBezTo>
                  <a:cubicBezTo>
                    <a:pt x="155" y="7"/>
                    <a:pt x="111" y="0"/>
                    <a:pt x="60" y="34"/>
                  </a:cubicBezTo>
                  <a:cubicBezTo>
                    <a:pt x="0" y="124"/>
                    <a:pt x="40" y="253"/>
                    <a:pt x="60" y="354"/>
                  </a:cubicBezTo>
                  <a:cubicBezTo>
                    <a:pt x="55" y="446"/>
                    <a:pt x="47" y="535"/>
                    <a:pt x="36" y="626"/>
                  </a:cubicBezTo>
                  <a:cubicBezTo>
                    <a:pt x="44" y="783"/>
                    <a:pt x="39" y="745"/>
                    <a:pt x="52" y="858"/>
                  </a:cubicBezTo>
                  <a:cubicBezTo>
                    <a:pt x="55" y="885"/>
                    <a:pt x="59" y="944"/>
                    <a:pt x="76" y="970"/>
                  </a:cubicBezTo>
                  <a:cubicBezTo>
                    <a:pt x="105" y="1013"/>
                    <a:pt x="85" y="987"/>
                    <a:pt x="140" y="1042"/>
                  </a:cubicBezTo>
                  <a:cubicBezTo>
                    <a:pt x="157" y="1059"/>
                    <a:pt x="206" y="1071"/>
                    <a:pt x="228" y="1082"/>
                  </a:cubicBezTo>
                  <a:cubicBezTo>
                    <a:pt x="268" y="1079"/>
                    <a:pt x="308" y="1080"/>
                    <a:pt x="348" y="1074"/>
                  </a:cubicBezTo>
                  <a:cubicBezTo>
                    <a:pt x="365" y="1072"/>
                    <a:pt x="380" y="1063"/>
                    <a:pt x="396" y="1058"/>
                  </a:cubicBezTo>
                  <a:cubicBezTo>
                    <a:pt x="404" y="1055"/>
                    <a:pt x="420" y="1050"/>
                    <a:pt x="420" y="1050"/>
                  </a:cubicBezTo>
                  <a:cubicBezTo>
                    <a:pt x="446" y="1024"/>
                    <a:pt x="480" y="1006"/>
                    <a:pt x="516" y="994"/>
                  </a:cubicBezTo>
                  <a:cubicBezTo>
                    <a:pt x="575" y="1001"/>
                    <a:pt x="638" y="1007"/>
                    <a:pt x="692" y="1034"/>
                  </a:cubicBezTo>
                  <a:cubicBezTo>
                    <a:pt x="751" y="1063"/>
                    <a:pt x="795" y="1079"/>
                    <a:pt x="860" y="1090"/>
                  </a:cubicBezTo>
                  <a:cubicBezTo>
                    <a:pt x="897" y="1087"/>
                    <a:pt x="936" y="1091"/>
                    <a:pt x="972" y="1082"/>
                  </a:cubicBezTo>
                  <a:cubicBezTo>
                    <a:pt x="1008" y="1074"/>
                    <a:pt x="1028" y="986"/>
                    <a:pt x="1036" y="954"/>
                  </a:cubicBezTo>
                  <a:cubicBezTo>
                    <a:pt x="1033" y="922"/>
                    <a:pt x="1031" y="890"/>
                    <a:pt x="1028" y="858"/>
                  </a:cubicBezTo>
                  <a:cubicBezTo>
                    <a:pt x="1023" y="810"/>
                    <a:pt x="1012" y="714"/>
                    <a:pt x="1012" y="714"/>
                  </a:cubicBezTo>
                  <a:cubicBezTo>
                    <a:pt x="1003" y="515"/>
                    <a:pt x="999" y="286"/>
                    <a:pt x="884" y="114"/>
                  </a:cubicBezTo>
                  <a:cubicBezTo>
                    <a:pt x="851" y="65"/>
                    <a:pt x="750" y="49"/>
                    <a:pt x="700" y="42"/>
                  </a:cubicBezTo>
                  <a:cubicBezTo>
                    <a:pt x="640" y="47"/>
                    <a:pt x="611" y="43"/>
                    <a:pt x="564" y="66"/>
                  </a:cubicBezTo>
                  <a:close/>
                </a:path>
              </a:pathLst>
            </a:cu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099" name="Freeform 11"/>
            <p:cNvSpPr>
              <a:spLocks/>
            </p:cNvSpPr>
            <p:nvPr/>
          </p:nvSpPr>
          <p:spPr bwMode="auto">
            <a:xfrm>
              <a:off x="2752" y="2060"/>
              <a:ext cx="1040" cy="1065"/>
            </a:xfrm>
            <a:custGeom>
              <a:avLst/>
              <a:gdLst>
                <a:gd name="T0" fmla="*/ 80 w 1040"/>
                <a:gd name="T1" fmla="*/ 33 h 1065"/>
                <a:gd name="T2" fmla="*/ 56 w 1040"/>
                <a:gd name="T3" fmla="*/ 41 h 1065"/>
                <a:gd name="T4" fmla="*/ 40 w 1040"/>
                <a:gd name="T5" fmla="*/ 89 h 1065"/>
                <a:gd name="T6" fmla="*/ 24 w 1040"/>
                <a:gd name="T7" fmla="*/ 113 h 1065"/>
                <a:gd name="T8" fmla="*/ 0 w 1040"/>
                <a:gd name="T9" fmla="*/ 201 h 1065"/>
                <a:gd name="T10" fmla="*/ 32 w 1040"/>
                <a:gd name="T11" fmla="*/ 305 h 1065"/>
                <a:gd name="T12" fmla="*/ 64 w 1040"/>
                <a:gd name="T13" fmla="*/ 617 h 1065"/>
                <a:gd name="T14" fmla="*/ 64 w 1040"/>
                <a:gd name="T15" fmla="*/ 865 h 1065"/>
                <a:gd name="T16" fmla="*/ 80 w 1040"/>
                <a:gd name="T17" fmla="*/ 913 h 1065"/>
                <a:gd name="T18" fmla="*/ 88 w 1040"/>
                <a:gd name="T19" fmla="*/ 937 h 1065"/>
                <a:gd name="T20" fmla="*/ 88 w 1040"/>
                <a:gd name="T21" fmla="*/ 1049 h 1065"/>
                <a:gd name="T22" fmla="*/ 136 w 1040"/>
                <a:gd name="T23" fmla="*/ 1065 h 1065"/>
                <a:gd name="T24" fmla="*/ 216 w 1040"/>
                <a:gd name="T25" fmla="*/ 1041 h 1065"/>
                <a:gd name="T26" fmla="*/ 240 w 1040"/>
                <a:gd name="T27" fmla="*/ 1033 h 1065"/>
                <a:gd name="T28" fmla="*/ 448 w 1040"/>
                <a:gd name="T29" fmla="*/ 1033 h 1065"/>
                <a:gd name="T30" fmla="*/ 512 w 1040"/>
                <a:gd name="T31" fmla="*/ 977 h 1065"/>
                <a:gd name="T32" fmla="*/ 608 w 1040"/>
                <a:gd name="T33" fmla="*/ 985 h 1065"/>
                <a:gd name="T34" fmla="*/ 784 w 1040"/>
                <a:gd name="T35" fmla="*/ 1033 h 1065"/>
                <a:gd name="T36" fmla="*/ 904 w 1040"/>
                <a:gd name="T37" fmla="*/ 1025 h 1065"/>
                <a:gd name="T38" fmla="*/ 944 w 1040"/>
                <a:gd name="T39" fmla="*/ 985 h 1065"/>
                <a:gd name="T40" fmla="*/ 1008 w 1040"/>
                <a:gd name="T41" fmla="*/ 833 h 1065"/>
                <a:gd name="T42" fmla="*/ 1040 w 1040"/>
                <a:gd name="T43" fmla="*/ 585 h 1065"/>
                <a:gd name="T44" fmla="*/ 1024 w 1040"/>
                <a:gd name="T45" fmla="*/ 473 h 1065"/>
                <a:gd name="T46" fmla="*/ 1008 w 1040"/>
                <a:gd name="T47" fmla="*/ 441 h 1065"/>
                <a:gd name="T48" fmla="*/ 992 w 1040"/>
                <a:gd name="T49" fmla="*/ 393 h 1065"/>
                <a:gd name="T50" fmla="*/ 904 w 1040"/>
                <a:gd name="T51" fmla="*/ 161 h 1065"/>
                <a:gd name="T52" fmla="*/ 880 w 1040"/>
                <a:gd name="T53" fmla="*/ 137 h 1065"/>
                <a:gd name="T54" fmla="*/ 832 w 1040"/>
                <a:gd name="T55" fmla="*/ 105 h 1065"/>
                <a:gd name="T56" fmla="*/ 736 w 1040"/>
                <a:gd name="T57" fmla="*/ 57 h 1065"/>
                <a:gd name="T58" fmla="*/ 488 w 1040"/>
                <a:gd name="T59" fmla="*/ 65 h 1065"/>
                <a:gd name="T60" fmla="*/ 328 w 1040"/>
                <a:gd name="T61" fmla="*/ 25 h 1065"/>
                <a:gd name="T62" fmla="*/ 160 w 1040"/>
                <a:gd name="T63" fmla="*/ 1 h 1065"/>
                <a:gd name="T64" fmla="*/ 72 w 1040"/>
                <a:gd name="T65" fmla="*/ 9 h 1065"/>
                <a:gd name="T66" fmla="*/ 64 w 1040"/>
                <a:gd name="T67" fmla="*/ 33 h 1065"/>
                <a:gd name="T68" fmla="*/ 80 w 1040"/>
                <a:gd name="T69" fmla="*/ 33 h 10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
                <a:gd name="T106" fmla="*/ 0 h 1065"/>
                <a:gd name="T107" fmla="*/ 1040 w 1040"/>
                <a:gd name="T108" fmla="*/ 1065 h 10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 h="1065">
                  <a:moveTo>
                    <a:pt x="80" y="33"/>
                  </a:moveTo>
                  <a:cubicBezTo>
                    <a:pt x="72" y="36"/>
                    <a:pt x="61" y="34"/>
                    <a:pt x="56" y="41"/>
                  </a:cubicBezTo>
                  <a:cubicBezTo>
                    <a:pt x="46" y="55"/>
                    <a:pt x="45" y="73"/>
                    <a:pt x="40" y="89"/>
                  </a:cubicBezTo>
                  <a:cubicBezTo>
                    <a:pt x="37" y="98"/>
                    <a:pt x="28" y="104"/>
                    <a:pt x="24" y="113"/>
                  </a:cubicBezTo>
                  <a:cubicBezTo>
                    <a:pt x="9" y="146"/>
                    <a:pt x="7" y="167"/>
                    <a:pt x="0" y="201"/>
                  </a:cubicBezTo>
                  <a:cubicBezTo>
                    <a:pt x="7" y="247"/>
                    <a:pt x="7" y="268"/>
                    <a:pt x="32" y="305"/>
                  </a:cubicBezTo>
                  <a:cubicBezTo>
                    <a:pt x="56" y="402"/>
                    <a:pt x="54" y="516"/>
                    <a:pt x="64" y="617"/>
                  </a:cubicBezTo>
                  <a:cubicBezTo>
                    <a:pt x="59" y="713"/>
                    <a:pt x="49" y="774"/>
                    <a:pt x="64" y="865"/>
                  </a:cubicBezTo>
                  <a:cubicBezTo>
                    <a:pt x="67" y="882"/>
                    <a:pt x="75" y="897"/>
                    <a:pt x="80" y="913"/>
                  </a:cubicBezTo>
                  <a:cubicBezTo>
                    <a:pt x="83" y="921"/>
                    <a:pt x="88" y="937"/>
                    <a:pt x="88" y="937"/>
                  </a:cubicBezTo>
                  <a:cubicBezTo>
                    <a:pt x="86" y="952"/>
                    <a:pt x="70" y="1029"/>
                    <a:pt x="88" y="1049"/>
                  </a:cubicBezTo>
                  <a:cubicBezTo>
                    <a:pt x="99" y="1062"/>
                    <a:pt x="136" y="1065"/>
                    <a:pt x="136" y="1065"/>
                  </a:cubicBezTo>
                  <a:cubicBezTo>
                    <a:pt x="184" y="1053"/>
                    <a:pt x="158" y="1060"/>
                    <a:pt x="216" y="1041"/>
                  </a:cubicBezTo>
                  <a:cubicBezTo>
                    <a:pt x="224" y="1038"/>
                    <a:pt x="240" y="1033"/>
                    <a:pt x="240" y="1033"/>
                  </a:cubicBezTo>
                  <a:cubicBezTo>
                    <a:pt x="313" y="1040"/>
                    <a:pt x="373" y="1050"/>
                    <a:pt x="448" y="1033"/>
                  </a:cubicBezTo>
                  <a:cubicBezTo>
                    <a:pt x="471" y="1028"/>
                    <a:pt x="478" y="988"/>
                    <a:pt x="512" y="977"/>
                  </a:cubicBezTo>
                  <a:cubicBezTo>
                    <a:pt x="544" y="980"/>
                    <a:pt x="576" y="980"/>
                    <a:pt x="608" y="985"/>
                  </a:cubicBezTo>
                  <a:cubicBezTo>
                    <a:pt x="668" y="994"/>
                    <a:pt x="724" y="1021"/>
                    <a:pt x="784" y="1033"/>
                  </a:cubicBezTo>
                  <a:cubicBezTo>
                    <a:pt x="824" y="1030"/>
                    <a:pt x="864" y="1032"/>
                    <a:pt x="904" y="1025"/>
                  </a:cubicBezTo>
                  <a:cubicBezTo>
                    <a:pt x="921" y="1022"/>
                    <a:pt x="938" y="998"/>
                    <a:pt x="944" y="985"/>
                  </a:cubicBezTo>
                  <a:cubicBezTo>
                    <a:pt x="966" y="934"/>
                    <a:pt x="983" y="883"/>
                    <a:pt x="1008" y="833"/>
                  </a:cubicBezTo>
                  <a:cubicBezTo>
                    <a:pt x="1022" y="750"/>
                    <a:pt x="1032" y="669"/>
                    <a:pt x="1040" y="585"/>
                  </a:cubicBezTo>
                  <a:cubicBezTo>
                    <a:pt x="1036" y="540"/>
                    <a:pt x="1040" y="510"/>
                    <a:pt x="1024" y="473"/>
                  </a:cubicBezTo>
                  <a:cubicBezTo>
                    <a:pt x="1019" y="462"/>
                    <a:pt x="1012" y="452"/>
                    <a:pt x="1008" y="441"/>
                  </a:cubicBezTo>
                  <a:cubicBezTo>
                    <a:pt x="1002" y="425"/>
                    <a:pt x="992" y="393"/>
                    <a:pt x="992" y="393"/>
                  </a:cubicBezTo>
                  <a:cubicBezTo>
                    <a:pt x="1001" y="296"/>
                    <a:pt x="1012" y="197"/>
                    <a:pt x="904" y="161"/>
                  </a:cubicBezTo>
                  <a:cubicBezTo>
                    <a:pt x="896" y="153"/>
                    <a:pt x="889" y="144"/>
                    <a:pt x="880" y="137"/>
                  </a:cubicBezTo>
                  <a:cubicBezTo>
                    <a:pt x="865" y="125"/>
                    <a:pt x="832" y="105"/>
                    <a:pt x="832" y="105"/>
                  </a:cubicBezTo>
                  <a:cubicBezTo>
                    <a:pt x="806" y="66"/>
                    <a:pt x="778" y="71"/>
                    <a:pt x="736" y="57"/>
                  </a:cubicBezTo>
                  <a:cubicBezTo>
                    <a:pt x="630" y="78"/>
                    <a:pt x="654" y="72"/>
                    <a:pt x="488" y="65"/>
                  </a:cubicBezTo>
                  <a:cubicBezTo>
                    <a:pt x="412" y="57"/>
                    <a:pt x="391" y="46"/>
                    <a:pt x="328" y="25"/>
                  </a:cubicBezTo>
                  <a:cubicBezTo>
                    <a:pt x="277" y="8"/>
                    <a:pt x="213" y="6"/>
                    <a:pt x="160" y="1"/>
                  </a:cubicBezTo>
                  <a:cubicBezTo>
                    <a:pt x="131" y="4"/>
                    <a:pt x="100" y="0"/>
                    <a:pt x="72" y="9"/>
                  </a:cubicBezTo>
                  <a:cubicBezTo>
                    <a:pt x="64" y="12"/>
                    <a:pt x="61" y="25"/>
                    <a:pt x="64" y="33"/>
                  </a:cubicBezTo>
                  <a:cubicBezTo>
                    <a:pt x="66" y="38"/>
                    <a:pt x="75" y="33"/>
                    <a:pt x="80" y="33"/>
                  </a:cubicBezTo>
                  <a:close/>
                </a:path>
              </a:pathLst>
            </a:custGeom>
            <a:noFill/>
            <a:ln w="28575">
              <a:solidFill>
                <a:srgbClr val="3399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0" name="Freeform 12"/>
            <p:cNvSpPr>
              <a:spLocks/>
            </p:cNvSpPr>
            <p:nvPr/>
          </p:nvSpPr>
          <p:spPr bwMode="auto">
            <a:xfrm>
              <a:off x="2000" y="2605"/>
              <a:ext cx="264" cy="416"/>
            </a:xfrm>
            <a:custGeom>
              <a:avLst/>
              <a:gdLst>
                <a:gd name="T0" fmla="*/ 0 w 264"/>
                <a:gd name="T1" fmla="*/ 416 h 416"/>
                <a:gd name="T2" fmla="*/ 120 w 264"/>
                <a:gd name="T3" fmla="*/ 336 h 416"/>
                <a:gd name="T4" fmla="*/ 152 w 264"/>
                <a:gd name="T5" fmla="*/ 232 h 416"/>
                <a:gd name="T6" fmla="*/ 232 w 264"/>
                <a:gd name="T7" fmla="*/ 40 h 416"/>
                <a:gd name="T8" fmla="*/ 264 w 264"/>
                <a:gd name="T9" fmla="*/ 0 h 416"/>
                <a:gd name="T10" fmla="*/ 0 60000 65536"/>
                <a:gd name="T11" fmla="*/ 0 60000 65536"/>
                <a:gd name="T12" fmla="*/ 0 60000 65536"/>
                <a:gd name="T13" fmla="*/ 0 60000 65536"/>
                <a:gd name="T14" fmla="*/ 0 60000 65536"/>
                <a:gd name="T15" fmla="*/ 0 w 264"/>
                <a:gd name="T16" fmla="*/ 0 h 416"/>
                <a:gd name="T17" fmla="*/ 264 w 264"/>
                <a:gd name="T18" fmla="*/ 416 h 416"/>
              </a:gdLst>
              <a:ahLst/>
              <a:cxnLst>
                <a:cxn ang="T10">
                  <a:pos x="T0" y="T1"/>
                </a:cxn>
                <a:cxn ang="T11">
                  <a:pos x="T2" y="T3"/>
                </a:cxn>
                <a:cxn ang="T12">
                  <a:pos x="T4" y="T5"/>
                </a:cxn>
                <a:cxn ang="T13">
                  <a:pos x="T6" y="T7"/>
                </a:cxn>
                <a:cxn ang="T14">
                  <a:pos x="T8" y="T9"/>
                </a:cxn>
              </a:cxnLst>
              <a:rect l="T15" t="T16" r="T17" b="T18"/>
              <a:pathLst>
                <a:path w="264" h="416">
                  <a:moveTo>
                    <a:pt x="0" y="416"/>
                  </a:moveTo>
                  <a:cubicBezTo>
                    <a:pt x="46" y="401"/>
                    <a:pt x="86" y="370"/>
                    <a:pt x="120" y="336"/>
                  </a:cubicBezTo>
                  <a:cubicBezTo>
                    <a:pt x="134" y="294"/>
                    <a:pt x="147" y="282"/>
                    <a:pt x="152" y="232"/>
                  </a:cubicBezTo>
                  <a:cubicBezTo>
                    <a:pt x="159" y="157"/>
                    <a:pt x="146" y="69"/>
                    <a:pt x="232" y="40"/>
                  </a:cubicBezTo>
                  <a:cubicBezTo>
                    <a:pt x="260" y="12"/>
                    <a:pt x="251" y="26"/>
                    <a:pt x="264" y="0"/>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1" name="Freeform 13"/>
            <p:cNvSpPr>
              <a:spLocks/>
            </p:cNvSpPr>
            <p:nvPr/>
          </p:nvSpPr>
          <p:spPr bwMode="auto">
            <a:xfrm>
              <a:off x="1920" y="2581"/>
              <a:ext cx="336" cy="96"/>
            </a:xfrm>
            <a:custGeom>
              <a:avLst/>
              <a:gdLst>
                <a:gd name="T0" fmla="*/ 0 w 336"/>
                <a:gd name="T1" fmla="*/ 96 h 96"/>
                <a:gd name="T2" fmla="*/ 144 w 336"/>
                <a:gd name="T3" fmla="*/ 72 h 96"/>
                <a:gd name="T4" fmla="*/ 312 w 336"/>
                <a:gd name="T5" fmla="*/ 24 h 96"/>
                <a:gd name="T6" fmla="*/ 336 w 336"/>
                <a:gd name="T7" fmla="*/ 0 h 96"/>
                <a:gd name="T8" fmla="*/ 0 60000 65536"/>
                <a:gd name="T9" fmla="*/ 0 60000 65536"/>
                <a:gd name="T10" fmla="*/ 0 60000 65536"/>
                <a:gd name="T11" fmla="*/ 0 60000 65536"/>
                <a:gd name="T12" fmla="*/ 0 w 336"/>
                <a:gd name="T13" fmla="*/ 0 h 96"/>
                <a:gd name="T14" fmla="*/ 336 w 336"/>
                <a:gd name="T15" fmla="*/ 96 h 96"/>
              </a:gdLst>
              <a:ahLst/>
              <a:cxnLst>
                <a:cxn ang="T8">
                  <a:pos x="T0" y="T1"/>
                </a:cxn>
                <a:cxn ang="T9">
                  <a:pos x="T2" y="T3"/>
                </a:cxn>
                <a:cxn ang="T10">
                  <a:pos x="T4" y="T5"/>
                </a:cxn>
                <a:cxn ang="T11">
                  <a:pos x="T6" y="T7"/>
                </a:cxn>
              </a:cxnLst>
              <a:rect l="T12" t="T13" r="T14" b="T15"/>
              <a:pathLst>
                <a:path w="336" h="96">
                  <a:moveTo>
                    <a:pt x="0" y="96"/>
                  </a:moveTo>
                  <a:cubicBezTo>
                    <a:pt x="48" y="84"/>
                    <a:pt x="97" y="85"/>
                    <a:pt x="144" y="72"/>
                  </a:cubicBezTo>
                  <a:cubicBezTo>
                    <a:pt x="201" y="56"/>
                    <a:pt x="253" y="36"/>
                    <a:pt x="312" y="24"/>
                  </a:cubicBezTo>
                  <a:cubicBezTo>
                    <a:pt x="320" y="16"/>
                    <a:pt x="336" y="0"/>
                    <a:pt x="336" y="0"/>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2" name="Freeform 14"/>
            <p:cNvSpPr>
              <a:spLocks/>
            </p:cNvSpPr>
            <p:nvPr/>
          </p:nvSpPr>
          <p:spPr bwMode="auto">
            <a:xfrm>
              <a:off x="1912" y="2177"/>
              <a:ext cx="344" cy="388"/>
            </a:xfrm>
            <a:custGeom>
              <a:avLst/>
              <a:gdLst>
                <a:gd name="T0" fmla="*/ 32 w 344"/>
                <a:gd name="T1" fmla="*/ 44 h 388"/>
                <a:gd name="T2" fmla="*/ 16 w 344"/>
                <a:gd name="T3" fmla="*/ 100 h 388"/>
                <a:gd name="T4" fmla="*/ 0 w 344"/>
                <a:gd name="T5" fmla="*/ 148 h 388"/>
                <a:gd name="T6" fmla="*/ 8 w 344"/>
                <a:gd name="T7" fmla="*/ 244 h 388"/>
                <a:gd name="T8" fmla="*/ 232 w 344"/>
                <a:gd name="T9" fmla="*/ 308 h 388"/>
                <a:gd name="T10" fmla="*/ 344 w 344"/>
                <a:gd name="T11" fmla="*/ 388 h 388"/>
                <a:gd name="T12" fmla="*/ 0 60000 65536"/>
                <a:gd name="T13" fmla="*/ 0 60000 65536"/>
                <a:gd name="T14" fmla="*/ 0 60000 65536"/>
                <a:gd name="T15" fmla="*/ 0 60000 65536"/>
                <a:gd name="T16" fmla="*/ 0 60000 65536"/>
                <a:gd name="T17" fmla="*/ 0 60000 65536"/>
                <a:gd name="T18" fmla="*/ 0 w 344"/>
                <a:gd name="T19" fmla="*/ 0 h 388"/>
                <a:gd name="T20" fmla="*/ 344 w 344"/>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344" h="388">
                  <a:moveTo>
                    <a:pt x="32" y="44"/>
                  </a:moveTo>
                  <a:cubicBezTo>
                    <a:pt x="5" y="125"/>
                    <a:pt x="46" y="0"/>
                    <a:pt x="16" y="100"/>
                  </a:cubicBezTo>
                  <a:cubicBezTo>
                    <a:pt x="11" y="116"/>
                    <a:pt x="0" y="148"/>
                    <a:pt x="0" y="148"/>
                  </a:cubicBezTo>
                  <a:cubicBezTo>
                    <a:pt x="3" y="180"/>
                    <a:pt x="2" y="213"/>
                    <a:pt x="8" y="244"/>
                  </a:cubicBezTo>
                  <a:cubicBezTo>
                    <a:pt x="25" y="331"/>
                    <a:pt x="203" y="307"/>
                    <a:pt x="232" y="308"/>
                  </a:cubicBezTo>
                  <a:cubicBezTo>
                    <a:pt x="280" y="324"/>
                    <a:pt x="310" y="354"/>
                    <a:pt x="344" y="388"/>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3" name="Freeform 15"/>
            <p:cNvSpPr>
              <a:spLocks/>
            </p:cNvSpPr>
            <p:nvPr/>
          </p:nvSpPr>
          <p:spPr bwMode="auto">
            <a:xfrm>
              <a:off x="2146" y="2181"/>
              <a:ext cx="158" cy="376"/>
            </a:xfrm>
            <a:custGeom>
              <a:avLst/>
              <a:gdLst>
                <a:gd name="T0" fmla="*/ 22 w 158"/>
                <a:gd name="T1" fmla="*/ 0 h 376"/>
                <a:gd name="T2" fmla="*/ 30 w 158"/>
                <a:gd name="T3" fmla="*/ 168 h 376"/>
                <a:gd name="T4" fmla="*/ 102 w 158"/>
                <a:gd name="T5" fmla="*/ 224 h 376"/>
                <a:gd name="T6" fmla="*/ 126 w 158"/>
                <a:gd name="T7" fmla="*/ 240 h 376"/>
                <a:gd name="T8" fmla="*/ 142 w 158"/>
                <a:gd name="T9" fmla="*/ 264 h 376"/>
                <a:gd name="T10" fmla="*/ 158 w 158"/>
                <a:gd name="T11" fmla="*/ 312 h 376"/>
                <a:gd name="T12" fmla="*/ 150 w 158"/>
                <a:gd name="T13" fmla="*/ 376 h 376"/>
                <a:gd name="T14" fmla="*/ 0 60000 65536"/>
                <a:gd name="T15" fmla="*/ 0 60000 65536"/>
                <a:gd name="T16" fmla="*/ 0 60000 65536"/>
                <a:gd name="T17" fmla="*/ 0 60000 65536"/>
                <a:gd name="T18" fmla="*/ 0 60000 65536"/>
                <a:gd name="T19" fmla="*/ 0 60000 65536"/>
                <a:gd name="T20" fmla="*/ 0 60000 65536"/>
                <a:gd name="T21" fmla="*/ 0 w 158"/>
                <a:gd name="T22" fmla="*/ 0 h 376"/>
                <a:gd name="T23" fmla="*/ 158 w 15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76">
                  <a:moveTo>
                    <a:pt x="22" y="0"/>
                  </a:moveTo>
                  <a:cubicBezTo>
                    <a:pt x="16" y="49"/>
                    <a:pt x="0" y="123"/>
                    <a:pt x="30" y="168"/>
                  </a:cubicBezTo>
                  <a:cubicBezTo>
                    <a:pt x="45" y="191"/>
                    <a:pt x="83" y="211"/>
                    <a:pt x="102" y="224"/>
                  </a:cubicBezTo>
                  <a:cubicBezTo>
                    <a:pt x="110" y="229"/>
                    <a:pt x="126" y="240"/>
                    <a:pt x="126" y="240"/>
                  </a:cubicBezTo>
                  <a:cubicBezTo>
                    <a:pt x="131" y="248"/>
                    <a:pt x="138" y="255"/>
                    <a:pt x="142" y="264"/>
                  </a:cubicBezTo>
                  <a:cubicBezTo>
                    <a:pt x="149" y="279"/>
                    <a:pt x="158" y="312"/>
                    <a:pt x="158" y="312"/>
                  </a:cubicBezTo>
                  <a:cubicBezTo>
                    <a:pt x="155" y="333"/>
                    <a:pt x="150" y="376"/>
                    <a:pt x="150" y="376"/>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4" name="Freeform 16"/>
            <p:cNvSpPr>
              <a:spLocks/>
            </p:cNvSpPr>
            <p:nvPr/>
          </p:nvSpPr>
          <p:spPr bwMode="auto">
            <a:xfrm>
              <a:off x="2336" y="2197"/>
              <a:ext cx="296" cy="352"/>
            </a:xfrm>
            <a:custGeom>
              <a:avLst/>
              <a:gdLst>
                <a:gd name="T0" fmla="*/ 296 w 296"/>
                <a:gd name="T1" fmla="*/ 0 h 352"/>
                <a:gd name="T2" fmla="*/ 200 w 296"/>
                <a:gd name="T3" fmla="*/ 56 h 352"/>
                <a:gd name="T4" fmla="*/ 8 w 296"/>
                <a:gd name="T5" fmla="*/ 104 h 352"/>
                <a:gd name="T6" fmla="*/ 32 w 296"/>
                <a:gd name="T7" fmla="*/ 200 h 352"/>
                <a:gd name="T8" fmla="*/ 40 w 296"/>
                <a:gd name="T9" fmla="*/ 224 h 352"/>
                <a:gd name="T10" fmla="*/ 0 w 296"/>
                <a:gd name="T11" fmla="*/ 352 h 352"/>
                <a:gd name="T12" fmla="*/ 0 60000 65536"/>
                <a:gd name="T13" fmla="*/ 0 60000 65536"/>
                <a:gd name="T14" fmla="*/ 0 60000 65536"/>
                <a:gd name="T15" fmla="*/ 0 60000 65536"/>
                <a:gd name="T16" fmla="*/ 0 60000 65536"/>
                <a:gd name="T17" fmla="*/ 0 60000 65536"/>
                <a:gd name="T18" fmla="*/ 0 w 296"/>
                <a:gd name="T19" fmla="*/ 0 h 352"/>
                <a:gd name="T20" fmla="*/ 296 w 296"/>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6" h="352">
                  <a:moveTo>
                    <a:pt x="296" y="0"/>
                  </a:moveTo>
                  <a:cubicBezTo>
                    <a:pt x="237" y="59"/>
                    <a:pt x="270" y="44"/>
                    <a:pt x="200" y="56"/>
                  </a:cubicBezTo>
                  <a:cubicBezTo>
                    <a:pt x="121" y="50"/>
                    <a:pt x="38" y="15"/>
                    <a:pt x="8" y="104"/>
                  </a:cubicBezTo>
                  <a:cubicBezTo>
                    <a:pt x="19" y="169"/>
                    <a:pt x="11" y="137"/>
                    <a:pt x="32" y="200"/>
                  </a:cubicBezTo>
                  <a:cubicBezTo>
                    <a:pt x="35" y="208"/>
                    <a:pt x="40" y="224"/>
                    <a:pt x="40" y="224"/>
                  </a:cubicBezTo>
                  <a:cubicBezTo>
                    <a:pt x="32" y="323"/>
                    <a:pt x="49" y="303"/>
                    <a:pt x="0" y="352"/>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5" name="Freeform 17"/>
            <p:cNvSpPr>
              <a:spLocks/>
            </p:cNvSpPr>
            <p:nvPr/>
          </p:nvSpPr>
          <p:spPr bwMode="auto">
            <a:xfrm>
              <a:off x="2328" y="2349"/>
              <a:ext cx="392" cy="242"/>
            </a:xfrm>
            <a:custGeom>
              <a:avLst/>
              <a:gdLst>
                <a:gd name="T0" fmla="*/ 392 w 392"/>
                <a:gd name="T1" fmla="*/ 0 h 242"/>
                <a:gd name="T2" fmla="*/ 272 w 392"/>
                <a:gd name="T3" fmla="*/ 24 h 242"/>
                <a:gd name="T4" fmla="*/ 208 w 392"/>
                <a:gd name="T5" fmla="*/ 88 h 242"/>
                <a:gd name="T6" fmla="*/ 104 w 392"/>
                <a:gd name="T7" fmla="*/ 240 h 242"/>
                <a:gd name="T8" fmla="*/ 0 w 392"/>
                <a:gd name="T9" fmla="*/ 240 h 242"/>
                <a:gd name="T10" fmla="*/ 0 60000 65536"/>
                <a:gd name="T11" fmla="*/ 0 60000 65536"/>
                <a:gd name="T12" fmla="*/ 0 60000 65536"/>
                <a:gd name="T13" fmla="*/ 0 60000 65536"/>
                <a:gd name="T14" fmla="*/ 0 60000 65536"/>
                <a:gd name="T15" fmla="*/ 0 w 392"/>
                <a:gd name="T16" fmla="*/ 0 h 242"/>
                <a:gd name="T17" fmla="*/ 392 w 392"/>
                <a:gd name="T18" fmla="*/ 242 h 242"/>
              </a:gdLst>
              <a:ahLst/>
              <a:cxnLst>
                <a:cxn ang="T10">
                  <a:pos x="T0" y="T1"/>
                </a:cxn>
                <a:cxn ang="T11">
                  <a:pos x="T2" y="T3"/>
                </a:cxn>
                <a:cxn ang="T12">
                  <a:pos x="T4" y="T5"/>
                </a:cxn>
                <a:cxn ang="T13">
                  <a:pos x="T6" y="T7"/>
                </a:cxn>
                <a:cxn ang="T14">
                  <a:pos x="T8" y="T9"/>
                </a:cxn>
              </a:cxnLst>
              <a:rect l="T15" t="T16" r="T17" b="T18"/>
              <a:pathLst>
                <a:path w="392" h="242">
                  <a:moveTo>
                    <a:pt x="392" y="0"/>
                  </a:moveTo>
                  <a:cubicBezTo>
                    <a:pt x="353" y="13"/>
                    <a:pt x="313" y="18"/>
                    <a:pt x="272" y="24"/>
                  </a:cubicBezTo>
                  <a:cubicBezTo>
                    <a:pt x="247" y="41"/>
                    <a:pt x="221" y="59"/>
                    <a:pt x="208" y="88"/>
                  </a:cubicBezTo>
                  <a:cubicBezTo>
                    <a:pt x="188" y="134"/>
                    <a:pt x="171" y="236"/>
                    <a:pt x="104" y="240"/>
                  </a:cubicBezTo>
                  <a:cubicBezTo>
                    <a:pt x="69" y="242"/>
                    <a:pt x="35" y="240"/>
                    <a:pt x="0" y="240"/>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6" name="Freeform 18"/>
            <p:cNvSpPr>
              <a:spLocks/>
            </p:cNvSpPr>
            <p:nvPr/>
          </p:nvSpPr>
          <p:spPr bwMode="auto">
            <a:xfrm>
              <a:off x="2328" y="2629"/>
              <a:ext cx="416" cy="248"/>
            </a:xfrm>
            <a:custGeom>
              <a:avLst/>
              <a:gdLst>
                <a:gd name="T0" fmla="*/ 416 w 416"/>
                <a:gd name="T1" fmla="*/ 248 h 248"/>
                <a:gd name="T2" fmla="*/ 376 w 416"/>
                <a:gd name="T3" fmla="*/ 136 h 248"/>
                <a:gd name="T4" fmla="*/ 336 w 416"/>
                <a:gd name="T5" fmla="*/ 40 h 248"/>
                <a:gd name="T6" fmla="*/ 312 w 416"/>
                <a:gd name="T7" fmla="*/ 16 h 248"/>
                <a:gd name="T8" fmla="*/ 264 w 416"/>
                <a:gd name="T9" fmla="*/ 0 h 248"/>
                <a:gd name="T10" fmla="*/ 184 w 416"/>
                <a:gd name="T11" fmla="*/ 16 h 248"/>
                <a:gd name="T12" fmla="*/ 136 w 416"/>
                <a:gd name="T13" fmla="*/ 32 h 248"/>
                <a:gd name="T14" fmla="*/ 112 w 416"/>
                <a:gd name="T15" fmla="*/ 40 h 248"/>
                <a:gd name="T16" fmla="*/ 0 w 416"/>
                <a:gd name="T17" fmla="*/ 0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248"/>
                <a:gd name="T29" fmla="*/ 416 w 416"/>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248">
                  <a:moveTo>
                    <a:pt x="416" y="248"/>
                  </a:moveTo>
                  <a:cubicBezTo>
                    <a:pt x="407" y="205"/>
                    <a:pt x="393" y="174"/>
                    <a:pt x="376" y="136"/>
                  </a:cubicBezTo>
                  <a:cubicBezTo>
                    <a:pt x="361" y="102"/>
                    <a:pt x="360" y="69"/>
                    <a:pt x="336" y="40"/>
                  </a:cubicBezTo>
                  <a:cubicBezTo>
                    <a:pt x="329" y="31"/>
                    <a:pt x="322" y="21"/>
                    <a:pt x="312" y="16"/>
                  </a:cubicBezTo>
                  <a:cubicBezTo>
                    <a:pt x="297" y="8"/>
                    <a:pt x="264" y="0"/>
                    <a:pt x="264" y="0"/>
                  </a:cubicBezTo>
                  <a:cubicBezTo>
                    <a:pt x="232" y="5"/>
                    <a:pt x="214" y="7"/>
                    <a:pt x="184" y="16"/>
                  </a:cubicBezTo>
                  <a:cubicBezTo>
                    <a:pt x="168" y="21"/>
                    <a:pt x="152" y="27"/>
                    <a:pt x="136" y="32"/>
                  </a:cubicBezTo>
                  <a:cubicBezTo>
                    <a:pt x="128" y="35"/>
                    <a:pt x="112" y="40"/>
                    <a:pt x="112" y="40"/>
                  </a:cubicBezTo>
                  <a:cubicBezTo>
                    <a:pt x="96" y="39"/>
                    <a:pt x="0" y="50"/>
                    <a:pt x="0" y="0"/>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7" name="Freeform 19"/>
            <p:cNvSpPr>
              <a:spLocks/>
            </p:cNvSpPr>
            <p:nvPr/>
          </p:nvSpPr>
          <p:spPr bwMode="auto">
            <a:xfrm>
              <a:off x="2296" y="2637"/>
              <a:ext cx="368" cy="328"/>
            </a:xfrm>
            <a:custGeom>
              <a:avLst/>
              <a:gdLst>
                <a:gd name="T0" fmla="*/ 368 w 368"/>
                <a:gd name="T1" fmla="*/ 328 h 328"/>
                <a:gd name="T2" fmla="*/ 0 w 368"/>
                <a:gd name="T3" fmla="*/ 0 h 328"/>
                <a:gd name="T4" fmla="*/ 0 60000 65536"/>
                <a:gd name="T5" fmla="*/ 0 60000 65536"/>
                <a:gd name="T6" fmla="*/ 0 w 368"/>
                <a:gd name="T7" fmla="*/ 0 h 328"/>
                <a:gd name="T8" fmla="*/ 368 w 368"/>
                <a:gd name="T9" fmla="*/ 328 h 328"/>
              </a:gdLst>
              <a:ahLst/>
              <a:cxnLst>
                <a:cxn ang="T4">
                  <a:pos x="T0" y="T1"/>
                </a:cxn>
                <a:cxn ang="T5">
                  <a:pos x="T2" y="T3"/>
                </a:cxn>
              </a:cxnLst>
              <a:rect l="T6" t="T7" r="T8" b="T9"/>
              <a:pathLst>
                <a:path w="368" h="328">
                  <a:moveTo>
                    <a:pt x="368" y="328"/>
                  </a:moveTo>
                  <a:cubicBezTo>
                    <a:pt x="198" y="300"/>
                    <a:pt x="0" y="194"/>
                    <a:pt x="0" y="0"/>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8" name="Freeform 20"/>
            <p:cNvSpPr>
              <a:spLocks/>
            </p:cNvSpPr>
            <p:nvPr/>
          </p:nvSpPr>
          <p:spPr bwMode="auto">
            <a:xfrm>
              <a:off x="2880" y="2216"/>
              <a:ext cx="344" cy="333"/>
            </a:xfrm>
            <a:custGeom>
              <a:avLst/>
              <a:gdLst>
                <a:gd name="T0" fmla="*/ 0 w 344"/>
                <a:gd name="T1" fmla="*/ 13 h 333"/>
                <a:gd name="T2" fmla="*/ 104 w 344"/>
                <a:gd name="T3" fmla="*/ 29 h 333"/>
                <a:gd name="T4" fmla="*/ 296 w 344"/>
                <a:gd name="T5" fmla="*/ 189 h 333"/>
                <a:gd name="T6" fmla="*/ 336 w 344"/>
                <a:gd name="T7" fmla="*/ 285 h 333"/>
                <a:gd name="T8" fmla="*/ 344 w 344"/>
                <a:gd name="T9" fmla="*/ 333 h 333"/>
                <a:gd name="T10" fmla="*/ 0 60000 65536"/>
                <a:gd name="T11" fmla="*/ 0 60000 65536"/>
                <a:gd name="T12" fmla="*/ 0 60000 65536"/>
                <a:gd name="T13" fmla="*/ 0 60000 65536"/>
                <a:gd name="T14" fmla="*/ 0 60000 65536"/>
                <a:gd name="T15" fmla="*/ 0 w 344"/>
                <a:gd name="T16" fmla="*/ 0 h 333"/>
                <a:gd name="T17" fmla="*/ 344 w 344"/>
                <a:gd name="T18" fmla="*/ 333 h 333"/>
              </a:gdLst>
              <a:ahLst/>
              <a:cxnLst>
                <a:cxn ang="T10">
                  <a:pos x="T0" y="T1"/>
                </a:cxn>
                <a:cxn ang="T11">
                  <a:pos x="T2" y="T3"/>
                </a:cxn>
                <a:cxn ang="T12">
                  <a:pos x="T4" y="T5"/>
                </a:cxn>
                <a:cxn ang="T13">
                  <a:pos x="T6" y="T7"/>
                </a:cxn>
                <a:cxn ang="T14">
                  <a:pos x="T8" y="T9"/>
                </a:cxn>
              </a:cxnLst>
              <a:rect l="T15" t="T16" r="T17" b="T18"/>
              <a:pathLst>
                <a:path w="344" h="333">
                  <a:moveTo>
                    <a:pt x="0" y="13"/>
                  </a:moveTo>
                  <a:cubicBezTo>
                    <a:pt x="39" y="0"/>
                    <a:pt x="65" y="16"/>
                    <a:pt x="104" y="29"/>
                  </a:cubicBezTo>
                  <a:cubicBezTo>
                    <a:pt x="184" y="56"/>
                    <a:pt x="238" y="131"/>
                    <a:pt x="296" y="189"/>
                  </a:cubicBezTo>
                  <a:cubicBezTo>
                    <a:pt x="321" y="214"/>
                    <a:pt x="325" y="253"/>
                    <a:pt x="336" y="285"/>
                  </a:cubicBezTo>
                  <a:cubicBezTo>
                    <a:pt x="341" y="300"/>
                    <a:pt x="344" y="333"/>
                    <a:pt x="344" y="333"/>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09" name="Freeform 21"/>
            <p:cNvSpPr>
              <a:spLocks/>
            </p:cNvSpPr>
            <p:nvPr/>
          </p:nvSpPr>
          <p:spPr bwMode="auto">
            <a:xfrm>
              <a:off x="2992" y="2157"/>
              <a:ext cx="358" cy="400"/>
            </a:xfrm>
            <a:custGeom>
              <a:avLst/>
              <a:gdLst>
                <a:gd name="T0" fmla="*/ 0 w 358"/>
                <a:gd name="T1" fmla="*/ 0 h 400"/>
                <a:gd name="T2" fmla="*/ 168 w 358"/>
                <a:gd name="T3" fmla="*/ 88 h 400"/>
                <a:gd name="T4" fmla="*/ 216 w 358"/>
                <a:gd name="T5" fmla="*/ 112 h 400"/>
                <a:gd name="T6" fmla="*/ 264 w 358"/>
                <a:gd name="T7" fmla="*/ 152 h 400"/>
                <a:gd name="T8" fmla="*/ 336 w 358"/>
                <a:gd name="T9" fmla="*/ 272 h 400"/>
                <a:gd name="T10" fmla="*/ 272 w 358"/>
                <a:gd name="T11" fmla="*/ 400 h 400"/>
                <a:gd name="T12" fmla="*/ 0 60000 65536"/>
                <a:gd name="T13" fmla="*/ 0 60000 65536"/>
                <a:gd name="T14" fmla="*/ 0 60000 65536"/>
                <a:gd name="T15" fmla="*/ 0 60000 65536"/>
                <a:gd name="T16" fmla="*/ 0 60000 65536"/>
                <a:gd name="T17" fmla="*/ 0 60000 65536"/>
                <a:gd name="T18" fmla="*/ 0 w 358"/>
                <a:gd name="T19" fmla="*/ 0 h 400"/>
                <a:gd name="T20" fmla="*/ 358 w 35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58" h="400">
                  <a:moveTo>
                    <a:pt x="0" y="0"/>
                  </a:moveTo>
                  <a:cubicBezTo>
                    <a:pt x="54" y="40"/>
                    <a:pt x="109" y="58"/>
                    <a:pt x="168" y="88"/>
                  </a:cubicBezTo>
                  <a:cubicBezTo>
                    <a:pt x="230" y="119"/>
                    <a:pt x="156" y="92"/>
                    <a:pt x="216" y="112"/>
                  </a:cubicBezTo>
                  <a:cubicBezTo>
                    <a:pt x="231" y="127"/>
                    <a:pt x="250" y="136"/>
                    <a:pt x="264" y="152"/>
                  </a:cubicBezTo>
                  <a:cubicBezTo>
                    <a:pt x="297" y="190"/>
                    <a:pt x="309" y="232"/>
                    <a:pt x="336" y="272"/>
                  </a:cubicBezTo>
                  <a:cubicBezTo>
                    <a:pt x="358" y="358"/>
                    <a:pt x="337" y="367"/>
                    <a:pt x="272" y="400"/>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10" name="Freeform 22"/>
            <p:cNvSpPr>
              <a:spLocks/>
            </p:cNvSpPr>
            <p:nvPr/>
          </p:nvSpPr>
          <p:spPr bwMode="auto">
            <a:xfrm>
              <a:off x="3232" y="2205"/>
              <a:ext cx="312" cy="368"/>
            </a:xfrm>
            <a:custGeom>
              <a:avLst/>
              <a:gdLst>
                <a:gd name="T0" fmla="*/ 312 w 312"/>
                <a:gd name="T1" fmla="*/ 0 h 368"/>
                <a:gd name="T2" fmla="*/ 216 w 312"/>
                <a:gd name="T3" fmla="*/ 208 h 368"/>
                <a:gd name="T4" fmla="*/ 168 w 312"/>
                <a:gd name="T5" fmla="*/ 304 h 368"/>
                <a:gd name="T6" fmla="*/ 0 w 312"/>
                <a:gd name="T7" fmla="*/ 368 h 368"/>
                <a:gd name="T8" fmla="*/ 0 60000 65536"/>
                <a:gd name="T9" fmla="*/ 0 60000 65536"/>
                <a:gd name="T10" fmla="*/ 0 60000 65536"/>
                <a:gd name="T11" fmla="*/ 0 60000 65536"/>
                <a:gd name="T12" fmla="*/ 0 w 312"/>
                <a:gd name="T13" fmla="*/ 0 h 368"/>
                <a:gd name="T14" fmla="*/ 312 w 312"/>
                <a:gd name="T15" fmla="*/ 368 h 368"/>
              </a:gdLst>
              <a:ahLst/>
              <a:cxnLst>
                <a:cxn ang="T8">
                  <a:pos x="T0" y="T1"/>
                </a:cxn>
                <a:cxn ang="T9">
                  <a:pos x="T2" y="T3"/>
                </a:cxn>
                <a:cxn ang="T10">
                  <a:pos x="T4" y="T5"/>
                </a:cxn>
                <a:cxn ang="T11">
                  <a:pos x="T6" y="T7"/>
                </a:cxn>
              </a:cxnLst>
              <a:rect l="T12" t="T13" r="T14" b="T15"/>
              <a:pathLst>
                <a:path w="312" h="368">
                  <a:moveTo>
                    <a:pt x="312" y="0"/>
                  </a:moveTo>
                  <a:cubicBezTo>
                    <a:pt x="298" y="82"/>
                    <a:pt x="269" y="145"/>
                    <a:pt x="216" y="208"/>
                  </a:cubicBezTo>
                  <a:cubicBezTo>
                    <a:pt x="192" y="236"/>
                    <a:pt x="196" y="279"/>
                    <a:pt x="168" y="304"/>
                  </a:cubicBezTo>
                  <a:cubicBezTo>
                    <a:pt x="130" y="337"/>
                    <a:pt x="49" y="368"/>
                    <a:pt x="0" y="368"/>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11" name="Freeform 23"/>
            <p:cNvSpPr>
              <a:spLocks/>
            </p:cNvSpPr>
            <p:nvPr/>
          </p:nvSpPr>
          <p:spPr bwMode="auto">
            <a:xfrm>
              <a:off x="3224" y="2592"/>
              <a:ext cx="512" cy="181"/>
            </a:xfrm>
            <a:custGeom>
              <a:avLst/>
              <a:gdLst>
                <a:gd name="T0" fmla="*/ 512 w 512"/>
                <a:gd name="T1" fmla="*/ 181 h 181"/>
                <a:gd name="T2" fmla="*/ 408 w 512"/>
                <a:gd name="T3" fmla="*/ 69 h 181"/>
                <a:gd name="T4" fmla="*/ 312 w 512"/>
                <a:gd name="T5" fmla="*/ 29 h 181"/>
                <a:gd name="T6" fmla="*/ 0 w 512"/>
                <a:gd name="T7" fmla="*/ 5 h 181"/>
                <a:gd name="T8" fmla="*/ 0 60000 65536"/>
                <a:gd name="T9" fmla="*/ 0 60000 65536"/>
                <a:gd name="T10" fmla="*/ 0 60000 65536"/>
                <a:gd name="T11" fmla="*/ 0 60000 65536"/>
                <a:gd name="T12" fmla="*/ 0 w 512"/>
                <a:gd name="T13" fmla="*/ 0 h 181"/>
                <a:gd name="T14" fmla="*/ 512 w 512"/>
                <a:gd name="T15" fmla="*/ 181 h 181"/>
              </a:gdLst>
              <a:ahLst/>
              <a:cxnLst>
                <a:cxn ang="T8">
                  <a:pos x="T0" y="T1"/>
                </a:cxn>
                <a:cxn ang="T9">
                  <a:pos x="T2" y="T3"/>
                </a:cxn>
                <a:cxn ang="T10">
                  <a:pos x="T4" y="T5"/>
                </a:cxn>
                <a:cxn ang="T11">
                  <a:pos x="T6" y="T7"/>
                </a:cxn>
              </a:cxnLst>
              <a:rect l="T12" t="T13" r="T14" b="T15"/>
              <a:pathLst>
                <a:path w="512" h="181">
                  <a:moveTo>
                    <a:pt x="512" y="181"/>
                  </a:moveTo>
                  <a:cubicBezTo>
                    <a:pt x="475" y="156"/>
                    <a:pt x="452" y="84"/>
                    <a:pt x="408" y="69"/>
                  </a:cubicBezTo>
                  <a:cubicBezTo>
                    <a:pt x="374" y="58"/>
                    <a:pt x="347" y="41"/>
                    <a:pt x="312" y="29"/>
                  </a:cubicBezTo>
                  <a:cubicBezTo>
                    <a:pt x="224" y="0"/>
                    <a:pt x="92" y="5"/>
                    <a:pt x="0" y="5"/>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12" name="Freeform 24"/>
            <p:cNvSpPr>
              <a:spLocks/>
            </p:cNvSpPr>
            <p:nvPr/>
          </p:nvSpPr>
          <p:spPr bwMode="auto">
            <a:xfrm>
              <a:off x="3184" y="2612"/>
              <a:ext cx="480" cy="449"/>
            </a:xfrm>
            <a:custGeom>
              <a:avLst/>
              <a:gdLst>
                <a:gd name="T0" fmla="*/ 464 w 480"/>
                <a:gd name="T1" fmla="*/ 449 h 449"/>
                <a:gd name="T2" fmla="*/ 400 w 480"/>
                <a:gd name="T3" fmla="*/ 353 h 449"/>
                <a:gd name="T4" fmla="*/ 160 w 480"/>
                <a:gd name="T5" fmla="*/ 169 h 449"/>
                <a:gd name="T6" fmla="*/ 144 w 480"/>
                <a:gd name="T7" fmla="*/ 105 h 449"/>
                <a:gd name="T8" fmla="*/ 0 w 480"/>
                <a:gd name="T9" fmla="*/ 17 h 449"/>
                <a:gd name="T10" fmla="*/ 32 w 480"/>
                <a:gd name="T11" fmla="*/ 1 h 449"/>
                <a:gd name="T12" fmla="*/ 0 60000 65536"/>
                <a:gd name="T13" fmla="*/ 0 60000 65536"/>
                <a:gd name="T14" fmla="*/ 0 60000 65536"/>
                <a:gd name="T15" fmla="*/ 0 60000 65536"/>
                <a:gd name="T16" fmla="*/ 0 60000 65536"/>
                <a:gd name="T17" fmla="*/ 0 60000 65536"/>
                <a:gd name="T18" fmla="*/ 0 w 480"/>
                <a:gd name="T19" fmla="*/ 0 h 449"/>
                <a:gd name="T20" fmla="*/ 480 w 480"/>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480" h="449">
                  <a:moveTo>
                    <a:pt x="464" y="449"/>
                  </a:moveTo>
                  <a:cubicBezTo>
                    <a:pt x="480" y="402"/>
                    <a:pt x="436" y="378"/>
                    <a:pt x="400" y="353"/>
                  </a:cubicBezTo>
                  <a:cubicBezTo>
                    <a:pt x="316" y="294"/>
                    <a:pt x="220" y="259"/>
                    <a:pt x="160" y="169"/>
                  </a:cubicBezTo>
                  <a:cubicBezTo>
                    <a:pt x="159" y="163"/>
                    <a:pt x="151" y="116"/>
                    <a:pt x="144" y="105"/>
                  </a:cubicBezTo>
                  <a:cubicBezTo>
                    <a:pt x="113" y="58"/>
                    <a:pt x="44" y="47"/>
                    <a:pt x="0" y="17"/>
                  </a:cubicBezTo>
                  <a:cubicBezTo>
                    <a:pt x="26" y="0"/>
                    <a:pt x="14" y="1"/>
                    <a:pt x="32" y="1"/>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13" name="Freeform 25"/>
            <p:cNvSpPr>
              <a:spLocks/>
            </p:cNvSpPr>
            <p:nvPr/>
          </p:nvSpPr>
          <p:spPr bwMode="auto">
            <a:xfrm>
              <a:off x="2896" y="2597"/>
              <a:ext cx="280" cy="488"/>
            </a:xfrm>
            <a:custGeom>
              <a:avLst/>
              <a:gdLst>
                <a:gd name="T0" fmla="*/ 0 w 280"/>
                <a:gd name="T1" fmla="*/ 488 h 488"/>
                <a:gd name="T2" fmla="*/ 112 w 280"/>
                <a:gd name="T3" fmla="*/ 256 h 488"/>
                <a:gd name="T4" fmla="*/ 112 w 280"/>
                <a:gd name="T5" fmla="*/ 168 h 488"/>
                <a:gd name="T6" fmla="*/ 256 w 280"/>
                <a:gd name="T7" fmla="*/ 40 h 488"/>
                <a:gd name="T8" fmla="*/ 280 w 280"/>
                <a:gd name="T9" fmla="*/ 0 h 488"/>
                <a:gd name="T10" fmla="*/ 0 60000 65536"/>
                <a:gd name="T11" fmla="*/ 0 60000 65536"/>
                <a:gd name="T12" fmla="*/ 0 60000 65536"/>
                <a:gd name="T13" fmla="*/ 0 60000 65536"/>
                <a:gd name="T14" fmla="*/ 0 60000 65536"/>
                <a:gd name="T15" fmla="*/ 0 w 280"/>
                <a:gd name="T16" fmla="*/ 0 h 488"/>
                <a:gd name="T17" fmla="*/ 280 w 280"/>
                <a:gd name="T18" fmla="*/ 488 h 488"/>
              </a:gdLst>
              <a:ahLst/>
              <a:cxnLst>
                <a:cxn ang="T10">
                  <a:pos x="T0" y="T1"/>
                </a:cxn>
                <a:cxn ang="T11">
                  <a:pos x="T2" y="T3"/>
                </a:cxn>
                <a:cxn ang="T12">
                  <a:pos x="T4" y="T5"/>
                </a:cxn>
                <a:cxn ang="T13">
                  <a:pos x="T6" y="T7"/>
                </a:cxn>
                <a:cxn ang="T14">
                  <a:pos x="T8" y="T9"/>
                </a:cxn>
              </a:cxnLst>
              <a:rect l="T15" t="T16" r="T17" b="T18"/>
              <a:pathLst>
                <a:path w="280" h="488">
                  <a:moveTo>
                    <a:pt x="0" y="488"/>
                  </a:moveTo>
                  <a:cubicBezTo>
                    <a:pt x="74" y="414"/>
                    <a:pt x="99" y="362"/>
                    <a:pt x="112" y="256"/>
                  </a:cubicBezTo>
                  <a:cubicBezTo>
                    <a:pt x="105" y="216"/>
                    <a:pt x="98" y="206"/>
                    <a:pt x="112" y="168"/>
                  </a:cubicBezTo>
                  <a:cubicBezTo>
                    <a:pt x="127" y="127"/>
                    <a:pt x="219" y="65"/>
                    <a:pt x="256" y="40"/>
                  </a:cubicBezTo>
                  <a:cubicBezTo>
                    <a:pt x="275" y="11"/>
                    <a:pt x="268" y="25"/>
                    <a:pt x="280" y="0"/>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sp>
          <p:nvSpPr>
            <p:cNvPr id="89114" name="Freeform 26"/>
            <p:cNvSpPr>
              <a:spLocks/>
            </p:cNvSpPr>
            <p:nvPr/>
          </p:nvSpPr>
          <p:spPr bwMode="auto">
            <a:xfrm>
              <a:off x="2835" y="2581"/>
              <a:ext cx="341" cy="19"/>
            </a:xfrm>
            <a:custGeom>
              <a:avLst/>
              <a:gdLst>
                <a:gd name="T0" fmla="*/ 37 w 341"/>
                <a:gd name="T1" fmla="*/ 0 h 19"/>
                <a:gd name="T2" fmla="*/ 189 w 341"/>
                <a:gd name="T3" fmla="*/ 0 h 19"/>
                <a:gd name="T4" fmla="*/ 341 w 341"/>
                <a:gd name="T5" fmla="*/ 8 h 19"/>
                <a:gd name="T6" fmla="*/ 0 60000 65536"/>
                <a:gd name="T7" fmla="*/ 0 60000 65536"/>
                <a:gd name="T8" fmla="*/ 0 60000 65536"/>
                <a:gd name="T9" fmla="*/ 0 w 341"/>
                <a:gd name="T10" fmla="*/ 0 h 19"/>
                <a:gd name="T11" fmla="*/ 341 w 341"/>
                <a:gd name="T12" fmla="*/ 19 h 19"/>
              </a:gdLst>
              <a:ahLst/>
              <a:cxnLst>
                <a:cxn ang="T6">
                  <a:pos x="T0" y="T1"/>
                </a:cxn>
                <a:cxn ang="T7">
                  <a:pos x="T2" y="T3"/>
                </a:cxn>
                <a:cxn ang="T8">
                  <a:pos x="T4" y="T5"/>
                </a:cxn>
              </a:cxnLst>
              <a:rect l="T9" t="T10" r="T11" b="T12"/>
              <a:pathLst>
                <a:path w="341" h="19">
                  <a:moveTo>
                    <a:pt x="37" y="0"/>
                  </a:moveTo>
                  <a:cubicBezTo>
                    <a:pt x="188" y="19"/>
                    <a:pt x="0" y="0"/>
                    <a:pt x="189" y="0"/>
                  </a:cubicBezTo>
                  <a:cubicBezTo>
                    <a:pt x="240" y="0"/>
                    <a:pt x="290" y="8"/>
                    <a:pt x="341" y="8"/>
                  </a:cubicBezTo>
                </a:path>
              </a:pathLst>
            </a:custGeom>
            <a:noFill/>
            <a:ln w="28575">
              <a:solidFill>
                <a:srgbClr val="000000"/>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endParaRPr>
            </a:p>
          </p:txBody>
        </p:sp>
      </p:grpSp>
      <p:sp>
        <p:nvSpPr>
          <p:cNvPr id="31" name="Rectangle 116"/>
          <p:cNvSpPr>
            <a:spLocks noChangeArrowheads="1"/>
          </p:cNvSpPr>
          <p:nvPr/>
        </p:nvSpPr>
        <p:spPr bwMode="auto">
          <a:xfrm>
            <a:off x="1524000" y="6096001"/>
            <a:ext cx="2339102" cy="307777"/>
          </a:xfrm>
          <a:prstGeom prst="rect">
            <a:avLst/>
          </a:prstGeom>
          <a:noFill/>
          <a:ln w="9525">
            <a:noFill/>
            <a:miter lim="800000"/>
            <a:headEnd/>
            <a:tailEnd/>
          </a:ln>
          <a:effectLst/>
        </p:spPr>
        <p:txBody>
          <a:bodyPr wrap="none">
            <a:spAutoFit/>
          </a:bodyPr>
          <a:lstStyle/>
          <a:p>
            <a:pPr>
              <a:defRPr/>
            </a:pPr>
            <a:r>
              <a:rPr lang="en-US" sz="1400" dirty="0">
                <a:solidFill>
                  <a:srgbClr val="000000"/>
                </a:solidFill>
                <a:cs typeface="Arial" pitchFamily="34" charset="0"/>
              </a:rPr>
              <a:t>Slide by Y. </a:t>
            </a:r>
            <a:r>
              <a:rPr lang="en-US" sz="1400" dirty="0" err="1">
                <a:solidFill>
                  <a:srgbClr val="000000"/>
                </a:solidFill>
                <a:cs typeface="Arial" pitchFamily="34" charset="0"/>
              </a:rPr>
              <a:t>Ukrainitz</a:t>
            </a:r>
            <a:r>
              <a:rPr lang="en-US" sz="1400" dirty="0">
                <a:solidFill>
                  <a:srgbClr val="000000"/>
                </a:solidFill>
                <a:cs typeface="Arial" pitchFamily="34" charset="0"/>
              </a:rPr>
              <a:t> &amp; B. </a:t>
            </a:r>
            <a:r>
              <a:rPr lang="en-US" sz="1400" dirty="0" err="1">
                <a:solidFill>
                  <a:srgbClr val="000000"/>
                </a:solidFill>
                <a:cs typeface="Arial" pitchFamily="34" charset="0"/>
              </a:rPr>
              <a:t>Sarel</a:t>
            </a:r>
            <a:endParaRPr lang="en-US" sz="1400" dirty="0">
              <a:solidFill>
                <a:srgbClr val="000000"/>
              </a:solidFill>
              <a:cs typeface="Arial" pitchFamily="34" charset="0"/>
            </a:endParaRPr>
          </a:p>
        </p:txBody>
      </p:sp>
      <p:sp>
        <p:nvSpPr>
          <p:cNvPr id="2" name="Date Placeholder 1"/>
          <p:cNvSpPr>
            <a:spLocks noGrp="1"/>
          </p:cNvSpPr>
          <p:nvPr>
            <p:ph type="dt" sz="half" idx="10"/>
          </p:nvPr>
        </p:nvSpPr>
        <p:spPr/>
        <p:txBody>
          <a:bodyPr/>
          <a:lstStyle/>
          <a:p>
            <a:r>
              <a:rPr lang="en-US" smtClean="0">
                <a:solidFill>
                  <a:prstClr val="white"/>
                </a:solidFill>
              </a:rPr>
              <a:t>26-Oct-17</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CF7DC490-98B8-074B-BB30-37775A2447EF}" type="slidenum">
              <a:rPr lang="en-US" smtClean="0">
                <a:solidFill>
                  <a:prstClr val="white"/>
                </a:solidFill>
              </a:rPr>
              <a:pPr/>
              <a:t>51</a:t>
            </a:fld>
            <a:endParaRPr lang="en-US" dirty="0">
              <a:solidFill>
                <a:prstClr val="white"/>
              </a:solidFill>
            </a:endParaRPr>
          </a:p>
        </p:txBody>
      </p:sp>
    </p:spTree>
    <p:extLst>
      <p:ext uri="{BB962C8B-B14F-4D97-AF65-F5344CB8AC3E}">
        <p14:creationId xmlns:p14="http://schemas.microsoft.com/office/powerpoint/2010/main" val="14962880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Oval 2"/>
          <p:cNvSpPr>
            <a:spLocks noChangeArrowheads="1"/>
          </p:cNvSpPr>
          <p:nvPr/>
        </p:nvSpPr>
        <p:spPr bwMode="auto">
          <a:xfrm>
            <a:off x="7086600" y="3429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12" name="Oval 3"/>
          <p:cNvSpPr>
            <a:spLocks noChangeArrowheads="1"/>
          </p:cNvSpPr>
          <p:nvPr/>
        </p:nvSpPr>
        <p:spPr bwMode="auto">
          <a:xfrm>
            <a:off x="7292975" y="3429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13" name="Oval 4"/>
          <p:cNvSpPr>
            <a:spLocks noChangeArrowheads="1"/>
          </p:cNvSpPr>
          <p:nvPr/>
        </p:nvSpPr>
        <p:spPr bwMode="auto">
          <a:xfrm>
            <a:off x="7216775" y="3276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14" name="Oval 5"/>
          <p:cNvSpPr>
            <a:spLocks noChangeArrowheads="1"/>
          </p:cNvSpPr>
          <p:nvPr/>
        </p:nvSpPr>
        <p:spPr bwMode="auto">
          <a:xfrm>
            <a:off x="6964363" y="3221038"/>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15" name="Oval 6"/>
          <p:cNvSpPr>
            <a:spLocks noChangeArrowheads="1"/>
          </p:cNvSpPr>
          <p:nvPr/>
        </p:nvSpPr>
        <p:spPr bwMode="auto">
          <a:xfrm>
            <a:off x="7205663" y="3592513"/>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16" name="Oval 7"/>
          <p:cNvSpPr>
            <a:spLocks noChangeArrowheads="1"/>
          </p:cNvSpPr>
          <p:nvPr/>
        </p:nvSpPr>
        <p:spPr bwMode="auto">
          <a:xfrm>
            <a:off x="6978650" y="3592513"/>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17" name="Oval 8"/>
          <p:cNvSpPr>
            <a:spLocks noChangeArrowheads="1"/>
          </p:cNvSpPr>
          <p:nvPr/>
        </p:nvSpPr>
        <p:spPr bwMode="auto">
          <a:xfrm>
            <a:off x="7456488" y="3614738"/>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18" name="Oval 9"/>
          <p:cNvSpPr>
            <a:spLocks noChangeArrowheads="1"/>
          </p:cNvSpPr>
          <p:nvPr/>
        </p:nvSpPr>
        <p:spPr bwMode="auto">
          <a:xfrm>
            <a:off x="6846888" y="3429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19" name="Oval 10"/>
          <p:cNvSpPr>
            <a:spLocks noChangeArrowheads="1"/>
          </p:cNvSpPr>
          <p:nvPr/>
        </p:nvSpPr>
        <p:spPr bwMode="auto">
          <a:xfrm>
            <a:off x="7586663" y="3429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0" name="Oval 11"/>
          <p:cNvSpPr>
            <a:spLocks noChangeArrowheads="1"/>
          </p:cNvSpPr>
          <p:nvPr/>
        </p:nvSpPr>
        <p:spPr bwMode="auto">
          <a:xfrm>
            <a:off x="7445375" y="314325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1" name="Oval 12"/>
          <p:cNvSpPr>
            <a:spLocks noChangeArrowheads="1"/>
          </p:cNvSpPr>
          <p:nvPr/>
        </p:nvSpPr>
        <p:spPr bwMode="auto">
          <a:xfrm>
            <a:off x="7162800" y="3048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2" name="Oval 13"/>
          <p:cNvSpPr>
            <a:spLocks noChangeArrowheads="1"/>
          </p:cNvSpPr>
          <p:nvPr/>
        </p:nvSpPr>
        <p:spPr bwMode="auto">
          <a:xfrm>
            <a:off x="7315200" y="3810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3" name="Oval 14"/>
          <p:cNvSpPr>
            <a:spLocks noChangeArrowheads="1"/>
          </p:cNvSpPr>
          <p:nvPr/>
        </p:nvSpPr>
        <p:spPr bwMode="auto">
          <a:xfrm>
            <a:off x="7010400" y="3830638"/>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4" name="Oval 15"/>
          <p:cNvSpPr>
            <a:spLocks noChangeArrowheads="1"/>
          </p:cNvSpPr>
          <p:nvPr/>
        </p:nvSpPr>
        <p:spPr bwMode="auto">
          <a:xfrm>
            <a:off x="6705600" y="3679825"/>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5" name="Oval 16"/>
          <p:cNvSpPr>
            <a:spLocks noChangeArrowheads="1"/>
          </p:cNvSpPr>
          <p:nvPr/>
        </p:nvSpPr>
        <p:spPr bwMode="auto">
          <a:xfrm>
            <a:off x="6477000" y="3429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6" name="Oval 17"/>
          <p:cNvSpPr>
            <a:spLocks noChangeArrowheads="1"/>
          </p:cNvSpPr>
          <p:nvPr/>
        </p:nvSpPr>
        <p:spPr bwMode="auto">
          <a:xfrm>
            <a:off x="6705600" y="3200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7" name="Oval 18"/>
          <p:cNvSpPr>
            <a:spLocks noChangeArrowheads="1"/>
          </p:cNvSpPr>
          <p:nvPr/>
        </p:nvSpPr>
        <p:spPr bwMode="auto">
          <a:xfrm>
            <a:off x="7772400" y="3657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8" name="Oval 19"/>
          <p:cNvSpPr>
            <a:spLocks noChangeArrowheads="1"/>
          </p:cNvSpPr>
          <p:nvPr/>
        </p:nvSpPr>
        <p:spPr bwMode="auto">
          <a:xfrm>
            <a:off x="76962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29" name="Oval 20"/>
          <p:cNvSpPr>
            <a:spLocks noChangeArrowheads="1"/>
          </p:cNvSpPr>
          <p:nvPr/>
        </p:nvSpPr>
        <p:spPr bwMode="auto">
          <a:xfrm>
            <a:off x="7412038" y="4094163"/>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0" name="Oval 21"/>
          <p:cNvSpPr>
            <a:spLocks noChangeArrowheads="1"/>
          </p:cNvSpPr>
          <p:nvPr/>
        </p:nvSpPr>
        <p:spPr bwMode="auto">
          <a:xfrm>
            <a:off x="7010400" y="4114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1" name="Oval 22"/>
          <p:cNvSpPr>
            <a:spLocks noChangeArrowheads="1"/>
          </p:cNvSpPr>
          <p:nvPr/>
        </p:nvSpPr>
        <p:spPr bwMode="auto">
          <a:xfrm>
            <a:off x="65532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2" name="Oval 23"/>
          <p:cNvSpPr>
            <a:spLocks noChangeArrowheads="1"/>
          </p:cNvSpPr>
          <p:nvPr/>
        </p:nvSpPr>
        <p:spPr bwMode="auto">
          <a:xfrm>
            <a:off x="6172200" y="3657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3" name="Oval 24"/>
          <p:cNvSpPr>
            <a:spLocks noChangeArrowheads="1"/>
          </p:cNvSpPr>
          <p:nvPr/>
        </p:nvSpPr>
        <p:spPr bwMode="auto">
          <a:xfrm>
            <a:off x="6096000" y="3124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4" name="Oval 25"/>
          <p:cNvSpPr>
            <a:spLocks noChangeArrowheads="1"/>
          </p:cNvSpPr>
          <p:nvPr/>
        </p:nvSpPr>
        <p:spPr bwMode="auto">
          <a:xfrm>
            <a:off x="6477000" y="3048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5" name="Oval 26"/>
          <p:cNvSpPr>
            <a:spLocks noChangeArrowheads="1"/>
          </p:cNvSpPr>
          <p:nvPr/>
        </p:nvSpPr>
        <p:spPr bwMode="auto">
          <a:xfrm>
            <a:off x="6858000" y="2819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6" name="Oval 27"/>
          <p:cNvSpPr>
            <a:spLocks noChangeArrowheads="1"/>
          </p:cNvSpPr>
          <p:nvPr/>
        </p:nvSpPr>
        <p:spPr bwMode="auto">
          <a:xfrm>
            <a:off x="7445375" y="2819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7" name="Oval 28"/>
          <p:cNvSpPr>
            <a:spLocks noChangeArrowheads="1"/>
          </p:cNvSpPr>
          <p:nvPr/>
        </p:nvSpPr>
        <p:spPr bwMode="auto">
          <a:xfrm>
            <a:off x="7162800" y="2514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38" name="Oval 29"/>
          <p:cNvSpPr>
            <a:spLocks noChangeArrowheads="1"/>
          </p:cNvSpPr>
          <p:nvPr/>
        </p:nvSpPr>
        <p:spPr bwMode="auto">
          <a:xfrm>
            <a:off x="6248400" y="2819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39" name="Oval 30"/>
          <p:cNvSpPr>
            <a:spLocks noChangeArrowheads="1"/>
          </p:cNvSpPr>
          <p:nvPr/>
        </p:nvSpPr>
        <p:spPr bwMode="auto">
          <a:xfrm>
            <a:off x="6629400" y="2590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40" name="Oval 31"/>
          <p:cNvSpPr>
            <a:spLocks noChangeArrowheads="1"/>
          </p:cNvSpPr>
          <p:nvPr/>
        </p:nvSpPr>
        <p:spPr bwMode="auto">
          <a:xfrm>
            <a:off x="7162800" y="1981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41" name="Oval 32"/>
          <p:cNvSpPr>
            <a:spLocks noChangeArrowheads="1"/>
          </p:cNvSpPr>
          <p:nvPr/>
        </p:nvSpPr>
        <p:spPr bwMode="auto">
          <a:xfrm>
            <a:off x="6705600" y="22098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42" name="Oval 33"/>
          <p:cNvSpPr>
            <a:spLocks noChangeArrowheads="1"/>
          </p:cNvSpPr>
          <p:nvPr/>
        </p:nvSpPr>
        <p:spPr bwMode="auto">
          <a:xfrm>
            <a:off x="7445375" y="2438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43" name="Oval 34"/>
          <p:cNvSpPr>
            <a:spLocks noChangeArrowheads="1"/>
          </p:cNvSpPr>
          <p:nvPr/>
        </p:nvSpPr>
        <p:spPr bwMode="auto">
          <a:xfrm>
            <a:off x="7445375" y="1371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44" name="Oval 35"/>
          <p:cNvSpPr>
            <a:spLocks noChangeArrowheads="1"/>
          </p:cNvSpPr>
          <p:nvPr/>
        </p:nvSpPr>
        <p:spPr bwMode="auto">
          <a:xfrm>
            <a:off x="7696200" y="2133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45" name="Oval 36"/>
          <p:cNvSpPr>
            <a:spLocks noChangeArrowheads="1"/>
          </p:cNvSpPr>
          <p:nvPr/>
        </p:nvSpPr>
        <p:spPr bwMode="auto">
          <a:xfrm>
            <a:off x="7783513" y="2676525"/>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46" name="Oval 37"/>
          <p:cNvSpPr>
            <a:spLocks noChangeArrowheads="1"/>
          </p:cNvSpPr>
          <p:nvPr/>
        </p:nvSpPr>
        <p:spPr bwMode="auto">
          <a:xfrm>
            <a:off x="7772400" y="3124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47" name="Oval 38"/>
          <p:cNvSpPr>
            <a:spLocks noChangeArrowheads="1"/>
          </p:cNvSpPr>
          <p:nvPr/>
        </p:nvSpPr>
        <p:spPr bwMode="auto">
          <a:xfrm>
            <a:off x="8153400" y="2895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48" name="Oval 39"/>
          <p:cNvSpPr>
            <a:spLocks noChangeArrowheads="1"/>
          </p:cNvSpPr>
          <p:nvPr/>
        </p:nvSpPr>
        <p:spPr bwMode="auto">
          <a:xfrm>
            <a:off x="8153400" y="2514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49" name="Oval 40"/>
          <p:cNvSpPr>
            <a:spLocks noChangeArrowheads="1"/>
          </p:cNvSpPr>
          <p:nvPr/>
        </p:nvSpPr>
        <p:spPr bwMode="auto">
          <a:xfrm>
            <a:off x="8077200" y="2057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50" name="Oval 41"/>
          <p:cNvSpPr>
            <a:spLocks noChangeArrowheads="1"/>
          </p:cNvSpPr>
          <p:nvPr/>
        </p:nvSpPr>
        <p:spPr bwMode="auto">
          <a:xfrm>
            <a:off x="7848600" y="1600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51" name="Oval 42"/>
          <p:cNvSpPr>
            <a:spLocks noChangeArrowheads="1"/>
          </p:cNvSpPr>
          <p:nvPr/>
        </p:nvSpPr>
        <p:spPr bwMode="auto">
          <a:xfrm>
            <a:off x="8458200" y="1295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52" name="Oval 43"/>
          <p:cNvSpPr>
            <a:spLocks noChangeArrowheads="1"/>
          </p:cNvSpPr>
          <p:nvPr/>
        </p:nvSpPr>
        <p:spPr bwMode="auto">
          <a:xfrm>
            <a:off x="8534400" y="1752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53" name="Oval 44"/>
          <p:cNvSpPr>
            <a:spLocks noChangeArrowheads="1"/>
          </p:cNvSpPr>
          <p:nvPr/>
        </p:nvSpPr>
        <p:spPr bwMode="auto">
          <a:xfrm>
            <a:off x="8839200" y="2362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54" name="Oval 45"/>
          <p:cNvSpPr>
            <a:spLocks noChangeArrowheads="1"/>
          </p:cNvSpPr>
          <p:nvPr/>
        </p:nvSpPr>
        <p:spPr bwMode="auto">
          <a:xfrm>
            <a:off x="8229600" y="3352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55" name="Oval 46"/>
          <p:cNvSpPr>
            <a:spLocks noChangeArrowheads="1"/>
          </p:cNvSpPr>
          <p:nvPr/>
        </p:nvSpPr>
        <p:spPr bwMode="auto">
          <a:xfrm>
            <a:off x="8686800" y="2895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56" name="Oval 47"/>
          <p:cNvSpPr>
            <a:spLocks noChangeArrowheads="1"/>
          </p:cNvSpPr>
          <p:nvPr/>
        </p:nvSpPr>
        <p:spPr bwMode="auto">
          <a:xfrm>
            <a:off x="9448800" y="2971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57" name="Oval 48"/>
          <p:cNvSpPr>
            <a:spLocks noChangeArrowheads="1"/>
          </p:cNvSpPr>
          <p:nvPr/>
        </p:nvSpPr>
        <p:spPr bwMode="auto">
          <a:xfrm>
            <a:off x="8458200" y="3886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58" name="Oval 49"/>
          <p:cNvSpPr>
            <a:spLocks noChangeArrowheads="1"/>
          </p:cNvSpPr>
          <p:nvPr/>
        </p:nvSpPr>
        <p:spPr bwMode="auto">
          <a:xfrm>
            <a:off x="9002713" y="3430588"/>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59" name="Oval 50"/>
          <p:cNvSpPr>
            <a:spLocks noChangeArrowheads="1"/>
          </p:cNvSpPr>
          <p:nvPr/>
        </p:nvSpPr>
        <p:spPr bwMode="auto">
          <a:xfrm>
            <a:off x="80010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0" name="Oval 51"/>
          <p:cNvSpPr>
            <a:spLocks noChangeArrowheads="1"/>
          </p:cNvSpPr>
          <p:nvPr/>
        </p:nvSpPr>
        <p:spPr bwMode="auto">
          <a:xfrm>
            <a:off x="9067800" y="4343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1" name="Oval 52"/>
          <p:cNvSpPr>
            <a:spLocks noChangeArrowheads="1"/>
          </p:cNvSpPr>
          <p:nvPr/>
        </p:nvSpPr>
        <p:spPr bwMode="auto">
          <a:xfrm>
            <a:off x="8458200" y="4724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2" name="Oval 53"/>
          <p:cNvSpPr>
            <a:spLocks noChangeArrowheads="1"/>
          </p:cNvSpPr>
          <p:nvPr/>
        </p:nvSpPr>
        <p:spPr bwMode="auto">
          <a:xfrm>
            <a:off x="7620000" y="4572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3" name="Oval 54"/>
          <p:cNvSpPr>
            <a:spLocks noChangeArrowheads="1"/>
          </p:cNvSpPr>
          <p:nvPr/>
        </p:nvSpPr>
        <p:spPr bwMode="auto">
          <a:xfrm>
            <a:off x="7162800" y="4495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4" name="Oval 55"/>
          <p:cNvSpPr>
            <a:spLocks noChangeArrowheads="1"/>
          </p:cNvSpPr>
          <p:nvPr/>
        </p:nvSpPr>
        <p:spPr bwMode="auto">
          <a:xfrm>
            <a:off x="75438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5" name="Oval 56"/>
          <p:cNvSpPr>
            <a:spLocks noChangeArrowheads="1"/>
          </p:cNvSpPr>
          <p:nvPr/>
        </p:nvSpPr>
        <p:spPr bwMode="auto">
          <a:xfrm>
            <a:off x="8001000" y="54864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4266" name="Oval 57"/>
          <p:cNvSpPr>
            <a:spLocks noChangeArrowheads="1"/>
          </p:cNvSpPr>
          <p:nvPr/>
        </p:nvSpPr>
        <p:spPr bwMode="auto">
          <a:xfrm>
            <a:off x="7391400" y="5486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7" name="Oval 58"/>
          <p:cNvSpPr>
            <a:spLocks noChangeArrowheads="1"/>
          </p:cNvSpPr>
          <p:nvPr/>
        </p:nvSpPr>
        <p:spPr bwMode="auto">
          <a:xfrm>
            <a:off x="69342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8" name="Oval 59"/>
          <p:cNvSpPr>
            <a:spLocks noChangeArrowheads="1"/>
          </p:cNvSpPr>
          <p:nvPr/>
        </p:nvSpPr>
        <p:spPr bwMode="auto">
          <a:xfrm>
            <a:off x="6629400" y="4572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69" name="Oval 60"/>
          <p:cNvSpPr>
            <a:spLocks noChangeArrowheads="1"/>
          </p:cNvSpPr>
          <p:nvPr/>
        </p:nvSpPr>
        <p:spPr bwMode="auto">
          <a:xfrm>
            <a:off x="60198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0" name="Oval 61"/>
          <p:cNvSpPr>
            <a:spLocks noChangeArrowheads="1"/>
          </p:cNvSpPr>
          <p:nvPr/>
        </p:nvSpPr>
        <p:spPr bwMode="auto">
          <a:xfrm>
            <a:off x="6248400" y="4953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1" name="Oval 62"/>
          <p:cNvSpPr>
            <a:spLocks noChangeArrowheads="1"/>
          </p:cNvSpPr>
          <p:nvPr/>
        </p:nvSpPr>
        <p:spPr bwMode="auto">
          <a:xfrm>
            <a:off x="6477000" y="5486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2" name="Oval 63"/>
          <p:cNvSpPr>
            <a:spLocks noChangeArrowheads="1"/>
          </p:cNvSpPr>
          <p:nvPr/>
        </p:nvSpPr>
        <p:spPr bwMode="auto">
          <a:xfrm>
            <a:off x="5638800" y="563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3" name="Oval 64"/>
          <p:cNvSpPr>
            <a:spLocks noChangeArrowheads="1"/>
          </p:cNvSpPr>
          <p:nvPr/>
        </p:nvSpPr>
        <p:spPr bwMode="auto">
          <a:xfrm>
            <a:off x="55626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4" name="Oval 65"/>
          <p:cNvSpPr>
            <a:spLocks noChangeArrowheads="1"/>
          </p:cNvSpPr>
          <p:nvPr/>
        </p:nvSpPr>
        <p:spPr bwMode="auto">
          <a:xfrm>
            <a:off x="50292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5" name="Oval 66"/>
          <p:cNvSpPr>
            <a:spLocks noChangeArrowheads="1"/>
          </p:cNvSpPr>
          <p:nvPr/>
        </p:nvSpPr>
        <p:spPr bwMode="auto">
          <a:xfrm>
            <a:off x="55626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6" name="Oval 67"/>
          <p:cNvSpPr>
            <a:spLocks noChangeArrowheads="1"/>
          </p:cNvSpPr>
          <p:nvPr/>
        </p:nvSpPr>
        <p:spPr bwMode="auto">
          <a:xfrm>
            <a:off x="5791200" y="3429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7" name="Oval 68"/>
          <p:cNvSpPr>
            <a:spLocks noChangeArrowheads="1"/>
          </p:cNvSpPr>
          <p:nvPr/>
        </p:nvSpPr>
        <p:spPr bwMode="auto">
          <a:xfrm>
            <a:off x="5257800" y="2971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8" name="Oval 69"/>
          <p:cNvSpPr>
            <a:spLocks noChangeArrowheads="1"/>
          </p:cNvSpPr>
          <p:nvPr/>
        </p:nvSpPr>
        <p:spPr bwMode="auto">
          <a:xfrm>
            <a:off x="5791200" y="2590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79" name="Oval 70"/>
          <p:cNvSpPr>
            <a:spLocks noChangeArrowheads="1"/>
          </p:cNvSpPr>
          <p:nvPr/>
        </p:nvSpPr>
        <p:spPr bwMode="auto">
          <a:xfrm>
            <a:off x="6248400" y="2438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80" name="Oval 71"/>
          <p:cNvSpPr>
            <a:spLocks noChangeArrowheads="1"/>
          </p:cNvSpPr>
          <p:nvPr/>
        </p:nvSpPr>
        <p:spPr bwMode="auto">
          <a:xfrm>
            <a:off x="5867400" y="182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81" name="Oval 72"/>
          <p:cNvSpPr>
            <a:spLocks noChangeArrowheads="1"/>
          </p:cNvSpPr>
          <p:nvPr/>
        </p:nvSpPr>
        <p:spPr bwMode="auto">
          <a:xfrm>
            <a:off x="6553200" y="1600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4282" name="Oval 73"/>
          <p:cNvSpPr>
            <a:spLocks noChangeArrowheads="1"/>
          </p:cNvSpPr>
          <p:nvPr/>
        </p:nvSpPr>
        <p:spPr bwMode="auto">
          <a:xfrm>
            <a:off x="5715000" y="1219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4283" name="Oval 74"/>
          <p:cNvSpPr>
            <a:spLocks noChangeArrowheads="1"/>
          </p:cNvSpPr>
          <p:nvPr/>
        </p:nvSpPr>
        <p:spPr bwMode="auto">
          <a:xfrm>
            <a:off x="5257800" y="1600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84" name="Oval 75"/>
          <p:cNvSpPr>
            <a:spLocks noChangeArrowheads="1"/>
          </p:cNvSpPr>
          <p:nvPr/>
        </p:nvSpPr>
        <p:spPr bwMode="auto">
          <a:xfrm>
            <a:off x="5181600" y="2209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85" name="Oval 76"/>
          <p:cNvSpPr>
            <a:spLocks noChangeArrowheads="1"/>
          </p:cNvSpPr>
          <p:nvPr/>
        </p:nvSpPr>
        <p:spPr bwMode="auto">
          <a:xfrm>
            <a:off x="4800600" y="2667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86" name="Oval 77"/>
          <p:cNvSpPr>
            <a:spLocks noChangeArrowheads="1"/>
          </p:cNvSpPr>
          <p:nvPr/>
        </p:nvSpPr>
        <p:spPr bwMode="auto">
          <a:xfrm>
            <a:off x="5181600" y="3505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87" name="Oval 78"/>
          <p:cNvSpPr>
            <a:spLocks noChangeArrowheads="1"/>
          </p:cNvSpPr>
          <p:nvPr/>
        </p:nvSpPr>
        <p:spPr bwMode="auto">
          <a:xfrm>
            <a:off x="4419600" y="3581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88" name="Oval 79"/>
          <p:cNvSpPr>
            <a:spLocks noChangeArrowheads="1"/>
          </p:cNvSpPr>
          <p:nvPr/>
        </p:nvSpPr>
        <p:spPr bwMode="auto">
          <a:xfrm>
            <a:off x="4343400" y="4419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89" name="Oval 80"/>
          <p:cNvSpPr>
            <a:spLocks noChangeArrowheads="1"/>
          </p:cNvSpPr>
          <p:nvPr/>
        </p:nvSpPr>
        <p:spPr bwMode="auto">
          <a:xfrm>
            <a:off x="4572000" y="5257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90" name="Oval 81"/>
          <p:cNvSpPr>
            <a:spLocks noChangeArrowheads="1"/>
          </p:cNvSpPr>
          <p:nvPr/>
        </p:nvSpPr>
        <p:spPr bwMode="auto">
          <a:xfrm>
            <a:off x="3886200" y="563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91" name="Oval 82"/>
          <p:cNvSpPr>
            <a:spLocks noChangeArrowheads="1"/>
          </p:cNvSpPr>
          <p:nvPr/>
        </p:nvSpPr>
        <p:spPr bwMode="auto">
          <a:xfrm>
            <a:off x="3429000" y="4876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92" name="Oval 83"/>
          <p:cNvSpPr>
            <a:spLocks noChangeArrowheads="1"/>
          </p:cNvSpPr>
          <p:nvPr/>
        </p:nvSpPr>
        <p:spPr bwMode="auto">
          <a:xfrm>
            <a:off x="34290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93" name="Oval 84"/>
          <p:cNvSpPr>
            <a:spLocks noChangeArrowheads="1"/>
          </p:cNvSpPr>
          <p:nvPr/>
        </p:nvSpPr>
        <p:spPr bwMode="auto">
          <a:xfrm>
            <a:off x="4038600" y="2743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94" name="Oval 85"/>
          <p:cNvSpPr>
            <a:spLocks noChangeArrowheads="1"/>
          </p:cNvSpPr>
          <p:nvPr/>
        </p:nvSpPr>
        <p:spPr bwMode="auto">
          <a:xfrm>
            <a:off x="4419600" y="1905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95" name="Oval 87"/>
          <p:cNvSpPr>
            <a:spLocks noChangeArrowheads="1"/>
          </p:cNvSpPr>
          <p:nvPr/>
        </p:nvSpPr>
        <p:spPr bwMode="auto">
          <a:xfrm>
            <a:off x="3352800" y="3048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296" name="Oval 88"/>
          <p:cNvSpPr>
            <a:spLocks noChangeArrowheads="1"/>
          </p:cNvSpPr>
          <p:nvPr/>
        </p:nvSpPr>
        <p:spPr bwMode="auto">
          <a:xfrm>
            <a:off x="2286000" y="47244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4297" name="Oval 90"/>
          <p:cNvSpPr>
            <a:spLocks noChangeArrowheads="1"/>
          </p:cNvSpPr>
          <p:nvPr/>
        </p:nvSpPr>
        <p:spPr bwMode="auto">
          <a:xfrm>
            <a:off x="2362200" y="3505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4298" name="Oval 91"/>
          <p:cNvSpPr>
            <a:spLocks noChangeArrowheads="1"/>
          </p:cNvSpPr>
          <p:nvPr/>
        </p:nvSpPr>
        <p:spPr bwMode="auto">
          <a:xfrm>
            <a:off x="2514600" y="22860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4299" name="Oval 92"/>
          <p:cNvSpPr>
            <a:spLocks noChangeArrowheads="1"/>
          </p:cNvSpPr>
          <p:nvPr/>
        </p:nvSpPr>
        <p:spPr bwMode="auto">
          <a:xfrm>
            <a:off x="2667000" y="1219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4300" name="Oval 93"/>
          <p:cNvSpPr>
            <a:spLocks noChangeArrowheads="1"/>
          </p:cNvSpPr>
          <p:nvPr/>
        </p:nvSpPr>
        <p:spPr bwMode="auto">
          <a:xfrm>
            <a:off x="4114800" y="10668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4301" name="Line 113"/>
          <p:cNvSpPr>
            <a:spLocks noChangeShapeType="1"/>
          </p:cNvSpPr>
          <p:nvPr/>
        </p:nvSpPr>
        <p:spPr bwMode="auto">
          <a:xfrm>
            <a:off x="7162800" y="2924175"/>
            <a:ext cx="0" cy="1219200"/>
          </a:xfrm>
          <a:prstGeom prst="line">
            <a:avLst/>
          </a:prstGeom>
          <a:noFill/>
          <a:ln w="19050">
            <a:solidFill>
              <a:srgbClr val="FF3300"/>
            </a:solidFill>
            <a:round/>
            <a:headEnd/>
            <a:tailEnd/>
          </a:ln>
          <a:extLst>
            <a:ext uri="{909E8E84-426E-40dd-AFC4-6F175D3DCCD1}">
              <a14:hiddenFill xmlns="" xmlns:a14="http://schemas.microsoft.com/office/drawing/2010/main">
                <a:noFill/>
              </a14:hiddenFill>
            </a:ext>
          </a:extLst>
        </p:spPr>
        <p:txBody>
          <a:bodyPr/>
          <a:lstStyle/>
          <a:p>
            <a:endParaRPr lang="en-US">
              <a:solidFill>
                <a:prstClr val="black"/>
              </a:solidFill>
            </a:endParaRPr>
          </a:p>
        </p:txBody>
      </p:sp>
      <p:sp>
        <p:nvSpPr>
          <p:cNvPr id="94302" name="Line 114"/>
          <p:cNvSpPr>
            <a:spLocks noChangeShapeType="1"/>
          </p:cNvSpPr>
          <p:nvPr/>
        </p:nvSpPr>
        <p:spPr bwMode="auto">
          <a:xfrm rot="-5400000">
            <a:off x="7172325" y="2924175"/>
            <a:ext cx="0" cy="1219200"/>
          </a:xfrm>
          <a:prstGeom prst="line">
            <a:avLst/>
          </a:prstGeom>
          <a:noFill/>
          <a:ln w="19050">
            <a:solidFill>
              <a:srgbClr val="FF3300"/>
            </a:solidFill>
            <a:round/>
            <a:headEnd/>
            <a:tailEnd/>
          </a:ln>
          <a:extLst>
            <a:ext uri="{909E8E84-426E-40dd-AFC4-6F175D3DCCD1}">
              <a14:hiddenFill xmlns="" xmlns:a14="http://schemas.microsoft.com/office/drawing/2010/main">
                <a:noFill/>
              </a14:hiddenFill>
            </a:ext>
          </a:extLst>
        </p:spPr>
        <p:txBody>
          <a:bodyPr/>
          <a:lstStyle/>
          <a:p>
            <a:endParaRPr lang="en-US">
              <a:solidFill>
                <a:prstClr val="black"/>
              </a:solidFill>
            </a:endParaRPr>
          </a:p>
        </p:txBody>
      </p:sp>
      <p:sp>
        <p:nvSpPr>
          <p:cNvPr id="94303" name="Title 99"/>
          <p:cNvSpPr>
            <a:spLocks noGrp="1"/>
          </p:cNvSpPr>
          <p:nvPr>
            <p:ph type="title"/>
          </p:nvPr>
        </p:nvSpPr>
        <p:spPr>
          <a:xfrm>
            <a:off x="1981200" y="0"/>
            <a:ext cx="8229600" cy="1143000"/>
          </a:xfrm>
        </p:spPr>
        <p:txBody>
          <a:bodyPr>
            <a:normAutofit fontScale="90000"/>
          </a:bodyPr>
          <a:lstStyle/>
          <a:p>
            <a:r>
              <a:rPr lang="en-US" dirty="0" smtClean="0"/>
              <a:t>Problem: Computational Complexity</a:t>
            </a:r>
            <a:endParaRPr lang="de-CH" dirty="0" smtClean="0"/>
          </a:p>
        </p:txBody>
      </p:sp>
      <p:sp>
        <p:nvSpPr>
          <p:cNvPr id="94304" name="Oval 78"/>
          <p:cNvSpPr>
            <a:spLocks noChangeArrowheads="1"/>
          </p:cNvSpPr>
          <p:nvPr/>
        </p:nvSpPr>
        <p:spPr bwMode="auto">
          <a:xfrm>
            <a:off x="4087813" y="1639888"/>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305" name="Oval 78"/>
          <p:cNvSpPr>
            <a:spLocks noChangeArrowheads="1"/>
          </p:cNvSpPr>
          <p:nvPr/>
        </p:nvSpPr>
        <p:spPr bwMode="auto">
          <a:xfrm>
            <a:off x="4891088" y="1858963"/>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4306" name="Oval 102"/>
          <p:cNvSpPr>
            <a:spLocks noChangeArrowheads="1"/>
          </p:cNvSpPr>
          <p:nvPr/>
        </p:nvSpPr>
        <p:spPr bwMode="auto">
          <a:xfrm>
            <a:off x="6446838" y="2822576"/>
            <a:ext cx="1439862" cy="1439863"/>
          </a:xfrm>
          <a:prstGeom prst="ellipse">
            <a:avLst/>
          </a:prstGeom>
          <a:noFill/>
          <a:ln w="381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4307" name="Freeform 99"/>
          <p:cNvSpPr>
            <a:spLocks/>
          </p:cNvSpPr>
          <p:nvPr/>
        </p:nvSpPr>
        <p:spPr bwMode="auto">
          <a:xfrm>
            <a:off x="3516314" y="1863725"/>
            <a:ext cx="3635375" cy="1663700"/>
          </a:xfrm>
          <a:custGeom>
            <a:avLst/>
            <a:gdLst>
              <a:gd name="T0" fmla="*/ 0 w 3635828"/>
              <a:gd name="T1" fmla="*/ 127977 h 1662792"/>
              <a:gd name="T2" fmla="*/ 1922440 w 3635828"/>
              <a:gd name="T3" fmla="*/ 433154 h 1662792"/>
              <a:gd name="T4" fmla="*/ 3635375 w 3635828"/>
              <a:gd name="T5" fmla="*/ 1663700 h 1662792"/>
              <a:gd name="T6" fmla="*/ 0 60000 65536"/>
              <a:gd name="T7" fmla="*/ 0 60000 65536"/>
              <a:gd name="T8" fmla="*/ 0 60000 65536"/>
              <a:gd name="T9" fmla="*/ 0 w 3635828"/>
              <a:gd name="T10" fmla="*/ 0 h 1662792"/>
              <a:gd name="T11" fmla="*/ 3635828 w 3635828"/>
              <a:gd name="T12" fmla="*/ 1662792 h 1662792"/>
            </a:gdLst>
            <a:ahLst/>
            <a:cxnLst>
              <a:cxn ang="T6">
                <a:pos x="T0" y="T1"/>
              </a:cxn>
              <a:cxn ang="T7">
                <a:pos x="T2" y="T3"/>
              </a:cxn>
              <a:cxn ang="T8">
                <a:pos x="T4" y="T5"/>
              </a:cxn>
            </a:cxnLst>
            <a:rect l="T9" t="T10" r="T11" b="T12"/>
            <a:pathLst>
              <a:path w="3635828" h="1662792">
                <a:moveTo>
                  <a:pt x="0" y="127907"/>
                </a:moveTo>
                <a:cubicBezTo>
                  <a:pt x="600528" y="0"/>
                  <a:pt x="1316709" y="177104"/>
                  <a:pt x="1922680" y="432918"/>
                </a:cubicBezTo>
                <a:cubicBezTo>
                  <a:pt x="2528651" y="688732"/>
                  <a:pt x="3024413" y="1023256"/>
                  <a:pt x="3635828" y="1662792"/>
                </a:cubicBezTo>
              </a:path>
            </a:pathLst>
          </a:custGeom>
          <a:noFill/>
          <a:ln w="19050" cap="sq" cmpd="sng" algn="ctr">
            <a:solidFill>
              <a:srgbClr val="FF0000"/>
            </a:solidFill>
            <a:prstDash val="solid"/>
            <a:round/>
            <a:headEnd type="none" w="sm" len="sm"/>
            <a:tailEnd type="arrow" w="med" len="med"/>
          </a:ln>
          <a:extLst>
            <a:ext uri="{909E8E84-426E-40dd-AFC4-6F175D3DCCD1}">
              <a14:hiddenFill xmlns="" xmlns:a14="http://schemas.microsoft.com/office/drawing/2010/main">
                <a:solidFill>
                  <a:srgbClr val="FFFFFF"/>
                </a:solidFill>
              </a14:hiddenFill>
            </a:ext>
          </a:extLst>
        </p:spPr>
        <p:txBody>
          <a:bodyPr wrap="none" lIns="90000" tIns="46800" rIns="90000" bIns="46800"/>
          <a:lstStyle/>
          <a:p>
            <a:endParaRPr lang="en-US">
              <a:solidFill>
                <a:prstClr val="black"/>
              </a:solidFill>
            </a:endParaRPr>
          </a:p>
        </p:txBody>
      </p:sp>
      <p:sp>
        <p:nvSpPr>
          <p:cNvPr id="94308" name="Oval 102"/>
          <p:cNvSpPr>
            <a:spLocks noChangeArrowheads="1"/>
          </p:cNvSpPr>
          <p:nvPr/>
        </p:nvSpPr>
        <p:spPr bwMode="auto">
          <a:xfrm>
            <a:off x="2846388" y="1274763"/>
            <a:ext cx="1439862" cy="1439862"/>
          </a:xfrm>
          <a:prstGeom prst="ellipse">
            <a:avLst/>
          </a:prstGeom>
          <a:noFill/>
          <a:ln w="38100">
            <a:solidFill>
              <a:srgbClr val="FF33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4309" name="Oval 102"/>
          <p:cNvSpPr>
            <a:spLocks noChangeArrowheads="1"/>
          </p:cNvSpPr>
          <p:nvPr/>
        </p:nvSpPr>
        <p:spPr bwMode="auto">
          <a:xfrm>
            <a:off x="4854576" y="1676401"/>
            <a:ext cx="1439863" cy="1439863"/>
          </a:xfrm>
          <a:prstGeom prst="ellipse">
            <a:avLst/>
          </a:prstGeom>
          <a:noFill/>
          <a:ln w="38100">
            <a:solidFill>
              <a:srgbClr val="FF33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4311" name="Oval 86"/>
          <p:cNvSpPr>
            <a:spLocks noChangeArrowheads="1"/>
          </p:cNvSpPr>
          <p:nvPr/>
        </p:nvSpPr>
        <p:spPr bwMode="auto">
          <a:xfrm>
            <a:off x="3505200" y="1905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104" name="TextBox 6"/>
          <p:cNvSpPr txBox="1">
            <a:spLocks noChangeArrowheads="1"/>
          </p:cNvSpPr>
          <p:nvPr/>
        </p:nvSpPr>
        <p:spPr bwMode="auto">
          <a:xfrm rot="16200000">
            <a:off x="9364499" y="5034226"/>
            <a:ext cx="22990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Bastian </a:t>
            </a:r>
            <a:r>
              <a:rPr lang="en-US" sz="1400" b="0" dirty="0" err="1">
                <a:solidFill>
                  <a:srgbClr val="000000"/>
                </a:solidFill>
              </a:rPr>
              <a:t>Leibe</a:t>
            </a:r>
            <a:endParaRPr lang="de-CH" sz="1400" b="0" dirty="0">
              <a:solidFill>
                <a:srgbClr val="000000"/>
              </a:solidFill>
            </a:endParaRPr>
          </a:p>
        </p:txBody>
      </p:sp>
      <p:sp>
        <p:nvSpPr>
          <p:cNvPr id="2" name="Date Placeholder 1"/>
          <p:cNvSpPr>
            <a:spLocks noGrp="1"/>
          </p:cNvSpPr>
          <p:nvPr>
            <p:ph type="dt" sz="half" idx="10"/>
          </p:nvPr>
        </p:nvSpPr>
        <p:spPr/>
        <p:txBody>
          <a:bodyPr/>
          <a:lstStyle/>
          <a:p>
            <a:r>
              <a:rPr lang="en-US" smtClean="0">
                <a:solidFill>
                  <a:prstClr val="white"/>
                </a:solidFill>
              </a:rPr>
              <a:t>26-Oct-17</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CF7DC490-98B8-074B-BB30-37775A2447EF}" type="slidenum">
              <a:rPr lang="en-US" smtClean="0">
                <a:solidFill>
                  <a:prstClr val="white"/>
                </a:solidFill>
              </a:rPr>
              <a:pPr/>
              <a:t>52</a:t>
            </a:fld>
            <a:endParaRPr lang="en-US" dirty="0">
              <a:solidFill>
                <a:prstClr val="white"/>
              </a:solidFill>
            </a:endParaRPr>
          </a:p>
        </p:txBody>
      </p:sp>
      <p:sp>
        <p:nvSpPr>
          <p:cNvPr id="108" name="Content Placeholder 2"/>
          <p:cNvSpPr>
            <a:spLocks noGrp="1"/>
          </p:cNvSpPr>
          <p:nvPr>
            <p:ph idx="1"/>
          </p:nvPr>
        </p:nvSpPr>
        <p:spPr>
          <a:xfrm>
            <a:off x="1981200" y="5272087"/>
            <a:ext cx="8229600" cy="854076"/>
          </a:xfrm>
          <a:solidFill>
            <a:schemeClr val="bg1"/>
          </a:solidFill>
        </p:spPr>
        <p:txBody>
          <a:bodyPr>
            <a:normAutofit lnSpcReduction="10000"/>
          </a:bodyPr>
          <a:lstStyle/>
          <a:p>
            <a:r>
              <a:rPr lang="en-US" sz="2300"/>
              <a:t>Need </a:t>
            </a:r>
            <a:r>
              <a:rPr lang="en-US" sz="2300" dirty="0"/>
              <a:t>to shift many windows…</a:t>
            </a:r>
          </a:p>
          <a:p>
            <a:r>
              <a:rPr lang="en-US" sz="2300" dirty="0"/>
              <a:t>Many computations will be redundant.</a:t>
            </a:r>
            <a:endParaRPr lang="de-CH" sz="2300" dirty="0"/>
          </a:p>
        </p:txBody>
      </p:sp>
    </p:spTree>
    <p:extLst>
      <p:ext uri="{BB962C8B-B14F-4D97-AF65-F5344CB8AC3E}">
        <p14:creationId xmlns:p14="http://schemas.microsoft.com/office/powerpoint/2010/main" val="135381615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Oval 2"/>
          <p:cNvSpPr>
            <a:spLocks noChangeArrowheads="1"/>
          </p:cNvSpPr>
          <p:nvPr/>
        </p:nvSpPr>
        <p:spPr bwMode="auto">
          <a:xfrm>
            <a:off x="7086600"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36" name="Oval 3"/>
          <p:cNvSpPr>
            <a:spLocks noChangeArrowheads="1"/>
          </p:cNvSpPr>
          <p:nvPr/>
        </p:nvSpPr>
        <p:spPr bwMode="auto">
          <a:xfrm>
            <a:off x="7292975"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37" name="Oval 4"/>
          <p:cNvSpPr>
            <a:spLocks noChangeArrowheads="1"/>
          </p:cNvSpPr>
          <p:nvPr/>
        </p:nvSpPr>
        <p:spPr bwMode="auto">
          <a:xfrm>
            <a:off x="7216775" y="32766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38" name="Oval 5"/>
          <p:cNvSpPr>
            <a:spLocks noChangeArrowheads="1"/>
          </p:cNvSpPr>
          <p:nvPr/>
        </p:nvSpPr>
        <p:spPr bwMode="auto">
          <a:xfrm>
            <a:off x="6964363" y="3221038"/>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39" name="Oval 6"/>
          <p:cNvSpPr>
            <a:spLocks noChangeArrowheads="1"/>
          </p:cNvSpPr>
          <p:nvPr/>
        </p:nvSpPr>
        <p:spPr bwMode="auto">
          <a:xfrm>
            <a:off x="7205663" y="3592513"/>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0" name="Oval 7"/>
          <p:cNvSpPr>
            <a:spLocks noChangeArrowheads="1"/>
          </p:cNvSpPr>
          <p:nvPr/>
        </p:nvSpPr>
        <p:spPr bwMode="auto">
          <a:xfrm>
            <a:off x="6978650" y="3592513"/>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1" name="Oval 8"/>
          <p:cNvSpPr>
            <a:spLocks noChangeArrowheads="1"/>
          </p:cNvSpPr>
          <p:nvPr/>
        </p:nvSpPr>
        <p:spPr bwMode="auto">
          <a:xfrm>
            <a:off x="7456488" y="3614738"/>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2" name="Oval 9"/>
          <p:cNvSpPr>
            <a:spLocks noChangeArrowheads="1"/>
          </p:cNvSpPr>
          <p:nvPr/>
        </p:nvSpPr>
        <p:spPr bwMode="auto">
          <a:xfrm>
            <a:off x="6846888"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3" name="Oval 10"/>
          <p:cNvSpPr>
            <a:spLocks noChangeArrowheads="1"/>
          </p:cNvSpPr>
          <p:nvPr/>
        </p:nvSpPr>
        <p:spPr bwMode="auto">
          <a:xfrm>
            <a:off x="7586663"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4" name="Oval 11"/>
          <p:cNvSpPr>
            <a:spLocks noChangeArrowheads="1"/>
          </p:cNvSpPr>
          <p:nvPr/>
        </p:nvSpPr>
        <p:spPr bwMode="auto">
          <a:xfrm>
            <a:off x="7445375" y="314325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5" name="Oval 12"/>
          <p:cNvSpPr>
            <a:spLocks noChangeArrowheads="1"/>
          </p:cNvSpPr>
          <p:nvPr/>
        </p:nvSpPr>
        <p:spPr bwMode="auto">
          <a:xfrm>
            <a:off x="7162800" y="3048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6" name="Oval 13"/>
          <p:cNvSpPr>
            <a:spLocks noChangeArrowheads="1"/>
          </p:cNvSpPr>
          <p:nvPr/>
        </p:nvSpPr>
        <p:spPr bwMode="auto">
          <a:xfrm>
            <a:off x="7315200" y="3810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7" name="Oval 14"/>
          <p:cNvSpPr>
            <a:spLocks noChangeArrowheads="1"/>
          </p:cNvSpPr>
          <p:nvPr/>
        </p:nvSpPr>
        <p:spPr bwMode="auto">
          <a:xfrm>
            <a:off x="7010400" y="3830638"/>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8" name="Oval 15"/>
          <p:cNvSpPr>
            <a:spLocks noChangeArrowheads="1"/>
          </p:cNvSpPr>
          <p:nvPr/>
        </p:nvSpPr>
        <p:spPr bwMode="auto">
          <a:xfrm>
            <a:off x="6705600" y="3679825"/>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49" name="Oval 16"/>
          <p:cNvSpPr>
            <a:spLocks noChangeArrowheads="1"/>
          </p:cNvSpPr>
          <p:nvPr/>
        </p:nvSpPr>
        <p:spPr bwMode="auto">
          <a:xfrm>
            <a:off x="6477000"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50" name="Oval 17"/>
          <p:cNvSpPr>
            <a:spLocks noChangeArrowheads="1"/>
          </p:cNvSpPr>
          <p:nvPr/>
        </p:nvSpPr>
        <p:spPr bwMode="auto">
          <a:xfrm>
            <a:off x="6705600" y="32004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51" name="Oval 18"/>
          <p:cNvSpPr>
            <a:spLocks noChangeArrowheads="1"/>
          </p:cNvSpPr>
          <p:nvPr/>
        </p:nvSpPr>
        <p:spPr bwMode="auto">
          <a:xfrm>
            <a:off x="7772400" y="36576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52" name="Oval 19"/>
          <p:cNvSpPr>
            <a:spLocks noChangeArrowheads="1"/>
          </p:cNvSpPr>
          <p:nvPr/>
        </p:nvSpPr>
        <p:spPr bwMode="auto">
          <a:xfrm>
            <a:off x="76962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53" name="Oval 20"/>
          <p:cNvSpPr>
            <a:spLocks noChangeArrowheads="1"/>
          </p:cNvSpPr>
          <p:nvPr/>
        </p:nvSpPr>
        <p:spPr bwMode="auto">
          <a:xfrm>
            <a:off x="7412038" y="4094163"/>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54" name="Oval 21"/>
          <p:cNvSpPr>
            <a:spLocks noChangeArrowheads="1"/>
          </p:cNvSpPr>
          <p:nvPr/>
        </p:nvSpPr>
        <p:spPr bwMode="auto">
          <a:xfrm>
            <a:off x="7010400" y="41148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55" name="Oval 22"/>
          <p:cNvSpPr>
            <a:spLocks noChangeArrowheads="1"/>
          </p:cNvSpPr>
          <p:nvPr/>
        </p:nvSpPr>
        <p:spPr bwMode="auto">
          <a:xfrm>
            <a:off x="6553200" y="39624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56" name="Oval 23"/>
          <p:cNvSpPr>
            <a:spLocks noChangeArrowheads="1"/>
          </p:cNvSpPr>
          <p:nvPr/>
        </p:nvSpPr>
        <p:spPr bwMode="auto">
          <a:xfrm>
            <a:off x="6172200" y="3657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57" name="Oval 24"/>
          <p:cNvSpPr>
            <a:spLocks noChangeArrowheads="1"/>
          </p:cNvSpPr>
          <p:nvPr/>
        </p:nvSpPr>
        <p:spPr bwMode="auto">
          <a:xfrm>
            <a:off x="6096000" y="3124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58" name="Oval 25"/>
          <p:cNvSpPr>
            <a:spLocks noChangeArrowheads="1"/>
          </p:cNvSpPr>
          <p:nvPr/>
        </p:nvSpPr>
        <p:spPr bwMode="auto">
          <a:xfrm>
            <a:off x="6477000" y="3048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59" name="Oval 26"/>
          <p:cNvSpPr>
            <a:spLocks noChangeArrowheads="1"/>
          </p:cNvSpPr>
          <p:nvPr/>
        </p:nvSpPr>
        <p:spPr bwMode="auto">
          <a:xfrm>
            <a:off x="6858000" y="28194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5260" name="Oval 27"/>
          <p:cNvSpPr>
            <a:spLocks noChangeArrowheads="1"/>
          </p:cNvSpPr>
          <p:nvPr/>
        </p:nvSpPr>
        <p:spPr bwMode="auto">
          <a:xfrm>
            <a:off x="7445375" y="2819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61" name="Oval 28"/>
          <p:cNvSpPr>
            <a:spLocks noChangeArrowheads="1"/>
          </p:cNvSpPr>
          <p:nvPr/>
        </p:nvSpPr>
        <p:spPr bwMode="auto">
          <a:xfrm>
            <a:off x="7162800" y="2514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62" name="Oval 29"/>
          <p:cNvSpPr>
            <a:spLocks noChangeArrowheads="1"/>
          </p:cNvSpPr>
          <p:nvPr/>
        </p:nvSpPr>
        <p:spPr bwMode="auto">
          <a:xfrm>
            <a:off x="6248400" y="2819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63" name="Oval 30"/>
          <p:cNvSpPr>
            <a:spLocks noChangeArrowheads="1"/>
          </p:cNvSpPr>
          <p:nvPr/>
        </p:nvSpPr>
        <p:spPr bwMode="auto">
          <a:xfrm>
            <a:off x="6629400" y="2590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64" name="Oval 31"/>
          <p:cNvSpPr>
            <a:spLocks noChangeArrowheads="1"/>
          </p:cNvSpPr>
          <p:nvPr/>
        </p:nvSpPr>
        <p:spPr bwMode="auto">
          <a:xfrm>
            <a:off x="7162800" y="1981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65" name="Oval 32"/>
          <p:cNvSpPr>
            <a:spLocks noChangeArrowheads="1"/>
          </p:cNvSpPr>
          <p:nvPr/>
        </p:nvSpPr>
        <p:spPr bwMode="auto">
          <a:xfrm>
            <a:off x="6705600" y="22098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66" name="Oval 33"/>
          <p:cNvSpPr>
            <a:spLocks noChangeArrowheads="1"/>
          </p:cNvSpPr>
          <p:nvPr/>
        </p:nvSpPr>
        <p:spPr bwMode="auto">
          <a:xfrm>
            <a:off x="7445375" y="2438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67" name="Oval 34"/>
          <p:cNvSpPr>
            <a:spLocks noChangeArrowheads="1"/>
          </p:cNvSpPr>
          <p:nvPr/>
        </p:nvSpPr>
        <p:spPr bwMode="auto">
          <a:xfrm>
            <a:off x="7445375" y="1371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68" name="Oval 35"/>
          <p:cNvSpPr>
            <a:spLocks noChangeArrowheads="1"/>
          </p:cNvSpPr>
          <p:nvPr/>
        </p:nvSpPr>
        <p:spPr bwMode="auto">
          <a:xfrm>
            <a:off x="7696200" y="2133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69" name="Oval 36"/>
          <p:cNvSpPr>
            <a:spLocks noChangeArrowheads="1"/>
          </p:cNvSpPr>
          <p:nvPr/>
        </p:nvSpPr>
        <p:spPr bwMode="auto">
          <a:xfrm>
            <a:off x="7783513" y="2676525"/>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70" name="Oval 37"/>
          <p:cNvSpPr>
            <a:spLocks noChangeArrowheads="1"/>
          </p:cNvSpPr>
          <p:nvPr/>
        </p:nvSpPr>
        <p:spPr bwMode="auto">
          <a:xfrm>
            <a:off x="7772400" y="3124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71" name="Oval 38"/>
          <p:cNvSpPr>
            <a:spLocks noChangeArrowheads="1"/>
          </p:cNvSpPr>
          <p:nvPr/>
        </p:nvSpPr>
        <p:spPr bwMode="auto">
          <a:xfrm>
            <a:off x="8153400" y="2895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72" name="Oval 39"/>
          <p:cNvSpPr>
            <a:spLocks noChangeArrowheads="1"/>
          </p:cNvSpPr>
          <p:nvPr/>
        </p:nvSpPr>
        <p:spPr bwMode="auto">
          <a:xfrm>
            <a:off x="8153400" y="2514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73" name="Oval 40"/>
          <p:cNvSpPr>
            <a:spLocks noChangeArrowheads="1"/>
          </p:cNvSpPr>
          <p:nvPr/>
        </p:nvSpPr>
        <p:spPr bwMode="auto">
          <a:xfrm>
            <a:off x="8077200" y="2057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74" name="Oval 41"/>
          <p:cNvSpPr>
            <a:spLocks noChangeArrowheads="1"/>
          </p:cNvSpPr>
          <p:nvPr/>
        </p:nvSpPr>
        <p:spPr bwMode="auto">
          <a:xfrm>
            <a:off x="7848600" y="1600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75" name="Oval 42"/>
          <p:cNvSpPr>
            <a:spLocks noChangeArrowheads="1"/>
          </p:cNvSpPr>
          <p:nvPr/>
        </p:nvSpPr>
        <p:spPr bwMode="auto">
          <a:xfrm>
            <a:off x="8458200" y="1295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76" name="Oval 43"/>
          <p:cNvSpPr>
            <a:spLocks noChangeArrowheads="1"/>
          </p:cNvSpPr>
          <p:nvPr/>
        </p:nvSpPr>
        <p:spPr bwMode="auto">
          <a:xfrm>
            <a:off x="8534400" y="1752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77" name="Oval 44"/>
          <p:cNvSpPr>
            <a:spLocks noChangeArrowheads="1"/>
          </p:cNvSpPr>
          <p:nvPr/>
        </p:nvSpPr>
        <p:spPr bwMode="auto">
          <a:xfrm>
            <a:off x="8839200" y="2362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278" name="Oval 45"/>
          <p:cNvSpPr>
            <a:spLocks noChangeArrowheads="1"/>
          </p:cNvSpPr>
          <p:nvPr/>
        </p:nvSpPr>
        <p:spPr bwMode="auto">
          <a:xfrm>
            <a:off x="8229600" y="3352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79" name="Oval 46"/>
          <p:cNvSpPr>
            <a:spLocks noChangeArrowheads="1"/>
          </p:cNvSpPr>
          <p:nvPr/>
        </p:nvSpPr>
        <p:spPr bwMode="auto">
          <a:xfrm>
            <a:off x="8686800" y="2895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0" name="Oval 47"/>
          <p:cNvSpPr>
            <a:spLocks noChangeArrowheads="1"/>
          </p:cNvSpPr>
          <p:nvPr/>
        </p:nvSpPr>
        <p:spPr bwMode="auto">
          <a:xfrm>
            <a:off x="9448800" y="2971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1" name="Oval 48"/>
          <p:cNvSpPr>
            <a:spLocks noChangeArrowheads="1"/>
          </p:cNvSpPr>
          <p:nvPr/>
        </p:nvSpPr>
        <p:spPr bwMode="auto">
          <a:xfrm>
            <a:off x="8458200" y="3886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2" name="Oval 49"/>
          <p:cNvSpPr>
            <a:spLocks noChangeArrowheads="1"/>
          </p:cNvSpPr>
          <p:nvPr/>
        </p:nvSpPr>
        <p:spPr bwMode="auto">
          <a:xfrm>
            <a:off x="9002713" y="3430588"/>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3" name="Oval 50"/>
          <p:cNvSpPr>
            <a:spLocks noChangeArrowheads="1"/>
          </p:cNvSpPr>
          <p:nvPr/>
        </p:nvSpPr>
        <p:spPr bwMode="auto">
          <a:xfrm>
            <a:off x="80010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4" name="Oval 51"/>
          <p:cNvSpPr>
            <a:spLocks noChangeArrowheads="1"/>
          </p:cNvSpPr>
          <p:nvPr/>
        </p:nvSpPr>
        <p:spPr bwMode="auto">
          <a:xfrm>
            <a:off x="9067800" y="4343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5" name="Oval 52"/>
          <p:cNvSpPr>
            <a:spLocks noChangeArrowheads="1"/>
          </p:cNvSpPr>
          <p:nvPr/>
        </p:nvSpPr>
        <p:spPr bwMode="auto">
          <a:xfrm>
            <a:off x="8458200" y="4724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6" name="Oval 53"/>
          <p:cNvSpPr>
            <a:spLocks noChangeArrowheads="1"/>
          </p:cNvSpPr>
          <p:nvPr/>
        </p:nvSpPr>
        <p:spPr bwMode="auto">
          <a:xfrm>
            <a:off x="7620000" y="4572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7" name="Oval 54"/>
          <p:cNvSpPr>
            <a:spLocks noChangeArrowheads="1"/>
          </p:cNvSpPr>
          <p:nvPr/>
        </p:nvSpPr>
        <p:spPr bwMode="auto">
          <a:xfrm>
            <a:off x="7162800" y="4495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8" name="Oval 55"/>
          <p:cNvSpPr>
            <a:spLocks noChangeArrowheads="1"/>
          </p:cNvSpPr>
          <p:nvPr/>
        </p:nvSpPr>
        <p:spPr bwMode="auto">
          <a:xfrm>
            <a:off x="75438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89" name="Oval 56"/>
          <p:cNvSpPr>
            <a:spLocks noChangeArrowheads="1"/>
          </p:cNvSpPr>
          <p:nvPr/>
        </p:nvSpPr>
        <p:spPr bwMode="auto">
          <a:xfrm>
            <a:off x="8001000" y="54864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5290" name="Oval 57"/>
          <p:cNvSpPr>
            <a:spLocks noChangeArrowheads="1"/>
          </p:cNvSpPr>
          <p:nvPr/>
        </p:nvSpPr>
        <p:spPr bwMode="auto">
          <a:xfrm>
            <a:off x="7391400" y="5486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1" name="Oval 58"/>
          <p:cNvSpPr>
            <a:spLocks noChangeArrowheads="1"/>
          </p:cNvSpPr>
          <p:nvPr/>
        </p:nvSpPr>
        <p:spPr bwMode="auto">
          <a:xfrm>
            <a:off x="69342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2" name="Oval 59"/>
          <p:cNvSpPr>
            <a:spLocks noChangeArrowheads="1"/>
          </p:cNvSpPr>
          <p:nvPr/>
        </p:nvSpPr>
        <p:spPr bwMode="auto">
          <a:xfrm>
            <a:off x="6629400" y="4572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3" name="Oval 60"/>
          <p:cNvSpPr>
            <a:spLocks noChangeArrowheads="1"/>
          </p:cNvSpPr>
          <p:nvPr/>
        </p:nvSpPr>
        <p:spPr bwMode="auto">
          <a:xfrm>
            <a:off x="60198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4" name="Oval 61"/>
          <p:cNvSpPr>
            <a:spLocks noChangeArrowheads="1"/>
          </p:cNvSpPr>
          <p:nvPr/>
        </p:nvSpPr>
        <p:spPr bwMode="auto">
          <a:xfrm>
            <a:off x="6248400" y="4953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5" name="Oval 62"/>
          <p:cNvSpPr>
            <a:spLocks noChangeArrowheads="1"/>
          </p:cNvSpPr>
          <p:nvPr/>
        </p:nvSpPr>
        <p:spPr bwMode="auto">
          <a:xfrm>
            <a:off x="6477000" y="5486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6" name="Oval 63"/>
          <p:cNvSpPr>
            <a:spLocks noChangeArrowheads="1"/>
          </p:cNvSpPr>
          <p:nvPr/>
        </p:nvSpPr>
        <p:spPr bwMode="auto">
          <a:xfrm>
            <a:off x="5638800" y="563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7" name="Oval 64"/>
          <p:cNvSpPr>
            <a:spLocks noChangeArrowheads="1"/>
          </p:cNvSpPr>
          <p:nvPr/>
        </p:nvSpPr>
        <p:spPr bwMode="auto">
          <a:xfrm>
            <a:off x="55626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8" name="Oval 65"/>
          <p:cNvSpPr>
            <a:spLocks noChangeArrowheads="1"/>
          </p:cNvSpPr>
          <p:nvPr/>
        </p:nvSpPr>
        <p:spPr bwMode="auto">
          <a:xfrm>
            <a:off x="50292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299" name="Oval 66"/>
          <p:cNvSpPr>
            <a:spLocks noChangeArrowheads="1"/>
          </p:cNvSpPr>
          <p:nvPr/>
        </p:nvSpPr>
        <p:spPr bwMode="auto">
          <a:xfrm>
            <a:off x="55626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00" name="Oval 67"/>
          <p:cNvSpPr>
            <a:spLocks noChangeArrowheads="1"/>
          </p:cNvSpPr>
          <p:nvPr/>
        </p:nvSpPr>
        <p:spPr bwMode="auto">
          <a:xfrm>
            <a:off x="5791200" y="3429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01" name="Oval 68"/>
          <p:cNvSpPr>
            <a:spLocks noChangeArrowheads="1"/>
          </p:cNvSpPr>
          <p:nvPr/>
        </p:nvSpPr>
        <p:spPr bwMode="auto">
          <a:xfrm>
            <a:off x="5257800" y="2971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02" name="Oval 69"/>
          <p:cNvSpPr>
            <a:spLocks noChangeArrowheads="1"/>
          </p:cNvSpPr>
          <p:nvPr/>
        </p:nvSpPr>
        <p:spPr bwMode="auto">
          <a:xfrm>
            <a:off x="5791200" y="2590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03" name="Oval 70"/>
          <p:cNvSpPr>
            <a:spLocks noChangeArrowheads="1"/>
          </p:cNvSpPr>
          <p:nvPr/>
        </p:nvSpPr>
        <p:spPr bwMode="auto">
          <a:xfrm>
            <a:off x="6248400" y="2438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04" name="Oval 71"/>
          <p:cNvSpPr>
            <a:spLocks noChangeArrowheads="1"/>
          </p:cNvSpPr>
          <p:nvPr/>
        </p:nvSpPr>
        <p:spPr bwMode="auto">
          <a:xfrm>
            <a:off x="5867400" y="182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05" name="Oval 72"/>
          <p:cNvSpPr>
            <a:spLocks noChangeArrowheads="1"/>
          </p:cNvSpPr>
          <p:nvPr/>
        </p:nvSpPr>
        <p:spPr bwMode="auto">
          <a:xfrm>
            <a:off x="6553200" y="1600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5306" name="Oval 73"/>
          <p:cNvSpPr>
            <a:spLocks noChangeArrowheads="1"/>
          </p:cNvSpPr>
          <p:nvPr/>
        </p:nvSpPr>
        <p:spPr bwMode="auto">
          <a:xfrm>
            <a:off x="5715000" y="1219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5307" name="Oval 74"/>
          <p:cNvSpPr>
            <a:spLocks noChangeArrowheads="1"/>
          </p:cNvSpPr>
          <p:nvPr/>
        </p:nvSpPr>
        <p:spPr bwMode="auto">
          <a:xfrm>
            <a:off x="5257800" y="1600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08" name="Oval 75"/>
          <p:cNvSpPr>
            <a:spLocks noChangeArrowheads="1"/>
          </p:cNvSpPr>
          <p:nvPr/>
        </p:nvSpPr>
        <p:spPr bwMode="auto">
          <a:xfrm>
            <a:off x="5181600" y="2209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09" name="Oval 76"/>
          <p:cNvSpPr>
            <a:spLocks noChangeArrowheads="1"/>
          </p:cNvSpPr>
          <p:nvPr/>
        </p:nvSpPr>
        <p:spPr bwMode="auto">
          <a:xfrm>
            <a:off x="4800600" y="2667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0" name="Oval 77"/>
          <p:cNvSpPr>
            <a:spLocks noChangeArrowheads="1"/>
          </p:cNvSpPr>
          <p:nvPr/>
        </p:nvSpPr>
        <p:spPr bwMode="auto">
          <a:xfrm>
            <a:off x="5181600" y="3505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1" name="Oval 78"/>
          <p:cNvSpPr>
            <a:spLocks noChangeArrowheads="1"/>
          </p:cNvSpPr>
          <p:nvPr/>
        </p:nvSpPr>
        <p:spPr bwMode="auto">
          <a:xfrm>
            <a:off x="4419600" y="3581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2" name="Oval 79"/>
          <p:cNvSpPr>
            <a:spLocks noChangeArrowheads="1"/>
          </p:cNvSpPr>
          <p:nvPr/>
        </p:nvSpPr>
        <p:spPr bwMode="auto">
          <a:xfrm>
            <a:off x="4343400" y="4419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3" name="Oval 80"/>
          <p:cNvSpPr>
            <a:spLocks noChangeArrowheads="1"/>
          </p:cNvSpPr>
          <p:nvPr/>
        </p:nvSpPr>
        <p:spPr bwMode="auto">
          <a:xfrm>
            <a:off x="4572000" y="5257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4" name="Oval 81"/>
          <p:cNvSpPr>
            <a:spLocks noChangeArrowheads="1"/>
          </p:cNvSpPr>
          <p:nvPr/>
        </p:nvSpPr>
        <p:spPr bwMode="auto">
          <a:xfrm>
            <a:off x="3886200" y="563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5" name="Oval 82"/>
          <p:cNvSpPr>
            <a:spLocks noChangeArrowheads="1"/>
          </p:cNvSpPr>
          <p:nvPr/>
        </p:nvSpPr>
        <p:spPr bwMode="auto">
          <a:xfrm>
            <a:off x="3429000" y="4876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6" name="Oval 83"/>
          <p:cNvSpPr>
            <a:spLocks noChangeArrowheads="1"/>
          </p:cNvSpPr>
          <p:nvPr/>
        </p:nvSpPr>
        <p:spPr bwMode="auto">
          <a:xfrm>
            <a:off x="34290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7" name="Oval 84"/>
          <p:cNvSpPr>
            <a:spLocks noChangeArrowheads="1"/>
          </p:cNvSpPr>
          <p:nvPr/>
        </p:nvSpPr>
        <p:spPr bwMode="auto">
          <a:xfrm>
            <a:off x="4038600" y="2743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8" name="Oval 85"/>
          <p:cNvSpPr>
            <a:spLocks noChangeArrowheads="1"/>
          </p:cNvSpPr>
          <p:nvPr/>
        </p:nvSpPr>
        <p:spPr bwMode="auto">
          <a:xfrm>
            <a:off x="4419600" y="1905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19" name="Oval 87"/>
          <p:cNvSpPr>
            <a:spLocks noChangeArrowheads="1"/>
          </p:cNvSpPr>
          <p:nvPr/>
        </p:nvSpPr>
        <p:spPr bwMode="auto">
          <a:xfrm>
            <a:off x="3352800" y="3048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20" name="Oval 88"/>
          <p:cNvSpPr>
            <a:spLocks noChangeArrowheads="1"/>
          </p:cNvSpPr>
          <p:nvPr/>
        </p:nvSpPr>
        <p:spPr bwMode="auto">
          <a:xfrm>
            <a:off x="2286000" y="47244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5321" name="Oval 89"/>
          <p:cNvSpPr>
            <a:spLocks noChangeArrowheads="1"/>
          </p:cNvSpPr>
          <p:nvPr/>
        </p:nvSpPr>
        <p:spPr bwMode="auto">
          <a:xfrm>
            <a:off x="2362200" y="5791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5322" name="Oval 90"/>
          <p:cNvSpPr>
            <a:spLocks noChangeArrowheads="1"/>
          </p:cNvSpPr>
          <p:nvPr/>
        </p:nvSpPr>
        <p:spPr bwMode="auto">
          <a:xfrm>
            <a:off x="2362200" y="3505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5323" name="Oval 91"/>
          <p:cNvSpPr>
            <a:spLocks noChangeArrowheads="1"/>
          </p:cNvSpPr>
          <p:nvPr/>
        </p:nvSpPr>
        <p:spPr bwMode="auto">
          <a:xfrm>
            <a:off x="2514600" y="22860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5324" name="Oval 92"/>
          <p:cNvSpPr>
            <a:spLocks noChangeArrowheads="1"/>
          </p:cNvSpPr>
          <p:nvPr/>
        </p:nvSpPr>
        <p:spPr bwMode="auto">
          <a:xfrm>
            <a:off x="2667000" y="1219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5325" name="Oval 93"/>
          <p:cNvSpPr>
            <a:spLocks noChangeArrowheads="1"/>
          </p:cNvSpPr>
          <p:nvPr/>
        </p:nvSpPr>
        <p:spPr bwMode="auto">
          <a:xfrm>
            <a:off x="4114800" y="10668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5326" name="Line 113"/>
          <p:cNvSpPr>
            <a:spLocks noChangeShapeType="1"/>
          </p:cNvSpPr>
          <p:nvPr/>
        </p:nvSpPr>
        <p:spPr bwMode="auto">
          <a:xfrm>
            <a:off x="7162800" y="2924175"/>
            <a:ext cx="0" cy="1219200"/>
          </a:xfrm>
          <a:prstGeom prst="line">
            <a:avLst/>
          </a:prstGeom>
          <a:noFill/>
          <a:ln w="19050">
            <a:solidFill>
              <a:srgbClr val="FF3300"/>
            </a:solidFill>
            <a:round/>
            <a:headEnd/>
            <a:tailEnd/>
          </a:ln>
          <a:extLst>
            <a:ext uri="{909E8E84-426E-40dd-AFC4-6F175D3DCCD1}">
              <a14:hiddenFill xmlns="" xmlns:a14="http://schemas.microsoft.com/office/drawing/2010/main">
                <a:noFill/>
              </a14:hiddenFill>
            </a:ext>
          </a:extLst>
        </p:spPr>
        <p:txBody>
          <a:bodyPr/>
          <a:lstStyle/>
          <a:p>
            <a:endParaRPr lang="en-US">
              <a:solidFill>
                <a:prstClr val="black"/>
              </a:solidFill>
            </a:endParaRPr>
          </a:p>
        </p:txBody>
      </p:sp>
      <p:sp>
        <p:nvSpPr>
          <p:cNvPr id="95327" name="Line 114"/>
          <p:cNvSpPr>
            <a:spLocks noChangeShapeType="1"/>
          </p:cNvSpPr>
          <p:nvPr/>
        </p:nvSpPr>
        <p:spPr bwMode="auto">
          <a:xfrm rot="-5400000">
            <a:off x="7172325" y="2924175"/>
            <a:ext cx="0" cy="1219200"/>
          </a:xfrm>
          <a:prstGeom prst="line">
            <a:avLst/>
          </a:prstGeom>
          <a:noFill/>
          <a:ln w="19050">
            <a:solidFill>
              <a:srgbClr val="FF3300"/>
            </a:solidFill>
            <a:round/>
            <a:headEnd/>
            <a:tailEnd/>
          </a:ln>
          <a:extLst>
            <a:ext uri="{909E8E84-426E-40dd-AFC4-6F175D3DCCD1}">
              <a14:hiddenFill xmlns="" xmlns:a14="http://schemas.microsoft.com/office/drawing/2010/main">
                <a:noFill/>
              </a14:hiddenFill>
            </a:ext>
          </a:extLst>
        </p:spPr>
        <p:txBody>
          <a:bodyPr/>
          <a:lstStyle/>
          <a:p>
            <a:endParaRPr lang="en-US">
              <a:solidFill>
                <a:prstClr val="black"/>
              </a:solidFill>
            </a:endParaRPr>
          </a:p>
        </p:txBody>
      </p:sp>
      <p:sp>
        <p:nvSpPr>
          <p:cNvPr id="95328" name="Title 99"/>
          <p:cNvSpPr>
            <a:spLocks noGrp="1"/>
          </p:cNvSpPr>
          <p:nvPr>
            <p:ph type="title"/>
          </p:nvPr>
        </p:nvSpPr>
        <p:spPr>
          <a:xfrm>
            <a:off x="1981200" y="0"/>
            <a:ext cx="8229600" cy="1143000"/>
          </a:xfrm>
        </p:spPr>
        <p:txBody>
          <a:bodyPr/>
          <a:lstStyle/>
          <a:p>
            <a:r>
              <a:rPr lang="en-US" dirty="0" smtClean="0"/>
              <a:t>Speedups: Basin of Attraction</a:t>
            </a:r>
            <a:endParaRPr lang="de-CH" dirty="0" smtClean="0"/>
          </a:p>
        </p:txBody>
      </p:sp>
      <p:sp>
        <p:nvSpPr>
          <p:cNvPr id="95329" name="Oval 78"/>
          <p:cNvSpPr>
            <a:spLocks noChangeArrowheads="1"/>
          </p:cNvSpPr>
          <p:nvPr/>
        </p:nvSpPr>
        <p:spPr bwMode="auto">
          <a:xfrm>
            <a:off x="4087813" y="1639888"/>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30" name="Oval 78"/>
          <p:cNvSpPr>
            <a:spLocks noChangeArrowheads="1"/>
          </p:cNvSpPr>
          <p:nvPr/>
        </p:nvSpPr>
        <p:spPr bwMode="auto">
          <a:xfrm>
            <a:off x="4891088" y="1858963"/>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5331" name="Oval 102"/>
          <p:cNvSpPr>
            <a:spLocks noChangeArrowheads="1"/>
          </p:cNvSpPr>
          <p:nvPr/>
        </p:nvSpPr>
        <p:spPr bwMode="auto">
          <a:xfrm>
            <a:off x="6446838" y="2822576"/>
            <a:ext cx="1439862" cy="1439863"/>
          </a:xfrm>
          <a:prstGeom prst="ellipse">
            <a:avLst/>
          </a:prstGeom>
          <a:noFill/>
          <a:ln w="381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5332" name="Freeform 99"/>
          <p:cNvSpPr>
            <a:spLocks/>
          </p:cNvSpPr>
          <p:nvPr/>
        </p:nvSpPr>
        <p:spPr bwMode="auto">
          <a:xfrm>
            <a:off x="3516314" y="1863725"/>
            <a:ext cx="3635375" cy="1663700"/>
          </a:xfrm>
          <a:custGeom>
            <a:avLst/>
            <a:gdLst>
              <a:gd name="T0" fmla="*/ 0 w 3635828"/>
              <a:gd name="T1" fmla="*/ 127977 h 1662792"/>
              <a:gd name="T2" fmla="*/ 1922440 w 3635828"/>
              <a:gd name="T3" fmla="*/ 433154 h 1662792"/>
              <a:gd name="T4" fmla="*/ 3635375 w 3635828"/>
              <a:gd name="T5" fmla="*/ 1663700 h 1662792"/>
              <a:gd name="T6" fmla="*/ 0 60000 65536"/>
              <a:gd name="T7" fmla="*/ 0 60000 65536"/>
              <a:gd name="T8" fmla="*/ 0 60000 65536"/>
              <a:gd name="T9" fmla="*/ 0 w 3635828"/>
              <a:gd name="T10" fmla="*/ 0 h 1662792"/>
              <a:gd name="T11" fmla="*/ 3635828 w 3635828"/>
              <a:gd name="T12" fmla="*/ 1662792 h 1662792"/>
            </a:gdLst>
            <a:ahLst/>
            <a:cxnLst>
              <a:cxn ang="T6">
                <a:pos x="T0" y="T1"/>
              </a:cxn>
              <a:cxn ang="T7">
                <a:pos x="T2" y="T3"/>
              </a:cxn>
              <a:cxn ang="T8">
                <a:pos x="T4" y="T5"/>
              </a:cxn>
            </a:cxnLst>
            <a:rect l="T9" t="T10" r="T11" b="T12"/>
            <a:pathLst>
              <a:path w="3635828" h="1662792">
                <a:moveTo>
                  <a:pt x="0" y="127907"/>
                </a:moveTo>
                <a:cubicBezTo>
                  <a:pt x="600528" y="0"/>
                  <a:pt x="1316709" y="177104"/>
                  <a:pt x="1922680" y="432918"/>
                </a:cubicBezTo>
                <a:cubicBezTo>
                  <a:pt x="2528651" y="688732"/>
                  <a:pt x="3024413" y="1023256"/>
                  <a:pt x="3635828" y="1662792"/>
                </a:cubicBezTo>
              </a:path>
            </a:pathLst>
          </a:custGeom>
          <a:noFill/>
          <a:ln w="19050" cap="sq" cmpd="sng" algn="ctr">
            <a:solidFill>
              <a:srgbClr val="FF0000"/>
            </a:solidFill>
            <a:prstDash val="solid"/>
            <a:round/>
            <a:headEnd type="none" w="sm" len="sm"/>
            <a:tailEnd type="arrow" w="med" len="med"/>
          </a:ln>
          <a:extLst>
            <a:ext uri="{909E8E84-426E-40dd-AFC4-6F175D3DCCD1}">
              <a14:hiddenFill xmlns="" xmlns:a14="http://schemas.microsoft.com/office/drawing/2010/main">
                <a:solidFill>
                  <a:srgbClr val="FFFFFF"/>
                </a:solidFill>
              </a14:hiddenFill>
            </a:ext>
          </a:extLst>
        </p:spPr>
        <p:txBody>
          <a:bodyPr wrap="none" lIns="90000" tIns="46800" rIns="90000" bIns="46800"/>
          <a:lstStyle/>
          <a:p>
            <a:endParaRPr lang="en-US">
              <a:solidFill>
                <a:prstClr val="black"/>
              </a:solidFill>
            </a:endParaRPr>
          </a:p>
        </p:txBody>
      </p:sp>
      <p:sp>
        <p:nvSpPr>
          <p:cNvPr id="95333" name="Oval 102"/>
          <p:cNvSpPr>
            <a:spLocks noChangeArrowheads="1"/>
          </p:cNvSpPr>
          <p:nvPr/>
        </p:nvSpPr>
        <p:spPr bwMode="auto">
          <a:xfrm>
            <a:off x="2846388" y="1274763"/>
            <a:ext cx="1439862" cy="1439862"/>
          </a:xfrm>
          <a:prstGeom prst="ellipse">
            <a:avLst/>
          </a:prstGeom>
          <a:noFill/>
          <a:ln w="38100">
            <a:solidFill>
              <a:srgbClr val="FF33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5334" name="Oval 102"/>
          <p:cNvSpPr>
            <a:spLocks noChangeArrowheads="1"/>
          </p:cNvSpPr>
          <p:nvPr/>
        </p:nvSpPr>
        <p:spPr bwMode="auto">
          <a:xfrm>
            <a:off x="4854576" y="1676401"/>
            <a:ext cx="1439863" cy="1439863"/>
          </a:xfrm>
          <a:prstGeom prst="ellipse">
            <a:avLst/>
          </a:prstGeom>
          <a:noFill/>
          <a:ln w="38100">
            <a:solidFill>
              <a:srgbClr val="FF33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cxnSp>
        <p:nvCxnSpPr>
          <p:cNvPr id="95336" name="Straight Arrow Connector 109"/>
          <p:cNvCxnSpPr>
            <a:cxnSpLocks noChangeShapeType="1"/>
          </p:cNvCxnSpPr>
          <p:nvPr/>
        </p:nvCxnSpPr>
        <p:spPr bwMode="auto">
          <a:xfrm rot="16200000" flipH="1">
            <a:off x="6899275" y="3830638"/>
            <a:ext cx="730250" cy="146050"/>
          </a:xfrm>
          <a:prstGeom prst="straightConnector1">
            <a:avLst/>
          </a:prstGeom>
          <a:noFill/>
          <a:ln w="19050" cap="sq" algn="ctr">
            <a:solidFill>
              <a:schemeClr val="tx1"/>
            </a:solidFill>
            <a:round/>
            <a:headEnd type="none" w="sm" len="sm"/>
            <a:tailEnd type="triangle" w="med" len="med"/>
          </a:ln>
          <a:extLst>
            <a:ext uri="{909E8E84-426E-40dd-AFC4-6F175D3DCCD1}">
              <a14:hiddenFill xmlns="" xmlns:a14="http://schemas.microsoft.com/office/drawing/2010/main">
                <a:noFill/>
              </a14:hiddenFill>
            </a:ext>
          </a:extLst>
        </p:spPr>
      </p:cxnSp>
      <p:sp>
        <p:nvSpPr>
          <p:cNvPr id="95337" name="TextBox 119"/>
          <p:cNvSpPr txBox="1">
            <a:spLocks noChangeArrowheads="1"/>
          </p:cNvSpPr>
          <p:nvPr/>
        </p:nvSpPr>
        <p:spPr bwMode="auto">
          <a:xfrm>
            <a:off x="7267575" y="3862388"/>
            <a:ext cx="2616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800" b="0">
                <a:solidFill>
                  <a:prstClr val="black"/>
                </a:solidFill>
                <a:latin typeface="CMMI10" pitchFamily="34" charset="0"/>
              </a:rPr>
              <a:t>r</a:t>
            </a:r>
            <a:endParaRPr lang="de-CH" b="0">
              <a:solidFill>
                <a:prstClr val="black"/>
              </a:solidFill>
              <a:latin typeface="CMMI10" pitchFamily="34" charset="0"/>
            </a:endParaRPr>
          </a:p>
        </p:txBody>
      </p:sp>
      <p:sp>
        <p:nvSpPr>
          <p:cNvPr id="95338" name="Oval 86"/>
          <p:cNvSpPr>
            <a:spLocks noChangeArrowheads="1"/>
          </p:cNvSpPr>
          <p:nvPr/>
        </p:nvSpPr>
        <p:spPr bwMode="auto">
          <a:xfrm>
            <a:off x="3505200" y="1905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107" name="TextBox 6"/>
          <p:cNvSpPr txBox="1">
            <a:spLocks noChangeArrowheads="1"/>
          </p:cNvSpPr>
          <p:nvPr/>
        </p:nvSpPr>
        <p:spPr bwMode="auto">
          <a:xfrm rot="16200000">
            <a:off x="9364499" y="5034226"/>
            <a:ext cx="22990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Bastian </a:t>
            </a:r>
            <a:r>
              <a:rPr lang="en-US" sz="1400" b="0" dirty="0" err="1">
                <a:solidFill>
                  <a:srgbClr val="000000"/>
                </a:solidFill>
              </a:rPr>
              <a:t>Leibe</a:t>
            </a:r>
            <a:endParaRPr lang="de-CH" sz="1400" b="0" dirty="0">
              <a:solidFill>
                <a:srgbClr val="000000"/>
              </a:solidFill>
            </a:endParaRPr>
          </a:p>
        </p:txBody>
      </p:sp>
      <p:sp>
        <p:nvSpPr>
          <p:cNvPr id="2" name="Date Placeholder 1"/>
          <p:cNvSpPr>
            <a:spLocks noGrp="1"/>
          </p:cNvSpPr>
          <p:nvPr>
            <p:ph type="dt" sz="half" idx="10"/>
          </p:nvPr>
        </p:nvSpPr>
        <p:spPr/>
        <p:txBody>
          <a:bodyPr/>
          <a:lstStyle/>
          <a:p>
            <a:r>
              <a:rPr lang="en-US" smtClean="0">
                <a:solidFill>
                  <a:prstClr val="white"/>
                </a:solidFill>
              </a:rPr>
              <a:t>26-Oct-17</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CF7DC490-98B8-074B-BB30-37775A2447EF}" type="slidenum">
              <a:rPr lang="en-US" smtClean="0">
                <a:solidFill>
                  <a:prstClr val="white"/>
                </a:solidFill>
              </a:rPr>
              <a:pPr/>
              <a:t>53</a:t>
            </a:fld>
            <a:endParaRPr lang="en-US" dirty="0">
              <a:solidFill>
                <a:prstClr val="white"/>
              </a:solidFill>
            </a:endParaRPr>
          </a:p>
        </p:txBody>
      </p:sp>
      <p:sp>
        <p:nvSpPr>
          <p:cNvPr id="108" name="Content Placeholder 2"/>
          <p:cNvSpPr>
            <a:spLocks noGrp="1"/>
          </p:cNvSpPr>
          <p:nvPr>
            <p:ph idx="1"/>
          </p:nvPr>
        </p:nvSpPr>
        <p:spPr>
          <a:xfrm>
            <a:off x="1981200" y="5554663"/>
            <a:ext cx="8229600" cy="571500"/>
          </a:xfrm>
          <a:solidFill>
            <a:schemeClr val="bg1"/>
          </a:solidFill>
        </p:spPr>
        <p:txBody>
          <a:bodyPr>
            <a:normAutofit/>
          </a:bodyPr>
          <a:lstStyle/>
          <a:p>
            <a:pPr>
              <a:buFont typeface="Trebuchet MS" pitchFamily="34" charset="0"/>
              <a:buAutoNum type="arabicPeriod"/>
            </a:pPr>
            <a:r>
              <a:rPr lang="en-US" sz="2000"/>
              <a:t>Assign </a:t>
            </a:r>
            <a:r>
              <a:rPr lang="en-US" sz="2000" dirty="0"/>
              <a:t>all points within radius r of end point to the mode.</a:t>
            </a:r>
            <a:endParaRPr lang="de-CH" sz="2000" dirty="0"/>
          </a:p>
        </p:txBody>
      </p:sp>
    </p:spTree>
    <p:extLst>
      <p:ext uri="{BB962C8B-B14F-4D97-AF65-F5344CB8AC3E}">
        <p14:creationId xmlns:p14="http://schemas.microsoft.com/office/powerpoint/2010/main" val="153056249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val 2"/>
          <p:cNvSpPr>
            <a:spLocks noChangeArrowheads="1"/>
          </p:cNvSpPr>
          <p:nvPr/>
        </p:nvSpPr>
        <p:spPr bwMode="auto">
          <a:xfrm>
            <a:off x="7086600"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0" name="Oval 3"/>
          <p:cNvSpPr>
            <a:spLocks noChangeArrowheads="1"/>
          </p:cNvSpPr>
          <p:nvPr/>
        </p:nvSpPr>
        <p:spPr bwMode="auto">
          <a:xfrm>
            <a:off x="7292975"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1" name="Oval 4"/>
          <p:cNvSpPr>
            <a:spLocks noChangeArrowheads="1"/>
          </p:cNvSpPr>
          <p:nvPr/>
        </p:nvSpPr>
        <p:spPr bwMode="auto">
          <a:xfrm>
            <a:off x="7216775" y="32766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2" name="Oval 5"/>
          <p:cNvSpPr>
            <a:spLocks noChangeArrowheads="1"/>
          </p:cNvSpPr>
          <p:nvPr/>
        </p:nvSpPr>
        <p:spPr bwMode="auto">
          <a:xfrm>
            <a:off x="6964363" y="3221038"/>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3" name="Oval 6"/>
          <p:cNvSpPr>
            <a:spLocks noChangeArrowheads="1"/>
          </p:cNvSpPr>
          <p:nvPr/>
        </p:nvSpPr>
        <p:spPr bwMode="auto">
          <a:xfrm>
            <a:off x="7205663" y="3592513"/>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4" name="Oval 7"/>
          <p:cNvSpPr>
            <a:spLocks noChangeArrowheads="1"/>
          </p:cNvSpPr>
          <p:nvPr/>
        </p:nvSpPr>
        <p:spPr bwMode="auto">
          <a:xfrm>
            <a:off x="6978650" y="3592513"/>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5" name="Oval 8"/>
          <p:cNvSpPr>
            <a:spLocks noChangeArrowheads="1"/>
          </p:cNvSpPr>
          <p:nvPr/>
        </p:nvSpPr>
        <p:spPr bwMode="auto">
          <a:xfrm>
            <a:off x="7456488" y="3614738"/>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6" name="Oval 9"/>
          <p:cNvSpPr>
            <a:spLocks noChangeArrowheads="1"/>
          </p:cNvSpPr>
          <p:nvPr/>
        </p:nvSpPr>
        <p:spPr bwMode="auto">
          <a:xfrm>
            <a:off x="6846888"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7" name="Oval 10"/>
          <p:cNvSpPr>
            <a:spLocks noChangeArrowheads="1"/>
          </p:cNvSpPr>
          <p:nvPr/>
        </p:nvSpPr>
        <p:spPr bwMode="auto">
          <a:xfrm>
            <a:off x="7586663"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8" name="Oval 11"/>
          <p:cNvSpPr>
            <a:spLocks noChangeArrowheads="1"/>
          </p:cNvSpPr>
          <p:nvPr/>
        </p:nvSpPr>
        <p:spPr bwMode="auto">
          <a:xfrm>
            <a:off x="7445375" y="314325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69" name="Oval 12"/>
          <p:cNvSpPr>
            <a:spLocks noChangeArrowheads="1"/>
          </p:cNvSpPr>
          <p:nvPr/>
        </p:nvSpPr>
        <p:spPr bwMode="auto">
          <a:xfrm>
            <a:off x="7162800" y="3048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0" name="Oval 13"/>
          <p:cNvSpPr>
            <a:spLocks noChangeArrowheads="1"/>
          </p:cNvSpPr>
          <p:nvPr/>
        </p:nvSpPr>
        <p:spPr bwMode="auto">
          <a:xfrm>
            <a:off x="7315200" y="3810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1" name="Oval 14"/>
          <p:cNvSpPr>
            <a:spLocks noChangeArrowheads="1"/>
          </p:cNvSpPr>
          <p:nvPr/>
        </p:nvSpPr>
        <p:spPr bwMode="auto">
          <a:xfrm>
            <a:off x="7010400" y="3830638"/>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2" name="Oval 15"/>
          <p:cNvSpPr>
            <a:spLocks noChangeArrowheads="1"/>
          </p:cNvSpPr>
          <p:nvPr/>
        </p:nvSpPr>
        <p:spPr bwMode="auto">
          <a:xfrm>
            <a:off x="6705600" y="3679825"/>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3" name="Oval 16"/>
          <p:cNvSpPr>
            <a:spLocks noChangeArrowheads="1"/>
          </p:cNvSpPr>
          <p:nvPr/>
        </p:nvSpPr>
        <p:spPr bwMode="auto">
          <a:xfrm>
            <a:off x="6477000" y="3429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4" name="Oval 17"/>
          <p:cNvSpPr>
            <a:spLocks noChangeArrowheads="1"/>
          </p:cNvSpPr>
          <p:nvPr/>
        </p:nvSpPr>
        <p:spPr bwMode="auto">
          <a:xfrm>
            <a:off x="6705600" y="32004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5" name="Oval 18"/>
          <p:cNvSpPr>
            <a:spLocks noChangeArrowheads="1"/>
          </p:cNvSpPr>
          <p:nvPr/>
        </p:nvSpPr>
        <p:spPr bwMode="auto">
          <a:xfrm>
            <a:off x="7772400" y="36576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6" name="Oval 19"/>
          <p:cNvSpPr>
            <a:spLocks noChangeArrowheads="1"/>
          </p:cNvSpPr>
          <p:nvPr/>
        </p:nvSpPr>
        <p:spPr bwMode="auto">
          <a:xfrm>
            <a:off x="76962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277" name="Oval 20"/>
          <p:cNvSpPr>
            <a:spLocks noChangeArrowheads="1"/>
          </p:cNvSpPr>
          <p:nvPr/>
        </p:nvSpPr>
        <p:spPr bwMode="auto">
          <a:xfrm>
            <a:off x="7412038" y="4094163"/>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8" name="Oval 21"/>
          <p:cNvSpPr>
            <a:spLocks noChangeArrowheads="1"/>
          </p:cNvSpPr>
          <p:nvPr/>
        </p:nvSpPr>
        <p:spPr bwMode="auto">
          <a:xfrm>
            <a:off x="7010400" y="41148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79" name="Oval 22"/>
          <p:cNvSpPr>
            <a:spLocks noChangeArrowheads="1"/>
          </p:cNvSpPr>
          <p:nvPr/>
        </p:nvSpPr>
        <p:spPr bwMode="auto">
          <a:xfrm>
            <a:off x="6553200" y="39624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80" name="Oval 23"/>
          <p:cNvSpPr>
            <a:spLocks noChangeArrowheads="1"/>
          </p:cNvSpPr>
          <p:nvPr/>
        </p:nvSpPr>
        <p:spPr bwMode="auto">
          <a:xfrm>
            <a:off x="6172200" y="3657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281" name="Oval 24"/>
          <p:cNvSpPr>
            <a:spLocks noChangeArrowheads="1"/>
          </p:cNvSpPr>
          <p:nvPr/>
        </p:nvSpPr>
        <p:spPr bwMode="auto">
          <a:xfrm>
            <a:off x="6096000" y="3124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282" name="Oval 25"/>
          <p:cNvSpPr>
            <a:spLocks noChangeArrowheads="1"/>
          </p:cNvSpPr>
          <p:nvPr/>
        </p:nvSpPr>
        <p:spPr bwMode="auto">
          <a:xfrm>
            <a:off x="6477000" y="3048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83" name="Oval 26"/>
          <p:cNvSpPr>
            <a:spLocks noChangeArrowheads="1"/>
          </p:cNvSpPr>
          <p:nvPr/>
        </p:nvSpPr>
        <p:spPr bwMode="auto">
          <a:xfrm>
            <a:off x="6858000" y="28194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84" name="Oval 27"/>
          <p:cNvSpPr>
            <a:spLocks noChangeArrowheads="1"/>
          </p:cNvSpPr>
          <p:nvPr/>
        </p:nvSpPr>
        <p:spPr bwMode="auto">
          <a:xfrm>
            <a:off x="7445375" y="2819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285" name="Oval 28"/>
          <p:cNvSpPr>
            <a:spLocks noChangeArrowheads="1"/>
          </p:cNvSpPr>
          <p:nvPr/>
        </p:nvSpPr>
        <p:spPr bwMode="auto">
          <a:xfrm>
            <a:off x="7162800" y="2514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86" name="Oval 29"/>
          <p:cNvSpPr>
            <a:spLocks noChangeArrowheads="1"/>
          </p:cNvSpPr>
          <p:nvPr/>
        </p:nvSpPr>
        <p:spPr bwMode="auto">
          <a:xfrm>
            <a:off x="6248400" y="28194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87" name="Oval 30"/>
          <p:cNvSpPr>
            <a:spLocks noChangeArrowheads="1"/>
          </p:cNvSpPr>
          <p:nvPr/>
        </p:nvSpPr>
        <p:spPr bwMode="auto">
          <a:xfrm>
            <a:off x="6629400" y="25908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288" name="Oval 31"/>
          <p:cNvSpPr>
            <a:spLocks noChangeArrowheads="1"/>
          </p:cNvSpPr>
          <p:nvPr/>
        </p:nvSpPr>
        <p:spPr bwMode="auto">
          <a:xfrm>
            <a:off x="7162800" y="1981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89" name="Oval 32"/>
          <p:cNvSpPr>
            <a:spLocks noChangeArrowheads="1"/>
          </p:cNvSpPr>
          <p:nvPr/>
        </p:nvSpPr>
        <p:spPr bwMode="auto">
          <a:xfrm>
            <a:off x="6705600" y="22098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90" name="Oval 33"/>
          <p:cNvSpPr>
            <a:spLocks noChangeArrowheads="1"/>
          </p:cNvSpPr>
          <p:nvPr/>
        </p:nvSpPr>
        <p:spPr bwMode="auto">
          <a:xfrm>
            <a:off x="7445375" y="2438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91" name="Oval 34"/>
          <p:cNvSpPr>
            <a:spLocks noChangeArrowheads="1"/>
          </p:cNvSpPr>
          <p:nvPr/>
        </p:nvSpPr>
        <p:spPr bwMode="auto">
          <a:xfrm>
            <a:off x="7445375" y="1371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92" name="Oval 35"/>
          <p:cNvSpPr>
            <a:spLocks noChangeArrowheads="1"/>
          </p:cNvSpPr>
          <p:nvPr/>
        </p:nvSpPr>
        <p:spPr bwMode="auto">
          <a:xfrm>
            <a:off x="7696200" y="2133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93" name="Oval 36"/>
          <p:cNvSpPr>
            <a:spLocks noChangeArrowheads="1"/>
          </p:cNvSpPr>
          <p:nvPr/>
        </p:nvSpPr>
        <p:spPr bwMode="auto">
          <a:xfrm>
            <a:off x="7783513" y="2676525"/>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294" name="Oval 37"/>
          <p:cNvSpPr>
            <a:spLocks noChangeArrowheads="1"/>
          </p:cNvSpPr>
          <p:nvPr/>
        </p:nvSpPr>
        <p:spPr bwMode="auto">
          <a:xfrm>
            <a:off x="7772400" y="3124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295" name="Oval 38"/>
          <p:cNvSpPr>
            <a:spLocks noChangeArrowheads="1"/>
          </p:cNvSpPr>
          <p:nvPr/>
        </p:nvSpPr>
        <p:spPr bwMode="auto">
          <a:xfrm>
            <a:off x="8153400" y="2895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296" name="Oval 39"/>
          <p:cNvSpPr>
            <a:spLocks noChangeArrowheads="1"/>
          </p:cNvSpPr>
          <p:nvPr/>
        </p:nvSpPr>
        <p:spPr bwMode="auto">
          <a:xfrm>
            <a:off x="8153400" y="2514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97" name="Oval 40"/>
          <p:cNvSpPr>
            <a:spLocks noChangeArrowheads="1"/>
          </p:cNvSpPr>
          <p:nvPr/>
        </p:nvSpPr>
        <p:spPr bwMode="auto">
          <a:xfrm>
            <a:off x="8077200" y="2057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98" name="Oval 41"/>
          <p:cNvSpPr>
            <a:spLocks noChangeArrowheads="1"/>
          </p:cNvSpPr>
          <p:nvPr/>
        </p:nvSpPr>
        <p:spPr bwMode="auto">
          <a:xfrm>
            <a:off x="7848600" y="1600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299" name="Oval 42"/>
          <p:cNvSpPr>
            <a:spLocks noChangeArrowheads="1"/>
          </p:cNvSpPr>
          <p:nvPr/>
        </p:nvSpPr>
        <p:spPr bwMode="auto">
          <a:xfrm>
            <a:off x="8458200" y="12954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300" name="Oval 43"/>
          <p:cNvSpPr>
            <a:spLocks noChangeArrowheads="1"/>
          </p:cNvSpPr>
          <p:nvPr/>
        </p:nvSpPr>
        <p:spPr bwMode="auto">
          <a:xfrm>
            <a:off x="8534400" y="17526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301" name="Oval 44"/>
          <p:cNvSpPr>
            <a:spLocks noChangeArrowheads="1"/>
          </p:cNvSpPr>
          <p:nvPr/>
        </p:nvSpPr>
        <p:spPr bwMode="auto">
          <a:xfrm>
            <a:off x="8839200" y="2362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302" name="Oval 45"/>
          <p:cNvSpPr>
            <a:spLocks noChangeArrowheads="1"/>
          </p:cNvSpPr>
          <p:nvPr/>
        </p:nvSpPr>
        <p:spPr bwMode="auto">
          <a:xfrm>
            <a:off x="8229600" y="3352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03" name="Oval 46"/>
          <p:cNvSpPr>
            <a:spLocks noChangeArrowheads="1"/>
          </p:cNvSpPr>
          <p:nvPr/>
        </p:nvSpPr>
        <p:spPr bwMode="auto">
          <a:xfrm>
            <a:off x="8686800" y="2895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04" name="Oval 47"/>
          <p:cNvSpPr>
            <a:spLocks noChangeArrowheads="1"/>
          </p:cNvSpPr>
          <p:nvPr/>
        </p:nvSpPr>
        <p:spPr bwMode="auto">
          <a:xfrm>
            <a:off x="9448800" y="2971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05" name="Oval 48"/>
          <p:cNvSpPr>
            <a:spLocks noChangeArrowheads="1"/>
          </p:cNvSpPr>
          <p:nvPr/>
        </p:nvSpPr>
        <p:spPr bwMode="auto">
          <a:xfrm>
            <a:off x="8458200" y="3886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06" name="Oval 49"/>
          <p:cNvSpPr>
            <a:spLocks noChangeArrowheads="1"/>
          </p:cNvSpPr>
          <p:nvPr/>
        </p:nvSpPr>
        <p:spPr bwMode="auto">
          <a:xfrm>
            <a:off x="9002713" y="3430588"/>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07" name="Oval 50"/>
          <p:cNvSpPr>
            <a:spLocks noChangeArrowheads="1"/>
          </p:cNvSpPr>
          <p:nvPr/>
        </p:nvSpPr>
        <p:spPr bwMode="auto">
          <a:xfrm>
            <a:off x="80010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08" name="Oval 51"/>
          <p:cNvSpPr>
            <a:spLocks noChangeArrowheads="1"/>
          </p:cNvSpPr>
          <p:nvPr/>
        </p:nvSpPr>
        <p:spPr bwMode="auto">
          <a:xfrm>
            <a:off x="9067800" y="4343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09" name="Oval 52"/>
          <p:cNvSpPr>
            <a:spLocks noChangeArrowheads="1"/>
          </p:cNvSpPr>
          <p:nvPr/>
        </p:nvSpPr>
        <p:spPr bwMode="auto">
          <a:xfrm>
            <a:off x="8458200" y="4724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0" name="Oval 53"/>
          <p:cNvSpPr>
            <a:spLocks noChangeArrowheads="1"/>
          </p:cNvSpPr>
          <p:nvPr/>
        </p:nvSpPr>
        <p:spPr bwMode="auto">
          <a:xfrm>
            <a:off x="7620000" y="4572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1" name="Oval 54"/>
          <p:cNvSpPr>
            <a:spLocks noChangeArrowheads="1"/>
          </p:cNvSpPr>
          <p:nvPr/>
        </p:nvSpPr>
        <p:spPr bwMode="auto">
          <a:xfrm>
            <a:off x="7162800" y="4495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2" name="Oval 55"/>
          <p:cNvSpPr>
            <a:spLocks noChangeArrowheads="1"/>
          </p:cNvSpPr>
          <p:nvPr/>
        </p:nvSpPr>
        <p:spPr bwMode="auto">
          <a:xfrm>
            <a:off x="75438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3" name="Oval 56"/>
          <p:cNvSpPr>
            <a:spLocks noChangeArrowheads="1"/>
          </p:cNvSpPr>
          <p:nvPr/>
        </p:nvSpPr>
        <p:spPr bwMode="auto">
          <a:xfrm>
            <a:off x="8001000" y="54864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6314" name="Oval 57"/>
          <p:cNvSpPr>
            <a:spLocks noChangeArrowheads="1"/>
          </p:cNvSpPr>
          <p:nvPr/>
        </p:nvSpPr>
        <p:spPr bwMode="auto">
          <a:xfrm>
            <a:off x="7391400" y="5486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5" name="Oval 58"/>
          <p:cNvSpPr>
            <a:spLocks noChangeArrowheads="1"/>
          </p:cNvSpPr>
          <p:nvPr/>
        </p:nvSpPr>
        <p:spPr bwMode="auto">
          <a:xfrm>
            <a:off x="69342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6" name="Oval 59"/>
          <p:cNvSpPr>
            <a:spLocks noChangeArrowheads="1"/>
          </p:cNvSpPr>
          <p:nvPr/>
        </p:nvSpPr>
        <p:spPr bwMode="auto">
          <a:xfrm>
            <a:off x="6629400" y="4572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7" name="Oval 60"/>
          <p:cNvSpPr>
            <a:spLocks noChangeArrowheads="1"/>
          </p:cNvSpPr>
          <p:nvPr/>
        </p:nvSpPr>
        <p:spPr bwMode="auto">
          <a:xfrm>
            <a:off x="60198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8" name="Oval 61"/>
          <p:cNvSpPr>
            <a:spLocks noChangeArrowheads="1"/>
          </p:cNvSpPr>
          <p:nvPr/>
        </p:nvSpPr>
        <p:spPr bwMode="auto">
          <a:xfrm>
            <a:off x="6248400" y="4953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19" name="Oval 62"/>
          <p:cNvSpPr>
            <a:spLocks noChangeArrowheads="1"/>
          </p:cNvSpPr>
          <p:nvPr/>
        </p:nvSpPr>
        <p:spPr bwMode="auto">
          <a:xfrm>
            <a:off x="6477000" y="5486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20" name="Oval 63"/>
          <p:cNvSpPr>
            <a:spLocks noChangeArrowheads="1"/>
          </p:cNvSpPr>
          <p:nvPr/>
        </p:nvSpPr>
        <p:spPr bwMode="auto">
          <a:xfrm>
            <a:off x="5638800" y="563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21" name="Oval 64"/>
          <p:cNvSpPr>
            <a:spLocks noChangeArrowheads="1"/>
          </p:cNvSpPr>
          <p:nvPr/>
        </p:nvSpPr>
        <p:spPr bwMode="auto">
          <a:xfrm>
            <a:off x="5562600" y="5029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22" name="Oval 65"/>
          <p:cNvSpPr>
            <a:spLocks noChangeArrowheads="1"/>
          </p:cNvSpPr>
          <p:nvPr/>
        </p:nvSpPr>
        <p:spPr bwMode="auto">
          <a:xfrm>
            <a:off x="5029200" y="4267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23" name="Oval 66"/>
          <p:cNvSpPr>
            <a:spLocks noChangeArrowheads="1"/>
          </p:cNvSpPr>
          <p:nvPr/>
        </p:nvSpPr>
        <p:spPr bwMode="auto">
          <a:xfrm>
            <a:off x="55626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24" name="Oval 67"/>
          <p:cNvSpPr>
            <a:spLocks noChangeArrowheads="1"/>
          </p:cNvSpPr>
          <p:nvPr/>
        </p:nvSpPr>
        <p:spPr bwMode="auto">
          <a:xfrm>
            <a:off x="5791200" y="3429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25" name="Oval 68"/>
          <p:cNvSpPr>
            <a:spLocks noChangeArrowheads="1"/>
          </p:cNvSpPr>
          <p:nvPr/>
        </p:nvSpPr>
        <p:spPr bwMode="auto">
          <a:xfrm>
            <a:off x="5257800" y="2971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26" name="Oval 69"/>
          <p:cNvSpPr>
            <a:spLocks noChangeArrowheads="1"/>
          </p:cNvSpPr>
          <p:nvPr/>
        </p:nvSpPr>
        <p:spPr bwMode="auto">
          <a:xfrm>
            <a:off x="5791200" y="25908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327" name="Oval 70"/>
          <p:cNvSpPr>
            <a:spLocks noChangeArrowheads="1"/>
          </p:cNvSpPr>
          <p:nvPr/>
        </p:nvSpPr>
        <p:spPr bwMode="auto">
          <a:xfrm>
            <a:off x="6248400" y="24384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328" name="Oval 71"/>
          <p:cNvSpPr>
            <a:spLocks noChangeArrowheads="1"/>
          </p:cNvSpPr>
          <p:nvPr/>
        </p:nvSpPr>
        <p:spPr bwMode="auto">
          <a:xfrm>
            <a:off x="5867400" y="182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29" name="Oval 72"/>
          <p:cNvSpPr>
            <a:spLocks noChangeArrowheads="1"/>
          </p:cNvSpPr>
          <p:nvPr/>
        </p:nvSpPr>
        <p:spPr bwMode="auto">
          <a:xfrm>
            <a:off x="6553200" y="1600200"/>
            <a:ext cx="152400" cy="152400"/>
          </a:xfrm>
          <a:prstGeom prst="ellipse">
            <a:avLst/>
          </a:prstGeom>
          <a:solidFill>
            <a:srgbClr val="FFC000"/>
          </a:solidFill>
          <a:ln w="9525">
            <a:solidFill>
              <a:schemeClr val="tx1"/>
            </a:solidFill>
            <a:round/>
            <a:headEnd/>
            <a:tailEnd/>
          </a:ln>
        </p:spPr>
        <p:txBody>
          <a:bodyPr wrap="none" anchor="ctr"/>
          <a:lstStyle/>
          <a:p>
            <a:endParaRPr lang="de-CH">
              <a:solidFill>
                <a:prstClr val="black"/>
              </a:solidFill>
            </a:endParaRPr>
          </a:p>
        </p:txBody>
      </p:sp>
      <p:sp>
        <p:nvSpPr>
          <p:cNvPr id="96330" name="Oval 73"/>
          <p:cNvSpPr>
            <a:spLocks noChangeArrowheads="1"/>
          </p:cNvSpPr>
          <p:nvPr/>
        </p:nvSpPr>
        <p:spPr bwMode="auto">
          <a:xfrm>
            <a:off x="5715000" y="1219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6331" name="Oval 74"/>
          <p:cNvSpPr>
            <a:spLocks noChangeArrowheads="1"/>
          </p:cNvSpPr>
          <p:nvPr/>
        </p:nvSpPr>
        <p:spPr bwMode="auto">
          <a:xfrm>
            <a:off x="5257800" y="1600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32" name="Oval 75"/>
          <p:cNvSpPr>
            <a:spLocks noChangeArrowheads="1"/>
          </p:cNvSpPr>
          <p:nvPr/>
        </p:nvSpPr>
        <p:spPr bwMode="auto">
          <a:xfrm>
            <a:off x="5181600" y="22098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333" name="Oval 76"/>
          <p:cNvSpPr>
            <a:spLocks noChangeArrowheads="1"/>
          </p:cNvSpPr>
          <p:nvPr/>
        </p:nvSpPr>
        <p:spPr bwMode="auto">
          <a:xfrm>
            <a:off x="4800600" y="2667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34" name="Oval 77"/>
          <p:cNvSpPr>
            <a:spLocks noChangeArrowheads="1"/>
          </p:cNvSpPr>
          <p:nvPr/>
        </p:nvSpPr>
        <p:spPr bwMode="auto">
          <a:xfrm>
            <a:off x="5181600" y="3505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35" name="Oval 78"/>
          <p:cNvSpPr>
            <a:spLocks noChangeArrowheads="1"/>
          </p:cNvSpPr>
          <p:nvPr/>
        </p:nvSpPr>
        <p:spPr bwMode="auto">
          <a:xfrm>
            <a:off x="4419600" y="3581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36" name="Oval 79"/>
          <p:cNvSpPr>
            <a:spLocks noChangeArrowheads="1"/>
          </p:cNvSpPr>
          <p:nvPr/>
        </p:nvSpPr>
        <p:spPr bwMode="auto">
          <a:xfrm>
            <a:off x="4343400" y="44196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37" name="Oval 80"/>
          <p:cNvSpPr>
            <a:spLocks noChangeArrowheads="1"/>
          </p:cNvSpPr>
          <p:nvPr/>
        </p:nvSpPr>
        <p:spPr bwMode="auto">
          <a:xfrm>
            <a:off x="4572000" y="5257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38" name="Oval 81"/>
          <p:cNvSpPr>
            <a:spLocks noChangeArrowheads="1"/>
          </p:cNvSpPr>
          <p:nvPr/>
        </p:nvSpPr>
        <p:spPr bwMode="auto">
          <a:xfrm>
            <a:off x="3886200" y="5638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39" name="Oval 82"/>
          <p:cNvSpPr>
            <a:spLocks noChangeArrowheads="1"/>
          </p:cNvSpPr>
          <p:nvPr/>
        </p:nvSpPr>
        <p:spPr bwMode="auto">
          <a:xfrm>
            <a:off x="3429000" y="48768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40" name="Oval 83"/>
          <p:cNvSpPr>
            <a:spLocks noChangeArrowheads="1"/>
          </p:cNvSpPr>
          <p:nvPr/>
        </p:nvSpPr>
        <p:spPr bwMode="auto">
          <a:xfrm>
            <a:off x="3429000" y="39624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41" name="Oval 84"/>
          <p:cNvSpPr>
            <a:spLocks noChangeArrowheads="1"/>
          </p:cNvSpPr>
          <p:nvPr/>
        </p:nvSpPr>
        <p:spPr bwMode="auto">
          <a:xfrm>
            <a:off x="4038600" y="27432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42" name="Oval 85"/>
          <p:cNvSpPr>
            <a:spLocks noChangeArrowheads="1"/>
          </p:cNvSpPr>
          <p:nvPr/>
        </p:nvSpPr>
        <p:spPr bwMode="auto">
          <a:xfrm>
            <a:off x="4419600" y="1905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343" name="Oval 87"/>
          <p:cNvSpPr>
            <a:spLocks noChangeArrowheads="1"/>
          </p:cNvSpPr>
          <p:nvPr/>
        </p:nvSpPr>
        <p:spPr bwMode="auto">
          <a:xfrm>
            <a:off x="3352800" y="3048000"/>
            <a:ext cx="152400" cy="152400"/>
          </a:xfrm>
          <a:prstGeom prst="ellipse">
            <a:avLst/>
          </a:prstGeom>
          <a:solidFill>
            <a:schemeClr val="tx2"/>
          </a:solidFill>
          <a:ln w="9525">
            <a:solidFill>
              <a:schemeClr val="tx1"/>
            </a:solidFill>
            <a:round/>
            <a:headEnd/>
            <a:tailEnd/>
          </a:ln>
        </p:spPr>
        <p:txBody>
          <a:bodyPr wrap="none" anchor="ctr"/>
          <a:lstStyle/>
          <a:p>
            <a:endParaRPr lang="de-CH">
              <a:solidFill>
                <a:prstClr val="black"/>
              </a:solidFill>
            </a:endParaRPr>
          </a:p>
        </p:txBody>
      </p:sp>
      <p:sp>
        <p:nvSpPr>
          <p:cNvPr id="96344" name="Oval 88"/>
          <p:cNvSpPr>
            <a:spLocks noChangeArrowheads="1"/>
          </p:cNvSpPr>
          <p:nvPr/>
        </p:nvSpPr>
        <p:spPr bwMode="auto">
          <a:xfrm>
            <a:off x="2286000" y="47244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6345" name="Oval 89"/>
          <p:cNvSpPr>
            <a:spLocks noChangeArrowheads="1"/>
          </p:cNvSpPr>
          <p:nvPr/>
        </p:nvSpPr>
        <p:spPr bwMode="auto">
          <a:xfrm>
            <a:off x="2362200" y="5791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6346" name="Oval 90"/>
          <p:cNvSpPr>
            <a:spLocks noChangeArrowheads="1"/>
          </p:cNvSpPr>
          <p:nvPr/>
        </p:nvSpPr>
        <p:spPr bwMode="auto">
          <a:xfrm>
            <a:off x="2362200" y="3505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6347" name="Oval 91"/>
          <p:cNvSpPr>
            <a:spLocks noChangeArrowheads="1"/>
          </p:cNvSpPr>
          <p:nvPr/>
        </p:nvSpPr>
        <p:spPr bwMode="auto">
          <a:xfrm>
            <a:off x="2514600" y="22860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6348" name="Oval 92"/>
          <p:cNvSpPr>
            <a:spLocks noChangeArrowheads="1"/>
          </p:cNvSpPr>
          <p:nvPr/>
        </p:nvSpPr>
        <p:spPr bwMode="auto">
          <a:xfrm>
            <a:off x="2667000" y="12192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6349" name="Oval 93"/>
          <p:cNvSpPr>
            <a:spLocks noChangeArrowheads="1"/>
          </p:cNvSpPr>
          <p:nvPr/>
        </p:nvSpPr>
        <p:spPr bwMode="auto">
          <a:xfrm>
            <a:off x="4114800" y="1066800"/>
            <a:ext cx="152400" cy="152400"/>
          </a:xfrm>
          <a:prstGeom prst="ellipse">
            <a:avLst/>
          </a:prstGeom>
          <a:solidFill>
            <a:srgbClr val="FFCC00"/>
          </a:solidFill>
          <a:ln w="9525">
            <a:solidFill>
              <a:schemeClr val="tx1"/>
            </a:solidFill>
            <a:round/>
            <a:headEnd/>
            <a:tailEnd/>
          </a:ln>
        </p:spPr>
        <p:txBody>
          <a:bodyPr wrap="none" anchor="ctr"/>
          <a:lstStyle/>
          <a:p>
            <a:endParaRPr lang="de-CH">
              <a:solidFill>
                <a:prstClr val="black"/>
              </a:solidFill>
            </a:endParaRPr>
          </a:p>
        </p:txBody>
      </p:sp>
      <p:sp>
        <p:nvSpPr>
          <p:cNvPr id="96350" name="Line 113"/>
          <p:cNvSpPr>
            <a:spLocks noChangeShapeType="1"/>
          </p:cNvSpPr>
          <p:nvPr/>
        </p:nvSpPr>
        <p:spPr bwMode="auto">
          <a:xfrm>
            <a:off x="7162800" y="2924175"/>
            <a:ext cx="0" cy="1219200"/>
          </a:xfrm>
          <a:prstGeom prst="line">
            <a:avLst/>
          </a:prstGeom>
          <a:noFill/>
          <a:ln w="19050">
            <a:solidFill>
              <a:srgbClr val="FF3300"/>
            </a:solidFill>
            <a:round/>
            <a:headEnd/>
            <a:tailEnd/>
          </a:ln>
          <a:extLst>
            <a:ext uri="{909E8E84-426E-40dd-AFC4-6F175D3DCCD1}">
              <a14:hiddenFill xmlns="" xmlns:a14="http://schemas.microsoft.com/office/drawing/2010/main">
                <a:noFill/>
              </a14:hiddenFill>
            </a:ext>
          </a:extLst>
        </p:spPr>
        <p:txBody>
          <a:bodyPr/>
          <a:lstStyle/>
          <a:p>
            <a:endParaRPr lang="en-US">
              <a:solidFill>
                <a:prstClr val="black"/>
              </a:solidFill>
            </a:endParaRPr>
          </a:p>
        </p:txBody>
      </p:sp>
      <p:sp>
        <p:nvSpPr>
          <p:cNvPr id="96351" name="Line 114"/>
          <p:cNvSpPr>
            <a:spLocks noChangeShapeType="1"/>
          </p:cNvSpPr>
          <p:nvPr/>
        </p:nvSpPr>
        <p:spPr bwMode="auto">
          <a:xfrm rot="-5400000">
            <a:off x="7172325" y="2924175"/>
            <a:ext cx="0" cy="1219200"/>
          </a:xfrm>
          <a:prstGeom prst="line">
            <a:avLst/>
          </a:prstGeom>
          <a:noFill/>
          <a:ln w="19050">
            <a:solidFill>
              <a:srgbClr val="FF3300"/>
            </a:solidFill>
            <a:round/>
            <a:headEnd/>
            <a:tailEnd/>
          </a:ln>
          <a:extLst>
            <a:ext uri="{909E8E84-426E-40dd-AFC4-6F175D3DCCD1}">
              <a14:hiddenFill xmlns="" xmlns:a14="http://schemas.microsoft.com/office/drawing/2010/main">
                <a:noFill/>
              </a14:hiddenFill>
            </a:ext>
          </a:extLst>
        </p:spPr>
        <p:txBody>
          <a:bodyPr/>
          <a:lstStyle/>
          <a:p>
            <a:endParaRPr lang="en-US">
              <a:solidFill>
                <a:prstClr val="black"/>
              </a:solidFill>
            </a:endParaRPr>
          </a:p>
        </p:txBody>
      </p:sp>
      <p:sp>
        <p:nvSpPr>
          <p:cNvPr id="96352" name="Title 99"/>
          <p:cNvSpPr>
            <a:spLocks noGrp="1"/>
          </p:cNvSpPr>
          <p:nvPr>
            <p:ph type="title"/>
          </p:nvPr>
        </p:nvSpPr>
        <p:spPr>
          <a:xfrm>
            <a:off x="1981200" y="0"/>
            <a:ext cx="8229600" cy="1143000"/>
          </a:xfrm>
        </p:spPr>
        <p:txBody>
          <a:bodyPr/>
          <a:lstStyle/>
          <a:p>
            <a:r>
              <a:rPr lang="en-US" dirty="0" smtClean="0"/>
              <a:t>Speedups</a:t>
            </a:r>
            <a:endParaRPr lang="de-CH" dirty="0" smtClean="0"/>
          </a:p>
        </p:txBody>
      </p:sp>
      <p:sp>
        <p:nvSpPr>
          <p:cNvPr id="96353" name="Oval 78"/>
          <p:cNvSpPr>
            <a:spLocks noChangeArrowheads="1"/>
          </p:cNvSpPr>
          <p:nvPr/>
        </p:nvSpPr>
        <p:spPr bwMode="auto">
          <a:xfrm>
            <a:off x="4087813" y="1639888"/>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354" name="Oval 78"/>
          <p:cNvSpPr>
            <a:spLocks noChangeArrowheads="1"/>
          </p:cNvSpPr>
          <p:nvPr/>
        </p:nvSpPr>
        <p:spPr bwMode="auto">
          <a:xfrm>
            <a:off x="4891088" y="1858963"/>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96355" name="Oval 102"/>
          <p:cNvSpPr>
            <a:spLocks noChangeArrowheads="1"/>
          </p:cNvSpPr>
          <p:nvPr/>
        </p:nvSpPr>
        <p:spPr bwMode="auto">
          <a:xfrm>
            <a:off x="6446838" y="2822576"/>
            <a:ext cx="1439862" cy="1439863"/>
          </a:xfrm>
          <a:prstGeom prst="ellipse">
            <a:avLst/>
          </a:prstGeom>
          <a:noFill/>
          <a:ln w="381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6356" name="Freeform 99"/>
          <p:cNvSpPr>
            <a:spLocks/>
          </p:cNvSpPr>
          <p:nvPr/>
        </p:nvSpPr>
        <p:spPr bwMode="auto">
          <a:xfrm>
            <a:off x="3516314" y="1863725"/>
            <a:ext cx="3635375" cy="1663700"/>
          </a:xfrm>
          <a:custGeom>
            <a:avLst/>
            <a:gdLst>
              <a:gd name="T0" fmla="*/ 0 w 3635828"/>
              <a:gd name="T1" fmla="*/ 127977 h 1662792"/>
              <a:gd name="T2" fmla="*/ 1922440 w 3635828"/>
              <a:gd name="T3" fmla="*/ 433154 h 1662792"/>
              <a:gd name="T4" fmla="*/ 3635375 w 3635828"/>
              <a:gd name="T5" fmla="*/ 1663700 h 1662792"/>
              <a:gd name="T6" fmla="*/ 0 60000 65536"/>
              <a:gd name="T7" fmla="*/ 0 60000 65536"/>
              <a:gd name="T8" fmla="*/ 0 60000 65536"/>
              <a:gd name="T9" fmla="*/ 0 w 3635828"/>
              <a:gd name="T10" fmla="*/ 0 h 1662792"/>
              <a:gd name="T11" fmla="*/ 3635828 w 3635828"/>
              <a:gd name="T12" fmla="*/ 1662792 h 1662792"/>
            </a:gdLst>
            <a:ahLst/>
            <a:cxnLst>
              <a:cxn ang="T6">
                <a:pos x="T0" y="T1"/>
              </a:cxn>
              <a:cxn ang="T7">
                <a:pos x="T2" y="T3"/>
              </a:cxn>
              <a:cxn ang="T8">
                <a:pos x="T4" y="T5"/>
              </a:cxn>
            </a:cxnLst>
            <a:rect l="T9" t="T10" r="T11" b="T12"/>
            <a:pathLst>
              <a:path w="3635828" h="1662792">
                <a:moveTo>
                  <a:pt x="0" y="127907"/>
                </a:moveTo>
                <a:cubicBezTo>
                  <a:pt x="600528" y="0"/>
                  <a:pt x="1316709" y="177104"/>
                  <a:pt x="1922680" y="432918"/>
                </a:cubicBezTo>
                <a:cubicBezTo>
                  <a:pt x="2528651" y="688732"/>
                  <a:pt x="3024413" y="1023256"/>
                  <a:pt x="3635828" y="1662792"/>
                </a:cubicBezTo>
              </a:path>
            </a:pathLst>
          </a:custGeom>
          <a:noFill/>
          <a:ln w="19050" cap="sq" cmpd="sng" algn="ctr">
            <a:solidFill>
              <a:srgbClr val="FF0000"/>
            </a:solidFill>
            <a:prstDash val="solid"/>
            <a:round/>
            <a:headEnd type="none" w="sm" len="sm"/>
            <a:tailEnd type="arrow" w="med" len="med"/>
          </a:ln>
          <a:extLst>
            <a:ext uri="{909E8E84-426E-40dd-AFC4-6F175D3DCCD1}">
              <a14:hiddenFill xmlns="" xmlns:a14="http://schemas.microsoft.com/office/drawing/2010/main">
                <a:solidFill>
                  <a:srgbClr val="FFFFFF"/>
                </a:solidFill>
              </a14:hiddenFill>
            </a:ext>
          </a:extLst>
        </p:spPr>
        <p:txBody>
          <a:bodyPr wrap="none" lIns="90000" tIns="46800" rIns="90000" bIns="46800"/>
          <a:lstStyle/>
          <a:p>
            <a:endParaRPr lang="en-US">
              <a:solidFill>
                <a:prstClr val="black"/>
              </a:solidFill>
            </a:endParaRPr>
          </a:p>
        </p:txBody>
      </p:sp>
      <p:sp>
        <p:nvSpPr>
          <p:cNvPr id="96357" name="Oval 102"/>
          <p:cNvSpPr>
            <a:spLocks noChangeArrowheads="1"/>
          </p:cNvSpPr>
          <p:nvPr/>
        </p:nvSpPr>
        <p:spPr bwMode="auto">
          <a:xfrm>
            <a:off x="2846388" y="1274763"/>
            <a:ext cx="1439862" cy="1439862"/>
          </a:xfrm>
          <a:prstGeom prst="ellipse">
            <a:avLst/>
          </a:prstGeom>
          <a:noFill/>
          <a:ln w="38100">
            <a:solidFill>
              <a:srgbClr val="FF33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6358" name="Oval 102"/>
          <p:cNvSpPr>
            <a:spLocks noChangeArrowheads="1"/>
          </p:cNvSpPr>
          <p:nvPr/>
        </p:nvSpPr>
        <p:spPr bwMode="auto">
          <a:xfrm>
            <a:off x="4854576" y="1676401"/>
            <a:ext cx="1439863" cy="1439863"/>
          </a:xfrm>
          <a:prstGeom prst="ellipse">
            <a:avLst/>
          </a:prstGeom>
          <a:noFill/>
          <a:ln w="38100">
            <a:solidFill>
              <a:srgbClr val="FF33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6359" name="Freeform 104"/>
          <p:cNvSpPr>
            <a:spLocks/>
          </p:cNvSpPr>
          <p:nvPr/>
        </p:nvSpPr>
        <p:spPr bwMode="auto">
          <a:xfrm>
            <a:off x="3540125" y="2333626"/>
            <a:ext cx="3322638" cy="1458913"/>
          </a:xfrm>
          <a:custGeom>
            <a:avLst/>
            <a:gdLst>
              <a:gd name="T0" fmla="*/ 0 w 3322683"/>
              <a:gd name="T1" fmla="*/ 17443 h 1459603"/>
              <a:gd name="T2" fmla="*/ 1935164 w 3322683"/>
              <a:gd name="T3" fmla="*/ 400537 h 1459603"/>
              <a:gd name="T4" fmla="*/ 3322638 w 3322683"/>
              <a:gd name="T5" fmla="*/ 1458913 h 1459603"/>
              <a:gd name="T6" fmla="*/ 0 60000 65536"/>
              <a:gd name="T7" fmla="*/ 0 60000 65536"/>
              <a:gd name="T8" fmla="*/ 0 60000 65536"/>
              <a:gd name="T9" fmla="*/ 0 w 3322683"/>
              <a:gd name="T10" fmla="*/ 0 h 1459603"/>
              <a:gd name="T11" fmla="*/ 3322683 w 3322683"/>
              <a:gd name="T12" fmla="*/ 1459603 h 1459603"/>
            </a:gdLst>
            <a:ahLst/>
            <a:cxnLst>
              <a:cxn ang="T6">
                <a:pos x="T0" y="T1"/>
              </a:cxn>
              <a:cxn ang="T7">
                <a:pos x="T2" y="T3"/>
              </a:cxn>
              <a:cxn ang="T8">
                <a:pos x="T4" y="T5"/>
              </a:cxn>
            </a:cxnLst>
            <a:rect l="T9" t="T10" r="T11" b="T12"/>
            <a:pathLst>
              <a:path w="3322683" h="1459603">
                <a:moveTo>
                  <a:pt x="0" y="17451"/>
                </a:moveTo>
                <a:cubicBezTo>
                  <a:pt x="587856" y="0"/>
                  <a:pt x="1381409" y="160367"/>
                  <a:pt x="1935189" y="400726"/>
                </a:cubicBezTo>
                <a:cubicBezTo>
                  <a:pt x="2488970" y="641085"/>
                  <a:pt x="2711268" y="820067"/>
                  <a:pt x="3322683" y="1459603"/>
                </a:cubicBezTo>
              </a:path>
            </a:pathLst>
          </a:custGeom>
          <a:noFill/>
          <a:ln w="19050" cap="sq" cmpd="sng" algn="ctr">
            <a:solidFill>
              <a:srgbClr val="FF6600"/>
            </a:solidFill>
            <a:prstDash val="sysDot"/>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0000" tIns="46800" rIns="90000" bIns="46800"/>
          <a:lstStyle/>
          <a:p>
            <a:endParaRPr lang="en-US">
              <a:solidFill>
                <a:prstClr val="black"/>
              </a:solidFill>
            </a:endParaRPr>
          </a:p>
        </p:txBody>
      </p:sp>
      <p:sp>
        <p:nvSpPr>
          <p:cNvPr id="96360" name="Freeform 105"/>
          <p:cNvSpPr>
            <a:spLocks/>
          </p:cNvSpPr>
          <p:nvPr/>
        </p:nvSpPr>
        <p:spPr bwMode="auto">
          <a:xfrm>
            <a:off x="3576639" y="1603376"/>
            <a:ext cx="3870325" cy="1660525"/>
          </a:xfrm>
          <a:custGeom>
            <a:avLst/>
            <a:gdLst>
              <a:gd name="T0" fmla="*/ 0 w 3870378"/>
              <a:gd name="T1" fmla="*/ 17451 h 1660536"/>
              <a:gd name="T2" fmla="*/ 2044700 w 3870378"/>
              <a:gd name="T3" fmla="*/ 418174 h 1660536"/>
              <a:gd name="T4" fmla="*/ 3870325 w 3870378"/>
              <a:gd name="T5" fmla="*/ 1660525 h 1660536"/>
              <a:gd name="T6" fmla="*/ 0 60000 65536"/>
              <a:gd name="T7" fmla="*/ 0 60000 65536"/>
              <a:gd name="T8" fmla="*/ 0 60000 65536"/>
              <a:gd name="T9" fmla="*/ 0 w 3870378"/>
              <a:gd name="T10" fmla="*/ 0 h 1660536"/>
              <a:gd name="T11" fmla="*/ 3870378 w 3870378"/>
              <a:gd name="T12" fmla="*/ 1660536 h 1660536"/>
            </a:gdLst>
            <a:ahLst/>
            <a:cxnLst>
              <a:cxn ang="T6">
                <a:pos x="T0" y="T1"/>
              </a:cxn>
              <a:cxn ang="T7">
                <a:pos x="T2" y="T3"/>
              </a:cxn>
              <a:cxn ang="T8">
                <a:pos x="T4" y="T5"/>
              </a:cxn>
            </a:cxnLst>
            <a:rect l="T9" t="T10" r="T11" b="T12"/>
            <a:pathLst>
              <a:path w="3870378" h="1660536">
                <a:moveTo>
                  <a:pt x="0" y="17451"/>
                </a:moveTo>
                <a:cubicBezTo>
                  <a:pt x="587856" y="0"/>
                  <a:pt x="1399665" y="144329"/>
                  <a:pt x="2044728" y="418177"/>
                </a:cubicBezTo>
                <a:cubicBezTo>
                  <a:pt x="2689791" y="692025"/>
                  <a:pt x="3258963" y="1021000"/>
                  <a:pt x="3870378" y="1660536"/>
                </a:cubicBezTo>
              </a:path>
            </a:pathLst>
          </a:custGeom>
          <a:noFill/>
          <a:ln w="19050" cap="sq" cmpd="sng" algn="ctr">
            <a:solidFill>
              <a:srgbClr val="FF6600"/>
            </a:solidFill>
            <a:prstDash val="sysDot"/>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0000" tIns="46800" rIns="90000" bIns="46800"/>
          <a:lstStyle/>
          <a:p>
            <a:endParaRPr lang="en-US">
              <a:solidFill>
                <a:prstClr val="black"/>
              </a:solidFill>
            </a:endParaRPr>
          </a:p>
        </p:txBody>
      </p:sp>
      <p:cxnSp>
        <p:nvCxnSpPr>
          <p:cNvPr id="96362" name="Straight Arrow Connector 109"/>
          <p:cNvCxnSpPr>
            <a:cxnSpLocks noChangeShapeType="1"/>
          </p:cNvCxnSpPr>
          <p:nvPr/>
        </p:nvCxnSpPr>
        <p:spPr bwMode="auto">
          <a:xfrm rot="16200000" flipH="1">
            <a:off x="3461545" y="2120108"/>
            <a:ext cx="339725" cy="109537"/>
          </a:xfrm>
          <a:prstGeom prst="straightConnector1">
            <a:avLst/>
          </a:prstGeom>
          <a:noFill/>
          <a:ln w="19050" cap="sq" algn="ctr">
            <a:solidFill>
              <a:schemeClr val="tx1"/>
            </a:solidFill>
            <a:round/>
            <a:headEnd type="none" w="sm" len="sm"/>
            <a:tailEnd type="triangle" w="med" len="med"/>
          </a:ln>
          <a:extLst>
            <a:ext uri="{909E8E84-426E-40dd-AFC4-6F175D3DCCD1}">
              <a14:hiddenFill xmlns="" xmlns:a14="http://schemas.microsoft.com/office/drawing/2010/main">
                <a:noFill/>
              </a14:hiddenFill>
            </a:ext>
          </a:extLst>
        </p:spPr>
      </p:cxnSp>
      <p:pic>
        <p:nvPicPr>
          <p:cNvPr id="96363" name="Picture 116" descr="TP_tmp.emf"/>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44838" y="2041525"/>
            <a:ext cx="43180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64" name="Oval 102"/>
          <p:cNvSpPr>
            <a:spLocks noChangeArrowheads="1"/>
          </p:cNvSpPr>
          <p:nvPr/>
        </p:nvSpPr>
        <p:spPr bwMode="auto">
          <a:xfrm>
            <a:off x="3206750" y="1635125"/>
            <a:ext cx="719138" cy="719138"/>
          </a:xfrm>
          <a:prstGeom prst="ellipse">
            <a:avLst/>
          </a:prstGeom>
          <a:noFill/>
          <a:ln w="25400">
            <a:solidFill>
              <a:srgbClr val="FF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6365" name="Oval 102"/>
          <p:cNvSpPr>
            <a:spLocks noChangeArrowheads="1"/>
          </p:cNvSpPr>
          <p:nvPr/>
        </p:nvSpPr>
        <p:spPr bwMode="auto">
          <a:xfrm>
            <a:off x="5214939" y="2036764"/>
            <a:ext cx="719137" cy="719137"/>
          </a:xfrm>
          <a:prstGeom prst="ellipse">
            <a:avLst/>
          </a:prstGeom>
          <a:noFill/>
          <a:ln w="25400">
            <a:solidFill>
              <a:srgbClr val="FF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6366" name="Oval 102"/>
          <p:cNvSpPr>
            <a:spLocks noChangeArrowheads="1"/>
          </p:cNvSpPr>
          <p:nvPr/>
        </p:nvSpPr>
        <p:spPr bwMode="auto">
          <a:xfrm>
            <a:off x="6805614" y="3182939"/>
            <a:ext cx="720725" cy="720725"/>
          </a:xfrm>
          <a:prstGeom prst="ellipse">
            <a:avLst/>
          </a:prstGeom>
          <a:noFill/>
          <a:ln w="25400">
            <a:solidFill>
              <a:srgbClr val="FF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CH">
              <a:solidFill>
                <a:prstClr val="black"/>
              </a:solidFill>
            </a:endParaRPr>
          </a:p>
        </p:txBody>
      </p:sp>
      <p:sp>
        <p:nvSpPr>
          <p:cNvPr id="96367" name="Oval 86"/>
          <p:cNvSpPr>
            <a:spLocks noChangeArrowheads="1"/>
          </p:cNvSpPr>
          <p:nvPr/>
        </p:nvSpPr>
        <p:spPr bwMode="auto">
          <a:xfrm>
            <a:off x="3505200" y="1905000"/>
            <a:ext cx="152400" cy="152400"/>
          </a:xfrm>
          <a:prstGeom prst="ellipse">
            <a:avLst/>
          </a:prstGeom>
          <a:solidFill>
            <a:srgbClr val="0000FF"/>
          </a:solidFill>
          <a:ln w="9525">
            <a:solidFill>
              <a:schemeClr val="tx1"/>
            </a:solidFill>
            <a:round/>
            <a:headEnd/>
            <a:tailEnd/>
          </a:ln>
        </p:spPr>
        <p:txBody>
          <a:bodyPr wrap="none" anchor="ctr"/>
          <a:lstStyle/>
          <a:p>
            <a:endParaRPr lang="de-CH">
              <a:solidFill>
                <a:prstClr val="black"/>
              </a:solidFill>
            </a:endParaRPr>
          </a:p>
        </p:txBody>
      </p:sp>
      <p:sp>
        <p:nvSpPr>
          <p:cNvPr id="112" name="TextBox 6"/>
          <p:cNvSpPr txBox="1">
            <a:spLocks noChangeArrowheads="1"/>
          </p:cNvSpPr>
          <p:nvPr/>
        </p:nvSpPr>
        <p:spPr bwMode="auto">
          <a:xfrm rot="16200000">
            <a:off x="9364499" y="5034226"/>
            <a:ext cx="22990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Bastian </a:t>
            </a:r>
            <a:r>
              <a:rPr lang="en-US" sz="1400" b="0" dirty="0" err="1">
                <a:solidFill>
                  <a:srgbClr val="000000"/>
                </a:solidFill>
              </a:rPr>
              <a:t>Leibe</a:t>
            </a:r>
            <a:endParaRPr lang="de-CH" sz="1400" b="0" dirty="0">
              <a:solidFill>
                <a:srgbClr val="000000"/>
              </a:solidFill>
            </a:endParaRPr>
          </a:p>
        </p:txBody>
      </p:sp>
      <p:sp>
        <p:nvSpPr>
          <p:cNvPr id="2" name="Date Placeholder 1"/>
          <p:cNvSpPr>
            <a:spLocks noGrp="1"/>
          </p:cNvSpPr>
          <p:nvPr>
            <p:ph type="dt" sz="half" idx="10"/>
          </p:nvPr>
        </p:nvSpPr>
        <p:spPr/>
        <p:txBody>
          <a:bodyPr/>
          <a:lstStyle/>
          <a:p>
            <a:r>
              <a:rPr lang="en-US" smtClean="0">
                <a:solidFill>
                  <a:prstClr val="white"/>
                </a:solidFill>
              </a:rPr>
              <a:t>26-Oct-17</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CF7DC490-98B8-074B-BB30-37775A2447EF}" type="slidenum">
              <a:rPr lang="en-US" smtClean="0">
                <a:solidFill>
                  <a:prstClr val="white"/>
                </a:solidFill>
              </a:rPr>
              <a:pPr/>
              <a:t>54</a:t>
            </a:fld>
            <a:endParaRPr lang="en-US" dirty="0">
              <a:solidFill>
                <a:prstClr val="white"/>
              </a:solidFill>
            </a:endParaRPr>
          </a:p>
        </p:txBody>
      </p:sp>
      <p:sp>
        <p:nvSpPr>
          <p:cNvPr id="108" name="Content Placeholder 2"/>
          <p:cNvSpPr>
            <a:spLocks noGrp="1"/>
          </p:cNvSpPr>
          <p:nvPr>
            <p:ph idx="1"/>
          </p:nvPr>
        </p:nvSpPr>
        <p:spPr>
          <a:xfrm>
            <a:off x="1981200" y="5422901"/>
            <a:ext cx="8229600" cy="703263"/>
          </a:xfrm>
          <a:solidFill>
            <a:schemeClr val="bg1"/>
          </a:solidFill>
        </p:spPr>
        <p:txBody>
          <a:bodyPr>
            <a:noAutofit/>
          </a:bodyPr>
          <a:lstStyle/>
          <a:p>
            <a:pPr>
              <a:buFont typeface="Trebuchet MS" pitchFamily="34" charset="0"/>
              <a:buAutoNum type="arabicPeriod" startAt="2"/>
            </a:pPr>
            <a:r>
              <a:rPr lang="en-US" sz="1800"/>
              <a:t>Assign </a:t>
            </a:r>
            <a:r>
              <a:rPr lang="en-US" sz="1800" dirty="0"/>
              <a:t>all points within radius r/c of the search path to the mode -&gt; reduce the number of data points to search.</a:t>
            </a:r>
            <a:endParaRPr lang="de-CH" sz="1800" dirty="0"/>
          </a:p>
        </p:txBody>
      </p:sp>
    </p:spTree>
    <p:extLst>
      <p:ext uri="{BB962C8B-B14F-4D97-AF65-F5344CB8AC3E}">
        <p14:creationId xmlns:p14="http://schemas.microsoft.com/office/powerpoint/2010/main" val="118003582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1981200" y="0"/>
            <a:ext cx="8229600" cy="1143000"/>
          </a:xfrm>
        </p:spPr>
        <p:txBody>
          <a:bodyPr/>
          <a:lstStyle/>
          <a:p>
            <a:r>
              <a:rPr lang="en-US" dirty="0" smtClean="0"/>
              <a:t>Summary Mean-Shift</a:t>
            </a:r>
            <a:endParaRPr lang="de-CH" dirty="0" smtClean="0"/>
          </a:p>
        </p:txBody>
      </p:sp>
      <p:sp>
        <p:nvSpPr>
          <p:cNvPr id="3" name="Content Placeholder 2"/>
          <p:cNvSpPr>
            <a:spLocks noGrp="1"/>
          </p:cNvSpPr>
          <p:nvPr>
            <p:ph idx="1"/>
          </p:nvPr>
        </p:nvSpPr>
        <p:spPr>
          <a:xfrm>
            <a:off x="1048215" y="1325563"/>
            <a:ext cx="10337721" cy="4525963"/>
          </a:xfrm>
        </p:spPr>
        <p:txBody>
          <a:bodyPr>
            <a:normAutofit fontScale="77500" lnSpcReduction="20000"/>
          </a:bodyPr>
          <a:lstStyle/>
          <a:p>
            <a:r>
              <a:rPr lang="en-US" u="sng" dirty="0" smtClean="0"/>
              <a:t>Pros</a:t>
            </a:r>
          </a:p>
          <a:p>
            <a:pPr lvl="1"/>
            <a:r>
              <a:rPr lang="en-US" dirty="0" smtClean="0"/>
              <a:t>General, application-independent tool</a:t>
            </a:r>
          </a:p>
          <a:p>
            <a:pPr lvl="1"/>
            <a:r>
              <a:rPr lang="en-US" dirty="0" smtClean="0"/>
              <a:t>Model-free, does not assume any prior shape (spherical, elliptical, etc.) on data clusters</a:t>
            </a:r>
          </a:p>
          <a:p>
            <a:pPr lvl="1"/>
            <a:r>
              <a:rPr lang="en-US" dirty="0" smtClean="0"/>
              <a:t>Just a single parameter (window size h) </a:t>
            </a:r>
          </a:p>
          <a:p>
            <a:pPr lvl="2"/>
            <a:r>
              <a:rPr lang="en-US" dirty="0" smtClean="0"/>
              <a:t>h has a physical meaning (unlike k-means)</a:t>
            </a:r>
          </a:p>
          <a:p>
            <a:pPr lvl="1"/>
            <a:r>
              <a:rPr lang="en-US" dirty="0" smtClean="0"/>
              <a:t>Finds variable number of modes</a:t>
            </a:r>
          </a:p>
          <a:p>
            <a:pPr lvl="1"/>
            <a:r>
              <a:rPr lang="en-US" dirty="0" smtClean="0"/>
              <a:t>Robust to outliers</a:t>
            </a:r>
          </a:p>
          <a:p>
            <a:pPr lvl="1"/>
            <a:endParaRPr lang="en-US" sz="1200" dirty="0"/>
          </a:p>
          <a:p>
            <a:r>
              <a:rPr lang="en-US" u="sng" dirty="0" smtClean="0"/>
              <a:t>Cons</a:t>
            </a:r>
          </a:p>
          <a:p>
            <a:pPr lvl="1"/>
            <a:r>
              <a:rPr lang="en-US" dirty="0" smtClean="0"/>
              <a:t>Output depends on window size</a:t>
            </a:r>
          </a:p>
          <a:p>
            <a:pPr lvl="1"/>
            <a:r>
              <a:rPr lang="en-US" dirty="0" smtClean="0"/>
              <a:t>Window size (bandwidth) selection is not trivial</a:t>
            </a:r>
          </a:p>
          <a:p>
            <a:pPr lvl="1"/>
            <a:r>
              <a:rPr lang="en-US" dirty="0" smtClean="0"/>
              <a:t>Computationally (relatively) expensive (~2s/image)</a:t>
            </a:r>
          </a:p>
          <a:p>
            <a:pPr lvl="1"/>
            <a:r>
              <a:rPr lang="en-US" dirty="0" smtClean="0"/>
              <a:t>Does not scale well with dimension of feature space</a:t>
            </a:r>
          </a:p>
          <a:p>
            <a:endParaRPr lang="de-CH" dirty="0" smtClean="0"/>
          </a:p>
        </p:txBody>
      </p:sp>
      <p:sp>
        <p:nvSpPr>
          <p:cNvPr id="97286" name="TextBox 5"/>
          <p:cNvSpPr txBox="1">
            <a:spLocks noChangeArrowheads="1"/>
          </p:cNvSpPr>
          <p:nvPr/>
        </p:nvSpPr>
        <p:spPr bwMode="auto">
          <a:xfrm rot="16200000">
            <a:off x="10214361" y="4829176"/>
            <a:ext cx="26511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Svetlana </a:t>
            </a:r>
            <a:r>
              <a:rPr lang="en-US" sz="1400" b="0" dirty="0" err="1">
                <a:solidFill>
                  <a:srgbClr val="000000"/>
                </a:solidFill>
              </a:rPr>
              <a:t>Lazebnik</a:t>
            </a:r>
            <a:endParaRPr lang="de-CH" sz="1400" b="0" dirty="0">
              <a:solidFill>
                <a:srgbClr val="000000"/>
              </a:solidFill>
            </a:endParaRPr>
          </a:p>
        </p:txBody>
      </p:sp>
      <p:sp>
        <p:nvSpPr>
          <p:cNvPr id="2" name="Date Placeholder 1"/>
          <p:cNvSpPr>
            <a:spLocks noGrp="1"/>
          </p:cNvSpPr>
          <p:nvPr>
            <p:ph type="dt" sz="half" idx="10"/>
          </p:nvPr>
        </p:nvSpPr>
        <p:spPr/>
        <p:txBody>
          <a:bodyPr/>
          <a:lstStyle/>
          <a:p>
            <a:r>
              <a:rPr lang="en-US" smtClean="0">
                <a:solidFill>
                  <a:prstClr val="white"/>
                </a:solidFill>
              </a:rPr>
              <a:t>26-Oct-17</a:t>
            </a:r>
            <a:endParaRPr lang="en-US" dirty="0">
              <a:solidFill>
                <a:prstClr val="white"/>
              </a:solidFill>
            </a:endParaRPr>
          </a:p>
        </p:txBody>
      </p:sp>
      <p:sp>
        <p:nvSpPr>
          <p:cNvPr id="4" name="Slide Number Placeholder 3"/>
          <p:cNvSpPr>
            <a:spLocks noGrp="1"/>
          </p:cNvSpPr>
          <p:nvPr>
            <p:ph type="sldNum" sz="quarter" idx="12"/>
          </p:nvPr>
        </p:nvSpPr>
        <p:spPr/>
        <p:txBody>
          <a:bodyPr/>
          <a:lstStyle/>
          <a:p>
            <a:fld id="{CF7DC490-98B8-074B-BB30-37775A2447EF}" type="slidenum">
              <a:rPr lang="en-US" smtClean="0">
                <a:solidFill>
                  <a:prstClr val="white"/>
                </a:solidFill>
              </a:rPr>
              <a:pPr/>
              <a:t>55</a:t>
            </a:fld>
            <a:endParaRPr lang="en-US" dirty="0">
              <a:solidFill>
                <a:prstClr val="white"/>
              </a:solidFill>
            </a:endParaRPr>
          </a:p>
        </p:txBody>
      </p:sp>
    </p:spTree>
    <p:extLst>
      <p:ext uri="{BB962C8B-B14F-4D97-AF65-F5344CB8AC3E}">
        <p14:creationId xmlns:p14="http://schemas.microsoft.com/office/powerpoint/2010/main" val="7845523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p:nvPr>
        </p:nvSpPr>
        <p:spPr>
          <a:xfrm>
            <a:off x="2438400" y="152400"/>
            <a:ext cx="7772400" cy="1143000"/>
          </a:xfrm>
        </p:spPr>
        <p:txBody>
          <a:bodyPr>
            <a:noAutofit/>
          </a:bodyPr>
          <a:lstStyle/>
          <a:p>
            <a:r>
              <a:rPr lang="en-US" sz="3600" dirty="0">
                <a:latin typeface="Arial" charset="0"/>
              </a:rPr>
              <a:t>The machine learning framework </a:t>
            </a:r>
          </a:p>
        </p:txBody>
      </p:sp>
      <p:sp>
        <p:nvSpPr>
          <p:cNvPr id="3" name="Content Placeholder 2"/>
          <p:cNvSpPr>
            <a:spLocks noGrp="1"/>
          </p:cNvSpPr>
          <p:nvPr>
            <p:ph idx="1"/>
          </p:nvPr>
        </p:nvSpPr>
        <p:spPr>
          <a:xfrm>
            <a:off x="1828800" y="1600201"/>
            <a:ext cx="8610600" cy="4525963"/>
          </a:xfrm>
        </p:spPr>
        <p:txBody>
          <a:bodyPr>
            <a:normAutofit fontScale="92500" lnSpcReduction="10000"/>
          </a:bodyPr>
          <a:lstStyle/>
          <a:p>
            <a:pPr algn="ctr">
              <a:buFontTx/>
              <a:buNone/>
            </a:pPr>
            <a:r>
              <a:rPr lang="en-US" sz="6000" dirty="0">
                <a:solidFill>
                  <a:srgbClr val="0000FF"/>
                </a:solidFill>
                <a:latin typeface="Arial" charset="0"/>
              </a:rPr>
              <a:t>y = f(</a:t>
            </a:r>
            <a:r>
              <a:rPr lang="en-US" sz="6000" b="1" dirty="0">
                <a:solidFill>
                  <a:srgbClr val="0000FF"/>
                </a:solidFill>
                <a:latin typeface="Arial" charset="0"/>
              </a:rPr>
              <a:t>x</a:t>
            </a:r>
            <a:r>
              <a:rPr lang="en-US" sz="6000" dirty="0">
                <a:solidFill>
                  <a:srgbClr val="0000FF"/>
                </a:solidFill>
                <a:latin typeface="Arial" charset="0"/>
              </a:rPr>
              <a:t>)</a:t>
            </a:r>
          </a:p>
          <a:p>
            <a:pPr>
              <a:buFontTx/>
              <a:buNone/>
            </a:pPr>
            <a:endParaRPr lang="en-US" dirty="0">
              <a:latin typeface="Arial" charset="0"/>
            </a:endParaRPr>
          </a:p>
          <a:p>
            <a:pPr>
              <a:buFontTx/>
              <a:buNone/>
            </a:pPr>
            <a:endParaRPr lang="en-US" dirty="0">
              <a:latin typeface="Arial" charset="0"/>
            </a:endParaRPr>
          </a:p>
          <a:p>
            <a:pPr>
              <a:buFontTx/>
              <a:buNone/>
            </a:pPr>
            <a:r>
              <a:rPr lang="en-US" dirty="0">
                <a:latin typeface="Arial" charset="0"/>
              </a:rPr>
              <a:t/>
            </a:r>
            <a:br>
              <a:rPr lang="en-US" dirty="0">
                <a:latin typeface="Arial" charset="0"/>
              </a:rPr>
            </a:br>
            <a:endParaRPr lang="en-US" dirty="0">
              <a:latin typeface="Arial" charset="0"/>
            </a:endParaRPr>
          </a:p>
          <a:p>
            <a:r>
              <a:rPr lang="en-US" sz="2400" b="1" dirty="0">
                <a:latin typeface="Arial" charset="0"/>
              </a:rPr>
              <a:t>Training: </a:t>
            </a:r>
            <a:r>
              <a:rPr lang="en-US" sz="2400" dirty="0">
                <a:latin typeface="Arial" charset="0"/>
              </a:rPr>
              <a:t>given a </a:t>
            </a:r>
            <a:r>
              <a:rPr lang="en-US" sz="2400" i="1" dirty="0">
                <a:latin typeface="Arial" charset="0"/>
              </a:rPr>
              <a:t>training set </a:t>
            </a:r>
            <a:r>
              <a:rPr lang="en-US" sz="2400" dirty="0">
                <a:latin typeface="Arial" charset="0"/>
              </a:rPr>
              <a:t>of labeled examples</a:t>
            </a:r>
            <a:r>
              <a:rPr lang="en-US" sz="2400" i="1" dirty="0">
                <a:latin typeface="Arial" charset="0"/>
              </a:rPr>
              <a:t> </a:t>
            </a:r>
            <a:r>
              <a:rPr lang="en-US" sz="2400" dirty="0">
                <a:solidFill>
                  <a:srgbClr val="0000FF"/>
                </a:solidFill>
                <a:latin typeface="Arial" charset="0"/>
              </a:rPr>
              <a:t>{(</a:t>
            </a:r>
            <a:r>
              <a:rPr lang="en-US" sz="2400" b="1" dirty="0">
                <a:solidFill>
                  <a:srgbClr val="0000FF"/>
                </a:solidFill>
                <a:latin typeface="Arial" charset="0"/>
              </a:rPr>
              <a:t>x</a:t>
            </a:r>
            <a:r>
              <a:rPr lang="en-US" sz="2400" baseline="-25000" dirty="0">
                <a:solidFill>
                  <a:srgbClr val="0000FF"/>
                </a:solidFill>
                <a:latin typeface="Arial" charset="0"/>
              </a:rPr>
              <a:t>1</a:t>
            </a:r>
            <a:r>
              <a:rPr lang="en-US" sz="2400" dirty="0">
                <a:solidFill>
                  <a:srgbClr val="0000FF"/>
                </a:solidFill>
                <a:latin typeface="Arial" charset="0"/>
              </a:rPr>
              <a:t>,y</a:t>
            </a:r>
            <a:r>
              <a:rPr lang="en-US" sz="2400" baseline="-25000" dirty="0">
                <a:solidFill>
                  <a:srgbClr val="0000FF"/>
                </a:solidFill>
                <a:latin typeface="Arial" charset="0"/>
              </a:rPr>
              <a:t>1</a:t>
            </a:r>
            <a:r>
              <a:rPr lang="en-US" sz="2400" dirty="0">
                <a:solidFill>
                  <a:srgbClr val="0000FF"/>
                </a:solidFill>
                <a:latin typeface="Arial" charset="0"/>
              </a:rPr>
              <a:t>), …, (</a:t>
            </a:r>
            <a:r>
              <a:rPr lang="en-US" sz="2400" b="1" dirty="0" err="1">
                <a:solidFill>
                  <a:srgbClr val="0000FF"/>
                </a:solidFill>
                <a:latin typeface="Arial" charset="0"/>
              </a:rPr>
              <a:t>x</a:t>
            </a:r>
            <a:r>
              <a:rPr lang="en-US" sz="2400" baseline="-25000" dirty="0" err="1">
                <a:solidFill>
                  <a:srgbClr val="0000FF"/>
                </a:solidFill>
                <a:latin typeface="Arial" charset="0"/>
              </a:rPr>
              <a:t>N</a:t>
            </a:r>
            <a:r>
              <a:rPr lang="en-US" sz="2400" dirty="0" err="1">
                <a:solidFill>
                  <a:srgbClr val="0000FF"/>
                </a:solidFill>
                <a:latin typeface="Arial" charset="0"/>
              </a:rPr>
              <a:t>,y</a:t>
            </a:r>
            <a:r>
              <a:rPr lang="en-US" sz="2400" baseline="-25000" dirty="0" err="1">
                <a:solidFill>
                  <a:srgbClr val="0000FF"/>
                </a:solidFill>
                <a:latin typeface="Arial" charset="0"/>
              </a:rPr>
              <a:t>N</a:t>
            </a:r>
            <a:r>
              <a:rPr lang="en-US" sz="2400" dirty="0">
                <a:solidFill>
                  <a:srgbClr val="0000FF"/>
                </a:solidFill>
                <a:latin typeface="Arial" charset="0"/>
              </a:rPr>
              <a:t>)}</a:t>
            </a:r>
            <a:r>
              <a:rPr lang="en-US" sz="2400" dirty="0">
                <a:latin typeface="Arial" charset="0"/>
              </a:rPr>
              <a:t>, estimate the prediction function </a:t>
            </a:r>
            <a:r>
              <a:rPr lang="en-US" sz="2400" dirty="0">
                <a:solidFill>
                  <a:srgbClr val="0000FF"/>
                </a:solidFill>
                <a:latin typeface="Arial" charset="0"/>
              </a:rPr>
              <a:t>f </a:t>
            </a:r>
            <a:r>
              <a:rPr lang="en-US" sz="2400" dirty="0">
                <a:latin typeface="Arial" charset="0"/>
              </a:rPr>
              <a:t>by minimizing the prediction error on the training set</a:t>
            </a:r>
          </a:p>
          <a:p>
            <a:r>
              <a:rPr lang="en-US" sz="2400" b="1" dirty="0">
                <a:latin typeface="Arial" charset="0"/>
              </a:rPr>
              <a:t>Testing:</a:t>
            </a:r>
            <a:r>
              <a:rPr lang="en-US" sz="2400" dirty="0">
                <a:latin typeface="Arial" charset="0"/>
              </a:rPr>
              <a:t> apply </a:t>
            </a:r>
            <a:r>
              <a:rPr lang="en-US" sz="2400" dirty="0">
                <a:solidFill>
                  <a:srgbClr val="0000FF"/>
                </a:solidFill>
                <a:latin typeface="Arial" charset="0"/>
              </a:rPr>
              <a:t>f</a:t>
            </a:r>
            <a:r>
              <a:rPr lang="en-US" sz="2400" dirty="0">
                <a:latin typeface="Arial" charset="0"/>
              </a:rPr>
              <a:t> to a never before seen </a:t>
            </a:r>
            <a:r>
              <a:rPr lang="en-US" sz="2400" i="1" dirty="0">
                <a:latin typeface="Arial" charset="0"/>
              </a:rPr>
              <a:t>test example</a:t>
            </a:r>
            <a:r>
              <a:rPr lang="en-US" sz="2400" dirty="0">
                <a:latin typeface="Arial" charset="0"/>
              </a:rPr>
              <a:t> </a:t>
            </a:r>
            <a:r>
              <a:rPr lang="en-US" sz="2400" b="1" dirty="0">
                <a:solidFill>
                  <a:srgbClr val="0000FF"/>
                </a:solidFill>
                <a:latin typeface="Arial" charset="0"/>
              </a:rPr>
              <a:t>x</a:t>
            </a:r>
            <a:r>
              <a:rPr lang="en-US" sz="2400" dirty="0">
                <a:latin typeface="Arial" charset="0"/>
              </a:rPr>
              <a:t> and output the predicted value </a:t>
            </a:r>
            <a:r>
              <a:rPr lang="en-US" sz="2400" dirty="0">
                <a:solidFill>
                  <a:srgbClr val="0000FF"/>
                </a:solidFill>
                <a:latin typeface="Arial" charset="0"/>
              </a:rPr>
              <a:t>y = f(</a:t>
            </a:r>
            <a:r>
              <a:rPr lang="en-US" sz="2400" b="1" dirty="0">
                <a:solidFill>
                  <a:srgbClr val="0000FF"/>
                </a:solidFill>
                <a:latin typeface="Arial" charset="0"/>
              </a:rPr>
              <a:t>x</a:t>
            </a:r>
            <a:r>
              <a:rPr lang="en-US" sz="2400" dirty="0">
                <a:solidFill>
                  <a:srgbClr val="0000FF"/>
                </a:solidFill>
                <a:latin typeface="Arial" charset="0"/>
              </a:rPr>
              <a:t>)</a:t>
            </a:r>
          </a:p>
        </p:txBody>
      </p:sp>
      <p:cxnSp>
        <p:nvCxnSpPr>
          <p:cNvPr id="5" name="Straight Arrow Connector 4"/>
          <p:cNvCxnSpPr/>
          <p:nvPr/>
        </p:nvCxnSpPr>
        <p:spPr>
          <a:xfrm rot="5400000" flipH="1" flipV="1">
            <a:off x="4764088" y="2933700"/>
            <a:ext cx="68421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5905501" y="2933701"/>
            <a:ext cx="685800" cy="3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6858000" y="2590800"/>
            <a:ext cx="914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4630" name="TextBox 8"/>
          <p:cNvSpPr txBox="1">
            <a:spLocks noChangeArrowheads="1"/>
          </p:cNvSpPr>
          <p:nvPr/>
        </p:nvSpPr>
        <p:spPr bwMode="auto">
          <a:xfrm>
            <a:off x="4737100" y="3276600"/>
            <a:ext cx="825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output</a:t>
            </a:r>
          </a:p>
        </p:txBody>
      </p:sp>
      <p:sp>
        <p:nvSpPr>
          <p:cNvPr id="154631" name="TextBox 9"/>
          <p:cNvSpPr txBox="1">
            <a:spLocks noChangeArrowheads="1"/>
          </p:cNvSpPr>
          <p:nvPr/>
        </p:nvSpPr>
        <p:spPr bwMode="auto">
          <a:xfrm>
            <a:off x="5346700" y="3276601"/>
            <a:ext cx="18923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rPr>
              <a:t>prediction function</a:t>
            </a:r>
          </a:p>
        </p:txBody>
      </p:sp>
      <p:sp>
        <p:nvSpPr>
          <p:cNvPr id="154632" name="TextBox 10"/>
          <p:cNvSpPr txBox="1">
            <a:spLocks noChangeArrowheads="1"/>
          </p:cNvSpPr>
          <p:nvPr/>
        </p:nvSpPr>
        <p:spPr bwMode="auto">
          <a:xfrm>
            <a:off x="7023100" y="3276601"/>
            <a:ext cx="15113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rPr>
              <a:t>Image feature</a:t>
            </a:r>
          </a:p>
        </p:txBody>
      </p:sp>
      <p:sp>
        <p:nvSpPr>
          <p:cNvPr id="12" name="TextBox 11"/>
          <p:cNvSpPr txBox="1"/>
          <p:nvPr/>
        </p:nvSpPr>
        <p:spPr>
          <a:xfrm>
            <a:off x="8839201" y="6581776"/>
            <a:ext cx="1631601" cy="276999"/>
          </a:xfrm>
          <a:prstGeom prst="rect">
            <a:avLst/>
          </a:prstGeom>
          <a:noFill/>
        </p:spPr>
        <p:txBody>
          <a:bodyPr wrap="none">
            <a:spAutoFit/>
          </a:bodyPr>
          <a:lstStyle/>
          <a:p>
            <a:pPr>
              <a:defRPr/>
            </a:pPr>
            <a:r>
              <a:rPr lang="en-US" sz="1200" dirty="0">
                <a:solidFill>
                  <a:schemeClr val="bg1">
                    <a:lumMod val="65000"/>
                  </a:schemeClr>
                </a:solidFill>
              </a:rPr>
              <a:t>Slide credit: L. </a:t>
            </a:r>
            <a:r>
              <a:rPr lang="en-US" sz="1200" dirty="0" err="1">
                <a:solidFill>
                  <a:schemeClr val="bg1">
                    <a:lumMod val="65000"/>
                  </a:schemeClr>
                </a:solidFill>
              </a:rPr>
              <a:t>Lazebnik</a:t>
            </a:r>
            <a:endParaRPr lang="en-US" sz="1200" dirty="0">
              <a:solidFill>
                <a:schemeClr val="bg1">
                  <a:lumMod val="65000"/>
                </a:schemeClr>
              </a:solidFill>
            </a:endParaRPr>
          </a:p>
        </p:txBody>
      </p:sp>
      <p:sp>
        <p:nvSpPr>
          <p:cNvPr id="2" name="Date Placeholder 1"/>
          <p:cNvSpPr>
            <a:spLocks noGrp="1"/>
          </p:cNvSpPr>
          <p:nvPr>
            <p:ph type="dt" sz="half" idx="10"/>
          </p:nvPr>
        </p:nvSpPr>
        <p:spPr/>
        <p:txBody>
          <a:bodyPr/>
          <a:lstStyle/>
          <a:p>
            <a:r>
              <a:rPr lang="en-US" smtClean="0"/>
              <a:t>31-Oct-17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56</a:t>
            </a:fld>
            <a:endParaRPr lang="en-US" dirty="0"/>
          </a:p>
        </p:txBody>
      </p:sp>
    </p:spTree>
    <p:extLst>
      <p:ext uri="{BB962C8B-B14F-4D97-AF65-F5344CB8AC3E}">
        <p14:creationId xmlns:p14="http://schemas.microsoft.com/office/powerpoint/2010/main" val="12553739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2209800" y="0"/>
            <a:ext cx="7772400" cy="838200"/>
          </a:xfrm>
        </p:spPr>
        <p:txBody>
          <a:bodyPr>
            <a:normAutofit/>
          </a:bodyPr>
          <a:lstStyle/>
          <a:p>
            <a:r>
              <a:rPr lang="en-US" sz="4000" dirty="0"/>
              <a:t>Nearest Neighbor Classifier</a:t>
            </a:r>
          </a:p>
        </p:txBody>
      </p:sp>
      <p:sp>
        <p:nvSpPr>
          <p:cNvPr id="196610" name="Rectangle 3"/>
          <p:cNvSpPr>
            <a:spLocks noGrp="1" noChangeArrowheads="1"/>
          </p:cNvSpPr>
          <p:nvPr>
            <p:ph type="body" idx="1"/>
          </p:nvPr>
        </p:nvSpPr>
        <p:spPr>
          <a:xfrm>
            <a:off x="2209800" y="1143000"/>
            <a:ext cx="7772400" cy="1066800"/>
          </a:xfrm>
        </p:spPr>
        <p:txBody>
          <a:bodyPr>
            <a:normAutofit/>
          </a:bodyPr>
          <a:lstStyle/>
          <a:p>
            <a:r>
              <a:rPr lang="en-US" dirty="0"/>
              <a:t>Assign label of nearest training data point to each test data point </a:t>
            </a:r>
          </a:p>
        </p:txBody>
      </p:sp>
      <p:sp>
        <p:nvSpPr>
          <p:cNvPr id="17415" name="Text Box 7"/>
          <p:cNvSpPr txBox="1">
            <a:spLocks noChangeArrowheads="1"/>
          </p:cNvSpPr>
          <p:nvPr/>
        </p:nvSpPr>
        <p:spPr bwMode="auto">
          <a:xfrm>
            <a:off x="9280525" y="6035537"/>
            <a:ext cx="1218528" cy="276999"/>
          </a:xfrm>
          <a:prstGeom prst="rect">
            <a:avLst/>
          </a:prstGeom>
          <a:noFill/>
          <a:ln w="9525">
            <a:noFill/>
            <a:miter lim="800000"/>
            <a:headEnd/>
            <a:tailEnd/>
          </a:ln>
        </p:spPr>
        <p:txBody>
          <a:bodyPr wrap="none">
            <a:spAutoFit/>
          </a:bodyPr>
          <a:lstStyle/>
          <a:p>
            <a:pPr eaLnBrk="0" hangingPunct="0">
              <a:defRPr/>
            </a:pPr>
            <a:r>
              <a:rPr lang="en-US" sz="1200" dirty="0">
                <a:solidFill>
                  <a:srgbClr val="000000"/>
                </a:solidFill>
                <a:cs typeface="Arial" charset="0"/>
              </a:rPr>
              <a:t>Source: N. </a:t>
            </a:r>
            <a:r>
              <a:rPr lang="en-US" sz="1200" dirty="0" err="1">
                <a:solidFill>
                  <a:srgbClr val="000000"/>
                </a:solidFill>
                <a:cs typeface="Arial" charset="0"/>
              </a:rPr>
              <a:t>Goyal</a:t>
            </a:r>
            <a:endParaRPr lang="en-US" sz="1200" dirty="0">
              <a:solidFill>
                <a:srgbClr val="000000"/>
              </a:solidFill>
              <a:cs typeface="Arial" charset="0"/>
            </a:endParaRPr>
          </a:p>
        </p:txBody>
      </p:sp>
      <p:grpSp>
        <p:nvGrpSpPr>
          <p:cNvPr id="8" name="Group 27"/>
          <p:cNvGrpSpPr>
            <a:grpSpLocks/>
          </p:cNvGrpSpPr>
          <p:nvPr/>
        </p:nvGrpSpPr>
        <p:grpSpPr bwMode="auto">
          <a:xfrm>
            <a:off x="2257640" y="2244137"/>
            <a:ext cx="7740650" cy="3429000"/>
            <a:chOff x="466" y="1632"/>
            <a:chExt cx="4876" cy="2160"/>
          </a:xfrm>
        </p:grpSpPr>
        <p:pic>
          <p:nvPicPr>
            <p:cNvPr id="9" name="Picture 5" descr="j03458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2160"/>
              <a:ext cx="407" cy="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 descr="j02395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 y="2688"/>
              <a:ext cx="554"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7" descr="j03503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1872"/>
              <a:ext cx="342" cy="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8" descr="j03306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 y="2928"/>
              <a:ext cx="287" cy="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9" descr="j03503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4" y="3120"/>
              <a:ext cx="530"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0" descr="j0350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2" y="2400"/>
              <a:ext cx="554" cy="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Oval 11"/>
            <p:cNvSpPr>
              <a:spLocks noChangeArrowheads="1"/>
            </p:cNvSpPr>
            <p:nvPr/>
          </p:nvSpPr>
          <p:spPr bwMode="auto">
            <a:xfrm>
              <a:off x="1152" y="1632"/>
              <a:ext cx="2160" cy="2160"/>
            </a:xfrm>
            <a:prstGeom prst="ellipse">
              <a:avLst/>
            </a:prstGeom>
            <a:noFill/>
            <a:ln w="12700">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Text Box 12"/>
            <p:cNvSpPr txBox="1">
              <a:spLocks noChangeArrowheads="1"/>
            </p:cNvSpPr>
            <p:nvPr/>
          </p:nvSpPr>
          <p:spPr bwMode="auto">
            <a:xfrm>
              <a:off x="466" y="3120"/>
              <a:ext cx="734"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b="1">
                  <a:solidFill>
                    <a:schemeClr val="folHlink"/>
                  </a:solidFill>
                  <a:latin typeface="Times New Roman" charset="0"/>
                  <a:ea typeface="ＭＳ Ｐゴシック" charset="0"/>
                </a:defRPr>
              </a:lvl1pPr>
              <a:lvl2pPr marL="742950" indent="-285750" eaLnBrk="0" hangingPunct="0">
                <a:defRPr sz="2800" b="1">
                  <a:solidFill>
                    <a:schemeClr val="folHlink"/>
                  </a:solidFill>
                  <a:latin typeface="Times New Roman" charset="0"/>
                  <a:ea typeface="ＭＳ Ｐゴシック" charset="0"/>
                </a:defRPr>
              </a:lvl2pPr>
              <a:lvl3pPr marL="1143000" indent="-228600" eaLnBrk="0" hangingPunct="0">
                <a:defRPr sz="2800" b="1">
                  <a:solidFill>
                    <a:schemeClr val="folHlink"/>
                  </a:solidFill>
                  <a:latin typeface="Times New Roman" charset="0"/>
                  <a:ea typeface="ＭＳ Ｐゴシック" charset="0"/>
                </a:defRPr>
              </a:lvl3pPr>
              <a:lvl4pPr marL="1600200" indent="-228600" eaLnBrk="0" hangingPunct="0">
                <a:defRPr sz="2800" b="1">
                  <a:solidFill>
                    <a:schemeClr val="folHlink"/>
                  </a:solidFill>
                  <a:latin typeface="Times New Roman" charset="0"/>
                  <a:ea typeface="ＭＳ Ｐゴシック" charset="0"/>
                </a:defRPr>
              </a:lvl4pPr>
              <a:lvl5pPr marL="2057400" indent="-228600" eaLnBrk="0" hangingPunct="0">
                <a:defRPr sz="28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28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28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28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2800" b="1">
                  <a:solidFill>
                    <a:schemeClr val="folHlink"/>
                  </a:solidFill>
                  <a:latin typeface="Times New Roman" charset="0"/>
                  <a:ea typeface="ＭＳ Ｐゴシック" charset="0"/>
                </a:defRPr>
              </a:lvl9pPr>
            </a:lstStyle>
            <a:p>
              <a:pPr>
                <a:spcBef>
                  <a:spcPct val="50000"/>
                </a:spcBef>
              </a:pPr>
              <a:r>
                <a:rPr lang="en-US" sz="1800" dirty="0">
                  <a:solidFill>
                    <a:schemeClr val="tx1"/>
                  </a:solidFill>
                  <a:latin typeface="Arial" charset="0"/>
                </a:rPr>
                <a:t>Training images</a:t>
              </a:r>
            </a:p>
          </p:txBody>
        </p:sp>
        <p:sp>
          <p:nvSpPr>
            <p:cNvPr id="17" name="Text Box 13"/>
            <p:cNvSpPr txBox="1">
              <a:spLocks noChangeArrowheads="1"/>
            </p:cNvSpPr>
            <p:nvPr/>
          </p:nvSpPr>
          <p:spPr bwMode="auto">
            <a:xfrm>
              <a:off x="4608" y="2208"/>
              <a:ext cx="734"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b="1">
                  <a:solidFill>
                    <a:schemeClr val="folHlink"/>
                  </a:solidFill>
                  <a:latin typeface="Times New Roman" charset="0"/>
                  <a:ea typeface="ＭＳ Ｐゴシック" charset="0"/>
                </a:defRPr>
              </a:lvl1pPr>
              <a:lvl2pPr marL="742950" indent="-285750" eaLnBrk="0" hangingPunct="0">
                <a:defRPr sz="2800" b="1">
                  <a:solidFill>
                    <a:schemeClr val="folHlink"/>
                  </a:solidFill>
                  <a:latin typeface="Times New Roman" charset="0"/>
                  <a:ea typeface="ＭＳ Ｐゴシック" charset="0"/>
                </a:defRPr>
              </a:lvl2pPr>
              <a:lvl3pPr marL="1143000" indent="-228600" eaLnBrk="0" hangingPunct="0">
                <a:defRPr sz="2800" b="1">
                  <a:solidFill>
                    <a:schemeClr val="folHlink"/>
                  </a:solidFill>
                  <a:latin typeface="Times New Roman" charset="0"/>
                  <a:ea typeface="ＭＳ Ｐゴシック" charset="0"/>
                </a:defRPr>
              </a:lvl3pPr>
              <a:lvl4pPr marL="1600200" indent="-228600" eaLnBrk="0" hangingPunct="0">
                <a:defRPr sz="2800" b="1">
                  <a:solidFill>
                    <a:schemeClr val="folHlink"/>
                  </a:solidFill>
                  <a:latin typeface="Times New Roman" charset="0"/>
                  <a:ea typeface="ＭＳ Ｐゴシック" charset="0"/>
                </a:defRPr>
              </a:lvl4pPr>
              <a:lvl5pPr marL="2057400" indent="-228600" eaLnBrk="0" hangingPunct="0">
                <a:defRPr sz="28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28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28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28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2800" b="1">
                  <a:solidFill>
                    <a:schemeClr val="folHlink"/>
                  </a:solidFill>
                  <a:latin typeface="Times New Roman" charset="0"/>
                  <a:ea typeface="ＭＳ Ｐゴシック" charset="0"/>
                </a:defRPr>
              </a:lvl9pPr>
            </a:lstStyle>
            <a:p>
              <a:pPr algn="ctr">
                <a:spcBef>
                  <a:spcPct val="50000"/>
                </a:spcBef>
              </a:pPr>
              <a:r>
                <a:rPr lang="en-US" sz="1800" dirty="0">
                  <a:solidFill>
                    <a:schemeClr val="tx1"/>
                  </a:solidFill>
                  <a:latin typeface="Arial" charset="0"/>
                </a:rPr>
                <a:t>Test image</a:t>
              </a:r>
            </a:p>
          </p:txBody>
        </p:sp>
        <p:grpSp>
          <p:nvGrpSpPr>
            <p:cNvPr id="18" name="Group 14"/>
            <p:cNvGrpSpPr>
              <a:grpSpLocks/>
            </p:cNvGrpSpPr>
            <p:nvPr/>
          </p:nvGrpSpPr>
          <p:grpSpPr bwMode="auto">
            <a:xfrm>
              <a:off x="1680" y="1920"/>
              <a:ext cx="2880" cy="1440"/>
              <a:chOff x="1680" y="1920"/>
              <a:chExt cx="2880" cy="1440"/>
            </a:xfrm>
          </p:grpSpPr>
          <p:sp>
            <p:nvSpPr>
              <p:cNvPr id="24" name="Text Box 15"/>
              <p:cNvSpPr txBox="1">
                <a:spLocks noChangeArrowheads="1"/>
              </p:cNvSpPr>
              <p:nvPr/>
            </p:nvSpPr>
            <p:spPr bwMode="auto">
              <a:xfrm>
                <a:off x="3312" y="1920"/>
                <a:ext cx="864"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b="1">
                    <a:solidFill>
                      <a:schemeClr val="folHlink"/>
                    </a:solidFill>
                    <a:latin typeface="Times New Roman" charset="0"/>
                    <a:ea typeface="ＭＳ Ｐゴシック" charset="0"/>
                  </a:defRPr>
                </a:lvl1pPr>
                <a:lvl2pPr marL="742950" indent="-285750" eaLnBrk="0" hangingPunct="0">
                  <a:defRPr sz="2800" b="1">
                    <a:solidFill>
                      <a:schemeClr val="folHlink"/>
                    </a:solidFill>
                    <a:latin typeface="Times New Roman" charset="0"/>
                    <a:ea typeface="ＭＳ Ｐゴシック" charset="0"/>
                  </a:defRPr>
                </a:lvl2pPr>
                <a:lvl3pPr marL="1143000" indent="-228600" eaLnBrk="0" hangingPunct="0">
                  <a:defRPr sz="2800" b="1">
                    <a:solidFill>
                      <a:schemeClr val="folHlink"/>
                    </a:solidFill>
                    <a:latin typeface="Times New Roman" charset="0"/>
                    <a:ea typeface="ＭＳ Ｐゴシック" charset="0"/>
                  </a:defRPr>
                </a:lvl3pPr>
                <a:lvl4pPr marL="1600200" indent="-228600" eaLnBrk="0" hangingPunct="0">
                  <a:defRPr sz="2800" b="1">
                    <a:solidFill>
                      <a:schemeClr val="folHlink"/>
                    </a:solidFill>
                    <a:latin typeface="Times New Roman" charset="0"/>
                    <a:ea typeface="ＭＳ Ｐゴシック" charset="0"/>
                  </a:defRPr>
                </a:lvl4pPr>
                <a:lvl5pPr marL="2057400" indent="-228600" eaLnBrk="0" hangingPunct="0">
                  <a:defRPr sz="28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28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28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28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2800" b="1">
                    <a:solidFill>
                      <a:schemeClr val="folHlink"/>
                    </a:solidFill>
                    <a:latin typeface="Times New Roman" charset="0"/>
                    <a:ea typeface="ＭＳ Ｐゴシック" charset="0"/>
                  </a:defRPr>
                </a:lvl9pPr>
              </a:lstStyle>
              <a:p>
                <a:pPr>
                  <a:spcBef>
                    <a:spcPct val="50000"/>
                  </a:spcBef>
                </a:pPr>
                <a:r>
                  <a:rPr lang="en-US" sz="1800">
                    <a:solidFill>
                      <a:schemeClr val="tx1"/>
                    </a:solidFill>
                    <a:latin typeface="Arial" charset="0"/>
                  </a:rPr>
                  <a:t>Compute Distance</a:t>
                </a:r>
              </a:p>
            </p:txBody>
          </p:sp>
          <p:grpSp>
            <p:nvGrpSpPr>
              <p:cNvPr id="25" name="Group 16"/>
              <p:cNvGrpSpPr>
                <a:grpSpLocks/>
              </p:cNvGrpSpPr>
              <p:nvPr/>
            </p:nvGrpSpPr>
            <p:grpSpPr bwMode="auto">
              <a:xfrm>
                <a:off x="1680" y="2256"/>
                <a:ext cx="2880" cy="1104"/>
                <a:chOff x="1680" y="2256"/>
                <a:chExt cx="2880" cy="1104"/>
              </a:xfrm>
            </p:grpSpPr>
            <p:sp>
              <p:nvSpPr>
                <p:cNvPr id="26" name="Line 17"/>
                <p:cNvSpPr>
                  <a:spLocks noChangeShapeType="1"/>
                </p:cNvSpPr>
                <p:nvPr/>
              </p:nvSpPr>
              <p:spPr bwMode="auto">
                <a:xfrm>
                  <a:off x="2832" y="2256"/>
                  <a:ext cx="1680" cy="576"/>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7" name="Line 18"/>
                <p:cNvSpPr>
                  <a:spLocks noChangeShapeType="1"/>
                </p:cNvSpPr>
                <p:nvPr/>
              </p:nvSpPr>
              <p:spPr bwMode="auto">
                <a:xfrm>
                  <a:off x="2544" y="2880"/>
                  <a:ext cx="2016" cy="4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 name="Line 19"/>
                <p:cNvSpPr>
                  <a:spLocks noChangeShapeType="1"/>
                </p:cNvSpPr>
                <p:nvPr/>
              </p:nvSpPr>
              <p:spPr bwMode="auto">
                <a:xfrm flipV="1">
                  <a:off x="2928" y="3072"/>
                  <a:ext cx="1584"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9" name="Line 20"/>
                <p:cNvSpPr>
                  <a:spLocks noChangeShapeType="1"/>
                </p:cNvSpPr>
                <p:nvPr/>
              </p:nvSpPr>
              <p:spPr bwMode="auto">
                <a:xfrm flipV="1">
                  <a:off x="1680" y="3024"/>
                  <a:ext cx="2832" cy="19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 name="Line 21"/>
                <p:cNvSpPr>
                  <a:spLocks noChangeShapeType="1"/>
                </p:cNvSpPr>
                <p:nvPr/>
              </p:nvSpPr>
              <p:spPr bwMode="auto">
                <a:xfrm>
                  <a:off x="1920" y="2352"/>
                  <a:ext cx="2544" cy="52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grpSp>
          <p:nvGrpSpPr>
            <p:cNvPr id="19" name="Group 22"/>
            <p:cNvGrpSpPr>
              <a:grpSpLocks/>
            </p:cNvGrpSpPr>
            <p:nvPr/>
          </p:nvGrpSpPr>
          <p:grpSpPr bwMode="auto">
            <a:xfrm>
              <a:off x="2544" y="2880"/>
              <a:ext cx="2112" cy="836"/>
              <a:chOff x="2544" y="2880"/>
              <a:chExt cx="2112" cy="836"/>
            </a:xfrm>
          </p:grpSpPr>
          <p:sp>
            <p:nvSpPr>
              <p:cNvPr id="20" name="Text Box 23"/>
              <p:cNvSpPr txBox="1">
                <a:spLocks noChangeArrowheads="1"/>
              </p:cNvSpPr>
              <p:nvPr/>
            </p:nvSpPr>
            <p:spPr bwMode="auto">
              <a:xfrm>
                <a:off x="3264" y="3312"/>
                <a:ext cx="1392"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b="1">
                    <a:solidFill>
                      <a:schemeClr val="folHlink"/>
                    </a:solidFill>
                    <a:latin typeface="Times New Roman" charset="0"/>
                    <a:ea typeface="ＭＳ Ｐゴシック" charset="0"/>
                  </a:defRPr>
                </a:lvl1pPr>
                <a:lvl2pPr marL="742950" indent="-285750" eaLnBrk="0" hangingPunct="0">
                  <a:defRPr sz="2800" b="1">
                    <a:solidFill>
                      <a:schemeClr val="folHlink"/>
                    </a:solidFill>
                    <a:latin typeface="Times New Roman" charset="0"/>
                    <a:ea typeface="ＭＳ Ｐゴシック" charset="0"/>
                  </a:defRPr>
                </a:lvl2pPr>
                <a:lvl3pPr marL="1143000" indent="-228600" eaLnBrk="0" hangingPunct="0">
                  <a:defRPr sz="2800" b="1">
                    <a:solidFill>
                      <a:schemeClr val="folHlink"/>
                    </a:solidFill>
                    <a:latin typeface="Times New Roman" charset="0"/>
                    <a:ea typeface="ＭＳ Ｐゴシック" charset="0"/>
                  </a:defRPr>
                </a:lvl3pPr>
                <a:lvl4pPr marL="1600200" indent="-228600" eaLnBrk="0" hangingPunct="0">
                  <a:defRPr sz="2800" b="1">
                    <a:solidFill>
                      <a:schemeClr val="folHlink"/>
                    </a:solidFill>
                    <a:latin typeface="Times New Roman" charset="0"/>
                    <a:ea typeface="ＭＳ Ｐゴシック" charset="0"/>
                  </a:defRPr>
                </a:lvl4pPr>
                <a:lvl5pPr marL="2057400" indent="-228600" eaLnBrk="0" hangingPunct="0">
                  <a:defRPr sz="2800" b="1">
                    <a:solidFill>
                      <a:schemeClr val="folHlink"/>
                    </a:solidFill>
                    <a:latin typeface="Times New Roman" charset="0"/>
                    <a:ea typeface="ＭＳ Ｐゴシック" charset="0"/>
                  </a:defRPr>
                </a:lvl5pPr>
                <a:lvl6pPr marL="2514600" indent="-228600" eaLnBrk="0" fontAlgn="base" hangingPunct="0">
                  <a:spcBef>
                    <a:spcPct val="0"/>
                  </a:spcBef>
                  <a:spcAft>
                    <a:spcPct val="0"/>
                  </a:spcAft>
                  <a:defRPr sz="2800" b="1">
                    <a:solidFill>
                      <a:schemeClr val="folHlink"/>
                    </a:solidFill>
                    <a:latin typeface="Times New Roman" charset="0"/>
                    <a:ea typeface="ＭＳ Ｐゴシック" charset="0"/>
                  </a:defRPr>
                </a:lvl6pPr>
                <a:lvl7pPr marL="2971800" indent="-228600" eaLnBrk="0" fontAlgn="base" hangingPunct="0">
                  <a:spcBef>
                    <a:spcPct val="0"/>
                  </a:spcBef>
                  <a:spcAft>
                    <a:spcPct val="0"/>
                  </a:spcAft>
                  <a:defRPr sz="2800" b="1">
                    <a:solidFill>
                      <a:schemeClr val="folHlink"/>
                    </a:solidFill>
                    <a:latin typeface="Times New Roman" charset="0"/>
                    <a:ea typeface="ＭＳ Ｐゴシック" charset="0"/>
                  </a:defRPr>
                </a:lvl7pPr>
                <a:lvl8pPr marL="3429000" indent="-228600" eaLnBrk="0" fontAlgn="base" hangingPunct="0">
                  <a:spcBef>
                    <a:spcPct val="0"/>
                  </a:spcBef>
                  <a:spcAft>
                    <a:spcPct val="0"/>
                  </a:spcAft>
                  <a:defRPr sz="2800" b="1">
                    <a:solidFill>
                      <a:schemeClr val="folHlink"/>
                    </a:solidFill>
                    <a:latin typeface="Times New Roman" charset="0"/>
                    <a:ea typeface="ＭＳ Ｐゴシック" charset="0"/>
                  </a:defRPr>
                </a:lvl8pPr>
                <a:lvl9pPr marL="3886200" indent="-228600" eaLnBrk="0" fontAlgn="base" hangingPunct="0">
                  <a:spcBef>
                    <a:spcPct val="0"/>
                  </a:spcBef>
                  <a:spcAft>
                    <a:spcPct val="0"/>
                  </a:spcAft>
                  <a:defRPr sz="2800" b="1">
                    <a:solidFill>
                      <a:schemeClr val="folHlink"/>
                    </a:solidFill>
                    <a:latin typeface="Times New Roman" charset="0"/>
                    <a:ea typeface="ＭＳ Ｐゴシック" charset="0"/>
                  </a:defRPr>
                </a:lvl9pPr>
              </a:lstStyle>
              <a:p>
                <a:pPr>
                  <a:spcBef>
                    <a:spcPct val="50000"/>
                  </a:spcBef>
                </a:pPr>
                <a:r>
                  <a:rPr lang="en-US" sz="1800">
                    <a:solidFill>
                      <a:schemeClr val="tx1"/>
                    </a:solidFill>
                    <a:latin typeface="Arial" charset="0"/>
                  </a:rPr>
                  <a:t>Choose k of the </a:t>
                </a:r>
                <a:r>
                  <a:rPr lang="ja-JP" altLang="en-US" sz="1800">
                    <a:solidFill>
                      <a:schemeClr val="tx1"/>
                    </a:solidFill>
                    <a:latin typeface="Arial" charset="0"/>
                  </a:rPr>
                  <a:t>“</a:t>
                </a:r>
                <a:r>
                  <a:rPr lang="en-US" sz="1800">
                    <a:solidFill>
                      <a:schemeClr val="tx1"/>
                    </a:solidFill>
                    <a:latin typeface="Arial" charset="0"/>
                  </a:rPr>
                  <a:t>nearest</a:t>
                </a:r>
                <a:r>
                  <a:rPr lang="ja-JP" altLang="en-US" sz="1800">
                    <a:solidFill>
                      <a:schemeClr val="tx1"/>
                    </a:solidFill>
                    <a:latin typeface="Arial" charset="0"/>
                  </a:rPr>
                  <a:t>”</a:t>
                </a:r>
                <a:r>
                  <a:rPr lang="en-US" sz="1800">
                    <a:solidFill>
                      <a:schemeClr val="tx1"/>
                    </a:solidFill>
                    <a:latin typeface="Arial" charset="0"/>
                  </a:rPr>
                  <a:t> records</a:t>
                </a:r>
              </a:p>
            </p:txBody>
          </p:sp>
          <p:grpSp>
            <p:nvGrpSpPr>
              <p:cNvPr id="21" name="Group 24"/>
              <p:cNvGrpSpPr>
                <a:grpSpLocks/>
              </p:cNvGrpSpPr>
              <p:nvPr/>
            </p:nvGrpSpPr>
            <p:grpSpPr bwMode="auto">
              <a:xfrm>
                <a:off x="2544" y="2880"/>
                <a:ext cx="2016" cy="480"/>
                <a:chOff x="2544" y="2880"/>
                <a:chExt cx="2016" cy="480"/>
              </a:xfrm>
            </p:grpSpPr>
            <p:sp>
              <p:nvSpPr>
                <p:cNvPr id="22" name="Line 25"/>
                <p:cNvSpPr>
                  <a:spLocks noChangeShapeType="1"/>
                </p:cNvSpPr>
                <p:nvPr/>
              </p:nvSpPr>
              <p:spPr bwMode="auto">
                <a:xfrm>
                  <a:off x="2544" y="2880"/>
                  <a:ext cx="2016" cy="48"/>
                </a:xfrm>
                <a:prstGeom prst="line">
                  <a:avLst/>
                </a:prstGeom>
                <a:noFill/>
                <a:ln w="44450">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 name="Line 26"/>
                <p:cNvSpPr>
                  <a:spLocks noChangeShapeType="1"/>
                </p:cNvSpPr>
                <p:nvPr/>
              </p:nvSpPr>
              <p:spPr bwMode="auto">
                <a:xfrm flipV="1">
                  <a:off x="2928" y="3072"/>
                  <a:ext cx="1584" cy="288"/>
                </a:xfrm>
                <a:prstGeom prst="line">
                  <a:avLst/>
                </a:prstGeom>
                <a:noFill/>
                <a:ln w="44450">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grpSp>
      <p:sp>
        <p:nvSpPr>
          <p:cNvPr id="2" name="Date Placeholder 1"/>
          <p:cNvSpPr>
            <a:spLocks noGrp="1"/>
          </p:cNvSpPr>
          <p:nvPr>
            <p:ph type="dt" sz="half" idx="10"/>
          </p:nvPr>
        </p:nvSpPr>
        <p:spPr/>
        <p:txBody>
          <a:bodyPr/>
          <a:lstStyle/>
          <a:p>
            <a:r>
              <a:rPr lang="en-US" smtClean="0"/>
              <a:t>31-Oct-17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57</a:t>
            </a:fld>
            <a:endParaRPr lang="en-US" dirty="0"/>
          </a:p>
        </p:txBody>
      </p:sp>
    </p:spTree>
    <p:extLst>
      <p:ext uri="{BB962C8B-B14F-4D97-AF65-F5344CB8AC3E}">
        <p14:creationId xmlns:p14="http://schemas.microsoft.com/office/powerpoint/2010/main" val="16184382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114800" y="1295400"/>
            <a:ext cx="5181600" cy="1497770"/>
          </a:xfrm>
          <a:prstGeom prst="rect">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l="32222" t="12444" r="33333" b="43111"/>
          <a:stretch>
            <a:fillRect/>
          </a:stretch>
        </p:blipFill>
        <p:spPr bwMode="auto">
          <a:xfrm>
            <a:off x="5836531" y="1724894"/>
            <a:ext cx="1404665" cy="946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0"/>
            <a:ext cx="8229600" cy="838200"/>
          </a:xfrm>
        </p:spPr>
        <p:txBody>
          <a:bodyPr/>
          <a:lstStyle/>
          <a:p>
            <a:r>
              <a:rPr lang="en-US" dirty="0" smtClean="0"/>
              <a:t>Image features</a:t>
            </a:r>
            <a:endParaRPr lang="en-US" dirty="0"/>
          </a:p>
        </p:txBody>
      </p:sp>
      <p:pic>
        <p:nvPicPr>
          <p:cNvPr id="10" name="Picture 9"/>
          <p:cNvPicPr>
            <a:picLocks noChangeAspect="1"/>
          </p:cNvPicPr>
          <p:nvPr/>
        </p:nvPicPr>
        <p:blipFill>
          <a:blip r:embed="rId4"/>
          <a:stretch>
            <a:fillRect/>
          </a:stretch>
        </p:blipFill>
        <p:spPr>
          <a:xfrm>
            <a:off x="1810111" y="1282700"/>
            <a:ext cx="2280087" cy="2298700"/>
          </a:xfrm>
          <a:prstGeom prst="rect">
            <a:avLst/>
          </a:prstGeom>
        </p:spPr>
      </p:pic>
      <p:sp>
        <p:nvSpPr>
          <p:cNvPr id="11" name="TextBox 10"/>
          <p:cNvSpPr txBox="1"/>
          <p:nvPr/>
        </p:nvSpPr>
        <p:spPr>
          <a:xfrm>
            <a:off x="1752601" y="917947"/>
            <a:ext cx="1307607" cy="369332"/>
          </a:xfrm>
          <a:prstGeom prst="rect">
            <a:avLst/>
          </a:prstGeom>
          <a:noFill/>
        </p:spPr>
        <p:txBody>
          <a:bodyPr wrap="none" rtlCol="0">
            <a:spAutoFit/>
          </a:bodyPr>
          <a:lstStyle/>
          <a:p>
            <a:r>
              <a:rPr lang="en-US" dirty="0"/>
              <a:t>Input image</a:t>
            </a:r>
          </a:p>
        </p:txBody>
      </p:sp>
      <p:pic>
        <p:nvPicPr>
          <p:cNvPr id="16" name="Picture 15"/>
          <p:cNvPicPr>
            <a:picLocks noChangeAspect="1"/>
          </p:cNvPicPr>
          <p:nvPr/>
        </p:nvPicPr>
        <p:blipFill rotWithShape="1">
          <a:blip r:embed="rId5"/>
          <a:srcRect l="5877" t="8333" r="3918" b="8299"/>
          <a:stretch/>
        </p:blipFill>
        <p:spPr>
          <a:xfrm>
            <a:off x="4267200" y="1755267"/>
            <a:ext cx="1579478" cy="890094"/>
          </a:xfrm>
          <a:prstGeom prst="rect">
            <a:avLst/>
          </a:prstGeom>
        </p:spPr>
      </p:pic>
      <p:sp>
        <p:nvSpPr>
          <p:cNvPr id="25" name="TextBox 24"/>
          <p:cNvSpPr txBox="1"/>
          <p:nvPr/>
        </p:nvSpPr>
        <p:spPr>
          <a:xfrm>
            <a:off x="4398482" y="1331034"/>
            <a:ext cx="2805000" cy="400110"/>
          </a:xfrm>
          <a:prstGeom prst="rect">
            <a:avLst/>
          </a:prstGeom>
          <a:noFill/>
        </p:spPr>
        <p:txBody>
          <a:bodyPr wrap="none" rtlCol="0">
            <a:spAutoFit/>
          </a:bodyPr>
          <a:lstStyle/>
          <a:p>
            <a:r>
              <a:rPr lang="en-US" sz="2000" u="sng" dirty="0"/>
              <a:t>Color: </a:t>
            </a:r>
            <a:r>
              <a:rPr lang="en-US" dirty="0"/>
              <a:t>Quantize RGB values</a:t>
            </a:r>
          </a:p>
        </p:txBody>
      </p:sp>
      <p:sp>
        <p:nvSpPr>
          <p:cNvPr id="34" name="TextBox 33"/>
          <p:cNvSpPr txBox="1"/>
          <p:nvPr/>
        </p:nvSpPr>
        <p:spPr>
          <a:xfrm>
            <a:off x="7696201" y="1315842"/>
            <a:ext cx="1394057" cy="1477328"/>
          </a:xfrm>
          <a:prstGeom prst="rect">
            <a:avLst/>
          </a:prstGeom>
          <a:noFill/>
          <a:ln w="28575" cmpd="sng">
            <a:solidFill>
              <a:schemeClr val="bg1">
                <a:lumMod val="50000"/>
              </a:schemeClr>
            </a:solidFill>
          </a:ln>
        </p:spPr>
        <p:txBody>
          <a:bodyPr wrap="none" rtlCol="0">
            <a:spAutoFit/>
          </a:bodyPr>
          <a:lstStyle/>
          <a:p>
            <a:r>
              <a:rPr lang="en-US" u="sng" dirty="0"/>
              <a:t>  Invariance?</a:t>
            </a:r>
          </a:p>
          <a:p>
            <a:r>
              <a:rPr lang="en-US" dirty="0"/>
              <a:t>? Translation</a:t>
            </a:r>
          </a:p>
          <a:p>
            <a:r>
              <a:rPr lang="en-US" dirty="0"/>
              <a:t>? Scale</a:t>
            </a:r>
          </a:p>
          <a:p>
            <a:r>
              <a:rPr lang="en-US" dirty="0"/>
              <a:t>? Rotation</a:t>
            </a:r>
          </a:p>
          <a:p>
            <a:r>
              <a:rPr lang="en-US" dirty="0"/>
              <a:t>? Occlusion</a:t>
            </a:r>
          </a:p>
        </p:txBody>
      </p:sp>
      <p:pic>
        <p:nvPicPr>
          <p:cNvPr id="32" name="Picture 31"/>
          <p:cNvPicPr>
            <a:picLocks noChangeAspect="1"/>
          </p:cNvPicPr>
          <p:nvPr/>
        </p:nvPicPr>
        <p:blipFill rotWithShape="1">
          <a:blip r:embed="rId6">
            <a:extLst>
              <a:ext uri="{BEBA8EAE-BF5A-486C-A8C5-ECC9F3942E4B}">
                <a14:imgProps xmlns:a14="http://schemas.microsoft.com/office/drawing/2010/main">
                  <a14:imgLayer r:embed="rId7">
                    <a14:imgEffect>
                      <a14:backgroundRemoval t="1019" b="43889" l="1337" r="31551"/>
                    </a14:imgEffect>
                  </a14:imgLayer>
                </a14:imgProps>
              </a:ext>
            </a:extLst>
          </a:blip>
          <a:srcRect r="67711" b="53729"/>
          <a:stretch/>
        </p:blipFill>
        <p:spPr>
          <a:xfrm>
            <a:off x="7684269" y="1643980"/>
            <a:ext cx="252311" cy="261020"/>
          </a:xfrm>
          <a:prstGeom prst="rect">
            <a:avLst/>
          </a:prstGeom>
        </p:spPr>
      </p:pic>
      <p:pic>
        <p:nvPicPr>
          <p:cNvPr id="33" name="Picture 32"/>
          <p:cNvPicPr>
            <a:picLocks noChangeAspect="1"/>
          </p:cNvPicPr>
          <p:nvPr/>
        </p:nvPicPr>
        <p:blipFill rotWithShape="1">
          <a:blip r:embed="rId6">
            <a:extLst>
              <a:ext uri="{BEBA8EAE-BF5A-486C-A8C5-ECC9F3942E4B}">
                <a14:imgProps xmlns:a14="http://schemas.microsoft.com/office/drawing/2010/main">
                  <a14:imgLayer r:embed="rId7">
                    <a14:imgEffect>
                      <a14:backgroundRemoval t="1019" b="43889" l="1337" r="31551"/>
                    </a14:imgEffect>
                  </a14:imgLayer>
                </a14:imgProps>
              </a:ext>
            </a:extLst>
          </a:blip>
          <a:srcRect r="67711" b="53729"/>
          <a:stretch/>
        </p:blipFill>
        <p:spPr>
          <a:xfrm>
            <a:off x="7696201" y="1905000"/>
            <a:ext cx="252311" cy="261020"/>
          </a:xfrm>
          <a:prstGeom prst="rect">
            <a:avLst/>
          </a:prstGeom>
        </p:spPr>
      </p:pic>
      <p:pic>
        <p:nvPicPr>
          <p:cNvPr id="35" name="Picture 34"/>
          <p:cNvPicPr>
            <a:picLocks noChangeAspect="1"/>
          </p:cNvPicPr>
          <p:nvPr/>
        </p:nvPicPr>
        <p:blipFill rotWithShape="1">
          <a:blip r:embed="rId6">
            <a:extLst>
              <a:ext uri="{BEBA8EAE-BF5A-486C-A8C5-ECC9F3942E4B}">
                <a14:imgProps xmlns:a14="http://schemas.microsoft.com/office/drawing/2010/main">
                  <a14:imgLayer r:embed="rId7">
                    <a14:imgEffect>
                      <a14:backgroundRemoval t="1019" b="43889" l="1337" r="31551"/>
                    </a14:imgEffect>
                  </a14:imgLayer>
                </a14:imgProps>
              </a:ext>
            </a:extLst>
          </a:blip>
          <a:srcRect r="67711" b="53729"/>
          <a:stretch/>
        </p:blipFill>
        <p:spPr>
          <a:xfrm>
            <a:off x="7696201" y="2177380"/>
            <a:ext cx="252311" cy="261020"/>
          </a:xfrm>
          <a:prstGeom prst="rect">
            <a:avLst/>
          </a:prstGeom>
        </p:spPr>
      </p:pic>
      <p:pic>
        <p:nvPicPr>
          <p:cNvPr id="36" name="Picture 35"/>
          <p:cNvPicPr>
            <a:picLocks noChangeAspect="1"/>
          </p:cNvPicPr>
          <p:nvPr/>
        </p:nvPicPr>
        <p:blipFill rotWithShape="1">
          <a:blip r:embed="rId8">
            <a:extLst>
              <a:ext uri="{BEBA8EAE-BF5A-486C-A8C5-ECC9F3942E4B}">
                <a14:imgProps xmlns:a14="http://schemas.microsoft.com/office/drawing/2010/main">
                  <a14:imgLayer r:embed="rId7">
                    <a14:imgEffect>
                      <a14:backgroundRemoval t="52130" b="97037" l="67380" r="98997"/>
                    </a14:imgEffect>
                  </a14:imgLayer>
                </a14:imgProps>
              </a:ext>
            </a:extLst>
          </a:blip>
          <a:srcRect l="67404" t="52101"/>
          <a:stretch/>
        </p:blipFill>
        <p:spPr>
          <a:xfrm>
            <a:off x="7696200" y="2453236"/>
            <a:ext cx="273332" cy="289965"/>
          </a:xfrm>
          <a:prstGeom prst="rect">
            <a:avLst/>
          </a:prstGeom>
        </p:spPr>
      </p:pic>
      <p:sp>
        <p:nvSpPr>
          <p:cNvPr id="14" name="Rectangle 13"/>
          <p:cNvSpPr/>
          <p:nvPr/>
        </p:nvSpPr>
        <p:spPr>
          <a:xfrm>
            <a:off x="4114800" y="2941491"/>
            <a:ext cx="5181600" cy="1497770"/>
          </a:xfrm>
          <a:prstGeom prst="rect">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4183653" y="2895600"/>
            <a:ext cx="2731562" cy="400110"/>
          </a:xfrm>
          <a:prstGeom prst="rect">
            <a:avLst/>
          </a:prstGeom>
          <a:noFill/>
        </p:spPr>
        <p:txBody>
          <a:bodyPr wrap="none" rtlCol="0">
            <a:spAutoFit/>
          </a:bodyPr>
          <a:lstStyle/>
          <a:p>
            <a:r>
              <a:rPr lang="en-US" sz="2000" u="sng" dirty="0"/>
              <a:t>Global shape:</a:t>
            </a:r>
            <a:r>
              <a:rPr lang="en-US" sz="2000" dirty="0"/>
              <a:t> PCA space</a:t>
            </a:r>
            <a:endParaRPr lang="en-US" dirty="0"/>
          </a:p>
        </p:txBody>
      </p:sp>
      <p:sp>
        <p:nvSpPr>
          <p:cNvPr id="19" name="TextBox 18"/>
          <p:cNvSpPr txBox="1"/>
          <p:nvPr/>
        </p:nvSpPr>
        <p:spPr>
          <a:xfrm>
            <a:off x="7696201" y="2961933"/>
            <a:ext cx="1394057" cy="1477328"/>
          </a:xfrm>
          <a:prstGeom prst="rect">
            <a:avLst/>
          </a:prstGeom>
          <a:noFill/>
          <a:ln w="28575" cmpd="sng">
            <a:solidFill>
              <a:schemeClr val="bg1">
                <a:lumMod val="50000"/>
              </a:schemeClr>
            </a:solidFill>
          </a:ln>
        </p:spPr>
        <p:txBody>
          <a:bodyPr wrap="none" rtlCol="0">
            <a:spAutoFit/>
          </a:bodyPr>
          <a:lstStyle/>
          <a:p>
            <a:r>
              <a:rPr lang="en-US" u="sng" dirty="0"/>
              <a:t>  Invariance?</a:t>
            </a:r>
          </a:p>
          <a:p>
            <a:r>
              <a:rPr lang="en-US" dirty="0"/>
              <a:t>? Translation</a:t>
            </a:r>
          </a:p>
          <a:p>
            <a:r>
              <a:rPr lang="en-US" dirty="0"/>
              <a:t>? Scale</a:t>
            </a:r>
          </a:p>
          <a:p>
            <a:r>
              <a:rPr lang="en-US" dirty="0"/>
              <a:t>? Rotation</a:t>
            </a:r>
          </a:p>
          <a:p>
            <a:r>
              <a:rPr lang="en-US" dirty="0"/>
              <a:t>? Occlusion</a:t>
            </a:r>
          </a:p>
        </p:txBody>
      </p:sp>
      <p:grpSp>
        <p:nvGrpSpPr>
          <p:cNvPr id="24" name="Group 23"/>
          <p:cNvGrpSpPr/>
          <p:nvPr/>
        </p:nvGrpSpPr>
        <p:grpSpPr>
          <a:xfrm>
            <a:off x="5111251" y="3322585"/>
            <a:ext cx="1076681" cy="1083811"/>
            <a:chOff x="3442333" y="3657600"/>
            <a:chExt cx="1741070" cy="1752600"/>
          </a:xfrm>
        </p:grpSpPr>
        <p:pic>
          <p:nvPicPr>
            <p:cNvPr id="26" name="Picture 25"/>
            <p:cNvPicPr>
              <a:picLocks noChangeAspect="1"/>
            </p:cNvPicPr>
            <p:nvPr/>
          </p:nvPicPr>
          <p:blipFill>
            <a:blip r:embed="rId9"/>
            <a:stretch>
              <a:fillRect/>
            </a:stretch>
          </p:blipFill>
          <p:spPr>
            <a:xfrm>
              <a:off x="3442333" y="3657600"/>
              <a:ext cx="1741070" cy="1752600"/>
            </a:xfrm>
            <a:prstGeom prst="rect">
              <a:avLst/>
            </a:prstGeom>
          </p:spPr>
        </p:pic>
        <p:sp>
          <p:nvSpPr>
            <p:cNvPr id="27" name="Oval 26"/>
            <p:cNvSpPr/>
            <p:nvPr/>
          </p:nvSpPr>
          <p:spPr>
            <a:xfrm rot="2006975">
              <a:off x="3635785" y="4045550"/>
              <a:ext cx="1453632" cy="107316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a:stCxn id="27" idx="6"/>
              <a:endCxn id="27" idx="2"/>
            </p:cNvCxnSpPr>
            <p:nvPr/>
          </p:nvCxnSpPr>
          <p:spPr>
            <a:xfrm flipH="1" flipV="1">
              <a:off x="3756167" y="4181511"/>
              <a:ext cx="1212868" cy="80124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7" idx="4"/>
              <a:endCxn id="27" idx="0"/>
            </p:cNvCxnSpPr>
            <p:nvPr/>
          </p:nvCxnSpPr>
          <p:spPr>
            <a:xfrm flipV="1">
              <a:off x="4066834" y="4134424"/>
              <a:ext cx="591534" cy="8954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22" name="Picture 21"/>
          <p:cNvPicPr>
            <a:picLocks noChangeAspect="1"/>
          </p:cNvPicPr>
          <p:nvPr/>
        </p:nvPicPr>
        <p:blipFill rotWithShape="1">
          <a:blip r:embed="rId6">
            <a:extLst>
              <a:ext uri="{BEBA8EAE-BF5A-486C-A8C5-ECC9F3942E4B}">
                <a14:imgProps xmlns:a14="http://schemas.microsoft.com/office/drawing/2010/main">
                  <a14:imgLayer r:embed="rId7">
                    <a14:imgEffect>
                      <a14:backgroundRemoval t="1019" b="43889" l="1337" r="31551"/>
                    </a14:imgEffect>
                  </a14:imgLayer>
                </a14:imgProps>
              </a:ext>
            </a:extLst>
          </a:blip>
          <a:srcRect r="67711" b="53729"/>
          <a:stretch/>
        </p:blipFill>
        <p:spPr>
          <a:xfrm>
            <a:off x="7698195" y="3295650"/>
            <a:ext cx="252311" cy="261020"/>
          </a:xfrm>
          <a:prstGeom prst="rect">
            <a:avLst/>
          </a:prstGeom>
        </p:spPr>
      </p:pic>
      <p:pic>
        <p:nvPicPr>
          <p:cNvPr id="37" name="Picture 36"/>
          <p:cNvPicPr>
            <a:picLocks noChangeAspect="1"/>
          </p:cNvPicPr>
          <p:nvPr/>
        </p:nvPicPr>
        <p:blipFill rotWithShape="1">
          <a:blip r:embed="rId6">
            <a:extLst>
              <a:ext uri="{BEBA8EAE-BF5A-486C-A8C5-ECC9F3942E4B}">
                <a14:imgProps xmlns:a14="http://schemas.microsoft.com/office/drawing/2010/main">
                  <a14:imgLayer r:embed="rId10">
                    <a14:imgEffect>
                      <a14:backgroundRemoval t="1019" b="43889" l="1337" r="31551"/>
                    </a14:imgEffect>
                  </a14:imgLayer>
                </a14:imgProps>
              </a:ext>
            </a:extLst>
          </a:blip>
          <a:srcRect r="67711" b="53729"/>
          <a:stretch/>
        </p:blipFill>
        <p:spPr>
          <a:xfrm>
            <a:off x="7696201" y="3853780"/>
            <a:ext cx="252311" cy="261020"/>
          </a:xfrm>
          <a:prstGeom prst="rect">
            <a:avLst/>
          </a:prstGeom>
        </p:spPr>
      </p:pic>
      <p:pic>
        <p:nvPicPr>
          <p:cNvPr id="38" name="Picture 37"/>
          <p:cNvPicPr>
            <a:picLocks noChangeAspect="1"/>
          </p:cNvPicPr>
          <p:nvPr/>
        </p:nvPicPr>
        <p:blipFill rotWithShape="1">
          <a:blip r:embed="rId8">
            <a:extLst>
              <a:ext uri="{BEBA8EAE-BF5A-486C-A8C5-ECC9F3942E4B}">
                <a14:imgProps xmlns:a14="http://schemas.microsoft.com/office/drawing/2010/main">
                  <a14:imgLayer r:embed="rId7">
                    <a14:imgEffect>
                      <a14:backgroundRemoval t="52130" b="97037" l="67380" r="98997"/>
                    </a14:imgEffect>
                  </a14:imgLayer>
                </a14:imgProps>
              </a:ext>
            </a:extLst>
          </a:blip>
          <a:srcRect l="67404" t="52101"/>
          <a:stretch/>
        </p:blipFill>
        <p:spPr>
          <a:xfrm>
            <a:off x="7711934" y="4116431"/>
            <a:ext cx="273332" cy="289965"/>
          </a:xfrm>
          <a:prstGeom prst="rect">
            <a:avLst/>
          </a:prstGeom>
        </p:spPr>
      </p:pic>
      <p:sp>
        <p:nvSpPr>
          <p:cNvPr id="31" name="Rectangle 30"/>
          <p:cNvSpPr/>
          <p:nvPr/>
        </p:nvSpPr>
        <p:spPr>
          <a:xfrm>
            <a:off x="1584434" y="4694091"/>
            <a:ext cx="4653835" cy="1497770"/>
          </a:xfrm>
          <a:prstGeom prst="rect">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1524000" y="4648200"/>
            <a:ext cx="2990046" cy="400110"/>
          </a:xfrm>
          <a:prstGeom prst="rect">
            <a:avLst/>
          </a:prstGeom>
          <a:noFill/>
        </p:spPr>
        <p:txBody>
          <a:bodyPr wrap="none" rtlCol="0">
            <a:spAutoFit/>
          </a:bodyPr>
          <a:lstStyle/>
          <a:p>
            <a:r>
              <a:rPr lang="en-US" sz="2000" u="sng" dirty="0"/>
              <a:t>Local shape:</a:t>
            </a:r>
            <a:r>
              <a:rPr lang="en-US" sz="2000" dirty="0"/>
              <a:t> shape context</a:t>
            </a:r>
            <a:endParaRPr lang="en-US" dirty="0"/>
          </a:p>
        </p:txBody>
      </p:sp>
      <p:sp>
        <p:nvSpPr>
          <p:cNvPr id="40" name="TextBox 39"/>
          <p:cNvSpPr txBox="1"/>
          <p:nvPr/>
        </p:nvSpPr>
        <p:spPr>
          <a:xfrm>
            <a:off x="4572000" y="4714533"/>
            <a:ext cx="1693586" cy="1477328"/>
          </a:xfrm>
          <a:prstGeom prst="rect">
            <a:avLst/>
          </a:prstGeom>
          <a:noFill/>
          <a:ln w="28575" cmpd="sng">
            <a:solidFill>
              <a:schemeClr val="bg1">
                <a:lumMod val="50000"/>
              </a:schemeClr>
            </a:solidFill>
          </a:ln>
        </p:spPr>
        <p:txBody>
          <a:bodyPr wrap="none" rtlCol="0">
            <a:spAutoFit/>
          </a:bodyPr>
          <a:lstStyle/>
          <a:p>
            <a:r>
              <a:rPr lang="en-US" u="sng" dirty="0"/>
              <a:t>  Invariance?</a:t>
            </a:r>
          </a:p>
          <a:p>
            <a:r>
              <a:rPr lang="en-US" dirty="0"/>
              <a:t>? Translation</a:t>
            </a:r>
          </a:p>
          <a:p>
            <a:r>
              <a:rPr lang="en-US" dirty="0"/>
              <a:t>? Scale</a:t>
            </a:r>
          </a:p>
          <a:p>
            <a:r>
              <a:rPr lang="en-US" dirty="0"/>
              <a:t>? Rotation</a:t>
            </a:r>
            <a:r>
              <a:rPr lang="en-US" dirty="0">
                <a:solidFill>
                  <a:prstClr val="black"/>
                </a:solidFill>
              </a:rPr>
              <a:t> </a:t>
            </a:r>
            <a:r>
              <a:rPr lang="en-US" sz="900" dirty="0">
                <a:solidFill>
                  <a:prstClr val="black"/>
                </a:solidFill>
              </a:rPr>
              <a:t>(in-planar)</a:t>
            </a:r>
            <a:endParaRPr lang="en-US" dirty="0"/>
          </a:p>
          <a:p>
            <a:r>
              <a:rPr lang="en-US" dirty="0"/>
              <a:t>? Occlusion</a:t>
            </a:r>
          </a:p>
        </p:txBody>
      </p:sp>
      <p:grpSp>
        <p:nvGrpSpPr>
          <p:cNvPr id="41" name="Group 40"/>
          <p:cNvGrpSpPr/>
          <p:nvPr/>
        </p:nvGrpSpPr>
        <p:grpSpPr>
          <a:xfrm>
            <a:off x="2133601" y="4869199"/>
            <a:ext cx="2209661" cy="1425092"/>
            <a:chOff x="5382320" y="3060772"/>
            <a:chExt cx="3005932" cy="1938636"/>
          </a:xfrm>
        </p:grpSpPr>
        <p:pic>
          <p:nvPicPr>
            <p:cNvPr id="42" name="Picture 41"/>
            <p:cNvPicPr>
              <a:picLocks noChangeAspect="1"/>
            </p:cNvPicPr>
            <p:nvPr/>
          </p:nvPicPr>
          <p:blipFill rotWithShape="1">
            <a:blip r:embed="rId11">
              <a:clrChange>
                <a:clrFrom>
                  <a:srgbClr val="FFFFFF"/>
                </a:clrFrom>
                <a:clrTo>
                  <a:srgbClr val="FFFFFF">
                    <a:alpha val="0"/>
                  </a:srgbClr>
                </a:clrTo>
              </a:clrChange>
            </a:blip>
            <a:srcRect l="13737" t="6418" r="14659" b="19940"/>
            <a:stretch/>
          </p:blipFill>
          <p:spPr>
            <a:xfrm>
              <a:off x="5483074" y="3381411"/>
              <a:ext cx="1736925" cy="1617997"/>
            </a:xfrm>
            <a:prstGeom prst="rect">
              <a:avLst/>
            </a:prstGeom>
          </p:spPr>
        </p:pic>
        <p:pic>
          <p:nvPicPr>
            <p:cNvPr id="43" name="Picture 42"/>
            <p:cNvPicPr>
              <a:picLocks noChangeAspect="1"/>
            </p:cNvPicPr>
            <p:nvPr/>
          </p:nvPicPr>
          <p:blipFill rotWithShape="1">
            <a:blip r:embed="rId12">
              <a:clrChange>
                <a:clrFrom>
                  <a:srgbClr val="FFFFFF"/>
                </a:clrFrom>
                <a:clrTo>
                  <a:srgbClr val="FFFFFF">
                    <a:alpha val="0"/>
                  </a:srgbClr>
                </a:clrTo>
              </a:clrChange>
            </a:blip>
            <a:srcRect r="46638"/>
            <a:stretch/>
          </p:blipFill>
          <p:spPr>
            <a:xfrm>
              <a:off x="5382320" y="3060772"/>
              <a:ext cx="1507978" cy="1536700"/>
            </a:xfrm>
            <a:prstGeom prst="rect">
              <a:avLst/>
            </a:prstGeom>
          </p:spPr>
        </p:pic>
        <p:pic>
          <p:nvPicPr>
            <p:cNvPr id="44" name="Picture 43"/>
            <p:cNvPicPr>
              <a:picLocks noChangeAspect="1"/>
            </p:cNvPicPr>
            <p:nvPr/>
          </p:nvPicPr>
          <p:blipFill rotWithShape="1">
            <a:blip r:embed="rId13"/>
            <a:srcRect l="46058" t="64697" r="1147" b="10622"/>
            <a:stretch/>
          </p:blipFill>
          <p:spPr>
            <a:xfrm>
              <a:off x="7086600" y="4311632"/>
              <a:ext cx="1301652" cy="453855"/>
            </a:xfrm>
            <a:prstGeom prst="rect">
              <a:avLst/>
            </a:prstGeom>
          </p:spPr>
        </p:pic>
      </p:grpSp>
      <p:pic>
        <p:nvPicPr>
          <p:cNvPr id="45" name="Picture 44"/>
          <p:cNvPicPr>
            <a:picLocks noChangeAspect="1"/>
          </p:cNvPicPr>
          <p:nvPr/>
        </p:nvPicPr>
        <p:blipFill rotWithShape="1">
          <a:blip r:embed="rId6">
            <a:extLst>
              <a:ext uri="{BEBA8EAE-BF5A-486C-A8C5-ECC9F3942E4B}">
                <a14:imgProps xmlns:a14="http://schemas.microsoft.com/office/drawing/2010/main">
                  <a14:imgLayer r:embed="rId7">
                    <a14:imgEffect>
                      <a14:backgroundRemoval t="1019" b="43889" l="1337" r="31551"/>
                    </a14:imgEffect>
                  </a14:imgLayer>
                </a14:imgProps>
              </a:ext>
            </a:extLst>
          </a:blip>
          <a:srcRect r="67711" b="53729"/>
          <a:stretch/>
        </p:blipFill>
        <p:spPr>
          <a:xfrm>
            <a:off x="4579190" y="5081923"/>
            <a:ext cx="252311" cy="261020"/>
          </a:xfrm>
          <a:prstGeom prst="rect">
            <a:avLst/>
          </a:prstGeom>
        </p:spPr>
      </p:pic>
      <p:pic>
        <p:nvPicPr>
          <p:cNvPr id="46" name="Picture 45"/>
          <p:cNvPicPr>
            <a:picLocks noChangeAspect="1"/>
          </p:cNvPicPr>
          <p:nvPr/>
        </p:nvPicPr>
        <p:blipFill rotWithShape="1">
          <a:blip r:embed="rId6">
            <a:extLst>
              <a:ext uri="{BEBA8EAE-BF5A-486C-A8C5-ECC9F3942E4B}">
                <a14:imgProps xmlns:a14="http://schemas.microsoft.com/office/drawing/2010/main">
                  <a14:imgLayer r:embed="rId7">
                    <a14:imgEffect>
                      <a14:backgroundRemoval t="1019" b="43889" l="1337" r="31551"/>
                    </a14:imgEffect>
                  </a14:imgLayer>
                </a14:imgProps>
              </a:ext>
            </a:extLst>
          </a:blip>
          <a:srcRect r="67711" b="53729"/>
          <a:stretch/>
        </p:blipFill>
        <p:spPr>
          <a:xfrm>
            <a:off x="4572001" y="5377780"/>
            <a:ext cx="252311" cy="261020"/>
          </a:xfrm>
          <a:prstGeom prst="rect">
            <a:avLst/>
          </a:prstGeom>
        </p:spPr>
      </p:pic>
      <p:pic>
        <p:nvPicPr>
          <p:cNvPr id="48" name="Picture 47"/>
          <p:cNvPicPr>
            <a:picLocks noChangeAspect="1"/>
          </p:cNvPicPr>
          <p:nvPr/>
        </p:nvPicPr>
        <p:blipFill rotWithShape="1">
          <a:blip r:embed="rId8">
            <a:extLst>
              <a:ext uri="{BEBA8EAE-BF5A-486C-A8C5-ECC9F3942E4B}">
                <a14:imgProps xmlns:a14="http://schemas.microsoft.com/office/drawing/2010/main">
                  <a14:imgLayer r:embed="rId7">
                    <a14:imgEffect>
                      <a14:backgroundRemoval t="52130" b="97037" l="67380" r="98997"/>
                    </a14:imgEffect>
                  </a14:imgLayer>
                </a14:imgProps>
              </a:ext>
            </a:extLst>
          </a:blip>
          <a:srcRect l="67404" t="52101"/>
          <a:stretch/>
        </p:blipFill>
        <p:spPr>
          <a:xfrm>
            <a:off x="4572000" y="5853846"/>
            <a:ext cx="273332" cy="289965"/>
          </a:xfrm>
          <a:prstGeom prst="rect">
            <a:avLst/>
          </a:prstGeom>
        </p:spPr>
      </p:pic>
      <p:sp>
        <p:nvSpPr>
          <p:cNvPr id="47" name="Rectangle 46"/>
          <p:cNvSpPr/>
          <p:nvPr/>
        </p:nvSpPr>
        <p:spPr>
          <a:xfrm>
            <a:off x="6468700" y="4694091"/>
            <a:ext cx="4123100" cy="1497770"/>
          </a:xfrm>
          <a:prstGeom prst="rect">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p:cNvSpPr txBox="1"/>
          <p:nvPr/>
        </p:nvSpPr>
        <p:spPr>
          <a:xfrm>
            <a:off x="6468701" y="4648200"/>
            <a:ext cx="2318413" cy="400110"/>
          </a:xfrm>
          <a:prstGeom prst="rect">
            <a:avLst/>
          </a:prstGeom>
          <a:noFill/>
        </p:spPr>
        <p:txBody>
          <a:bodyPr wrap="none" rtlCol="0">
            <a:spAutoFit/>
          </a:bodyPr>
          <a:lstStyle/>
          <a:p>
            <a:r>
              <a:rPr lang="en-US" sz="2000" u="sng" dirty="0"/>
              <a:t>Texture:</a:t>
            </a:r>
            <a:r>
              <a:rPr lang="en-US" sz="2000" dirty="0"/>
              <a:t> Filter banks</a:t>
            </a:r>
            <a:endParaRPr lang="en-US" dirty="0"/>
          </a:p>
        </p:txBody>
      </p:sp>
      <p:sp>
        <p:nvSpPr>
          <p:cNvPr id="50" name="TextBox 49"/>
          <p:cNvSpPr txBox="1"/>
          <p:nvPr/>
        </p:nvSpPr>
        <p:spPr>
          <a:xfrm>
            <a:off x="8892943" y="4714533"/>
            <a:ext cx="1693586" cy="1477328"/>
          </a:xfrm>
          <a:prstGeom prst="rect">
            <a:avLst/>
          </a:prstGeom>
          <a:noFill/>
          <a:ln w="28575" cmpd="sng">
            <a:solidFill>
              <a:schemeClr val="bg1">
                <a:lumMod val="50000"/>
              </a:schemeClr>
            </a:solidFill>
          </a:ln>
        </p:spPr>
        <p:txBody>
          <a:bodyPr wrap="none" rtlCol="0">
            <a:spAutoFit/>
          </a:bodyPr>
          <a:lstStyle/>
          <a:p>
            <a:r>
              <a:rPr lang="en-US" u="sng" dirty="0"/>
              <a:t>  Invariance?</a:t>
            </a:r>
          </a:p>
          <a:p>
            <a:r>
              <a:rPr lang="en-US" dirty="0"/>
              <a:t>? Translation</a:t>
            </a:r>
          </a:p>
          <a:p>
            <a:r>
              <a:rPr lang="en-US" dirty="0"/>
              <a:t>? Scale</a:t>
            </a:r>
          </a:p>
          <a:p>
            <a:r>
              <a:rPr lang="en-US" dirty="0"/>
              <a:t>? Rotation</a:t>
            </a:r>
            <a:r>
              <a:rPr lang="en-US" dirty="0">
                <a:solidFill>
                  <a:prstClr val="black"/>
                </a:solidFill>
              </a:rPr>
              <a:t> </a:t>
            </a:r>
            <a:r>
              <a:rPr lang="en-US" sz="900" dirty="0">
                <a:solidFill>
                  <a:prstClr val="black"/>
                </a:solidFill>
              </a:rPr>
              <a:t>(in-planar)</a:t>
            </a:r>
            <a:endParaRPr lang="en-US" dirty="0"/>
          </a:p>
          <a:p>
            <a:r>
              <a:rPr lang="en-US" dirty="0"/>
              <a:t>? Occlusion</a:t>
            </a:r>
          </a:p>
        </p:txBody>
      </p:sp>
      <p:pic>
        <p:nvPicPr>
          <p:cNvPr id="51" name="Picture 50"/>
          <p:cNvPicPr>
            <a:picLocks noChangeAspect="1"/>
          </p:cNvPicPr>
          <p:nvPr/>
        </p:nvPicPr>
        <p:blipFill rotWithShape="1">
          <a:blip r:embed="rId14"/>
          <a:srcRect b="25172"/>
          <a:stretch/>
        </p:blipFill>
        <p:spPr>
          <a:xfrm>
            <a:off x="7241195" y="5041427"/>
            <a:ext cx="1129278" cy="1122413"/>
          </a:xfrm>
          <a:prstGeom prst="rect">
            <a:avLst/>
          </a:prstGeom>
        </p:spPr>
      </p:pic>
      <p:pic>
        <p:nvPicPr>
          <p:cNvPr id="52" name="Picture 51"/>
          <p:cNvPicPr>
            <a:picLocks noChangeAspect="1"/>
          </p:cNvPicPr>
          <p:nvPr/>
        </p:nvPicPr>
        <p:blipFill rotWithShape="1">
          <a:blip r:embed="rId6">
            <a:extLst>
              <a:ext uri="{BEBA8EAE-BF5A-486C-A8C5-ECC9F3942E4B}">
                <a14:imgProps xmlns:a14="http://schemas.microsoft.com/office/drawing/2010/main">
                  <a14:imgLayer r:embed="rId7">
                    <a14:imgEffect>
                      <a14:backgroundRemoval t="1019" b="43889" l="1337" r="31551"/>
                    </a14:imgEffect>
                  </a14:imgLayer>
                </a14:imgProps>
              </a:ext>
            </a:extLst>
          </a:blip>
          <a:srcRect r="67711" b="53729"/>
          <a:stretch/>
        </p:blipFill>
        <p:spPr>
          <a:xfrm>
            <a:off x="8892944" y="5068496"/>
            <a:ext cx="252311" cy="261020"/>
          </a:xfrm>
          <a:prstGeom prst="rect">
            <a:avLst/>
          </a:prstGeom>
        </p:spPr>
      </p:pic>
      <p:pic>
        <p:nvPicPr>
          <p:cNvPr id="53" name="Picture 52"/>
          <p:cNvPicPr>
            <a:picLocks noChangeAspect="1"/>
          </p:cNvPicPr>
          <p:nvPr/>
        </p:nvPicPr>
        <p:blipFill rotWithShape="1">
          <a:blip r:embed="rId8">
            <a:extLst>
              <a:ext uri="{BEBA8EAE-BF5A-486C-A8C5-ECC9F3942E4B}">
                <a14:imgProps xmlns:a14="http://schemas.microsoft.com/office/drawing/2010/main">
                  <a14:imgLayer r:embed="rId7">
                    <a14:imgEffect>
                      <a14:backgroundRemoval t="52130" b="97037" l="67380" r="98997"/>
                    </a14:imgEffect>
                  </a14:imgLayer>
                </a14:imgProps>
              </a:ext>
            </a:extLst>
          </a:blip>
          <a:srcRect l="67404" t="52101"/>
          <a:stretch/>
        </p:blipFill>
        <p:spPr>
          <a:xfrm>
            <a:off x="8898064" y="5885937"/>
            <a:ext cx="273332" cy="289965"/>
          </a:xfrm>
          <a:prstGeom prst="rect">
            <a:avLst/>
          </a:prstGeom>
        </p:spPr>
      </p:pic>
      <p:sp>
        <p:nvSpPr>
          <p:cNvPr id="3" name="Date Placeholder 2"/>
          <p:cNvSpPr>
            <a:spLocks noGrp="1"/>
          </p:cNvSpPr>
          <p:nvPr>
            <p:ph type="dt" sz="half" idx="10"/>
          </p:nvPr>
        </p:nvSpPr>
        <p:spPr/>
        <p:txBody>
          <a:bodyPr/>
          <a:lstStyle/>
          <a:p>
            <a:r>
              <a:rPr lang="en-US" smtClean="0"/>
              <a:t>31-Oct-17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58</a:t>
            </a:fld>
            <a:endParaRPr lang="en-US" dirty="0"/>
          </a:p>
        </p:txBody>
      </p:sp>
    </p:spTree>
    <p:extLst>
      <p:ext uri="{BB962C8B-B14F-4D97-AF65-F5344CB8AC3E}">
        <p14:creationId xmlns:p14="http://schemas.microsoft.com/office/powerpoint/2010/main" val="66872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5"/>
          <p:cNvSpPr>
            <a:spLocks noGrp="1"/>
          </p:cNvSpPr>
          <p:nvPr>
            <p:ph idx="1"/>
          </p:nvPr>
        </p:nvSpPr>
        <p:spPr>
          <a:xfrm>
            <a:off x="1981200" y="838201"/>
            <a:ext cx="8305800" cy="5287963"/>
          </a:xfrm>
        </p:spPr>
        <p:txBody>
          <a:bodyPr>
            <a:normAutofit lnSpcReduction="10000"/>
          </a:bodyPr>
          <a:lstStyle/>
          <a:p>
            <a:pPr eaLnBrk="1" hangingPunct="1"/>
            <a:r>
              <a:rPr lang="en-US" sz="2400" dirty="0">
                <a:latin typeface="Arial" charset="0"/>
              </a:rPr>
              <a:t>Components of generalization error </a:t>
            </a:r>
          </a:p>
          <a:p>
            <a:pPr lvl="1" eaLnBrk="1" hangingPunct="1"/>
            <a:r>
              <a:rPr lang="en-US" sz="2000" b="1" dirty="0">
                <a:latin typeface="Arial" charset="0"/>
              </a:rPr>
              <a:t>Bias:</a:t>
            </a:r>
            <a:r>
              <a:rPr lang="en-US" sz="2000" dirty="0">
                <a:latin typeface="Arial" charset="0"/>
              </a:rPr>
              <a:t> how much the average model over all training sets differ from the true model?</a:t>
            </a:r>
          </a:p>
          <a:p>
            <a:pPr lvl="2" eaLnBrk="1" hangingPunct="1"/>
            <a:r>
              <a:rPr lang="en-US" sz="2000" dirty="0">
                <a:latin typeface="Arial" charset="0"/>
              </a:rPr>
              <a:t>Error due to inaccurate assumptions/simplifications made by the model</a:t>
            </a:r>
          </a:p>
          <a:p>
            <a:pPr lvl="1" eaLnBrk="1" hangingPunct="1"/>
            <a:r>
              <a:rPr lang="en-US" sz="2000" b="1" dirty="0">
                <a:latin typeface="Arial" charset="0"/>
              </a:rPr>
              <a:t>Variance:</a:t>
            </a:r>
            <a:r>
              <a:rPr lang="en-US" sz="2000" dirty="0">
                <a:latin typeface="Arial" charset="0"/>
              </a:rPr>
              <a:t> how much models estimated from different training sets differ from each other</a:t>
            </a:r>
          </a:p>
          <a:p>
            <a:pPr eaLnBrk="1" hangingPunct="1"/>
            <a:r>
              <a:rPr lang="en-US" sz="2400" b="1" dirty="0" err="1">
                <a:latin typeface="Arial" charset="0"/>
              </a:rPr>
              <a:t>Underfitting</a:t>
            </a:r>
            <a:r>
              <a:rPr lang="en-US" sz="2400" b="1" dirty="0">
                <a:latin typeface="Arial" charset="0"/>
              </a:rPr>
              <a:t>:</a:t>
            </a:r>
            <a:r>
              <a:rPr lang="en-US" sz="2400" dirty="0">
                <a:latin typeface="Arial" charset="0"/>
              </a:rPr>
              <a:t> model is too </a:t>
            </a:r>
            <a:r>
              <a:rPr lang="ja-JP" altLang="en-US" sz="2400" dirty="0">
                <a:latin typeface="Arial" charset="0"/>
              </a:rPr>
              <a:t>“</a:t>
            </a:r>
            <a:r>
              <a:rPr lang="en-US" altLang="ja-JP" sz="2400" dirty="0">
                <a:latin typeface="Arial" charset="0"/>
              </a:rPr>
              <a:t>simple</a:t>
            </a:r>
            <a:r>
              <a:rPr lang="ja-JP" altLang="en-US" sz="2400" dirty="0">
                <a:latin typeface="Arial" charset="0"/>
              </a:rPr>
              <a:t>”</a:t>
            </a:r>
            <a:r>
              <a:rPr lang="en-US" altLang="ja-JP" sz="2400" dirty="0">
                <a:latin typeface="Arial" charset="0"/>
              </a:rPr>
              <a:t> to represent all the relevant class characteristics</a:t>
            </a:r>
          </a:p>
          <a:p>
            <a:pPr lvl="1" eaLnBrk="1" hangingPunct="1"/>
            <a:r>
              <a:rPr lang="en-US" sz="2000" dirty="0">
                <a:latin typeface="Arial" charset="0"/>
              </a:rPr>
              <a:t>High bias and low variance</a:t>
            </a:r>
          </a:p>
          <a:p>
            <a:pPr lvl="1" eaLnBrk="1" hangingPunct="1"/>
            <a:r>
              <a:rPr lang="en-US" sz="2000" dirty="0">
                <a:latin typeface="Arial" charset="0"/>
              </a:rPr>
              <a:t>High training error and high test error</a:t>
            </a:r>
          </a:p>
          <a:p>
            <a:pPr eaLnBrk="1" hangingPunct="1"/>
            <a:r>
              <a:rPr lang="en-US" sz="2400" b="1" dirty="0" err="1">
                <a:latin typeface="Arial" charset="0"/>
              </a:rPr>
              <a:t>Overfitting</a:t>
            </a:r>
            <a:r>
              <a:rPr lang="en-US" sz="2400" b="1" dirty="0">
                <a:latin typeface="Arial" charset="0"/>
              </a:rPr>
              <a:t>:</a:t>
            </a:r>
            <a:r>
              <a:rPr lang="en-US" sz="2400" dirty="0">
                <a:latin typeface="Arial" charset="0"/>
              </a:rPr>
              <a:t> model is too </a:t>
            </a:r>
            <a:r>
              <a:rPr lang="ja-JP" altLang="en-US" sz="2400" dirty="0">
                <a:latin typeface="Arial" charset="0"/>
              </a:rPr>
              <a:t>“</a:t>
            </a:r>
            <a:r>
              <a:rPr lang="en-US" altLang="ja-JP" sz="2400" dirty="0">
                <a:latin typeface="Arial" charset="0"/>
              </a:rPr>
              <a:t>complex</a:t>
            </a:r>
            <a:r>
              <a:rPr lang="ja-JP" altLang="en-US" sz="2400" dirty="0">
                <a:latin typeface="Arial" charset="0"/>
              </a:rPr>
              <a:t>”</a:t>
            </a:r>
            <a:r>
              <a:rPr lang="en-US" altLang="ja-JP" sz="2400" dirty="0">
                <a:latin typeface="Arial" charset="0"/>
              </a:rPr>
              <a:t> and fits irrelevant characteristics (noise) in the data</a:t>
            </a:r>
          </a:p>
          <a:p>
            <a:pPr lvl="1" eaLnBrk="1" hangingPunct="1"/>
            <a:r>
              <a:rPr lang="en-US" sz="2000" dirty="0">
                <a:latin typeface="Arial" charset="0"/>
              </a:rPr>
              <a:t>Low bias and high variance</a:t>
            </a:r>
          </a:p>
          <a:p>
            <a:pPr lvl="1" eaLnBrk="1" hangingPunct="1"/>
            <a:r>
              <a:rPr lang="en-US" sz="2000" dirty="0">
                <a:latin typeface="Arial" charset="0"/>
              </a:rPr>
              <a:t>Low training error and high test error</a:t>
            </a:r>
          </a:p>
        </p:txBody>
      </p:sp>
      <p:sp>
        <p:nvSpPr>
          <p:cNvPr id="6" name="Title 1"/>
          <p:cNvSpPr>
            <a:spLocks noGrp="1"/>
          </p:cNvSpPr>
          <p:nvPr>
            <p:ph type="title"/>
          </p:nvPr>
        </p:nvSpPr>
        <p:spPr>
          <a:xfrm>
            <a:off x="1981200" y="0"/>
            <a:ext cx="8229600" cy="685800"/>
          </a:xfrm>
        </p:spPr>
        <p:txBody>
          <a:bodyPr>
            <a:normAutofit fontScale="90000"/>
          </a:bodyPr>
          <a:lstStyle/>
          <a:p>
            <a:r>
              <a:rPr lang="en-US" dirty="0" smtClean="0"/>
              <a:t>Bias versus variance</a:t>
            </a:r>
            <a:endParaRPr lang="en-US" dirty="0"/>
          </a:p>
        </p:txBody>
      </p:sp>
      <p:sp>
        <p:nvSpPr>
          <p:cNvPr id="7" name="TextBox 6"/>
          <p:cNvSpPr txBox="1"/>
          <p:nvPr/>
        </p:nvSpPr>
        <p:spPr>
          <a:xfrm>
            <a:off x="8862052" y="6096001"/>
            <a:ext cx="1638264" cy="276999"/>
          </a:xfrm>
          <a:prstGeom prst="rect">
            <a:avLst/>
          </a:prstGeom>
          <a:noFill/>
        </p:spPr>
        <p:txBody>
          <a:bodyPr wrap="none">
            <a:spAutoFit/>
          </a:bodyPr>
          <a:lstStyle/>
          <a:p>
            <a:pPr>
              <a:defRPr/>
            </a:pPr>
            <a:r>
              <a:rPr lang="en-US" sz="1200" dirty="0"/>
              <a:t>Slide credit: L. </a:t>
            </a:r>
            <a:r>
              <a:rPr lang="en-US" sz="1200" dirty="0" err="1"/>
              <a:t>Lazebnik</a:t>
            </a:r>
            <a:endParaRPr lang="en-US" sz="1200" dirty="0"/>
          </a:p>
        </p:txBody>
      </p:sp>
      <p:sp>
        <p:nvSpPr>
          <p:cNvPr id="2" name="Date Placeholder 1"/>
          <p:cNvSpPr>
            <a:spLocks noGrp="1"/>
          </p:cNvSpPr>
          <p:nvPr>
            <p:ph type="dt" sz="half" idx="10"/>
          </p:nvPr>
        </p:nvSpPr>
        <p:spPr/>
        <p:txBody>
          <a:bodyPr/>
          <a:lstStyle/>
          <a:p>
            <a:r>
              <a:rPr lang="en-US" smtClean="0"/>
              <a:t>31-Oct-17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59</a:t>
            </a:fld>
            <a:endParaRPr lang="en-US" dirty="0"/>
          </a:p>
        </p:txBody>
      </p:sp>
    </p:spTree>
    <p:extLst>
      <p:ext uri="{BB962C8B-B14F-4D97-AF65-F5344CB8AC3E}">
        <p14:creationId xmlns:p14="http://schemas.microsoft.com/office/powerpoint/2010/main" val="30811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31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31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31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3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What is color?</a:t>
            </a:r>
          </a:p>
        </p:txBody>
      </p:sp>
      <p:sp>
        <p:nvSpPr>
          <p:cNvPr id="45059" name="Rectangle 3"/>
          <p:cNvSpPr>
            <a:spLocks noGrp="1" noChangeArrowheads="1"/>
          </p:cNvSpPr>
          <p:nvPr>
            <p:ph type="body" idx="1"/>
          </p:nvPr>
        </p:nvSpPr>
        <p:spPr>
          <a:xfrm>
            <a:off x="2027239" y="1341438"/>
            <a:ext cx="4537075" cy="2971800"/>
          </a:xfrm>
        </p:spPr>
        <p:txBody>
          <a:bodyPr>
            <a:normAutofit fontScale="70000" lnSpcReduction="20000"/>
          </a:bodyPr>
          <a:lstStyle/>
          <a:p>
            <a:pPr>
              <a:spcBef>
                <a:spcPts val="1200"/>
              </a:spcBef>
            </a:pPr>
            <a:r>
              <a:rPr lang="en-US" altLang="en-US"/>
              <a:t>The result of interaction between physical light in the environment and our visual system.</a:t>
            </a:r>
          </a:p>
          <a:p>
            <a:pPr>
              <a:spcBef>
                <a:spcPts val="1200"/>
              </a:spcBef>
            </a:pPr>
            <a:endParaRPr lang="en-US" altLang="en-US" sz="1400"/>
          </a:p>
          <a:p>
            <a:pPr>
              <a:spcBef>
                <a:spcPts val="1200"/>
              </a:spcBef>
            </a:pPr>
            <a:r>
              <a:rPr lang="en-US" altLang="en-US"/>
              <a:t>A </a:t>
            </a:r>
            <a:r>
              <a:rPr lang="en-US" altLang="en-US" i="1"/>
              <a:t>psychological property</a:t>
            </a:r>
            <a:r>
              <a:rPr lang="en-US" altLang="en-US"/>
              <a:t> of our visual experiences when we look at objects and lights, </a:t>
            </a:r>
            <a:r>
              <a:rPr lang="en-US" altLang="en-US" i="1"/>
              <a:t>not a physical property </a:t>
            </a:r>
            <a:r>
              <a:rPr lang="en-US" altLang="en-US"/>
              <a:t>of those objects or lights. </a:t>
            </a:r>
            <a:br>
              <a:rPr lang="en-US" altLang="en-US"/>
            </a:br>
            <a:endParaRPr lang="en-US" altLang="en-US"/>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213" y="1376364"/>
            <a:ext cx="3352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4"/>
          <p:cNvSpPr txBox="1">
            <a:spLocks noChangeArrowheads="1"/>
          </p:cNvSpPr>
          <p:nvPr/>
        </p:nvSpPr>
        <p:spPr bwMode="auto">
          <a:xfrm>
            <a:off x="1524000" y="6019801"/>
            <a:ext cx="309562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1400" b="0"/>
              <a:t>Slide credit: Lana Lazebnik</a:t>
            </a:r>
          </a:p>
        </p:txBody>
      </p:sp>
    </p:spTree>
    <p:extLst>
      <p:ext uri="{BB962C8B-B14F-4D97-AF65-F5344CB8AC3E}">
        <p14:creationId xmlns:p14="http://schemas.microsoft.com/office/powerpoint/2010/main" val="6080779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 versus v</a:t>
            </a:r>
            <a:r>
              <a:rPr lang="en-US" dirty="0" smtClean="0"/>
              <a:t>ariance trade off</a:t>
            </a:r>
            <a:endParaRPr lang="en-US" dirty="0"/>
          </a:p>
        </p:txBody>
      </p:sp>
      <p:sp>
        <p:nvSpPr>
          <p:cNvPr id="4" name="Date Placeholder 3"/>
          <p:cNvSpPr>
            <a:spLocks noGrp="1"/>
          </p:cNvSpPr>
          <p:nvPr>
            <p:ph type="dt" sz="half" idx="10"/>
          </p:nvPr>
        </p:nvSpPr>
        <p:spPr/>
        <p:txBody>
          <a:bodyPr/>
          <a:lstStyle/>
          <a:p>
            <a:r>
              <a:rPr lang="en-US" smtClean="0"/>
              <a:t>31-Oct-17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60</a:t>
            </a:fld>
            <a:endParaRPr lang="en-US" dirty="0"/>
          </a:p>
        </p:txBody>
      </p:sp>
      <p:pic>
        <p:nvPicPr>
          <p:cNvPr id="6" name="Picture 5"/>
          <p:cNvPicPr>
            <a:picLocks noChangeAspect="1"/>
          </p:cNvPicPr>
          <p:nvPr/>
        </p:nvPicPr>
        <p:blipFill>
          <a:blip r:embed="rId2"/>
          <a:stretch>
            <a:fillRect/>
          </a:stretch>
        </p:blipFill>
        <p:spPr>
          <a:xfrm>
            <a:off x="2971800" y="1676400"/>
            <a:ext cx="6248400" cy="3924300"/>
          </a:xfrm>
          <a:prstGeom prst="rect">
            <a:avLst/>
          </a:prstGeom>
        </p:spPr>
      </p:pic>
    </p:spTree>
    <p:extLst>
      <p:ext uri="{BB962C8B-B14F-4D97-AF65-F5344CB8AC3E}">
        <p14:creationId xmlns:p14="http://schemas.microsoft.com/office/powerpoint/2010/main" val="2100224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a:xfrm>
            <a:off x="1981200" y="0"/>
            <a:ext cx="8229600" cy="1143000"/>
          </a:xfrm>
        </p:spPr>
        <p:txBody>
          <a:bodyPr/>
          <a:lstStyle/>
          <a:p>
            <a:r>
              <a:rPr lang="en-US" dirty="0" smtClean="0">
                <a:latin typeface="Calibri" charset="0"/>
              </a:rPr>
              <a:t>K</a:t>
            </a:r>
            <a:r>
              <a:rPr lang="en-US" dirty="0">
                <a:latin typeface="Calibri" charset="0"/>
              </a:rPr>
              <a:t>-</a:t>
            </a:r>
            <a:r>
              <a:rPr lang="en-US" dirty="0" smtClean="0">
                <a:latin typeface="Calibri" charset="0"/>
              </a:rPr>
              <a:t>NN</a:t>
            </a:r>
            <a:r>
              <a:rPr lang="en-US" dirty="0">
                <a:latin typeface="Calibri" charset="0"/>
              </a:rPr>
              <a:t>: issues to keep in mind</a:t>
            </a:r>
          </a:p>
        </p:txBody>
      </p:sp>
      <p:sp>
        <p:nvSpPr>
          <p:cNvPr id="202754" name="Content Placeholder 2"/>
          <p:cNvSpPr>
            <a:spLocks noGrp="1"/>
          </p:cNvSpPr>
          <p:nvPr>
            <p:ph idx="1"/>
          </p:nvPr>
        </p:nvSpPr>
        <p:spPr>
          <a:xfrm>
            <a:off x="2015812" y="1142602"/>
            <a:ext cx="8229600" cy="4877199"/>
          </a:xfrm>
        </p:spPr>
        <p:txBody>
          <a:bodyPr>
            <a:normAutofit/>
          </a:bodyPr>
          <a:lstStyle/>
          <a:p>
            <a:r>
              <a:rPr lang="en-US" sz="2800" dirty="0">
                <a:latin typeface="Calibri" charset="0"/>
              </a:rPr>
              <a:t>Choosing the value of k:</a:t>
            </a:r>
          </a:p>
          <a:p>
            <a:pPr lvl="1"/>
            <a:r>
              <a:rPr lang="en-US" sz="2400" dirty="0">
                <a:latin typeface="Calibri" charset="0"/>
              </a:rPr>
              <a:t>If too small, sensitive to noise points</a:t>
            </a:r>
          </a:p>
          <a:p>
            <a:pPr lvl="1"/>
            <a:r>
              <a:rPr lang="en-US" sz="2400" dirty="0">
                <a:latin typeface="Calibri" charset="0"/>
              </a:rPr>
              <a:t>If too large, neighborhood may include points from other classes</a:t>
            </a:r>
          </a:p>
          <a:p>
            <a:pPr lvl="1"/>
            <a:r>
              <a:rPr lang="en-US" sz="2400" dirty="0">
                <a:solidFill>
                  <a:srgbClr val="850000"/>
                </a:solidFill>
                <a:latin typeface="Calibri" charset="0"/>
              </a:rPr>
              <a:t>Solution</a:t>
            </a:r>
            <a:r>
              <a:rPr lang="en-US" sz="2400" dirty="0">
                <a:latin typeface="Calibri" charset="0"/>
              </a:rPr>
              <a:t>: cross validate!</a:t>
            </a:r>
          </a:p>
          <a:p>
            <a:r>
              <a:rPr lang="en-US" sz="2800" dirty="0">
                <a:latin typeface="Calibri" charset="0"/>
              </a:rPr>
              <a:t>Can produce counter-intuitive results (using Euclidean measure)</a:t>
            </a:r>
          </a:p>
          <a:p>
            <a:pPr lvl="1"/>
            <a:r>
              <a:rPr lang="en-US" sz="2400" dirty="0">
                <a:solidFill>
                  <a:srgbClr val="850000"/>
                </a:solidFill>
                <a:latin typeface="Calibri" charset="0"/>
              </a:rPr>
              <a:t>Solution</a:t>
            </a:r>
            <a:r>
              <a:rPr lang="en-US" sz="2400" dirty="0">
                <a:latin typeface="Calibri" charset="0"/>
              </a:rPr>
              <a:t>: normalize the vectors to unit length</a:t>
            </a:r>
          </a:p>
          <a:p>
            <a:r>
              <a:rPr lang="en-US" sz="2800" dirty="0">
                <a:latin typeface="Calibri" charset="0"/>
              </a:rPr>
              <a:t>Curse of Dimensionality</a:t>
            </a:r>
          </a:p>
          <a:p>
            <a:pPr lvl="1"/>
            <a:r>
              <a:rPr lang="en-US" sz="2400" dirty="0">
                <a:solidFill>
                  <a:srgbClr val="850000"/>
                </a:solidFill>
                <a:latin typeface="Calibri" charset="0"/>
              </a:rPr>
              <a:t>Solution</a:t>
            </a:r>
            <a:r>
              <a:rPr lang="en-US" sz="2400" dirty="0">
                <a:latin typeface="Calibri" charset="0"/>
              </a:rPr>
              <a:t>: no good one</a:t>
            </a:r>
          </a:p>
        </p:txBody>
      </p:sp>
      <p:sp>
        <p:nvSpPr>
          <p:cNvPr id="2" name="Date Placeholder 1"/>
          <p:cNvSpPr>
            <a:spLocks noGrp="1"/>
          </p:cNvSpPr>
          <p:nvPr>
            <p:ph type="dt" sz="half" idx="10"/>
          </p:nvPr>
        </p:nvSpPr>
        <p:spPr/>
        <p:txBody>
          <a:bodyPr/>
          <a:lstStyle/>
          <a:p>
            <a:r>
              <a:rPr lang="en-US" smtClean="0"/>
              <a:t>31-Oct-17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61</a:t>
            </a:fld>
            <a:endParaRPr lang="en-US" dirty="0"/>
          </a:p>
        </p:txBody>
      </p:sp>
    </p:spTree>
    <p:extLst>
      <p:ext uri="{BB962C8B-B14F-4D97-AF65-F5344CB8AC3E}">
        <p14:creationId xmlns:p14="http://schemas.microsoft.com/office/powerpoint/2010/main" val="160085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275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275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275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275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75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75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275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487362"/>
          </a:xfrm>
        </p:spPr>
        <p:txBody>
          <a:bodyPr>
            <a:normAutofit fontScale="90000"/>
          </a:bodyPr>
          <a:lstStyle/>
          <a:p>
            <a:r>
              <a:rPr lang="en-US" dirty="0" smtClean="0"/>
              <a:t>Curse of dimensionality</a:t>
            </a:r>
            <a:endParaRPr lang="en-US" dirty="0"/>
          </a:p>
        </p:txBody>
      </p:sp>
      <p:sp>
        <p:nvSpPr>
          <p:cNvPr id="3" name="Content Placeholder 2"/>
          <p:cNvSpPr>
            <a:spLocks noGrp="1"/>
          </p:cNvSpPr>
          <p:nvPr>
            <p:ph idx="1"/>
          </p:nvPr>
        </p:nvSpPr>
        <p:spPr>
          <a:xfrm>
            <a:off x="1981200" y="914401"/>
            <a:ext cx="8229600" cy="5211763"/>
          </a:xfrm>
        </p:spPr>
        <p:txBody>
          <a:bodyPr>
            <a:normAutofit/>
          </a:bodyPr>
          <a:lstStyle/>
          <a:p>
            <a:r>
              <a:rPr lang="en-US" sz="2400" dirty="0"/>
              <a:t>Assume 5000 points uniformly distributed in the unit hypercube and we want to apply 5-NN. Suppose our query point is at the origin.</a:t>
            </a:r>
          </a:p>
          <a:p>
            <a:pPr lvl="1"/>
            <a:r>
              <a:rPr lang="en-US" sz="2000" dirty="0"/>
              <a:t>In 1-dimension, we must go a distance of 5/5000=0.001 on the average to capture 5 nearest neighbors.</a:t>
            </a:r>
          </a:p>
          <a:p>
            <a:pPr lvl="1"/>
            <a:r>
              <a:rPr lang="en-US" sz="2000" dirty="0"/>
              <a:t>In 2 dimensions, we must go             to get a square that contains 0.001 of the volume.  </a:t>
            </a:r>
          </a:p>
          <a:p>
            <a:pPr lvl="1"/>
            <a:r>
              <a:rPr lang="en-US" sz="2000" dirty="0"/>
              <a:t>In d dimensions, we must go </a:t>
            </a:r>
          </a:p>
        </p:txBody>
      </p:sp>
      <p:sp>
        <p:nvSpPr>
          <p:cNvPr id="4" name="Date Placeholder 3"/>
          <p:cNvSpPr>
            <a:spLocks noGrp="1"/>
          </p:cNvSpPr>
          <p:nvPr>
            <p:ph type="dt" sz="half" idx="10"/>
          </p:nvPr>
        </p:nvSpPr>
        <p:spPr/>
        <p:txBody>
          <a:bodyPr/>
          <a:lstStyle/>
          <a:p>
            <a:r>
              <a:rPr lang="en-US" smtClean="0"/>
              <a:t>31-Oct-17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62</a:t>
            </a:fld>
            <a:endParaRPr lang="en-US" dirty="0"/>
          </a:p>
        </p:txBody>
      </p:sp>
      <p:graphicFrame>
        <p:nvGraphicFramePr>
          <p:cNvPr id="6" name="Object 5"/>
          <p:cNvGraphicFramePr>
            <a:graphicFrameLocks noChangeAspect="1"/>
          </p:cNvGraphicFramePr>
          <p:nvPr>
            <p:extLst/>
          </p:nvPr>
        </p:nvGraphicFramePr>
        <p:xfrm>
          <a:off x="5777754" y="2819400"/>
          <a:ext cx="699247" cy="304800"/>
        </p:xfrm>
        <a:graphic>
          <a:graphicData uri="http://schemas.openxmlformats.org/presentationml/2006/ole">
            <mc:AlternateContent xmlns:mc="http://schemas.openxmlformats.org/markup-compatibility/2006">
              <mc:Choice xmlns:v="urn:schemas-microsoft-com:vml" Requires="v">
                <p:oleObj spid="_x0000_s7195" name="Equation" r:id="rId3" imgW="495300" imgH="215900" progId="Equation.3">
                  <p:embed/>
                </p:oleObj>
              </mc:Choice>
              <mc:Fallback>
                <p:oleObj name="Equation" r:id="rId3" imgW="495300" imgH="215900" progId="Equation.3">
                  <p:embed/>
                  <p:pic>
                    <p:nvPicPr>
                      <p:cNvPr id="0" name=""/>
                      <p:cNvPicPr/>
                      <p:nvPr/>
                    </p:nvPicPr>
                    <p:blipFill>
                      <a:blip r:embed="rId4"/>
                      <a:stretch>
                        <a:fillRect/>
                      </a:stretch>
                    </p:blipFill>
                    <p:spPr>
                      <a:xfrm>
                        <a:off x="5777754" y="2819400"/>
                        <a:ext cx="699247" cy="3048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5832186" y="3365500"/>
          <a:ext cx="949614" cy="444500"/>
        </p:xfrm>
        <a:graphic>
          <a:graphicData uri="http://schemas.openxmlformats.org/presentationml/2006/ole">
            <mc:AlternateContent xmlns:mc="http://schemas.openxmlformats.org/markup-compatibility/2006">
              <mc:Choice xmlns:v="urn:schemas-microsoft-com:vml" Requires="v">
                <p:oleObj spid="_x0000_s7196" name="Equation" r:id="rId5" imgW="596900" imgH="279400" progId="Equation.3">
                  <p:embed/>
                </p:oleObj>
              </mc:Choice>
              <mc:Fallback>
                <p:oleObj name="Equation" r:id="rId5" imgW="596900" imgH="279400" progId="Equation.3">
                  <p:embed/>
                  <p:pic>
                    <p:nvPicPr>
                      <p:cNvPr id="0" name=""/>
                      <p:cNvPicPr/>
                      <p:nvPr/>
                    </p:nvPicPr>
                    <p:blipFill>
                      <a:blip r:embed="rId6"/>
                      <a:stretch>
                        <a:fillRect/>
                      </a:stretch>
                    </p:blipFill>
                    <p:spPr>
                      <a:xfrm>
                        <a:off x="5832186" y="3365500"/>
                        <a:ext cx="949614" cy="444500"/>
                      </a:xfrm>
                      <a:prstGeom prst="rect">
                        <a:avLst/>
                      </a:prstGeom>
                    </p:spPr>
                  </p:pic>
                </p:oleObj>
              </mc:Fallback>
            </mc:AlternateContent>
          </a:graphicData>
        </a:graphic>
      </p:graphicFrame>
      <p:pic>
        <p:nvPicPr>
          <p:cNvPr id="8" name="Picture 7"/>
          <p:cNvPicPr>
            <a:picLocks noChangeAspect="1"/>
          </p:cNvPicPr>
          <p:nvPr/>
        </p:nvPicPr>
        <p:blipFill rotWithShape="1">
          <a:blip r:embed="rId7"/>
          <a:srcRect b="6000"/>
          <a:stretch/>
        </p:blipFill>
        <p:spPr>
          <a:xfrm>
            <a:off x="3606998" y="3924979"/>
            <a:ext cx="5245100" cy="2364331"/>
          </a:xfrm>
          <a:prstGeom prst="rect">
            <a:avLst/>
          </a:prstGeom>
        </p:spPr>
      </p:pic>
    </p:spTree>
    <p:extLst>
      <p:ext uri="{BB962C8B-B14F-4D97-AF65-F5344CB8AC3E}">
        <p14:creationId xmlns:p14="http://schemas.microsoft.com/office/powerpoint/2010/main" val="3323279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compression through PCA</a:t>
            </a:r>
            <a:endParaRPr lang="en-US" dirty="0"/>
          </a:p>
        </p:txBody>
      </p:sp>
      <p:sp>
        <p:nvSpPr>
          <p:cNvPr id="4" name="Date Placeholder 3"/>
          <p:cNvSpPr>
            <a:spLocks noGrp="1"/>
          </p:cNvSpPr>
          <p:nvPr>
            <p:ph type="dt" sz="half" idx="10"/>
          </p:nvPr>
        </p:nvSpPr>
        <p:spPr/>
        <p:txBody>
          <a:bodyPr/>
          <a:lstStyle/>
          <a:p>
            <a:r>
              <a:rPr lang="en-US" smtClean="0"/>
              <a:t>2-Nov-17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63</a:t>
            </a:fld>
            <a:endParaRPr lang="en-US" dirty="0"/>
          </a:p>
        </p:txBody>
      </p:sp>
      <p:sp>
        <p:nvSpPr>
          <p:cNvPr id="7" name="TextBox 6"/>
          <p:cNvSpPr txBox="1"/>
          <p:nvPr/>
        </p:nvSpPr>
        <p:spPr>
          <a:xfrm>
            <a:off x="1981200" y="1752600"/>
            <a:ext cx="3276600" cy="1569660"/>
          </a:xfrm>
          <a:prstGeom prst="rect">
            <a:avLst/>
          </a:prstGeom>
          <a:noFill/>
        </p:spPr>
        <p:txBody>
          <a:bodyPr wrap="square" rtlCol="0">
            <a:spAutoFit/>
          </a:bodyPr>
          <a:lstStyle/>
          <a:p>
            <a:r>
              <a:rPr lang="en-US" sz="2400" dirty="0"/>
              <a:t>Covariance between the two axis is high. Can we reduce the number of dimensions to just 1?</a:t>
            </a:r>
          </a:p>
        </p:txBody>
      </p:sp>
      <p:pic>
        <p:nvPicPr>
          <p:cNvPr id="8" name="Picture 7"/>
          <p:cNvPicPr>
            <a:picLocks noChangeAspect="1"/>
          </p:cNvPicPr>
          <p:nvPr/>
        </p:nvPicPr>
        <p:blipFill>
          <a:blip r:embed="rId2"/>
          <a:stretch>
            <a:fillRect/>
          </a:stretch>
        </p:blipFill>
        <p:spPr>
          <a:xfrm>
            <a:off x="5410200" y="1752600"/>
            <a:ext cx="4420854" cy="4191000"/>
          </a:xfrm>
          <a:prstGeom prst="rect">
            <a:avLst/>
          </a:prstGeom>
        </p:spPr>
      </p:pic>
    </p:spTree>
    <p:extLst>
      <p:ext uri="{BB962C8B-B14F-4D97-AF65-F5344CB8AC3E}">
        <p14:creationId xmlns:p14="http://schemas.microsoft.com/office/powerpoint/2010/main" val="3792276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8382000" cy="1143000"/>
          </a:xfrm>
        </p:spPr>
        <p:txBody>
          <a:bodyPr>
            <a:noAutofit/>
          </a:bodyPr>
          <a:lstStyle/>
          <a:p>
            <a:r>
              <a:rPr lang="en-US" sz="3600" dirty="0"/>
              <a:t>Rule of thumb for finding the number of PCA components</a:t>
            </a:r>
          </a:p>
        </p:txBody>
      </p:sp>
      <p:sp>
        <p:nvSpPr>
          <p:cNvPr id="10" name="Content Placeholder 9"/>
          <p:cNvSpPr>
            <a:spLocks noGrp="1"/>
          </p:cNvSpPr>
          <p:nvPr>
            <p:ph idx="1"/>
          </p:nvPr>
        </p:nvSpPr>
        <p:spPr>
          <a:xfrm>
            <a:off x="1957600" y="1219201"/>
            <a:ext cx="8229600" cy="4800191"/>
          </a:xfrm>
        </p:spPr>
        <p:txBody>
          <a:bodyPr>
            <a:normAutofit fontScale="92500" lnSpcReduction="10000"/>
          </a:bodyPr>
          <a:lstStyle/>
          <a:p>
            <a:r>
              <a:rPr lang="en-US" sz="2800" dirty="0"/>
              <a:t>A natural measure is to pick the eigenvectors that explain p% of the data variability</a:t>
            </a:r>
          </a:p>
          <a:p>
            <a:pPr lvl="1"/>
            <a:r>
              <a:rPr lang="en-US" sz="2400" dirty="0"/>
              <a:t>Can be done by plotting the ratio </a:t>
            </a:r>
            <a:r>
              <a:rPr lang="en-US" sz="2400" dirty="0" err="1"/>
              <a:t>r</a:t>
            </a:r>
            <a:r>
              <a:rPr lang="en-US" sz="2400" baseline="-25000" dirty="0" err="1"/>
              <a:t>k</a:t>
            </a:r>
            <a:r>
              <a:rPr lang="en-US" sz="2400" dirty="0"/>
              <a:t> as a function of k</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r>
              <a:rPr lang="en-US" sz="2400" dirty="0"/>
              <a:t>E.g. we need 3 eigenvectors to cover 70% of the variability of this dataset</a:t>
            </a:r>
          </a:p>
        </p:txBody>
      </p:sp>
      <p:sp>
        <p:nvSpPr>
          <p:cNvPr id="4" name="Date Placeholder 3"/>
          <p:cNvSpPr>
            <a:spLocks noGrp="1"/>
          </p:cNvSpPr>
          <p:nvPr>
            <p:ph type="dt" sz="half" idx="10"/>
          </p:nvPr>
        </p:nvSpPr>
        <p:spPr/>
        <p:txBody>
          <a:bodyPr/>
          <a:lstStyle/>
          <a:p>
            <a:r>
              <a:rPr lang="en-US" smtClean="0"/>
              <a:t>2-Nov-17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64</a:t>
            </a:fld>
            <a:endParaRPr lang="en-US" dirty="0"/>
          </a:p>
        </p:txBody>
      </p:sp>
      <p:sp>
        <p:nvSpPr>
          <p:cNvPr id="9" name="TextBox 8"/>
          <p:cNvSpPr txBox="1"/>
          <p:nvPr/>
        </p:nvSpPr>
        <p:spPr>
          <a:xfrm>
            <a:off x="7772401" y="6019391"/>
            <a:ext cx="2847053" cy="338554"/>
          </a:xfrm>
          <a:prstGeom prst="rect">
            <a:avLst/>
          </a:prstGeom>
          <a:noFill/>
        </p:spPr>
        <p:txBody>
          <a:bodyPr wrap="none" rtlCol="0">
            <a:spAutoFit/>
          </a:bodyPr>
          <a:lstStyle/>
          <a:p>
            <a:r>
              <a:rPr lang="en-US" sz="1600" dirty="0"/>
              <a:t>Slide inspired by N. </a:t>
            </a:r>
            <a:r>
              <a:rPr lang="en-US" sz="1600" dirty="0" err="1"/>
              <a:t>Vasconcelos</a:t>
            </a:r>
            <a:endParaRPr lang="en-US" sz="1600" dirty="0"/>
          </a:p>
        </p:txBody>
      </p:sp>
      <p:pic>
        <p:nvPicPr>
          <p:cNvPr id="3" name="Picture 2"/>
          <p:cNvPicPr>
            <a:picLocks noChangeAspect="1"/>
          </p:cNvPicPr>
          <p:nvPr/>
        </p:nvPicPr>
        <p:blipFill rotWithShape="1">
          <a:blip r:embed="rId2"/>
          <a:srcRect r="47718"/>
          <a:stretch/>
        </p:blipFill>
        <p:spPr>
          <a:xfrm>
            <a:off x="2667001" y="2438400"/>
            <a:ext cx="3398531" cy="2485244"/>
          </a:xfrm>
          <a:prstGeom prst="rect">
            <a:avLst/>
          </a:prstGeom>
        </p:spPr>
      </p:pic>
      <p:pic>
        <p:nvPicPr>
          <p:cNvPr id="12" name="Picture 11"/>
          <p:cNvPicPr>
            <a:picLocks noChangeAspect="1"/>
          </p:cNvPicPr>
          <p:nvPr/>
        </p:nvPicPr>
        <p:blipFill rotWithShape="1">
          <a:blip r:embed="rId2"/>
          <a:srcRect l="66474"/>
          <a:stretch/>
        </p:blipFill>
        <p:spPr>
          <a:xfrm>
            <a:off x="6758923" y="2433215"/>
            <a:ext cx="2179354" cy="2485244"/>
          </a:xfrm>
          <a:prstGeom prst="rect">
            <a:avLst/>
          </a:prstGeom>
        </p:spPr>
      </p:pic>
    </p:spTree>
    <p:extLst>
      <p:ext uri="{BB962C8B-B14F-4D97-AF65-F5344CB8AC3E}">
        <p14:creationId xmlns:p14="http://schemas.microsoft.com/office/powerpoint/2010/main" val="8788697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dirty="0" smtClean="0"/>
              <a:t>Fischer’s Linear Discriminant Analysis</a:t>
            </a:r>
            <a:endParaRPr lang="en-US" dirty="0"/>
          </a:p>
        </p:txBody>
      </p:sp>
      <p:sp>
        <p:nvSpPr>
          <p:cNvPr id="3" name="Content Placeholder 2"/>
          <p:cNvSpPr>
            <a:spLocks noGrp="1"/>
          </p:cNvSpPr>
          <p:nvPr>
            <p:ph idx="1"/>
          </p:nvPr>
        </p:nvSpPr>
        <p:spPr>
          <a:xfrm>
            <a:off x="1981200" y="1267251"/>
            <a:ext cx="8229600" cy="4752141"/>
          </a:xfrm>
        </p:spPr>
        <p:txBody>
          <a:bodyPr/>
          <a:lstStyle/>
          <a:p>
            <a:r>
              <a:rPr lang="en-US" dirty="0" smtClean="0"/>
              <a:t>Goal: find the best separation between two classes</a:t>
            </a:r>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65</a:t>
            </a:fld>
            <a:endParaRPr lang="en-US" dirty="0"/>
          </a:p>
        </p:txBody>
      </p:sp>
      <p:sp>
        <p:nvSpPr>
          <p:cNvPr id="9" name="TextBox 8"/>
          <p:cNvSpPr txBox="1"/>
          <p:nvPr/>
        </p:nvSpPr>
        <p:spPr>
          <a:xfrm>
            <a:off x="7772401" y="6019391"/>
            <a:ext cx="2847053" cy="338554"/>
          </a:xfrm>
          <a:prstGeom prst="rect">
            <a:avLst/>
          </a:prstGeom>
          <a:noFill/>
        </p:spPr>
        <p:txBody>
          <a:bodyPr wrap="none" rtlCol="0">
            <a:spAutoFit/>
          </a:bodyPr>
          <a:lstStyle/>
          <a:p>
            <a:r>
              <a:rPr lang="en-US" sz="1600" dirty="0"/>
              <a:t>Slide inspired by N. </a:t>
            </a:r>
            <a:r>
              <a:rPr lang="en-US" sz="1600" dirty="0" err="1"/>
              <a:t>Vasconcelos</a:t>
            </a:r>
            <a:endParaRPr lang="en-US" sz="1600" dirty="0"/>
          </a:p>
        </p:txBody>
      </p:sp>
      <p:pic>
        <p:nvPicPr>
          <p:cNvPr id="10" name="Picture 9"/>
          <p:cNvPicPr>
            <a:picLocks noChangeAspect="1"/>
          </p:cNvPicPr>
          <p:nvPr/>
        </p:nvPicPr>
        <p:blipFill>
          <a:blip r:embed="rId3"/>
          <a:stretch>
            <a:fillRect/>
          </a:stretch>
        </p:blipFill>
        <p:spPr>
          <a:xfrm>
            <a:off x="2514600" y="2362201"/>
            <a:ext cx="7772400" cy="3423163"/>
          </a:xfrm>
          <a:prstGeom prst="rect">
            <a:avLst/>
          </a:prstGeom>
        </p:spPr>
      </p:pic>
      <p:sp>
        <p:nvSpPr>
          <p:cNvPr id="8" name="Oval 17"/>
          <p:cNvSpPr>
            <a:spLocks noChangeArrowheads="1"/>
          </p:cNvSpPr>
          <p:nvPr/>
        </p:nvSpPr>
        <p:spPr bwMode="auto">
          <a:xfrm rot="2407822">
            <a:off x="4222175" y="3764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 name="Oval 24"/>
          <p:cNvSpPr>
            <a:spLocks noChangeArrowheads="1"/>
          </p:cNvSpPr>
          <p:nvPr/>
        </p:nvSpPr>
        <p:spPr bwMode="auto">
          <a:xfrm rot="2407822">
            <a:off x="6068248" y="4298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 name="Oval 24"/>
          <p:cNvSpPr>
            <a:spLocks noChangeArrowheads="1"/>
          </p:cNvSpPr>
          <p:nvPr/>
        </p:nvSpPr>
        <p:spPr bwMode="auto">
          <a:xfrm rot="2407822">
            <a:off x="636962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 name="Oval 24"/>
          <p:cNvSpPr>
            <a:spLocks noChangeArrowheads="1"/>
          </p:cNvSpPr>
          <p:nvPr/>
        </p:nvSpPr>
        <p:spPr bwMode="auto">
          <a:xfrm rot="2407822">
            <a:off x="589857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 name="Oval 24"/>
          <p:cNvSpPr>
            <a:spLocks noChangeArrowheads="1"/>
          </p:cNvSpPr>
          <p:nvPr/>
        </p:nvSpPr>
        <p:spPr bwMode="auto">
          <a:xfrm rot="2407822">
            <a:off x="6050975" y="37649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 name="Oval 24"/>
          <p:cNvSpPr>
            <a:spLocks noChangeArrowheads="1"/>
          </p:cNvSpPr>
          <p:nvPr/>
        </p:nvSpPr>
        <p:spPr bwMode="auto">
          <a:xfrm rot="2407822">
            <a:off x="6220648"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6" name="Oval 24"/>
          <p:cNvSpPr>
            <a:spLocks noChangeArrowheads="1"/>
          </p:cNvSpPr>
          <p:nvPr/>
        </p:nvSpPr>
        <p:spPr bwMode="auto">
          <a:xfrm rot="2407822">
            <a:off x="6127175" y="3993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Oval 24"/>
          <p:cNvSpPr>
            <a:spLocks noChangeArrowheads="1"/>
          </p:cNvSpPr>
          <p:nvPr/>
        </p:nvSpPr>
        <p:spPr bwMode="auto">
          <a:xfrm rot="2407822">
            <a:off x="6445825" y="3688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 name="Oval 24"/>
          <p:cNvSpPr>
            <a:spLocks noChangeArrowheads="1"/>
          </p:cNvSpPr>
          <p:nvPr/>
        </p:nvSpPr>
        <p:spPr bwMode="auto">
          <a:xfrm rot="2407822">
            <a:off x="5898575" y="44646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 name="Oval 24"/>
          <p:cNvSpPr>
            <a:spLocks noChangeArrowheads="1"/>
          </p:cNvSpPr>
          <p:nvPr/>
        </p:nvSpPr>
        <p:spPr bwMode="auto">
          <a:xfrm rot="2407822">
            <a:off x="6293425" y="4374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 name="Oval 24"/>
          <p:cNvSpPr>
            <a:spLocks noChangeArrowheads="1"/>
          </p:cNvSpPr>
          <p:nvPr/>
        </p:nvSpPr>
        <p:spPr bwMode="auto">
          <a:xfrm rot="2407822">
            <a:off x="6445825" y="3231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 name="Oval 24"/>
          <p:cNvSpPr>
            <a:spLocks noChangeArrowheads="1"/>
          </p:cNvSpPr>
          <p:nvPr/>
        </p:nvSpPr>
        <p:spPr bwMode="auto">
          <a:xfrm rot="2407822">
            <a:off x="6674425"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 name="Oval 24"/>
          <p:cNvSpPr>
            <a:spLocks noChangeArrowheads="1"/>
          </p:cNvSpPr>
          <p:nvPr/>
        </p:nvSpPr>
        <p:spPr bwMode="auto">
          <a:xfrm rot="2407822">
            <a:off x="6598225" y="3917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 name="Oval 17"/>
          <p:cNvSpPr>
            <a:spLocks noChangeArrowheads="1"/>
          </p:cNvSpPr>
          <p:nvPr/>
        </p:nvSpPr>
        <p:spPr bwMode="auto">
          <a:xfrm rot="2407822">
            <a:off x="399357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 name="Oval 17"/>
          <p:cNvSpPr>
            <a:spLocks noChangeArrowheads="1"/>
          </p:cNvSpPr>
          <p:nvPr/>
        </p:nvSpPr>
        <p:spPr bwMode="auto">
          <a:xfrm rot="2407822">
            <a:off x="3917375" y="3702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6" name="Oval 17"/>
          <p:cNvSpPr>
            <a:spLocks noChangeArrowheads="1"/>
          </p:cNvSpPr>
          <p:nvPr/>
        </p:nvSpPr>
        <p:spPr bwMode="auto">
          <a:xfrm rot="2407822">
            <a:off x="431222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7" name="Oval 17"/>
          <p:cNvSpPr>
            <a:spLocks noChangeArrowheads="1"/>
          </p:cNvSpPr>
          <p:nvPr/>
        </p:nvSpPr>
        <p:spPr bwMode="auto">
          <a:xfrm rot="2407822">
            <a:off x="4450775" y="36125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 name="Oval 17"/>
          <p:cNvSpPr>
            <a:spLocks noChangeArrowheads="1"/>
          </p:cNvSpPr>
          <p:nvPr/>
        </p:nvSpPr>
        <p:spPr bwMode="auto">
          <a:xfrm rot="2407822">
            <a:off x="4172051" y="3227110"/>
            <a:ext cx="138545"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9" name="Oval 17"/>
          <p:cNvSpPr>
            <a:spLocks noChangeArrowheads="1"/>
          </p:cNvSpPr>
          <p:nvPr/>
        </p:nvSpPr>
        <p:spPr bwMode="auto">
          <a:xfrm rot="2407822">
            <a:off x="4083625" y="29267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 name="Oval 17"/>
          <p:cNvSpPr>
            <a:spLocks noChangeArrowheads="1"/>
          </p:cNvSpPr>
          <p:nvPr/>
        </p:nvSpPr>
        <p:spPr bwMode="auto">
          <a:xfrm rot="2407822">
            <a:off x="4388425" y="3002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1" name="Oval 17"/>
          <p:cNvSpPr>
            <a:spLocks noChangeArrowheads="1"/>
          </p:cNvSpPr>
          <p:nvPr/>
        </p:nvSpPr>
        <p:spPr bwMode="auto">
          <a:xfrm rot="2407822">
            <a:off x="4450775" y="2621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 name="Oval 17"/>
          <p:cNvSpPr>
            <a:spLocks noChangeArrowheads="1"/>
          </p:cNvSpPr>
          <p:nvPr/>
        </p:nvSpPr>
        <p:spPr bwMode="auto">
          <a:xfrm rot="2407822">
            <a:off x="4693225" y="30930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 name="Oval 17"/>
          <p:cNvSpPr>
            <a:spLocks noChangeArrowheads="1"/>
          </p:cNvSpPr>
          <p:nvPr/>
        </p:nvSpPr>
        <p:spPr bwMode="auto">
          <a:xfrm rot="2407822">
            <a:off x="4540825" y="3321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4" name="Oval 17"/>
          <p:cNvSpPr>
            <a:spLocks noChangeArrowheads="1"/>
          </p:cNvSpPr>
          <p:nvPr/>
        </p:nvSpPr>
        <p:spPr bwMode="auto">
          <a:xfrm rot="2407822">
            <a:off x="4617025" y="2698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13019146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dirty="0" smtClean="0"/>
              <a:t>Fischer’s Linear Discriminant Analysis</a:t>
            </a:r>
            <a:endParaRPr lang="en-US" dirty="0"/>
          </a:p>
        </p:txBody>
      </p:sp>
      <p:sp>
        <p:nvSpPr>
          <p:cNvPr id="3" name="Content Placeholder 2"/>
          <p:cNvSpPr>
            <a:spLocks noGrp="1"/>
          </p:cNvSpPr>
          <p:nvPr>
            <p:ph idx="1"/>
          </p:nvPr>
        </p:nvSpPr>
        <p:spPr>
          <a:xfrm>
            <a:off x="1981200" y="1267251"/>
            <a:ext cx="8229600" cy="4752141"/>
          </a:xfrm>
        </p:spPr>
        <p:txBody>
          <a:bodyPr/>
          <a:lstStyle/>
          <a:p>
            <a:endParaRPr lang="en-US" dirty="0" smtClean="0"/>
          </a:p>
        </p:txBody>
      </p:sp>
      <p:sp>
        <p:nvSpPr>
          <p:cNvPr id="4" name="Date Placeholder 3"/>
          <p:cNvSpPr>
            <a:spLocks noGrp="1"/>
          </p:cNvSpPr>
          <p:nvPr>
            <p:ph type="dt" sz="half" idx="10"/>
          </p:nvPr>
        </p:nvSpPr>
        <p:spPr/>
        <p:txBody>
          <a:bodyPr/>
          <a:lstStyle/>
          <a:p>
            <a:r>
              <a:rPr lang="en-US" smtClean="0"/>
              <a:t>07-Nov-17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66</a:t>
            </a:fld>
            <a:endParaRPr lang="en-US" dirty="0"/>
          </a:p>
        </p:txBody>
      </p:sp>
      <p:sp>
        <p:nvSpPr>
          <p:cNvPr id="9" name="TextBox 8"/>
          <p:cNvSpPr txBox="1"/>
          <p:nvPr/>
        </p:nvSpPr>
        <p:spPr>
          <a:xfrm>
            <a:off x="7772401" y="6019391"/>
            <a:ext cx="2847053" cy="338554"/>
          </a:xfrm>
          <a:prstGeom prst="rect">
            <a:avLst/>
          </a:prstGeom>
          <a:noFill/>
        </p:spPr>
        <p:txBody>
          <a:bodyPr wrap="none" rtlCol="0">
            <a:spAutoFit/>
          </a:bodyPr>
          <a:lstStyle/>
          <a:p>
            <a:r>
              <a:rPr lang="en-US" sz="1600" dirty="0"/>
              <a:t>Slide inspired by N. </a:t>
            </a:r>
            <a:r>
              <a:rPr lang="en-US" sz="1600" dirty="0" err="1"/>
              <a:t>Vasconcelos</a:t>
            </a:r>
            <a:endParaRPr lang="en-US" sz="1600" dirty="0"/>
          </a:p>
        </p:txBody>
      </p:sp>
      <p:pic>
        <p:nvPicPr>
          <p:cNvPr id="10" name="Picture 9"/>
          <p:cNvPicPr>
            <a:picLocks noChangeAspect="1"/>
          </p:cNvPicPr>
          <p:nvPr/>
        </p:nvPicPr>
        <p:blipFill>
          <a:blip r:embed="rId3"/>
          <a:stretch>
            <a:fillRect/>
          </a:stretch>
        </p:blipFill>
        <p:spPr>
          <a:xfrm>
            <a:off x="2514600" y="2362201"/>
            <a:ext cx="7772400" cy="3423163"/>
          </a:xfrm>
          <a:prstGeom prst="rect">
            <a:avLst/>
          </a:prstGeom>
        </p:spPr>
      </p:pic>
      <p:sp>
        <p:nvSpPr>
          <p:cNvPr id="8" name="Oval 17"/>
          <p:cNvSpPr>
            <a:spLocks noChangeArrowheads="1"/>
          </p:cNvSpPr>
          <p:nvPr/>
        </p:nvSpPr>
        <p:spPr bwMode="auto">
          <a:xfrm rot="2407822">
            <a:off x="4222175" y="3764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 name="Oval 24"/>
          <p:cNvSpPr>
            <a:spLocks noChangeArrowheads="1"/>
          </p:cNvSpPr>
          <p:nvPr/>
        </p:nvSpPr>
        <p:spPr bwMode="auto">
          <a:xfrm rot="2407822">
            <a:off x="6068248" y="4298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 name="Oval 24"/>
          <p:cNvSpPr>
            <a:spLocks noChangeArrowheads="1"/>
          </p:cNvSpPr>
          <p:nvPr/>
        </p:nvSpPr>
        <p:spPr bwMode="auto">
          <a:xfrm rot="2407822">
            <a:off x="636962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 name="Oval 24"/>
          <p:cNvSpPr>
            <a:spLocks noChangeArrowheads="1"/>
          </p:cNvSpPr>
          <p:nvPr/>
        </p:nvSpPr>
        <p:spPr bwMode="auto">
          <a:xfrm rot="2407822">
            <a:off x="589857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 name="Oval 24"/>
          <p:cNvSpPr>
            <a:spLocks noChangeArrowheads="1"/>
          </p:cNvSpPr>
          <p:nvPr/>
        </p:nvSpPr>
        <p:spPr bwMode="auto">
          <a:xfrm rot="2407822">
            <a:off x="6050975" y="37649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 name="Oval 24"/>
          <p:cNvSpPr>
            <a:spLocks noChangeArrowheads="1"/>
          </p:cNvSpPr>
          <p:nvPr/>
        </p:nvSpPr>
        <p:spPr bwMode="auto">
          <a:xfrm rot="2407822">
            <a:off x="6220648"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6" name="Oval 24"/>
          <p:cNvSpPr>
            <a:spLocks noChangeArrowheads="1"/>
          </p:cNvSpPr>
          <p:nvPr/>
        </p:nvSpPr>
        <p:spPr bwMode="auto">
          <a:xfrm rot="2407822">
            <a:off x="6127175" y="3993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Oval 24"/>
          <p:cNvSpPr>
            <a:spLocks noChangeArrowheads="1"/>
          </p:cNvSpPr>
          <p:nvPr/>
        </p:nvSpPr>
        <p:spPr bwMode="auto">
          <a:xfrm rot="2407822">
            <a:off x="6445825" y="3688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 name="Oval 24"/>
          <p:cNvSpPr>
            <a:spLocks noChangeArrowheads="1"/>
          </p:cNvSpPr>
          <p:nvPr/>
        </p:nvSpPr>
        <p:spPr bwMode="auto">
          <a:xfrm rot="2407822">
            <a:off x="5898575" y="44646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 name="Oval 24"/>
          <p:cNvSpPr>
            <a:spLocks noChangeArrowheads="1"/>
          </p:cNvSpPr>
          <p:nvPr/>
        </p:nvSpPr>
        <p:spPr bwMode="auto">
          <a:xfrm rot="2407822">
            <a:off x="6293425" y="4374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 name="Oval 24"/>
          <p:cNvSpPr>
            <a:spLocks noChangeArrowheads="1"/>
          </p:cNvSpPr>
          <p:nvPr/>
        </p:nvSpPr>
        <p:spPr bwMode="auto">
          <a:xfrm rot="2407822">
            <a:off x="6445825" y="3231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 name="Oval 24"/>
          <p:cNvSpPr>
            <a:spLocks noChangeArrowheads="1"/>
          </p:cNvSpPr>
          <p:nvPr/>
        </p:nvSpPr>
        <p:spPr bwMode="auto">
          <a:xfrm rot="2407822">
            <a:off x="6674425"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 name="Oval 24"/>
          <p:cNvSpPr>
            <a:spLocks noChangeArrowheads="1"/>
          </p:cNvSpPr>
          <p:nvPr/>
        </p:nvSpPr>
        <p:spPr bwMode="auto">
          <a:xfrm rot="2407822">
            <a:off x="6598225" y="3917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 name="Oval 17"/>
          <p:cNvSpPr>
            <a:spLocks noChangeArrowheads="1"/>
          </p:cNvSpPr>
          <p:nvPr/>
        </p:nvSpPr>
        <p:spPr bwMode="auto">
          <a:xfrm rot="2407822">
            <a:off x="399357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 name="Oval 17"/>
          <p:cNvSpPr>
            <a:spLocks noChangeArrowheads="1"/>
          </p:cNvSpPr>
          <p:nvPr/>
        </p:nvSpPr>
        <p:spPr bwMode="auto">
          <a:xfrm rot="2407822">
            <a:off x="3917375" y="3702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6" name="Oval 17"/>
          <p:cNvSpPr>
            <a:spLocks noChangeArrowheads="1"/>
          </p:cNvSpPr>
          <p:nvPr/>
        </p:nvSpPr>
        <p:spPr bwMode="auto">
          <a:xfrm rot="2407822">
            <a:off x="431222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7" name="Oval 17"/>
          <p:cNvSpPr>
            <a:spLocks noChangeArrowheads="1"/>
          </p:cNvSpPr>
          <p:nvPr/>
        </p:nvSpPr>
        <p:spPr bwMode="auto">
          <a:xfrm rot="2407822">
            <a:off x="4450775" y="36125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 name="Oval 17"/>
          <p:cNvSpPr>
            <a:spLocks noChangeArrowheads="1"/>
          </p:cNvSpPr>
          <p:nvPr/>
        </p:nvSpPr>
        <p:spPr bwMode="auto">
          <a:xfrm rot="2407822">
            <a:off x="4172051" y="3227110"/>
            <a:ext cx="138545"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9" name="Oval 17"/>
          <p:cNvSpPr>
            <a:spLocks noChangeArrowheads="1"/>
          </p:cNvSpPr>
          <p:nvPr/>
        </p:nvSpPr>
        <p:spPr bwMode="auto">
          <a:xfrm rot="2407822">
            <a:off x="4083625" y="29267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 name="Oval 17"/>
          <p:cNvSpPr>
            <a:spLocks noChangeArrowheads="1"/>
          </p:cNvSpPr>
          <p:nvPr/>
        </p:nvSpPr>
        <p:spPr bwMode="auto">
          <a:xfrm rot="2407822">
            <a:off x="4388425" y="3002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1" name="Oval 17"/>
          <p:cNvSpPr>
            <a:spLocks noChangeArrowheads="1"/>
          </p:cNvSpPr>
          <p:nvPr/>
        </p:nvSpPr>
        <p:spPr bwMode="auto">
          <a:xfrm rot="2407822">
            <a:off x="4450775" y="2621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 name="Oval 17"/>
          <p:cNvSpPr>
            <a:spLocks noChangeArrowheads="1"/>
          </p:cNvSpPr>
          <p:nvPr/>
        </p:nvSpPr>
        <p:spPr bwMode="auto">
          <a:xfrm rot="2407822">
            <a:off x="4693225" y="30930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 name="Oval 17"/>
          <p:cNvSpPr>
            <a:spLocks noChangeArrowheads="1"/>
          </p:cNvSpPr>
          <p:nvPr/>
        </p:nvSpPr>
        <p:spPr bwMode="auto">
          <a:xfrm rot="2407822">
            <a:off x="4540825" y="3321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4" name="Oval 17"/>
          <p:cNvSpPr>
            <a:spLocks noChangeArrowheads="1"/>
          </p:cNvSpPr>
          <p:nvPr/>
        </p:nvSpPr>
        <p:spPr bwMode="auto">
          <a:xfrm rot="2407822">
            <a:off x="4617025" y="2698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38" name="Group 37"/>
          <p:cNvGrpSpPr/>
          <p:nvPr/>
        </p:nvGrpSpPr>
        <p:grpSpPr>
          <a:xfrm>
            <a:off x="3776619" y="4253351"/>
            <a:ext cx="2181068" cy="730179"/>
            <a:chOff x="2252619" y="4253350"/>
            <a:chExt cx="2181068" cy="730179"/>
          </a:xfrm>
        </p:grpSpPr>
        <p:cxnSp>
          <p:nvCxnSpPr>
            <p:cNvPr id="23" name="Straight Connector 22"/>
            <p:cNvCxnSpPr/>
            <p:nvPr/>
          </p:nvCxnSpPr>
          <p:spPr>
            <a:xfrm>
              <a:off x="2362200" y="4253350"/>
              <a:ext cx="1828800" cy="699650"/>
            </a:xfrm>
            <a:prstGeom prst="line">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1280814">
              <a:off x="2252619" y="4337198"/>
              <a:ext cx="2181068" cy="646331"/>
            </a:xfrm>
            <a:prstGeom prst="rect">
              <a:avLst/>
            </a:prstGeom>
            <a:noFill/>
          </p:spPr>
          <p:txBody>
            <a:bodyPr wrap="square" rtlCol="0">
              <a:spAutoFit/>
            </a:bodyPr>
            <a:lstStyle/>
            <a:p>
              <a:pPr algn="ctr"/>
              <a:r>
                <a:rPr lang="en-US"/>
                <a:t>Between class scatter</a:t>
              </a:r>
            </a:p>
          </p:txBody>
        </p:sp>
      </p:grpSp>
      <p:cxnSp>
        <p:nvCxnSpPr>
          <p:cNvPr id="40" name="Straight Connector 39"/>
          <p:cNvCxnSpPr/>
          <p:nvPr/>
        </p:nvCxnSpPr>
        <p:spPr>
          <a:xfrm>
            <a:off x="5469602" y="5156450"/>
            <a:ext cx="397799" cy="163700"/>
          </a:xfrm>
          <a:prstGeom prst="line">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1280814">
            <a:off x="4431962" y="5542308"/>
            <a:ext cx="2911776" cy="369332"/>
          </a:xfrm>
          <a:prstGeom prst="rect">
            <a:avLst/>
          </a:prstGeom>
          <a:noFill/>
        </p:spPr>
        <p:txBody>
          <a:bodyPr wrap="square" rtlCol="0">
            <a:spAutoFit/>
          </a:bodyPr>
          <a:lstStyle/>
          <a:p>
            <a:pPr algn="ctr"/>
            <a:r>
              <a:rPr lang="en-US"/>
              <a:t>Within class </a:t>
            </a:r>
            <a:r>
              <a:rPr lang="en-US" dirty="0"/>
              <a:t>scatter</a:t>
            </a:r>
          </a:p>
        </p:txBody>
      </p:sp>
    </p:spTree>
    <p:extLst>
      <p:ext uri="{BB962C8B-B14F-4D97-AF65-F5344CB8AC3E}">
        <p14:creationId xmlns:p14="http://schemas.microsoft.com/office/powerpoint/2010/main" val="168200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dirty="0"/>
              <a:t>Bag of features: outline</a:t>
            </a:r>
          </a:p>
        </p:txBody>
      </p:sp>
      <p:sp>
        <p:nvSpPr>
          <p:cNvPr id="56323" name="Rectangle 3"/>
          <p:cNvSpPr>
            <a:spLocks noGrp="1" noChangeArrowheads="1"/>
          </p:cNvSpPr>
          <p:nvPr>
            <p:ph type="body" idx="1"/>
          </p:nvPr>
        </p:nvSpPr>
        <p:spPr>
          <a:xfrm>
            <a:off x="609600" y="1600202"/>
            <a:ext cx="10972800" cy="2433636"/>
          </a:xfrm>
        </p:spPr>
        <p:txBody>
          <a:bodyPr>
            <a:normAutofit/>
          </a:bodyPr>
          <a:lstStyle/>
          <a:p>
            <a:pPr marL="533400" indent="-533400">
              <a:buFontTx/>
              <a:buAutoNum type="arabicPeriod"/>
            </a:pPr>
            <a:r>
              <a:rPr lang="en-US" altLang="en-US" dirty="0"/>
              <a:t>Extract features</a:t>
            </a:r>
          </a:p>
          <a:p>
            <a:pPr marL="533400" indent="-533400">
              <a:buFontTx/>
              <a:buAutoNum type="arabicPeriod"/>
            </a:pPr>
            <a:r>
              <a:rPr lang="en-US" altLang="en-US" dirty="0"/>
              <a:t>Learn “visual vocabulary”</a:t>
            </a:r>
          </a:p>
          <a:p>
            <a:pPr marL="533400" indent="-533400">
              <a:buFontTx/>
              <a:buAutoNum type="arabicPeriod"/>
            </a:pPr>
            <a:r>
              <a:rPr lang="en-US" altLang="en-US" dirty="0"/>
              <a:t>Quantize features using visual vocabulary </a:t>
            </a:r>
          </a:p>
          <a:p>
            <a:pPr marL="533400" indent="-533400">
              <a:buFontTx/>
              <a:buAutoNum type="arabicPeriod"/>
            </a:pPr>
            <a:r>
              <a:rPr lang="en-US" altLang="en-US" dirty="0"/>
              <a:t>Represent images by frequencies of </a:t>
            </a:r>
            <a:r>
              <a:rPr lang="en-US" altLang="en-US" dirty="0" smtClean="0"/>
              <a:t> “</a:t>
            </a:r>
            <a:r>
              <a:rPr lang="en-US" altLang="en-US" dirty="0"/>
              <a:t>visual words” </a:t>
            </a:r>
          </a:p>
        </p:txBody>
      </p:sp>
      <p:grpSp>
        <p:nvGrpSpPr>
          <p:cNvPr id="2" name="Group 4"/>
          <p:cNvGrpSpPr>
            <a:grpSpLocks/>
          </p:cNvGrpSpPr>
          <p:nvPr/>
        </p:nvGrpSpPr>
        <p:grpSpPr bwMode="auto">
          <a:xfrm>
            <a:off x="1752600" y="4038600"/>
            <a:ext cx="8763000" cy="2209800"/>
            <a:chOff x="144" y="1776"/>
            <a:chExt cx="5520" cy="1392"/>
          </a:xfrm>
        </p:grpSpPr>
        <p:sp>
          <p:nvSpPr>
            <p:cNvPr id="56328"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29"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0"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1"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2"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3"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4"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5"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6"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7"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8"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39"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0" hangingPunct="0"/>
              <a:endParaRPr lang="en-US" altLang="en-US" sz="2400">
                <a:solidFill>
                  <a:srgbClr val="000000"/>
                </a:solidFill>
                <a:latin typeface="Arial" charset="0"/>
              </a:endParaRPr>
            </a:p>
          </p:txBody>
        </p:sp>
        <p:sp>
          <p:nvSpPr>
            <p:cNvPr id="56340"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41"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pic>
          <p:nvPicPr>
            <p:cNvPr id="56342" name="Picture 19" descr="ermine"/>
            <p:cNvPicPr>
              <a:picLocks noChangeAspect="1" noChangeArrowheads="1"/>
            </p:cNvPicPr>
            <p:nvPr/>
          </p:nvPicPr>
          <p:blipFill>
            <a:blip r:embed="rId3">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20" descr="bicycle"/>
            <p:cNvPicPr>
              <a:picLocks noChangeAspect="1" noChangeArrowheads="1"/>
            </p:cNvPicPr>
            <p:nvPr/>
          </p:nvPicPr>
          <p:blipFill>
            <a:blip r:embed="rId4">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1" descr="ermine"/>
            <p:cNvPicPr>
              <a:picLocks noChangeAspect="1" noChangeArrowheads="1"/>
            </p:cNvPicPr>
            <p:nvPr/>
          </p:nvPicPr>
          <p:blipFill>
            <a:blip r:embed="rId3">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5"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46"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47"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48"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pic>
          <p:nvPicPr>
            <p:cNvPr id="56349" name="Picture 26"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0" name="Picture 27" descr="ermine"/>
            <p:cNvPicPr>
              <a:picLocks noChangeAspect="1" noChangeArrowheads="1"/>
            </p:cNvPicPr>
            <p:nvPr/>
          </p:nvPicPr>
          <p:blipFill>
            <a:blip r:embed="rId3">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1" name="Picture 28" descr="bicycle"/>
            <p:cNvPicPr>
              <a:picLocks noChangeAspect="1" noChangeArrowheads="1"/>
            </p:cNvPicPr>
            <p:nvPr/>
          </p:nvPicPr>
          <p:blipFill>
            <a:blip r:embed="rId4">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2" name="Picture 29" descr="ermine"/>
            <p:cNvPicPr>
              <a:picLocks noChangeAspect="1" noChangeArrowheads="1"/>
            </p:cNvPicPr>
            <p:nvPr/>
          </p:nvPicPr>
          <p:blipFill>
            <a:blip r:embed="rId3">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30"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4" name="Picture 31" descr="ermine"/>
            <p:cNvPicPr>
              <a:picLocks noChangeAspect="1" noChangeArrowheads="1"/>
            </p:cNvPicPr>
            <p:nvPr/>
          </p:nvPicPr>
          <p:blipFill>
            <a:blip r:embed="rId3">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5" name="Picture 32" descr="bicycle"/>
            <p:cNvPicPr>
              <a:picLocks noChangeAspect="1" noChangeArrowheads="1"/>
            </p:cNvPicPr>
            <p:nvPr/>
          </p:nvPicPr>
          <p:blipFill>
            <a:blip r:embed="rId4">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6" name="Picture 33" descr="ermine"/>
            <p:cNvPicPr>
              <a:picLocks noChangeAspect="1" noChangeArrowheads="1"/>
            </p:cNvPicPr>
            <p:nvPr/>
          </p:nvPicPr>
          <p:blipFill>
            <a:blip r:embed="rId3">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7" name="Picture 34"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54" descr="DaVinci_face_on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1" y="4462464"/>
            <a:ext cx="5810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4524375"/>
            <a:ext cx="990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6" descr="viol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01100">
            <a:off x="8305801" y="4157664"/>
            <a:ext cx="3841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CF7DC490-98B8-074B-BB30-37775A2447EF}" type="slidenum">
              <a:rPr lang="en-US" smtClean="0"/>
              <a:pPr/>
              <a:t>67</a:t>
            </a:fld>
            <a:endParaRPr lang="en-US" dirty="0"/>
          </a:p>
        </p:txBody>
      </p:sp>
    </p:spTree>
    <p:extLst>
      <p:ext uri="{BB962C8B-B14F-4D97-AF65-F5344CB8AC3E}">
        <p14:creationId xmlns:p14="http://schemas.microsoft.com/office/powerpoint/2010/main" val="1870910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Bag of words + pyramids</a:t>
            </a:r>
            <a:endParaRPr lang="en-US"/>
          </a:p>
        </p:txBody>
      </p:sp>
      <p:sp>
        <p:nvSpPr>
          <p:cNvPr id="5" name="Slide Number Placeholder 4"/>
          <p:cNvSpPr>
            <a:spLocks noGrp="1"/>
          </p:cNvSpPr>
          <p:nvPr>
            <p:ph type="sldNum" sz="quarter" idx="12"/>
          </p:nvPr>
        </p:nvSpPr>
        <p:spPr/>
        <p:txBody>
          <a:bodyPr/>
          <a:lstStyle/>
          <a:p>
            <a:fld id="{CF7DC490-98B8-074B-BB30-37775A2447EF}" type="slidenum">
              <a:rPr lang="en-US" smtClean="0"/>
              <a:pPr/>
              <a:t>68</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4444" y="1600201"/>
            <a:ext cx="7743112" cy="4525963"/>
          </a:xfrm>
        </p:spPr>
      </p:pic>
    </p:spTree>
    <p:extLst>
      <p:ext uri="{BB962C8B-B14F-4D97-AF65-F5344CB8AC3E}">
        <p14:creationId xmlns:p14="http://schemas.microsoft.com/office/powerpoint/2010/main" val="744630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Bayes</a:t>
            </a:r>
            <a:endParaRPr lang="en-US" dirty="0"/>
          </a:p>
        </p:txBody>
      </p:sp>
      <p:sp>
        <p:nvSpPr>
          <p:cNvPr id="3" name="Content Placeholder 2"/>
          <p:cNvSpPr>
            <a:spLocks noGrp="1"/>
          </p:cNvSpPr>
          <p:nvPr>
            <p:ph idx="1"/>
          </p:nvPr>
        </p:nvSpPr>
        <p:spPr>
          <a:xfrm>
            <a:off x="1981200" y="1600201"/>
            <a:ext cx="8229600" cy="4239656"/>
          </a:xfrm>
        </p:spPr>
        <p:txBody>
          <a:bodyPr>
            <a:normAutofit fontScale="92500"/>
          </a:bodyPr>
          <a:lstStyle/>
          <a:p>
            <a:r>
              <a:rPr lang="en-US" dirty="0"/>
              <a:t>Classify image using histograms of occurrences on visual words</a:t>
            </a:r>
            <a:r>
              <a:rPr lang="en-US" dirty="0" smtClean="0"/>
              <a:t>:</a:t>
            </a:r>
          </a:p>
          <a:p>
            <a:endParaRPr lang="en-US" dirty="0" smtClean="0"/>
          </a:p>
          <a:p>
            <a:endParaRPr lang="en-US" dirty="0" smtClean="0"/>
          </a:p>
          <a:p>
            <a:r>
              <a:rPr lang="en-US" dirty="0" smtClean="0"/>
              <a:t>if </a:t>
            </a:r>
            <a:r>
              <a:rPr lang="en-US" dirty="0"/>
              <a:t>only present/absence of a word is taken into account</a:t>
            </a:r>
            <a:r>
              <a:rPr lang="en-US" dirty="0" smtClean="0"/>
              <a:t>:</a:t>
            </a:r>
          </a:p>
          <a:p>
            <a:r>
              <a:rPr lang="en-US" dirty="0"/>
              <a:t>Naïve Bayes classifier assumes that visual words are conditionally independent given object </a:t>
            </a:r>
            <a:r>
              <a:rPr lang="en-US" dirty="0" smtClean="0"/>
              <a:t>class</a:t>
            </a:r>
          </a:p>
          <a:p>
            <a:endParaRPr lang="en-US" dirty="0"/>
          </a:p>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69</a:t>
            </a:fld>
            <a:endParaRPr lang="en-US" dirty="0"/>
          </a:p>
        </p:txBody>
      </p:sp>
      <p:sp>
        <p:nvSpPr>
          <p:cNvPr id="6" name="TextBox 5"/>
          <p:cNvSpPr txBox="1"/>
          <p:nvPr/>
        </p:nvSpPr>
        <p:spPr>
          <a:xfrm>
            <a:off x="7239000" y="5943600"/>
            <a:ext cx="3200400" cy="369332"/>
          </a:xfrm>
          <a:prstGeom prst="rect">
            <a:avLst/>
          </a:prstGeom>
          <a:noFill/>
        </p:spPr>
        <p:txBody>
          <a:bodyPr wrap="square" rtlCol="0">
            <a:spAutoFit/>
          </a:bodyPr>
          <a:lstStyle/>
          <a:p>
            <a:r>
              <a:rPr lang="en-US"/>
              <a:t>Csurka</a:t>
            </a:r>
            <a:r>
              <a:rPr lang="en-US" dirty="0"/>
              <a:t> Bray, Dance &amp; Fan, 2004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585" y="2369386"/>
            <a:ext cx="3048000" cy="112568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4264253"/>
            <a:ext cx="1920836" cy="560676"/>
          </a:xfrm>
          <a:prstGeom prst="rect">
            <a:avLst/>
          </a:prstGeom>
        </p:spPr>
      </p:pic>
    </p:spTree>
    <p:extLst>
      <p:ext uri="{BB962C8B-B14F-4D97-AF65-F5344CB8AC3E}">
        <p14:creationId xmlns:p14="http://schemas.microsoft.com/office/powerpoint/2010/main" val="862406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Interaction of light and surfaces</a:t>
            </a:r>
          </a:p>
        </p:txBody>
      </p:sp>
      <p:graphicFrame>
        <p:nvGraphicFramePr>
          <p:cNvPr id="1026" name="Object 5"/>
          <p:cNvGraphicFramePr>
            <a:graphicFrameLocks noGrp="1" noChangeAspect="1"/>
          </p:cNvGraphicFramePr>
          <p:nvPr>
            <p:ph idx="1"/>
            <p:extLst>
              <p:ext uri="{D42A27DB-BD31-4B8C-83A1-F6EECF244321}">
                <p14:modId xmlns:p14="http://schemas.microsoft.com/office/powerpoint/2010/main" val="44407217"/>
              </p:ext>
            </p:extLst>
          </p:nvPr>
        </p:nvGraphicFramePr>
        <p:xfrm>
          <a:off x="323850" y="4133849"/>
          <a:ext cx="8304213" cy="2117725"/>
        </p:xfrm>
        <a:graphic>
          <a:graphicData uri="http://schemas.openxmlformats.org/presentationml/2006/ole">
            <mc:AlternateContent xmlns:mc="http://schemas.openxmlformats.org/markup-compatibility/2006">
              <mc:Choice xmlns:v="urn:schemas-microsoft-com:vml" Requires="v">
                <p:oleObj spid="_x0000_s1050" name="Image" r:id="rId4" imgW="15784127" imgH="4025397" progId="Photoshop.Image.10">
                  <p:embed/>
                </p:oleObj>
              </mc:Choice>
              <mc:Fallback>
                <p:oleObj name="Image" r:id="rId4" imgW="15784127" imgH="4025397"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133849"/>
                        <a:ext cx="8304213"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8" name="Rectangle 3"/>
          <p:cNvSpPr>
            <a:spLocks noGrp="1" noChangeArrowheads="1"/>
          </p:cNvSpPr>
          <p:nvPr>
            <p:ph type="body" idx="4294967295"/>
          </p:nvPr>
        </p:nvSpPr>
        <p:spPr>
          <a:xfrm>
            <a:off x="4648200" y="1219200"/>
            <a:ext cx="7219950" cy="3086100"/>
          </a:xfrm>
        </p:spPr>
        <p:txBody>
          <a:bodyPr/>
          <a:lstStyle/>
          <a:p>
            <a:r>
              <a:rPr lang="en-US" sz="2400" dirty="0"/>
              <a:t>Reflected color is the result of interaction of light source spectrum with surface reflectance</a:t>
            </a:r>
          </a:p>
          <a:p>
            <a:r>
              <a:rPr lang="en-US" sz="2400" dirty="0"/>
              <a:t>Spectral radiometry</a:t>
            </a:r>
          </a:p>
          <a:p>
            <a:pPr lvl="1"/>
            <a:r>
              <a:rPr lang="en-US" sz="1800" dirty="0"/>
              <a:t>All definitions and units are now “per unit wavelength”</a:t>
            </a:r>
          </a:p>
          <a:p>
            <a:pPr lvl="1"/>
            <a:r>
              <a:rPr lang="en-US" sz="1800" dirty="0"/>
              <a:t>All terms are now “spectral”</a:t>
            </a:r>
          </a:p>
        </p:txBody>
      </p:sp>
      <p:pic>
        <p:nvPicPr>
          <p:cNvPr id="1029" name="Picture 7" descr="strawberry"/>
          <p:cNvPicPr>
            <a:picLocks noChangeAspect="1" noChangeArrowheads="1"/>
          </p:cNvPicPr>
          <p:nvPr/>
        </p:nvPicPr>
        <p:blipFill>
          <a:blip r:embed="rId6" cstate="print"/>
          <a:srcRect/>
          <a:stretch>
            <a:fillRect/>
          </a:stretch>
        </p:blipFill>
        <p:spPr bwMode="auto">
          <a:xfrm>
            <a:off x="409578" y="1219200"/>
            <a:ext cx="4038600" cy="3028950"/>
          </a:xfrm>
          <a:prstGeom prst="rect">
            <a:avLst/>
          </a:prstGeom>
          <a:noFill/>
          <a:ln w="9525">
            <a:noFill/>
            <a:miter lim="800000"/>
            <a:headEnd/>
            <a:tailEnd/>
          </a:ln>
        </p:spPr>
      </p:pic>
      <p:sp>
        <p:nvSpPr>
          <p:cNvPr id="1030" name="Rectangle 5"/>
          <p:cNvSpPr>
            <a:spLocks noChangeArrowheads="1"/>
          </p:cNvSpPr>
          <p:nvPr/>
        </p:nvSpPr>
        <p:spPr bwMode="auto">
          <a:xfrm>
            <a:off x="4876800" y="4800600"/>
            <a:ext cx="304800" cy="13716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031" name="Text Box 9"/>
          <p:cNvSpPr txBox="1">
            <a:spLocks noChangeArrowheads="1"/>
          </p:cNvSpPr>
          <p:nvPr/>
        </p:nvSpPr>
        <p:spPr bwMode="auto">
          <a:xfrm>
            <a:off x="8628062" y="5249862"/>
            <a:ext cx="3291857" cy="922338"/>
          </a:xfrm>
          <a:prstGeom prst="rect">
            <a:avLst/>
          </a:prstGeom>
          <a:noFill/>
          <a:ln w="9525">
            <a:noFill/>
            <a:miter lim="800000"/>
            <a:headEnd/>
            <a:tailEnd/>
          </a:ln>
        </p:spPr>
        <p:txBody>
          <a:bodyPr wrap="square">
            <a:spAutoFit/>
          </a:bodyPr>
          <a:lstStyle/>
          <a:p>
            <a:pPr fontAlgn="base">
              <a:spcBef>
                <a:spcPct val="0"/>
              </a:spcBef>
              <a:spcAft>
                <a:spcPct val="0"/>
              </a:spcAft>
            </a:pPr>
            <a:r>
              <a:rPr lang="en-US" dirty="0">
                <a:solidFill>
                  <a:prstClr val="black"/>
                </a:solidFill>
                <a:cs typeface="Arial" pitchFamily="34" charset="0"/>
              </a:rPr>
              <a:t>From Foundation of Vision by Brian </a:t>
            </a:r>
            <a:r>
              <a:rPr lang="en-US" dirty="0" err="1">
                <a:solidFill>
                  <a:prstClr val="black"/>
                </a:solidFill>
                <a:cs typeface="Arial" pitchFamily="34" charset="0"/>
              </a:rPr>
              <a:t>Wandell</a:t>
            </a:r>
            <a:r>
              <a:rPr lang="en-US" dirty="0">
                <a:solidFill>
                  <a:prstClr val="black"/>
                </a:solidFill>
                <a:cs typeface="Arial" pitchFamily="34" charset="0"/>
              </a:rPr>
              <a:t>, </a:t>
            </a:r>
            <a:r>
              <a:rPr lang="en-US" dirty="0" err="1">
                <a:solidFill>
                  <a:prstClr val="black"/>
                </a:solidFill>
                <a:cs typeface="Arial" pitchFamily="34" charset="0"/>
              </a:rPr>
              <a:t>Sinauer</a:t>
            </a:r>
            <a:r>
              <a:rPr lang="en-US" dirty="0">
                <a:solidFill>
                  <a:prstClr val="black"/>
                </a:solidFill>
                <a:cs typeface="Arial" pitchFamily="34" charset="0"/>
              </a:rPr>
              <a:t> Associates, 1995</a:t>
            </a:r>
          </a:p>
        </p:txBody>
      </p:sp>
    </p:spTree>
    <p:extLst>
      <p:ext uri="{BB962C8B-B14F-4D97-AF65-F5344CB8AC3E}">
        <p14:creationId xmlns:p14="http://schemas.microsoft.com/office/powerpoint/2010/main" val="2576806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Detection</a:t>
            </a:r>
            <a:endParaRPr lang="en-US" dirty="0"/>
          </a:p>
        </p:txBody>
      </p:sp>
      <p:sp>
        <p:nvSpPr>
          <p:cNvPr id="3" name="Content Placeholder 2"/>
          <p:cNvSpPr>
            <a:spLocks noGrp="1"/>
          </p:cNvSpPr>
          <p:nvPr>
            <p:ph idx="1"/>
          </p:nvPr>
        </p:nvSpPr>
        <p:spPr/>
        <p:txBody>
          <a:bodyPr>
            <a:normAutofit lnSpcReduction="10000"/>
          </a:bodyPr>
          <a:lstStyle/>
          <a:p>
            <a:r>
              <a:rPr lang="en-US" b="1" dirty="0"/>
              <a:t>Problem</a:t>
            </a:r>
            <a:r>
              <a:rPr lang="en-US" dirty="0"/>
              <a:t>: Detecting and localizing generic objects from various categories, such as cars, people, etc. </a:t>
            </a:r>
            <a:endParaRPr lang="en-US" dirty="0" smtClean="0"/>
          </a:p>
          <a:p>
            <a:endParaRPr lang="en-US" dirty="0"/>
          </a:p>
          <a:p>
            <a:r>
              <a:rPr lang="en-US" dirty="0" smtClean="0"/>
              <a:t>Challenges</a:t>
            </a:r>
            <a:r>
              <a:rPr lang="en-US" dirty="0"/>
              <a:t>: </a:t>
            </a:r>
            <a:endParaRPr lang="en-US" dirty="0" smtClean="0"/>
          </a:p>
          <a:p>
            <a:pPr lvl="1"/>
            <a:r>
              <a:rPr lang="en-US" dirty="0" smtClean="0"/>
              <a:t>Illumination,</a:t>
            </a:r>
          </a:p>
          <a:p>
            <a:pPr lvl="1"/>
            <a:r>
              <a:rPr lang="en-US" dirty="0" smtClean="0"/>
              <a:t> </a:t>
            </a:r>
            <a:r>
              <a:rPr lang="en-US" dirty="0"/>
              <a:t>viewpoint, </a:t>
            </a:r>
            <a:endParaRPr lang="en-US" dirty="0" smtClean="0"/>
          </a:p>
          <a:p>
            <a:pPr lvl="1"/>
            <a:r>
              <a:rPr lang="en-US" dirty="0" smtClean="0"/>
              <a:t>deformations</a:t>
            </a:r>
            <a:r>
              <a:rPr lang="en-US" dirty="0"/>
              <a:t>, </a:t>
            </a:r>
            <a:endParaRPr lang="en-US" dirty="0" smtClean="0"/>
          </a:p>
          <a:p>
            <a:pPr lvl="1"/>
            <a:r>
              <a:rPr lang="en-US" dirty="0" smtClean="0"/>
              <a:t>Intra-class </a:t>
            </a:r>
            <a:r>
              <a:rPr lang="en-US" dirty="0"/>
              <a:t/>
            </a:r>
            <a:br>
              <a:rPr lang="en-US" dirty="0"/>
            </a:br>
            <a:r>
              <a:rPr lang="en-US" dirty="0" smtClean="0"/>
              <a:t>variability</a:t>
            </a:r>
            <a:endParaRPr lang="en-US" dirty="0"/>
          </a:p>
        </p:txBody>
      </p:sp>
      <p:sp>
        <p:nvSpPr>
          <p:cNvPr id="4" name="Date Placeholder 3"/>
          <p:cNvSpPr>
            <a:spLocks noGrp="1"/>
          </p:cNvSpPr>
          <p:nvPr>
            <p:ph type="dt" sz="half" idx="10"/>
          </p:nvPr>
        </p:nvSpPr>
        <p:spPr/>
        <p:txBody>
          <a:bodyPr/>
          <a:lstStyle/>
          <a:p>
            <a:r>
              <a:rPr lang="en-US" smtClean="0"/>
              <a:t>14-Nov-17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70</a:t>
            </a:fld>
            <a:endParaRPr lang="en-US" dirty="0"/>
          </a:p>
        </p:txBody>
      </p:sp>
      <p:pic>
        <p:nvPicPr>
          <p:cNvPr id="8" name="Picture 7"/>
          <p:cNvPicPr>
            <a:picLocks noChangeAspect="1"/>
          </p:cNvPicPr>
          <p:nvPr/>
        </p:nvPicPr>
        <p:blipFill>
          <a:blip r:embed="rId2"/>
          <a:stretch>
            <a:fillRect/>
          </a:stretch>
        </p:blipFill>
        <p:spPr>
          <a:xfrm>
            <a:off x="5486940" y="3048000"/>
            <a:ext cx="5168360" cy="3260725"/>
          </a:xfrm>
          <a:prstGeom prst="rect">
            <a:avLst/>
          </a:prstGeom>
        </p:spPr>
      </p:pic>
    </p:spTree>
    <p:extLst>
      <p:ext uri="{BB962C8B-B14F-4D97-AF65-F5344CB8AC3E}">
        <p14:creationId xmlns:p14="http://schemas.microsoft.com/office/powerpoint/2010/main" val="3098895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t>Object Detection Benchmarks</a:t>
            </a:r>
            <a:endParaRPr lang="en-US" altLang="en-US" dirty="0"/>
          </a:p>
        </p:txBody>
      </p:sp>
      <p:sp>
        <p:nvSpPr>
          <p:cNvPr id="16387" name="Content Placeholder 2"/>
          <p:cNvSpPr>
            <a:spLocks noGrp="1"/>
          </p:cNvSpPr>
          <p:nvPr>
            <p:ph idx="1"/>
          </p:nvPr>
        </p:nvSpPr>
        <p:spPr>
          <a:xfrm>
            <a:off x="1981200" y="1600200"/>
            <a:ext cx="8229600" cy="4648200"/>
          </a:xfrm>
        </p:spPr>
        <p:txBody>
          <a:bodyPr>
            <a:normAutofit lnSpcReduction="10000"/>
          </a:bodyPr>
          <a:lstStyle/>
          <a:p>
            <a:pPr>
              <a:lnSpc>
                <a:spcPct val="90000"/>
              </a:lnSpc>
            </a:pPr>
            <a:r>
              <a:rPr lang="en-US" altLang="en-US" sz="3000"/>
              <a:t>PASCAL VOC Challenge</a:t>
            </a:r>
          </a:p>
          <a:p>
            <a:pPr>
              <a:lnSpc>
                <a:spcPct val="90000"/>
              </a:lnSpc>
            </a:pPr>
            <a:endParaRPr lang="en-US" altLang="en-US" sz="3000" dirty="0"/>
          </a:p>
          <a:p>
            <a:pPr>
              <a:lnSpc>
                <a:spcPct val="90000"/>
              </a:lnSpc>
            </a:pPr>
            <a:endParaRPr lang="en-US" altLang="en-US" sz="3000" dirty="0"/>
          </a:p>
          <a:p>
            <a:pPr>
              <a:lnSpc>
                <a:spcPct val="90000"/>
              </a:lnSpc>
            </a:pPr>
            <a:endParaRPr lang="en-US" altLang="en-US" sz="3000" dirty="0"/>
          </a:p>
          <a:p>
            <a:pPr>
              <a:lnSpc>
                <a:spcPct val="90000"/>
              </a:lnSpc>
            </a:pPr>
            <a:endParaRPr lang="en-US" altLang="en-US" sz="3000" dirty="0"/>
          </a:p>
          <a:p>
            <a:pPr>
              <a:lnSpc>
                <a:spcPct val="90000"/>
              </a:lnSpc>
            </a:pPr>
            <a:endParaRPr lang="en-US" altLang="en-US" sz="3000" dirty="0"/>
          </a:p>
          <a:p>
            <a:pPr>
              <a:lnSpc>
                <a:spcPct val="90000"/>
              </a:lnSpc>
            </a:pPr>
            <a:endParaRPr lang="en-US" altLang="en-US" sz="3000" dirty="0"/>
          </a:p>
          <a:p>
            <a:pPr>
              <a:lnSpc>
                <a:spcPct val="90000"/>
              </a:lnSpc>
            </a:pPr>
            <a:r>
              <a:rPr lang="en-US" altLang="en-US" sz="3000" dirty="0"/>
              <a:t>20 categories</a:t>
            </a:r>
          </a:p>
          <a:p>
            <a:pPr>
              <a:lnSpc>
                <a:spcPct val="90000"/>
              </a:lnSpc>
            </a:pPr>
            <a:r>
              <a:rPr lang="en-US" altLang="en-US" sz="3000" dirty="0"/>
              <a:t>Annual classification, detection, segmentation, … challenges</a:t>
            </a: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1981200"/>
            <a:ext cx="9072562"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14-Nov-17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71</a:t>
            </a:fld>
            <a:endParaRPr lang="en-US" dirty="0"/>
          </a:p>
        </p:txBody>
      </p:sp>
    </p:spTree>
    <p:extLst>
      <p:ext uri="{BB962C8B-B14F-4D97-AF65-F5344CB8AC3E}">
        <p14:creationId xmlns:p14="http://schemas.microsoft.com/office/powerpoint/2010/main" val="665755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14-Nov-17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47626"/>
            <a:ext cx="4254500" cy="3079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7626"/>
            <a:ext cx="4121316" cy="30796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900" y="3127290"/>
            <a:ext cx="4300864" cy="3187562"/>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6096000" y="3581400"/>
                <a:ext cx="3962400" cy="205851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charset="0"/>
                        </a:rPr>
                        <m:t>𝑝𝑟𝑒𝑐𝑖𝑠𝑖𝑜𝑛</m:t>
                      </m:r>
                      <m:r>
                        <a:rPr lang="en-US" sz="2800" i="1">
                          <a:latin typeface="Cambria Math" charset="0"/>
                        </a:rPr>
                        <m:t>= </m:t>
                      </m:r>
                      <m:f>
                        <m:fPr>
                          <m:ctrlPr>
                            <a:rPr lang="mr-IN" sz="2800" i="1">
                              <a:latin typeface="Cambria Math" charset="0"/>
                            </a:rPr>
                          </m:ctrlPr>
                        </m:fPr>
                        <m:num>
                          <m:r>
                            <a:rPr lang="en-US" sz="2800" i="1">
                              <a:latin typeface="Cambria Math" charset="0"/>
                            </a:rPr>
                            <m:t>𝑇𝑃</m:t>
                          </m:r>
                        </m:num>
                        <m:den>
                          <m:r>
                            <a:rPr lang="en-US" sz="2800" i="1">
                              <a:latin typeface="Cambria Math" charset="0"/>
                            </a:rPr>
                            <m:t>𝑇𝑃</m:t>
                          </m:r>
                          <m:r>
                            <a:rPr lang="en-US" sz="2800" i="1">
                              <a:latin typeface="Cambria Math" charset="0"/>
                            </a:rPr>
                            <m:t>+</m:t>
                          </m:r>
                          <m:r>
                            <a:rPr lang="en-US" sz="2800" i="1">
                              <a:latin typeface="Cambria Math" charset="0"/>
                            </a:rPr>
                            <m:t>𝐹𝑃</m:t>
                          </m:r>
                        </m:den>
                      </m:f>
                    </m:oMath>
                  </m:oMathPara>
                </a14:m>
                <a:endParaRPr lang="en-US" sz="2800" dirty="0"/>
              </a:p>
              <a:p>
                <a:endParaRPr lang="en-US" sz="2800" dirty="0"/>
              </a:p>
              <a:p>
                <a:pPr/>
                <a14:m>
                  <m:oMathPara xmlns:m="http://schemas.openxmlformats.org/officeDocument/2006/math">
                    <m:oMathParaPr>
                      <m:jc m:val="centerGroup"/>
                    </m:oMathParaPr>
                    <m:oMath xmlns:m="http://schemas.openxmlformats.org/officeDocument/2006/math">
                      <m:r>
                        <a:rPr lang="en-US" sz="2800" i="1">
                          <a:latin typeface="Cambria Math" charset="0"/>
                        </a:rPr>
                        <m:t>𝑟𝑒𝑐𝑎𝑙𝑙</m:t>
                      </m:r>
                      <m:r>
                        <a:rPr lang="en-US" sz="2800" i="1">
                          <a:latin typeface="Cambria Math" charset="0"/>
                        </a:rPr>
                        <m:t>= </m:t>
                      </m:r>
                      <m:f>
                        <m:fPr>
                          <m:ctrlPr>
                            <a:rPr lang="mr-IN" sz="2800" i="1">
                              <a:latin typeface="Cambria Math" charset="0"/>
                            </a:rPr>
                          </m:ctrlPr>
                        </m:fPr>
                        <m:num>
                          <m:r>
                            <a:rPr lang="en-US" sz="2800" i="1">
                              <a:latin typeface="Cambria Math" charset="0"/>
                            </a:rPr>
                            <m:t>𝑇𝑃</m:t>
                          </m:r>
                        </m:num>
                        <m:den>
                          <m:r>
                            <a:rPr lang="en-US" sz="2800" i="1">
                              <a:latin typeface="Cambria Math" charset="0"/>
                            </a:rPr>
                            <m:t>𝑇𝑃</m:t>
                          </m:r>
                          <m:r>
                            <a:rPr lang="en-US" sz="2800" i="1">
                              <a:latin typeface="Cambria Math" charset="0"/>
                            </a:rPr>
                            <m:t>+</m:t>
                          </m:r>
                          <m:r>
                            <a:rPr lang="en-US" sz="2800" i="1">
                              <a:latin typeface="Cambria Math" charset="0"/>
                            </a:rPr>
                            <m:t>𝐹𝑁</m:t>
                          </m:r>
                        </m:den>
                      </m:f>
                    </m:oMath>
                  </m:oMathPara>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4572000" y="3581400"/>
                <a:ext cx="3962400" cy="2058512"/>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450659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Detecting a person with their parts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32849" y="2947611"/>
            <a:ext cx="1612900" cy="2527300"/>
          </a:xfrm>
        </p:spPr>
      </p:pic>
      <p:sp>
        <p:nvSpPr>
          <p:cNvPr id="4" name="Date Placeholder 3"/>
          <p:cNvSpPr>
            <a:spLocks noGrp="1"/>
          </p:cNvSpPr>
          <p:nvPr>
            <p:ph type="dt" sz="half" idx="10"/>
          </p:nvPr>
        </p:nvSpPr>
        <p:spPr/>
        <p:txBody>
          <a:bodyPr/>
          <a:lstStyle/>
          <a:p>
            <a:r>
              <a:rPr lang="en-US" smtClean="0"/>
              <a:t>14-Nov-17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73</a:t>
            </a:fld>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1019" t="14574" b="34978"/>
          <a:stretch/>
        </p:blipFill>
        <p:spPr>
          <a:xfrm>
            <a:off x="3276600" y="2991109"/>
            <a:ext cx="3505200" cy="2440305"/>
          </a:xfrm>
          <a:prstGeom prst="rect">
            <a:avLst/>
          </a:prstGeom>
        </p:spPr>
      </p:pic>
      <p:sp>
        <p:nvSpPr>
          <p:cNvPr id="9" name="TextBox 8"/>
          <p:cNvSpPr txBox="1"/>
          <p:nvPr/>
        </p:nvSpPr>
        <p:spPr>
          <a:xfrm>
            <a:off x="2709112" y="1703295"/>
            <a:ext cx="6815889" cy="1323439"/>
          </a:xfrm>
          <a:prstGeom prst="rect">
            <a:avLst/>
          </a:prstGeom>
          <a:noFill/>
        </p:spPr>
        <p:txBody>
          <a:bodyPr wrap="square" rtlCol="0">
            <a:spAutoFit/>
          </a:bodyPr>
          <a:lstStyle/>
          <a:p>
            <a:pPr marL="342900" indent="-342900">
              <a:buFont typeface="Arial" charset="0"/>
              <a:buChar char="•"/>
            </a:pPr>
            <a:r>
              <a:rPr lang="en-US" sz="2000" dirty="0"/>
              <a:t>For example, a person can be modelled as having a head, left arm, right arm, etc.</a:t>
            </a:r>
          </a:p>
          <a:p>
            <a:pPr marL="342900" indent="-342900">
              <a:buFont typeface="Arial" charset="0"/>
              <a:buChar char="•"/>
            </a:pPr>
            <a:r>
              <a:rPr lang="en-US" sz="2000" dirty="0"/>
              <a:t>All parts can be modelled relative to the global person detector</a:t>
            </a:r>
          </a:p>
        </p:txBody>
      </p:sp>
    </p:spTree>
    <p:extLst>
      <p:ext uri="{BB962C8B-B14F-4D97-AF65-F5344CB8AC3E}">
        <p14:creationId xmlns:p14="http://schemas.microsoft.com/office/powerpoint/2010/main" val="13649767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DPM - discussion</a:t>
            </a:r>
            <a:endParaRPr lang="en-US" dirty="0"/>
          </a:p>
        </p:txBody>
      </p:sp>
      <p:sp>
        <p:nvSpPr>
          <p:cNvPr id="3" name="Content Placeholder 2"/>
          <p:cNvSpPr>
            <a:spLocks noGrp="1"/>
          </p:cNvSpPr>
          <p:nvPr>
            <p:ph idx="1"/>
          </p:nvPr>
        </p:nvSpPr>
        <p:spPr/>
        <p:txBody>
          <a:bodyPr>
            <a:normAutofit fontScale="70000" lnSpcReduction="20000"/>
          </a:bodyPr>
          <a:lstStyle/>
          <a:p>
            <a:r>
              <a:rPr lang="en-US" dirty="0"/>
              <a:t>Approach </a:t>
            </a:r>
          </a:p>
          <a:p>
            <a:pPr lvl="1"/>
            <a:r>
              <a:rPr lang="en-US" dirty="0" smtClean="0"/>
              <a:t>Manually </a:t>
            </a:r>
            <a:r>
              <a:rPr lang="en-US" dirty="0"/>
              <a:t>selected set of </a:t>
            </a:r>
            <a:r>
              <a:rPr lang="en-US" dirty="0" smtClean="0"/>
              <a:t>parts - Specific </a:t>
            </a:r>
            <a:r>
              <a:rPr lang="en-US" dirty="0"/>
              <a:t>detector trained for each part </a:t>
            </a:r>
          </a:p>
          <a:p>
            <a:pPr lvl="1"/>
            <a:r>
              <a:rPr lang="en-US" dirty="0" smtClean="0"/>
              <a:t>Spatial </a:t>
            </a:r>
            <a:r>
              <a:rPr lang="en-US" dirty="0"/>
              <a:t>model trained on part activations </a:t>
            </a:r>
          </a:p>
          <a:p>
            <a:pPr lvl="1"/>
            <a:r>
              <a:rPr lang="en-US" dirty="0" smtClean="0"/>
              <a:t>Evaluate </a:t>
            </a:r>
            <a:r>
              <a:rPr lang="en-US" dirty="0"/>
              <a:t>joint likelihood of part activations </a:t>
            </a:r>
            <a:endParaRPr lang="en-US" dirty="0" smtClean="0"/>
          </a:p>
          <a:p>
            <a:r>
              <a:rPr lang="en-US" dirty="0" smtClean="0"/>
              <a:t>Advantages </a:t>
            </a:r>
          </a:p>
          <a:p>
            <a:pPr lvl="1"/>
            <a:r>
              <a:rPr lang="en-US" dirty="0" smtClean="0"/>
              <a:t>Parts </a:t>
            </a:r>
            <a:r>
              <a:rPr lang="en-US" dirty="0"/>
              <a:t>have intuitive </a:t>
            </a:r>
            <a:r>
              <a:rPr lang="en-US" dirty="0" smtClean="0"/>
              <a:t>meaning.</a:t>
            </a:r>
          </a:p>
          <a:p>
            <a:pPr lvl="1"/>
            <a:r>
              <a:rPr lang="en-US" dirty="0" smtClean="0"/>
              <a:t>Standard </a:t>
            </a:r>
            <a:r>
              <a:rPr lang="en-US" dirty="0"/>
              <a:t>detection approaches can be used for each </a:t>
            </a:r>
            <a:r>
              <a:rPr lang="en-US" dirty="0" smtClean="0"/>
              <a:t>part.</a:t>
            </a:r>
          </a:p>
          <a:p>
            <a:pPr lvl="1"/>
            <a:r>
              <a:rPr lang="en-US" dirty="0" smtClean="0"/>
              <a:t>Works </a:t>
            </a:r>
            <a:r>
              <a:rPr lang="en-US" dirty="0"/>
              <a:t>well for specific categories. </a:t>
            </a:r>
          </a:p>
          <a:p>
            <a:r>
              <a:rPr lang="en-US" dirty="0" smtClean="0"/>
              <a:t>Disadvantages </a:t>
            </a:r>
          </a:p>
          <a:p>
            <a:pPr lvl="1"/>
            <a:r>
              <a:rPr lang="en-US" dirty="0" smtClean="0"/>
              <a:t>Parts </a:t>
            </a:r>
            <a:r>
              <a:rPr lang="en-US" dirty="0"/>
              <a:t>need to be selected manually </a:t>
            </a:r>
          </a:p>
          <a:p>
            <a:pPr lvl="1"/>
            <a:r>
              <a:rPr lang="en-US" dirty="0" smtClean="0"/>
              <a:t>Semantically </a:t>
            </a:r>
            <a:r>
              <a:rPr lang="en-US" dirty="0"/>
              <a:t>motivated parts sometimes don’t have a simple appearance distribution </a:t>
            </a:r>
          </a:p>
          <a:p>
            <a:pPr lvl="1"/>
            <a:r>
              <a:rPr lang="en-US" dirty="0" smtClean="0"/>
              <a:t>No </a:t>
            </a:r>
            <a:r>
              <a:rPr lang="en-US" dirty="0"/>
              <a:t>guarantee that some important part hasn’t been missed </a:t>
            </a:r>
          </a:p>
          <a:p>
            <a:r>
              <a:rPr lang="en-US" dirty="0" smtClean="0"/>
              <a:t>When </a:t>
            </a:r>
            <a:r>
              <a:rPr lang="en-US" dirty="0"/>
              <a:t>switching to another category, the model has to be rebuilt from scratch. </a:t>
            </a:r>
          </a:p>
        </p:txBody>
      </p:sp>
      <p:sp>
        <p:nvSpPr>
          <p:cNvPr id="4" name="Date Placeholder 3"/>
          <p:cNvSpPr>
            <a:spLocks noGrp="1"/>
          </p:cNvSpPr>
          <p:nvPr>
            <p:ph type="dt" sz="half" idx="10"/>
          </p:nvPr>
        </p:nvSpPr>
        <p:spPr/>
        <p:txBody>
          <a:bodyPr/>
          <a:lstStyle/>
          <a:p>
            <a:r>
              <a:rPr lang="en-US" smtClean="0"/>
              <a:t>14-Nov-17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74</a:t>
            </a:fld>
            <a:endParaRPr lang="en-US" dirty="0"/>
          </a:p>
        </p:txBody>
      </p:sp>
    </p:spTree>
    <p:extLst>
      <p:ext uri="{BB962C8B-B14F-4D97-AF65-F5344CB8AC3E}">
        <p14:creationId xmlns:p14="http://schemas.microsoft.com/office/powerpoint/2010/main" val="9234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3-11 at 10.07.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880" y="2315715"/>
            <a:ext cx="8793015" cy="1566805"/>
          </a:xfrm>
          <a:prstGeom prst="rect">
            <a:avLst/>
          </a:prstGeom>
        </p:spPr>
      </p:pic>
      <p:sp>
        <p:nvSpPr>
          <p:cNvPr id="7" name="TextBox 6"/>
          <p:cNvSpPr txBox="1"/>
          <p:nvPr/>
        </p:nvSpPr>
        <p:spPr>
          <a:xfrm>
            <a:off x="3792064" y="1854050"/>
            <a:ext cx="5896673" cy="461665"/>
          </a:xfrm>
          <a:prstGeom prst="rect">
            <a:avLst/>
          </a:prstGeom>
          <a:noFill/>
        </p:spPr>
        <p:txBody>
          <a:bodyPr wrap="square" rtlCol="0">
            <a:spAutoFit/>
          </a:bodyPr>
          <a:lstStyle/>
          <a:p>
            <a:r>
              <a:rPr lang="en-US" sz="2400" b="1" dirty="0"/>
              <a:t>PASCAL VOC </a:t>
            </a:r>
            <a:r>
              <a:rPr lang="en-US" sz="1600" dirty="0"/>
              <a:t>[</a:t>
            </a:r>
            <a:r>
              <a:rPr lang="en-US" sz="1600" dirty="0" err="1"/>
              <a:t>Everingham</a:t>
            </a:r>
            <a:r>
              <a:rPr lang="en-US" sz="1600" dirty="0"/>
              <a:t> et al. 2006-2012]</a:t>
            </a:r>
            <a:endParaRPr lang="en-US" sz="28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1334438" y="-104250"/>
            <a:ext cx="9411756" cy="1070933"/>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92064" y="135862"/>
            <a:ext cx="5820097" cy="523220"/>
          </a:xfrm>
          <a:prstGeom prst="rect">
            <a:avLst/>
          </a:prstGeom>
          <a:noFill/>
        </p:spPr>
        <p:txBody>
          <a:bodyPr wrap="square" rtlCol="0">
            <a:spAutoFit/>
          </a:bodyPr>
          <a:lstStyle/>
          <a:p>
            <a:r>
              <a:rPr lang="en-US" sz="2800" b="1" dirty="0"/>
              <a:t>From </a:t>
            </a:r>
            <a:r>
              <a:rPr lang="en-US" sz="2800" b="1" dirty="0" smtClean="0"/>
              <a:t>Pascal VOC to ImageNet</a:t>
            </a:r>
            <a:endParaRPr lang="en-US" sz="3200"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75</a:t>
            </a:fld>
            <a:endParaRPr lang="en-US" dirty="0"/>
          </a:p>
        </p:txBody>
      </p:sp>
    </p:spTree>
    <p:extLst>
      <p:ext uri="{BB962C8B-B14F-4D97-AF65-F5344CB8AC3E}">
        <p14:creationId xmlns:p14="http://schemas.microsoft.com/office/powerpoint/2010/main" val="1513204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25000" y="25000"/>
                                    </p:animScale>
                                  </p:childTnLst>
                                </p:cTn>
                              </p:par>
                              <p:par>
                                <p:cTn id="7" presetID="10" presetClass="entr" presetSubtype="0" fill="hold"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Box 163"/>
          <p:cNvSpPr txBox="1"/>
          <p:nvPr/>
        </p:nvSpPr>
        <p:spPr>
          <a:xfrm>
            <a:off x="6403115" y="6515144"/>
            <a:ext cx="4343400" cy="369332"/>
          </a:xfrm>
          <a:prstGeom prst="rect">
            <a:avLst/>
          </a:prstGeom>
          <a:noFill/>
        </p:spPr>
        <p:txBody>
          <a:bodyPr wrap="square" rtlCol="0">
            <a:spAutoFit/>
          </a:bodyPr>
          <a:lstStyle/>
          <a:p>
            <a:r>
              <a:rPr lang="en-US" dirty="0"/>
              <a:t>Deng, Krause, Berg, </a:t>
            </a:r>
            <a:r>
              <a:rPr lang="en-US" dirty="0" err="1"/>
              <a:t>Fei-Fei</a:t>
            </a:r>
            <a:r>
              <a:rPr lang="en-US" dirty="0"/>
              <a:t>, CVPR2012</a:t>
            </a:r>
          </a:p>
        </p:txBody>
      </p:sp>
      <p:sp>
        <p:nvSpPr>
          <p:cNvPr id="259" name="TextBox 258"/>
          <p:cNvSpPr txBox="1"/>
          <p:nvPr/>
        </p:nvSpPr>
        <p:spPr>
          <a:xfrm>
            <a:off x="5577326" y="1738321"/>
            <a:ext cx="896023" cy="369333"/>
          </a:xfrm>
          <a:prstGeom prst="rect">
            <a:avLst/>
          </a:prstGeom>
          <a:noFill/>
        </p:spPr>
        <p:txBody>
          <a:bodyPr wrap="square" rtlCol="0">
            <a:spAutoFit/>
          </a:bodyPr>
          <a:lstStyle/>
          <a:p>
            <a:r>
              <a:rPr lang="en-US" dirty="0"/>
              <a:t>entity</a:t>
            </a:r>
            <a:endParaRPr lang="en-US" sz="2000" dirty="0"/>
          </a:p>
        </p:txBody>
      </p:sp>
      <p:sp>
        <p:nvSpPr>
          <p:cNvPr id="260" name="TextBox 259"/>
          <p:cNvSpPr txBox="1"/>
          <p:nvPr/>
        </p:nvSpPr>
        <p:spPr>
          <a:xfrm>
            <a:off x="4429190" y="2553816"/>
            <a:ext cx="1179547" cy="369333"/>
          </a:xfrm>
          <a:prstGeom prst="rect">
            <a:avLst/>
          </a:prstGeom>
          <a:noFill/>
        </p:spPr>
        <p:txBody>
          <a:bodyPr wrap="square" rtlCol="0">
            <a:spAutoFit/>
          </a:bodyPr>
          <a:lstStyle/>
          <a:p>
            <a:r>
              <a:rPr lang="en-US" dirty="0"/>
              <a:t>mammal</a:t>
            </a:r>
          </a:p>
        </p:txBody>
      </p:sp>
      <p:sp>
        <p:nvSpPr>
          <p:cNvPr id="261" name="Oval 260"/>
          <p:cNvSpPr/>
          <p:nvPr/>
        </p:nvSpPr>
        <p:spPr>
          <a:xfrm>
            <a:off x="5787512" y="2067851"/>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2" name="Oval 261"/>
          <p:cNvSpPr/>
          <p:nvPr/>
        </p:nvSpPr>
        <p:spPr>
          <a:xfrm>
            <a:off x="4232011" y="3660490"/>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3" name="Oval 262"/>
          <p:cNvSpPr/>
          <p:nvPr/>
        </p:nvSpPr>
        <p:spPr>
          <a:xfrm>
            <a:off x="5274292" y="3660490"/>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4" name="Oval 263"/>
          <p:cNvSpPr/>
          <p:nvPr/>
        </p:nvSpPr>
        <p:spPr>
          <a:xfrm>
            <a:off x="6306125" y="3660490"/>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5" name="Oval 264"/>
          <p:cNvSpPr/>
          <p:nvPr/>
        </p:nvSpPr>
        <p:spPr>
          <a:xfrm>
            <a:off x="6655839" y="2874170"/>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6" name="Oval 265"/>
          <p:cNvSpPr/>
          <p:nvPr/>
        </p:nvSpPr>
        <p:spPr>
          <a:xfrm>
            <a:off x="7438043" y="3660490"/>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67" name="Straight Connector 266"/>
          <p:cNvCxnSpPr>
            <a:stCxn id="261" idx="3"/>
            <a:endCxn id="271" idx="7"/>
          </p:cNvCxnSpPr>
          <p:nvPr/>
        </p:nvCxnSpPr>
        <p:spPr>
          <a:xfrm flipH="1">
            <a:off x="5246032" y="2353318"/>
            <a:ext cx="590458"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71" idx="3"/>
            <a:endCxn id="262" idx="7"/>
          </p:cNvCxnSpPr>
          <p:nvPr/>
        </p:nvCxnSpPr>
        <p:spPr>
          <a:xfrm flipH="1">
            <a:off x="4517478" y="3159636"/>
            <a:ext cx="492066" cy="54983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69" name="Straight Connector 268"/>
          <p:cNvCxnSpPr>
            <a:stCxn id="261" idx="5"/>
            <a:endCxn id="265" idx="1"/>
          </p:cNvCxnSpPr>
          <p:nvPr/>
        </p:nvCxnSpPr>
        <p:spPr>
          <a:xfrm>
            <a:off x="6072979" y="2353318"/>
            <a:ext cx="631839"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0" name="Straight Connector 269"/>
          <p:cNvCxnSpPr>
            <a:stCxn id="265" idx="5"/>
            <a:endCxn id="266" idx="1"/>
          </p:cNvCxnSpPr>
          <p:nvPr/>
        </p:nvCxnSpPr>
        <p:spPr>
          <a:xfrm>
            <a:off x="6941305" y="3159636"/>
            <a:ext cx="545716" cy="549832"/>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1" name="Oval 270"/>
          <p:cNvSpPr/>
          <p:nvPr/>
        </p:nvSpPr>
        <p:spPr>
          <a:xfrm>
            <a:off x="4960566" y="2874170"/>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72" name="Straight Connector 271"/>
          <p:cNvCxnSpPr>
            <a:stCxn id="271" idx="5"/>
            <a:endCxn id="263" idx="0"/>
          </p:cNvCxnSpPr>
          <p:nvPr/>
        </p:nvCxnSpPr>
        <p:spPr>
          <a:xfrm>
            <a:off x="5246033" y="3159636"/>
            <a:ext cx="195483" cy="50085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3" name="Straight Connector 272"/>
          <p:cNvCxnSpPr>
            <a:stCxn id="265" idx="3"/>
            <a:endCxn id="264" idx="0"/>
          </p:cNvCxnSpPr>
          <p:nvPr/>
        </p:nvCxnSpPr>
        <p:spPr>
          <a:xfrm flipH="1">
            <a:off x="6473349" y="3159636"/>
            <a:ext cx="231469" cy="50085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4" name="TextBox 273"/>
          <p:cNvSpPr txBox="1"/>
          <p:nvPr/>
        </p:nvSpPr>
        <p:spPr>
          <a:xfrm>
            <a:off x="6972154" y="2798697"/>
            <a:ext cx="1027190" cy="369333"/>
          </a:xfrm>
          <a:prstGeom prst="rect">
            <a:avLst/>
          </a:prstGeom>
          <a:noFill/>
        </p:spPr>
        <p:txBody>
          <a:bodyPr wrap="square" rtlCol="0">
            <a:spAutoFit/>
          </a:bodyPr>
          <a:lstStyle/>
          <a:p>
            <a:r>
              <a:rPr lang="en-US" dirty="0"/>
              <a:t>vehicle</a:t>
            </a:r>
          </a:p>
        </p:txBody>
      </p:sp>
      <p:sp>
        <p:nvSpPr>
          <p:cNvPr id="275" name="TextBox 274"/>
          <p:cNvSpPr txBox="1"/>
          <p:nvPr/>
        </p:nvSpPr>
        <p:spPr>
          <a:xfrm>
            <a:off x="4924741" y="3999769"/>
            <a:ext cx="1082404" cy="369333"/>
          </a:xfrm>
          <a:prstGeom prst="rect">
            <a:avLst/>
          </a:prstGeom>
          <a:noFill/>
        </p:spPr>
        <p:txBody>
          <a:bodyPr wrap="square" rtlCol="0">
            <a:spAutoFit/>
          </a:bodyPr>
          <a:lstStyle/>
          <a:p>
            <a:r>
              <a:rPr lang="en-US" dirty="0"/>
              <a:t>kangaroo</a:t>
            </a:r>
            <a:endParaRPr lang="en-US" sz="1600" dirty="0"/>
          </a:p>
        </p:txBody>
      </p:sp>
      <p:sp>
        <p:nvSpPr>
          <p:cNvPr id="276" name="TextBox 275"/>
          <p:cNvSpPr txBox="1"/>
          <p:nvPr/>
        </p:nvSpPr>
        <p:spPr>
          <a:xfrm>
            <a:off x="4046716" y="3991396"/>
            <a:ext cx="812401" cy="369333"/>
          </a:xfrm>
          <a:prstGeom prst="rect">
            <a:avLst/>
          </a:prstGeom>
          <a:noFill/>
        </p:spPr>
        <p:txBody>
          <a:bodyPr wrap="square" rtlCol="0">
            <a:spAutoFit/>
          </a:bodyPr>
          <a:lstStyle/>
          <a:p>
            <a:r>
              <a:rPr lang="en-US" dirty="0"/>
              <a:t>zebra</a:t>
            </a:r>
            <a:endParaRPr lang="en-US" sz="2000" dirty="0"/>
          </a:p>
        </p:txBody>
      </p:sp>
      <p:sp>
        <p:nvSpPr>
          <p:cNvPr id="277" name="TextBox 276"/>
          <p:cNvSpPr txBox="1"/>
          <p:nvPr/>
        </p:nvSpPr>
        <p:spPr>
          <a:xfrm>
            <a:off x="7431274" y="3972441"/>
            <a:ext cx="558789" cy="369333"/>
          </a:xfrm>
          <a:prstGeom prst="rect">
            <a:avLst/>
          </a:prstGeom>
          <a:noFill/>
        </p:spPr>
        <p:txBody>
          <a:bodyPr wrap="square" rtlCol="0">
            <a:spAutoFit/>
          </a:bodyPr>
          <a:lstStyle/>
          <a:p>
            <a:r>
              <a:rPr lang="en-US" dirty="0"/>
              <a:t>car</a:t>
            </a:r>
          </a:p>
        </p:txBody>
      </p:sp>
      <p:sp>
        <p:nvSpPr>
          <p:cNvPr id="278" name="TextBox 277"/>
          <p:cNvSpPr txBox="1"/>
          <p:nvPr/>
        </p:nvSpPr>
        <p:spPr>
          <a:xfrm>
            <a:off x="6272320" y="4004437"/>
            <a:ext cx="739500" cy="369333"/>
          </a:xfrm>
          <a:prstGeom prst="rect">
            <a:avLst/>
          </a:prstGeom>
          <a:noFill/>
        </p:spPr>
        <p:txBody>
          <a:bodyPr wrap="square" rtlCol="0">
            <a:spAutoFit/>
          </a:bodyPr>
          <a:lstStyle/>
          <a:p>
            <a:r>
              <a:rPr lang="en-US" dirty="0"/>
              <a:t>boat</a:t>
            </a:r>
          </a:p>
        </p:txBody>
      </p:sp>
      <p:pic>
        <p:nvPicPr>
          <p:cNvPr id="92" name="Picture 2" descr="https://encrypted-tbn0.google.com/images?q=tbn:ANd9GcQjktDwj6uHGFSwHsP1k20PU-nj5r4rwo9EII0UNR2hX8YK7Ct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5824" y="4449587"/>
            <a:ext cx="1293293" cy="1253589"/>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2054774" y="2504837"/>
            <a:ext cx="1596352" cy="369332"/>
          </a:xfrm>
          <a:prstGeom prst="rect">
            <a:avLst/>
          </a:prstGeom>
          <a:noFill/>
        </p:spPr>
        <p:txBody>
          <a:bodyPr wrap="square" rtlCol="0">
            <a:spAutoFit/>
          </a:bodyPr>
          <a:lstStyle/>
          <a:p>
            <a:r>
              <a:rPr lang="en-US" b="1" dirty="0">
                <a:solidFill>
                  <a:srgbClr val="C0504D"/>
                </a:solidFill>
              </a:rPr>
              <a:t>All Correct </a:t>
            </a:r>
          </a:p>
        </p:txBody>
      </p:sp>
      <p:cxnSp>
        <p:nvCxnSpPr>
          <p:cNvPr id="22" name="Straight Arrow Connector 21"/>
          <p:cNvCxnSpPr/>
          <p:nvPr/>
        </p:nvCxnSpPr>
        <p:spPr>
          <a:xfrm>
            <a:off x="3106843" y="2923149"/>
            <a:ext cx="1125168" cy="737341"/>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3391186" y="2798696"/>
            <a:ext cx="1467930" cy="243512"/>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391186" y="2236640"/>
            <a:ext cx="2217550" cy="399271"/>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Explosion 1 25"/>
          <p:cNvSpPr/>
          <p:nvPr/>
        </p:nvSpPr>
        <p:spPr>
          <a:xfrm>
            <a:off x="6243963" y="1901039"/>
            <a:ext cx="881596" cy="684158"/>
          </a:xfrm>
          <a:prstGeom prst="irregularSeal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00"/>
                </a:solidFill>
              </a:rPr>
              <a:t>$0</a:t>
            </a:r>
          </a:p>
        </p:txBody>
      </p:sp>
      <p:sp>
        <p:nvSpPr>
          <p:cNvPr id="103" name="Explosion 1 102"/>
          <p:cNvSpPr/>
          <p:nvPr/>
        </p:nvSpPr>
        <p:spPr>
          <a:xfrm>
            <a:off x="5314975" y="2737597"/>
            <a:ext cx="881596" cy="684158"/>
          </a:xfrm>
          <a:prstGeom prst="irregularSeal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00"/>
                </a:solidFill>
              </a:rPr>
              <a:t>$1</a:t>
            </a:r>
          </a:p>
        </p:txBody>
      </p:sp>
      <p:sp>
        <p:nvSpPr>
          <p:cNvPr id="104" name="Explosion 1 103"/>
          <p:cNvSpPr/>
          <p:nvPr/>
        </p:nvSpPr>
        <p:spPr>
          <a:xfrm>
            <a:off x="4483943" y="3506020"/>
            <a:ext cx="881596" cy="684158"/>
          </a:xfrm>
          <a:prstGeom prst="irregularSeal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00"/>
                </a:solidFill>
              </a:rPr>
              <a:t>$2</a:t>
            </a:r>
          </a:p>
        </p:txBody>
      </p:sp>
      <p:sp>
        <p:nvSpPr>
          <p:cNvPr id="31" name="TextBox 30"/>
          <p:cNvSpPr txBox="1"/>
          <p:nvPr/>
        </p:nvSpPr>
        <p:spPr>
          <a:xfrm>
            <a:off x="892098" y="211317"/>
            <a:ext cx="10147609" cy="707886"/>
          </a:xfrm>
          <a:prstGeom prst="rect">
            <a:avLst/>
          </a:prstGeom>
          <a:noFill/>
        </p:spPr>
        <p:txBody>
          <a:bodyPr wrap="square" rtlCol="0">
            <a:spAutoFit/>
          </a:bodyPr>
          <a:lstStyle/>
          <a:p>
            <a:pPr algn="ctr"/>
            <a:r>
              <a:rPr lang="en-US" sz="4000" b="1" smtClean="0"/>
              <a:t>Image classification using Semantic </a:t>
            </a:r>
            <a:r>
              <a:rPr lang="en-US" sz="4000" b="1" dirty="0" smtClean="0"/>
              <a:t>hierarchy</a:t>
            </a:r>
            <a:endParaRPr lang="en-US" sz="4000" b="1"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76</a:t>
            </a:fld>
            <a:endParaRPr lang="en-US" dirty="0"/>
          </a:p>
        </p:txBody>
      </p:sp>
    </p:spTree>
    <p:extLst>
      <p:ext uri="{BB962C8B-B14F-4D97-AF65-F5344CB8AC3E}">
        <p14:creationId xmlns:p14="http://schemas.microsoft.com/office/powerpoint/2010/main" val="185254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4610044" y="1493659"/>
            <a:ext cx="4227233" cy="3042207"/>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5" name="Group 264"/>
          <p:cNvGrpSpPr/>
          <p:nvPr/>
        </p:nvGrpSpPr>
        <p:grpSpPr>
          <a:xfrm>
            <a:off x="9114454" y="2838074"/>
            <a:ext cx="1348097" cy="770794"/>
            <a:chOff x="636606" y="2523461"/>
            <a:chExt cx="1955458" cy="1118062"/>
          </a:xfrm>
        </p:grpSpPr>
        <p:sp>
          <p:nvSpPr>
            <p:cNvPr id="306" name="Oval 305"/>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07" name="Oval 306"/>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08" name="Oval 307"/>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09" name="Oval 308"/>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10" name="Oval 309"/>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11" name="Oval 310"/>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12" name="Straight Connector 311"/>
            <p:cNvCxnSpPr>
              <a:stCxn id="306" idx="3"/>
              <a:endCxn id="316"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3" name="Straight Connector 312"/>
            <p:cNvCxnSpPr>
              <a:stCxn id="316" idx="3"/>
              <a:endCxn id="307"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4" name="Straight Connector 313"/>
            <p:cNvCxnSpPr>
              <a:stCxn id="306" idx="5"/>
              <a:endCxn id="310"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5" name="Straight Connector 314"/>
            <p:cNvCxnSpPr>
              <a:stCxn id="310" idx="5"/>
              <a:endCxn id="311"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6" name="Oval 315"/>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17" name="Straight Connector 316"/>
            <p:cNvCxnSpPr>
              <a:stCxn id="316" idx="5"/>
              <a:endCxn id="308"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8" name="Straight Connector 317"/>
            <p:cNvCxnSpPr>
              <a:stCxn id="310" idx="3"/>
              <a:endCxn id="309"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6403115" y="6515144"/>
            <a:ext cx="4343400" cy="369332"/>
          </a:xfrm>
          <a:prstGeom prst="rect">
            <a:avLst/>
          </a:prstGeom>
          <a:noFill/>
        </p:spPr>
        <p:txBody>
          <a:bodyPr wrap="square" rtlCol="0">
            <a:spAutoFit/>
          </a:bodyPr>
          <a:lstStyle/>
          <a:p>
            <a:r>
              <a:rPr lang="en-US" dirty="0"/>
              <a:t>Deng, Krause, Berg, </a:t>
            </a:r>
            <a:r>
              <a:rPr lang="en-US" dirty="0" err="1"/>
              <a:t>Fei-Fei</a:t>
            </a:r>
            <a:r>
              <a:rPr lang="en-US" dirty="0"/>
              <a:t>, CVPR2012</a:t>
            </a:r>
          </a:p>
        </p:txBody>
      </p:sp>
      <p:pic>
        <p:nvPicPr>
          <p:cNvPr id="488" name="Picture 5"/>
          <p:cNvPicPr>
            <a:picLocks noChangeArrowheads="1"/>
          </p:cNvPicPr>
          <p:nvPr/>
        </p:nvPicPr>
        <p:blipFill rotWithShape="1">
          <a:blip r:embed="rId3" cstate="print">
            <a:extLst>
              <a:ext uri="{28A0092B-C50C-407E-A947-70E740481C1C}">
                <a14:useLocalDpi xmlns:a14="http://schemas.microsoft.com/office/drawing/2010/main" val="0"/>
              </a:ext>
            </a:extLst>
          </a:blip>
          <a:srcRect t="-1775" b="-529"/>
          <a:stretch/>
        </p:blipFill>
        <p:spPr bwMode="auto">
          <a:xfrm>
            <a:off x="1710577" y="2861532"/>
            <a:ext cx="699708" cy="10499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16" name="Straight Arrow Connector 515"/>
          <p:cNvCxnSpPr/>
          <p:nvPr/>
        </p:nvCxnSpPr>
        <p:spPr>
          <a:xfrm>
            <a:off x="2570580" y="3378055"/>
            <a:ext cx="271309" cy="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grpSp>
        <p:nvGrpSpPr>
          <p:cNvPr id="644" name="Group 643"/>
          <p:cNvGrpSpPr/>
          <p:nvPr/>
        </p:nvGrpSpPr>
        <p:grpSpPr>
          <a:xfrm>
            <a:off x="2634907" y="2545337"/>
            <a:ext cx="2514977" cy="1487477"/>
            <a:chOff x="-4039" y="3200400"/>
            <a:chExt cx="4046266" cy="2393155"/>
          </a:xfrm>
        </p:grpSpPr>
        <p:grpSp>
          <p:nvGrpSpPr>
            <p:cNvPr id="645" name="Group 644"/>
            <p:cNvGrpSpPr/>
            <p:nvPr/>
          </p:nvGrpSpPr>
          <p:grpSpPr>
            <a:xfrm>
              <a:off x="587302" y="3530314"/>
              <a:ext cx="1955458" cy="1118062"/>
              <a:chOff x="636606" y="2523461"/>
              <a:chExt cx="1955458" cy="1118062"/>
            </a:xfrm>
          </p:grpSpPr>
          <p:sp>
            <p:nvSpPr>
              <p:cNvPr id="658" name="Oval 657"/>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59" name="Oval 658"/>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60" name="Oval 659"/>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61" name="Oval 660"/>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62" name="Oval 661"/>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63" name="Oval 662"/>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664" name="Straight Connector 663"/>
              <p:cNvCxnSpPr>
                <a:stCxn id="658" idx="3"/>
                <a:endCxn id="668"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65" name="Straight Connector 664"/>
              <p:cNvCxnSpPr>
                <a:stCxn id="668" idx="3"/>
                <a:endCxn id="659"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66" name="Straight Connector 665"/>
              <p:cNvCxnSpPr>
                <a:stCxn id="658" idx="5"/>
                <a:endCxn id="662"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67" name="Straight Connector 666"/>
              <p:cNvCxnSpPr>
                <a:stCxn id="662" idx="5"/>
                <a:endCxn id="663"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68" name="Oval 667"/>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669" name="Straight Connector 668"/>
              <p:cNvCxnSpPr>
                <a:stCxn id="668" idx="5"/>
                <a:endCxn id="660"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70" name="Straight Connector 669"/>
              <p:cNvCxnSpPr>
                <a:stCxn id="662" idx="3"/>
                <a:endCxn id="661"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cxnSp>
          <p:nvCxnSpPr>
            <p:cNvPr id="646" name="Straight Connector 645"/>
            <p:cNvCxnSpPr/>
            <p:nvPr/>
          </p:nvCxnSpPr>
          <p:spPr>
            <a:xfrm>
              <a:off x="402885" y="5105400"/>
              <a:ext cx="2187915" cy="0"/>
            </a:xfrm>
            <a:prstGeom prst="line">
              <a:avLst/>
            </a:prstGeom>
          </p:spPr>
          <p:style>
            <a:lnRef idx="1">
              <a:schemeClr val="dk1"/>
            </a:lnRef>
            <a:fillRef idx="0">
              <a:schemeClr val="dk1"/>
            </a:fillRef>
            <a:effectRef idx="0">
              <a:schemeClr val="dk1"/>
            </a:effectRef>
            <a:fontRef idx="minor">
              <a:schemeClr val="tx1"/>
            </a:fontRef>
          </p:style>
        </p:cxnSp>
        <p:sp>
          <p:nvSpPr>
            <p:cNvPr id="647" name="Rectangle 646"/>
            <p:cNvSpPr/>
            <p:nvPr/>
          </p:nvSpPr>
          <p:spPr>
            <a:xfrm>
              <a:off x="1163458" y="4906811"/>
              <a:ext cx="162305" cy="185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Rectangle 647"/>
            <p:cNvSpPr/>
            <p:nvPr/>
          </p:nvSpPr>
          <p:spPr>
            <a:xfrm>
              <a:off x="655572" y="3736859"/>
              <a:ext cx="154898" cy="39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ectangle 648"/>
            <p:cNvSpPr/>
            <p:nvPr/>
          </p:nvSpPr>
          <p:spPr>
            <a:xfrm>
              <a:off x="1732094" y="5004261"/>
              <a:ext cx="155919" cy="87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p:cNvSpPr/>
            <p:nvPr/>
          </p:nvSpPr>
          <p:spPr>
            <a:xfrm>
              <a:off x="2358681" y="5004262"/>
              <a:ext cx="155919" cy="87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1" name="Straight Connector 650"/>
            <p:cNvCxnSpPr/>
            <p:nvPr/>
          </p:nvCxnSpPr>
          <p:spPr>
            <a:xfrm>
              <a:off x="484719" y="4143360"/>
              <a:ext cx="444179" cy="0"/>
            </a:xfrm>
            <a:prstGeom prst="line">
              <a:avLst/>
            </a:prstGeom>
          </p:spPr>
          <p:style>
            <a:lnRef idx="1">
              <a:schemeClr val="dk1"/>
            </a:lnRef>
            <a:fillRef idx="0">
              <a:schemeClr val="dk1"/>
            </a:fillRef>
            <a:effectRef idx="0">
              <a:schemeClr val="dk1"/>
            </a:effectRef>
            <a:fontRef idx="minor">
              <a:schemeClr val="tx1"/>
            </a:fontRef>
          </p:style>
        </p:cxnSp>
        <p:sp>
          <p:nvSpPr>
            <p:cNvPr id="652" name="Rectangle 651"/>
            <p:cNvSpPr/>
            <p:nvPr/>
          </p:nvSpPr>
          <p:spPr>
            <a:xfrm>
              <a:off x="2391482" y="3948815"/>
              <a:ext cx="154898" cy="186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3" name="Straight Connector 652"/>
            <p:cNvCxnSpPr/>
            <p:nvPr/>
          </p:nvCxnSpPr>
          <p:spPr>
            <a:xfrm>
              <a:off x="2220629" y="4143360"/>
              <a:ext cx="444179" cy="0"/>
            </a:xfrm>
            <a:prstGeom prst="line">
              <a:avLst/>
            </a:prstGeom>
          </p:spPr>
          <p:style>
            <a:lnRef idx="1">
              <a:schemeClr val="dk1"/>
            </a:lnRef>
            <a:fillRef idx="0">
              <a:schemeClr val="dk1"/>
            </a:fillRef>
            <a:effectRef idx="0">
              <a:schemeClr val="dk1"/>
            </a:effectRef>
            <a:fontRef idx="minor">
              <a:schemeClr val="tx1"/>
            </a:fontRef>
          </p:style>
        </p:cxnSp>
        <p:sp>
          <p:nvSpPr>
            <p:cNvPr id="654" name="Rectangle 653"/>
            <p:cNvSpPr/>
            <p:nvPr/>
          </p:nvSpPr>
          <p:spPr>
            <a:xfrm>
              <a:off x="1955263" y="3200400"/>
              <a:ext cx="154898" cy="566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5" name="Straight Connector 654"/>
            <p:cNvCxnSpPr/>
            <p:nvPr/>
          </p:nvCxnSpPr>
          <p:spPr>
            <a:xfrm>
              <a:off x="1784410" y="3775045"/>
              <a:ext cx="444179" cy="0"/>
            </a:xfrm>
            <a:prstGeom prst="line">
              <a:avLst/>
            </a:prstGeom>
          </p:spPr>
          <p:style>
            <a:lnRef idx="1">
              <a:schemeClr val="dk1"/>
            </a:lnRef>
            <a:fillRef idx="0">
              <a:schemeClr val="dk1"/>
            </a:fillRef>
            <a:effectRef idx="0">
              <a:schemeClr val="dk1"/>
            </a:effectRef>
            <a:fontRef idx="minor">
              <a:schemeClr val="tx1"/>
            </a:fontRef>
          </p:style>
        </p:cxnSp>
        <p:sp>
          <p:nvSpPr>
            <p:cNvPr id="656" name="TextBox 655"/>
            <p:cNvSpPr txBox="1"/>
            <p:nvPr/>
          </p:nvSpPr>
          <p:spPr>
            <a:xfrm>
              <a:off x="-4039" y="5048866"/>
              <a:ext cx="4046266" cy="544689"/>
            </a:xfrm>
            <a:prstGeom prst="rect">
              <a:avLst/>
            </a:prstGeom>
            <a:noFill/>
          </p:spPr>
          <p:txBody>
            <a:bodyPr wrap="square" rtlCol="0">
              <a:spAutoFit/>
            </a:bodyPr>
            <a:lstStyle/>
            <a:p>
              <a:r>
                <a:rPr lang="en-US" sz="1600" dirty="0"/>
                <a:t>posterior for all nodes</a:t>
              </a:r>
            </a:p>
          </p:txBody>
        </p:sp>
        <p:sp>
          <p:nvSpPr>
            <p:cNvPr id="657" name="Rectangle 656"/>
            <p:cNvSpPr/>
            <p:nvPr/>
          </p:nvSpPr>
          <p:spPr>
            <a:xfrm>
              <a:off x="675894" y="4877412"/>
              <a:ext cx="184658" cy="221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33" name="Straight Arrow Connector 732"/>
          <p:cNvCxnSpPr/>
          <p:nvPr/>
        </p:nvCxnSpPr>
        <p:spPr>
          <a:xfrm>
            <a:off x="4420480" y="3326382"/>
            <a:ext cx="2312659" cy="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sp>
        <p:nvSpPr>
          <p:cNvPr id="735" name="Flowchart: Summing Junction 734"/>
          <p:cNvSpPr/>
          <p:nvPr/>
        </p:nvSpPr>
        <p:spPr>
          <a:xfrm>
            <a:off x="5637913" y="3195465"/>
            <a:ext cx="316915" cy="316915"/>
          </a:xfrm>
          <a:prstGeom prst="flowChartSummingJunction">
            <a:avLst/>
          </a:prstGeom>
          <a:solidFill>
            <a:srgbClr val="FFFFFF"/>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 name="Group 2"/>
          <p:cNvGrpSpPr/>
          <p:nvPr/>
        </p:nvGrpSpPr>
        <p:grpSpPr>
          <a:xfrm>
            <a:off x="4992024" y="2063219"/>
            <a:ext cx="1465372" cy="1005044"/>
            <a:chOff x="3121834" y="3480490"/>
            <a:chExt cx="1465372" cy="1005044"/>
          </a:xfrm>
        </p:grpSpPr>
        <p:grpSp>
          <p:nvGrpSpPr>
            <p:cNvPr id="176" name="Group 175"/>
            <p:cNvGrpSpPr/>
            <p:nvPr/>
          </p:nvGrpSpPr>
          <p:grpSpPr>
            <a:xfrm>
              <a:off x="3261574" y="3480490"/>
              <a:ext cx="1247755" cy="713422"/>
              <a:chOff x="636606" y="2523461"/>
              <a:chExt cx="1955458" cy="1118062"/>
            </a:xfrm>
          </p:grpSpPr>
          <p:sp>
            <p:nvSpPr>
              <p:cNvPr id="230" name="Oval 229"/>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1" name="Oval 230"/>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2" name="Oval 231"/>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3" name="Oval 232"/>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4" name="Oval 233"/>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5" name="Oval 234"/>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36" name="Straight Connector 235"/>
              <p:cNvCxnSpPr>
                <a:stCxn id="230" idx="3"/>
                <a:endCxn id="240"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240" idx="3"/>
                <a:endCxn id="231"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230" idx="5"/>
                <a:endCxn id="234"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234" idx="5"/>
                <a:endCxn id="235"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40" name="Oval 239"/>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41" name="Straight Connector 240"/>
              <p:cNvCxnSpPr>
                <a:stCxn id="240" idx="5"/>
                <a:endCxn id="232"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234" idx="3"/>
                <a:endCxn id="233"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cxnSp>
          <p:nvCxnSpPr>
            <p:cNvPr id="184" name="Straight Connector 183"/>
            <p:cNvCxnSpPr/>
            <p:nvPr/>
          </p:nvCxnSpPr>
          <p:spPr>
            <a:xfrm>
              <a:off x="3143899" y="4485534"/>
              <a:ext cx="1443307" cy="0"/>
            </a:xfrm>
            <a:prstGeom prst="line">
              <a:avLst/>
            </a:prstGeom>
          </p:spPr>
          <p:style>
            <a:lnRef idx="1">
              <a:schemeClr val="dk1"/>
            </a:lnRef>
            <a:fillRef idx="0">
              <a:schemeClr val="dk1"/>
            </a:fillRef>
            <a:effectRef idx="0">
              <a:schemeClr val="dk1"/>
            </a:effectRef>
            <a:fontRef idx="minor">
              <a:schemeClr val="tx1"/>
            </a:fontRef>
          </p:style>
        </p:cxnSp>
        <p:sp>
          <p:nvSpPr>
            <p:cNvPr id="193" name="Rectangle 192"/>
            <p:cNvSpPr/>
            <p:nvPr/>
          </p:nvSpPr>
          <p:spPr>
            <a:xfrm>
              <a:off x="3305136" y="3802947"/>
              <a:ext cx="97245" cy="633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98" name="Straight Connector 197"/>
            <p:cNvCxnSpPr/>
            <p:nvPr/>
          </p:nvCxnSpPr>
          <p:spPr>
            <a:xfrm>
              <a:off x="3196116" y="3871667"/>
              <a:ext cx="283425" cy="0"/>
            </a:xfrm>
            <a:prstGeom prst="line">
              <a:avLst/>
            </a:prstGeom>
          </p:spPr>
          <p:style>
            <a:lnRef idx="1">
              <a:schemeClr val="dk1"/>
            </a:lnRef>
            <a:fillRef idx="0">
              <a:schemeClr val="dk1"/>
            </a:fillRef>
            <a:effectRef idx="0">
              <a:schemeClr val="dk1"/>
            </a:effectRef>
            <a:fontRef idx="minor">
              <a:schemeClr val="tx1"/>
            </a:fontRef>
          </p:style>
        </p:cxnSp>
        <p:sp>
          <p:nvSpPr>
            <p:cNvPr id="199" name="Rectangle 198"/>
            <p:cNvSpPr/>
            <p:nvPr/>
          </p:nvSpPr>
          <p:spPr>
            <a:xfrm>
              <a:off x="4412799" y="3802947"/>
              <a:ext cx="96529" cy="633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10" name="Straight Connector 209"/>
            <p:cNvCxnSpPr/>
            <p:nvPr/>
          </p:nvCxnSpPr>
          <p:spPr>
            <a:xfrm>
              <a:off x="4303781" y="3871667"/>
              <a:ext cx="283425" cy="0"/>
            </a:xfrm>
            <a:prstGeom prst="line">
              <a:avLst/>
            </a:prstGeom>
          </p:spPr>
          <p:style>
            <a:lnRef idx="1">
              <a:schemeClr val="dk1"/>
            </a:lnRef>
            <a:fillRef idx="0">
              <a:schemeClr val="dk1"/>
            </a:fillRef>
            <a:effectRef idx="0">
              <a:schemeClr val="dk1"/>
            </a:effectRef>
            <a:fontRef idx="minor">
              <a:schemeClr val="tx1"/>
            </a:fontRef>
          </p:style>
        </p:cxnSp>
        <p:cxnSp>
          <p:nvCxnSpPr>
            <p:cNvPr id="212" name="Straight Connector 211"/>
            <p:cNvCxnSpPr/>
            <p:nvPr/>
          </p:nvCxnSpPr>
          <p:spPr>
            <a:xfrm>
              <a:off x="4025434" y="3636650"/>
              <a:ext cx="283425" cy="0"/>
            </a:xfrm>
            <a:prstGeom prst="line">
              <a:avLst/>
            </a:prstGeom>
          </p:spPr>
          <p:style>
            <a:lnRef idx="1">
              <a:schemeClr val="dk1"/>
            </a:lnRef>
            <a:fillRef idx="0">
              <a:schemeClr val="dk1"/>
            </a:fillRef>
            <a:effectRef idx="0">
              <a:schemeClr val="dk1"/>
            </a:effectRef>
            <a:fontRef idx="minor">
              <a:schemeClr val="tx1"/>
            </a:fontRef>
          </p:style>
        </p:cxnSp>
        <p:sp>
          <p:nvSpPr>
            <p:cNvPr id="213" name="Rectangle 212"/>
            <p:cNvSpPr/>
            <p:nvPr/>
          </p:nvSpPr>
          <p:spPr>
            <a:xfrm>
              <a:off x="4133219" y="3547096"/>
              <a:ext cx="99680" cy="75340"/>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4" name="Rectangle 213"/>
            <p:cNvSpPr/>
            <p:nvPr/>
          </p:nvSpPr>
          <p:spPr>
            <a:xfrm>
              <a:off x="3300660" y="3714567"/>
              <a:ext cx="98839" cy="88381"/>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5" name="Rectangle 214"/>
            <p:cNvSpPr/>
            <p:nvPr/>
          </p:nvSpPr>
          <p:spPr>
            <a:xfrm>
              <a:off x="4416347" y="3710616"/>
              <a:ext cx="94835" cy="95955"/>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6" name="Rectangle 215"/>
            <p:cNvSpPr/>
            <p:nvPr/>
          </p:nvSpPr>
          <p:spPr>
            <a:xfrm>
              <a:off x="3303542" y="4358817"/>
              <a:ext cx="98839" cy="1267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7" name="Rectangle 216"/>
            <p:cNvSpPr/>
            <p:nvPr/>
          </p:nvSpPr>
          <p:spPr>
            <a:xfrm>
              <a:off x="3303542" y="4301110"/>
              <a:ext cx="95957" cy="74317"/>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8" name="Rectangle 217"/>
            <p:cNvSpPr/>
            <p:nvPr/>
          </p:nvSpPr>
          <p:spPr>
            <a:xfrm>
              <a:off x="3677151" y="4358817"/>
              <a:ext cx="98839" cy="1267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9" name="Rectangle 218"/>
            <p:cNvSpPr/>
            <p:nvPr/>
          </p:nvSpPr>
          <p:spPr>
            <a:xfrm>
              <a:off x="3677151" y="4301110"/>
              <a:ext cx="98839" cy="74317"/>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0" name="Rectangle 219"/>
            <p:cNvSpPr/>
            <p:nvPr/>
          </p:nvSpPr>
          <p:spPr>
            <a:xfrm>
              <a:off x="4017507" y="4358817"/>
              <a:ext cx="98839" cy="1267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1" name="Rectangle 220"/>
            <p:cNvSpPr/>
            <p:nvPr/>
          </p:nvSpPr>
          <p:spPr>
            <a:xfrm>
              <a:off x="4017507" y="4301110"/>
              <a:ext cx="98839" cy="74317"/>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2" name="Rectangle 221"/>
            <p:cNvSpPr/>
            <p:nvPr/>
          </p:nvSpPr>
          <p:spPr>
            <a:xfrm>
              <a:off x="4406486" y="4358817"/>
              <a:ext cx="98839" cy="1267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3" name="Rectangle 222"/>
            <p:cNvSpPr/>
            <p:nvPr/>
          </p:nvSpPr>
          <p:spPr>
            <a:xfrm>
              <a:off x="4406485" y="4301110"/>
              <a:ext cx="102843" cy="74317"/>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24" name="Straight Connector 223"/>
            <p:cNvCxnSpPr/>
            <p:nvPr/>
          </p:nvCxnSpPr>
          <p:spPr>
            <a:xfrm>
              <a:off x="3121834" y="3716708"/>
              <a:ext cx="112608" cy="0"/>
            </a:xfrm>
            <a:prstGeom prst="line">
              <a:avLst/>
            </a:prstGeom>
          </p:spPr>
          <p:style>
            <a:lnRef idx="1">
              <a:schemeClr val="dk1"/>
            </a:lnRef>
            <a:fillRef idx="0">
              <a:schemeClr val="dk1"/>
            </a:fillRef>
            <a:effectRef idx="0">
              <a:schemeClr val="dk1"/>
            </a:effectRef>
            <a:fontRef idx="minor">
              <a:schemeClr val="tx1"/>
            </a:fontRef>
          </p:style>
        </p:cxnSp>
        <p:cxnSp>
          <p:nvCxnSpPr>
            <p:cNvPr id="226" name="Straight Connector 225"/>
            <p:cNvCxnSpPr/>
            <p:nvPr/>
          </p:nvCxnSpPr>
          <p:spPr>
            <a:xfrm>
              <a:off x="3121834" y="3802947"/>
              <a:ext cx="112608" cy="0"/>
            </a:xfrm>
            <a:prstGeom prst="line">
              <a:avLst/>
            </a:prstGeom>
          </p:spPr>
          <p:style>
            <a:lnRef idx="1">
              <a:schemeClr val="dk1"/>
            </a:lnRef>
            <a:fillRef idx="0">
              <a:schemeClr val="dk1"/>
            </a:fillRef>
            <a:effectRef idx="0">
              <a:schemeClr val="dk1"/>
            </a:effectRef>
            <a:fontRef idx="minor">
              <a:schemeClr val="tx1"/>
            </a:fontRef>
          </p:style>
        </p:cxnSp>
        <p:cxnSp>
          <p:nvCxnSpPr>
            <p:cNvPr id="228" name="Straight Arrow Connector 227"/>
            <p:cNvCxnSpPr/>
            <p:nvPr/>
          </p:nvCxnSpPr>
          <p:spPr>
            <a:xfrm>
              <a:off x="3195737" y="3547096"/>
              <a:ext cx="0" cy="169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9" name="Straight Arrow Connector 228"/>
            <p:cNvCxnSpPr/>
            <p:nvPr/>
          </p:nvCxnSpPr>
          <p:spPr>
            <a:xfrm flipV="1">
              <a:off x="3195737" y="3798219"/>
              <a:ext cx="0" cy="132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76" name="TextBox 275"/>
          <p:cNvSpPr txBox="1"/>
          <p:nvPr/>
        </p:nvSpPr>
        <p:spPr>
          <a:xfrm>
            <a:off x="7012949" y="2415160"/>
            <a:ext cx="2796085" cy="338554"/>
          </a:xfrm>
          <a:prstGeom prst="rect">
            <a:avLst/>
          </a:prstGeom>
          <a:noFill/>
        </p:spPr>
        <p:txBody>
          <a:bodyPr wrap="square" rtlCol="0">
            <a:spAutoFit/>
          </a:bodyPr>
          <a:lstStyle/>
          <a:p>
            <a:r>
              <a:rPr lang="en-US" sz="1600" dirty="0"/>
              <a:t>Expected rewards</a:t>
            </a:r>
          </a:p>
        </p:txBody>
      </p:sp>
      <p:grpSp>
        <p:nvGrpSpPr>
          <p:cNvPr id="277" name="Group 276"/>
          <p:cNvGrpSpPr/>
          <p:nvPr/>
        </p:nvGrpSpPr>
        <p:grpSpPr>
          <a:xfrm>
            <a:off x="6966224" y="2786991"/>
            <a:ext cx="1559374" cy="1165275"/>
            <a:chOff x="6292583" y="3427001"/>
            <a:chExt cx="2261923" cy="1690271"/>
          </a:xfrm>
        </p:grpSpPr>
        <p:grpSp>
          <p:nvGrpSpPr>
            <p:cNvPr id="278" name="Group 277"/>
            <p:cNvGrpSpPr/>
            <p:nvPr/>
          </p:nvGrpSpPr>
          <p:grpSpPr>
            <a:xfrm>
              <a:off x="6477000" y="3542184"/>
              <a:ext cx="1955458" cy="1118062"/>
              <a:chOff x="636606" y="2523461"/>
              <a:chExt cx="1955458" cy="1118062"/>
            </a:xfrm>
          </p:grpSpPr>
          <p:sp>
            <p:nvSpPr>
              <p:cNvPr id="289" name="Oval 288"/>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0" name="Oval 289"/>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1" name="Oval 290"/>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2" name="Oval 291"/>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3" name="Oval 292"/>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4" name="Oval 293"/>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95" name="Straight Connector 294"/>
              <p:cNvCxnSpPr>
                <a:stCxn id="289" idx="3"/>
                <a:endCxn id="299"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96" name="Straight Connector 295"/>
              <p:cNvCxnSpPr>
                <a:stCxn id="299" idx="3"/>
                <a:endCxn id="290"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97" name="Straight Connector 296"/>
              <p:cNvCxnSpPr>
                <a:stCxn id="289" idx="5"/>
                <a:endCxn id="293"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98" name="Straight Connector 297"/>
              <p:cNvCxnSpPr>
                <a:stCxn id="293" idx="5"/>
                <a:endCxn id="294"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99" name="Oval 298"/>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00" name="Straight Connector 299"/>
              <p:cNvCxnSpPr>
                <a:stCxn id="299" idx="5"/>
                <a:endCxn id="291"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293" idx="3"/>
                <a:endCxn id="292"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cxnSp>
          <p:nvCxnSpPr>
            <p:cNvPr id="279" name="Straight Connector 278"/>
            <p:cNvCxnSpPr/>
            <p:nvPr/>
          </p:nvCxnSpPr>
          <p:spPr>
            <a:xfrm>
              <a:off x="6292583" y="5117270"/>
              <a:ext cx="2187915" cy="0"/>
            </a:xfrm>
            <a:prstGeom prst="line">
              <a:avLst/>
            </a:prstGeom>
          </p:spPr>
          <p:style>
            <a:lnRef idx="1">
              <a:schemeClr val="dk1"/>
            </a:lnRef>
            <a:fillRef idx="0">
              <a:schemeClr val="dk1"/>
            </a:fillRef>
            <a:effectRef idx="0">
              <a:schemeClr val="dk1"/>
            </a:effectRef>
            <a:fontRef idx="minor">
              <a:schemeClr val="tx1"/>
            </a:fontRef>
          </p:style>
        </p:cxnSp>
        <p:sp>
          <p:nvSpPr>
            <p:cNvPr id="280" name="Rectangle 279"/>
            <p:cNvSpPr/>
            <p:nvPr/>
          </p:nvSpPr>
          <p:spPr>
            <a:xfrm>
              <a:off x="6596506" y="4818015"/>
              <a:ext cx="171930" cy="29925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81" name="Rectangle 280"/>
            <p:cNvSpPr/>
            <p:nvPr/>
          </p:nvSpPr>
          <p:spPr>
            <a:xfrm>
              <a:off x="7053156" y="4932842"/>
              <a:ext cx="162305" cy="1712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82" name="Rectangle 281"/>
            <p:cNvSpPr/>
            <p:nvPr/>
          </p:nvSpPr>
          <p:spPr>
            <a:xfrm>
              <a:off x="7825732" y="3427001"/>
              <a:ext cx="180490" cy="3599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83" name="Rectangle 282"/>
            <p:cNvSpPr/>
            <p:nvPr/>
          </p:nvSpPr>
          <p:spPr>
            <a:xfrm>
              <a:off x="7621792" y="5016131"/>
              <a:ext cx="155919" cy="879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84" name="Rectangle 283"/>
            <p:cNvSpPr/>
            <p:nvPr/>
          </p:nvSpPr>
          <p:spPr>
            <a:xfrm>
              <a:off x="8248379" y="5016132"/>
              <a:ext cx="155919" cy="879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cxnSp>
          <p:nvCxnSpPr>
            <p:cNvPr id="285" name="Straight Connector 284"/>
            <p:cNvCxnSpPr/>
            <p:nvPr/>
          </p:nvCxnSpPr>
          <p:spPr>
            <a:xfrm>
              <a:off x="6374417" y="4155230"/>
              <a:ext cx="444179" cy="0"/>
            </a:xfrm>
            <a:prstGeom prst="line">
              <a:avLst/>
            </a:prstGeom>
          </p:spPr>
          <p:style>
            <a:lnRef idx="1">
              <a:schemeClr val="dk1"/>
            </a:lnRef>
            <a:fillRef idx="0">
              <a:schemeClr val="dk1"/>
            </a:fillRef>
            <a:effectRef idx="0">
              <a:schemeClr val="dk1"/>
            </a:effectRef>
            <a:fontRef idx="minor">
              <a:schemeClr val="tx1"/>
            </a:fontRef>
          </p:style>
        </p:cxnSp>
        <p:sp>
          <p:nvSpPr>
            <p:cNvPr id="286" name="Rectangle 285"/>
            <p:cNvSpPr/>
            <p:nvPr/>
          </p:nvSpPr>
          <p:spPr>
            <a:xfrm>
              <a:off x="8281181" y="4010226"/>
              <a:ext cx="123117" cy="1366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cxnSp>
          <p:nvCxnSpPr>
            <p:cNvPr id="287" name="Straight Connector 286"/>
            <p:cNvCxnSpPr/>
            <p:nvPr/>
          </p:nvCxnSpPr>
          <p:spPr>
            <a:xfrm>
              <a:off x="8110327" y="4155230"/>
              <a:ext cx="444179" cy="0"/>
            </a:xfrm>
            <a:prstGeom prst="line">
              <a:avLst/>
            </a:prstGeom>
          </p:spPr>
          <p:style>
            <a:lnRef idx="1">
              <a:schemeClr val="dk1"/>
            </a:lnRef>
            <a:fillRef idx="0">
              <a:schemeClr val="dk1"/>
            </a:fillRef>
            <a:effectRef idx="0">
              <a:schemeClr val="dk1"/>
            </a:effectRef>
            <a:fontRef idx="minor">
              <a:schemeClr val="tx1"/>
            </a:fontRef>
          </p:style>
        </p:cxnSp>
        <p:cxnSp>
          <p:nvCxnSpPr>
            <p:cNvPr id="288" name="Straight Connector 287"/>
            <p:cNvCxnSpPr/>
            <p:nvPr/>
          </p:nvCxnSpPr>
          <p:spPr>
            <a:xfrm>
              <a:off x="7674108" y="3786915"/>
              <a:ext cx="444179" cy="0"/>
            </a:xfrm>
            <a:prstGeom prst="line">
              <a:avLst/>
            </a:prstGeom>
          </p:spPr>
          <p:style>
            <a:lnRef idx="1">
              <a:schemeClr val="dk1"/>
            </a:lnRef>
            <a:fillRef idx="0">
              <a:schemeClr val="dk1"/>
            </a:fillRef>
            <a:effectRef idx="0">
              <a:schemeClr val="dk1"/>
            </a:effectRef>
            <a:fontRef idx="minor">
              <a:schemeClr val="tx1"/>
            </a:fontRef>
          </p:style>
        </p:cxnSp>
      </p:grpSp>
      <p:sp>
        <p:nvSpPr>
          <p:cNvPr id="303" name="Oval 302"/>
          <p:cNvSpPr/>
          <p:nvPr/>
        </p:nvSpPr>
        <p:spPr>
          <a:xfrm>
            <a:off x="9665170" y="2837321"/>
            <a:ext cx="200918" cy="20091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p>
        </p:txBody>
      </p:sp>
      <p:cxnSp>
        <p:nvCxnSpPr>
          <p:cNvPr id="304" name="Straight Arrow Connector 303"/>
          <p:cNvCxnSpPr/>
          <p:nvPr/>
        </p:nvCxnSpPr>
        <p:spPr>
          <a:xfrm flipV="1">
            <a:off x="9285948" y="2941546"/>
            <a:ext cx="367432" cy="587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1" name="Rectangle 210"/>
          <p:cNvSpPr/>
          <p:nvPr/>
        </p:nvSpPr>
        <p:spPr>
          <a:xfrm>
            <a:off x="7114743" y="3068264"/>
            <a:ext cx="84877" cy="2026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13" name="TextBox 12"/>
          <p:cNvSpPr txBox="1"/>
          <p:nvPr/>
        </p:nvSpPr>
        <p:spPr>
          <a:xfrm>
            <a:off x="4736686" y="1667237"/>
            <a:ext cx="3202795" cy="338554"/>
          </a:xfrm>
          <a:prstGeom prst="rect">
            <a:avLst/>
          </a:prstGeom>
          <a:noFill/>
        </p:spPr>
        <p:txBody>
          <a:bodyPr wrap="square" rtlCol="0">
            <a:spAutoFit/>
          </a:bodyPr>
          <a:lstStyle/>
          <a:p>
            <a:r>
              <a:rPr lang="en-US" sz="1600" dirty="0"/>
              <a:t>Increase each reward by </a:t>
            </a:r>
            <a:r>
              <a:rPr lang="en-US" sz="1600" b="1" i="1" dirty="0" err="1">
                <a:solidFill>
                  <a:schemeClr val="accent2"/>
                </a:solidFill>
              </a:rPr>
              <a:t>λ</a:t>
            </a:r>
            <a:endParaRPr lang="en-US" sz="1600" b="1" i="1" dirty="0">
              <a:solidFill>
                <a:schemeClr val="accent2"/>
              </a:solidFill>
            </a:endParaRPr>
          </a:p>
        </p:txBody>
      </p:sp>
      <p:sp>
        <p:nvSpPr>
          <p:cNvPr id="262" name="TextBox 261"/>
          <p:cNvSpPr txBox="1"/>
          <p:nvPr/>
        </p:nvSpPr>
        <p:spPr>
          <a:xfrm>
            <a:off x="4734081" y="2131748"/>
            <a:ext cx="300258" cy="369332"/>
          </a:xfrm>
          <a:prstGeom prst="rect">
            <a:avLst/>
          </a:prstGeom>
          <a:noFill/>
        </p:spPr>
        <p:txBody>
          <a:bodyPr wrap="square" rtlCol="0">
            <a:spAutoFit/>
          </a:bodyPr>
          <a:lstStyle/>
          <a:p>
            <a:r>
              <a:rPr lang="en-US" b="1" i="1" dirty="0" err="1">
                <a:solidFill>
                  <a:schemeClr val="accent2"/>
                </a:solidFill>
              </a:rPr>
              <a:t>λ</a:t>
            </a:r>
            <a:endParaRPr lang="en-US" b="1" i="1" dirty="0">
              <a:solidFill>
                <a:schemeClr val="accent2"/>
              </a:solidFill>
            </a:endParaRPr>
          </a:p>
        </p:txBody>
      </p:sp>
      <p:sp>
        <p:nvSpPr>
          <p:cNvPr id="18" name="TextBox 17"/>
          <p:cNvSpPr txBox="1"/>
          <p:nvPr/>
        </p:nvSpPr>
        <p:spPr>
          <a:xfrm>
            <a:off x="1674200" y="612269"/>
            <a:ext cx="5506889" cy="523220"/>
          </a:xfrm>
          <a:prstGeom prst="rect">
            <a:avLst/>
          </a:prstGeom>
          <a:noFill/>
        </p:spPr>
        <p:txBody>
          <a:bodyPr wrap="square" rtlCol="0">
            <a:spAutoFit/>
          </a:bodyPr>
          <a:lstStyle/>
          <a:p>
            <a:r>
              <a:rPr lang="en-US" sz="2800" b="1" dirty="0"/>
              <a:t>A global, fixed scalar parameter </a:t>
            </a:r>
            <a:r>
              <a:rPr lang="en-US" sz="2800" b="1" i="1" dirty="0">
                <a:solidFill>
                  <a:schemeClr val="accent2"/>
                </a:solidFill>
              </a:rPr>
              <a:t>λ≥0</a:t>
            </a:r>
            <a:r>
              <a:rPr lang="en-US" sz="2800" b="1" dirty="0"/>
              <a:t> </a:t>
            </a:r>
          </a:p>
        </p:txBody>
      </p:sp>
      <p:cxnSp>
        <p:nvCxnSpPr>
          <p:cNvPr id="263" name="Straight Arrow Connector 262"/>
          <p:cNvCxnSpPr/>
          <p:nvPr/>
        </p:nvCxnSpPr>
        <p:spPr>
          <a:xfrm>
            <a:off x="8712218" y="3326382"/>
            <a:ext cx="390272" cy="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sp>
        <p:nvSpPr>
          <p:cNvPr id="319" name="TextBox 318"/>
          <p:cNvSpPr txBox="1"/>
          <p:nvPr/>
        </p:nvSpPr>
        <p:spPr>
          <a:xfrm>
            <a:off x="9201021" y="2449035"/>
            <a:ext cx="2796085" cy="338554"/>
          </a:xfrm>
          <a:prstGeom prst="rect">
            <a:avLst/>
          </a:prstGeom>
          <a:noFill/>
        </p:spPr>
        <p:txBody>
          <a:bodyPr wrap="square" rtlCol="0">
            <a:spAutoFit/>
          </a:bodyPr>
          <a:lstStyle/>
          <a:p>
            <a:r>
              <a:rPr lang="en-US" sz="1600" dirty="0"/>
              <a:t>Predict the best</a:t>
            </a:r>
          </a:p>
        </p:txBody>
      </p:sp>
      <p:sp>
        <p:nvSpPr>
          <p:cNvPr id="2" name="TextBox 1"/>
          <p:cNvSpPr txBox="1"/>
          <p:nvPr/>
        </p:nvSpPr>
        <p:spPr>
          <a:xfrm>
            <a:off x="1586654" y="2476422"/>
            <a:ext cx="1628125" cy="338554"/>
          </a:xfrm>
          <a:prstGeom prst="rect">
            <a:avLst/>
          </a:prstGeom>
          <a:noFill/>
        </p:spPr>
        <p:txBody>
          <a:bodyPr wrap="square" rtlCol="0">
            <a:spAutoFit/>
          </a:bodyPr>
          <a:lstStyle/>
          <a:p>
            <a:r>
              <a:rPr lang="en-US" sz="1600" dirty="0"/>
              <a:t>Test image</a:t>
            </a:r>
          </a:p>
        </p:txBody>
      </p:sp>
      <p:sp>
        <p:nvSpPr>
          <p:cNvPr id="4" name="Date Placeholder 3"/>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77</a:t>
            </a:fld>
            <a:endParaRPr lang="en-US" dirty="0"/>
          </a:p>
        </p:txBody>
      </p:sp>
    </p:spTree>
    <p:extLst>
      <p:ext uri="{BB962C8B-B14F-4D97-AF65-F5344CB8AC3E}">
        <p14:creationId xmlns:p14="http://schemas.microsoft.com/office/powerpoint/2010/main" val="121189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58" y="130701"/>
            <a:ext cx="8599553" cy="1143000"/>
          </a:xfrm>
        </p:spPr>
        <p:txBody>
          <a:bodyPr>
            <a:normAutofit fontScale="90000"/>
          </a:bodyPr>
          <a:lstStyle/>
          <a:p>
            <a:r>
              <a:rPr lang="en-US" dirty="0" smtClean="0"/>
              <a:t>Fine-grained categories are a lot harder</a:t>
            </a:r>
            <a:endParaRPr lang="en-US" dirty="0"/>
          </a:p>
        </p:txBody>
      </p:sp>
      <p:sp>
        <p:nvSpPr>
          <p:cNvPr id="16" name="TextBox 15"/>
          <p:cNvSpPr txBox="1"/>
          <p:nvPr/>
        </p:nvSpPr>
        <p:spPr>
          <a:xfrm>
            <a:off x="7497812" y="6477000"/>
            <a:ext cx="3102709" cy="338554"/>
          </a:xfrm>
          <a:prstGeom prst="rect">
            <a:avLst/>
          </a:prstGeom>
          <a:noFill/>
        </p:spPr>
        <p:txBody>
          <a:bodyPr wrap="none" rtlCol="0">
            <a:spAutoFit/>
          </a:bodyPr>
          <a:lstStyle/>
          <a:p>
            <a:r>
              <a:rPr lang="en-US" sz="1600" dirty="0"/>
              <a:t>Deng, Berg, Li, &amp; </a:t>
            </a:r>
            <a:r>
              <a:rPr lang="en-US" sz="1600" dirty="0" err="1"/>
              <a:t>Fei-Fei</a:t>
            </a:r>
            <a:r>
              <a:rPr lang="en-US" sz="1600" dirty="0"/>
              <a:t>, </a:t>
            </a:r>
            <a:r>
              <a:rPr lang="en-US" sz="1600" i="1" dirty="0"/>
              <a:t>ECCV2010</a:t>
            </a:r>
            <a:endParaRPr lang="en-US" sz="1600" dirty="0"/>
          </a:p>
        </p:txBody>
      </p:sp>
      <p:grpSp>
        <p:nvGrpSpPr>
          <p:cNvPr id="106" name="Group 105"/>
          <p:cNvGrpSpPr/>
          <p:nvPr/>
        </p:nvGrpSpPr>
        <p:grpSpPr>
          <a:xfrm>
            <a:off x="1607985" y="1709910"/>
            <a:ext cx="2058082" cy="3110587"/>
            <a:chOff x="83984" y="1709909"/>
            <a:chExt cx="3661883" cy="3110587"/>
          </a:xfrm>
        </p:grpSpPr>
        <p:sp>
          <p:nvSpPr>
            <p:cNvPr id="85" name="Isosceles Triangle 84"/>
            <p:cNvSpPr/>
            <p:nvPr/>
          </p:nvSpPr>
          <p:spPr>
            <a:xfrm>
              <a:off x="83984" y="1829519"/>
              <a:ext cx="3039024" cy="2874837"/>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6" name="Line 99"/>
            <p:cNvSpPr>
              <a:spLocks noChangeShapeType="1"/>
            </p:cNvSpPr>
            <p:nvPr/>
          </p:nvSpPr>
          <p:spPr bwMode="auto">
            <a:xfrm>
              <a:off x="1587831" y="1775453"/>
              <a:ext cx="169789" cy="911066"/>
            </a:xfrm>
            <a:prstGeom prst="line">
              <a:avLst/>
            </a:prstGeom>
            <a:noFill/>
            <a:ln w="12700" cmpd="sng">
              <a:solidFill>
                <a:schemeClr val="accent1"/>
              </a:solidFill>
              <a:round/>
              <a:headEnd/>
              <a:tailEnd/>
            </a:ln>
            <a:effectLst/>
          </p:spPr>
          <p:txBody>
            <a:bodyPr/>
            <a:lstStyle/>
            <a:p>
              <a:pPr>
                <a:defRPr/>
              </a:pPr>
              <a:endParaRPr lang="en-US" sz="1200" kern="0">
                <a:solidFill>
                  <a:sysClr val="windowText" lastClr="000000"/>
                </a:solidFill>
              </a:endParaRPr>
            </a:p>
          </p:txBody>
        </p:sp>
        <p:sp>
          <p:nvSpPr>
            <p:cNvPr id="87" name="Line 99"/>
            <p:cNvSpPr>
              <a:spLocks noChangeShapeType="1"/>
            </p:cNvSpPr>
            <p:nvPr/>
          </p:nvSpPr>
          <p:spPr bwMode="auto">
            <a:xfrm>
              <a:off x="1783857" y="2736421"/>
              <a:ext cx="296954" cy="806192"/>
            </a:xfrm>
            <a:prstGeom prst="line">
              <a:avLst/>
            </a:prstGeom>
            <a:noFill/>
            <a:ln w="12700" cmpd="sng">
              <a:solidFill>
                <a:schemeClr val="accent1"/>
              </a:solidFill>
              <a:round/>
              <a:headEnd/>
              <a:tailEnd/>
            </a:ln>
            <a:effectLst/>
          </p:spPr>
          <p:txBody>
            <a:bodyPr/>
            <a:lstStyle/>
            <a:p>
              <a:pPr>
                <a:defRPr/>
              </a:pPr>
              <a:endParaRPr lang="en-US" sz="1200" kern="0">
                <a:solidFill>
                  <a:sysClr val="windowText" lastClr="000000"/>
                </a:solidFill>
              </a:endParaRPr>
            </a:p>
          </p:txBody>
        </p:sp>
        <p:sp>
          <p:nvSpPr>
            <p:cNvPr id="88" name="TextBox 87"/>
            <p:cNvSpPr txBox="1"/>
            <p:nvPr/>
          </p:nvSpPr>
          <p:spPr>
            <a:xfrm>
              <a:off x="2326173" y="3407690"/>
              <a:ext cx="1419694" cy="307777"/>
            </a:xfrm>
            <a:prstGeom prst="rect">
              <a:avLst/>
            </a:prstGeom>
            <a:noFill/>
          </p:spPr>
          <p:txBody>
            <a:bodyPr wrap="square" rtlCol="0">
              <a:spAutoFit/>
            </a:bodyPr>
            <a:lstStyle/>
            <a:p>
              <a:r>
                <a:rPr lang="en-US" sz="1400" dirty="0">
                  <a:solidFill>
                    <a:srgbClr val="000000"/>
                  </a:solidFill>
                </a:rPr>
                <a:t>Vehicle</a:t>
              </a:r>
            </a:p>
          </p:txBody>
        </p:sp>
        <p:sp>
          <p:nvSpPr>
            <p:cNvPr id="89" name="TextBox 88"/>
            <p:cNvSpPr txBox="1"/>
            <p:nvPr/>
          </p:nvSpPr>
          <p:spPr>
            <a:xfrm>
              <a:off x="2080810" y="2535518"/>
              <a:ext cx="1454153" cy="307777"/>
            </a:xfrm>
            <a:prstGeom prst="rect">
              <a:avLst/>
            </a:prstGeom>
            <a:noFill/>
          </p:spPr>
          <p:txBody>
            <a:bodyPr wrap="square" rtlCol="0">
              <a:spAutoFit/>
            </a:bodyPr>
            <a:lstStyle/>
            <a:p>
              <a:r>
                <a:rPr lang="en-US" sz="1400" dirty="0">
                  <a:solidFill>
                    <a:srgbClr val="000000"/>
                  </a:solidFill>
                </a:rPr>
                <a:t>Artifact</a:t>
              </a:r>
            </a:p>
          </p:txBody>
        </p:sp>
        <p:sp>
          <p:nvSpPr>
            <p:cNvPr id="90" name="Oval 89"/>
            <p:cNvSpPr/>
            <p:nvPr/>
          </p:nvSpPr>
          <p:spPr>
            <a:xfrm>
              <a:off x="1490994" y="1724645"/>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1" name="Oval 90"/>
            <p:cNvSpPr/>
            <p:nvPr/>
          </p:nvSpPr>
          <p:spPr>
            <a:xfrm>
              <a:off x="1647320" y="2580796"/>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2" name="TextBox 91"/>
            <p:cNvSpPr txBox="1"/>
            <p:nvPr/>
          </p:nvSpPr>
          <p:spPr>
            <a:xfrm>
              <a:off x="1789754" y="1709909"/>
              <a:ext cx="1534305" cy="307777"/>
            </a:xfrm>
            <a:prstGeom prst="rect">
              <a:avLst/>
            </a:prstGeom>
            <a:noFill/>
          </p:spPr>
          <p:txBody>
            <a:bodyPr wrap="square" rtlCol="0">
              <a:spAutoFit/>
            </a:bodyPr>
            <a:lstStyle/>
            <a:p>
              <a:r>
                <a:rPr lang="en-US" sz="1400" dirty="0">
                  <a:solidFill>
                    <a:srgbClr val="000000"/>
                  </a:solidFill>
                </a:rPr>
                <a:t>Entity</a:t>
              </a:r>
            </a:p>
          </p:txBody>
        </p:sp>
        <p:sp>
          <p:nvSpPr>
            <p:cNvPr id="67" name="Isosceles Triangle 66"/>
            <p:cNvSpPr/>
            <p:nvPr/>
          </p:nvSpPr>
          <p:spPr>
            <a:xfrm>
              <a:off x="1725484" y="3554054"/>
              <a:ext cx="763043" cy="1141458"/>
            </a:xfrm>
            <a:prstGeom prst="triangle">
              <a:avLst>
                <a:gd name="adj" fmla="val 48324"/>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3" name="Oval 92"/>
            <p:cNvSpPr/>
            <p:nvPr/>
          </p:nvSpPr>
          <p:spPr>
            <a:xfrm>
              <a:off x="1970511" y="3437739"/>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4" name="Oval 93"/>
            <p:cNvSpPr/>
            <p:nvPr/>
          </p:nvSpPr>
          <p:spPr>
            <a:xfrm>
              <a:off x="1601294" y="4590638"/>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5" name="Oval 94"/>
            <p:cNvSpPr/>
            <p:nvPr/>
          </p:nvSpPr>
          <p:spPr>
            <a:xfrm>
              <a:off x="1984805" y="4599483"/>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6" name="Oval 95"/>
            <p:cNvSpPr/>
            <p:nvPr/>
          </p:nvSpPr>
          <p:spPr>
            <a:xfrm>
              <a:off x="1744363" y="4585281"/>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7" name="Oval 96"/>
            <p:cNvSpPr/>
            <p:nvPr/>
          </p:nvSpPr>
          <p:spPr>
            <a:xfrm>
              <a:off x="1874505" y="4599483"/>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8" name="Oval 97"/>
            <p:cNvSpPr/>
            <p:nvPr/>
          </p:nvSpPr>
          <p:spPr>
            <a:xfrm>
              <a:off x="2107006" y="4594411"/>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9" name="Oval 98"/>
            <p:cNvSpPr/>
            <p:nvPr/>
          </p:nvSpPr>
          <p:spPr>
            <a:xfrm>
              <a:off x="2242253" y="4610748"/>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pic>
        <p:nvPicPr>
          <p:cNvPr id="100" name="Picture 99"/>
          <p:cNvPicPr>
            <a:picLocks noChangeAspect="1"/>
          </p:cNvPicPr>
          <p:nvPr/>
        </p:nvPicPr>
        <p:blipFill rotWithShape="1">
          <a:blip r:embed="rId3"/>
          <a:srcRect t="68186" b="8043"/>
          <a:stretch/>
        </p:blipFill>
        <p:spPr>
          <a:xfrm>
            <a:off x="1607984" y="5100504"/>
            <a:ext cx="2193394" cy="425803"/>
          </a:xfrm>
          <a:prstGeom prst="rect">
            <a:avLst/>
          </a:prstGeom>
        </p:spPr>
      </p:pic>
      <p:grpSp>
        <p:nvGrpSpPr>
          <p:cNvPr id="104" name="Group 103"/>
          <p:cNvGrpSpPr/>
          <p:nvPr/>
        </p:nvGrpSpPr>
        <p:grpSpPr>
          <a:xfrm>
            <a:off x="8546430" y="1658907"/>
            <a:ext cx="2121571" cy="3122632"/>
            <a:chOff x="6119465" y="1621159"/>
            <a:chExt cx="3505292" cy="3122632"/>
          </a:xfrm>
        </p:grpSpPr>
        <p:sp>
          <p:nvSpPr>
            <p:cNvPr id="59" name="Isosceles Triangle 58"/>
            <p:cNvSpPr/>
            <p:nvPr/>
          </p:nvSpPr>
          <p:spPr>
            <a:xfrm>
              <a:off x="6119465" y="1741450"/>
              <a:ext cx="3056326" cy="2891205"/>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Line 99"/>
            <p:cNvSpPr>
              <a:spLocks noChangeShapeType="1"/>
            </p:cNvSpPr>
            <p:nvPr/>
          </p:nvSpPr>
          <p:spPr bwMode="auto">
            <a:xfrm>
              <a:off x="7631874" y="1687076"/>
              <a:ext cx="170755" cy="916253"/>
            </a:xfrm>
            <a:prstGeom prst="line">
              <a:avLst/>
            </a:prstGeom>
            <a:noFill/>
            <a:ln w="12700" cmpd="sng">
              <a:solidFill>
                <a:schemeClr val="accent1"/>
              </a:solidFill>
              <a:round/>
              <a:headEnd/>
              <a:tailEnd/>
            </a:ln>
            <a:effectLst/>
          </p:spPr>
          <p:txBody>
            <a:bodyPr/>
            <a:lstStyle/>
            <a:p>
              <a:pPr>
                <a:defRPr/>
              </a:pPr>
              <a:endParaRPr lang="en-US" sz="1200" kern="0">
                <a:solidFill>
                  <a:sysClr val="windowText" lastClr="000000"/>
                </a:solidFill>
              </a:endParaRPr>
            </a:p>
          </p:txBody>
        </p:sp>
        <p:sp>
          <p:nvSpPr>
            <p:cNvPr id="61" name="Line 99"/>
            <p:cNvSpPr>
              <a:spLocks noChangeShapeType="1"/>
            </p:cNvSpPr>
            <p:nvPr/>
          </p:nvSpPr>
          <p:spPr bwMode="auto">
            <a:xfrm>
              <a:off x="7829016" y="2653515"/>
              <a:ext cx="298644" cy="810782"/>
            </a:xfrm>
            <a:prstGeom prst="line">
              <a:avLst/>
            </a:prstGeom>
            <a:noFill/>
            <a:ln w="12700" cmpd="sng">
              <a:solidFill>
                <a:schemeClr val="accent1"/>
              </a:solidFill>
              <a:round/>
              <a:headEnd/>
              <a:tailEnd/>
            </a:ln>
            <a:effectLst/>
          </p:spPr>
          <p:txBody>
            <a:bodyPr/>
            <a:lstStyle/>
            <a:p>
              <a:pPr>
                <a:defRPr/>
              </a:pPr>
              <a:endParaRPr lang="en-US" sz="1200" kern="0">
                <a:solidFill>
                  <a:sysClr val="windowText" lastClr="000000"/>
                </a:solidFill>
              </a:endParaRPr>
            </a:p>
          </p:txBody>
        </p:sp>
        <p:sp>
          <p:nvSpPr>
            <p:cNvPr id="62" name="TextBox 61"/>
            <p:cNvSpPr txBox="1"/>
            <p:nvPr/>
          </p:nvSpPr>
          <p:spPr>
            <a:xfrm>
              <a:off x="8348492" y="3365765"/>
              <a:ext cx="1276265" cy="307777"/>
            </a:xfrm>
            <a:prstGeom prst="rect">
              <a:avLst/>
            </a:prstGeom>
            <a:noFill/>
          </p:spPr>
          <p:txBody>
            <a:bodyPr wrap="square" rtlCol="0">
              <a:spAutoFit/>
            </a:bodyPr>
            <a:lstStyle/>
            <a:p>
              <a:r>
                <a:rPr lang="en-US" sz="1400" dirty="0">
                  <a:solidFill>
                    <a:srgbClr val="000000"/>
                  </a:solidFill>
                </a:rPr>
                <a:t>Vehicle</a:t>
              </a:r>
            </a:p>
          </p:txBody>
        </p:sp>
        <p:sp>
          <p:nvSpPr>
            <p:cNvPr id="63" name="TextBox 62"/>
            <p:cNvSpPr txBox="1"/>
            <p:nvPr/>
          </p:nvSpPr>
          <p:spPr>
            <a:xfrm>
              <a:off x="8127657" y="2451468"/>
              <a:ext cx="1385609" cy="307777"/>
            </a:xfrm>
            <a:prstGeom prst="rect">
              <a:avLst/>
            </a:prstGeom>
            <a:noFill/>
          </p:spPr>
          <p:txBody>
            <a:bodyPr wrap="square" rtlCol="0">
              <a:spAutoFit/>
            </a:bodyPr>
            <a:lstStyle/>
            <a:p>
              <a:r>
                <a:rPr lang="en-US" sz="1400" dirty="0">
                  <a:solidFill>
                    <a:srgbClr val="000000"/>
                  </a:solidFill>
                </a:rPr>
                <a:t>Artifact</a:t>
              </a:r>
            </a:p>
          </p:txBody>
        </p:sp>
        <p:sp>
          <p:nvSpPr>
            <p:cNvPr id="64" name="Oval 63"/>
            <p:cNvSpPr/>
            <p:nvPr/>
          </p:nvSpPr>
          <p:spPr>
            <a:xfrm>
              <a:off x="7534486" y="1635979"/>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5" name="Oval 64"/>
            <p:cNvSpPr/>
            <p:nvPr/>
          </p:nvSpPr>
          <p:spPr>
            <a:xfrm>
              <a:off x="7691701" y="249700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TextBox 65"/>
            <p:cNvSpPr txBox="1"/>
            <p:nvPr/>
          </p:nvSpPr>
          <p:spPr>
            <a:xfrm>
              <a:off x="7834947" y="1621159"/>
              <a:ext cx="1229915" cy="307777"/>
            </a:xfrm>
            <a:prstGeom prst="rect">
              <a:avLst/>
            </a:prstGeom>
            <a:noFill/>
          </p:spPr>
          <p:txBody>
            <a:bodyPr wrap="square" rtlCol="0">
              <a:spAutoFit/>
            </a:bodyPr>
            <a:lstStyle/>
            <a:p>
              <a:r>
                <a:rPr lang="en-US" sz="1400" dirty="0">
                  <a:solidFill>
                    <a:srgbClr val="000000"/>
                  </a:solidFill>
                </a:rPr>
                <a:t>Entity</a:t>
              </a:r>
            </a:p>
          </p:txBody>
        </p:sp>
        <p:sp>
          <p:nvSpPr>
            <p:cNvPr id="68" name="Oval 67"/>
            <p:cNvSpPr/>
            <p:nvPr/>
          </p:nvSpPr>
          <p:spPr>
            <a:xfrm>
              <a:off x="8016732" y="3358826"/>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9" name="Oval 78"/>
            <p:cNvSpPr/>
            <p:nvPr/>
          </p:nvSpPr>
          <p:spPr>
            <a:xfrm>
              <a:off x="6160433"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0" name="Oval 79"/>
            <p:cNvSpPr/>
            <p:nvPr/>
          </p:nvSpPr>
          <p:spPr>
            <a:xfrm>
              <a:off x="6752741"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1" name="Oval 80"/>
            <p:cNvSpPr/>
            <p:nvPr/>
          </p:nvSpPr>
          <p:spPr>
            <a:xfrm>
              <a:off x="7312630"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2" name="Oval 81"/>
            <p:cNvSpPr/>
            <p:nvPr/>
          </p:nvSpPr>
          <p:spPr>
            <a:xfrm>
              <a:off x="7905804"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3" name="Oval 82"/>
            <p:cNvSpPr/>
            <p:nvPr/>
          </p:nvSpPr>
          <p:spPr>
            <a:xfrm>
              <a:off x="8426771"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4" name="Oval 83"/>
            <p:cNvSpPr/>
            <p:nvPr/>
          </p:nvSpPr>
          <p:spPr>
            <a:xfrm>
              <a:off x="8953935" y="4532849"/>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105" name="Group 104"/>
          <p:cNvGrpSpPr/>
          <p:nvPr/>
        </p:nvGrpSpPr>
        <p:grpSpPr>
          <a:xfrm>
            <a:off x="8414603" y="5166906"/>
            <a:ext cx="2120152" cy="395438"/>
            <a:chOff x="6379764" y="4970808"/>
            <a:chExt cx="2120152" cy="395438"/>
          </a:xfrm>
        </p:grpSpPr>
        <p:pic>
          <p:nvPicPr>
            <p:cNvPr id="102" name="Picture 2" descr="http://image-net.org/nodes/7/01848323/0d/0d11d80146b36d73c1531c1b828e20d9980a5fe4.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764" y="4988937"/>
              <a:ext cx="535824" cy="37730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image-net.org/nodes/10/12730776/f1/f15b882e7b235c90daaf54e97646875ecd112ef8.thum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0607" y="4988936"/>
              <a:ext cx="503079" cy="377310"/>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http://image-net.org/nodes/8/03838024/12/1295187d44ab95a5d6d9f08d85a2acd9c71e0047.thum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378" y="4972621"/>
              <a:ext cx="524833" cy="393625"/>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http://image-net.org/nodes/6/13076831/3a/3a1b2db21c38c186cddc0aabd229bf67015694a7.thu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4211" y="4970808"/>
              <a:ext cx="545705" cy="395438"/>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9" name="Picture 2"/>
          <p:cNvPicPr>
            <a:picLocks noChangeAspect="1" noChangeArrowheads="1"/>
          </p:cNvPicPr>
          <p:nvPr/>
        </p:nvPicPr>
        <p:blipFill rotWithShape="1">
          <a:blip r:embed="rId8" cstate="print"/>
          <a:srcRect l="47389" b="21997"/>
          <a:stretch/>
        </p:blipFill>
        <p:spPr bwMode="auto">
          <a:xfrm>
            <a:off x="3913492" y="1880127"/>
            <a:ext cx="4073629" cy="2828758"/>
          </a:xfrm>
          <a:prstGeom prst="rect">
            <a:avLst/>
          </a:prstGeom>
          <a:solidFill>
            <a:srgbClr val="FFFFFF"/>
          </a:solidFill>
          <a:ln w="9525">
            <a:noFill/>
            <a:miter lim="800000"/>
            <a:headEnd/>
            <a:tailEnd/>
          </a:ln>
        </p:spPr>
      </p:pic>
      <p:sp>
        <p:nvSpPr>
          <p:cNvPr id="110" name="TextBox 109"/>
          <p:cNvSpPr txBox="1"/>
          <p:nvPr/>
        </p:nvSpPr>
        <p:spPr>
          <a:xfrm>
            <a:off x="1807644" y="6002866"/>
            <a:ext cx="900661" cy="400110"/>
          </a:xfrm>
          <a:prstGeom prst="rect">
            <a:avLst/>
          </a:prstGeom>
          <a:solidFill>
            <a:srgbClr val="FFFFFF"/>
          </a:solidFill>
        </p:spPr>
        <p:txBody>
          <a:bodyPr wrap="square" rtlCol="0">
            <a:spAutoFit/>
          </a:bodyPr>
          <a:lstStyle/>
          <a:p>
            <a:r>
              <a:rPr lang="en-US" sz="2000" b="1" dirty="0">
                <a:solidFill>
                  <a:srgbClr val="000000"/>
                </a:solidFill>
              </a:rPr>
              <a:t>Finer</a:t>
            </a:r>
          </a:p>
        </p:txBody>
      </p:sp>
      <p:sp>
        <p:nvSpPr>
          <p:cNvPr id="111" name="TextBox 110"/>
          <p:cNvSpPr txBox="1"/>
          <p:nvPr/>
        </p:nvSpPr>
        <p:spPr>
          <a:xfrm>
            <a:off x="9651661" y="5985932"/>
            <a:ext cx="1095319" cy="400110"/>
          </a:xfrm>
          <a:prstGeom prst="rect">
            <a:avLst/>
          </a:prstGeom>
          <a:solidFill>
            <a:srgbClr val="FFFFFF"/>
          </a:solidFill>
        </p:spPr>
        <p:txBody>
          <a:bodyPr wrap="square" rtlCol="0">
            <a:spAutoFit/>
          </a:bodyPr>
          <a:lstStyle/>
          <a:p>
            <a:r>
              <a:rPr lang="en-US" sz="2000" b="1" dirty="0">
                <a:solidFill>
                  <a:srgbClr val="000000"/>
                </a:solidFill>
              </a:rPr>
              <a:t>Coarser</a:t>
            </a:r>
          </a:p>
        </p:txBody>
      </p:sp>
      <p:sp>
        <p:nvSpPr>
          <p:cNvPr id="112" name="Left-Right Arrow 111"/>
          <p:cNvSpPr/>
          <p:nvPr/>
        </p:nvSpPr>
        <p:spPr>
          <a:xfrm>
            <a:off x="1676401" y="5695798"/>
            <a:ext cx="8841037" cy="307069"/>
          </a:xfrm>
          <a:prstGeom prst="leftRightArrow">
            <a:avLst/>
          </a:prstGeom>
          <a:gradFill flip="none" rotWithShape="1">
            <a:gsLst>
              <a:gs pos="0">
                <a:schemeClr val="accent5"/>
              </a:gs>
              <a:gs pos="100000">
                <a:schemeClr val="accent5">
                  <a:lumMod val="40000"/>
                  <a:lumOff val="6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4707468" y="4748778"/>
            <a:ext cx="3090333" cy="369332"/>
          </a:xfrm>
          <a:prstGeom prst="rect">
            <a:avLst/>
          </a:prstGeom>
          <a:noFill/>
        </p:spPr>
        <p:txBody>
          <a:bodyPr wrap="square" rtlCol="0">
            <a:spAutoFit/>
          </a:bodyPr>
          <a:lstStyle/>
          <a:p>
            <a:r>
              <a:rPr lang="en-US" dirty="0"/>
              <a:t>Average Semantic Distance</a:t>
            </a:r>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78</a:t>
            </a:fld>
            <a:endParaRPr lang="en-US" dirty="0"/>
          </a:p>
        </p:txBody>
      </p:sp>
    </p:spTree>
    <p:extLst>
      <p:ext uri="{BB962C8B-B14F-4D97-AF65-F5344CB8AC3E}">
        <p14:creationId xmlns:p14="http://schemas.microsoft.com/office/powerpoint/2010/main" val="2753780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90885" y="2593786"/>
            <a:ext cx="2584827" cy="369332"/>
          </a:xfrm>
          <a:prstGeom prst="rect">
            <a:avLst/>
          </a:prstGeom>
          <a:noFill/>
        </p:spPr>
        <p:txBody>
          <a:bodyPr wrap="square" rtlCol="0">
            <a:spAutoFit/>
          </a:bodyPr>
          <a:lstStyle/>
          <a:p>
            <a:r>
              <a:rPr lang="en-US" dirty="0"/>
              <a:t>Cardigan Welsh Corgi</a:t>
            </a:r>
          </a:p>
        </p:txBody>
      </p:sp>
      <p:pic>
        <p:nvPicPr>
          <p:cNvPr id="6" name="Picture 5"/>
          <p:cNvPicPr>
            <a:picLocks noChangeAspect="1"/>
          </p:cNvPicPr>
          <p:nvPr/>
        </p:nvPicPr>
        <p:blipFill>
          <a:blip r:embed="rId3"/>
          <a:stretch>
            <a:fillRect/>
          </a:stretch>
        </p:blipFill>
        <p:spPr>
          <a:xfrm>
            <a:off x="1861162" y="1154921"/>
            <a:ext cx="1764578" cy="1470481"/>
          </a:xfrm>
          <a:prstGeom prst="rect">
            <a:avLst/>
          </a:prstGeom>
        </p:spPr>
      </p:pic>
      <p:pic>
        <p:nvPicPr>
          <p:cNvPr id="9" name="Picture 8"/>
          <p:cNvPicPr>
            <a:picLocks noChangeAspect="1"/>
          </p:cNvPicPr>
          <p:nvPr/>
        </p:nvPicPr>
        <p:blipFill rotWithShape="1">
          <a:blip r:embed="rId4"/>
          <a:srcRect l="14546" t="13937" r="-609"/>
          <a:stretch/>
        </p:blipFill>
        <p:spPr>
          <a:xfrm>
            <a:off x="4167588" y="1154921"/>
            <a:ext cx="1960642" cy="1470481"/>
          </a:xfrm>
          <a:prstGeom prst="rect">
            <a:avLst/>
          </a:prstGeom>
        </p:spPr>
      </p:pic>
      <p:sp>
        <p:nvSpPr>
          <p:cNvPr id="35" name="Rounded Rectangle 34"/>
          <p:cNvSpPr/>
          <p:nvPr/>
        </p:nvSpPr>
        <p:spPr>
          <a:xfrm>
            <a:off x="1588406" y="1033438"/>
            <a:ext cx="5472558" cy="1929681"/>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271880" y="3693661"/>
            <a:ext cx="859281" cy="523220"/>
          </a:xfrm>
          <a:prstGeom prst="rect">
            <a:avLst/>
          </a:prstGeom>
          <a:noFill/>
        </p:spPr>
        <p:txBody>
          <a:bodyPr wrap="square" rtlCol="0">
            <a:spAutoFit/>
          </a:bodyPr>
          <a:lstStyle/>
          <a:p>
            <a:r>
              <a:rPr lang="en-US" sz="2800" b="1" dirty="0"/>
              <a:t>…</a:t>
            </a:r>
          </a:p>
        </p:txBody>
      </p:sp>
      <p:grpSp>
        <p:nvGrpSpPr>
          <p:cNvPr id="42" name="Group 41"/>
          <p:cNvGrpSpPr/>
          <p:nvPr/>
        </p:nvGrpSpPr>
        <p:grpSpPr>
          <a:xfrm>
            <a:off x="1583177" y="1812641"/>
            <a:ext cx="5547417" cy="3148600"/>
            <a:chOff x="428477" y="3347094"/>
            <a:chExt cx="5547417" cy="3148600"/>
          </a:xfrm>
        </p:grpSpPr>
        <p:sp>
          <p:nvSpPr>
            <p:cNvPr id="16" name="TextBox 15"/>
            <p:cNvSpPr txBox="1"/>
            <p:nvPr/>
          </p:nvSpPr>
          <p:spPr>
            <a:xfrm>
              <a:off x="1712225" y="6126361"/>
              <a:ext cx="2827786" cy="369332"/>
            </a:xfrm>
            <a:prstGeom prst="rect">
              <a:avLst/>
            </a:prstGeom>
            <a:noFill/>
          </p:spPr>
          <p:txBody>
            <a:bodyPr wrap="square" rtlCol="0">
              <a:spAutoFit/>
            </a:bodyPr>
            <a:lstStyle/>
            <a:p>
              <a:r>
                <a:rPr lang="en-US" dirty="0"/>
                <a:t>Pembroke Welsh Corgi</a:t>
              </a:r>
            </a:p>
          </p:txBody>
        </p:sp>
        <p:pic>
          <p:nvPicPr>
            <p:cNvPr id="13" name="Picture 12"/>
            <p:cNvPicPr>
              <a:picLocks noChangeAspect="1"/>
            </p:cNvPicPr>
            <p:nvPr/>
          </p:nvPicPr>
          <p:blipFill rotWithShape="1">
            <a:blip r:embed="rId5"/>
            <a:srcRect l="-1034" t="5496" r="1" b="5960"/>
            <a:stretch/>
          </p:blipFill>
          <p:spPr>
            <a:xfrm>
              <a:off x="682503" y="4747322"/>
              <a:ext cx="1764578" cy="1376349"/>
            </a:xfrm>
            <a:prstGeom prst="rect">
              <a:avLst/>
            </a:prstGeom>
          </p:spPr>
        </p:pic>
        <p:pic>
          <p:nvPicPr>
            <p:cNvPr id="14" name="Picture 13"/>
            <p:cNvPicPr>
              <a:picLocks noChangeAspect="1"/>
            </p:cNvPicPr>
            <p:nvPr/>
          </p:nvPicPr>
          <p:blipFill rotWithShape="1">
            <a:blip r:embed="rId6"/>
            <a:srcRect t="8714" b="8127"/>
            <a:stretch/>
          </p:blipFill>
          <p:spPr>
            <a:xfrm>
              <a:off x="3061283" y="4739988"/>
              <a:ext cx="1663891" cy="1383683"/>
            </a:xfrm>
            <a:prstGeom prst="rect">
              <a:avLst/>
            </a:prstGeom>
          </p:spPr>
        </p:pic>
        <p:sp>
          <p:nvSpPr>
            <p:cNvPr id="40" name="Rounded Rectangle 39"/>
            <p:cNvSpPr/>
            <p:nvPr/>
          </p:nvSpPr>
          <p:spPr>
            <a:xfrm>
              <a:off x="428477" y="4687370"/>
              <a:ext cx="5472558" cy="1808324"/>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5116613" y="3347094"/>
              <a:ext cx="859281" cy="523220"/>
            </a:xfrm>
            <a:prstGeom prst="rect">
              <a:avLst/>
            </a:prstGeom>
            <a:noFill/>
          </p:spPr>
          <p:txBody>
            <a:bodyPr wrap="square" rtlCol="0">
              <a:spAutoFit/>
            </a:bodyPr>
            <a:lstStyle/>
            <a:p>
              <a:r>
                <a:rPr lang="en-US" sz="2800" b="1" dirty="0"/>
                <a:t>…</a:t>
              </a:r>
            </a:p>
          </p:txBody>
        </p:sp>
      </p:grpSp>
      <p:sp>
        <p:nvSpPr>
          <p:cNvPr id="24" name="Oval 23"/>
          <p:cNvSpPr/>
          <p:nvPr/>
        </p:nvSpPr>
        <p:spPr>
          <a:xfrm>
            <a:off x="4215983" y="3439716"/>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21036" y="3599013"/>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807052" y="16607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629456" y="1358276"/>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title"/>
          </p:nvPr>
        </p:nvSpPr>
        <p:spPr>
          <a:xfrm>
            <a:off x="2043581" y="-192479"/>
            <a:ext cx="8229600" cy="1143000"/>
          </a:xfrm>
        </p:spPr>
        <p:txBody>
          <a:bodyPr>
            <a:normAutofit/>
          </a:bodyPr>
          <a:lstStyle/>
          <a:p>
            <a:r>
              <a:rPr lang="en-US" sz="3600" dirty="0"/>
              <a:t>Fine-Grained Recognition</a:t>
            </a:r>
          </a:p>
        </p:txBody>
      </p:sp>
      <p:pic>
        <p:nvPicPr>
          <p:cNvPr id="2" name="Picture 1"/>
          <p:cNvPicPr>
            <a:picLocks noChangeAspect="1"/>
          </p:cNvPicPr>
          <p:nvPr/>
        </p:nvPicPr>
        <p:blipFill>
          <a:blip r:embed="rId7">
            <a:alphaModFix amt="33000"/>
          </a:blip>
          <a:stretch>
            <a:fillRect/>
          </a:stretch>
        </p:blipFill>
        <p:spPr>
          <a:xfrm>
            <a:off x="7130594" y="1693603"/>
            <a:ext cx="3468365" cy="2601274"/>
          </a:xfrm>
          <a:prstGeom prst="rect">
            <a:avLst/>
          </a:prstGeom>
        </p:spPr>
      </p:pic>
      <p:pic>
        <p:nvPicPr>
          <p:cNvPr id="21" name="Picture 20"/>
          <p:cNvPicPr>
            <a:picLocks noChangeAspect="1"/>
          </p:cNvPicPr>
          <p:nvPr/>
        </p:nvPicPr>
        <p:blipFill rotWithShape="1">
          <a:blip r:embed="rId7"/>
          <a:srcRect l="19869" t="17706" r="27102" b="21264"/>
          <a:stretch/>
        </p:blipFill>
        <p:spPr>
          <a:xfrm>
            <a:off x="7829834" y="2175372"/>
            <a:ext cx="1839201" cy="1587564"/>
          </a:xfrm>
          <a:prstGeom prst="rect">
            <a:avLst/>
          </a:prstGeom>
          <a:ln w="38100" cmpd="sng">
            <a:solidFill>
              <a:srgbClr val="82FF5B"/>
            </a:solidFill>
          </a:ln>
        </p:spPr>
      </p:pic>
      <p:sp>
        <p:nvSpPr>
          <p:cNvPr id="3" name="TextBox 2"/>
          <p:cNvSpPr txBox="1"/>
          <p:nvPr/>
        </p:nvSpPr>
        <p:spPr>
          <a:xfrm>
            <a:off x="9844193" y="2488837"/>
            <a:ext cx="645909" cy="923330"/>
          </a:xfrm>
          <a:prstGeom prst="rect">
            <a:avLst/>
          </a:prstGeom>
          <a:noFill/>
        </p:spPr>
        <p:txBody>
          <a:bodyPr wrap="square" rtlCol="0">
            <a:spAutoFit/>
          </a:bodyPr>
          <a:lstStyle/>
          <a:p>
            <a:r>
              <a:rPr lang="en-US" sz="5400" b="1" dirty="0">
                <a:solidFill>
                  <a:srgbClr val="C0504D"/>
                </a:solidFill>
              </a:rPr>
              <a:t>?</a:t>
            </a:r>
          </a:p>
        </p:txBody>
      </p:sp>
      <p:sp>
        <p:nvSpPr>
          <p:cNvPr id="4" name="TextBox 3"/>
          <p:cNvSpPr txBox="1"/>
          <p:nvPr/>
        </p:nvSpPr>
        <p:spPr>
          <a:xfrm>
            <a:off x="7402870" y="4348270"/>
            <a:ext cx="3404710" cy="461665"/>
          </a:xfrm>
          <a:prstGeom prst="rect">
            <a:avLst/>
          </a:prstGeom>
          <a:noFill/>
        </p:spPr>
        <p:txBody>
          <a:bodyPr wrap="square" rtlCol="0">
            <a:spAutoFit/>
          </a:bodyPr>
          <a:lstStyle/>
          <a:p>
            <a:r>
              <a:rPr lang="en-US" sz="2400" b="1" dirty="0"/>
              <a:t>What breed is this dog?</a:t>
            </a:r>
          </a:p>
        </p:txBody>
      </p:sp>
      <p:sp>
        <p:nvSpPr>
          <p:cNvPr id="10" name="TextBox 9"/>
          <p:cNvSpPr txBox="1"/>
          <p:nvPr/>
        </p:nvSpPr>
        <p:spPr>
          <a:xfrm>
            <a:off x="3841796" y="5558669"/>
            <a:ext cx="4785132" cy="523220"/>
          </a:xfrm>
          <a:prstGeom prst="rect">
            <a:avLst/>
          </a:prstGeom>
          <a:noFill/>
        </p:spPr>
        <p:txBody>
          <a:bodyPr wrap="square" rtlCol="0">
            <a:spAutoFit/>
          </a:bodyPr>
          <a:lstStyle/>
          <a:p>
            <a:r>
              <a:rPr lang="en-US" sz="2800" b="1" dirty="0">
                <a:solidFill>
                  <a:srgbClr val="C0504D"/>
                </a:solidFill>
              </a:rPr>
              <a:t>Key: Find the right features. </a:t>
            </a:r>
          </a:p>
        </p:txBody>
      </p:sp>
      <p:sp>
        <p:nvSpPr>
          <p:cNvPr id="5" name="Date Placeholder 4"/>
          <p:cNvSpPr>
            <a:spLocks noGrp="1"/>
          </p:cNvSpPr>
          <p:nvPr>
            <p:ph type="dt" sz="half" idx="10"/>
          </p:nvPr>
        </p:nvSpPr>
        <p:spPr/>
        <p:txBody>
          <a:bodyPr/>
          <a:lstStyle/>
          <a:p>
            <a:r>
              <a:rPr lang="en-US" smtClean="0"/>
              <a:t>16-Nov-17</a:t>
            </a:r>
            <a:endParaRPr lang="en-US" dirty="0"/>
          </a:p>
        </p:txBody>
      </p:sp>
      <p:sp>
        <p:nvSpPr>
          <p:cNvPr id="7" name="Slide Number Placeholder 6"/>
          <p:cNvSpPr>
            <a:spLocks noGrp="1"/>
          </p:cNvSpPr>
          <p:nvPr>
            <p:ph type="sldNum" sz="quarter" idx="12"/>
          </p:nvPr>
        </p:nvSpPr>
        <p:spPr/>
        <p:txBody>
          <a:bodyPr/>
          <a:lstStyle/>
          <a:p>
            <a:fld id="{CF7DC490-98B8-074B-BB30-37775A2447EF}" type="slidenum">
              <a:rPr lang="en-US" smtClean="0"/>
              <a:pPr/>
              <a:t>79</a:t>
            </a:fld>
            <a:endParaRPr lang="en-US" dirty="0"/>
          </a:p>
        </p:txBody>
      </p:sp>
    </p:spTree>
    <p:extLst>
      <p:ext uri="{BB962C8B-B14F-4D97-AF65-F5344CB8AC3E}">
        <p14:creationId xmlns:p14="http://schemas.microsoft.com/office/powerpoint/2010/main" val="1147972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smtClean="0"/>
              <a:t>White balance</a:t>
            </a:r>
          </a:p>
        </p:txBody>
      </p:sp>
      <p:sp>
        <p:nvSpPr>
          <p:cNvPr id="177155" name="Rectangle 3"/>
          <p:cNvSpPr>
            <a:spLocks noGrp="1" noChangeArrowheads="1"/>
          </p:cNvSpPr>
          <p:nvPr>
            <p:ph type="body" idx="1"/>
          </p:nvPr>
        </p:nvSpPr>
        <p:spPr>
          <a:xfrm>
            <a:off x="609600" y="1100138"/>
            <a:ext cx="10972800" cy="5757862"/>
          </a:xfrm>
        </p:spPr>
        <p:txBody>
          <a:bodyPr/>
          <a:lstStyle/>
          <a:p>
            <a:pPr marL="533400" indent="-533400"/>
            <a:r>
              <a:rPr lang="en-US" dirty="0" smtClean="0"/>
              <a:t>Von </a:t>
            </a:r>
            <a:r>
              <a:rPr lang="en-US" dirty="0" err="1" smtClean="0"/>
              <a:t>Kries</a:t>
            </a:r>
            <a:r>
              <a:rPr lang="en-US" dirty="0" smtClean="0"/>
              <a:t> adaptation</a:t>
            </a:r>
          </a:p>
          <a:p>
            <a:pPr marL="838200" lvl="1" indent="-381000"/>
            <a:r>
              <a:rPr lang="en-US" dirty="0" smtClean="0"/>
              <a:t>Multiply each channel by a gain factor</a:t>
            </a:r>
          </a:p>
          <a:p>
            <a:pPr marL="838200" lvl="1" indent="-381000"/>
            <a:r>
              <a:rPr lang="en-US" dirty="0" smtClean="0"/>
              <a:t>A more general transformation would correspond to an arbitrary 3x3 matrix</a:t>
            </a:r>
          </a:p>
          <a:p>
            <a:pPr marL="533400" indent="-533400"/>
            <a:r>
              <a:rPr lang="en-US" dirty="0" smtClean="0"/>
              <a:t>Best way: gray card</a:t>
            </a:r>
          </a:p>
          <a:p>
            <a:pPr marL="838200" lvl="1" indent="-381000"/>
            <a:r>
              <a:rPr lang="en-US" dirty="0" smtClean="0"/>
              <a:t>Take a picture of a neutral object  (white or gray)</a:t>
            </a:r>
          </a:p>
          <a:p>
            <a:pPr marL="838200" lvl="1" indent="-381000"/>
            <a:r>
              <a:rPr lang="en-US" dirty="0" smtClean="0"/>
              <a:t>Deduce the weight of each channel</a:t>
            </a:r>
          </a:p>
          <a:p>
            <a:pPr marL="1257300" lvl="2" indent="-342900"/>
            <a:r>
              <a:rPr lang="en-US" sz="1800" dirty="0"/>
              <a:t>If the object is recoded as </a:t>
            </a:r>
            <a:r>
              <a:rPr lang="en-US" sz="1800" dirty="0" err="1"/>
              <a:t>r</a:t>
            </a:r>
            <a:r>
              <a:rPr lang="en-US" sz="1800" baseline="-25000" dirty="0" err="1"/>
              <a:t>w</a:t>
            </a:r>
            <a:r>
              <a:rPr lang="en-US" sz="1800" dirty="0"/>
              <a:t>, </a:t>
            </a:r>
            <a:r>
              <a:rPr lang="en-US" sz="1800" dirty="0" err="1"/>
              <a:t>g</a:t>
            </a:r>
            <a:r>
              <a:rPr lang="en-US" sz="1800" baseline="-25000" dirty="0" err="1"/>
              <a:t>w</a:t>
            </a:r>
            <a:r>
              <a:rPr lang="en-US" sz="1800" dirty="0"/>
              <a:t>, </a:t>
            </a:r>
            <a:r>
              <a:rPr lang="en-US" sz="1800" dirty="0" err="1"/>
              <a:t>b</a:t>
            </a:r>
            <a:r>
              <a:rPr lang="en-US" sz="1800" baseline="-25000" dirty="0" err="1"/>
              <a:t>w</a:t>
            </a:r>
            <a:r>
              <a:rPr lang="en-US" sz="1800" dirty="0"/>
              <a:t> </a:t>
            </a:r>
            <a:br>
              <a:rPr lang="en-US" sz="1800" dirty="0"/>
            </a:br>
            <a:r>
              <a:rPr lang="en-US" sz="1800" dirty="0"/>
              <a:t>use weights 1/</a:t>
            </a:r>
            <a:r>
              <a:rPr lang="en-US" sz="1800" dirty="0" err="1"/>
              <a:t>r</a:t>
            </a:r>
            <a:r>
              <a:rPr lang="en-US" sz="1800" baseline="-25000" dirty="0" err="1"/>
              <a:t>w</a:t>
            </a:r>
            <a:r>
              <a:rPr lang="en-US" sz="1800" dirty="0"/>
              <a:t>, 1/</a:t>
            </a:r>
            <a:r>
              <a:rPr lang="en-US" sz="1800" dirty="0" err="1"/>
              <a:t>g</a:t>
            </a:r>
            <a:r>
              <a:rPr lang="en-US" sz="1800" baseline="-25000" dirty="0" err="1"/>
              <a:t>w</a:t>
            </a:r>
            <a:r>
              <a:rPr lang="en-US" sz="1800" dirty="0"/>
              <a:t>, 1/</a:t>
            </a:r>
            <a:r>
              <a:rPr lang="en-US" sz="1800" dirty="0" err="1"/>
              <a:t>b</a:t>
            </a:r>
            <a:r>
              <a:rPr lang="en-US" sz="1800" baseline="-25000" dirty="0" err="1"/>
              <a:t>w</a:t>
            </a:r>
            <a:endParaRPr lang="en-US" sz="1800" baseline="-25000" dirty="0"/>
          </a:p>
        </p:txBody>
      </p:sp>
      <p:pic>
        <p:nvPicPr>
          <p:cNvPr id="177156" name="Picture 4"/>
          <p:cNvPicPr>
            <a:picLocks noChangeAspect="1" noChangeArrowheads="1"/>
          </p:cNvPicPr>
          <p:nvPr/>
        </p:nvPicPr>
        <p:blipFill>
          <a:blip r:embed="rId3" cstate="print"/>
          <a:srcRect/>
          <a:stretch>
            <a:fillRect/>
          </a:stretch>
        </p:blipFill>
        <p:spPr bwMode="auto">
          <a:xfrm>
            <a:off x="7010400" y="4225133"/>
            <a:ext cx="2971800" cy="1981200"/>
          </a:xfrm>
          <a:prstGeom prst="rect">
            <a:avLst/>
          </a:prstGeom>
          <a:noFill/>
          <a:ln w="9525">
            <a:noFill/>
            <a:miter lim="800000"/>
            <a:headEnd/>
            <a:tailEnd/>
          </a:ln>
        </p:spPr>
      </p:pic>
      <p:sp>
        <p:nvSpPr>
          <p:cNvPr id="177157" name="Rectangle 4"/>
          <p:cNvSpPr>
            <a:spLocks noChangeArrowheads="1"/>
          </p:cNvSpPr>
          <p:nvPr/>
        </p:nvSpPr>
        <p:spPr bwMode="auto">
          <a:xfrm>
            <a:off x="6096000" y="6488114"/>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extLst>
      <p:ext uri="{BB962C8B-B14F-4D97-AF65-F5344CB8AC3E}">
        <p14:creationId xmlns:p14="http://schemas.microsoft.com/office/powerpoint/2010/main" val="3801396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1517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019" y="1993290"/>
            <a:ext cx="2630658" cy="1753087"/>
          </a:xfrm>
          <a:prstGeom prst="rect">
            <a:avLst/>
          </a:prstGeom>
        </p:spPr>
      </p:pic>
      <p:pic>
        <p:nvPicPr>
          <p:cNvPr id="4" name="Picture 3" descr="150151528.jpg"/>
          <p:cNvPicPr>
            <a:picLocks noChangeAspect="1"/>
          </p:cNvPicPr>
          <p:nvPr/>
        </p:nvPicPr>
        <p:blipFill rotWithShape="1">
          <a:blip r:embed="rId4">
            <a:extLst>
              <a:ext uri="{28A0092B-C50C-407E-A947-70E740481C1C}">
                <a14:useLocalDpi xmlns:a14="http://schemas.microsoft.com/office/drawing/2010/main" val="0"/>
              </a:ext>
            </a:extLst>
          </a:blip>
          <a:srcRect t="4187"/>
          <a:stretch/>
        </p:blipFill>
        <p:spPr>
          <a:xfrm>
            <a:off x="1723020" y="3992061"/>
            <a:ext cx="2630658" cy="1613399"/>
          </a:xfrm>
          <a:prstGeom prst="rect">
            <a:avLst/>
          </a:prstGeom>
        </p:spPr>
      </p:pic>
      <p:pic>
        <p:nvPicPr>
          <p:cNvPr id="5" name="Picture 4" descr="149129487.jpg"/>
          <p:cNvPicPr>
            <a:picLocks noChangeAspect="1"/>
          </p:cNvPicPr>
          <p:nvPr/>
        </p:nvPicPr>
        <p:blipFill rotWithShape="1">
          <a:blip r:embed="rId5">
            <a:extLst>
              <a:ext uri="{28A0092B-C50C-407E-A947-70E740481C1C}">
                <a14:useLocalDpi xmlns:a14="http://schemas.microsoft.com/office/drawing/2010/main" val="0"/>
              </a:ext>
            </a:extLst>
          </a:blip>
          <a:srcRect t="8218" b="6585"/>
          <a:stretch/>
        </p:blipFill>
        <p:spPr>
          <a:xfrm>
            <a:off x="7987745" y="1993290"/>
            <a:ext cx="2423487" cy="1753087"/>
          </a:xfrm>
          <a:prstGeom prst="rect">
            <a:avLst/>
          </a:prstGeom>
        </p:spPr>
      </p:pic>
      <p:pic>
        <p:nvPicPr>
          <p:cNvPr id="6" name="Picture 5" descr="149131038.jpg"/>
          <p:cNvPicPr>
            <a:picLocks noChangeAspect="1"/>
          </p:cNvPicPr>
          <p:nvPr/>
        </p:nvPicPr>
        <p:blipFill rotWithShape="1">
          <a:blip r:embed="rId6">
            <a:extLst>
              <a:ext uri="{28A0092B-C50C-407E-A947-70E740481C1C}">
                <a14:useLocalDpi xmlns:a14="http://schemas.microsoft.com/office/drawing/2010/main" val="0"/>
              </a:ext>
            </a:extLst>
          </a:blip>
          <a:srcRect t="6843" b="7792"/>
          <a:stretch/>
        </p:blipFill>
        <p:spPr>
          <a:xfrm>
            <a:off x="12698399" y="852563"/>
            <a:ext cx="2773207" cy="1775496"/>
          </a:xfrm>
          <a:prstGeom prst="rect">
            <a:avLst/>
          </a:prstGeom>
        </p:spPr>
      </p:pic>
      <p:pic>
        <p:nvPicPr>
          <p:cNvPr id="8" name="Picture 7" descr="149118249.jpg"/>
          <p:cNvPicPr>
            <a:picLocks noChangeAspect="1"/>
          </p:cNvPicPr>
          <p:nvPr/>
        </p:nvPicPr>
        <p:blipFill rotWithShape="1">
          <a:blip r:embed="rId7">
            <a:extLst>
              <a:ext uri="{28A0092B-C50C-407E-A947-70E740481C1C}">
                <a14:useLocalDpi xmlns:a14="http://schemas.microsoft.com/office/drawing/2010/main" val="0"/>
              </a:ext>
            </a:extLst>
          </a:blip>
          <a:srcRect l="8048" t="4583" r="12262" b="14951"/>
          <a:stretch/>
        </p:blipFill>
        <p:spPr>
          <a:xfrm>
            <a:off x="7964227" y="3992061"/>
            <a:ext cx="2423487" cy="1625000"/>
          </a:xfrm>
          <a:prstGeom prst="rect">
            <a:avLst/>
          </a:prstGeom>
        </p:spPr>
      </p:pic>
      <p:sp>
        <p:nvSpPr>
          <p:cNvPr id="10" name="Rectangle 9"/>
          <p:cNvSpPr/>
          <p:nvPr/>
        </p:nvSpPr>
        <p:spPr>
          <a:xfrm>
            <a:off x="1629832"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7788668"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descr="150123831.thumb.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5539" y="2555970"/>
            <a:ext cx="3032078" cy="2271132"/>
          </a:xfrm>
          <a:prstGeom prst="rect">
            <a:avLst/>
          </a:prstGeom>
        </p:spPr>
      </p:pic>
      <p:pic>
        <p:nvPicPr>
          <p:cNvPr id="19" name="Picture 18" descr="150126693.jpg"/>
          <p:cNvPicPr>
            <a:picLocks noChangeAspect="1"/>
          </p:cNvPicPr>
          <p:nvPr/>
        </p:nvPicPr>
        <p:blipFill rotWithShape="1">
          <a:blip r:embed="rId9">
            <a:extLst>
              <a:ext uri="{28A0092B-C50C-407E-A947-70E740481C1C}">
                <a14:useLocalDpi xmlns:a14="http://schemas.microsoft.com/office/drawing/2010/main" val="0"/>
              </a:ext>
            </a:extLst>
          </a:blip>
          <a:srcRect l="6567" r="5343"/>
          <a:stretch/>
        </p:blipFill>
        <p:spPr>
          <a:xfrm>
            <a:off x="-3316471" y="4514770"/>
            <a:ext cx="3112665" cy="2204582"/>
          </a:xfrm>
          <a:prstGeom prst="rect">
            <a:avLst/>
          </a:prstGeom>
        </p:spPr>
      </p:pic>
      <p:sp>
        <p:nvSpPr>
          <p:cNvPr id="20" name="TextBox 19"/>
          <p:cNvSpPr txBox="1"/>
          <p:nvPr/>
        </p:nvSpPr>
        <p:spPr>
          <a:xfrm>
            <a:off x="3825577" y="627411"/>
            <a:ext cx="4652611" cy="707886"/>
          </a:xfrm>
          <a:prstGeom prst="rect">
            <a:avLst/>
          </a:prstGeom>
          <a:noFill/>
        </p:spPr>
        <p:txBody>
          <a:bodyPr wrap="square" rtlCol="0">
            <a:spAutoFit/>
          </a:bodyPr>
          <a:lstStyle/>
          <a:p>
            <a:pPr algn="ctr"/>
            <a:r>
              <a:rPr lang="en-US" sz="4000" dirty="0" smtClean="0"/>
              <a:t>The Bubbles game</a:t>
            </a:r>
            <a:endParaRPr lang="en-US" sz="4000" dirty="0"/>
          </a:p>
        </p:txBody>
      </p:sp>
      <p:sp>
        <p:nvSpPr>
          <p:cNvPr id="25" name="TextBox 24"/>
          <p:cNvSpPr txBox="1"/>
          <p:nvPr/>
        </p:nvSpPr>
        <p:spPr>
          <a:xfrm>
            <a:off x="5657246" y="4491367"/>
            <a:ext cx="811363" cy="1446550"/>
          </a:xfrm>
          <a:prstGeom prst="rect">
            <a:avLst/>
          </a:prstGeom>
          <a:noFill/>
        </p:spPr>
        <p:txBody>
          <a:bodyPr wrap="square" rtlCol="0">
            <a:spAutoFit/>
          </a:bodyPr>
          <a:lstStyle/>
          <a:p>
            <a:r>
              <a:rPr lang="en-US"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p:txBody>
      </p:sp>
      <p:pic>
        <p:nvPicPr>
          <p:cNvPr id="7" name="Picture 6" descr="150176130.jpg"/>
          <p:cNvPicPr>
            <a:picLocks noChangeAspect="1"/>
          </p:cNvPicPr>
          <p:nvPr/>
        </p:nvPicPr>
        <p:blipFill rotWithShape="1">
          <a:blip r:embed="rId10">
            <a:grayscl/>
            <a:extLst>
              <a:ext uri="{BEBA8EAE-BF5A-486C-A8C5-ECC9F3942E4B}">
                <a14:imgProps xmlns:a14="http://schemas.microsoft.com/office/drawing/2010/main">
                  <a14:imgLayer r:embed="rId11">
                    <a14:imgEffect>
                      <a14:artisticBlur radius="24"/>
                    </a14:imgEffect>
                    <a14:imgEffect>
                      <a14:saturation sat="0"/>
                    </a14:imgEffect>
                  </a14:imgLayer>
                </a14:imgProps>
              </a:ext>
              <a:ext uri="{28A0092B-C50C-407E-A947-70E740481C1C}">
                <a14:useLocalDpi xmlns:a14="http://schemas.microsoft.com/office/drawing/2010/main" val="0"/>
              </a:ext>
            </a:extLst>
          </a:blip>
          <a:srcRect l="5199" t="17353" b="8711"/>
          <a:stretch/>
        </p:blipFill>
        <p:spPr>
          <a:xfrm>
            <a:off x="4636010" y="2628059"/>
            <a:ext cx="3031747" cy="1773390"/>
          </a:xfrm>
          <a:prstGeom prst="rect">
            <a:avLst/>
          </a:prstGeom>
        </p:spPr>
      </p:pic>
      <p:sp>
        <p:nvSpPr>
          <p:cNvPr id="17" name="Oval 16"/>
          <p:cNvSpPr/>
          <p:nvPr/>
        </p:nvSpPr>
        <p:spPr>
          <a:xfrm>
            <a:off x="6199751" y="3570404"/>
            <a:ext cx="646110" cy="646110"/>
          </a:xfrm>
          <a:prstGeom prst="ellipse">
            <a:avLst/>
          </a:prstGeom>
          <a:noFill/>
          <a:ln w="3810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210575" y="3570403"/>
            <a:ext cx="646110" cy="646110"/>
          </a:xfrm>
          <a:prstGeom prst="ellipse">
            <a:avLst/>
          </a:prstGeom>
          <a:noFill/>
          <a:ln w="3810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349321" y="3678254"/>
            <a:ext cx="924411" cy="400110"/>
          </a:xfrm>
          <a:prstGeom prst="rect">
            <a:avLst/>
          </a:prstGeom>
          <a:noFill/>
        </p:spPr>
        <p:txBody>
          <a:bodyPr wrap="square" rtlCol="0">
            <a:spAutoFit/>
          </a:bodyPr>
          <a:lstStyle/>
          <a:p>
            <a:r>
              <a:rPr lang="en-US" sz="2000" b="1" dirty="0">
                <a:solidFill>
                  <a:srgbClr val="82FF5B"/>
                </a:solidFill>
              </a:rPr>
              <a:t>1</a:t>
            </a:r>
          </a:p>
        </p:txBody>
      </p:sp>
      <p:sp>
        <p:nvSpPr>
          <p:cNvPr id="22" name="TextBox 21"/>
          <p:cNvSpPr txBox="1"/>
          <p:nvPr/>
        </p:nvSpPr>
        <p:spPr>
          <a:xfrm>
            <a:off x="6371326" y="3678254"/>
            <a:ext cx="924411" cy="400110"/>
          </a:xfrm>
          <a:prstGeom prst="rect">
            <a:avLst/>
          </a:prstGeom>
          <a:noFill/>
        </p:spPr>
        <p:txBody>
          <a:bodyPr wrap="square" rtlCol="0">
            <a:spAutoFit/>
          </a:bodyPr>
          <a:lstStyle/>
          <a:p>
            <a:r>
              <a:rPr lang="en-US" sz="2000" b="1" dirty="0">
                <a:solidFill>
                  <a:srgbClr val="82FF5B"/>
                </a:solidFill>
              </a:rPr>
              <a:t>2</a:t>
            </a: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80</a:t>
            </a:fld>
            <a:endParaRPr lang="en-US" dirty="0"/>
          </a:p>
        </p:txBody>
      </p:sp>
    </p:spTree>
    <p:extLst>
      <p:ext uri="{BB962C8B-B14F-4D97-AF65-F5344CB8AC3E}">
        <p14:creationId xmlns:p14="http://schemas.microsoft.com/office/powerpoint/2010/main" val="334179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0"/>
            <a:ext cx="8229600" cy="1143000"/>
          </a:xfrm>
        </p:spPr>
        <p:txBody>
          <a:bodyPr/>
          <a:lstStyle/>
          <a:p>
            <a:pPr eaLnBrk="1" hangingPunct="1"/>
            <a:r>
              <a:rPr lang="en-US" sz="4200" dirty="0"/>
              <a:t>Estimating optical flow</a:t>
            </a:r>
          </a:p>
        </p:txBody>
      </p:sp>
      <p:sp>
        <p:nvSpPr>
          <p:cNvPr id="24579" name="Rectangle 3"/>
          <p:cNvSpPr>
            <a:spLocks noGrp="1" noChangeArrowheads="1"/>
          </p:cNvSpPr>
          <p:nvPr>
            <p:ph type="body" idx="1"/>
          </p:nvPr>
        </p:nvSpPr>
        <p:spPr>
          <a:xfrm>
            <a:off x="1600200" y="3200400"/>
            <a:ext cx="8915400" cy="990600"/>
          </a:xfrm>
        </p:spPr>
        <p:txBody>
          <a:bodyPr/>
          <a:lstStyle/>
          <a:p>
            <a:pPr eaLnBrk="1" hangingPunct="1"/>
            <a:r>
              <a:rPr lang="en-US" sz="2400" dirty="0"/>
              <a:t>Given two subsequent frames, estimate the apparent motion field u(</a:t>
            </a:r>
            <a:r>
              <a:rPr lang="en-US" sz="2400" dirty="0" err="1"/>
              <a:t>x,y</a:t>
            </a:r>
            <a:r>
              <a:rPr lang="en-US" sz="2400" dirty="0"/>
              <a:t>), v(</a:t>
            </a:r>
            <a:r>
              <a:rPr lang="en-US" sz="2400" dirty="0" err="1"/>
              <a:t>x,y</a:t>
            </a:r>
            <a:r>
              <a:rPr lang="en-US" sz="2400" dirty="0"/>
              <a:t>) between them</a:t>
            </a:r>
          </a:p>
        </p:txBody>
      </p:sp>
      <p:sp>
        <p:nvSpPr>
          <p:cNvPr id="25604" name="Rectangle 4"/>
          <p:cNvSpPr>
            <a:spLocks noChangeArrowheads="1"/>
          </p:cNvSpPr>
          <p:nvPr/>
        </p:nvSpPr>
        <p:spPr bwMode="auto">
          <a:xfrm>
            <a:off x="3276600" y="990600"/>
            <a:ext cx="2209800" cy="1676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5605" name="Oval 5"/>
          <p:cNvSpPr>
            <a:spLocks noChangeArrowheads="1"/>
          </p:cNvSpPr>
          <p:nvPr/>
        </p:nvSpPr>
        <p:spPr bwMode="auto">
          <a:xfrm>
            <a:off x="3810000" y="1524000"/>
            <a:ext cx="76200" cy="762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25606" name="Oval 6"/>
          <p:cNvSpPr>
            <a:spLocks noChangeArrowheads="1"/>
          </p:cNvSpPr>
          <p:nvPr/>
        </p:nvSpPr>
        <p:spPr bwMode="auto">
          <a:xfrm>
            <a:off x="4724400" y="15240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5607" name="Oval 7"/>
          <p:cNvSpPr>
            <a:spLocks noChangeArrowheads="1"/>
          </p:cNvSpPr>
          <p:nvPr/>
        </p:nvSpPr>
        <p:spPr bwMode="auto">
          <a:xfrm>
            <a:off x="3810000" y="2057400"/>
            <a:ext cx="76200" cy="76200"/>
          </a:xfrm>
          <a:prstGeom prst="ellipse">
            <a:avLst/>
          </a:prstGeom>
          <a:solidFill>
            <a:srgbClr val="33CC33"/>
          </a:solidFill>
          <a:ln w="9525">
            <a:solidFill>
              <a:schemeClr val="tx1"/>
            </a:solidFill>
            <a:round/>
            <a:headEnd/>
            <a:tailEnd/>
          </a:ln>
        </p:spPr>
        <p:txBody>
          <a:bodyPr wrap="none" anchor="ctr"/>
          <a:lstStyle/>
          <a:p>
            <a:endParaRPr lang="en-US"/>
          </a:p>
        </p:txBody>
      </p:sp>
      <p:sp>
        <p:nvSpPr>
          <p:cNvPr id="25608" name="Oval 8"/>
          <p:cNvSpPr>
            <a:spLocks noChangeArrowheads="1"/>
          </p:cNvSpPr>
          <p:nvPr/>
        </p:nvSpPr>
        <p:spPr bwMode="auto">
          <a:xfrm>
            <a:off x="4724400" y="2057400"/>
            <a:ext cx="76200" cy="76200"/>
          </a:xfrm>
          <a:prstGeom prst="ellipse">
            <a:avLst/>
          </a:prstGeom>
          <a:solidFill>
            <a:schemeClr val="folHlink"/>
          </a:solidFill>
          <a:ln w="9525">
            <a:solidFill>
              <a:schemeClr val="tx1"/>
            </a:solidFill>
            <a:round/>
            <a:headEnd/>
            <a:tailEnd/>
          </a:ln>
        </p:spPr>
        <p:txBody>
          <a:bodyPr wrap="none" anchor="ctr"/>
          <a:lstStyle/>
          <a:p>
            <a:endParaRPr lang="en-US"/>
          </a:p>
        </p:txBody>
      </p:sp>
      <p:grpSp>
        <p:nvGrpSpPr>
          <p:cNvPr id="2" name="Group 9"/>
          <p:cNvGrpSpPr>
            <a:grpSpLocks/>
          </p:cNvGrpSpPr>
          <p:nvPr/>
        </p:nvGrpSpPr>
        <p:grpSpPr bwMode="auto">
          <a:xfrm>
            <a:off x="3886200" y="1371601"/>
            <a:ext cx="1066800" cy="968375"/>
            <a:chOff x="1488" y="1008"/>
            <a:chExt cx="672" cy="610"/>
          </a:xfrm>
        </p:grpSpPr>
        <p:sp>
          <p:nvSpPr>
            <p:cNvPr id="25622" name="Line 10"/>
            <p:cNvSpPr>
              <a:spLocks noChangeShapeType="1"/>
            </p:cNvSpPr>
            <p:nvPr/>
          </p:nvSpPr>
          <p:spPr bwMode="auto">
            <a:xfrm flipV="1">
              <a:off x="1488" y="1008"/>
              <a:ext cx="96" cy="96"/>
            </a:xfrm>
            <a:prstGeom prst="line">
              <a:avLst/>
            </a:prstGeom>
            <a:noFill/>
            <a:ln w="9525">
              <a:solidFill>
                <a:schemeClr val="tx1"/>
              </a:solidFill>
              <a:round/>
              <a:headEnd/>
              <a:tailEnd type="triangle" w="med" len="med"/>
            </a:ln>
          </p:spPr>
          <p:txBody>
            <a:bodyPr/>
            <a:lstStyle/>
            <a:p>
              <a:endParaRPr lang="en-US"/>
            </a:p>
          </p:txBody>
        </p:sp>
        <p:sp>
          <p:nvSpPr>
            <p:cNvPr id="25623" name="Line 11"/>
            <p:cNvSpPr>
              <a:spLocks noChangeShapeType="1"/>
            </p:cNvSpPr>
            <p:nvPr/>
          </p:nvSpPr>
          <p:spPr bwMode="auto">
            <a:xfrm>
              <a:off x="1488" y="1461"/>
              <a:ext cx="144" cy="0"/>
            </a:xfrm>
            <a:prstGeom prst="line">
              <a:avLst/>
            </a:prstGeom>
            <a:noFill/>
            <a:ln w="9525">
              <a:solidFill>
                <a:schemeClr val="tx1"/>
              </a:solidFill>
              <a:round/>
              <a:headEnd/>
              <a:tailEnd type="triangle" w="med" len="med"/>
            </a:ln>
          </p:spPr>
          <p:txBody>
            <a:bodyPr/>
            <a:lstStyle/>
            <a:p>
              <a:endParaRPr lang="en-US"/>
            </a:p>
          </p:txBody>
        </p:sp>
        <p:sp>
          <p:nvSpPr>
            <p:cNvPr id="25624" name="Line 12"/>
            <p:cNvSpPr>
              <a:spLocks noChangeShapeType="1"/>
            </p:cNvSpPr>
            <p:nvPr/>
          </p:nvSpPr>
          <p:spPr bwMode="auto">
            <a:xfrm>
              <a:off x="2063" y="1152"/>
              <a:ext cx="97" cy="96"/>
            </a:xfrm>
            <a:prstGeom prst="line">
              <a:avLst/>
            </a:prstGeom>
            <a:noFill/>
            <a:ln w="9525">
              <a:solidFill>
                <a:schemeClr val="tx1"/>
              </a:solidFill>
              <a:round/>
              <a:headEnd/>
              <a:tailEnd type="triangle" w="med" len="med"/>
            </a:ln>
          </p:spPr>
          <p:txBody>
            <a:bodyPr/>
            <a:lstStyle/>
            <a:p>
              <a:endParaRPr lang="en-US"/>
            </a:p>
          </p:txBody>
        </p:sp>
        <p:sp>
          <p:nvSpPr>
            <p:cNvPr id="25625" name="Line 13"/>
            <p:cNvSpPr>
              <a:spLocks noChangeShapeType="1"/>
            </p:cNvSpPr>
            <p:nvPr/>
          </p:nvSpPr>
          <p:spPr bwMode="auto">
            <a:xfrm flipH="1">
              <a:off x="2043" y="1495"/>
              <a:ext cx="0" cy="123"/>
            </a:xfrm>
            <a:prstGeom prst="line">
              <a:avLst/>
            </a:prstGeom>
            <a:noFill/>
            <a:ln w="9525">
              <a:solidFill>
                <a:schemeClr val="tx1"/>
              </a:solidFill>
              <a:round/>
              <a:headEnd/>
              <a:tailEnd type="triangle" w="med" len="med"/>
            </a:ln>
          </p:spPr>
          <p:txBody>
            <a:bodyPr/>
            <a:lstStyle/>
            <a:p>
              <a:endParaRPr lang="en-US"/>
            </a:p>
          </p:txBody>
        </p:sp>
      </p:grpSp>
      <p:sp>
        <p:nvSpPr>
          <p:cNvPr id="24586" name="Rectangle 14"/>
          <p:cNvSpPr>
            <a:spLocks noChangeArrowheads="1"/>
          </p:cNvSpPr>
          <p:nvPr/>
        </p:nvSpPr>
        <p:spPr bwMode="auto">
          <a:xfrm>
            <a:off x="6629400" y="990600"/>
            <a:ext cx="2209800" cy="1676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4587" name="Oval 15"/>
          <p:cNvSpPr>
            <a:spLocks noChangeArrowheads="1"/>
          </p:cNvSpPr>
          <p:nvPr/>
        </p:nvSpPr>
        <p:spPr bwMode="auto">
          <a:xfrm>
            <a:off x="7391400" y="1333500"/>
            <a:ext cx="76200" cy="762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24588" name="Oval 16"/>
          <p:cNvSpPr>
            <a:spLocks noChangeArrowheads="1"/>
          </p:cNvSpPr>
          <p:nvPr/>
        </p:nvSpPr>
        <p:spPr bwMode="auto">
          <a:xfrm>
            <a:off x="8305800" y="17145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4589" name="Oval 17"/>
          <p:cNvSpPr>
            <a:spLocks noChangeArrowheads="1"/>
          </p:cNvSpPr>
          <p:nvPr/>
        </p:nvSpPr>
        <p:spPr bwMode="auto">
          <a:xfrm>
            <a:off x="7467600" y="2052638"/>
            <a:ext cx="76200" cy="76200"/>
          </a:xfrm>
          <a:prstGeom prst="ellipse">
            <a:avLst/>
          </a:prstGeom>
          <a:solidFill>
            <a:srgbClr val="33CC33"/>
          </a:solidFill>
          <a:ln w="9525">
            <a:solidFill>
              <a:schemeClr val="tx1"/>
            </a:solidFill>
            <a:round/>
            <a:headEnd/>
            <a:tailEnd/>
          </a:ln>
        </p:spPr>
        <p:txBody>
          <a:bodyPr wrap="none" anchor="ctr"/>
          <a:lstStyle/>
          <a:p>
            <a:endParaRPr lang="en-US"/>
          </a:p>
        </p:txBody>
      </p:sp>
      <p:sp>
        <p:nvSpPr>
          <p:cNvPr id="24590" name="Oval 18"/>
          <p:cNvSpPr>
            <a:spLocks noChangeArrowheads="1"/>
          </p:cNvSpPr>
          <p:nvPr/>
        </p:nvSpPr>
        <p:spPr bwMode="auto">
          <a:xfrm>
            <a:off x="8153400" y="2252663"/>
            <a:ext cx="76200" cy="762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407571" name="Rectangle 19"/>
          <p:cNvSpPr>
            <a:spLocks noChangeArrowheads="1"/>
          </p:cNvSpPr>
          <p:nvPr/>
        </p:nvSpPr>
        <p:spPr bwMode="auto">
          <a:xfrm>
            <a:off x="1600200" y="4114800"/>
            <a:ext cx="8229600" cy="2209800"/>
          </a:xfrm>
          <a:prstGeom prst="rect">
            <a:avLst/>
          </a:prstGeom>
          <a:noFill/>
          <a:ln w="9525">
            <a:noFill/>
            <a:miter lim="800000"/>
            <a:headEnd/>
            <a:tailEnd/>
          </a:ln>
        </p:spPr>
        <p:txBody>
          <a:bodyPr/>
          <a:lstStyle/>
          <a:p>
            <a:pPr marL="342900" indent="-342900">
              <a:spcBef>
                <a:spcPct val="20000"/>
              </a:spcBef>
              <a:buFontTx/>
              <a:buChar char="•"/>
            </a:pPr>
            <a:r>
              <a:rPr lang="en-US" sz="2800" dirty="0"/>
              <a:t>Key assumptions</a:t>
            </a:r>
          </a:p>
          <a:p>
            <a:pPr marL="742950" lvl="1" indent="-285750">
              <a:spcBef>
                <a:spcPct val="20000"/>
              </a:spcBef>
              <a:buFontTx/>
              <a:buChar char="•"/>
            </a:pPr>
            <a:r>
              <a:rPr lang="en-US" sz="2000" b="1" dirty="0"/>
              <a:t>Brightness constancy:  </a:t>
            </a:r>
            <a:r>
              <a:rPr lang="en-US" sz="2000" dirty="0"/>
              <a:t>projection of the same point looks the same in every frame</a:t>
            </a:r>
          </a:p>
          <a:p>
            <a:pPr marL="742950" lvl="1" indent="-285750">
              <a:spcBef>
                <a:spcPct val="20000"/>
              </a:spcBef>
              <a:buFontTx/>
              <a:buChar char="•"/>
            </a:pPr>
            <a:r>
              <a:rPr lang="en-US" sz="2000" b="1" dirty="0"/>
              <a:t>Small motion:</a:t>
            </a:r>
            <a:r>
              <a:rPr lang="en-US" sz="2000" dirty="0"/>
              <a:t>  points do not move very far</a:t>
            </a:r>
          </a:p>
          <a:p>
            <a:pPr marL="742950" lvl="1" indent="-285750">
              <a:spcBef>
                <a:spcPct val="20000"/>
              </a:spcBef>
              <a:buFontTx/>
              <a:buChar char="•"/>
            </a:pPr>
            <a:r>
              <a:rPr lang="en-US" sz="2000" b="1" dirty="0"/>
              <a:t>Spatial coherence:</a:t>
            </a:r>
            <a:r>
              <a:rPr lang="en-US" sz="2000" dirty="0"/>
              <a:t> points move like their neighbors</a:t>
            </a:r>
          </a:p>
        </p:txBody>
      </p:sp>
      <p:sp>
        <p:nvSpPr>
          <p:cNvPr id="25616" name="Text Box 20"/>
          <p:cNvSpPr txBox="1">
            <a:spLocks noChangeArrowheads="1"/>
          </p:cNvSpPr>
          <p:nvPr/>
        </p:nvSpPr>
        <p:spPr bwMode="auto">
          <a:xfrm>
            <a:off x="3810001" y="2667000"/>
            <a:ext cx="1300163" cy="457200"/>
          </a:xfrm>
          <a:prstGeom prst="rect">
            <a:avLst/>
          </a:prstGeom>
          <a:noFill/>
          <a:ln w="9525">
            <a:noFill/>
            <a:miter lim="800000"/>
            <a:headEnd/>
            <a:tailEnd/>
          </a:ln>
        </p:spPr>
        <p:txBody>
          <a:bodyPr wrap="none">
            <a:spAutoFit/>
          </a:bodyPr>
          <a:lstStyle/>
          <a:p>
            <a:pPr eaLnBrk="0" hangingPunct="0"/>
            <a:r>
              <a:rPr lang="en-US" sz="2400" i="1">
                <a:latin typeface="Times New Roman" pitchFamily="18" charset="0"/>
                <a:cs typeface="Arial" charset="0"/>
              </a:rPr>
              <a:t>I</a:t>
            </a:r>
            <a:r>
              <a:rPr lang="en-US" sz="2400">
                <a:latin typeface="Times New Roman" pitchFamily="18" charset="0"/>
                <a:cs typeface="Arial" charset="0"/>
              </a:rPr>
              <a:t>(</a:t>
            </a:r>
            <a:r>
              <a:rPr lang="en-US" sz="2400" i="1">
                <a:latin typeface="Times New Roman" pitchFamily="18" charset="0"/>
                <a:cs typeface="Arial" charset="0"/>
              </a:rPr>
              <a:t>x</a:t>
            </a:r>
            <a:r>
              <a:rPr lang="en-US" sz="2400">
                <a:latin typeface="Times New Roman" pitchFamily="18" charset="0"/>
                <a:cs typeface="Arial" charset="0"/>
              </a:rPr>
              <a:t>,</a:t>
            </a:r>
            <a:r>
              <a:rPr lang="en-US" sz="2400" i="1">
                <a:latin typeface="Times New Roman" pitchFamily="18" charset="0"/>
                <a:cs typeface="Arial" charset="0"/>
              </a:rPr>
              <a:t>y</a:t>
            </a:r>
            <a:r>
              <a:rPr lang="en-US" sz="2400">
                <a:latin typeface="Times New Roman" pitchFamily="18" charset="0"/>
                <a:cs typeface="Arial" charset="0"/>
              </a:rPr>
              <a:t>,</a:t>
            </a:r>
            <a:r>
              <a:rPr lang="en-US" sz="2400" i="1">
                <a:latin typeface="Times New Roman" pitchFamily="18" charset="0"/>
                <a:cs typeface="Arial" charset="0"/>
              </a:rPr>
              <a:t>t</a:t>
            </a:r>
            <a:r>
              <a:rPr lang="en-US" sz="2400">
                <a:latin typeface="Times New Roman" pitchFamily="18" charset="0"/>
                <a:cs typeface="Arial" charset="0"/>
              </a:rPr>
              <a:t>–1)</a:t>
            </a:r>
          </a:p>
        </p:txBody>
      </p:sp>
      <p:sp>
        <p:nvSpPr>
          <p:cNvPr id="24593" name="Text Box 21"/>
          <p:cNvSpPr txBox="1">
            <a:spLocks noChangeArrowheads="1"/>
          </p:cNvSpPr>
          <p:nvPr/>
        </p:nvSpPr>
        <p:spPr bwMode="auto">
          <a:xfrm>
            <a:off x="7467601" y="2667000"/>
            <a:ext cx="995363" cy="457200"/>
          </a:xfrm>
          <a:prstGeom prst="rect">
            <a:avLst/>
          </a:prstGeom>
          <a:noFill/>
          <a:ln w="9525">
            <a:noFill/>
            <a:miter lim="800000"/>
            <a:headEnd/>
            <a:tailEnd/>
          </a:ln>
        </p:spPr>
        <p:txBody>
          <a:bodyPr wrap="none">
            <a:spAutoFit/>
          </a:bodyPr>
          <a:lstStyle/>
          <a:p>
            <a:pPr eaLnBrk="0" hangingPunct="0"/>
            <a:r>
              <a:rPr lang="en-US" sz="2400" i="1">
                <a:latin typeface="Times New Roman" pitchFamily="18" charset="0"/>
                <a:cs typeface="Arial" charset="0"/>
              </a:rPr>
              <a:t>I</a:t>
            </a:r>
            <a:r>
              <a:rPr lang="en-US" sz="2400">
                <a:latin typeface="Times New Roman" pitchFamily="18" charset="0"/>
                <a:cs typeface="Arial" charset="0"/>
              </a:rPr>
              <a:t>(</a:t>
            </a:r>
            <a:r>
              <a:rPr lang="en-US" sz="2400" i="1">
                <a:latin typeface="Times New Roman" pitchFamily="18" charset="0"/>
                <a:cs typeface="Arial" charset="0"/>
              </a:rPr>
              <a:t>x</a:t>
            </a:r>
            <a:r>
              <a:rPr lang="en-US" sz="2400">
                <a:latin typeface="Times New Roman" pitchFamily="18" charset="0"/>
                <a:cs typeface="Arial" charset="0"/>
              </a:rPr>
              <a:t>,</a:t>
            </a:r>
            <a:r>
              <a:rPr lang="en-US" sz="2400" i="1">
                <a:latin typeface="Times New Roman" pitchFamily="18" charset="0"/>
                <a:cs typeface="Arial" charset="0"/>
              </a:rPr>
              <a:t>y</a:t>
            </a:r>
            <a:r>
              <a:rPr lang="en-US" sz="2400">
                <a:latin typeface="Times New Roman" pitchFamily="18" charset="0"/>
                <a:cs typeface="Arial" charset="0"/>
              </a:rPr>
              <a:t>,</a:t>
            </a:r>
            <a:r>
              <a:rPr lang="en-US" sz="2400" i="1">
                <a:latin typeface="Times New Roman" pitchFamily="18" charset="0"/>
                <a:cs typeface="Arial" charset="0"/>
              </a:rPr>
              <a:t>t</a:t>
            </a:r>
            <a:r>
              <a:rPr lang="en-US" sz="2400">
                <a:latin typeface="Times New Roman" pitchFamily="18" charset="0"/>
                <a:cs typeface="Arial" charset="0"/>
              </a:rPr>
              <a:t>)</a:t>
            </a:r>
          </a:p>
        </p:txBody>
      </p:sp>
      <p:sp>
        <p:nvSpPr>
          <p:cNvPr id="27" name="Oval 15"/>
          <p:cNvSpPr>
            <a:spLocks noChangeArrowheads="1"/>
          </p:cNvSpPr>
          <p:nvPr/>
        </p:nvSpPr>
        <p:spPr bwMode="auto">
          <a:xfrm>
            <a:off x="4114800" y="1219200"/>
            <a:ext cx="76200" cy="762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28" name="Oval 16"/>
          <p:cNvSpPr>
            <a:spLocks noChangeArrowheads="1"/>
          </p:cNvSpPr>
          <p:nvPr/>
        </p:nvSpPr>
        <p:spPr bwMode="auto">
          <a:xfrm>
            <a:off x="4953000" y="17526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9" name="Oval 17"/>
          <p:cNvSpPr>
            <a:spLocks noChangeArrowheads="1"/>
          </p:cNvSpPr>
          <p:nvPr/>
        </p:nvSpPr>
        <p:spPr bwMode="auto">
          <a:xfrm>
            <a:off x="4191000" y="2057400"/>
            <a:ext cx="76200" cy="76200"/>
          </a:xfrm>
          <a:prstGeom prst="ellipse">
            <a:avLst/>
          </a:prstGeom>
          <a:solidFill>
            <a:srgbClr val="33CC33"/>
          </a:solidFill>
          <a:ln w="9525">
            <a:solidFill>
              <a:schemeClr val="tx1"/>
            </a:solidFill>
            <a:round/>
            <a:headEnd/>
            <a:tailEnd/>
          </a:ln>
        </p:spPr>
        <p:txBody>
          <a:bodyPr wrap="none" anchor="ctr"/>
          <a:lstStyle/>
          <a:p>
            <a:endParaRPr lang="en-US"/>
          </a:p>
        </p:txBody>
      </p:sp>
      <p:sp>
        <p:nvSpPr>
          <p:cNvPr id="30" name="Oval 18"/>
          <p:cNvSpPr>
            <a:spLocks noChangeArrowheads="1"/>
          </p:cNvSpPr>
          <p:nvPr/>
        </p:nvSpPr>
        <p:spPr bwMode="auto">
          <a:xfrm>
            <a:off x="4724400" y="2362200"/>
            <a:ext cx="76200" cy="762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1" name="TextBox 30"/>
          <p:cNvSpPr txBox="1"/>
          <p:nvPr/>
        </p:nvSpPr>
        <p:spPr>
          <a:xfrm rot="16200000">
            <a:off x="9437216" y="5132373"/>
            <a:ext cx="2068900" cy="338554"/>
          </a:xfrm>
          <a:prstGeom prst="rect">
            <a:avLst/>
          </a:prstGeom>
          <a:noFill/>
          <a:ln>
            <a:solidFill>
              <a:schemeClr val="tx1"/>
            </a:solidFill>
          </a:ln>
        </p:spPr>
        <p:txBody>
          <a:bodyPr wrap="none" rtlCol="0">
            <a:spAutoFit/>
          </a:bodyPr>
          <a:lstStyle/>
          <a:p>
            <a:r>
              <a:rPr lang="en-US" sz="1600" dirty="0"/>
              <a:t>Source: Silvio </a:t>
            </a:r>
            <a:r>
              <a:rPr lang="en-US" sz="1600" dirty="0" err="1"/>
              <a:t>Savarese</a:t>
            </a:r>
            <a:endParaRPr lang="en-US" sz="1600" dirty="0"/>
          </a:p>
        </p:txBody>
      </p:sp>
      <p:sp>
        <p:nvSpPr>
          <p:cNvPr id="3" name="Date Placeholder 2"/>
          <p:cNvSpPr>
            <a:spLocks noGrp="1"/>
          </p:cNvSpPr>
          <p:nvPr>
            <p:ph type="dt" sz="half" idx="10"/>
          </p:nvPr>
        </p:nvSpPr>
        <p:spPr/>
        <p:txBody>
          <a:bodyPr/>
          <a:lstStyle/>
          <a:p>
            <a:r>
              <a:rPr lang="en-US" smtClean="0"/>
              <a:t>28-Nov-17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81</a:t>
            </a:fld>
            <a:endParaRPr lang="en-US" dirty="0"/>
          </a:p>
        </p:txBody>
      </p:sp>
    </p:spTree>
    <p:extLst>
      <p:ext uri="{BB962C8B-B14F-4D97-AF65-F5344CB8AC3E}">
        <p14:creationId xmlns:p14="http://schemas.microsoft.com/office/powerpoint/2010/main" val="65302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5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757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7571">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7571">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7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6" grpId="0" animBg="1"/>
      <p:bldP spid="24587" grpId="0" animBg="1"/>
      <p:bldP spid="24588" grpId="0" animBg="1"/>
      <p:bldP spid="24589" grpId="0" animBg="1"/>
      <p:bldP spid="24590" grpId="0" animBg="1"/>
      <p:bldP spid="407571" grpId="0" build="p" bldLvl="2"/>
      <p:bldP spid="24593" grpId="0"/>
      <p:bldP spid="27" grpId="0" animBg="1"/>
      <p:bldP spid="28" grpId="0" animBg="1"/>
      <p:bldP spid="29" grpId="0" animBg="1"/>
      <p:bldP spid="3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0"/>
            <a:ext cx="8229600" cy="1143000"/>
          </a:xfrm>
        </p:spPr>
        <p:txBody>
          <a:bodyPr/>
          <a:lstStyle/>
          <a:p>
            <a:pPr eaLnBrk="1" hangingPunct="1"/>
            <a:r>
              <a:rPr lang="en-US" dirty="0" smtClean="0"/>
              <a:t>Lucas </a:t>
            </a:r>
            <a:r>
              <a:rPr lang="en-US" dirty="0" err="1" smtClean="0"/>
              <a:t>Kande</a:t>
            </a:r>
            <a:r>
              <a:rPr lang="en-US" dirty="0" smtClean="0"/>
              <a:t> optical flow</a:t>
            </a:r>
          </a:p>
        </p:txBody>
      </p:sp>
      <p:sp>
        <p:nvSpPr>
          <p:cNvPr id="35843" name="Rectangle 3"/>
          <p:cNvSpPr>
            <a:spLocks noGrp="1" noChangeArrowheads="1"/>
          </p:cNvSpPr>
          <p:nvPr>
            <p:ph type="body" idx="1"/>
          </p:nvPr>
        </p:nvSpPr>
        <p:spPr>
          <a:xfrm>
            <a:off x="2209800" y="990600"/>
            <a:ext cx="7772400" cy="838200"/>
          </a:xfrm>
        </p:spPr>
        <p:txBody>
          <a:bodyPr/>
          <a:lstStyle/>
          <a:p>
            <a:pPr lvl="1" eaLnBrk="1" hangingPunct="1"/>
            <a:r>
              <a:rPr lang="en-US" smtClean="0"/>
              <a:t>Optimal (u, v) satisfies Lucas-Kanade equation</a:t>
            </a:r>
          </a:p>
        </p:txBody>
      </p:sp>
      <p:grpSp>
        <p:nvGrpSpPr>
          <p:cNvPr id="35844" name="Group 5"/>
          <p:cNvGrpSpPr>
            <a:grpSpLocks/>
          </p:cNvGrpSpPr>
          <p:nvPr/>
        </p:nvGrpSpPr>
        <p:grpSpPr bwMode="auto">
          <a:xfrm>
            <a:off x="2744788" y="1600200"/>
            <a:ext cx="5561012" cy="1296988"/>
            <a:chOff x="769" y="1919"/>
            <a:chExt cx="3503" cy="817"/>
          </a:xfrm>
        </p:grpSpPr>
        <p:pic>
          <p:nvPicPr>
            <p:cNvPr id="35848" name="Picture 6" descr="Edittex"/>
            <p:cNvPicPr>
              <a:picLocks noChangeAspect="1" noChangeArrowheads="1"/>
            </p:cNvPicPr>
            <p:nvPr>
              <p:custDataLst>
                <p:tags r:id="rId1"/>
              </p:custDataLst>
            </p:nvPr>
          </p:nvPicPr>
          <p:blipFill>
            <a:blip r:embed="rId6" cstate="print"/>
            <a:srcRect/>
            <a:stretch>
              <a:fillRect/>
            </a:stretch>
          </p:blipFill>
          <p:spPr bwMode="auto">
            <a:xfrm>
              <a:off x="769" y="1919"/>
              <a:ext cx="3503" cy="514"/>
            </a:xfrm>
            <a:prstGeom prst="rect">
              <a:avLst/>
            </a:prstGeom>
            <a:noFill/>
            <a:ln w="9525">
              <a:noFill/>
              <a:miter lim="800000"/>
              <a:headEnd/>
              <a:tailEnd/>
            </a:ln>
          </p:spPr>
        </p:pic>
        <p:pic>
          <p:nvPicPr>
            <p:cNvPr id="35849" name="Picture 7" descr="Edittex"/>
            <p:cNvPicPr>
              <a:picLocks noChangeAspect="1" noChangeArrowheads="1"/>
            </p:cNvPicPr>
            <p:nvPr>
              <p:custDataLst>
                <p:tags r:id="rId2"/>
              </p:custDataLst>
            </p:nvPr>
          </p:nvPicPr>
          <p:blipFill>
            <a:blip r:embed="rId7" cstate="print"/>
            <a:srcRect/>
            <a:stretch>
              <a:fillRect/>
            </a:stretch>
          </p:blipFill>
          <p:spPr bwMode="auto">
            <a:xfrm>
              <a:off x="1440" y="2547"/>
              <a:ext cx="427" cy="184"/>
            </a:xfrm>
            <a:prstGeom prst="rect">
              <a:avLst/>
            </a:prstGeom>
            <a:noFill/>
            <a:ln w="9525">
              <a:noFill/>
              <a:miter lim="800000"/>
              <a:headEnd/>
              <a:tailEnd/>
            </a:ln>
          </p:spPr>
        </p:pic>
        <p:pic>
          <p:nvPicPr>
            <p:cNvPr id="35850" name="Picture 8" descr="Edittex"/>
            <p:cNvPicPr>
              <a:picLocks noChangeAspect="1" noChangeArrowheads="1"/>
            </p:cNvPicPr>
            <p:nvPr>
              <p:custDataLst>
                <p:tags r:id="rId3"/>
              </p:custDataLst>
            </p:nvPr>
          </p:nvPicPr>
          <p:blipFill>
            <a:blip r:embed="rId8" cstate="print"/>
            <a:srcRect/>
            <a:stretch>
              <a:fillRect/>
            </a:stretch>
          </p:blipFill>
          <p:spPr bwMode="auto">
            <a:xfrm>
              <a:off x="3677" y="2542"/>
              <a:ext cx="359" cy="194"/>
            </a:xfrm>
            <a:prstGeom prst="rect">
              <a:avLst/>
            </a:prstGeom>
            <a:noFill/>
            <a:ln w="9525">
              <a:noFill/>
              <a:miter lim="800000"/>
              <a:headEnd/>
              <a:tailEnd/>
            </a:ln>
          </p:spPr>
        </p:pic>
      </p:grpSp>
      <p:sp>
        <p:nvSpPr>
          <p:cNvPr id="436233" name="Text Box 9"/>
          <p:cNvSpPr txBox="1">
            <a:spLocks noChangeArrowheads="1"/>
          </p:cNvSpPr>
          <p:nvPr/>
        </p:nvSpPr>
        <p:spPr bwMode="auto">
          <a:xfrm>
            <a:off x="2514601" y="5791200"/>
            <a:ext cx="3399007" cy="369332"/>
          </a:xfrm>
          <a:prstGeom prst="rect">
            <a:avLst/>
          </a:prstGeom>
          <a:noFill/>
          <a:ln w="9525">
            <a:noFill/>
            <a:miter lim="800000"/>
            <a:headEnd/>
            <a:tailEnd/>
          </a:ln>
        </p:spPr>
        <p:txBody>
          <a:bodyPr wrap="none">
            <a:spAutoFit/>
          </a:bodyPr>
          <a:lstStyle/>
          <a:p>
            <a:r>
              <a:rPr lang="en-US"/>
              <a:t>Does this remind anything to you?</a:t>
            </a:r>
          </a:p>
        </p:txBody>
      </p:sp>
      <p:sp>
        <p:nvSpPr>
          <p:cNvPr id="436234" name="Freeform 10"/>
          <p:cNvSpPr>
            <a:spLocks/>
          </p:cNvSpPr>
          <p:nvPr/>
        </p:nvSpPr>
        <p:spPr bwMode="auto">
          <a:xfrm>
            <a:off x="1981200" y="2209800"/>
            <a:ext cx="609600" cy="3810000"/>
          </a:xfrm>
          <a:custGeom>
            <a:avLst/>
            <a:gdLst>
              <a:gd name="T0" fmla="*/ 609600 w 384"/>
              <a:gd name="T1" fmla="*/ 0 h 2400"/>
              <a:gd name="T2" fmla="*/ 0 w 384"/>
              <a:gd name="T3" fmla="*/ 533400 h 2400"/>
              <a:gd name="T4" fmla="*/ 0 w 384"/>
              <a:gd name="T5" fmla="*/ 3581400 h 2400"/>
              <a:gd name="T6" fmla="*/ 381000 w 384"/>
              <a:gd name="T7" fmla="*/ 3810000 h 2400"/>
              <a:gd name="T8" fmla="*/ 0 60000 65536"/>
              <a:gd name="T9" fmla="*/ 0 60000 65536"/>
              <a:gd name="T10" fmla="*/ 0 60000 65536"/>
              <a:gd name="T11" fmla="*/ 0 60000 65536"/>
              <a:gd name="T12" fmla="*/ 0 w 384"/>
              <a:gd name="T13" fmla="*/ 0 h 2400"/>
              <a:gd name="T14" fmla="*/ 384 w 384"/>
              <a:gd name="T15" fmla="*/ 2400 h 2400"/>
            </a:gdLst>
            <a:ahLst/>
            <a:cxnLst>
              <a:cxn ang="T8">
                <a:pos x="T0" y="T1"/>
              </a:cxn>
              <a:cxn ang="T9">
                <a:pos x="T2" y="T3"/>
              </a:cxn>
              <a:cxn ang="T10">
                <a:pos x="T4" y="T5"/>
              </a:cxn>
              <a:cxn ang="T11">
                <a:pos x="T6" y="T7"/>
              </a:cxn>
            </a:cxnLst>
            <a:rect l="T12" t="T13" r="T14" b="T15"/>
            <a:pathLst>
              <a:path w="384" h="2400">
                <a:moveTo>
                  <a:pt x="384" y="0"/>
                </a:moveTo>
                <a:lnTo>
                  <a:pt x="0" y="336"/>
                </a:lnTo>
                <a:lnTo>
                  <a:pt x="0" y="2256"/>
                </a:lnTo>
                <a:lnTo>
                  <a:pt x="240" y="2400"/>
                </a:lnTo>
              </a:path>
            </a:pathLst>
          </a:custGeom>
          <a:noFill/>
          <a:ln w="38100">
            <a:solidFill>
              <a:srgbClr val="FF0000"/>
            </a:solidFill>
            <a:round/>
            <a:headEnd type="triangle" w="med" len="med"/>
            <a:tailEnd/>
          </a:ln>
        </p:spPr>
        <p:txBody>
          <a:bodyPr/>
          <a:lstStyle/>
          <a:p>
            <a:endParaRPr lang="en-US"/>
          </a:p>
        </p:txBody>
      </p:sp>
      <p:sp>
        <p:nvSpPr>
          <p:cNvPr id="436235" name="Rectangle 11"/>
          <p:cNvSpPr>
            <a:spLocks noChangeArrowheads="1"/>
          </p:cNvSpPr>
          <p:nvPr/>
        </p:nvSpPr>
        <p:spPr bwMode="auto">
          <a:xfrm>
            <a:off x="2209800" y="3352800"/>
            <a:ext cx="7772400" cy="2819400"/>
          </a:xfrm>
          <a:prstGeom prst="rect">
            <a:avLst/>
          </a:prstGeom>
          <a:noFill/>
          <a:ln w="9525">
            <a:noFill/>
            <a:miter lim="800000"/>
            <a:headEnd/>
            <a:tailEnd/>
          </a:ln>
        </p:spPr>
        <p:txBody>
          <a:bodyPr/>
          <a:lstStyle/>
          <a:p>
            <a:pPr marL="342900" indent="-342900" eaLnBrk="0" hangingPunct="0">
              <a:lnSpc>
                <a:spcPct val="90000"/>
              </a:lnSpc>
              <a:spcBef>
                <a:spcPct val="20000"/>
              </a:spcBef>
            </a:pPr>
            <a:r>
              <a:rPr lang="en-US" sz="2800"/>
              <a:t>When is This Solvable?</a:t>
            </a:r>
          </a:p>
          <a:p>
            <a:pPr marL="742950" lvl="1" indent="-285750" eaLnBrk="0" hangingPunct="0">
              <a:lnSpc>
                <a:spcPct val="90000"/>
              </a:lnSpc>
              <a:spcBef>
                <a:spcPct val="20000"/>
              </a:spcBef>
              <a:buFontTx/>
              <a:buChar char="•"/>
            </a:pPr>
            <a:r>
              <a:rPr lang="en-US" sz="2000" b="1"/>
              <a:t>A</a:t>
            </a:r>
            <a:r>
              <a:rPr lang="en-US" sz="2000" b="1" baseline="30000"/>
              <a:t>T</a:t>
            </a:r>
            <a:r>
              <a:rPr lang="en-US" sz="2000" b="1"/>
              <a:t>A</a:t>
            </a:r>
            <a:r>
              <a:rPr lang="en-US" sz="2000"/>
              <a:t> should be invertible </a:t>
            </a:r>
          </a:p>
          <a:p>
            <a:pPr marL="742950" lvl="1" indent="-285750" eaLnBrk="0" hangingPunct="0">
              <a:lnSpc>
                <a:spcPct val="90000"/>
              </a:lnSpc>
              <a:spcBef>
                <a:spcPct val="20000"/>
              </a:spcBef>
              <a:buFontTx/>
              <a:buChar char="•"/>
            </a:pPr>
            <a:r>
              <a:rPr lang="en-US" sz="2000" b="1"/>
              <a:t>A</a:t>
            </a:r>
            <a:r>
              <a:rPr lang="en-US" sz="2000" b="1" baseline="30000"/>
              <a:t>T</a:t>
            </a:r>
            <a:r>
              <a:rPr lang="en-US" sz="2000" b="1"/>
              <a:t>A</a:t>
            </a:r>
            <a:r>
              <a:rPr lang="en-US" sz="2000"/>
              <a:t> should not be too small due to noise</a:t>
            </a:r>
          </a:p>
          <a:p>
            <a:pPr marL="1143000" lvl="2" indent="-228600" eaLnBrk="0" hangingPunct="0">
              <a:lnSpc>
                <a:spcPct val="90000"/>
              </a:lnSpc>
              <a:spcBef>
                <a:spcPct val="20000"/>
              </a:spcBef>
              <a:buFontTx/>
              <a:buChar char="–"/>
            </a:pPr>
            <a:r>
              <a:rPr lang="en-US" sz="2000"/>
              <a:t>eigenvalues </a:t>
            </a:r>
            <a:r>
              <a:rPr lang="en-US" sz="2000">
                <a:sym typeface="Symbol" pitchFamily="18" charset="2"/>
              </a:rPr>
              <a:t></a:t>
            </a:r>
            <a:r>
              <a:rPr lang="en-US" sz="2000" baseline="-25000"/>
              <a:t>1</a:t>
            </a:r>
            <a:r>
              <a:rPr lang="en-US" sz="2000"/>
              <a:t> and </a:t>
            </a:r>
            <a:r>
              <a:rPr lang="en-US">
                <a:sym typeface="Symbol" pitchFamily="18" charset="2"/>
              </a:rPr>
              <a:t></a:t>
            </a:r>
            <a:r>
              <a:rPr lang="en-US"/>
              <a:t> </a:t>
            </a:r>
            <a:r>
              <a:rPr lang="en-US" sz="2000" baseline="-25000"/>
              <a:t>2</a:t>
            </a:r>
            <a:r>
              <a:rPr lang="en-US" sz="2000"/>
              <a:t> of </a:t>
            </a:r>
            <a:r>
              <a:rPr lang="en-US" sz="2000" b="1"/>
              <a:t>A</a:t>
            </a:r>
            <a:r>
              <a:rPr lang="en-US" sz="2000" b="1" baseline="30000"/>
              <a:t>T</a:t>
            </a:r>
            <a:r>
              <a:rPr lang="en-US" sz="2000" b="1"/>
              <a:t>A</a:t>
            </a:r>
            <a:r>
              <a:rPr lang="en-US" sz="2000"/>
              <a:t> should not be too small</a:t>
            </a:r>
          </a:p>
          <a:p>
            <a:pPr marL="742950" lvl="1" indent="-285750" eaLnBrk="0" hangingPunct="0">
              <a:lnSpc>
                <a:spcPct val="90000"/>
              </a:lnSpc>
              <a:spcBef>
                <a:spcPct val="20000"/>
              </a:spcBef>
              <a:buFontTx/>
              <a:buChar char="•"/>
            </a:pPr>
            <a:r>
              <a:rPr lang="en-US" sz="2000" b="1"/>
              <a:t>A</a:t>
            </a:r>
            <a:r>
              <a:rPr lang="en-US" sz="2000" b="1" baseline="30000"/>
              <a:t>T</a:t>
            </a:r>
            <a:r>
              <a:rPr lang="en-US" sz="2000" b="1"/>
              <a:t>A</a:t>
            </a:r>
            <a:r>
              <a:rPr lang="en-US" sz="2000"/>
              <a:t> should be well-conditioned</a:t>
            </a:r>
          </a:p>
          <a:p>
            <a:pPr marL="1143000" lvl="2" indent="-228600" eaLnBrk="0" hangingPunct="0">
              <a:lnSpc>
                <a:spcPct val="90000"/>
              </a:lnSpc>
              <a:spcBef>
                <a:spcPct val="20000"/>
              </a:spcBef>
              <a:buFontTx/>
              <a:buChar char="–"/>
            </a:pPr>
            <a:r>
              <a:rPr lang="en-US" sz="2000"/>
              <a:t> </a:t>
            </a:r>
            <a:r>
              <a:rPr lang="en-US">
                <a:sym typeface="Symbol" pitchFamily="18" charset="2"/>
              </a:rPr>
              <a:t></a:t>
            </a:r>
            <a:r>
              <a:rPr lang="en-US"/>
              <a:t> </a:t>
            </a:r>
            <a:r>
              <a:rPr lang="en-US" sz="2000" baseline="-25000"/>
              <a:t>1</a:t>
            </a:r>
            <a:r>
              <a:rPr lang="en-US" sz="2000"/>
              <a:t>/ </a:t>
            </a:r>
            <a:r>
              <a:rPr lang="en-US">
                <a:sym typeface="Symbol" pitchFamily="18" charset="2"/>
              </a:rPr>
              <a:t></a:t>
            </a:r>
            <a:r>
              <a:rPr lang="en-US"/>
              <a:t> </a:t>
            </a:r>
            <a:r>
              <a:rPr lang="en-US" sz="2000" baseline="-25000"/>
              <a:t>2</a:t>
            </a:r>
            <a:r>
              <a:rPr lang="en-US" sz="2000"/>
              <a:t> should not be too large </a:t>
            </a:r>
            <a:r>
              <a:rPr lang="en-US"/>
              <a:t>(</a:t>
            </a:r>
            <a:r>
              <a:rPr lang="en-US" sz="1600">
                <a:sym typeface="Symbol" pitchFamily="18" charset="2"/>
              </a:rPr>
              <a:t></a:t>
            </a:r>
            <a:r>
              <a:rPr lang="en-US" sz="1600"/>
              <a:t> </a:t>
            </a:r>
            <a:r>
              <a:rPr lang="en-US" baseline="-25000"/>
              <a:t>1</a:t>
            </a:r>
            <a:r>
              <a:rPr lang="en-US"/>
              <a:t> = larger eigenvalue)</a:t>
            </a:r>
          </a:p>
          <a:p>
            <a:pPr marL="1143000" lvl="2" indent="-228600" eaLnBrk="0" hangingPunct="0">
              <a:lnSpc>
                <a:spcPct val="90000"/>
              </a:lnSpc>
              <a:spcBef>
                <a:spcPct val="20000"/>
              </a:spcBef>
              <a:buFontTx/>
              <a:buChar char="–"/>
            </a:pPr>
            <a:endParaRPr lang="en-US"/>
          </a:p>
        </p:txBody>
      </p:sp>
      <p:sp>
        <p:nvSpPr>
          <p:cNvPr id="11" name="TextBox 10"/>
          <p:cNvSpPr txBox="1"/>
          <p:nvPr/>
        </p:nvSpPr>
        <p:spPr>
          <a:xfrm rot="16200000">
            <a:off x="9437216" y="5132373"/>
            <a:ext cx="2068900" cy="338554"/>
          </a:xfrm>
          <a:prstGeom prst="rect">
            <a:avLst/>
          </a:prstGeom>
          <a:noFill/>
          <a:ln>
            <a:solidFill>
              <a:schemeClr val="tx1"/>
            </a:solidFill>
          </a:ln>
        </p:spPr>
        <p:txBody>
          <a:bodyPr wrap="none" rtlCol="0">
            <a:spAutoFit/>
          </a:bodyPr>
          <a:lstStyle/>
          <a:p>
            <a:r>
              <a:rPr lang="en-US" sz="1600" dirty="0"/>
              <a:t>Source: Silvio </a:t>
            </a:r>
            <a:r>
              <a:rPr lang="en-US" sz="1600" dirty="0" err="1"/>
              <a:t>Savarese</a:t>
            </a:r>
            <a:endParaRPr lang="en-US" sz="1600" dirty="0"/>
          </a:p>
        </p:txBody>
      </p:sp>
      <p:sp>
        <p:nvSpPr>
          <p:cNvPr id="2" name="Date Placeholder 1"/>
          <p:cNvSpPr>
            <a:spLocks noGrp="1"/>
          </p:cNvSpPr>
          <p:nvPr>
            <p:ph type="dt" sz="half" idx="10"/>
          </p:nvPr>
        </p:nvSpPr>
        <p:spPr/>
        <p:txBody>
          <a:bodyPr/>
          <a:lstStyle/>
          <a:p>
            <a:r>
              <a:rPr lang="en-US" smtClean="0"/>
              <a:t>28-Nov-17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82</a:t>
            </a:fld>
            <a:endParaRPr lang="en-US" dirty="0"/>
          </a:p>
        </p:txBody>
      </p:sp>
    </p:spTree>
    <p:extLst>
      <p:ext uri="{BB962C8B-B14F-4D97-AF65-F5344CB8AC3E}">
        <p14:creationId xmlns:p14="http://schemas.microsoft.com/office/powerpoint/2010/main" val="3037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362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362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362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362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3623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62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6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3" grpId="0"/>
      <p:bldP spid="436234" grpId="0" animBg="1"/>
      <p:bldP spid="436235"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BFDC10BF-CA0F-A146-9D78-6C3536F23CFE}" type="slidenum">
              <a:rPr lang="en-US" altLang="en-US"/>
              <a:pPr/>
              <a:t>83</a:t>
            </a:fld>
            <a:endParaRPr lang="en-US" altLang="en-US"/>
          </a:p>
        </p:txBody>
      </p:sp>
      <p:sp>
        <p:nvSpPr>
          <p:cNvPr id="69634" name="Rectangle 2"/>
          <p:cNvSpPr>
            <a:spLocks noGrp="1" noChangeArrowheads="1"/>
          </p:cNvSpPr>
          <p:nvPr>
            <p:ph type="title"/>
          </p:nvPr>
        </p:nvSpPr>
        <p:spPr>
          <a:xfrm>
            <a:off x="1981200" y="0"/>
            <a:ext cx="8229600" cy="1143000"/>
          </a:xfrm>
        </p:spPr>
        <p:txBody>
          <a:bodyPr/>
          <a:lstStyle/>
          <a:p>
            <a:r>
              <a:rPr lang="en-US" altLang="en-US"/>
              <a:t>Errors in Lukas-Kanade</a:t>
            </a:r>
          </a:p>
        </p:txBody>
      </p:sp>
      <p:sp>
        <p:nvSpPr>
          <p:cNvPr id="69635" name="Rectangle 3"/>
          <p:cNvSpPr>
            <a:spLocks noGrp="1" noChangeArrowheads="1"/>
          </p:cNvSpPr>
          <p:nvPr>
            <p:ph type="body" idx="1"/>
          </p:nvPr>
        </p:nvSpPr>
        <p:spPr>
          <a:xfrm>
            <a:off x="2209800" y="1385887"/>
            <a:ext cx="8077200" cy="1371600"/>
          </a:xfrm>
        </p:spPr>
        <p:txBody>
          <a:bodyPr>
            <a:normAutofit/>
          </a:bodyPr>
          <a:lstStyle/>
          <a:p>
            <a:pPr>
              <a:buFontTx/>
              <a:buNone/>
            </a:pPr>
            <a:r>
              <a:rPr lang="en-US" altLang="en-US" sz="2400"/>
              <a:t>What are the potential causes of errors in this procedure?</a:t>
            </a:r>
          </a:p>
          <a:p>
            <a:pPr lvl="1"/>
            <a:r>
              <a:rPr lang="en-US" altLang="en-US" sz="2400"/>
              <a:t>Suppose A</a:t>
            </a:r>
            <a:r>
              <a:rPr lang="en-US" altLang="en-US" sz="2400" baseline="30000"/>
              <a:t>T</a:t>
            </a:r>
            <a:r>
              <a:rPr lang="en-US" altLang="en-US" sz="2400"/>
              <a:t>A is easily invertible</a:t>
            </a:r>
          </a:p>
          <a:p>
            <a:pPr lvl="1"/>
            <a:r>
              <a:rPr lang="en-US" altLang="en-US" sz="2400"/>
              <a:t>Suppose there is not much noise in the image</a:t>
            </a:r>
          </a:p>
          <a:p>
            <a:endParaRPr lang="en-US" altLang="en-US" sz="2400"/>
          </a:p>
        </p:txBody>
      </p:sp>
      <p:sp>
        <p:nvSpPr>
          <p:cNvPr id="69636" name="Rectangle 4"/>
          <p:cNvSpPr>
            <a:spLocks noChangeArrowheads="1"/>
          </p:cNvSpPr>
          <p:nvPr/>
        </p:nvSpPr>
        <p:spPr bwMode="auto">
          <a:xfrm>
            <a:off x="2209800" y="2819400"/>
            <a:ext cx="8077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r>
              <a:rPr lang="en-US" altLang="en-US" sz="2400" dirty="0"/>
              <a:t>When our assumptions are violated</a:t>
            </a:r>
          </a:p>
          <a:p>
            <a:pPr lvl="1"/>
            <a:r>
              <a:rPr lang="en-US" altLang="en-US" sz="2400" dirty="0"/>
              <a:t>Brightness constancy is </a:t>
            </a:r>
            <a:r>
              <a:rPr lang="en-US" altLang="en-US" sz="2400" b="1" dirty="0"/>
              <a:t>not</a:t>
            </a:r>
            <a:r>
              <a:rPr lang="en-US" altLang="en-US" sz="2400" dirty="0"/>
              <a:t> satisfied</a:t>
            </a:r>
          </a:p>
          <a:p>
            <a:pPr lvl="1"/>
            <a:r>
              <a:rPr lang="en-US" altLang="en-US" sz="2400" dirty="0"/>
              <a:t>The motion is </a:t>
            </a:r>
            <a:r>
              <a:rPr lang="en-US" altLang="en-US" sz="2400" b="1" dirty="0"/>
              <a:t>not</a:t>
            </a:r>
            <a:r>
              <a:rPr lang="en-US" altLang="en-US" sz="2400" dirty="0"/>
              <a:t> small</a:t>
            </a:r>
            <a:endParaRPr lang="en-US" altLang="en-US" sz="2400" b="1" dirty="0"/>
          </a:p>
          <a:p>
            <a:pPr lvl="1"/>
            <a:r>
              <a:rPr lang="en-US" altLang="en-US" sz="2400" dirty="0"/>
              <a:t>A point does </a:t>
            </a:r>
            <a:r>
              <a:rPr lang="en-US" altLang="en-US" sz="2400" b="1" dirty="0"/>
              <a:t>not</a:t>
            </a:r>
            <a:r>
              <a:rPr lang="en-US" altLang="en-US" sz="2400" dirty="0"/>
              <a:t> move like its neighbors</a:t>
            </a:r>
          </a:p>
          <a:p>
            <a:pPr lvl="2"/>
            <a:r>
              <a:rPr lang="en-US" altLang="en-US" dirty="0"/>
              <a:t>window size is too large</a:t>
            </a:r>
          </a:p>
          <a:p>
            <a:pPr lvl="2"/>
            <a:r>
              <a:rPr lang="en-US" altLang="en-US" dirty="0"/>
              <a:t>what is the ideal window size?</a:t>
            </a:r>
          </a:p>
        </p:txBody>
      </p:sp>
      <p:sp>
        <p:nvSpPr>
          <p:cNvPr id="69637" name="Rectangle 5"/>
          <p:cNvSpPr>
            <a:spLocks noChangeArrowheads="1"/>
          </p:cNvSpPr>
          <p:nvPr/>
        </p:nvSpPr>
        <p:spPr bwMode="auto">
          <a:xfrm>
            <a:off x="6719888" y="6019801"/>
            <a:ext cx="36150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dirty="0"/>
              <a:t>* From </a:t>
            </a:r>
            <a:r>
              <a:rPr lang="en-US" altLang="en-US" sz="1000" dirty="0" err="1"/>
              <a:t>Khurram</a:t>
            </a:r>
            <a:r>
              <a:rPr lang="en-US" altLang="en-US" sz="1000" dirty="0"/>
              <a:t> Hassan-</a:t>
            </a:r>
            <a:r>
              <a:rPr lang="en-US" altLang="en-US" sz="1000" dirty="0" err="1"/>
              <a:t>Shafique</a:t>
            </a:r>
            <a:r>
              <a:rPr lang="en-US" altLang="en-US" sz="1000" dirty="0"/>
              <a:t> </a:t>
            </a:r>
            <a:r>
              <a:rPr lang="en-US" altLang="en-US" sz="1000" dirty="0">
                <a:solidFill>
                  <a:schemeClr val="tx2"/>
                </a:solidFill>
              </a:rPr>
              <a:t>CAP5415 Computer Vision 2003</a:t>
            </a:r>
          </a:p>
        </p:txBody>
      </p:sp>
    </p:spTree>
    <p:extLst>
      <p:ext uri="{BB962C8B-B14F-4D97-AF65-F5344CB8AC3E}">
        <p14:creationId xmlns:p14="http://schemas.microsoft.com/office/powerpoint/2010/main" val="1681247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963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963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Horn-</a:t>
            </a:r>
            <a:r>
              <a:rPr lang="en-US" dirty="0" err="1" smtClean="0"/>
              <a:t>Schunk</a:t>
            </a:r>
            <a:r>
              <a:rPr lang="en-US" dirty="0" smtClean="0"/>
              <a:t> method for optical flow</a:t>
            </a:r>
            <a:endParaRPr lang="en-US" dirty="0"/>
          </a:p>
        </p:txBody>
      </p:sp>
      <p:sp>
        <p:nvSpPr>
          <p:cNvPr id="3" name="Content Placeholder 2"/>
          <p:cNvSpPr>
            <a:spLocks noGrp="1"/>
          </p:cNvSpPr>
          <p:nvPr>
            <p:ph idx="1"/>
          </p:nvPr>
        </p:nvSpPr>
        <p:spPr/>
        <p:txBody>
          <a:bodyPr/>
          <a:lstStyle/>
          <a:p>
            <a:r>
              <a:rPr lang="en-US" dirty="0"/>
              <a:t>The flow is formulated as a global energy </a:t>
            </a:r>
            <a:r>
              <a:rPr lang="en-US" dirty="0" smtClean="0"/>
              <a:t>function</a:t>
            </a:r>
            <a:r>
              <a:rPr lang="en-US" dirty="0"/>
              <a:t> which is </a:t>
            </a:r>
            <a:r>
              <a:rPr lang="en-US" dirty="0" smtClean="0"/>
              <a:t>should be minimized:</a:t>
            </a:r>
          </a:p>
          <a:p>
            <a:endParaRPr lang="en-US" dirty="0"/>
          </a:p>
          <a:p>
            <a:endParaRPr lang="en-US" dirty="0" smtClean="0"/>
          </a:p>
          <a:p>
            <a:r>
              <a:rPr lang="en-US" dirty="0" smtClean="0"/>
              <a:t>The second part is the smoothness constraint. It’s trying to make sure that the changes between frames are small.</a:t>
            </a:r>
            <a:endParaRPr lang="en-US" dirty="0"/>
          </a:p>
        </p:txBody>
      </p:sp>
      <p:sp>
        <p:nvSpPr>
          <p:cNvPr id="4" name="Date Placeholder 3"/>
          <p:cNvSpPr>
            <a:spLocks noGrp="1"/>
          </p:cNvSpPr>
          <p:nvPr>
            <p:ph type="dt" sz="half" idx="10"/>
          </p:nvPr>
        </p:nvSpPr>
        <p:spPr/>
        <p:txBody>
          <a:bodyPr/>
          <a:lstStyle/>
          <a:p>
            <a:r>
              <a:rPr lang="en-US" smtClean="0"/>
              <a:t>28-Nov-17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108" y="2841699"/>
            <a:ext cx="6689785" cy="838200"/>
          </a:xfrm>
          <a:prstGeom prst="rect">
            <a:avLst/>
          </a:prstGeom>
        </p:spPr>
      </p:pic>
    </p:spTree>
    <p:extLst>
      <p:ext uri="{BB962C8B-B14F-4D97-AF65-F5344CB8AC3E}">
        <p14:creationId xmlns:p14="http://schemas.microsoft.com/office/powerpoint/2010/main" val="21214700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Iterative Horn-</a:t>
            </a:r>
            <a:r>
              <a:rPr lang="en-US" dirty="0" err="1" smtClean="0"/>
              <a:t>Schunk</a:t>
            </a:r>
            <a:endParaRPr lang="en-US" dirty="0"/>
          </a:p>
        </p:txBody>
      </p:sp>
      <p:sp>
        <p:nvSpPr>
          <p:cNvPr id="3" name="Content Placeholder 2"/>
          <p:cNvSpPr>
            <a:spLocks noGrp="1"/>
          </p:cNvSpPr>
          <p:nvPr>
            <p:ph idx="1"/>
          </p:nvPr>
        </p:nvSpPr>
        <p:spPr/>
        <p:txBody>
          <a:bodyPr>
            <a:normAutofit/>
          </a:bodyPr>
          <a:lstStyle/>
          <a:p>
            <a:r>
              <a:rPr lang="en-US" dirty="0" smtClean="0"/>
              <a:t>But since the solution </a:t>
            </a:r>
            <a:r>
              <a:rPr lang="en-US" dirty="0"/>
              <a:t>depends on the neighboring values of the flow field, it must be repeated once the neighbors have been updated.</a:t>
            </a:r>
            <a:r>
              <a:rPr lang="en-US" dirty="0" smtClean="0"/>
              <a:t> </a:t>
            </a:r>
          </a:p>
          <a:p>
            <a:r>
              <a:rPr lang="en-US" dirty="0" smtClean="0"/>
              <a:t>So instead, we can iteratively solve for u and v using:</a:t>
            </a:r>
            <a:endParaRPr lang="en-US" dirty="0"/>
          </a:p>
        </p:txBody>
      </p:sp>
      <p:sp>
        <p:nvSpPr>
          <p:cNvPr id="4" name="Date Placeholder 3"/>
          <p:cNvSpPr>
            <a:spLocks noGrp="1"/>
          </p:cNvSpPr>
          <p:nvPr>
            <p:ph type="dt" sz="half" idx="10"/>
          </p:nvPr>
        </p:nvSpPr>
        <p:spPr/>
        <p:txBody>
          <a:bodyPr/>
          <a:lstStyle/>
          <a:p>
            <a:r>
              <a:rPr lang="en-US" smtClean="0"/>
              <a:t>28-Nov-17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304" y="4106938"/>
            <a:ext cx="5194498" cy="2347144"/>
          </a:xfrm>
          <a:prstGeom prst="rect">
            <a:avLst/>
          </a:prstGeom>
        </p:spPr>
      </p:pic>
    </p:spTree>
    <p:extLst>
      <p:ext uri="{BB962C8B-B14F-4D97-AF65-F5344CB8AC3E}">
        <p14:creationId xmlns:p14="http://schemas.microsoft.com/office/powerpoint/2010/main" val="19964254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p:cNvGrpSpPr>
            <a:grpSpLocks/>
          </p:cNvGrpSpPr>
          <p:nvPr/>
        </p:nvGrpSpPr>
        <p:grpSpPr bwMode="auto">
          <a:xfrm>
            <a:off x="6745289" y="4656139"/>
            <a:ext cx="3609975" cy="1203325"/>
            <a:chOff x="3289" y="3273"/>
            <a:chExt cx="2274" cy="758"/>
          </a:xfrm>
        </p:grpSpPr>
        <p:sp>
          <p:nvSpPr>
            <p:cNvPr id="49198" name="AutoShape 3"/>
            <p:cNvSpPr>
              <a:spLocks noChangeAspect="1" noChangeArrowheads="1"/>
            </p:cNvSpPr>
            <p:nvPr/>
          </p:nvSpPr>
          <p:spPr bwMode="auto">
            <a:xfrm>
              <a:off x="3289" y="3273"/>
              <a:ext cx="2274" cy="758"/>
            </a:xfrm>
            <a:prstGeom prst="parallelogram">
              <a:avLst>
                <a:gd name="adj" fmla="val 75000"/>
              </a:avLst>
            </a:prstGeom>
            <a:solidFill>
              <a:srgbClr val="0000FF"/>
            </a:solidFill>
            <a:ln w="9525">
              <a:solidFill>
                <a:schemeClr val="tx1"/>
              </a:solidFill>
              <a:miter lim="800000"/>
              <a:headEnd/>
              <a:tailEnd/>
            </a:ln>
          </p:spPr>
          <p:txBody>
            <a:bodyPr wrap="none" anchor="ctr"/>
            <a:lstStyle/>
            <a:p>
              <a:endParaRPr lang="en-US"/>
            </a:p>
          </p:txBody>
        </p:sp>
        <p:sp>
          <p:nvSpPr>
            <p:cNvPr id="49199" name="Text Box 4"/>
            <p:cNvSpPr txBox="1">
              <a:spLocks noChangeArrowheads="1"/>
            </p:cNvSpPr>
            <p:nvPr/>
          </p:nvSpPr>
          <p:spPr bwMode="auto">
            <a:xfrm>
              <a:off x="4116" y="3566"/>
              <a:ext cx="567" cy="213"/>
            </a:xfrm>
            <a:prstGeom prst="rect">
              <a:avLst/>
            </a:prstGeom>
            <a:noFill/>
            <a:ln w="9525">
              <a:noFill/>
              <a:miter lim="800000"/>
              <a:headEnd/>
              <a:tailEnd/>
            </a:ln>
          </p:spPr>
          <p:txBody>
            <a:bodyPr wrap="none" lIns="0" tIns="0" rIns="0" bIns="0">
              <a:spAutoFit/>
            </a:bodyPr>
            <a:lstStyle/>
            <a:p>
              <a:pPr eaLnBrk="0" hangingPunct="0"/>
              <a:r>
                <a:rPr lang="en-US" sz="2200" b="1">
                  <a:latin typeface="Times New Roman" pitchFamily="18" charset="0"/>
                  <a:cs typeface="Arial" charset="0"/>
                </a:rPr>
                <a:t>image I</a:t>
              </a:r>
            </a:p>
          </p:txBody>
        </p:sp>
      </p:grpSp>
      <p:grpSp>
        <p:nvGrpSpPr>
          <p:cNvPr id="49155" name="Group 5"/>
          <p:cNvGrpSpPr>
            <a:grpSpLocks/>
          </p:cNvGrpSpPr>
          <p:nvPr/>
        </p:nvGrpSpPr>
        <p:grpSpPr bwMode="auto">
          <a:xfrm>
            <a:off x="1701800" y="4676776"/>
            <a:ext cx="3606800" cy="1203325"/>
            <a:chOff x="112" y="3286"/>
            <a:chExt cx="2272" cy="758"/>
          </a:xfrm>
        </p:grpSpPr>
        <p:sp>
          <p:nvSpPr>
            <p:cNvPr id="49196" name="AutoShape 6"/>
            <p:cNvSpPr>
              <a:spLocks noChangeAspect="1" noChangeArrowheads="1"/>
            </p:cNvSpPr>
            <p:nvPr/>
          </p:nvSpPr>
          <p:spPr bwMode="auto">
            <a:xfrm>
              <a:off x="112" y="3286"/>
              <a:ext cx="2272" cy="758"/>
            </a:xfrm>
            <a:prstGeom prst="parallelogram">
              <a:avLst>
                <a:gd name="adj" fmla="val 74934"/>
              </a:avLst>
            </a:prstGeom>
            <a:solidFill>
              <a:schemeClr val="accent1"/>
            </a:solidFill>
            <a:ln w="9525">
              <a:solidFill>
                <a:schemeClr val="tx1"/>
              </a:solidFill>
              <a:miter lim="800000"/>
              <a:headEnd/>
              <a:tailEnd/>
            </a:ln>
          </p:spPr>
          <p:txBody>
            <a:bodyPr wrap="none" anchor="ctr"/>
            <a:lstStyle/>
            <a:p>
              <a:endParaRPr lang="en-US"/>
            </a:p>
          </p:txBody>
        </p:sp>
        <p:sp>
          <p:nvSpPr>
            <p:cNvPr id="49197" name="Text Box 7"/>
            <p:cNvSpPr txBox="1">
              <a:spLocks noChangeArrowheads="1"/>
            </p:cNvSpPr>
            <p:nvPr/>
          </p:nvSpPr>
          <p:spPr bwMode="auto">
            <a:xfrm>
              <a:off x="887" y="3557"/>
              <a:ext cx="588" cy="213"/>
            </a:xfrm>
            <a:prstGeom prst="rect">
              <a:avLst/>
            </a:prstGeom>
            <a:noFill/>
            <a:ln w="9525">
              <a:noFill/>
              <a:miter lim="800000"/>
              <a:headEnd/>
              <a:tailEnd/>
            </a:ln>
          </p:spPr>
          <p:txBody>
            <a:bodyPr wrap="none" lIns="0" tIns="0" rIns="0" bIns="0">
              <a:spAutoFit/>
            </a:bodyPr>
            <a:lstStyle/>
            <a:p>
              <a:pPr eaLnBrk="0" hangingPunct="0"/>
              <a:r>
                <a:rPr lang="en-US" sz="2200" b="1">
                  <a:latin typeface="Times New Roman" pitchFamily="18" charset="0"/>
                  <a:cs typeface="Arial" charset="0"/>
                </a:rPr>
                <a:t>image J</a:t>
              </a:r>
            </a:p>
          </p:txBody>
        </p:sp>
      </p:grpSp>
      <p:grpSp>
        <p:nvGrpSpPr>
          <p:cNvPr id="49156" name="Group 8"/>
          <p:cNvGrpSpPr>
            <a:grpSpLocks/>
          </p:cNvGrpSpPr>
          <p:nvPr/>
        </p:nvGrpSpPr>
        <p:grpSpPr bwMode="auto">
          <a:xfrm>
            <a:off x="1701801" y="914401"/>
            <a:ext cx="8653463" cy="5324475"/>
            <a:chOff x="112" y="916"/>
            <a:chExt cx="5451" cy="3354"/>
          </a:xfrm>
        </p:grpSpPr>
        <p:grpSp>
          <p:nvGrpSpPr>
            <p:cNvPr id="49171" name="Group 9"/>
            <p:cNvGrpSpPr>
              <a:grpSpLocks/>
            </p:cNvGrpSpPr>
            <p:nvPr/>
          </p:nvGrpSpPr>
          <p:grpSpPr bwMode="auto">
            <a:xfrm>
              <a:off x="112" y="916"/>
              <a:ext cx="5451" cy="3354"/>
              <a:chOff x="112" y="916"/>
              <a:chExt cx="5451" cy="3354"/>
            </a:xfrm>
          </p:grpSpPr>
          <p:grpSp>
            <p:nvGrpSpPr>
              <p:cNvPr id="49174" name="Group 10"/>
              <p:cNvGrpSpPr>
                <a:grpSpLocks/>
              </p:cNvGrpSpPr>
              <p:nvPr/>
            </p:nvGrpSpPr>
            <p:grpSpPr bwMode="auto">
              <a:xfrm>
                <a:off x="112" y="931"/>
                <a:ext cx="2272" cy="3339"/>
                <a:chOff x="112" y="931"/>
                <a:chExt cx="2272" cy="3339"/>
              </a:xfrm>
            </p:grpSpPr>
            <p:grpSp>
              <p:nvGrpSpPr>
                <p:cNvPr id="49186" name="Group 11"/>
                <p:cNvGrpSpPr>
                  <a:grpSpLocks/>
                </p:cNvGrpSpPr>
                <p:nvPr/>
              </p:nvGrpSpPr>
              <p:grpSpPr bwMode="auto">
                <a:xfrm>
                  <a:off x="112" y="931"/>
                  <a:ext cx="2272" cy="3113"/>
                  <a:chOff x="112" y="931"/>
                  <a:chExt cx="2272" cy="3113"/>
                </a:xfrm>
              </p:grpSpPr>
              <p:sp>
                <p:nvSpPr>
                  <p:cNvPr id="49188" name="Line 12"/>
                  <p:cNvSpPr>
                    <a:spLocks noChangeAspect="1" noChangeShapeType="1"/>
                  </p:cNvSpPr>
                  <p:nvPr/>
                </p:nvSpPr>
                <p:spPr bwMode="auto">
                  <a:xfrm flipV="1">
                    <a:off x="124" y="931"/>
                    <a:ext cx="933" cy="3082"/>
                  </a:xfrm>
                  <a:prstGeom prst="line">
                    <a:avLst/>
                  </a:prstGeom>
                  <a:noFill/>
                  <a:ln w="9525">
                    <a:solidFill>
                      <a:schemeClr val="tx1"/>
                    </a:solidFill>
                    <a:prstDash val="dash"/>
                    <a:round/>
                    <a:headEnd/>
                    <a:tailEnd/>
                  </a:ln>
                </p:spPr>
                <p:txBody>
                  <a:bodyPr/>
                  <a:lstStyle/>
                  <a:p>
                    <a:endParaRPr lang="en-US"/>
                  </a:p>
                </p:txBody>
              </p:sp>
              <p:sp>
                <p:nvSpPr>
                  <p:cNvPr id="49189" name="Line 13"/>
                  <p:cNvSpPr>
                    <a:spLocks noChangeAspect="1" noChangeShapeType="1"/>
                  </p:cNvSpPr>
                  <p:nvPr/>
                </p:nvSpPr>
                <p:spPr bwMode="auto">
                  <a:xfrm flipH="1" flipV="1">
                    <a:off x="1059" y="938"/>
                    <a:ext cx="1305" cy="2336"/>
                  </a:xfrm>
                  <a:prstGeom prst="line">
                    <a:avLst/>
                  </a:prstGeom>
                  <a:noFill/>
                  <a:ln w="9525">
                    <a:solidFill>
                      <a:schemeClr val="tx1"/>
                    </a:solidFill>
                    <a:prstDash val="dash"/>
                    <a:round/>
                    <a:headEnd/>
                    <a:tailEnd/>
                  </a:ln>
                </p:spPr>
                <p:txBody>
                  <a:bodyPr/>
                  <a:lstStyle/>
                  <a:p>
                    <a:endParaRPr lang="en-US"/>
                  </a:p>
                </p:txBody>
              </p:sp>
              <p:sp>
                <p:nvSpPr>
                  <p:cNvPr id="49190" name="Line 14"/>
                  <p:cNvSpPr>
                    <a:spLocks noChangeAspect="1" noChangeShapeType="1"/>
                  </p:cNvSpPr>
                  <p:nvPr/>
                </p:nvSpPr>
                <p:spPr bwMode="auto">
                  <a:xfrm flipH="1">
                    <a:off x="678" y="972"/>
                    <a:ext cx="394" cy="2316"/>
                  </a:xfrm>
                  <a:prstGeom prst="line">
                    <a:avLst/>
                  </a:prstGeom>
                  <a:noFill/>
                  <a:ln w="9525">
                    <a:solidFill>
                      <a:schemeClr val="tx1"/>
                    </a:solidFill>
                    <a:prstDash val="dash"/>
                    <a:round/>
                    <a:headEnd/>
                    <a:tailEnd/>
                  </a:ln>
                </p:spPr>
                <p:txBody>
                  <a:bodyPr/>
                  <a:lstStyle/>
                  <a:p>
                    <a:endParaRPr lang="en-US"/>
                  </a:p>
                </p:txBody>
              </p:sp>
              <p:sp>
                <p:nvSpPr>
                  <p:cNvPr id="49191" name="AutoShape 15"/>
                  <p:cNvSpPr>
                    <a:spLocks noChangeAspect="1" noChangeArrowheads="1"/>
                  </p:cNvSpPr>
                  <p:nvPr/>
                </p:nvSpPr>
                <p:spPr bwMode="auto">
                  <a:xfrm>
                    <a:off x="112" y="3286"/>
                    <a:ext cx="2272" cy="758"/>
                  </a:xfrm>
                  <a:prstGeom prst="parallelogram">
                    <a:avLst>
                      <a:gd name="adj" fmla="val 74934"/>
                    </a:avLst>
                  </a:prstGeom>
                  <a:solidFill>
                    <a:schemeClr val="accent1"/>
                  </a:solidFill>
                  <a:ln w="9525">
                    <a:solidFill>
                      <a:schemeClr val="tx1"/>
                    </a:solidFill>
                    <a:miter lim="800000"/>
                    <a:headEnd/>
                    <a:tailEnd/>
                  </a:ln>
                </p:spPr>
                <p:txBody>
                  <a:bodyPr wrap="none" anchor="ctr"/>
                  <a:lstStyle/>
                  <a:p>
                    <a:endParaRPr lang="en-US"/>
                  </a:p>
                </p:txBody>
              </p:sp>
              <p:sp>
                <p:nvSpPr>
                  <p:cNvPr id="49192" name="AutoShape 16"/>
                  <p:cNvSpPr>
                    <a:spLocks noChangeAspect="1" noChangeArrowheads="1"/>
                  </p:cNvSpPr>
                  <p:nvPr/>
                </p:nvSpPr>
                <p:spPr bwMode="auto">
                  <a:xfrm>
                    <a:off x="622" y="2095"/>
                    <a:ext cx="1090" cy="318"/>
                  </a:xfrm>
                  <a:prstGeom prst="parallelogram">
                    <a:avLst>
                      <a:gd name="adj" fmla="val 85692"/>
                    </a:avLst>
                  </a:prstGeom>
                  <a:solidFill>
                    <a:schemeClr val="accent1"/>
                  </a:solidFill>
                  <a:ln w="9525">
                    <a:solidFill>
                      <a:schemeClr val="tx1"/>
                    </a:solidFill>
                    <a:miter lim="800000"/>
                    <a:headEnd/>
                    <a:tailEnd/>
                  </a:ln>
                </p:spPr>
                <p:txBody>
                  <a:bodyPr wrap="none" anchor="ctr"/>
                  <a:lstStyle/>
                  <a:p>
                    <a:endParaRPr lang="en-US"/>
                  </a:p>
                </p:txBody>
              </p:sp>
              <p:sp>
                <p:nvSpPr>
                  <p:cNvPr id="49193" name="AutoShape 17"/>
                  <p:cNvSpPr>
                    <a:spLocks noChangeAspect="1" noChangeArrowheads="1"/>
                  </p:cNvSpPr>
                  <p:nvPr/>
                </p:nvSpPr>
                <p:spPr bwMode="auto">
                  <a:xfrm>
                    <a:off x="393" y="2626"/>
                    <a:ext cx="1621" cy="472"/>
                  </a:xfrm>
                  <a:prstGeom prst="parallelogram">
                    <a:avLst>
                      <a:gd name="adj" fmla="val 85858"/>
                    </a:avLst>
                  </a:prstGeom>
                  <a:solidFill>
                    <a:schemeClr val="accent1"/>
                  </a:solidFill>
                  <a:ln w="9525">
                    <a:solidFill>
                      <a:schemeClr val="tx1"/>
                    </a:solidFill>
                    <a:miter lim="800000"/>
                    <a:headEnd/>
                    <a:tailEnd/>
                  </a:ln>
                </p:spPr>
                <p:txBody>
                  <a:bodyPr wrap="none" anchor="ctr"/>
                  <a:lstStyle/>
                  <a:p>
                    <a:endParaRPr lang="en-US"/>
                  </a:p>
                </p:txBody>
              </p:sp>
              <p:sp>
                <p:nvSpPr>
                  <p:cNvPr id="49194" name="AutoShape 18"/>
                  <p:cNvSpPr>
                    <a:spLocks noChangeAspect="1" noChangeArrowheads="1"/>
                  </p:cNvSpPr>
                  <p:nvPr/>
                </p:nvSpPr>
                <p:spPr bwMode="auto">
                  <a:xfrm>
                    <a:off x="787" y="1576"/>
                    <a:ext cx="644" cy="188"/>
                  </a:xfrm>
                  <a:prstGeom prst="parallelogram">
                    <a:avLst>
                      <a:gd name="adj" fmla="val 85638"/>
                    </a:avLst>
                  </a:prstGeom>
                  <a:solidFill>
                    <a:schemeClr val="accent1"/>
                  </a:solidFill>
                  <a:ln w="9525">
                    <a:solidFill>
                      <a:schemeClr val="tx1"/>
                    </a:solidFill>
                    <a:miter lim="800000"/>
                    <a:headEnd/>
                    <a:tailEnd/>
                  </a:ln>
                </p:spPr>
                <p:txBody>
                  <a:bodyPr wrap="none" anchor="ctr"/>
                  <a:lstStyle/>
                  <a:p>
                    <a:endParaRPr lang="en-US"/>
                  </a:p>
                </p:txBody>
              </p:sp>
              <p:sp>
                <p:nvSpPr>
                  <p:cNvPr id="49195" name="Line 19"/>
                  <p:cNvSpPr>
                    <a:spLocks noChangeAspect="1" noChangeShapeType="1"/>
                  </p:cNvSpPr>
                  <p:nvPr/>
                </p:nvSpPr>
                <p:spPr bwMode="auto">
                  <a:xfrm flipH="1" flipV="1">
                    <a:off x="1063" y="938"/>
                    <a:ext cx="754" cy="3096"/>
                  </a:xfrm>
                  <a:prstGeom prst="line">
                    <a:avLst/>
                  </a:prstGeom>
                  <a:noFill/>
                  <a:ln w="9525">
                    <a:solidFill>
                      <a:schemeClr val="tx1"/>
                    </a:solidFill>
                    <a:prstDash val="dash"/>
                    <a:round/>
                    <a:headEnd/>
                    <a:tailEnd/>
                  </a:ln>
                </p:spPr>
                <p:txBody>
                  <a:bodyPr/>
                  <a:lstStyle/>
                  <a:p>
                    <a:endParaRPr lang="en-US"/>
                  </a:p>
                </p:txBody>
              </p:sp>
            </p:grpSp>
            <p:sp>
              <p:nvSpPr>
                <p:cNvPr id="49187" name="Text Box 20"/>
                <p:cNvSpPr txBox="1">
                  <a:spLocks noChangeArrowheads="1"/>
                </p:cNvSpPr>
                <p:nvPr/>
              </p:nvSpPr>
              <p:spPr bwMode="auto">
                <a:xfrm>
                  <a:off x="236" y="4076"/>
                  <a:ext cx="2125" cy="194"/>
                </a:xfrm>
                <a:prstGeom prst="rect">
                  <a:avLst/>
                </a:prstGeom>
                <a:noFill/>
                <a:ln w="9525">
                  <a:noFill/>
                  <a:miter lim="800000"/>
                  <a:headEnd/>
                  <a:tailEnd/>
                </a:ln>
              </p:spPr>
              <p:txBody>
                <a:bodyPr wrap="none" lIns="0" tIns="0" rIns="0" bIns="0">
                  <a:spAutoFit/>
                </a:bodyPr>
                <a:lstStyle/>
                <a:p>
                  <a:pPr eaLnBrk="0" hangingPunct="0"/>
                  <a:r>
                    <a:rPr lang="en-US" sz="2000" b="1">
                      <a:cs typeface="Arial" charset="0"/>
                    </a:rPr>
                    <a:t>Gaussian pyramid of image 1 (t)</a:t>
                  </a:r>
                </a:p>
              </p:txBody>
            </p:sp>
          </p:grpSp>
          <p:grpSp>
            <p:nvGrpSpPr>
              <p:cNvPr id="49175" name="Group 21"/>
              <p:cNvGrpSpPr>
                <a:grpSpLocks/>
              </p:cNvGrpSpPr>
              <p:nvPr/>
            </p:nvGrpSpPr>
            <p:grpSpPr bwMode="auto">
              <a:xfrm>
                <a:off x="3024" y="916"/>
                <a:ext cx="2539" cy="3354"/>
                <a:chOff x="3024" y="916"/>
                <a:chExt cx="2539" cy="3354"/>
              </a:xfrm>
            </p:grpSpPr>
            <p:grpSp>
              <p:nvGrpSpPr>
                <p:cNvPr id="49176" name="Group 22"/>
                <p:cNvGrpSpPr>
                  <a:grpSpLocks/>
                </p:cNvGrpSpPr>
                <p:nvPr/>
              </p:nvGrpSpPr>
              <p:grpSpPr bwMode="auto">
                <a:xfrm>
                  <a:off x="3289" y="916"/>
                  <a:ext cx="2274" cy="3115"/>
                  <a:chOff x="3289" y="916"/>
                  <a:chExt cx="2274" cy="3115"/>
                </a:xfrm>
              </p:grpSpPr>
              <p:sp>
                <p:nvSpPr>
                  <p:cNvPr id="49178" name="Line 23"/>
                  <p:cNvSpPr>
                    <a:spLocks noChangeAspect="1" noChangeShapeType="1"/>
                  </p:cNvSpPr>
                  <p:nvPr/>
                </p:nvSpPr>
                <p:spPr bwMode="auto">
                  <a:xfrm flipV="1">
                    <a:off x="3301" y="916"/>
                    <a:ext cx="934" cy="3085"/>
                  </a:xfrm>
                  <a:prstGeom prst="line">
                    <a:avLst/>
                  </a:prstGeom>
                  <a:noFill/>
                  <a:ln w="9525">
                    <a:solidFill>
                      <a:schemeClr val="tx1"/>
                    </a:solidFill>
                    <a:prstDash val="dash"/>
                    <a:round/>
                    <a:headEnd/>
                    <a:tailEnd/>
                  </a:ln>
                </p:spPr>
                <p:txBody>
                  <a:bodyPr/>
                  <a:lstStyle/>
                  <a:p>
                    <a:endParaRPr lang="en-US"/>
                  </a:p>
                </p:txBody>
              </p:sp>
              <p:sp>
                <p:nvSpPr>
                  <p:cNvPr id="49179" name="Line 24"/>
                  <p:cNvSpPr>
                    <a:spLocks noChangeAspect="1" noChangeShapeType="1"/>
                  </p:cNvSpPr>
                  <p:nvPr/>
                </p:nvSpPr>
                <p:spPr bwMode="auto">
                  <a:xfrm flipH="1" flipV="1">
                    <a:off x="4237" y="923"/>
                    <a:ext cx="1306" cy="2337"/>
                  </a:xfrm>
                  <a:prstGeom prst="line">
                    <a:avLst/>
                  </a:prstGeom>
                  <a:noFill/>
                  <a:ln w="9525">
                    <a:solidFill>
                      <a:schemeClr val="tx1"/>
                    </a:solidFill>
                    <a:prstDash val="dash"/>
                    <a:round/>
                    <a:headEnd/>
                    <a:tailEnd/>
                  </a:ln>
                </p:spPr>
                <p:txBody>
                  <a:bodyPr/>
                  <a:lstStyle/>
                  <a:p>
                    <a:endParaRPr lang="en-US"/>
                  </a:p>
                </p:txBody>
              </p:sp>
              <p:sp>
                <p:nvSpPr>
                  <p:cNvPr id="49180" name="Line 25"/>
                  <p:cNvSpPr>
                    <a:spLocks noChangeAspect="1" noChangeShapeType="1"/>
                  </p:cNvSpPr>
                  <p:nvPr/>
                </p:nvSpPr>
                <p:spPr bwMode="auto">
                  <a:xfrm flipH="1">
                    <a:off x="3854" y="957"/>
                    <a:ext cx="396" cy="2318"/>
                  </a:xfrm>
                  <a:prstGeom prst="line">
                    <a:avLst/>
                  </a:prstGeom>
                  <a:noFill/>
                  <a:ln w="9525">
                    <a:solidFill>
                      <a:schemeClr val="tx1"/>
                    </a:solidFill>
                    <a:prstDash val="dash"/>
                    <a:round/>
                    <a:headEnd/>
                    <a:tailEnd/>
                  </a:ln>
                </p:spPr>
                <p:txBody>
                  <a:bodyPr/>
                  <a:lstStyle/>
                  <a:p>
                    <a:endParaRPr lang="en-US"/>
                  </a:p>
                </p:txBody>
              </p:sp>
              <p:sp>
                <p:nvSpPr>
                  <p:cNvPr id="49181" name="AutoShape 26"/>
                  <p:cNvSpPr>
                    <a:spLocks noChangeAspect="1" noChangeArrowheads="1"/>
                  </p:cNvSpPr>
                  <p:nvPr/>
                </p:nvSpPr>
                <p:spPr bwMode="auto">
                  <a:xfrm>
                    <a:off x="3289" y="3273"/>
                    <a:ext cx="2274" cy="758"/>
                  </a:xfrm>
                  <a:prstGeom prst="parallelogram">
                    <a:avLst>
                      <a:gd name="adj" fmla="val 75000"/>
                    </a:avLst>
                  </a:prstGeom>
                  <a:solidFill>
                    <a:srgbClr val="0000FF"/>
                  </a:solidFill>
                  <a:ln w="9525">
                    <a:solidFill>
                      <a:schemeClr val="tx1"/>
                    </a:solidFill>
                    <a:miter lim="800000"/>
                    <a:headEnd/>
                    <a:tailEnd/>
                  </a:ln>
                </p:spPr>
                <p:txBody>
                  <a:bodyPr wrap="none" anchor="ctr"/>
                  <a:lstStyle/>
                  <a:p>
                    <a:endParaRPr lang="en-US"/>
                  </a:p>
                </p:txBody>
              </p:sp>
              <p:sp>
                <p:nvSpPr>
                  <p:cNvPr id="49182" name="AutoShape 27"/>
                  <p:cNvSpPr>
                    <a:spLocks noChangeAspect="1" noChangeArrowheads="1"/>
                  </p:cNvSpPr>
                  <p:nvPr/>
                </p:nvSpPr>
                <p:spPr bwMode="auto">
                  <a:xfrm>
                    <a:off x="3800" y="2081"/>
                    <a:ext cx="1091" cy="317"/>
                  </a:xfrm>
                  <a:prstGeom prst="parallelogram">
                    <a:avLst>
                      <a:gd name="adj" fmla="val 86041"/>
                    </a:avLst>
                  </a:prstGeom>
                  <a:solidFill>
                    <a:srgbClr val="0000FF"/>
                  </a:solidFill>
                  <a:ln w="9525">
                    <a:solidFill>
                      <a:schemeClr val="tx1"/>
                    </a:solidFill>
                    <a:miter lim="800000"/>
                    <a:headEnd/>
                    <a:tailEnd/>
                  </a:ln>
                </p:spPr>
                <p:txBody>
                  <a:bodyPr wrap="none" anchor="ctr"/>
                  <a:lstStyle/>
                  <a:p>
                    <a:endParaRPr lang="en-US"/>
                  </a:p>
                </p:txBody>
              </p:sp>
              <p:sp>
                <p:nvSpPr>
                  <p:cNvPr id="49183" name="AutoShape 28"/>
                  <p:cNvSpPr>
                    <a:spLocks noChangeAspect="1" noChangeArrowheads="1"/>
                  </p:cNvSpPr>
                  <p:nvPr/>
                </p:nvSpPr>
                <p:spPr bwMode="auto">
                  <a:xfrm>
                    <a:off x="3572" y="2612"/>
                    <a:ext cx="1621" cy="472"/>
                  </a:xfrm>
                  <a:prstGeom prst="parallelogram">
                    <a:avLst>
                      <a:gd name="adj" fmla="val 85858"/>
                    </a:avLst>
                  </a:prstGeom>
                  <a:solidFill>
                    <a:srgbClr val="0000FF"/>
                  </a:solidFill>
                  <a:ln w="9525">
                    <a:solidFill>
                      <a:schemeClr val="tx1"/>
                    </a:solidFill>
                    <a:miter lim="800000"/>
                    <a:headEnd/>
                    <a:tailEnd/>
                  </a:ln>
                </p:spPr>
                <p:txBody>
                  <a:bodyPr wrap="none" anchor="ctr"/>
                  <a:lstStyle/>
                  <a:p>
                    <a:endParaRPr lang="en-US"/>
                  </a:p>
                </p:txBody>
              </p:sp>
              <p:sp>
                <p:nvSpPr>
                  <p:cNvPr id="49184" name="AutoShape 29"/>
                  <p:cNvSpPr>
                    <a:spLocks noChangeAspect="1" noChangeArrowheads="1"/>
                  </p:cNvSpPr>
                  <p:nvPr/>
                </p:nvSpPr>
                <p:spPr bwMode="auto">
                  <a:xfrm>
                    <a:off x="3965" y="1562"/>
                    <a:ext cx="643" cy="186"/>
                  </a:xfrm>
                  <a:prstGeom prst="parallelogram">
                    <a:avLst>
                      <a:gd name="adj" fmla="val 86425"/>
                    </a:avLst>
                  </a:prstGeom>
                  <a:solidFill>
                    <a:srgbClr val="0000FF"/>
                  </a:solidFill>
                  <a:ln w="9525">
                    <a:solidFill>
                      <a:schemeClr val="tx1"/>
                    </a:solidFill>
                    <a:miter lim="800000"/>
                    <a:headEnd/>
                    <a:tailEnd/>
                  </a:ln>
                </p:spPr>
                <p:txBody>
                  <a:bodyPr wrap="none" anchor="ctr"/>
                  <a:lstStyle/>
                  <a:p>
                    <a:endParaRPr lang="en-US"/>
                  </a:p>
                </p:txBody>
              </p:sp>
              <p:sp>
                <p:nvSpPr>
                  <p:cNvPr id="49185" name="Line 30"/>
                  <p:cNvSpPr>
                    <a:spLocks noChangeAspect="1" noChangeShapeType="1"/>
                  </p:cNvSpPr>
                  <p:nvPr/>
                </p:nvSpPr>
                <p:spPr bwMode="auto">
                  <a:xfrm flipH="1" flipV="1">
                    <a:off x="4241" y="923"/>
                    <a:ext cx="754" cy="3097"/>
                  </a:xfrm>
                  <a:prstGeom prst="line">
                    <a:avLst/>
                  </a:prstGeom>
                  <a:noFill/>
                  <a:ln w="9525">
                    <a:solidFill>
                      <a:schemeClr val="tx1"/>
                    </a:solidFill>
                    <a:prstDash val="dash"/>
                    <a:round/>
                    <a:headEnd/>
                    <a:tailEnd/>
                  </a:ln>
                </p:spPr>
                <p:txBody>
                  <a:bodyPr/>
                  <a:lstStyle/>
                  <a:p>
                    <a:endParaRPr lang="en-US"/>
                  </a:p>
                </p:txBody>
              </p:sp>
            </p:grpSp>
            <p:sp>
              <p:nvSpPr>
                <p:cNvPr id="49177" name="Text Box 31"/>
                <p:cNvSpPr txBox="1">
                  <a:spLocks noChangeArrowheads="1"/>
                </p:cNvSpPr>
                <p:nvPr/>
              </p:nvSpPr>
              <p:spPr bwMode="auto">
                <a:xfrm>
                  <a:off x="3024" y="4076"/>
                  <a:ext cx="2287" cy="194"/>
                </a:xfrm>
                <a:prstGeom prst="rect">
                  <a:avLst/>
                </a:prstGeom>
                <a:noFill/>
                <a:ln w="9525">
                  <a:noFill/>
                  <a:miter lim="800000"/>
                  <a:headEnd/>
                  <a:tailEnd/>
                </a:ln>
              </p:spPr>
              <p:txBody>
                <a:bodyPr wrap="none" lIns="0" tIns="0" rIns="0" bIns="0">
                  <a:spAutoFit/>
                </a:bodyPr>
                <a:lstStyle/>
                <a:p>
                  <a:pPr eaLnBrk="0" hangingPunct="0"/>
                  <a:r>
                    <a:rPr lang="en-US" sz="2000" b="1">
                      <a:cs typeface="Arial" charset="0"/>
                    </a:rPr>
                    <a:t>Gaussian pyramid of image 2 (t+1)</a:t>
                  </a:r>
                </a:p>
              </p:txBody>
            </p:sp>
          </p:grpSp>
        </p:grpSp>
        <p:sp>
          <p:nvSpPr>
            <p:cNvPr id="49172" name="Text Box 32"/>
            <p:cNvSpPr txBox="1">
              <a:spLocks noChangeArrowheads="1"/>
            </p:cNvSpPr>
            <p:nvPr/>
          </p:nvSpPr>
          <p:spPr bwMode="auto">
            <a:xfrm>
              <a:off x="4124" y="3580"/>
              <a:ext cx="525" cy="194"/>
            </a:xfrm>
            <a:prstGeom prst="rect">
              <a:avLst/>
            </a:prstGeom>
            <a:noFill/>
            <a:ln w="9525">
              <a:noFill/>
              <a:miter lim="800000"/>
              <a:headEnd/>
              <a:tailEnd/>
            </a:ln>
          </p:spPr>
          <p:txBody>
            <a:bodyPr wrap="none" lIns="0" tIns="0" rIns="0" bIns="0">
              <a:spAutoFit/>
            </a:bodyPr>
            <a:lstStyle/>
            <a:p>
              <a:pPr eaLnBrk="0" hangingPunct="0"/>
              <a:r>
                <a:rPr lang="en-US" sz="2000" b="1">
                  <a:cs typeface="Arial" charset="0"/>
                </a:rPr>
                <a:t>image 2</a:t>
              </a:r>
            </a:p>
          </p:txBody>
        </p:sp>
        <p:sp>
          <p:nvSpPr>
            <p:cNvPr id="49173" name="Text Box 33"/>
            <p:cNvSpPr txBox="1">
              <a:spLocks noChangeArrowheads="1"/>
            </p:cNvSpPr>
            <p:nvPr/>
          </p:nvSpPr>
          <p:spPr bwMode="auto">
            <a:xfrm>
              <a:off x="887" y="3571"/>
              <a:ext cx="525" cy="194"/>
            </a:xfrm>
            <a:prstGeom prst="rect">
              <a:avLst/>
            </a:prstGeom>
            <a:noFill/>
            <a:ln w="9525">
              <a:noFill/>
              <a:miter lim="800000"/>
              <a:headEnd/>
              <a:tailEnd/>
            </a:ln>
          </p:spPr>
          <p:txBody>
            <a:bodyPr wrap="none" lIns="0" tIns="0" rIns="0" bIns="0">
              <a:spAutoFit/>
            </a:bodyPr>
            <a:lstStyle/>
            <a:p>
              <a:pPr eaLnBrk="0" hangingPunct="0"/>
              <a:r>
                <a:rPr lang="en-US" sz="2000" b="1">
                  <a:cs typeface="Arial" charset="0"/>
                </a:rPr>
                <a:t>image 1</a:t>
              </a:r>
            </a:p>
          </p:txBody>
        </p:sp>
      </p:grpSp>
      <p:sp>
        <p:nvSpPr>
          <p:cNvPr id="49157" name="Rectangle 34"/>
          <p:cNvSpPr>
            <a:spLocks noGrp="1" noChangeArrowheads="1"/>
          </p:cNvSpPr>
          <p:nvPr>
            <p:ph type="title"/>
          </p:nvPr>
        </p:nvSpPr>
        <p:spPr>
          <a:xfrm>
            <a:off x="1981200" y="0"/>
            <a:ext cx="8229600" cy="1143000"/>
          </a:xfrm>
        </p:spPr>
        <p:txBody>
          <a:bodyPr>
            <a:normAutofit fontScale="90000"/>
          </a:bodyPr>
          <a:lstStyle/>
          <a:p>
            <a:pPr eaLnBrk="1" hangingPunct="1"/>
            <a:r>
              <a:rPr lang="en-US" dirty="0" smtClean="0"/>
              <a:t>Coarse-to-fine optical flow estimation</a:t>
            </a:r>
          </a:p>
        </p:txBody>
      </p:sp>
      <p:sp>
        <p:nvSpPr>
          <p:cNvPr id="49158" name="Text Box 35"/>
          <p:cNvSpPr txBox="1">
            <a:spLocks noChangeArrowheads="1"/>
          </p:cNvSpPr>
          <p:nvPr/>
        </p:nvSpPr>
        <p:spPr bwMode="auto">
          <a:xfrm>
            <a:off x="4800600" y="1958975"/>
            <a:ext cx="1842684" cy="400110"/>
          </a:xfrm>
          <a:prstGeom prst="rect">
            <a:avLst/>
          </a:prstGeom>
          <a:noFill/>
          <a:ln w="9525">
            <a:noFill/>
            <a:miter lim="800000"/>
            <a:headEnd/>
            <a:tailEnd/>
          </a:ln>
        </p:spPr>
        <p:txBody>
          <a:bodyPr wrap="none">
            <a:spAutoFit/>
          </a:bodyPr>
          <a:lstStyle/>
          <a:p>
            <a:pPr eaLnBrk="0" hangingPunct="0"/>
            <a:r>
              <a:rPr lang="en-US" sz="2000" dirty="0">
                <a:cs typeface="Arial" charset="0"/>
              </a:rPr>
              <a:t>run iterative L-K</a:t>
            </a:r>
          </a:p>
        </p:txBody>
      </p:sp>
      <p:sp>
        <p:nvSpPr>
          <p:cNvPr id="49159" name="Line 36"/>
          <p:cNvSpPr>
            <a:spLocks noChangeShapeType="1"/>
          </p:cNvSpPr>
          <p:nvPr/>
        </p:nvSpPr>
        <p:spPr bwMode="auto">
          <a:xfrm>
            <a:off x="3886201" y="2235200"/>
            <a:ext cx="835025" cy="0"/>
          </a:xfrm>
          <a:prstGeom prst="line">
            <a:avLst/>
          </a:prstGeom>
          <a:noFill/>
          <a:ln w="28575">
            <a:solidFill>
              <a:schemeClr val="tx1"/>
            </a:solidFill>
            <a:round/>
            <a:headEnd/>
            <a:tailEnd type="triangle" w="med" len="med"/>
          </a:ln>
        </p:spPr>
        <p:txBody>
          <a:bodyPr/>
          <a:lstStyle/>
          <a:p>
            <a:endParaRPr lang="en-US"/>
          </a:p>
        </p:txBody>
      </p:sp>
      <p:sp>
        <p:nvSpPr>
          <p:cNvPr id="49160" name="Line 37"/>
          <p:cNvSpPr>
            <a:spLocks noChangeShapeType="1"/>
          </p:cNvSpPr>
          <p:nvPr/>
        </p:nvSpPr>
        <p:spPr bwMode="auto">
          <a:xfrm flipH="1">
            <a:off x="6858000" y="2235200"/>
            <a:ext cx="890588" cy="0"/>
          </a:xfrm>
          <a:prstGeom prst="line">
            <a:avLst/>
          </a:prstGeom>
          <a:noFill/>
          <a:ln w="28575">
            <a:solidFill>
              <a:schemeClr val="tx1"/>
            </a:solidFill>
            <a:round/>
            <a:headEnd/>
            <a:tailEnd type="triangle" w="med" len="med"/>
          </a:ln>
        </p:spPr>
        <p:txBody>
          <a:bodyPr/>
          <a:lstStyle/>
          <a:p>
            <a:endParaRPr lang="en-US"/>
          </a:p>
        </p:txBody>
      </p:sp>
      <p:grpSp>
        <p:nvGrpSpPr>
          <p:cNvPr id="10" name="Group 38"/>
          <p:cNvGrpSpPr>
            <a:grpSpLocks/>
          </p:cNvGrpSpPr>
          <p:nvPr/>
        </p:nvGrpSpPr>
        <p:grpSpPr bwMode="auto">
          <a:xfrm>
            <a:off x="4194176" y="2949575"/>
            <a:ext cx="3273425" cy="400050"/>
            <a:chOff x="1682" y="2198"/>
            <a:chExt cx="2062" cy="252"/>
          </a:xfrm>
        </p:grpSpPr>
        <p:sp>
          <p:nvSpPr>
            <p:cNvPr id="49168" name="Line 39"/>
            <p:cNvSpPr>
              <a:spLocks noChangeShapeType="1"/>
            </p:cNvSpPr>
            <p:nvPr/>
          </p:nvSpPr>
          <p:spPr bwMode="auto">
            <a:xfrm>
              <a:off x="1682" y="2304"/>
              <a:ext cx="332" cy="0"/>
            </a:xfrm>
            <a:prstGeom prst="line">
              <a:avLst/>
            </a:prstGeom>
            <a:noFill/>
            <a:ln w="28575">
              <a:solidFill>
                <a:schemeClr val="tx1"/>
              </a:solidFill>
              <a:round/>
              <a:headEnd/>
              <a:tailEnd type="triangle" w="med" len="med"/>
            </a:ln>
          </p:spPr>
          <p:txBody>
            <a:bodyPr/>
            <a:lstStyle/>
            <a:p>
              <a:endParaRPr lang="en-US"/>
            </a:p>
          </p:txBody>
        </p:sp>
        <p:sp>
          <p:nvSpPr>
            <p:cNvPr id="49169" name="Line 40"/>
            <p:cNvSpPr>
              <a:spLocks noChangeShapeType="1"/>
            </p:cNvSpPr>
            <p:nvPr/>
          </p:nvSpPr>
          <p:spPr bwMode="auto">
            <a:xfrm>
              <a:off x="3360" y="2304"/>
              <a:ext cx="384" cy="0"/>
            </a:xfrm>
            <a:prstGeom prst="line">
              <a:avLst/>
            </a:prstGeom>
            <a:noFill/>
            <a:ln w="28575">
              <a:solidFill>
                <a:schemeClr val="tx1"/>
              </a:solidFill>
              <a:round/>
              <a:headEnd type="triangle" w="med" len="med"/>
              <a:tailEnd/>
            </a:ln>
          </p:spPr>
          <p:txBody>
            <a:bodyPr/>
            <a:lstStyle/>
            <a:p>
              <a:endParaRPr lang="en-US"/>
            </a:p>
          </p:txBody>
        </p:sp>
        <p:sp>
          <p:nvSpPr>
            <p:cNvPr id="49170" name="Text Box 41"/>
            <p:cNvSpPr txBox="1">
              <a:spLocks noChangeArrowheads="1"/>
            </p:cNvSpPr>
            <p:nvPr/>
          </p:nvSpPr>
          <p:spPr bwMode="auto">
            <a:xfrm>
              <a:off x="2068" y="2198"/>
              <a:ext cx="1161" cy="252"/>
            </a:xfrm>
            <a:prstGeom prst="rect">
              <a:avLst/>
            </a:prstGeom>
            <a:noFill/>
            <a:ln w="9525">
              <a:noFill/>
              <a:miter lim="800000"/>
              <a:headEnd/>
              <a:tailEnd/>
            </a:ln>
          </p:spPr>
          <p:txBody>
            <a:bodyPr wrap="none">
              <a:spAutoFit/>
            </a:bodyPr>
            <a:lstStyle/>
            <a:p>
              <a:pPr eaLnBrk="0" hangingPunct="0"/>
              <a:r>
                <a:rPr lang="en-US" sz="2000">
                  <a:cs typeface="Arial" charset="0"/>
                </a:rPr>
                <a:t>run iterative L-K</a:t>
              </a:r>
            </a:p>
          </p:txBody>
        </p:sp>
      </p:grpSp>
      <p:grpSp>
        <p:nvGrpSpPr>
          <p:cNvPr id="11" name="Group 42"/>
          <p:cNvGrpSpPr>
            <a:grpSpLocks/>
          </p:cNvGrpSpPr>
          <p:nvPr/>
        </p:nvGrpSpPr>
        <p:grpSpPr bwMode="auto">
          <a:xfrm>
            <a:off x="5715001" y="2355851"/>
            <a:ext cx="2028825" cy="593725"/>
            <a:chOff x="2640" y="1824"/>
            <a:chExt cx="1278" cy="374"/>
          </a:xfrm>
        </p:grpSpPr>
        <p:sp>
          <p:nvSpPr>
            <p:cNvPr id="49166" name="Line 43"/>
            <p:cNvSpPr>
              <a:spLocks noChangeShapeType="1"/>
            </p:cNvSpPr>
            <p:nvPr/>
          </p:nvSpPr>
          <p:spPr bwMode="auto">
            <a:xfrm>
              <a:off x="2640" y="1824"/>
              <a:ext cx="0" cy="374"/>
            </a:xfrm>
            <a:prstGeom prst="line">
              <a:avLst/>
            </a:prstGeom>
            <a:noFill/>
            <a:ln w="28575">
              <a:solidFill>
                <a:schemeClr val="tx1"/>
              </a:solidFill>
              <a:round/>
              <a:headEnd/>
              <a:tailEnd type="triangle" w="med" len="med"/>
            </a:ln>
          </p:spPr>
          <p:txBody>
            <a:bodyPr/>
            <a:lstStyle/>
            <a:p>
              <a:endParaRPr lang="en-US"/>
            </a:p>
          </p:txBody>
        </p:sp>
        <p:sp>
          <p:nvSpPr>
            <p:cNvPr id="49167" name="Text Box 44"/>
            <p:cNvSpPr txBox="1">
              <a:spLocks noChangeArrowheads="1"/>
            </p:cNvSpPr>
            <p:nvPr/>
          </p:nvSpPr>
          <p:spPr bwMode="auto">
            <a:xfrm>
              <a:off x="2644" y="1862"/>
              <a:ext cx="1274" cy="252"/>
            </a:xfrm>
            <a:prstGeom prst="rect">
              <a:avLst/>
            </a:prstGeom>
            <a:noFill/>
            <a:ln w="9525">
              <a:noFill/>
              <a:miter lim="800000"/>
              <a:headEnd/>
              <a:tailEnd/>
            </a:ln>
          </p:spPr>
          <p:txBody>
            <a:bodyPr wrap="none">
              <a:spAutoFit/>
            </a:bodyPr>
            <a:lstStyle/>
            <a:p>
              <a:pPr eaLnBrk="0" hangingPunct="0"/>
              <a:r>
                <a:rPr lang="en-US" sz="2000">
                  <a:cs typeface="Arial" charset="0"/>
                </a:rPr>
                <a:t>warp &amp; upsample</a:t>
              </a:r>
            </a:p>
          </p:txBody>
        </p:sp>
      </p:grpSp>
      <p:grpSp>
        <p:nvGrpSpPr>
          <p:cNvPr id="12" name="Group 45"/>
          <p:cNvGrpSpPr>
            <a:grpSpLocks/>
          </p:cNvGrpSpPr>
          <p:nvPr/>
        </p:nvGrpSpPr>
        <p:grpSpPr bwMode="auto">
          <a:xfrm>
            <a:off x="5715001" y="3270250"/>
            <a:ext cx="303213" cy="685800"/>
            <a:chOff x="2640" y="2400"/>
            <a:chExt cx="191" cy="432"/>
          </a:xfrm>
        </p:grpSpPr>
        <p:sp>
          <p:nvSpPr>
            <p:cNvPr id="49164" name="Line 46"/>
            <p:cNvSpPr>
              <a:spLocks noChangeShapeType="1"/>
            </p:cNvSpPr>
            <p:nvPr/>
          </p:nvSpPr>
          <p:spPr bwMode="auto">
            <a:xfrm>
              <a:off x="2640" y="2458"/>
              <a:ext cx="0" cy="374"/>
            </a:xfrm>
            <a:prstGeom prst="line">
              <a:avLst/>
            </a:prstGeom>
            <a:noFill/>
            <a:ln w="28575">
              <a:solidFill>
                <a:schemeClr val="tx1"/>
              </a:solidFill>
              <a:round/>
              <a:headEnd/>
              <a:tailEnd type="triangle" w="med" len="med"/>
            </a:ln>
          </p:spPr>
          <p:txBody>
            <a:bodyPr/>
            <a:lstStyle/>
            <a:p>
              <a:endParaRPr lang="en-US"/>
            </a:p>
          </p:txBody>
        </p:sp>
        <p:sp>
          <p:nvSpPr>
            <p:cNvPr id="49165" name="Text Box 47"/>
            <p:cNvSpPr txBox="1">
              <a:spLocks noChangeArrowheads="1"/>
            </p:cNvSpPr>
            <p:nvPr/>
          </p:nvSpPr>
          <p:spPr bwMode="auto">
            <a:xfrm>
              <a:off x="2688" y="2400"/>
              <a:ext cx="143" cy="407"/>
            </a:xfrm>
            <a:prstGeom prst="rect">
              <a:avLst/>
            </a:prstGeom>
            <a:noFill/>
            <a:ln w="9525">
              <a:noFill/>
              <a:miter lim="800000"/>
              <a:headEnd/>
              <a:tailEnd/>
            </a:ln>
          </p:spPr>
          <p:txBody>
            <a:bodyPr wrap="none">
              <a:spAutoFit/>
            </a:bodyPr>
            <a:lstStyle/>
            <a:p>
              <a:pPr eaLnBrk="0" hangingPunct="0"/>
              <a:r>
                <a:rPr lang="en-US" sz="1200" b="1">
                  <a:cs typeface="Arial" charset="0"/>
                </a:rPr>
                <a:t>.</a:t>
              </a:r>
            </a:p>
            <a:p>
              <a:pPr eaLnBrk="0" hangingPunct="0"/>
              <a:r>
                <a:rPr lang="en-US" sz="1200" b="1">
                  <a:cs typeface="Arial" charset="0"/>
                </a:rPr>
                <a:t>.</a:t>
              </a:r>
            </a:p>
            <a:p>
              <a:pPr eaLnBrk="0" hangingPunct="0"/>
              <a:r>
                <a:rPr lang="en-US" sz="1200" b="1">
                  <a:cs typeface="Arial" charset="0"/>
                </a:rPr>
                <a:t>.</a:t>
              </a:r>
            </a:p>
          </p:txBody>
        </p:sp>
      </p:grpSp>
      <p:sp>
        <p:nvSpPr>
          <p:cNvPr id="48" name="TextBox 47"/>
          <p:cNvSpPr txBox="1"/>
          <p:nvPr/>
        </p:nvSpPr>
        <p:spPr>
          <a:xfrm rot="16200000">
            <a:off x="9421827" y="5137128"/>
            <a:ext cx="2068900" cy="338554"/>
          </a:xfrm>
          <a:prstGeom prst="rect">
            <a:avLst/>
          </a:prstGeom>
          <a:noFill/>
          <a:ln>
            <a:solidFill>
              <a:schemeClr val="tx1"/>
            </a:solidFill>
          </a:ln>
        </p:spPr>
        <p:txBody>
          <a:bodyPr wrap="none" rtlCol="0">
            <a:spAutoFit/>
          </a:bodyPr>
          <a:lstStyle/>
          <a:p>
            <a:r>
              <a:rPr lang="en-US" sz="1600" dirty="0"/>
              <a:t>Source: Silvio </a:t>
            </a:r>
            <a:r>
              <a:rPr lang="en-US" sz="1600" dirty="0" err="1"/>
              <a:t>Savarese</a:t>
            </a:r>
            <a:endParaRPr lang="en-US" sz="1600" dirty="0"/>
          </a:p>
        </p:txBody>
      </p:sp>
      <p:sp>
        <p:nvSpPr>
          <p:cNvPr id="2" name="Date Placeholder 1"/>
          <p:cNvSpPr>
            <a:spLocks noGrp="1"/>
          </p:cNvSpPr>
          <p:nvPr>
            <p:ph type="dt" sz="half" idx="10"/>
          </p:nvPr>
        </p:nvSpPr>
        <p:spPr/>
        <p:txBody>
          <a:bodyPr/>
          <a:lstStyle/>
          <a:p>
            <a:r>
              <a:rPr lang="en-US" smtClean="0"/>
              <a:t>28-Nov-17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86</a:t>
            </a:fld>
            <a:endParaRPr lang="en-US" dirty="0"/>
          </a:p>
        </p:txBody>
      </p:sp>
    </p:spTree>
    <p:extLst>
      <p:ext uri="{BB962C8B-B14F-4D97-AF65-F5344CB8AC3E}">
        <p14:creationId xmlns:p14="http://schemas.microsoft.com/office/powerpoint/2010/main" val="33416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a:t>
            </a:r>
            <a:endParaRPr lang="en-US" dirty="0"/>
          </a:p>
        </p:txBody>
      </p:sp>
      <p:sp>
        <p:nvSpPr>
          <p:cNvPr id="4" name="Date Placeholder 3"/>
          <p:cNvSpPr>
            <a:spLocks noGrp="1"/>
          </p:cNvSpPr>
          <p:nvPr>
            <p:ph type="dt" sz="half" idx="10"/>
          </p:nvPr>
        </p:nvSpPr>
        <p:spPr/>
        <p:txBody>
          <a:bodyPr/>
          <a:lstStyle/>
          <a:p>
            <a:r>
              <a:rPr lang="en-US" smtClean="0"/>
              <a:t>30-Nov-17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87</a:t>
            </a:fld>
            <a:endParaRPr lang="en-US" dirty="0"/>
          </a:p>
        </p:txBody>
      </p:sp>
      <p:sp>
        <p:nvSpPr>
          <p:cNvPr id="7" name="TextBox 6"/>
          <p:cNvSpPr txBox="1"/>
          <p:nvPr/>
        </p:nvSpPr>
        <p:spPr>
          <a:xfrm>
            <a:off x="7927688" y="5904334"/>
            <a:ext cx="2511713" cy="369332"/>
          </a:xfrm>
          <a:prstGeom prst="rect">
            <a:avLst/>
          </a:prstGeom>
          <a:noFill/>
        </p:spPr>
        <p:txBody>
          <a:bodyPr wrap="none" rtlCol="0">
            <a:spAutoFit/>
          </a:bodyPr>
          <a:lstStyle/>
          <a:p>
            <a:r>
              <a:rPr lang="en-US" dirty="0"/>
              <a:t>Slide credit</a:t>
            </a:r>
            <a:r>
              <a:rPr lang="en-US"/>
              <a:t>: </a:t>
            </a:r>
            <a:r>
              <a:rPr lang="en-US" dirty="0" err="1"/>
              <a:t>Yonsei</a:t>
            </a:r>
            <a:r>
              <a:rPr lang="en-US" dirty="0"/>
              <a:t> Univ.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2015454"/>
            <a:ext cx="8229600" cy="3695457"/>
          </a:xfrm>
        </p:spPr>
      </p:pic>
    </p:spTree>
    <p:extLst>
      <p:ext uri="{BB962C8B-B14F-4D97-AF65-F5344CB8AC3E}">
        <p14:creationId xmlns:p14="http://schemas.microsoft.com/office/powerpoint/2010/main" val="14583969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in Feature tracking</a:t>
            </a:r>
            <a:endParaRPr lang="en-US" dirty="0"/>
          </a:p>
        </p:txBody>
      </p:sp>
      <p:sp>
        <p:nvSpPr>
          <p:cNvPr id="3" name="Content Placeholder 2"/>
          <p:cNvSpPr>
            <a:spLocks noGrp="1"/>
          </p:cNvSpPr>
          <p:nvPr>
            <p:ph idx="1"/>
          </p:nvPr>
        </p:nvSpPr>
        <p:spPr/>
        <p:txBody>
          <a:bodyPr>
            <a:normAutofit/>
          </a:bodyPr>
          <a:lstStyle/>
          <a:p>
            <a:r>
              <a:rPr lang="en-US" dirty="0" smtClean="0"/>
              <a:t>Figure </a:t>
            </a:r>
            <a:r>
              <a:rPr lang="en-US" dirty="0"/>
              <a:t>out which features can be tracked </a:t>
            </a:r>
          </a:p>
          <a:p>
            <a:pPr lvl="1"/>
            <a:r>
              <a:rPr lang="en-US" dirty="0" smtClean="0"/>
              <a:t>Efficiently </a:t>
            </a:r>
            <a:r>
              <a:rPr lang="en-US" dirty="0"/>
              <a:t>track across frames </a:t>
            </a:r>
          </a:p>
          <a:p>
            <a:r>
              <a:rPr lang="en-US" dirty="0" smtClean="0"/>
              <a:t>Some </a:t>
            </a:r>
            <a:r>
              <a:rPr lang="en-US" dirty="0"/>
              <a:t>points may change appearance over time </a:t>
            </a:r>
            <a:endParaRPr lang="en-US" dirty="0" smtClean="0"/>
          </a:p>
          <a:p>
            <a:pPr lvl="1"/>
            <a:r>
              <a:rPr lang="en-US" dirty="0" smtClean="0"/>
              <a:t>e.g</a:t>
            </a:r>
            <a:r>
              <a:rPr lang="en-US" dirty="0"/>
              <a:t>., due to rotation, moving into shadows, etc</a:t>
            </a:r>
            <a:r>
              <a:rPr lang="en-US" dirty="0" smtClean="0"/>
              <a:t>. </a:t>
            </a:r>
            <a:endParaRPr lang="en-US" dirty="0"/>
          </a:p>
          <a:p>
            <a:r>
              <a:rPr lang="en-US" dirty="0" smtClean="0"/>
              <a:t>Drift</a:t>
            </a:r>
            <a:r>
              <a:rPr lang="en-US" dirty="0"/>
              <a:t>: small errors can accumulate as appearance model is updated </a:t>
            </a:r>
          </a:p>
          <a:p>
            <a:r>
              <a:rPr lang="en-US" dirty="0" smtClean="0"/>
              <a:t>Points </a:t>
            </a:r>
            <a:r>
              <a:rPr lang="en-US" dirty="0"/>
              <a:t>may appear or </a:t>
            </a:r>
            <a:r>
              <a:rPr lang="en-US" dirty="0" smtClean="0"/>
              <a:t>disappear.</a:t>
            </a:r>
          </a:p>
          <a:p>
            <a:pPr lvl="1"/>
            <a:r>
              <a:rPr lang="en-US" dirty="0" smtClean="0"/>
              <a:t>need </a:t>
            </a:r>
            <a:r>
              <a:rPr lang="en-US" dirty="0"/>
              <a:t>to be able to add/delete tracked </a:t>
            </a:r>
            <a:r>
              <a:rPr lang="en-US" dirty="0" smtClean="0"/>
              <a:t>points.</a:t>
            </a:r>
            <a:endParaRPr lang="en-US" dirty="0"/>
          </a:p>
        </p:txBody>
      </p:sp>
      <p:sp>
        <p:nvSpPr>
          <p:cNvPr id="4" name="Date Placeholder 3"/>
          <p:cNvSpPr>
            <a:spLocks noGrp="1"/>
          </p:cNvSpPr>
          <p:nvPr>
            <p:ph type="dt" sz="half" idx="10"/>
          </p:nvPr>
        </p:nvSpPr>
        <p:spPr/>
        <p:txBody>
          <a:bodyPr/>
          <a:lstStyle/>
          <a:p>
            <a:r>
              <a:rPr lang="en-US" smtClean="0"/>
              <a:t>30-Nov-17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88</a:t>
            </a:fld>
            <a:endParaRPr lang="en-US" dirty="0"/>
          </a:p>
        </p:txBody>
      </p:sp>
    </p:spTree>
    <p:extLst>
      <p:ext uri="{BB962C8B-B14F-4D97-AF65-F5344CB8AC3E}">
        <p14:creationId xmlns:p14="http://schemas.microsoft.com/office/powerpoint/2010/main" val="20024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movement</a:t>
            </a:r>
            <a:endParaRPr lang="en-US" dirty="0"/>
          </a:p>
        </p:txBody>
      </p:sp>
      <p:pic>
        <p:nvPicPr>
          <p:cNvPr id="7" name="movement_tracking.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00376" y="1600201"/>
            <a:ext cx="6189663" cy="4525963"/>
          </a:xfrm>
        </p:spPr>
      </p:pic>
      <p:sp>
        <p:nvSpPr>
          <p:cNvPr id="4" name="Date Placeholder 3"/>
          <p:cNvSpPr>
            <a:spLocks noGrp="1"/>
          </p:cNvSpPr>
          <p:nvPr>
            <p:ph type="dt" sz="half" idx="10"/>
          </p:nvPr>
        </p:nvSpPr>
        <p:spPr/>
        <p:txBody>
          <a:bodyPr/>
          <a:lstStyle/>
          <a:p>
            <a:r>
              <a:rPr lang="en-US" smtClean="0"/>
              <a:t>30-Nov-17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89</a:t>
            </a:fld>
            <a:endParaRPr lang="en-US" dirty="0"/>
          </a:p>
        </p:txBody>
      </p:sp>
      <p:sp>
        <p:nvSpPr>
          <p:cNvPr id="6" name="TextBox 5"/>
          <p:cNvSpPr txBox="1"/>
          <p:nvPr/>
        </p:nvSpPr>
        <p:spPr>
          <a:xfrm>
            <a:off x="8586462" y="6047343"/>
            <a:ext cx="2135200" cy="369332"/>
          </a:xfrm>
          <a:prstGeom prst="rect">
            <a:avLst/>
          </a:prstGeom>
          <a:noFill/>
        </p:spPr>
        <p:txBody>
          <a:bodyPr wrap="none" rtlCol="0">
            <a:spAutoFit/>
          </a:bodyPr>
          <a:lstStyle/>
          <a:p>
            <a:r>
              <a:rPr lang="en-US" dirty="0"/>
              <a:t>Video credit: </a:t>
            </a:r>
            <a:r>
              <a:rPr lang="en-US" dirty="0" err="1"/>
              <a:t>Kanade</a:t>
            </a:r>
            <a:endParaRPr lang="en-US" dirty="0"/>
          </a:p>
        </p:txBody>
      </p:sp>
    </p:spTree>
    <p:extLst>
      <p:ext uri="{BB962C8B-B14F-4D97-AF65-F5344CB8AC3E}">
        <p14:creationId xmlns:p14="http://schemas.microsoft.com/office/powerpoint/2010/main" val="1192464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smtClean="0"/>
              <a:t>White balance</a:t>
            </a:r>
          </a:p>
        </p:txBody>
      </p:sp>
      <p:sp>
        <p:nvSpPr>
          <p:cNvPr id="634883" name="Rectangle 3"/>
          <p:cNvSpPr>
            <a:spLocks noGrp="1" noChangeArrowheads="1"/>
          </p:cNvSpPr>
          <p:nvPr>
            <p:ph type="body" idx="1"/>
          </p:nvPr>
        </p:nvSpPr>
        <p:spPr>
          <a:xfrm>
            <a:off x="609600" y="1228725"/>
            <a:ext cx="10972800" cy="4800600"/>
          </a:xfrm>
        </p:spPr>
        <p:txBody>
          <a:bodyPr>
            <a:normAutofit fontScale="92500" lnSpcReduction="20000"/>
          </a:bodyPr>
          <a:lstStyle/>
          <a:p>
            <a:pPr>
              <a:lnSpc>
                <a:spcPct val="90000"/>
              </a:lnSpc>
            </a:pPr>
            <a:r>
              <a:rPr lang="en-US" dirty="0" smtClean="0"/>
              <a:t>Without gray cards: we need to “guess” which pixels correspond to white objects</a:t>
            </a:r>
          </a:p>
          <a:p>
            <a:pPr>
              <a:lnSpc>
                <a:spcPct val="90000"/>
              </a:lnSpc>
            </a:pPr>
            <a:r>
              <a:rPr lang="en-US" dirty="0" smtClean="0"/>
              <a:t>Gray world assumption</a:t>
            </a:r>
          </a:p>
          <a:p>
            <a:pPr lvl="1">
              <a:lnSpc>
                <a:spcPct val="90000"/>
              </a:lnSpc>
            </a:pPr>
            <a:r>
              <a:rPr lang="en-US" dirty="0" smtClean="0"/>
              <a:t>The image average r</a:t>
            </a:r>
            <a:r>
              <a:rPr lang="en-US" baseline="-25000" dirty="0" smtClean="0"/>
              <a:t>ave</a:t>
            </a:r>
            <a:r>
              <a:rPr lang="en-US" dirty="0" smtClean="0"/>
              <a:t>, g</a:t>
            </a:r>
            <a:r>
              <a:rPr lang="en-US" baseline="-25000" dirty="0" smtClean="0"/>
              <a:t>ave</a:t>
            </a:r>
            <a:r>
              <a:rPr lang="en-US" dirty="0" smtClean="0"/>
              <a:t>, </a:t>
            </a:r>
            <a:r>
              <a:rPr lang="en-US" dirty="0" err="1" smtClean="0"/>
              <a:t>b</a:t>
            </a:r>
            <a:r>
              <a:rPr lang="en-US" baseline="-25000" dirty="0" err="1" smtClean="0"/>
              <a:t>ave</a:t>
            </a:r>
            <a:r>
              <a:rPr lang="en-US" baseline="-25000" dirty="0" smtClean="0"/>
              <a:t> </a:t>
            </a:r>
            <a:r>
              <a:rPr lang="en-US" dirty="0" smtClean="0"/>
              <a:t>is gray</a:t>
            </a:r>
          </a:p>
          <a:p>
            <a:pPr lvl="1">
              <a:lnSpc>
                <a:spcPct val="90000"/>
              </a:lnSpc>
            </a:pPr>
            <a:r>
              <a:rPr lang="en-US" dirty="0" smtClean="0"/>
              <a:t>Use weights 1/r</a:t>
            </a:r>
            <a:r>
              <a:rPr lang="en-US" baseline="-25000" dirty="0" smtClean="0"/>
              <a:t>ave</a:t>
            </a:r>
            <a:r>
              <a:rPr lang="en-US" dirty="0" smtClean="0"/>
              <a:t>, 1/g</a:t>
            </a:r>
            <a:r>
              <a:rPr lang="en-US" baseline="-25000" dirty="0" smtClean="0"/>
              <a:t>ave</a:t>
            </a:r>
            <a:r>
              <a:rPr lang="en-US" dirty="0" smtClean="0"/>
              <a:t>, 1/</a:t>
            </a:r>
            <a:r>
              <a:rPr lang="en-US" dirty="0" err="1" smtClean="0"/>
              <a:t>b</a:t>
            </a:r>
            <a:r>
              <a:rPr lang="en-US" baseline="-25000" dirty="0" err="1" smtClean="0"/>
              <a:t>ave</a:t>
            </a:r>
            <a:endParaRPr lang="en-US" dirty="0" smtClean="0"/>
          </a:p>
          <a:p>
            <a:pPr>
              <a:lnSpc>
                <a:spcPct val="90000"/>
              </a:lnSpc>
            </a:pPr>
            <a:r>
              <a:rPr lang="en-US" dirty="0" smtClean="0"/>
              <a:t>Brightest pixel assumption (non-</a:t>
            </a:r>
            <a:r>
              <a:rPr lang="en-US" dirty="0" err="1" smtClean="0"/>
              <a:t>staurated</a:t>
            </a:r>
            <a:r>
              <a:rPr lang="en-US" dirty="0" smtClean="0"/>
              <a:t>)</a:t>
            </a:r>
          </a:p>
          <a:p>
            <a:pPr lvl="1">
              <a:lnSpc>
                <a:spcPct val="90000"/>
              </a:lnSpc>
            </a:pPr>
            <a:r>
              <a:rPr lang="en-US" dirty="0" smtClean="0"/>
              <a:t>Highlights usually have the color of the light source </a:t>
            </a:r>
          </a:p>
          <a:p>
            <a:pPr lvl="1">
              <a:lnSpc>
                <a:spcPct val="90000"/>
              </a:lnSpc>
            </a:pPr>
            <a:r>
              <a:rPr lang="en-US" dirty="0" smtClean="0"/>
              <a:t>Use weights inversely proportional to the values of the brightest pixels</a:t>
            </a:r>
          </a:p>
          <a:p>
            <a:pPr>
              <a:lnSpc>
                <a:spcPct val="90000"/>
              </a:lnSpc>
            </a:pPr>
            <a:r>
              <a:rPr lang="en-US" dirty="0" smtClean="0"/>
              <a:t>Gamut mapping</a:t>
            </a:r>
          </a:p>
          <a:p>
            <a:pPr lvl="1">
              <a:lnSpc>
                <a:spcPct val="90000"/>
              </a:lnSpc>
            </a:pPr>
            <a:r>
              <a:rPr lang="en-US" dirty="0" smtClean="0"/>
              <a:t>Gamut: convex hull of all pixel colors in an image</a:t>
            </a:r>
          </a:p>
          <a:p>
            <a:pPr lvl="1">
              <a:lnSpc>
                <a:spcPct val="90000"/>
              </a:lnSpc>
            </a:pPr>
            <a:r>
              <a:rPr lang="en-US" dirty="0" smtClean="0"/>
              <a:t>Find the transformation that matches the gamut of the image to the gamut of a “typical” image under white light</a:t>
            </a:r>
          </a:p>
          <a:p>
            <a:pPr>
              <a:lnSpc>
                <a:spcPct val="90000"/>
              </a:lnSpc>
            </a:pPr>
            <a:r>
              <a:rPr lang="en-US" dirty="0" smtClean="0"/>
              <a:t>Use image statistics, learning techniques</a:t>
            </a:r>
          </a:p>
        </p:txBody>
      </p:sp>
      <p:sp>
        <p:nvSpPr>
          <p:cNvPr id="178180" name="Rectangle 3"/>
          <p:cNvSpPr>
            <a:spLocks noChangeArrowheads="1"/>
          </p:cNvSpPr>
          <p:nvPr/>
        </p:nvSpPr>
        <p:spPr bwMode="auto">
          <a:xfrm>
            <a:off x="6096000" y="6488114"/>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extLst>
      <p:ext uri="{BB962C8B-B14F-4D97-AF65-F5344CB8AC3E}">
        <p14:creationId xmlns:p14="http://schemas.microsoft.com/office/powerpoint/2010/main" val="19411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8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8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8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88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8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8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88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88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88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4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Affine motion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Affine motion includes scaling + rotation + translation.</a:t>
                </a:r>
              </a:p>
              <a:p>
                <a:r>
                  <a:rPr lang="en-US" dirty="0" smtClean="0"/>
                  <a:t>x</a:t>
                </a:r>
                <a:r>
                  <a:rPr lang="en-US" dirty="0"/>
                  <a:t>’ = a</a:t>
                </a:r>
                <a:r>
                  <a:rPr lang="en-US" baseline="-25000" dirty="0"/>
                  <a:t>1</a:t>
                </a:r>
                <a:r>
                  <a:rPr lang="en-US" dirty="0" smtClean="0"/>
                  <a:t>x </a:t>
                </a:r>
                <a:r>
                  <a:rPr lang="en-US" dirty="0"/>
                  <a:t>+ </a:t>
                </a:r>
                <a:r>
                  <a:rPr lang="en-US" dirty="0" smtClean="0"/>
                  <a:t>a</a:t>
                </a:r>
                <a:r>
                  <a:rPr lang="en-US" baseline="-25000" dirty="0" smtClean="0"/>
                  <a:t>2</a:t>
                </a:r>
                <a:r>
                  <a:rPr lang="en-US" dirty="0" smtClean="0"/>
                  <a:t>y + b1</a:t>
                </a:r>
                <a:r>
                  <a:rPr lang="en-US" baseline="-25000" dirty="0"/>
                  <a:t/>
                </a:r>
                <a:br>
                  <a:rPr lang="en-US" baseline="-25000" dirty="0"/>
                </a:br>
                <a:r>
                  <a:rPr lang="en-US" dirty="0"/>
                  <a:t>y’ = </a:t>
                </a:r>
                <a:r>
                  <a:rPr lang="en-US" dirty="0" smtClean="0"/>
                  <a:t>a</a:t>
                </a:r>
                <a:r>
                  <a:rPr lang="en-US" baseline="-25000" dirty="0" smtClean="0"/>
                  <a:t>3</a:t>
                </a:r>
                <a:r>
                  <a:rPr lang="en-US" dirty="0" smtClean="0"/>
                  <a:t>x + a</a:t>
                </a:r>
                <a:r>
                  <a:rPr lang="en-US" baseline="-25000" dirty="0" smtClean="0"/>
                  <a:t>4</a:t>
                </a:r>
                <a:r>
                  <a:rPr lang="en-US" dirty="0" smtClean="0"/>
                  <a:t>y </a:t>
                </a:r>
                <a:r>
                  <a:rPr lang="en-US" dirty="0"/>
                  <a:t>+ </a:t>
                </a:r>
                <a:r>
                  <a:rPr lang="en-US" dirty="0" smtClean="0"/>
                  <a:t>b</a:t>
                </a:r>
                <a:r>
                  <a:rPr lang="en-US" baseline="-25000" dirty="0" smtClean="0"/>
                  <a:t>2</a:t>
                </a:r>
                <a:endParaRPr lang="en-US" dirty="0" smtClean="0"/>
              </a:p>
              <a:p>
                <a14:m>
                  <m:oMath xmlns:m="http://schemas.openxmlformats.org/officeDocument/2006/math">
                    <m:r>
                      <a:rPr lang="en-US" b="0" i="1" smtClean="0">
                        <a:latin typeface="Cambria Math" charset="0"/>
                      </a:rPr>
                      <m:t>𝑊</m:t>
                    </m:r>
                    <m:r>
                      <a:rPr lang="en-US" i="1">
                        <a:latin typeface="Cambria Math" charset="0"/>
                      </a:rPr>
                      <m:t>=</m:t>
                    </m:r>
                    <m:d>
                      <m:dPr>
                        <m:begChr m:val="["/>
                        <m:endChr m:val="]"/>
                        <m:ctrlPr>
                          <a:rPr lang="mr-IN" i="1">
                            <a:latin typeface="Cambria Math" charset="0"/>
                          </a:rPr>
                        </m:ctrlPr>
                      </m:dPr>
                      <m:e>
                        <m:m>
                          <m:mPr>
                            <m:mcs>
                              <m:mc>
                                <m:mcPr>
                                  <m:count m:val="3"/>
                                  <m:mcJc m:val="center"/>
                                </m:mcPr>
                              </m:mc>
                            </m:mcs>
                            <m:ctrlPr>
                              <a:rPr lang="uk-UA" i="1">
                                <a:latin typeface="Cambria Math" charset="0"/>
                              </a:rPr>
                            </m:ctrlPr>
                          </m:mPr>
                          <m:mr>
                            <m:e>
                              <m:r>
                                <a:rPr lang="en-US" b="0" i="1" smtClean="0">
                                  <a:latin typeface="Cambria Math" charset="0"/>
                                </a:rPr>
                                <m:t>𝑎</m:t>
                              </m:r>
                              <m:r>
                                <a:rPr lang="en-US" b="0" i="1" baseline="-25000" smtClean="0">
                                  <a:latin typeface="Cambria Math" charset="0"/>
                                </a:rPr>
                                <m:t>1</m:t>
                              </m:r>
                            </m:e>
                            <m:e>
                              <m:r>
                                <a:rPr lang="en-US" i="1">
                                  <a:latin typeface="Cambria Math" charset="0"/>
                                </a:rPr>
                                <m:t>𝑎</m:t>
                              </m:r>
                              <m:r>
                                <a:rPr lang="en-US" b="0" i="1" baseline="-25000" smtClean="0">
                                  <a:latin typeface="Cambria Math" charset="0"/>
                                </a:rPr>
                                <m:t>2</m:t>
                              </m:r>
                            </m:e>
                            <m:e>
                              <m:r>
                                <a:rPr lang="en-US" i="1">
                                  <a:latin typeface="Cambria Math" charset="0"/>
                                </a:rPr>
                                <m:t>𝑏</m:t>
                              </m:r>
                              <m:r>
                                <a:rPr lang="en-US" i="1" baseline="-25000">
                                  <a:latin typeface="Cambria Math" charset="0"/>
                                </a:rPr>
                                <m:t>1</m:t>
                              </m:r>
                            </m:e>
                          </m:mr>
                          <m:mr>
                            <m:e>
                              <m:r>
                                <a:rPr lang="en-US" i="1">
                                  <a:latin typeface="Cambria Math" charset="0"/>
                                </a:rPr>
                                <m:t>𝑎</m:t>
                              </m:r>
                              <m:r>
                                <a:rPr lang="en-US" b="0" i="1" baseline="-25000" smtClean="0">
                                  <a:latin typeface="Cambria Math" charset="0"/>
                                </a:rPr>
                                <m:t>3</m:t>
                              </m:r>
                            </m:e>
                            <m:e>
                              <m:r>
                                <a:rPr lang="en-US" i="1">
                                  <a:latin typeface="Cambria Math" charset="0"/>
                                </a:rPr>
                                <m:t>𝑎</m:t>
                              </m:r>
                              <m:r>
                                <a:rPr lang="en-US" b="0" i="1" baseline="-25000" smtClean="0">
                                  <a:latin typeface="Cambria Math" charset="0"/>
                                </a:rPr>
                                <m:t>4</m:t>
                              </m:r>
                            </m:e>
                            <m:e>
                              <m:r>
                                <a:rPr lang="en-US" i="1">
                                  <a:latin typeface="Cambria Math" charset="0"/>
                                </a:rPr>
                                <m:t>𝑏</m:t>
                              </m:r>
                              <m:r>
                                <a:rPr lang="en-US" i="1" baseline="-25000">
                                  <a:latin typeface="Cambria Math" charset="0"/>
                                </a:rPr>
                                <m:t>2</m:t>
                              </m:r>
                            </m:e>
                          </m:mr>
                        </m:m>
                      </m:e>
                    </m:d>
                  </m:oMath>
                </a14:m>
                <a:endParaRPr lang="en-US" dirty="0" smtClean="0"/>
              </a:p>
              <a:p>
                <a14:m>
                  <m:oMath xmlns:m="http://schemas.openxmlformats.org/officeDocument/2006/math">
                    <m:r>
                      <a:rPr lang="en-US" b="1" i="1">
                        <a:latin typeface="Cambria Math" charset="0"/>
                      </a:rPr>
                      <m:t>𝒑</m:t>
                    </m:r>
                    <m:r>
                      <a:rPr lang="en-US">
                        <a:latin typeface="Cambria Math" charset="0"/>
                      </a:rPr>
                      <m:t>= </m:t>
                    </m:r>
                    <m:d>
                      <m:dPr>
                        <m:begChr m:val="["/>
                        <m:endChr m:val="]"/>
                        <m:ctrlPr>
                          <a:rPr lang="mr-IN" b="1" i="1">
                            <a:latin typeface="Cambria Math" charset="0"/>
                            <a:ea typeface="Cambria Math" charset="0"/>
                            <a:cs typeface="Cambria Math" charset="0"/>
                          </a:rPr>
                        </m:ctrlPr>
                      </m:dPr>
                      <m:e>
                        <m:m>
                          <m:mPr>
                            <m:mcs>
                              <m:mc>
                                <m:mcPr>
                                  <m:count m:val="6"/>
                                  <m:mcJc m:val="center"/>
                                </m:mcPr>
                              </m:mc>
                            </m:mcs>
                            <m:ctrlPr>
                              <a:rPr lang="mr-IN" b="1" i="1">
                                <a:latin typeface="Cambria Math" charset="0"/>
                                <a:ea typeface="Cambria Math" charset="0"/>
                                <a:cs typeface="Cambria Math" charset="0"/>
                              </a:rPr>
                            </m:ctrlPr>
                          </m:mPr>
                          <m:mr>
                            <m:e>
                              <m:r>
                                <m:rPr>
                                  <m:brk m:alnAt="7"/>
                                </m:rPr>
                                <a:rPr lang="en-US" i="1">
                                  <a:latin typeface="Cambria Math" charset="0"/>
                                  <a:ea typeface="Cambria Math" charset="0"/>
                                  <a:cs typeface="Cambria Math" charset="0"/>
                                </a:rPr>
                                <m:t>𝑎</m:t>
                              </m:r>
                              <m:r>
                                <a:rPr lang="en-US" b="0" i="1" baseline="-25000" smtClean="0">
                                  <a:latin typeface="Cambria Math" charset="0"/>
                                  <a:ea typeface="Cambria Math" charset="0"/>
                                  <a:cs typeface="Cambria Math" charset="0"/>
                                </a:rPr>
                                <m:t>1</m:t>
                              </m:r>
                            </m:e>
                            <m:e>
                              <m:r>
                                <m:rPr>
                                  <m:nor/>
                                </m:rPr>
                                <a:rPr lang="en-US" b="0" i="0" smtClean="0">
                                  <a:latin typeface="Cambria Math" charset="0"/>
                                  <a:ea typeface="Cambria Math" charset="0"/>
                                  <a:cs typeface="Cambria Math" charset="0"/>
                                </a:rPr>
                                <m:t>a</m:t>
                              </m:r>
                              <m:r>
                                <m:rPr>
                                  <m:nor/>
                                </m:rPr>
                                <a:rPr lang="en-US" b="0" i="0" baseline="-25000" smtClean="0"/>
                                <m:t>2</m:t>
                              </m:r>
                            </m:e>
                            <m:e>
                              <m:r>
                                <m:rPr>
                                  <m:nor/>
                                </m:rPr>
                                <a:rPr lang="en-US" b="0" i="0" smtClean="0"/>
                                <m:t>b</m:t>
                              </m:r>
                              <m:r>
                                <m:rPr>
                                  <m:nor/>
                                </m:rPr>
                                <a:rPr lang="en-US" b="0" i="0" baseline="-25000" smtClean="0"/>
                                <m:t>1</m:t>
                              </m:r>
                            </m:e>
                            <m:e>
                              <m:r>
                                <a:rPr lang="en-US" b="0" i="1" smtClean="0">
                                  <a:latin typeface="Cambria Math" charset="0"/>
                                </a:rPr>
                                <m:t>𝑎</m:t>
                              </m:r>
                              <m:r>
                                <a:rPr lang="en-US" b="0" i="1" baseline="-25000" smtClean="0">
                                  <a:latin typeface="Cambria Math" charset="0"/>
                                </a:rPr>
                                <m:t>3</m:t>
                              </m:r>
                            </m:e>
                            <m:e>
                              <m:r>
                                <a:rPr lang="en-US" b="0" i="1" smtClean="0">
                                  <a:latin typeface="Cambria Math" charset="0"/>
                                </a:rPr>
                                <m:t>𝑎</m:t>
                              </m:r>
                              <m:r>
                                <a:rPr lang="en-US" b="0" i="1" baseline="-25000" smtClean="0">
                                  <a:latin typeface="Cambria Math" charset="0"/>
                                </a:rPr>
                                <m:t>4</m:t>
                              </m:r>
                            </m:e>
                            <m:e>
                              <m:r>
                                <a:rPr lang="en-US" b="0" i="1" smtClean="0">
                                  <a:latin typeface="Cambria Math" charset="0"/>
                                </a:rPr>
                                <m:t>𝑏</m:t>
                              </m:r>
                              <m:r>
                                <a:rPr lang="en-US" b="0" i="1" baseline="-25000" smtClean="0">
                                  <a:latin typeface="Cambria Math" charset="0"/>
                                </a:rPr>
                                <m:t>2</m:t>
                              </m:r>
                            </m:e>
                          </m:mr>
                        </m:m>
                      </m:e>
                    </m:d>
                    <m:r>
                      <a:rPr lang="en-US" i="1" baseline="30000">
                        <a:latin typeface="Cambria Math" charset="0"/>
                        <a:ea typeface="Cambria Math" charset="0"/>
                        <a:cs typeface="Cambria Math" charset="0"/>
                      </a:rPr>
                      <m:t>𝑇</m:t>
                    </m:r>
                  </m:oMath>
                </a14:m>
                <a:endParaRPr lang="en-US" dirty="0" smtClean="0"/>
              </a:p>
              <a:p>
                <a14:m>
                  <m:oMath xmlns:m="http://schemas.openxmlformats.org/officeDocument/2006/math">
                    <m:f>
                      <m:fPr>
                        <m:ctrlPr>
                          <a:rPr lang="mr-IN" i="1">
                            <a:latin typeface="Cambria Math" charset="0"/>
                          </a:rPr>
                        </m:ctrlPr>
                      </m:fPr>
                      <m:num>
                        <m:r>
                          <a:rPr lang="mr-IN" i="1">
                            <a:latin typeface="Cambria Math" charset="0"/>
                            <a:ea typeface="Cambria Math" charset="0"/>
                            <a:cs typeface="Cambria Math" charset="0"/>
                          </a:rPr>
                          <m:t>𝜕</m:t>
                        </m:r>
                        <m:r>
                          <a:rPr lang="en-US" b="0" i="1" smtClean="0">
                            <a:latin typeface="Cambria Math" charset="0"/>
                            <a:ea typeface="Cambria Math" charset="0"/>
                            <a:cs typeface="Cambria Math" charset="0"/>
                          </a:rPr>
                          <m:t>𝑊</m:t>
                        </m:r>
                      </m:num>
                      <m:den>
                        <m:r>
                          <a:rPr lang="mr-IN" i="1">
                            <a:latin typeface="Cambria Math" charset="0"/>
                            <a:ea typeface="Cambria Math" charset="0"/>
                            <a:cs typeface="Cambria Math" charset="0"/>
                          </a:rPr>
                          <m:t>𝜕</m:t>
                        </m:r>
                        <m:r>
                          <a:rPr lang="en-US" b="1" i="1">
                            <a:latin typeface="Cambria Math" charset="0"/>
                            <a:ea typeface="Cambria Math" charset="0"/>
                            <a:cs typeface="Cambria Math" charset="0"/>
                          </a:rPr>
                          <m:t>𝒑</m:t>
                        </m:r>
                      </m:den>
                    </m:f>
                    <m:r>
                      <a:rPr lang="en-US" i="1">
                        <a:latin typeface="Cambria Math" charset="0"/>
                      </a:rPr>
                      <m:t>(</m:t>
                    </m:r>
                    <m:r>
                      <a:rPr lang="en-US" b="1" i="1">
                        <a:latin typeface="Cambria Math" charset="0"/>
                      </a:rPr>
                      <m:t>𝒙</m:t>
                    </m:r>
                    <m:r>
                      <a:rPr lang="en-US" i="1">
                        <a:latin typeface="Cambria Math" charset="0"/>
                      </a:rPr>
                      <m:t>;</m:t>
                    </m:r>
                    <m:r>
                      <a:rPr lang="en-US" b="1" i="1">
                        <a:latin typeface="Cambria Math" charset="0"/>
                      </a:rPr>
                      <m:t>𝒑</m:t>
                    </m:r>
                    <m:r>
                      <a:rPr lang="en-US" i="1">
                        <a:latin typeface="Cambria Math" charset="0"/>
                      </a:rPr>
                      <m:t>)=</m:t>
                    </m:r>
                    <m:d>
                      <m:dPr>
                        <m:begChr m:val="["/>
                        <m:endChr m:val="]"/>
                        <m:ctrlPr>
                          <a:rPr lang="mr-IN" i="1">
                            <a:latin typeface="Cambria Math" charset="0"/>
                          </a:rPr>
                        </m:ctrlPr>
                      </m:dPr>
                      <m:e>
                        <m:m>
                          <m:mPr>
                            <m:mcs>
                              <m:mc>
                                <m:mcPr>
                                  <m:count m:val="6"/>
                                  <m:mcJc m:val="center"/>
                                </m:mcPr>
                              </m:mc>
                            </m:mcs>
                            <m:ctrlPr>
                              <a:rPr lang="uk-UA" b="0" i="1">
                                <a:latin typeface="Cambria Math" charset="0"/>
                              </a:rPr>
                            </m:ctrlPr>
                          </m:mPr>
                          <m:mr>
                            <m:e>
                              <m:r>
                                <m:rPr>
                                  <m:brk m:alnAt="7"/>
                                </m:rPr>
                                <a:rPr lang="en-US" b="0" i="1" smtClean="0">
                                  <a:latin typeface="Cambria Math" charset="0"/>
                                </a:rPr>
                                <m:t>𝑥</m:t>
                              </m:r>
                            </m:e>
                            <m:e>
                              <m:r>
                                <a:rPr lang="en-US" b="0" i="1" smtClean="0">
                                  <a:latin typeface="Cambria Math" charset="0"/>
                                </a:rPr>
                                <m:t>𝑦</m:t>
                              </m:r>
                            </m:e>
                            <m:e>
                              <m:r>
                                <a:rPr lang="en-US" b="0" i="1" smtClean="0">
                                  <a:latin typeface="Cambria Math" charset="0"/>
                                </a:rPr>
                                <m:t>1</m:t>
                              </m:r>
                            </m:e>
                            <m:e>
                              <m:r>
                                <a:rPr lang="en-US" b="0" i="1" smtClean="0">
                                  <a:latin typeface="Cambria Math" charset="0"/>
                                </a:rPr>
                                <m:t>0</m:t>
                              </m:r>
                            </m:e>
                            <m:e>
                              <m:r>
                                <a:rPr lang="en-US" b="0" i="1" smtClean="0">
                                  <a:latin typeface="Cambria Math" charset="0"/>
                                </a:rPr>
                                <m:t>0</m:t>
                              </m:r>
                            </m:e>
                            <m:e>
                              <m:r>
                                <a:rPr lang="en-US" b="0" i="1" smtClean="0">
                                  <a:latin typeface="Cambria Math" charset="0"/>
                                </a:rPr>
                                <m:t>0</m:t>
                              </m:r>
                            </m:e>
                          </m:mr>
                          <m:mr>
                            <m:e>
                              <m:r>
                                <a:rPr lang="en-US" i="1">
                                  <a:latin typeface="Cambria Math" charset="0"/>
                                </a:rPr>
                                <m:t>0</m:t>
                              </m:r>
                            </m:e>
                            <m:e>
                              <m:r>
                                <a:rPr lang="en-US" b="0" i="1" smtClean="0">
                                  <a:latin typeface="Cambria Math" charset="0"/>
                                </a:rPr>
                                <m:t>0</m:t>
                              </m:r>
                            </m:e>
                            <m:e>
                              <m:r>
                                <a:rPr lang="en-US" i="1">
                                  <a:latin typeface="Cambria Math" charset="0"/>
                                </a:rPr>
                                <m:t>0</m:t>
                              </m:r>
                            </m:e>
                            <m:e>
                              <m:r>
                                <a:rPr lang="en-US" b="0" i="1" smtClean="0">
                                  <a:latin typeface="Cambria Math" charset="0"/>
                                </a:rPr>
                                <m:t>𝑥</m:t>
                              </m:r>
                            </m:e>
                            <m:e>
                              <m:r>
                                <a:rPr lang="en-US" b="0" i="1" smtClean="0">
                                  <a:latin typeface="Cambria Math" charset="0"/>
                                </a:rPr>
                                <m:t>𝑦</m:t>
                              </m:r>
                            </m:e>
                            <m:e>
                              <m:r>
                                <a:rPr lang="en-US" b="0" i="1" smtClean="0">
                                  <a:latin typeface="Cambria Math" charset="0"/>
                                </a:rPr>
                                <m:t>1</m:t>
                              </m:r>
                            </m:e>
                          </m:mr>
                        </m:m>
                      </m:e>
                    </m:d>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78" t="-175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smtClean="0"/>
              <a:t>30-Nov-17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90</a:t>
            </a:fld>
            <a:endParaRPr lang="en-US" dirty="0"/>
          </a:p>
        </p:txBody>
      </p:sp>
    </p:spTree>
    <p:extLst>
      <p:ext uri="{BB962C8B-B14F-4D97-AF65-F5344CB8AC3E}">
        <p14:creationId xmlns:p14="http://schemas.microsoft.com/office/powerpoint/2010/main" val="2050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KLT tracker algorithm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0000" lnSpcReduction="20000"/>
              </a:bodyPr>
              <a:lstStyle/>
              <a:p>
                <a:pPr marL="0" indent="0">
                  <a:buNone/>
                </a:pPr>
                <a:r>
                  <a:rPr lang="en-US" dirty="0" smtClean="0"/>
                  <a:t>Given the features from Harris detector:</a:t>
                </a:r>
              </a:p>
              <a:p>
                <a:pPr marL="514350" indent="-514350">
                  <a:buFont typeface="+mj-lt"/>
                  <a:buAutoNum type="arabicPeriod"/>
                </a:pPr>
                <a:r>
                  <a:rPr lang="en-US" dirty="0" smtClean="0"/>
                  <a:t>Initialize </a:t>
                </a:r>
                <a14:m>
                  <m:oMath xmlns:m="http://schemas.openxmlformats.org/officeDocument/2006/math">
                    <m:r>
                      <a:rPr lang="en-US" b="1" i="1">
                        <a:latin typeface="Cambria Math" charset="0"/>
                      </a:rPr>
                      <m:t>𝒑</m:t>
                    </m:r>
                    <m:r>
                      <a:rPr lang="en-US" b="1" i="1" baseline="-25000" smtClean="0">
                        <a:latin typeface="Cambria Math" charset="0"/>
                      </a:rPr>
                      <m:t>𝟎</m:t>
                    </m:r>
                    <m:r>
                      <a:rPr lang="en-US" b="1" i="1">
                        <a:latin typeface="Cambria Math" charset="0"/>
                      </a:rPr>
                      <m:t> </m:t>
                    </m:r>
                  </m:oMath>
                </a14:m>
                <a:r>
                  <a:rPr lang="en-US" dirty="0" smtClean="0"/>
                  <a:t>and </a:t>
                </a:r>
                <a14:m>
                  <m:oMath xmlns:m="http://schemas.openxmlformats.org/officeDocument/2006/math">
                    <m:r>
                      <a:rPr lang="en-US" i="1">
                        <a:latin typeface="Cambria Math" charset="0"/>
                        <a:ea typeface="Cambria Math" charset="0"/>
                        <a:cs typeface="Cambria Math" charset="0"/>
                      </a:rPr>
                      <m:t>∆</m:t>
                    </m:r>
                    <m:r>
                      <a:rPr lang="en-US" b="1" i="1">
                        <a:latin typeface="Cambria Math" charset="0"/>
                      </a:rPr>
                      <m:t>𝒑</m:t>
                    </m:r>
                    <m:r>
                      <a:rPr lang="en-US" b="1" i="1">
                        <a:latin typeface="Cambria Math" charset="0"/>
                      </a:rPr>
                      <m:t> </m:t>
                    </m:r>
                  </m:oMath>
                </a14:m>
                <a:r>
                  <a:rPr lang="en-US" dirty="0" smtClean="0"/>
                  <a:t>.</a:t>
                </a:r>
              </a:p>
              <a:p>
                <a:pPr marL="514350" indent="-514350">
                  <a:buFont typeface="+mj-lt"/>
                  <a:buAutoNum type="arabicPeriod"/>
                </a:pPr>
                <a:r>
                  <a:rPr lang="en-US" dirty="0" smtClean="0"/>
                  <a:t>Compute the initial templates </a:t>
                </a:r>
                <a14:m>
                  <m:oMath xmlns:m="http://schemas.openxmlformats.org/officeDocument/2006/math">
                    <m:r>
                      <a:rPr lang="en-US" i="1">
                        <a:latin typeface="Cambria Math" charset="0"/>
                      </a:rPr>
                      <m:t>𝑇</m:t>
                    </m:r>
                    <m:d>
                      <m:dPr>
                        <m:ctrlPr>
                          <a:rPr lang="en-US" i="1">
                            <a:latin typeface="Cambria Math" charset="0"/>
                          </a:rPr>
                        </m:ctrlPr>
                      </m:dPr>
                      <m:e>
                        <m:r>
                          <a:rPr lang="en-US" i="1">
                            <a:latin typeface="Cambria Math" charset="0"/>
                          </a:rPr>
                          <m:t>𝑥</m:t>
                        </m:r>
                      </m:e>
                    </m:d>
                  </m:oMath>
                </a14:m>
                <a:r>
                  <a:rPr lang="en-US" dirty="0" smtClean="0"/>
                  <a:t> for each feature.</a:t>
                </a:r>
              </a:p>
              <a:p>
                <a:pPr marL="514350" indent="-514350">
                  <a:buFont typeface="+mj-lt"/>
                  <a:buAutoNum type="arabicPeriod"/>
                </a:pPr>
                <a:r>
                  <a:rPr lang="en-US" dirty="0" smtClean="0"/>
                  <a:t>Transform the features in the image </a:t>
                </a:r>
                <a14:m>
                  <m:oMath xmlns:m="http://schemas.openxmlformats.org/officeDocument/2006/math">
                    <m:r>
                      <a:rPr lang="en-US" i="1">
                        <a:latin typeface="Cambria Math" charset="0"/>
                        <a:ea typeface="Cambria Math" charset="0"/>
                        <a:cs typeface="Cambria Math" charset="0"/>
                      </a:rPr>
                      <m:t>𝐼</m:t>
                    </m:r>
                  </m:oMath>
                </a14:m>
                <a:r>
                  <a:rPr lang="en-US" dirty="0" smtClean="0"/>
                  <a:t> with </a:t>
                </a:r>
                <a14:m>
                  <m:oMath xmlns:m="http://schemas.openxmlformats.org/officeDocument/2006/math">
                    <m:r>
                      <a:rPr lang="en-US" i="1">
                        <a:latin typeface="Cambria Math" charset="0"/>
                      </a:rPr>
                      <m:t>𝑊</m:t>
                    </m:r>
                    <m:d>
                      <m:dPr>
                        <m:ctrlPr>
                          <a:rPr lang="en-US" b="1" i="1">
                            <a:latin typeface="Cambria Math" charset="0"/>
                          </a:rPr>
                        </m:ctrlPr>
                      </m:dPr>
                      <m:e>
                        <m:r>
                          <a:rPr lang="en-US" b="1" i="1">
                            <a:latin typeface="Cambria Math" charset="0"/>
                          </a:rPr>
                          <m:t>𝒙</m:t>
                        </m:r>
                        <m:r>
                          <a:rPr lang="en-US" b="1" i="1">
                            <a:latin typeface="Cambria Math" charset="0"/>
                          </a:rPr>
                          <m:t>;</m:t>
                        </m:r>
                        <m:r>
                          <a:rPr lang="en-US" b="1" i="1">
                            <a:latin typeface="Cambria Math" charset="0"/>
                          </a:rPr>
                          <m:t>𝒑</m:t>
                        </m:r>
                        <m:r>
                          <a:rPr lang="en-US" b="1" i="1" baseline="-25000">
                            <a:latin typeface="Cambria Math" charset="0"/>
                          </a:rPr>
                          <m:t>𝟎</m:t>
                        </m:r>
                      </m:e>
                    </m:d>
                  </m:oMath>
                </a14:m>
                <a:r>
                  <a:rPr lang="en-US" dirty="0" smtClean="0"/>
                  <a:t>.</a:t>
                </a:r>
                <a:endParaRPr lang="en-US" dirty="0"/>
              </a:p>
              <a:p>
                <a:pPr marL="514350" indent="-514350">
                  <a:buFont typeface="+mj-lt"/>
                  <a:buAutoNum type="arabicPeriod"/>
                </a:pPr>
                <a:r>
                  <a:rPr lang="en-US" dirty="0" smtClean="0"/>
                  <a:t>Measure the error: </a:t>
                </a:r>
                <a14:m>
                  <m:oMath xmlns:m="http://schemas.openxmlformats.org/officeDocument/2006/math">
                    <m:r>
                      <a:rPr lang="en-US" i="1">
                        <a:latin typeface="Cambria Math" charset="0"/>
                        <a:ea typeface="Cambria Math" charset="0"/>
                        <a:cs typeface="Cambria Math" charset="0"/>
                      </a:rPr>
                      <m:t>𝐼</m:t>
                    </m:r>
                    <m:r>
                      <a:rPr lang="en-US" b="0" i="0" smtClean="0">
                        <a:latin typeface="Cambria Math" charset="0"/>
                        <a:ea typeface="Cambria Math" charset="0"/>
                        <a:cs typeface="Cambria Math" charset="0"/>
                      </a:rPr>
                      <m:t>(</m:t>
                    </m:r>
                    <m:r>
                      <a:rPr lang="en-US" i="1">
                        <a:latin typeface="Cambria Math" charset="0"/>
                      </a:rPr>
                      <m:t>𝑊</m:t>
                    </m:r>
                    <m:d>
                      <m:dPr>
                        <m:ctrlPr>
                          <a:rPr lang="en-US" b="1" i="1">
                            <a:latin typeface="Cambria Math" charset="0"/>
                          </a:rPr>
                        </m:ctrlPr>
                      </m:dPr>
                      <m:e>
                        <m:r>
                          <a:rPr lang="en-US" b="1" i="1">
                            <a:latin typeface="Cambria Math" charset="0"/>
                          </a:rPr>
                          <m:t>𝒙</m:t>
                        </m:r>
                        <m:r>
                          <a:rPr lang="en-US" b="1" i="1">
                            <a:latin typeface="Cambria Math" charset="0"/>
                          </a:rPr>
                          <m:t>;</m:t>
                        </m:r>
                        <m:r>
                          <a:rPr lang="en-US" b="1" i="1">
                            <a:latin typeface="Cambria Math" charset="0"/>
                          </a:rPr>
                          <m:t>𝒑</m:t>
                        </m:r>
                        <m:r>
                          <a:rPr lang="en-US" b="1" i="1" baseline="-25000">
                            <a:latin typeface="Cambria Math" charset="0"/>
                          </a:rPr>
                          <m:t>𝟎</m:t>
                        </m:r>
                      </m:e>
                    </m:d>
                    <m:r>
                      <a:rPr lang="en-US" b="0" i="0" smtClean="0">
                        <a:latin typeface="Cambria Math" charset="0"/>
                        <a:ea typeface="Cambria Math" charset="0"/>
                        <a:cs typeface="Cambria Math" charset="0"/>
                      </a:rPr>
                      <m:t>)</m:t>
                    </m:r>
                    <m:r>
                      <a:rPr lang="en-US" b="0" i="0" smtClean="0">
                        <a:latin typeface="Cambria Math" charset="0"/>
                      </a:rPr>
                      <m:t>− </m:t>
                    </m:r>
                    <m:r>
                      <a:rPr lang="en-US" i="1">
                        <a:latin typeface="Cambria Math" charset="0"/>
                      </a:rPr>
                      <m:t>𝑇</m:t>
                    </m:r>
                    <m:d>
                      <m:dPr>
                        <m:ctrlPr>
                          <a:rPr lang="en-US" i="1">
                            <a:latin typeface="Cambria Math" charset="0"/>
                          </a:rPr>
                        </m:ctrlPr>
                      </m:dPr>
                      <m:e>
                        <m:r>
                          <a:rPr lang="en-US" i="1">
                            <a:latin typeface="Cambria Math" charset="0"/>
                          </a:rPr>
                          <m:t>𝑥</m:t>
                        </m:r>
                      </m:e>
                    </m:d>
                  </m:oMath>
                </a14:m>
                <a:r>
                  <a:rPr lang="en-US" dirty="0" smtClean="0"/>
                  <a:t>.</a:t>
                </a:r>
                <a:endParaRPr lang="en-US" dirty="0"/>
              </a:p>
              <a:p>
                <a:pPr marL="514350" indent="-514350">
                  <a:buFont typeface="+mj-lt"/>
                  <a:buAutoNum type="arabicPeriod"/>
                </a:pPr>
                <a:r>
                  <a:rPr lang="en-US" dirty="0" smtClean="0"/>
                  <a:t>Compute the image gradients  </a:t>
                </a:r>
                <a14:m>
                  <m:oMath xmlns:m="http://schemas.openxmlformats.org/officeDocument/2006/math">
                    <m:r>
                      <a:rPr lang="en-US" i="1">
                        <a:latin typeface="Cambria Math" charset="0"/>
                        <a:ea typeface="Cambria Math" charset="0"/>
                        <a:cs typeface="Cambria Math" charset="0"/>
                      </a:rPr>
                      <m:t>𝛻</m:t>
                    </m:r>
                    <m:r>
                      <a:rPr lang="en-US" i="1">
                        <a:latin typeface="Cambria Math" charset="0"/>
                        <a:ea typeface="Cambria Math" charset="0"/>
                        <a:cs typeface="Cambria Math" charset="0"/>
                      </a:rPr>
                      <m:t>𝐼</m:t>
                    </m:r>
                    <m:r>
                      <a:rPr lang="en-US" i="1">
                        <a:latin typeface="Cambria Math" charset="0"/>
                        <a:ea typeface="Cambria Math" charset="0"/>
                        <a:cs typeface="Cambria Math" charset="0"/>
                      </a:rPr>
                      <m:t>= </m:t>
                    </m:r>
                    <m:d>
                      <m:dPr>
                        <m:begChr m:val="["/>
                        <m:endChr m:val="]"/>
                        <m:ctrlPr>
                          <a:rPr lang="mr-IN" i="1">
                            <a:latin typeface="Cambria Math" charset="0"/>
                            <a:ea typeface="Cambria Math" charset="0"/>
                            <a:cs typeface="Cambria Math" charset="0"/>
                          </a:rPr>
                        </m:ctrlPr>
                      </m:dPr>
                      <m:e>
                        <m:m>
                          <m:mPr>
                            <m:mcs>
                              <m:mc>
                                <m:mcPr>
                                  <m:count m:val="2"/>
                                  <m:mcJc m:val="center"/>
                                </m:mcPr>
                              </m:mc>
                            </m:mcs>
                            <m:ctrlPr>
                              <a:rPr lang="mr-IN" i="1">
                                <a:latin typeface="Cambria Math" charset="0"/>
                                <a:ea typeface="Cambria Math" charset="0"/>
                                <a:cs typeface="Cambria Math" charset="0"/>
                              </a:rPr>
                            </m:ctrlPr>
                          </m:mPr>
                          <m:mr>
                            <m:e>
                              <m:r>
                                <m:rPr>
                                  <m:brk m:alnAt="7"/>
                                </m:rPr>
                                <a:rPr lang="en-US" i="1">
                                  <a:latin typeface="Cambria Math" charset="0"/>
                                  <a:ea typeface="Cambria Math" charset="0"/>
                                  <a:cs typeface="Cambria Math" charset="0"/>
                                </a:rPr>
                                <m:t>𝐼</m:t>
                              </m:r>
                              <m:r>
                                <a:rPr lang="en-US" i="1" baseline="-25000">
                                  <a:latin typeface="Cambria Math" charset="0"/>
                                  <a:ea typeface="Cambria Math" charset="0"/>
                                  <a:cs typeface="Cambria Math" charset="0"/>
                                </a:rPr>
                                <m:t>𝑥</m:t>
                              </m:r>
                            </m:e>
                            <m:e>
                              <m:r>
                                <a:rPr lang="en-US" i="1">
                                  <a:latin typeface="Cambria Math" charset="0"/>
                                  <a:ea typeface="Cambria Math" charset="0"/>
                                  <a:cs typeface="Cambria Math" charset="0"/>
                                </a:rPr>
                                <m:t>𝐼</m:t>
                              </m:r>
                              <m:r>
                                <a:rPr lang="en-US" i="1" baseline="-25000">
                                  <a:latin typeface="Cambria Math" charset="0"/>
                                  <a:ea typeface="Cambria Math" charset="0"/>
                                  <a:cs typeface="Cambria Math" charset="0"/>
                                </a:rPr>
                                <m:t>𝑦</m:t>
                              </m:r>
                            </m:e>
                          </m:mr>
                        </m:m>
                      </m:e>
                    </m:d>
                  </m:oMath>
                </a14:m>
                <a:r>
                  <a:rPr lang="en-US" dirty="0" smtClean="0"/>
                  <a:t>.</a:t>
                </a:r>
                <a:endParaRPr lang="en-US" dirty="0"/>
              </a:p>
              <a:p>
                <a:pPr marL="514350" indent="-514350">
                  <a:buFont typeface="+mj-lt"/>
                  <a:buAutoNum type="arabicPeriod"/>
                </a:pPr>
                <a:r>
                  <a:rPr lang="en-US" dirty="0" smtClean="0"/>
                  <a:t>Evaluate </a:t>
                </a:r>
                <a:r>
                  <a:rPr lang="en-US" dirty="0"/>
                  <a:t>the Jacobian </a:t>
                </a:r>
                <a14:m>
                  <m:oMath xmlns:m="http://schemas.openxmlformats.org/officeDocument/2006/math">
                    <m:f>
                      <m:fPr>
                        <m:ctrlPr>
                          <a:rPr lang="mr-IN" i="1">
                            <a:latin typeface="Cambria Math" charset="0"/>
                          </a:rPr>
                        </m:ctrlPr>
                      </m:fPr>
                      <m:num>
                        <m:r>
                          <a:rPr lang="mr-IN" i="1">
                            <a:latin typeface="Cambria Math" charset="0"/>
                            <a:ea typeface="Cambria Math" charset="0"/>
                            <a:cs typeface="Cambria Math" charset="0"/>
                          </a:rPr>
                          <m:t>𝜕</m:t>
                        </m:r>
                        <m:r>
                          <a:rPr lang="en-US" i="1">
                            <a:latin typeface="Cambria Math" charset="0"/>
                            <a:ea typeface="Cambria Math" charset="0"/>
                            <a:cs typeface="Cambria Math" charset="0"/>
                          </a:rPr>
                          <m:t>𝑊</m:t>
                        </m:r>
                      </m:num>
                      <m:den>
                        <m:r>
                          <a:rPr lang="mr-IN" i="1">
                            <a:latin typeface="Cambria Math" charset="0"/>
                            <a:ea typeface="Cambria Math" charset="0"/>
                            <a:cs typeface="Cambria Math" charset="0"/>
                          </a:rPr>
                          <m:t>𝜕</m:t>
                        </m:r>
                        <m:r>
                          <a:rPr lang="en-US" b="1" i="1">
                            <a:latin typeface="Cambria Math" charset="0"/>
                            <a:ea typeface="Cambria Math" charset="0"/>
                            <a:cs typeface="Cambria Math" charset="0"/>
                          </a:rPr>
                          <m:t>𝒑</m:t>
                        </m:r>
                      </m:den>
                    </m:f>
                  </m:oMath>
                </a14:m>
                <a:r>
                  <a:rPr lang="en-US" dirty="0" smtClean="0"/>
                  <a:t>.</a:t>
                </a:r>
                <a:endParaRPr lang="en-US" dirty="0"/>
              </a:p>
              <a:p>
                <a:pPr marL="514350" indent="-514350">
                  <a:buFont typeface="+mj-lt"/>
                  <a:buAutoNum type="arabicPeriod"/>
                </a:pPr>
                <a:r>
                  <a:rPr lang="en-US" dirty="0" smtClean="0"/>
                  <a:t>Compute </a:t>
                </a:r>
                <a:r>
                  <a:rPr lang="en-US" dirty="0"/>
                  <a:t>steepest </a:t>
                </a:r>
                <a:r>
                  <a:rPr lang="en-US" dirty="0" smtClean="0"/>
                  <a:t>descent </a:t>
                </a:r>
                <a14:m>
                  <m:oMath xmlns:m="http://schemas.openxmlformats.org/officeDocument/2006/math">
                    <m:r>
                      <a:rPr lang="en-US" i="1">
                        <a:latin typeface="Cambria Math" charset="0"/>
                        <a:ea typeface="Cambria Math" charset="0"/>
                        <a:cs typeface="Cambria Math" charset="0"/>
                      </a:rPr>
                      <m:t>𝛻</m:t>
                    </m:r>
                    <m:r>
                      <a:rPr lang="en-US" i="1">
                        <a:latin typeface="Cambria Math" charset="0"/>
                        <a:ea typeface="Cambria Math" charset="0"/>
                        <a:cs typeface="Cambria Math" charset="0"/>
                      </a:rPr>
                      <m:t>𝐼</m:t>
                    </m:r>
                    <m:f>
                      <m:fPr>
                        <m:ctrlPr>
                          <a:rPr lang="mr-IN" i="1">
                            <a:latin typeface="Cambria Math" charset="0"/>
                            <a:ea typeface="Cambria Math" charset="0"/>
                            <a:cs typeface="Cambria Math" charset="0"/>
                          </a:rPr>
                        </m:ctrlPr>
                      </m:fPr>
                      <m:num>
                        <m:r>
                          <a:rPr lang="mr-IN" i="1">
                            <a:latin typeface="Cambria Math" charset="0"/>
                            <a:ea typeface="Cambria Math" charset="0"/>
                            <a:cs typeface="Cambria Math" charset="0"/>
                          </a:rPr>
                          <m:t>𝜕</m:t>
                        </m:r>
                        <m:r>
                          <a:rPr lang="en-US" i="1">
                            <a:latin typeface="Cambria Math" charset="0"/>
                            <a:ea typeface="Cambria Math" charset="0"/>
                            <a:cs typeface="Cambria Math" charset="0"/>
                          </a:rPr>
                          <m:t>𝑊</m:t>
                        </m:r>
                      </m:num>
                      <m:den>
                        <m:r>
                          <a:rPr lang="mr-IN" i="1">
                            <a:latin typeface="Cambria Math" charset="0"/>
                            <a:ea typeface="Cambria Math" charset="0"/>
                            <a:cs typeface="Cambria Math" charset="0"/>
                          </a:rPr>
                          <m:t>𝜕</m:t>
                        </m:r>
                        <m:r>
                          <a:rPr lang="en-US" b="1" i="1">
                            <a:latin typeface="Cambria Math" charset="0"/>
                            <a:ea typeface="Cambria Math" charset="0"/>
                            <a:cs typeface="Cambria Math" charset="0"/>
                          </a:rPr>
                          <m:t>𝒑</m:t>
                        </m:r>
                      </m:den>
                    </m:f>
                  </m:oMath>
                </a14:m>
                <a:r>
                  <a:rPr lang="en-US" dirty="0" smtClean="0"/>
                  <a:t>.</a:t>
                </a:r>
                <a:endParaRPr lang="en-US" dirty="0"/>
              </a:p>
              <a:p>
                <a:pPr marL="514350" indent="-514350">
                  <a:buFont typeface="+mj-lt"/>
                  <a:buAutoNum type="arabicPeriod"/>
                </a:pPr>
                <a:r>
                  <a:rPr lang="en-US" dirty="0" smtClean="0"/>
                  <a:t>Compute </a:t>
                </a:r>
                <a:r>
                  <a:rPr lang="en-US" dirty="0"/>
                  <a:t>Inverse Hessian </a:t>
                </a:r>
                <a14:m>
                  <m:oMath xmlns:m="http://schemas.openxmlformats.org/officeDocument/2006/math">
                    <m:sSup>
                      <m:sSupPr>
                        <m:ctrlPr>
                          <a:rPr lang="en-US" i="1">
                            <a:latin typeface="Cambria Math" charset="0"/>
                          </a:rPr>
                        </m:ctrlPr>
                      </m:sSupPr>
                      <m:e>
                        <m:r>
                          <a:rPr lang="en-US" i="1">
                            <a:latin typeface="Cambria Math" charset="0"/>
                          </a:rPr>
                          <m:t>𝐻</m:t>
                        </m:r>
                      </m:e>
                      <m:sup>
                        <m:r>
                          <a:rPr lang="en-US" i="1">
                            <a:latin typeface="Cambria Math" charset="0"/>
                          </a:rPr>
                          <m:t>−1</m:t>
                        </m:r>
                      </m:sup>
                    </m:sSup>
                  </m:oMath>
                </a14:m>
                <a:endParaRPr lang="en-US" dirty="0"/>
              </a:p>
              <a:p>
                <a:pPr marL="514350" indent="-514350">
                  <a:buFont typeface="+mj-lt"/>
                  <a:buAutoNum type="arabicPeriod"/>
                </a:pPr>
                <a:r>
                  <a:rPr lang="en-US" dirty="0" smtClean="0"/>
                  <a:t>Calculate the change in parameters </a:t>
                </a:r>
                <a14:m>
                  <m:oMath xmlns:m="http://schemas.openxmlformats.org/officeDocument/2006/math">
                    <m:r>
                      <a:rPr lang="en-US" i="1">
                        <a:latin typeface="Cambria Math" charset="0"/>
                        <a:ea typeface="Cambria Math" charset="0"/>
                        <a:cs typeface="Cambria Math" charset="0"/>
                      </a:rPr>
                      <m:t>∆</m:t>
                    </m:r>
                    <m:r>
                      <a:rPr lang="en-US" b="1" i="1">
                        <a:latin typeface="Cambria Math" charset="0"/>
                      </a:rPr>
                      <m:t>𝒑</m:t>
                    </m:r>
                    <m:r>
                      <a:rPr lang="en-US" b="1" i="1">
                        <a:latin typeface="Cambria Math" charset="0"/>
                      </a:rPr>
                      <m:t> </m:t>
                    </m:r>
                  </m:oMath>
                </a14:m>
                <a:endParaRPr lang="en-US" dirty="0" smtClean="0"/>
              </a:p>
              <a:p>
                <a:pPr marL="514350" indent="-514350">
                  <a:buFont typeface="+mj-lt"/>
                  <a:buAutoNum type="arabicPeriod"/>
                </a:pPr>
                <a:r>
                  <a:rPr lang="en-US" dirty="0" smtClean="0"/>
                  <a:t>Update parameters </a:t>
                </a:r>
                <a14:m>
                  <m:oMath xmlns:m="http://schemas.openxmlformats.org/officeDocument/2006/math">
                    <m:r>
                      <a:rPr lang="en-US" b="1" i="1">
                        <a:latin typeface="Cambria Math" charset="0"/>
                      </a:rPr>
                      <m:t>𝒑</m:t>
                    </m:r>
                    <m:r>
                      <a:rPr lang="en-US" b="1" i="1" baseline="-25000" smtClean="0">
                        <a:latin typeface="Cambria Math" charset="0"/>
                      </a:rPr>
                      <m:t>𝟎</m:t>
                    </m:r>
                    <m:r>
                      <a:rPr lang="en-US" i="1">
                        <a:latin typeface="Cambria Math" charset="0"/>
                      </a:rPr>
                      <m:t>=</m:t>
                    </m:r>
                    <m:r>
                      <a:rPr lang="en-US" b="1" i="1">
                        <a:latin typeface="Cambria Math" charset="0"/>
                      </a:rPr>
                      <m:t>𝒑</m:t>
                    </m:r>
                    <m:r>
                      <a:rPr lang="en-US" b="1" i="1" baseline="-25000">
                        <a:latin typeface="Cambria Math" charset="0"/>
                      </a:rPr>
                      <m:t>𝟎</m:t>
                    </m:r>
                    <m:r>
                      <a:rPr lang="en-US" b="1" i="1">
                        <a:latin typeface="Cambria Math" charset="0"/>
                      </a:rPr>
                      <m:t>+ </m:t>
                    </m:r>
                    <m:r>
                      <a:rPr lang="en-US" b="1" i="1">
                        <a:latin typeface="Cambria Math" charset="0"/>
                        <a:ea typeface="Cambria Math" charset="0"/>
                        <a:cs typeface="Cambria Math" charset="0"/>
                      </a:rPr>
                      <m:t>∆</m:t>
                    </m:r>
                    <m:r>
                      <a:rPr lang="en-US" b="1" i="1">
                        <a:latin typeface="Cambria Math" charset="0"/>
                        <a:ea typeface="Cambria Math" charset="0"/>
                        <a:cs typeface="Cambria Math" charset="0"/>
                      </a:rPr>
                      <m:t>𝒑</m:t>
                    </m:r>
                  </m:oMath>
                </a14:m>
                <a:endParaRPr lang="en-US" b="1" dirty="0" smtClean="0"/>
              </a:p>
              <a:p>
                <a:pPr marL="514350" indent="-514350">
                  <a:buFont typeface="+mj-lt"/>
                  <a:buAutoNum type="arabicPeriod"/>
                </a:pPr>
                <a:r>
                  <a:rPr lang="en-US" dirty="0" smtClean="0"/>
                  <a:t>Repeat 2 to 10 until </a:t>
                </a:r>
                <a14:m>
                  <m:oMath xmlns:m="http://schemas.openxmlformats.org/officeDocument/2006/math">
                    <m:r>
                      <a:rPr lang="en-US" b="1" i="1">
                        <a:latin typeface="Cambria Math" charset="0"/>
                        <a:ea typeface="Cambria Math" charset="0"/>
                        <a:cs typeface="Cambria Math" charset="0"/>
                      </a:rPr>
                      <m:t>∆</m:t>
                    </m:r>
                    <m:r>
                      <a:rPr lang="en-US" b="1" i="1">
                        <a:latin typeface="Cambria Math" charset="0"/>
                        <a:ea typeface="Cambria Math" charset="0"/>
                        <a:cs typeface="Cambria Math" charset="0"/>
                      </a:rPr>
                      <m:t>𝒑</m:t>
                    </m:r>
                  </m:oMath>
                </a14:m>
                <a:r>
                  <a:rPr lang="en-US" b="1" dirty="0" smtClean="0"/>
                  <a:t> </a:t>
                </a:r>
                <a:r>
                  <a:rPr lang="en-US" dirty="0" smtClean="0"/>
                  <a:t>is small.</a:t>
                </a:r>
                <a:endParaRPr lang="en-US" dirty="0"/>
              </a:p>
              <a:p>
                <a:pPr marL="514350" indent="-514350">
                  <a:buFont typeface="+mj-lt"/>
                  <a:buAutoNum type="arabicPeriod"/>
                </a:pPr>
                <a:endParaRPr lang="en-US" dirty="0"/>
              </a:p>
              <a:p>
                <a:pPr marL="514350" indent="-514350">
                  <a:buFont typeface="+mj-lt"/>
                  <a:buAutoNum type="arabicPeriod"/>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63" t="-3639" b="-3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smtClean="0"/>
              <a:t>30-Nov-17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91</a:t>
            </a:fld>
            <a:endParaRPr lang="en-US" dirty="0"/>
          </a:p>
        </p:txBody>
      </p:sp>
    </p:spTree>
    <p:extLst>
      <p:ext uri="{BB962C8B-B14F-4D97-AF65-F5344CB8AC3E}">
        <p14:creationId xmlns:p14="http://schemas.microsoft.com/office/powerpoint/2010/main" val="187139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to consider</a:t>
            </a:r>
            <a:endParaRPr lang="en-US" dirty="0"/>
          </a:p>
        </p:txBody>
      </p:sp>
      <p:sp>
        <p:nvSpPr>
          <p:cNvPr id="3" name="Content Placeholder 2"/>
          <p:cNvSpPr>
            <a:spLocks noGrp="1"/>
          </p:cNvSpPr>
          <p:nvPr>
            <p:ph idx="1"/>
          </p:nvPr>
        </p:nvSpPr>
        <p:spPr/>
        <p:txBody>
          <a:bodyPr>
            <a:normAutofit fontScale="92500"/>
          </a:bodyPr>
          <a:lstStyle/>
          <a:p>
            <a:r>
              <a:rPr lang="en-US" dirty="0"/>
              <a:t>Implementation issues </a:t>
            </a:r>
          </a:p>
          <a:p>
            <a:r>
              <a:rPr lang="en-US" dirty="0" smtClean="0"/>
              <a:t>Window </a:t>
            </a:r>
            <a:r>
              <a:rPr lang="en-US" dirty="0"/>
              <a:t>size </a:t>
            </a:r>
          </a:p>
          <a:p>
            <a:pPr lvl="1"/>
            <a:r>
              <a:rPr lang="en-US" dirty="0" smtClean="0"/>
              <a:t>Small </a:t>
            </a:r>
            <a:r>
              <a:rPr lang="en-US" dirty="0"/>
              <a:t>window more sensitive to noise and may miss larger motions (without pyramid) </a:t>
            </a:r>
          </a:p>
          <a:p>
            <a:pPr lvl="1"/>
            <a:r>
              <a:rPr lang="en-US" dirty="0" smtClean="0"/>
              <a:t>Large </a:t>
            </a:r>
            <a:r>
              <a:rPr lang="en-US" dirty="0"/>
              <a:t>window more likely to cross an occlusion boundary (and it’s slower) </a:t>
            </a:r>
          </a:p>
          <a:p>
            <a:pPr lvl="1"/>
            <a:r>
              <a:rPr lang="en-US" dirty="0" smtClean="0"/>
              <a:t>15x15 </a:t>
            </a:r>
            <a:r>
              <a:rPr lang="en-US" dirty="0"/>
              <a:t>to 31x31 seems typical </a:t>
            </a:r>
          </a:p>
          <a:p>
            <a:r>
              <a:rPr lang="en-US" dirty="0" smtClean="0"/>
              <a:t>Weighting </a:t>
            </a:r>
            <a:r>
              <a:rPr lang="en-US" dirty="0"/>
              <a:t>the window </a:t>
            </a:r>
          </a:p>
          <a:p>
            <a:pPr lvl="1"/>
            <a:r>
              <a:rPr lang="en-US" dirty="0" smtClean="0"/>
              <a:t>Common </a:t>
            </a:r>
            <a:r>
              <a:rPr lang="en-US" dirty="0"/>
              <a:t>to apply weights so that center matters more (e.g., with Gaussian)</a:t>
            </a:r>
          </a:p>
        </p:txBody>
      </p:sp>
      <p:sp>
        <p:nvSpPr>
          <p:cNvPr id="4" name="Date Placeholder 3"/>
          <p:cNvSpPr>
            <a:spLocks noGrp="1"/>
          </p:cNvSpPr>
          <p:nvPr>
            <p:ph type="dt" sz="half" idx="10"/>
          </p:nvPr>
        </p:nvSpPr>
        <p:spPr/>
        <p:txBody>
          <a:bodyPr/>
          <a:lstStyle/>
          <a:p>
            <a:r>
              <a:rPr lang="en-US" smtClean="0"/>
              <a:t>30-Nov-17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92</a:t>
            </a:fld>
            <a:endParaRPr lang="en-US" dirty="0"/>
          </a:p>
        </p:txBody>
      </p:sp>
    </p:spTree>
    <p:extLst>
      <p:ext uri="{BB962C8B-B14F-4D97-AF65-F5344CB8AC3E}">
        <p14:creationId xmlns:p14="http://schemas.microsoft.com/office/powerpoint/2010/main" val="1842393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you take away from this class?</a:t>
            </a:r>
            <a:endParaRPr lang="en-US" dirty="0"/>
          </a:p>
        </p:txBody>
      </p:sp>
      <p:sp>
        <p:nvSpPr>
          <p:cNvPr id="3" name="Content Placeholder 2"/>
          <p:cNvSpPr>
            <a:spLocks noGrp="1"/>
          </p:cNvSpPr>
          <p:nvPr>
            <p:ph idx="1"/>
          </p:nvPr>
        </p:nvSpPr>
        <p:spPr/>
        <p:txBody>
          <a:bodyPr/>
          <a:lstStyle/>
          <a:p>
            <a:r>
              <a:rPr lang="en-US" dirty="0" smtClean="0"/>
              <a:t>A broad understanding of computer vision as a field.</a:t>
            </a:r>
          </a:p>
          <a:p>
            <a:r>
              <a:rPr lang="en-US" dirty="0" smtClean="0"/>
              <a:t>Learning to use common </a:t>
            </a:r>
            <a:r>
              <a:rPr lang="en-US" dirty="0" err="1" smtClean="0"/>
              <a:t>softwares</a:t>
            </a:r>
            <a:r>
              <a:rPr lang="en-US" dirty="0" smtClean="0"/>
              <a:t> like </a:t>
            </a:r>
            <a:r>
              <a:rPr lang="en-US" dirty="0" err="1" smtClean="0"/>
              <a:t>github</a:t>
            </a:r>
            <a:r>
              <a:rPr lang="en-US" dirty="0" smtClean="0"/>
              <a:t>, </a:t>
            </a:r>
            <a:r>
              <a:rPr lang="en-US" dirty="0" err="1" smtClean="0"/>
              <a:t>jupyter</a:t>
            </a:r>
            <a:r>
              <a:rPr lang="en-US" dirty="0" smtClean="0"/>
              <a:t> notebooks.</a:t>
            </a:r>
          </a:p>
          <a:p>
            <a:r>
              <a:rPr lang="en-US" dirty="0" smtClean="0"/>
              <a:t>Writing math equations using latex</a:t>
            </a:r>
          </a:p>
          <a:p>
            <a:r>
              <a:rPr lang="en-US" dirty="0" smtClean="0"/>
              <a:t>Converting between math equations and python code.</a:t>
            </a:r>
          </a:p>
          <a:p>
            <a:r>
              <a:rPr lang="en-US" dirty="0" smtClean="0"/>
              <a:t>Learning to communicate ideas and algorithms in formal writing.</a:t>
            </a:r>
          </a:p>
        </p:txBody>
      </p:sp>
    </p:spTree>
    <p:extLst>
      <p:ext uri="{BB962C8B-B14F-4D97-AF65-F5344CB8AC3E}">
        <p14:creationId xmlns:p14="http://schemas.microsoft.com/office/powerpoint/2010/main" val="18925028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classes to take</a:t>
            </a:r>
            <a:endParaRPr lang="en-US" dirty="0"/>
          </a:p>
        </p:txBody>
      </p:sp>
      <p:sp>
        <p:nvSpPr>
          <p:cNvPr id="3" name="Content Placeholder 2"/>
          <p:cNvSpPr>
            <a:spLocks noGrp="1"/>
          </p:cNvSpPr>
          <p:nvPr>
            <p:ph idx="1"/>
          </p:nvPr>
        </p:nvSpPr>
        <p:spPr/>
        <p:txBody>
          <a:bodyPr>
            <a:normAutofit lnSpcReduction="10000"/>
          </a:bodyPr>
          <a:lstStyle/>
          <a:p>
            <a:r>
              <a:rPr lang="en-US" dirty="0" smtClean="0"/>
              <a:t>Continue learning more about computer vision </a:t>
            </a:r>
          </a:p>
          <a:p>
            <a:pPr lvl="1"/>
            <a:r>
              <a:rPr lang="en-US" dirty="0" smtClean="0"/>
              <a:t>CS 231A </a:t>
            </a:r>
            <a:r>
              <a:rPr lang="mr-IN" dirty="0" smtClean="0"/>
              <a:t>–</a:t>
            </a:r>
            <a:r>
              <a:rPr lang="en-US" dirty="0" smtClean="0"/>
              <a:t> camera models and 3D vision</a:t>
            </a:r>
          </a:p>
          <a:p>
            <a:pPr lvl="1"/>
            <a:r>
              <a:rPr lang="en-US" dirty="0" smtClean="0"/>
              <a:t>CS 231N </a:t>
            </a:r>
            <a:r>
              <a:rPr lang="mr-IN" dirty="0" smtClean="0"/>
              <a:t>–</a:t>
            </a:r>
            <a:r>
              <a:rPr lang="en-US" dirty="0" smtClean="0"/>
              <a:t> Convolutional neural networks</a:t>
            </a:r>
          </a:p>
          <a:p>
            <a:pPr lvl="1"/>
            <a:r>
              <a:rPr lang="en-US" dirty="0" smtClean="0"/>
              <a:t>CS 331B </a:t>
            </a:r>
            <a:r>
              <a:rPr lang="mr-IN" dirty="0" smtClean="0"/>
              <a:t>–</a:t>
            </a:r>
            <a:r>
              <a:rPr lang="en-US" dirty="0" smtClean="0"/>
              <a:t> Representation learning</a:t>
            </a:r>
          </a:p>
          <a:p>
            <a:r>
              <a:rPr lang="en-US" dirty="0" smtClean="0"/>
              <a:t>Take more machine learning and AI classes:</a:t>
            </a:r>
          </a:p>
          <a:p>
            <a:pPr lvl="1"/>
            <a:r>
              <a:rPr lang="en-US" dirty="0" smtClean="0"/>
              <a:t>CS 229 </a:t>
            </a:r>
            <a:r>
              <a:rPr lang="mr-IN" dirty="0" smtClean="0"/>
              <a:t>–</a:t>
            </a:r>
            <a:r>
              <a:rPr lang="en-US" dirty="0" smtClean="0"/>
              <a:t> machine learning fundamentals (must take)</a:t>
            </a:r>
          </a:p>
          <a:p>
            <a:pPr lvl="1"/>
            <a:r>
              <a:rPr lang="en-US" dirty="0" smtClean="0"/>
              <a:t>CS 221 </a:t>
            </a:r>
            <a:r>
              <a:rPr lang="mr-IN" dirty="0" smtClean="0"/>
              <a:t>–</a:t>
            </a:r>
            <a:r>
              <a:rPr lang="en-US" dirty="0" smtClean="0"/>
              <a:t> similar to this class as it covers a breath of AI tasks</a:t>
            </a:r>
          </a:p>
          <a:p>
            <a:pPr lvl="1"/>
            <a:r>
              <a:rPr lang="en-US" dirty="0" smtClean="0"/>
              <a:t>CS 228 </a:t>
            </a:r>
            <a:r>
              <a:rPr lang="mr-IN" dirty="0" smtClean="0"/>
              <a:t>–</a:t>
            </a:r>
            <a:r>
              <a:rPr lang="en-US" dirty="0" smtClean="0"/>
              <a:t> probabilistic graphical models</a:t>
            </a:r>
          </a:p>
          <a:p>
            <a:pPr lvl="1"/>
            <a:r>
              <a:rPr lang="en-US" dirty="0" smtClean="0"/>
              <a:t>CS 362a </a:t>
            </a:r>
            <a:r>
              <a:rPr lang="mr-IN" dirty="0" smtClean="0"/>
              <a:t>–</a:t>
            </a:r>
            <a:r>
              <a:rPr lang="en-US" dirty="0" smtClean="0"/>
              <a:t> convex optimization (to truly understand machine learning)</a:t>
            </a:r>
          </a:p>
        </p:txBody>
      </p:sp>
    </p:spTree>
    <p:extLst>
      <p:ext uri="{BB962C8B-B14F-4D97-AF65-F5344CB8AC3E}">
        <p14:creationId xmlns:p14="http://schemas.microsoft.com/office/powerpoint/2010/main" val="61745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 work with us</a:t>
            </a:r>
            <a:endParaRPr lang="en-US" dirty="0"/>
          </a:p>
        </p:txBody>
      </p:sp>
      <p:sp>
        <p:nvSpPr>
          <p:cNvPr id="3" name="Content Placeholder 2"/>
          <p:cNvSpPr>
            <a:spLocks noGrp="1"/>
          </p:cNvSpPr>
          <p:nvPr>
            <p:ph idx="1"/>
          </p:nvPr>
        </p:nvSpPr>
        <p:spPr/>
        <p:txBody>
          <a:bodyPr>
            <a:normAutofit/>
          </a:bodyPr>
          <a:lstStyle/>
          <a:p>
            <a:r>
              <a:rPr lang="en-US" dirty="0" smtClean="0"/>
              <a:t>Come TA for us next year</a:t>
            </a:r>
          </a:p>
          <a:p>
            <a:pPr lvl="1"/>
            <a:r>
              <a:rPr lang="en-US" dirty="0" smtClean="0"/>
              <a:t>It will be significantly less work next year</a:t>
            </a:r>
          </a:p>
          <a:p>
            <a:r>
              <a:rPr lang="en-US" dirty="0" smtClean="0"/>
              <a:t>Join the </a:t>
            </a:r>
            <a:r>
              <a:rPr lang="en-US" dirty="0" smtClean="0">
                <a:solidFill>
                  <a:srgbClr val="C00000"/>
                </a:solidFill>
              </a:rPr>
              <a:t>vision and learning lab </a:t>
            </a:r>
            <a:r>
              <a:rPr lang="en-US" dirty="0" smtClean="0"/>
              <a:t>as a researcher</a:t>
            </a:r>
          </a:p>
          <a:p>
            <a:pPr lvl="1"/>
            <a:r>
              <a:rPr lang="en-US" dirty="0" smtClean="0"/>
              <a:t>From </a:t>
            </a:r>
            <a:r>
              <a:rPr lang="en-US" dirty="0" smtClean="0">
                <a:solidFill>
                  <a:srgbClr val="C00000"/>
                </a:solidFill>
              </a:rPr>
              <a:t>self driving cars </a:t>
            </a:r>
            <a:r>
              <a:rPr lang="en-US" dirty="0" smtClean="0"/>
              <a:t>to </a:t>
            </a:r>
            <a:r>
              <a:rPr lang="en-US" dirty="0" smtClean="0">
                <a:solidFill>
                  <a:srgbClr val="C00000"/>
                </a:solidFill>
              </a:rPr>
              <a:t>never ending learning AI systems</a:t>
            </a:r>
            <a:r>
              <a:rPr lang="en-US" dirty="0" smtClean="0"/>
              <a:t>. </a:t>
            </a:r>
          </a:p>
          <a:p>
            <a:pPr lvl="1"/>
            <a:r>
              <a:rPr lang="en-US" dirty="0" smtClean="0"/>
              <a:t>Publish papers with us! </a:t>
            </a:r>
          </a:p>
          <a:p>
            <a:pPr lvl="1"/>
            <a:r>
              <a:rPr lang="en-US" dirty="0" smtClean="0"/>
              <a:t>We expect 10-15 hours a week of research commitment.</a:t>
            </a:r>
            <a:endParaRPr lang="en-US" dirty="0"/>
          </a:p>
        </p:txBody>
      </p:sp>
    </p:spTree>
    <p:extLst>
      <p:ext uri="{BB962C8B-B14F-4D97-AF65-F5344CB8AC3E}">
        <p14:creationId xmlns:p14="http://schemas.microsoft.com/office/powerpoint/2010/main" val="19396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research opportunities?</a:t>
            </a:r>
            <a:endParaRPr lang="en-US" dirty="0"/>
          </a:p>
        </p:txBody>
      </p:sp>
      <p:sp>
        <p:nvSpPr>
          <p:cNvPr id="3" name="Content Placeholder 2"/>
          <p:cNvSpPr>
            <a:spLocks noGrp="1"/>
          </p:cNvSpPr>
          <p:nvPr>
            <p:ph idx="1"/>
          </p:nvPr>
        </p:nvSpPr>
        <p:spPr/>
        <p:txBody>
          <a:bodyPr/>
          <a:lstStyle/>
          <a:p>
            <a:r>
              <a:rPr lang="en-US" dirty="0" smtClean="0"/>
              <a:t>Find papers you are interested in from vision conferences:</a:t>
            </a:r>
          </a:p>
          <a:p>
            <a:pPr lvl="1"/>
            <a:r>
              <a:rPr lang="en-US" dirty="0" smtClean="0"/>
              <a:t>Ex, </a:t>
            </a:r>
            <a:r>
              <a:rPr lang="en-US" dirty="0" smtClean="0">
                <a:hlinkClick r:id="rId2"/>
              </a:rPr>
              <a:t>CVPR2017</a:t>
            </a:r>
            <a:r>
              <a:rPr lang="en-US" dirty="0" smtClean="0"/>
              <a:t>, </a:t>
            </a:r>
            <a:r>
              <a:rPr lang="en-US" dirty="0" smtClean="0">
                <a:hlinkClick r:id="rId3"/>
              </a:rPr>
              <a:t>ICCV2017</a:t>
            </a:r>
            <a:endParaRPr lang="en-US" dirty="0" smtClean="0"/>
          </a:p>
          <a:p>
            <a:r>
              <a:rPr lang="en-US" dirty="0" smtClean="0"/>
              <a:t>Find who in vision works on similar projects.</a:t>
            </a:r>
          </a:p>
          <a:p>
            <a:pPr lvl="1"/>
            <a:r>
              <a:rPr lang="en-US" dirty="0" smtClean="0">
                <a:hlinkClick r:id="rId4"/>
              </a:rPr>
              <a:t>Link to people </a:t>
            </a:r>
            <a:r>
              <a:rPr lang="en-US" dirty="0" smtClean="0"/>
              <a:t>in the vision lab.</a:t>
            </a:r>
          </a:p>
          <a:p>
            <a:r>
              <a:rPr lang="en-US" dirty="0" smtClean="0"/>
              <a:t>Take the classes you need to be resourceful.</a:t>
            </a:r>
          </a:p>
          <a:p>
            <a:r>
              <a:rPr lang="en-US" dirty="0" smtClean="0"/>
              <a:t>Email us with ideas you want to work with.</a:t>
            </a:r>
          </a:p>
          <a:p>
            <a:r>
              <a:rPr lang="en-US" dirty="0" smtClean="0"/>
              <a:t>For undergraduates: apply to be a </a:t>
            </a:r>
            <a:r>
              <a:rPr lang="en-US" dirty="0" smtClean="0">
                <a:hlinkClick r:id="rId5"/>
              </a:rPr>
              <a:t>CURIS research summer internship</a:t>
            </a:r>
            <a:r>
              <a:rPr lang="en-US" dirty="0" smtClean="0"/>
              <a:t>.</a:t>
            </a:r>
          </a:p>
        </p:txBody>
      </p:sp>
    </p:spTree>
    <p:extLst>
      <p:ext uri="{BB962C8B-B14F-4D97-AF65-F5344CB8AC3E}">
        <p14:creationId xmlns:p14="http://schemas.microsoft.com/office/powerpoint/2010/main" val="11502788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a:t>
            </a:r>
            <a:r>
              <a:rPr lang="mr-IN" dirty="0" smtClean="0"/>
              <a:t>–</a:t>
            </a:r>
            <a:r>
              <a:rPr lang="en-US" dirty="0" smtClean="0"/>
              <a:t> it matters a lot</a:t>
            </a:r>
            <a:endParaRPr lang="en-US" dirty="0"/>
          </a:p>
        </p:txBody>
      </p:sp>
      <p:sp>
        <p:nvSpPr>
          <p:cNvPr id="3" name="Content Placeholder 2"/>
          <p:cNvSpPr>
            <a:spLocks noGrp="1"/>
          </p:cNvSpPr>
          <p:nvPr>
            <p:ph idx="1"/>
          </p:nvPr>
        </p:nvSpPr>
        <p:spPr/>
        <p:txBody>
          <a:bodyPr/>
          <a:lstStyle/>
          <a:p>
            <a:r>
              <a:rPr lang="en-US" dirty="0" smtClean="0"/>
              <a:t>Feel free to email me with feedback.</a:t>
            </a:r>
          </a:p>
          <a:p>
            <a:pPr lvl="1"/>
            <a:r>
              <a:rPr lang="en-US" dirty="0" smtClean="0"/>
              <a:t>Highly appreciated.</a:t>
            </a:r>
          </a:p>
          <a:p>
            <a:r>
              <a:rPr lang="en-US" dirty="0" smtClean="0"/>
              <a:t>Fill out anonymous class evaluations on </a:t>
            </a:r>
            <a:r>
              <a:rPr lang="en-US" dirty="0" err="1" smtClean="0"/>
              <a:t>axess.stanford.edu</a:t>
            </a:r>
            <a:endParaRPr lang="en-US" dirty="0" smtClean="0"/>
          </a:p>
          <a:p>
            <a:r>
              <a:rPr lang="en-US" dirty="0" smtClean="0"/>
              <a:t>Fill out reviews on </a:t>
            </a:r>
            <a:r>
              <a:rPr lang="en-US" dirty="0" err="1" smtClean="0"/>
              <a:t>carta.stanford.edu</a:t>
            </a:r>
            <a:endParaRPr lang="en-US" dirty="0"/>
          </a:p>
        </p:txBody>
      </p:sp>
    </p:spTree>
    <p:extLst>
      <p:ext uri="{BB962C8B-B14F-4D97-AF65-F5344CB8AC3E}">
        <p14:creationId xmlns:p14="http://schemas.microsoft.com/office/powerpoint/2010/main" val="17162605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a:t>
            </a:r>
            <a:r>
              <a:rPr lang="mr-IN" dirty="0" smtClean="0"/>
              <a:t>–</a:t>
            </a:r>
            <a:r>
              <a:rPr lang="en-US" dirty="0" smtClean="0"/>
              <a:t> it matters a lot!</a:t>
            </a:r>
            <a:endParaRPr lang="en-US" dirty="0"/>
          </a:p>
        </p:txBody>
      </p:sp>
      <p:sp>
        <p:nvSpPr>
          <p:cNvPr id="3" name="Content Placeholder 2"/>
          <p:cNvSpPr>
            <a:spLocks noGrp="1"/>
          </p:cNvSpPr>
          <p:nvPr>
            <p:ph idx="1"/>
          </p:nvPr>
        </p:nvSpPr>
        <p:spPr/>
        <p:txBody>
          <a:bodyPr>
            <a:normAutofit lnSpcReduction="10000"/>
          </a:bodyPr>
          <a:lstStyle/>
          <a:p>
            <a:r>
              <a:rPr lang="en-US" dirty="0" smtClean="0"/>
              <a:t>Assignments</a:t>
            </a:r>
          </a:p>
          <a:p>
            <a:pPr lvl="1"/>
            <a:r>
              <a:rPr lang="en-US" dirty="0" smtClean="0"/>
              <a:t>Which assignments were too easy? Too hard?</a:t>
            </a:r>
          </a:p>
          <a:p>
            <a:r>
              <a:rPr lang="en-US" dirty="0" smtClean="0"/>
              <a:t>Topics</a:t>
            </a:r>
          </a:p>
          <a:p>
            <a:pPr lvl="1"/>
            <a:r>
              <a:rPr lang="en-US" dirty="0" smtClean="0"/>
              <a:t>Which topics did you enjoy the most and would recommend we keep and which ones did we not cover that you would like to include?</a:t>
            </a:r>
          </a:p>
          <a:p>
            <a:r>
              <a:rPr lang="en-US" dirty="0" smtClean="0"/>
              <a:t>Class notes and extra credit</a:t>
            </a:r>
          </a:p>
          <a:p>
            <a:pPr lvl="1"/>
            <a:r>
              <a:rPr lang="en-US" dirty="0" smtClean="0"/>
              <a:t>Did you find them to be educational?</a:t>
            </a:r>
          </a:p>
          <a:p>
            <a:r>
              <a:rPr lang="en-US" dirty="0" smtClean="0"/>
              <a:t>Lectures</a:t>
            </a:r>
          </a:p>
          <a:p>
            <a:pPr lvl="1"/>
            <a:r>
              <a:rPr lang="en-US" dirty="0" smtClean="0"/>
              <a:t>Were they engaging? How can we improve them?</a:t>
            </a:r>
            <a:endParaRPr lang="en-US" dirty="0"/>
          </a:p>
        </p:txBody>
      </p:sp>
    </p:spTree>
    <p:extLst>
      <p:ext uri="{BB962C8B-B14F-4D97-AF65-F5344CB8AC3E}">
        <p14:creationId xmlns:p14="http://schemas.microsoft.com/office/powerpoint/2010/main" val="15109898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2.xml><?xml version="1.0" encoding="utf-8"?>
<p:tagLst xmlns:a="http://schemas.openxmlformats.org/drawingml/2006/main" xmlns:r="http://schemas.openxmlformats.org/officeDocument/2006/relationships" xmlns:p="http://schemas.openxmlformats.org/presentationml/2006/main">
  <p:tag name="TEXPOINT" val="template"/>
  <p:tag name="SOURCE" val="TPT1  equation r/c  template TPT1  env TPENV3  fore 0  back 16777215  eqnno 1"/>
  <p:tag name="FILENAME" val="TP_tmp"/>
  <p:tag name="ORIGWIDTH" val="17"/>
  <p:tag name="PICTUREFILESIZE" val="116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c}&#10;\sum I_x I_x &amp; \sum I_x I_y \\&#10;\sum I_x I_y &amp; \sum I_y I_y&#10;\end{array}&#10;\right]&#10;\left[&#10;\begin{array}{c}&#10;u \\&#10;v&#10;\end{array}&#10;\right]&#10;=&#10;-\left[&#10;\begin{array}{c}&#10;\sum I_x I_t \\&#10;\sum I_y I_t&#10;\end{array}&#10;\right]&#10;\]&#10;\end{document}&#10;"/>
  <p:tag name="EXTERNALNAME" val="Edittex"/>
  <p:tag name="BLEND" val="False"/>
  <p:tag name="TRANSPARENT" val="False"/>
  <p:tag name="BITMAPFORMAT" val="bmp256"/>
  <p:tag name="DEBUGINTERACTIVE" val="True"/>
  <p:tag name="ORIGWIDTH" val="135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TA$&#10;\end{document}&#10;"/>
  <p:tag name="EXTERNALNAME" val="Edittex"/>
  <p:tag name="BLEND" val="False"/>
  <p:tag name="TRANSPARENT" val="False"/>
  <p:tag name="BITMAPFORMAT" val="bmpmono"/>
  <p:tag name="DEBUGINTERACTIVE" val="True"/>
  <p:tag name="ORIGWIDTH" val="164.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Tb$&#10;\end{document}&#10;"/>
  <p:tag name="EXTERNALNAME" val="Edittex"/>
  <p:tag name="BLEND" val="False"/>
  <p:tag name="TRANSPARENT" val="False"/>
  <p:tag name="BITMAPFORMAT" val="bmpmono"/>
  <p:tag name="DEBUGINTERACTIVE" val="True"/>
  <p:tag name="ORIGWIDTH" val="138.625"/>
</p:tagLst>
</file>

<file path=ppt/theme/theme1.xml><?xml version="1.0" encoding="utf-8"?>
<a:theme xmlns:a="http://schemas.openxmlformats.org/drawingml/2006/main" name="CS223B_slid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0x_PCA</Template>
  <TotalTime>1328</TotalTime>
  <Words>4612</Words>
  <Application>Microsoft Macintosh PowerPoint</Application>
  <PresentationFormat>Widescreen</PresentationFormat>
  <Paragraphs>954</Paragraphs>
  <Slides>98</Slides>
  <Notes>38</Notes>
  <HiddenSlides>0</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3</vt:i4>
      </vt:variant>
      <vt:variant>
        <vt:lpstr>Slide Titles</vt:lpstr>
      </vt:variant>
      <vt:variant>
        <vt:i4>98</vt:i4>
      </vt:variant>
    </vt:vector>
  </HeadingPairs>
  <TitlesOfParts>
    <vt:vector size="117" baseType="lpstr">
      <vt:lpstr>Arial Black</vt:lpstr>
      <vt:lpstr>AvantGarde Bk BT</vt:lpstr>
      <vt:lpstr>Calibri</vt:lpstr>
      <vt:lpstr>Cambria Math</vt:lpstr>
      <vt:lpstr>CMMI10</vt:lpstr>
      <vt:lpstr>Geneva</vt:lpstr>
      <vt:lpstr>Helvetica</vt:lpstr>
      <vt:lpstr>Mangal</vt:lpstr>
      <vt:lpstr>ＭＳ Ｐゴシック</vt:lpstr>
      <vt:lpstr>Symbol</vt:lpstr>
      <vt:lpstr>Times New Roman</vt:lpstr>
      <vt:lpstr>Trebuchet MS</vt:lpstr>
      <vt:lpstr>Wingdings</vt:lpstr>
      <vt:lpstr>宋体</vt:lpstr>
      <vt:lpstr>Arial</vt:lpstr>
      <vt:lpstr>CS223B_slides_template</vt:lpstr>
      <vt:lpstr>Image</vt:lpstr>
      <vt:lpstr>Equation</vt:lpstr>
      <vt:lpstr>Bitmap Image</vt:lpstr>
      <vt:lpstr>Lecture 20: Final Review</vt:lpstr>
      <vt:lpstr>Exam details</vt:lpstr>
      <vt:lpstr>Class overview</vt:lpstr>
      <vt:lpstr>Exam overview</vt:lpstr>
      <vt:lpstr>The goal of computer vision</vt:lpstr>
      <vt:lpstr>What is color?</vt:lpstr>
      <vt:lpstr>Interaction of light and surfaces</vt:lpstr>
      <vt:lpstr>White balance</vt:lpstr>
      <vt:lpstr>White balance</vt:lpstr>
      <vt:lpstr>PowerPoint Presentation</vt:lpstr>
      <vt:lpstr>Linear algebra</vt:lpstr>
      <vt:lpstr>Histogram</vt:lpstr>
      <vt:lpstr>Convolution and Cross-correlation</vt:lpstr>
      <vt:lpstr>Properties of systems</vt:lpstr>
      <vt:lpstr>Properties of systems</vt:lpstr>
      <vt:lpstr>Image support and edge effect</vt:lpstr>
      <vt:lpstr>Characterizing edges</vt:lpstr>
      <vt:lpstr>Discrete derivate in 2D</vt:lpstr>
      <vt:lpstr>Finite differences: example</vt:lpstr>
      <vt:lpstr>Designing an edge detector</vt:lpstr>
      <vt:lpstr>Canny edge detector</vt:lpstr>
      <vt:lpstr>Detecting lines using Hough transform</vt:lpstr>
      <vt:lpstr>Detecting lines using Hough transform</vt:lpstr>
      <vt:lpstr>PowerPoint Presentation</vt:lpstr>
      <vt:lpstr>RANSAC: Pros and Cons</vt:lpstr>
      <vt:lpstr>Requirements for keypoint localization</vt:lpstr>
      <vt:lpstr>Harris corner detector and second moment matrix</vt:lpstr>
      <vt:lpstr>Harris Detector: Properties</vt:lpstr>
      <vt:lpstr>Scale Invariant Detection</vt:lpstr>
      <vt:lpstr>Scale Invariant Detectors</vt:lpstr>
      <vt:lpstr>Difference-of-Gaussians</vt:lpstr>
      <vt:lpstr>SIFT descriptor formation</vt:lpstr>
      <vt:lpstr>SIFT descriptor formation</vt:lpstr>
      <vt:lpstr>Histogram of Oriented Gradients</vt:lpstr>
      <vt:lpstr>Difference between HoG and SIFT</vt:lpstr>
      <vt:lpstr>PowerPoint Presentation</vt:lpstr>
      <vt:lpstr>Seam Carving</vt:lpstr>
      <vt:lpstr>Preserved Energy</vt:lpstr>
      <vt:lpstr>Retargeting in Both Dimensions</vt:lpstr>
      <vt:lpstr>Backward versus forward energy</vt:lpstr>
      <vt:lpstr>Results</vt:lpstr>
      <vt:lpstr>Gestalt Theory</vt:lpstr>
      <vt:lpstr>Gestalt Factors</vt:lpstr>
      <vt:lpstr>Different measures of nearest clusters</vt:lpstr>
      <vt:lpstr>Different measures of nearest clusters</vt:lpstr>
      <vt:lpstr>Conclusions: Agglomerative Clustering</vt:lpstr>
      <vt:lpstr>K-means clustering</vt:lpstr>
      <vt:lpstr>Feature Space</vt:lpstr>
      <vt:lpstr>Feature Space</vt:lpstr>
      <vt:lpstr>Segmentation as Clustering</vt:lpstr>
      <vt:lpstr>Mean-Shift Clustering</vt:lpstr>
      <vt:lpstr>Problem: Computational Complexity</vt:lpstr>
      <vt:lpstr>Speedups: Basin of Attraction</vt:lpstr>
      <vt:lpstr>Speedups</vt:lpstr>
      <vt:lpstr>Summary Mean-Shift</vt:lpstr>
      <vt:lpstr>The machine learning framework </vt:lpstr>
      <vt:lpstr>Nearest Neighbor Classifier</vt:lpstr>
      <vt:lpstr>Image features</vt:lpstr>
      <vt:lpstr>Bias versus variance</vt:lpstr>
      <vt:lpstr>Bias versus variance trade off</vt:lpstr>
      <vt:lpstr>K-NN: issues to keep in mind</vt:lpstr>
      <vt:lpstr>Curse of dimensionality</vt:lpstr>
      <vt:lpstr>Image compression through PCA</vt:lpstr>
      <vt:lpstr>Rule of thumb for finding the number of PCA components</vt:lpstr>
      <vt:lpstr>Fischer’s Linear Discriminant Analysis</vt:lpstr>
      <vt:lpstr>Fischer’s Linear Discriminant Analysis</vt:lpstr>
      <vt:lpstr>Bag of features: outline</vt:lpstr>
      <vt:lpstr>Bag of words + pyramids</vt:lpstr>
      <vt:lpstr>Naïve Bayes</vt:lpstr>
      <vt:lpstr>Object Detection</vt:lpstr>
      <vt:lpstr>Object Detection Benchmarks</vt:lpstr>
      <vt:lpstr>PowerPoint Presentation</vt:lpstr>
      <vt:lpstr>Detecting a person with their parts</vt:lpstr>
      <vt:lpstr>DPM - discussion</vt:lpstr>
      <vt:lpstr>PowerPoint Presentation</vt:lpstr>
      <vt:lpstr>PowerPoint Presentation</vt:lpstr>
      <vt:lpstr>PowerPoint Presentation</vt:lpstr>
      <vt:lpstr>Fine-grained categories are a lot harder</vt:lpstr>
      <vt:lpstr>Fine-Grained Recognition</vt:lpstr>
      <vt:lpstr>PowerPoint Presentation</vt:lpstr>
      <vt:lpstr>Estimating optical flow</vt:lpstr>
      <vt:lpstr>Lucas Kande optical flow</vt:lpstr>
      <vt:lpstr>Errors in Lukas-Kanade</vt:lpstr>
      <vt:lpstr>Horn-Schunk method for optical flow</vt:lpstr>
      <vt:lpstr>Iterative Horn-Schunk</vt:lpstr>
      <vt:lpstr>Coarse-to-fine optical flow estimation</vt:lpstr>
      <vt:lpstr>Tracking</vt:lpstr>
      <vt:lpstr>Challenges in Feature tracking</vt:lpstr>
      <vt:lpstr>Tracking movement</vt:lpstr>
      <vt:lpstr>Affine motion</vt:lpstr>
      <vt:lpstr>Overall KLT tracker algorithm</vt:lpstr>
      <vt:lpstr>Challenges to consider</vt:lpstr>
      <vt:lpstr>What should you take away from this class?</vt:lpstr>
      <vt:lpstr>Next classes to take</vt:lpstr>
      <vt:lpstr>Come work with us</vt:lpstr>
      <vt:lpstr>How to find research opportunities?</vt:lpstr>
      <vt:lpstr>Feedback – it matters a lot</vt:lpstr>
      <vt:lpstr>Feedback – it matters a lot!</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Linear sys</dc:title>
  <dc:creator>Ranjay Krishna</dc:creator>
  <cp:lastModifiedBy>Ranjay Krishna</cp:lastModifiedBy>
  <cp:revision>32</cp:revision>
  <cp:lastPrinted>2017-12-07T23:14:25Z</cp:lastPrinted>
  <dcterms:created xsi:type="dcterms:W3CDTF">2017-10-11T22:33:21Z</dcterms:created>
  <dcterms:modified xsi:type="dcterms:W3CDTF">2017-12-07T23:15:00Z</dcterms:modified>
</cp:coreProperties>
</file>