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xml" ContentType="application/xml"/>
  <Default Extension="mp4" ContentType="video/mp4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g" ContentType="video/mpe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tags/tag26.xml" ContentType="application/vnd.openxmlformats-officedocument.presentationml.tags+xml"/>
  <Override PartName="/ppt/notesSlides/notesSlide1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56" r:id="rId2"/>
    <p:sldId id="259" r:id="rId3"/>
    <p:sldId id="357" r:id="rId4"/>
    <p:sldId id="260" r:id="rId5"/>
    <p:sldId id="336" r:id="rId6"/>
    <p:sldId id="337" r:id="rId7"/>
    <p:sldId id="280" r:id="rId8"/>
    <p:sldId id="277" r:id="rId9"/>
    <p:sldId id="281" r:id="rId10"/>
    <p:sldId id="341" r:id="rId11"/>
    <p:sldId id="340" r:id="rId12"/>
    <p:sldId id="346" r:id="rId13"/>
    <p:sldId id="282" r:id="rId14"/>
    <p:sldId id="345" r:id="rId15"/>
    <p:sldId id="283" r:id="rId16"/>
    <p:sldId id="284" r:id="rId17"/>
    <p:sldId id="285" r:id="rId18"/>
    <p:sldId id="286" r:id="rId19"/>
    <p:sldId id="287" r:id="rId20"/>
    <p:sldId id="359" r:id="rId21"/>
    <p:sldId id="289" r:id="rId22"/>
    <p:sldId id="290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342" r:id="rId31"/>
    <p:sldId id="343" r:id="rId32"/>
    <p:sldId id="344" r:id="rId33"/>
    <p:sldId id="338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67" r:id="rId42"/>
    <p:sldId id="368" r:id="rId43"/>
    <p:sldId id="370" r:id="rId44"/>
    <p:sldId id="371" r:id="rId45"/>
    <p:sldId id="335" r:id="rId46"/>
    <p:sldId id="300" r:id="rId47"/>
    <p:sldId id="301" r:id="rId48"/>
    <p:sldId id="302" r:id="rId49"/>
    <p:sldId id="304" r:id="rId50"/>
    <p:sldId id="306" r:id="rId51"/>
    <p:sldId id="307" r:id="rId52"/>
    <p:sldId id="308" r:id="rId53"/>
    <p:sldId id="372" r:id="rId54"/>
    <p:sldId id="309" r:id="rId55"/>
    <p:sldId id="334" r:id="rId56"/>
    <p:sldId id="310" r:id="rId57"/>
    <p:sldId id="311" r:id="rId58"/>
    <p:sldId id="313" r:id="rId59"/>
    <p:sldId id="314" r:id="rId60"/>
    <p:sldId id="315" r:id="rId61"/>
    <p:sldId id="317" r:id="rId62"/>
    <p:sldId id="318" r:id="rId63"/>
    <p:sldId id="319" r:id="rId64"/>
    <p:sldId id="333" r:id="rId65"/>
    <p:sldId id="261" r:id="rId66"/>
    <p:sldId id="262" r:id="rId67"/>
    <p:sldId id="263" r:id="rId68"/>
    <p:sldId id="264" r:id="rId69"/>
    <p:sldId id="266" r:id="rId70"/>
    <p:sldId id="272" r:id="rId71"/>
    <p:sldId id="273" r:id="rId72"/>
    <p:sldId id="274" r:id="rId73"/>
    <p:sldId id="275" r:id="rId74"/>
    <p:sldId id="269" r:id="rId75"/>
    <p:sldId id="271" r:id="rId76"/>
    <p:sldId id="270" r:id="rId77"/>
    <p:sldId id="329" r:id="rId78"/>
    <p:sldId id="330" r:id="rId79"/>
    <p:sldId id="331" r:id="rId80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0000"/>
    <a:srgbClr val="222222"/>
    <a:srgbClr val="383838"/>
    <a:srgbClr val="E61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78"/>
    <p:restoredTop sz="94623"/>
  </p:normalViewPr>
  <p:slideViewPr>
    <p:cSldViewPr snapToObjects="1">
      <p:cViewPr varScale="1">
        <p:scale>
          <a:sx n="101" d="100"/>
          <a:sy n="101" d="100"/>
        </p:scale>
        <p:origin x="36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w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Relationship Id="rId2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Relationship Id="rId2" Type="http://schemas.openxmlformats.org/officeDocument/2006/relationships/image" Target="../media/image63.wmf"/><Relationship Id="rId3" Type="http://schemas.openxmlformats.org/officeDocument/2006/relationships/image" Target="../media/image6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6EF20-56E6-A245-A0C6-FCE94244DF49}" type="datetimeFigureOut">
              <a:rPr lang="en-US" smtClean="0"/>
              <a:pPr/>
              <a:t>11/26/17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BB279-24D0-E74F-842C-97E9CC576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592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C6487-8DF9-0448-87B9-229C629F1A86}" type="datetimeFigureOut">
              <a:rPr lang="en-US" smtClean="0"/>
              <a:pPr/>
              <a:t>11/26/17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3916B-D2F7-E340-96C7-8D932FD23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371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57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44270-FE58-4C13-B098-A208750E1EDD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24327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2B447-8B33-4A68-BE5E-699FA7D1C248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407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7F4735-89B4-484E-AED7-E8F3B37398E8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4159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E347B-5563-4C10-BA40-15BCC7E000D1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6065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2D472-493E-42C4-AD68-4FA08361DA0D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3300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140AD-6A4D-4401-A2A2-FFCE192A1679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Suppose M = vv^T .  What are the eigenvectors and eigenvalues?  Start by considering Mv</a:t>
            </a:r>
          </a:p>
        </p:txBody>
      </p:sp>
    </p:spTree>
    <p:extLst>
      <p:ext uri="{BB962C8B-B14F-4D97-AF65-F5344CB8AC3E}">
        <p14:creationId xmlns:p14="http://schemas.microsoft.com/office/powerpoint/2010/main" val="823186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04F39D-E345-47FB-BC22-8B4B478741B5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4305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98FD92-57B7-4669-9722-442281B8FFB1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25501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29CF58-52D3-4C40-A6E3-07BFAA907165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3226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D07152-3776-4954-861D-36F8B73D155E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6022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DC2E03-3608-4BBE-BF49-38F7136488D7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875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0E3341-7059-4094-92E6-3393A6E846B1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618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A9834A-7944-4184-83E8-323D6021012F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8680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56509A-4C1F-4F63-B371-D65A96548748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1047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5B626F-B1E4-45B4-B206-6C63351694C6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18370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2A2D3-945C-45C2-8CDA-CE0787A1C2C8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2701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E1BEB5-F49C-4B38-BB65-D73365561AE9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7324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858EB-FA11-48B6-BFA1-B89B85DB1629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6846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F55C0A-F2C4-40A7-8750-BBB900F289CF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086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07E34D-3E1C-43A3-AB99-7C40B36661F0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88184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3EDE8-CBC9-4600-BB67-F62EAAA07B8D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165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3A7EEC-8902-4154-BB2A-EA6CE28313E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45400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578C0E-BC8A-4F4A-8CA6-1DB7A45A67B6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86893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50A999-B45E-4993-82F0-62771AE49134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66635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D50BB4-0DA7-4A31-9D89-A7A263AF9432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0200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318654-EAA5-4EF1-8F82-B6BB114CC797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48182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15’ from last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672C2-23C6-4941-978D-2A7B6F8009AD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21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26F28C-0656-4D87-A165-592AC264A152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024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1305B-2968-4258-885D-8692D1B3FFA7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70508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259DC-624E-4194-836E-1D50CB452BB2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A:  u and v are unknown, 1 equation</a:t>
            </a:r>
          </a:p>
        </p:txBody>
      </p:sp>
    </p:spTree>
    <p:extLst>
      <p:ext uri="{BB962C8B-B14F-4D97-AF65-F5344CB8AC3E}">
        <p14:creationId xmlns:p14="http://schemas.microsoft.com/office/powerpoint/2010/main" val="424617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136BA9-266B-43D6-8F33-430CEE1E4429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080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204E3-860F-46D7-8F54-8EE9921ABF80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90323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A252B9-AB89-497C-903D-5A9F04630F39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4506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tanford_logo.gif"/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50000"/>
          </a:blip>
          <a:stretch>
            <a:fillRect/>
          </a:stretch>
        </p:blipFill>
        <p:spPr>
          <a:xfrm>
            <a:off x="-1828800" y="-1352550"/>
            <a:ext cx="6502400" cy="590550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56350"/>
            <a:ext cx="9144000" cy="501649"/>
          </a:xfrm>
          <a:prstGeom prst="rect">
            <a:avLst/>
          </a:prstGeom>
          <a:solidFill>
            <a:srgbClr val="8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222"/>
              </a:solidFill>
              <a:latin typeface="Genev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3800" y="6440269"/>
            <a:ext cx="2235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Geneva"/>
              </a:rPr>
              <a:t>Lecture 17 -  </a:t>
            </a:r>
          </a:p>
          <a:p>
            <a:endParaRPr lang="en-US" dirty="0" smtClean="0">
              <a:solidFill>
                <a:schemeClr val="bg1"/>
              </a:solidFill>
              <a:latin typeface="Geneva"/>
            </a:endParaRPr>
          </a:p>
          <a:p>
            <a:endParaRPr lang="en-US" dirty="0">
              <a:solidFill>
                <a:schemeClr val="bg1"/>
              </a:solidFill>
              <a:latin typeface="Geneva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64432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Geneva"/>
              </a:rPr>
              <a:t>Stanford University</a:t>
            </a:r>
            <a:endParaRPr lang="en-US" sz="1600" b="1" dirty="0">
              <a:solidFill>
                <a:schemeClr val="bg1"/>
              </a:solidFill>
              <a:latin typeface="Genev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20" Type="http://schemas.openxmlformats.org/officeDocument/2006/relationships/oleObject" Target="../embeddings/oleObject7.bin"/><Relationship Id="rId21" Type="http://schemas.openxmlformats.org/officeDocument/2006/relationships/image" Target="../media/image15.emf"/><Relationship Id="rId10" Type="http://schemas.openxmlformats.org/officeDocument/2006/relationships/image" Target="../media/image11.emf"/><Relationship Id="rId11" Type="http://schemas.openxmlformats.org/officeDocument/2006/relationships/oleObject" Target="../embeddings/oleObject4.bin"/><Relationship Id="rId12" Type="http://schemas.openxmlformats.org/officeDocument/2006/relationships/image" Target="../media/image12.wmf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oleObject" Target="../embeddings/oleObject5.bin"/><Relationship Id="rId17" Type="http://schemas.openxmlformats.org/officeDocument/2006/relationships/image" Target="../media/image13.wmf"/><Relationship Id="rId18" Type="http://schemas.openxmlformats.org/officeDocument/2006/relationships/oleObject" Target="../embeddings/oleObject6.bin"/><Relationship Id="rId19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tags" Target="../tags/tag1.xml"/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8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2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hyperlink" Target="http://en.wikipedia.org/wiki/Barberpole_illusion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hyperlink" Target="http://en.wikipedia.org/wiki/Barberpole_illusion" TargetMode="External"/><Relationship Id="rId5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28.png"/><Relationship Id="rId1" Type="http://schemas.openxmlformats.org/officeDocument/2006/relationships/tags" Target="../tags/tag6.xml"/><Relationship Id="rId2" Type="http://schemas.openxmlformats.org/officeDocument/2006/relationships/tags" Target="../tags/tag7.xml"/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2.xml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20" Type="http://schemas.openxmlformats.org/officeDocument/2006/relationships/image" Target="../media/image36.pn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13.xml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28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9" Type="http://schemas.openxmlformats.org/officeDocument/2006/relationships/image" Target="../media/image35.png"/><Relationship Id="rId1" Type="http://schemas.openxmlformats.org/officeDocument/2006/relationships/tags" Target="../tags/tag11.xml"/><Relationship Id="rId2" Type="http://schemas.openxmlformats.org/officeDocument/2006/relationships/tags" Target="../tags/tag12.xml"/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tags" Target="../tags/tag15.xml"/><Relationship Id="rId6" Type="http://schemas.openxmlformats.org/officeDocument/2006/relationships/tags" Target="../tags/tag16.xml"/><Relationship Id="rId7" Type="http://schemas.openxmlformats.org/officeDocument/2006/relationships/tags" Target="../tags/tag17.xml"/><Relationship Id="rId8" Type="http://schemas.openxmlformats.org/officeDocument/2006/relationships/tags" Target="../tags/tag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4.xml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tags" Target="../tags/tag20.xml"/><Relationship Id="rId2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7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tags" Target="../tags/tag27.xml"/><Relationship Id="rId2" Type="http://schemas.openxmlformats.org/officeDocument/2006/relationships/tags" Target="../tags/tag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gif"/><Relationship Id="rId5" Type="http://schemas.openxmlformats.org/officeDocument/2006/relationships/image" Target="../media/image56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hyperlink" Target="http://www.ces.clemson.edu/~stb/klt/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63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3.wmf"/><Relationship Id="rId8" Type="http://schemas.openxmlformats.org/officeDocument/2006/relationships/image" Target="../media/image6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65.w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63.w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66.wmf"/><Relationship Id="rId10" Type="http://schemas.openxmlformats.org/officeDocument/2006/relationships/image" Target="../media/image6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67.png"/><Relationship Id="rId1" Type="http://schemas.microsoft.com/office/2007/relationships/media" Target="file:///C:\szeliski\misc\Stanford\cs223b05\lectures\02-01-Flow\grdn10fbC.avi" TargetMode="External"/><Relationship Id="rId2" Type="http://schemas.openxmlformats.org/officeDocument/2006/relationships/video" Target="file:///C:\szeliski\misc\Stanford\cs223b05\lectures\02-01-Flow\grdn10fbC.avi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hyperlink" Target="http://web.mit.edu/persci/people/adelson/pub_pdfs/wang_tr279.pdf" TargetMode="External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4" Type="http://schemas.openxmlformats.org/officeDocument/2006/relationships/video" Target="../media/media2.mpg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microsoft.com/office/2007/relationships/media" Target="file://localhost/Users/ranjaykrishna/Documents/cs131/17_videos/motionseg_statue.mpg" TargetMode="External"/><Relationship Id="rId2" Type="http://schemas.openxmlformats.org/officeDocument/2006/relationships/video" Target="file://localhost/Users/ranjaykrishna/Documents/cs131/17_videos/motionseg_statue.mpg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90.png"/><Relationship Id="rId6" Type="http://schemas.openxmlformats.org/officeDocument/2006/relationships/hyperlink" Target="http://www.ics.uci.edu/~dramanan/papers/trackingpeople/index.html" TargetMode="External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hyperlink" Target="http://www.macs.hw.ac.uk/bmvc2006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92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3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2079625"/>
          </a:xfrm>
        </p:spPr>
        <p:txBody>
          <a:bodyPr>
            <a:normAutofit/>
          </a:bodyPr>
          <a:lstStyle/>
          <a:p>
            <a:r>
              <a:rPr lang="en-US" dirty="0" smtClean="0"/>
              <a:t>Lecture: </a:t>
            </a:r>
            <a:br>
              <a:rPr lang="en-US" dirty="0" smtClean="0"/>
            </a:br>
            <a:r>
              <a:rPr lang="en-US" dirty="0" smtClean="0"/>
              <a:t>Motion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100" y="3781425"/>
            <a:ext cx="6781800" cy="2438400"/>
          </a:xfrm>
        </p:spPr>
        <p:txBody>
          <a:bodyPr>
            <a:normAutofit/>
          </a:bodyPr>
          <a:lstStyle/>
          <a:p>
            <a:r>
              <a:rPr lang="en-US" dirty="0" smtClean="0"/>
              <a:t>Juan Carlos </a:t>
            </a:r>
            <a:r>
              <a:rPr lang="en-US" dirty="0" err="1" smtClean="0"/>
              <a:t>Niebles</a:t>
            </a:r>
            <a:r>
              <a:rPr lang="en-US" dirty="0" smtClean="0"/>
              <a:t> and Ranjay Krishna</a:t>
            </a:r>
          </a:p>
          <a:p>
            <a:r>
              <a:rPr lang="en-US" dirty="0" smtClean="0"/>
              <a:t>Stanford Vision and Learning Lab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B270-61DE-354E-8ED1-1ED87554E665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14342" name="Picture 6" descr="Temporal_Persista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/>
          <a:stretch/>
        </p:blipFill>
        <p:spPr>
          <a:xfrm>
            <a:off x="304800" y="1295400"/>
            <a:ext cx="8458200" cy="4557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 smtClean="0"/>
              <a:t>Key </a:t>
            </a:r>
            <a:r>
              <a:rPr lang="en-US" altLang="en-US" sz="4000" dirty="0"/>
              <a:t>Assumptions</a:t>
            </a:r>
            <a:r>
              <a:rPr lang="en-US" altLang="en-US" sz="4000" dirty="0" smtClean="0"/>
              <a:t>: small motions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4000" dirty="0"/>
              <a:t> 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719888" y="6613525"/>
            <a:ext cx="2424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17963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58E1-557D-E246-9C59-3E65FDFBD93B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12296" name="Picture 8" descr="Spatial Cohere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5"/>
          <a:stretch/>
        </p:blipFill>
        <p:spPr>
          <a:xfrm>
            <a:off x="952500" y="990600"/>
            <a:ext cx="7239000" cy="4926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 smtClean="0"/>
              <a:t>Key </a:t>
            </a:r>
            <a:r>
              <a:rPr lang="en-US" altLang="en-US" sz="4000" dirty="0"/>
              <a:t>Assumptions</a:t>
            </a:r>
            <a:r>
              <a:rPr lang="en-US" altLang="en-US" sz="4000" dirty="0" smtClean="0"/>
              <a:t>: spatial coherence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4000" dirty="0"/>
              <a:t> 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719888" y="6613525"/>
            <a:ext cx="2424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148828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9510-1117-5F4C-B1A4-8D3F90D5C6A0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 smtClean="0"/>
              <a:t>Key Assumptions: brightness </a:t>
            </a:r>
            <a:r>
              <a:rPr lang="en-US" altLang="en-US" sz="4000" dirty="0"/>
              <a:t>Constancy</a:t>
            </a:r>
          </a:p>
        </p:txBody>
      </p:sp>
      <p:pic>
        <p:nvPicPr>
          <p:cNvPr id="9222" name="Picture 6" descr="Black_BrightnessConstanc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6858000" cy="4362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719888" y="6613525"/>
            <a:ext cx="2424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  <p:pic>
        <p:nvPicPr>
          <p:cNvPr id="9226" name="Picture 10" descr="Black_BrightnessConstancyAssump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5486400"/>
            <a:ext cx="4038600" cy="817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89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002422"/>
              </p:ext>
            </p:extLst>
          </p:nvPr>
        </p:nvGraphicFramePr>
        <p:xfrm>
          <a:off x="909638" y="4660900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" name="Equation" r:id="rId7" imgW="3365500" imgH="228600" progId="Equation.3">
                  <p:embed/>
                </p:oleObj>
              </mc:Choice>
              <mc:Fallback>
                <p:oleObj name="Equation" r:id="rId7" imgW="3365500" imgH="2286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8" y="4660900"/>
                        <a:ext cx="6945312" cy="468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7050" y="2852738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Brightness Constancy Equation: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943861"/>
              </p:ext>
            </p:extLst>
          </p:nvPr>
        </p:nvGraphicFramePr>
        <p:xfrm>
          <a:off x="1514475" y="3352800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0" name="Equation" r:id="rId9" imgW="2260600" imgH="203200" progId="Equation.3">
                  <p:embed/>
                </p:oleObj>
              </mc:Choice>
              <mc:Fallback>
                <p:oleObj name="Equation" r:id="rId9" imgW="2260600" imgH="203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475" y="3352800"/>
                        <a:ext cx="5662613" cy="5048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679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4672013" y="44005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" name="Equation" r:id="rId11" imgW="114120" imgH="215640" progId="Equation.3">
                  <p:embed/>
                </p:oleObj>
              </mc:Choice>
              <mc:Fallback>
                <p:oleObj name="Equation" r:id="rId11" imgW="114120" imgH="21564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2013" y="44005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1752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2286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2360613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5105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6019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91188" y="1789113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3125" y="1173163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59063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2667000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6324600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047392" y="5783904"/>
            <a:ext cx="3448409" cy="491088"/>
            <a:chOff x="1399" y="3516"/>
            <a:chExt cx="2554" cy="342"/>
          </a:xfrm>
        </p:grpSpPr>
        <p:graphicFrame>
          <p:nvGraphicFramePr>
            <p:cNvPr id="3077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0965288"/>
                </p:ext>
              </p:extLst>
            </p:nvPr>
          </p:nvGraphicFramePr>
          <p:xfrm>
            <a:off x="2211" y="3516"/>
            <a:ext cx="1742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2" name="Microsoft Equation 3.0" r:id="rId16" imgW="1218960" imgH="241200" progId="Equation.3">
                    <p:embed/>
                  </p:oleObj>
                </mc:Choice>
                <mc:Fallback>
                  <p:oleObj name="Microsoft Equation 3.0" r:id="rId16" imgW="1218960" imgH="241200" progId="Equation.3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" y="3516"/>
                          <a:ext cx="1742" cy="3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7" name="Rectangle 20"/>
            <p:cNvSpPr>
              <a:spLocks noChangeArrowheads="1"/>
            </p:cNvSpPr>
            <p:nvPr/>
          </p:nvSpPr>
          <p:spPr bwMode="auto">
            <a:xfrm>
              <a:off x="1399" y="3521"/>
              <a:ext cx="861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2400" dirty="0">
                  <a:cs typeface="Arial" charset="0"/>
                </a:rPr>
                <a:t>Hence,</a:t>
              </a:r>
              <a:endParaRPr lang="en-US" sz="2400" dirty="0">
                <a:solidFill>
                  <a:schemeClr val="accent2"/>
                </a:solidFill>
                <a:cs typeface="Arial" charset="0"/>
              </a:endParaRPr>
            </a:p>
          </p:txBody>
        </p:sp>
      </p:grp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46482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4800600" y="44196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derivative along x</a:t>
            </a:r>
          </a:p>
        </p:txBody>
      </p:sp>
      <p:graphicFrame>
        <p:nvGraphicFramePr>
          <p:cNvPr id="40962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410355"/>
              </p:ext>
            </p:extLst>
          </p:nvPr>
        </p:nvGraphicFramePr>
        <p:xfrm>
          <a:off x="4724400" y="5689600"/>
          <a:ext cx="26670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" name="Equation" r:id="rId18" imgW="1308100" imgH="279400" progId="Equation.3">
                  <p:embed/>
                </p:oleObj>
              </mc:Choice>
              <mc:Fallback>
                <p:oleObj name="Equation" r:id="rId18" imgW="1308100" imgH="2794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689600"/>
                        <a:ext cx="266700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75438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384773"/>
              </p:ext>
            </p:extLst>
          </p:nvPr>
        </p:nvGraphicFramePr>
        <p:xfrm>
          <a:off x="922338" y="5241925"/>
          <a:ext cx="69199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4" name="Equation" r:id="rId20" imgW="3352800" imgH="228600" progId="Equation.3">
                  <p:embed/>
                </p:oleObj>
              </mc:Choice>
              <mc:Fallback>
                <p:oleObj name="Equation" r:id="rId20" imgW="3352800" imgH="2286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5241925"/>
                        <a:ext cx="6919912" cy="4667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1066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The brightness constancy constraint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66784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5" grpId="0"/>
      <p:bldP spid="409621" grpId="0" animBg="1"/>
      <p:bldP spid="409622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Filters used to find the derivatives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2540000" cy="17145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50" y="1739900"/>
            <a:ext cx="2908300" cy="189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48" y="1860550"/>
            <a:ext cx="2349500" cy="165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87775" y="3677463"/>
                <a:ext cx="47884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775" y="3677463"/>
                <a:ext cx="478849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69351" y="3713202"/>
                <a:ext cx="492443" cy="597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351" y="3713202"/>
                <a:ext cx="492443" cy="59772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64951" y="3713202"/>
                <a:ext cx="42915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51" y="3713202"/>
                <a:ext cx="429156" cy="55399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171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665412"/>
            <a:ext cx="8153400" cy="685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How many equations and unknowns per pixel?</a:t>
            </a:r>
          </a:p>
        </p:txBody>
      </p:sp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304800" y="3589337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/>
              <a:t>The component of the flow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5562600" y="4497387"/>
            <a:ext cx="1371600" cy="1371600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6324600" y="4421187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1" name="Line 13"/>
          <p:cNvSpPr>
            <a:spLocks noChangeShapeType="1"/>
          </p:cNvSpPr>
          <p:nvPr/>
        </p:nvSpPr>
        <p:spPr bwMode="auto">
          <a:xfrm>
            <a:off x="6324600" y="5106987"/>
            <a:ext cx="129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7010400" y="5715000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7315200" y="4419600"/>
            <a:ext cx="63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,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6400800" y="5091112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5867400" y="5395912"/>
            <a:ext cx="7715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’,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6324600" y="4802187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6324600" y="4038600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gradient</a:t>
            </a: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6858000" y="5275262"/>
            <a:ext cx="1395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+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’,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+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’)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762000" y="4587875"/>
            <a:ext cx="4202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000" dirty="0">
                <a:cs typeface="Arial" charset="0"/>
              </a:rPr>
              <a:t>If (</a:t>
            </a:r>
            <a:r>
              <a:rPr lang="en-US" sz="2000" i="1" dirty="0">
                <a:cs typeface="Arial" charset="0"/>
              </a:rPr>
              <a:t>u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i="1" dirty="0">
                <a:cs typeface="Arial" charset="0"/>
              </a:rPr>
              <a:t>v </a:t>
            </a:r>
            <a:r>
              <a:rPr lang="en-US" sz="2000" dirty="0">
                <a:cs typeface="Arial" charset="0"/>
              </a:rPr>
              <a:t>) satisfies the equation, </a:t>
            </a:r>
            <a:br>
              <a:rPr lang="en-US" sz="2000" dirty="0">
                <a:cs typeface="Arial" charset="0"/>
              </a:rPr>
            </a:br>
            <a:r>
              <a:rPr lang="en-US" sz="2000" dirty="0">
                <a:cs typeface="Arial" charset="0"/>
              </a:rPr>
              <a:t>so does (</a:t>
            </a:r>
            <a:r>
              <a:rPr lang="en-US" sz="2000" i="1" dirty="0" err="1">
                <a:cs typeface="Arial" charset="0"/>
              </a:rPr>
              <a:t>u+u</a:t>
            </a:r>
            <a:r>
              <a:rPr lang="en-US" sz="2000" i="1" dirty="0">
                <a:cs typeface="Arial" charset="0"/>
              </a:rPr>
              <a:t>’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i="1" dirty="0" err="1">
                <a:cs typeface="Arial" charset="0"/>
              </a:rPr>
              <a:t>v+v</a:t>
            </a:r>
            <a:r>
              <a:rPr lang="en-US" sz="2000" i="1" dirty="0">
                <a:cs typeface="Arial" charset="0"/>
              </a:rPr>
              <a:t>’ </a:t>
            </a:r>
            <a:r>
              <a:rPr lang="en-US" sz="2000" dirty="0">
                <a:cs typeface="Arial" charset="0"/>
              </a:rPr>
              <a:t>) if</a:t>
            </a:r>
            <a:r>
              <a:rPr lang="en-US" sz="2000" b="1" dirty="0">
                <a:cs typeface="Arial" charset="0"/>
              </a:rPr>
              <a:t> </a:t>
            </a:r>
          </a:p>
        </p:txBody>
      </p:sp>
      <p:sp>
        <p:nvSpPr>
          <p:cNvPr id="411670" name="Rectangle 22"/>
          <p:cNvSpPr>
            <a:spLocks noChangeArrowheads="1"/>
          </p:cNvSpPr>
          <p:nvPr/>
        </p:nvSpPr>
        <p:spPr bwMode="auto">
          <a:xfrm>
            <a:off x="914400" y="3062287"/>
            <a:ext cx="714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/>
              <a:t>One equation (this is a scalar equation!), two unknowns 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graphicFrame>
        <p:nvGraphicFramePr>
          <p:cNvPr id="41167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590165"/>
              </p:ext>
            </p:extLst>
          </p:nvPr>
        </p:nvGraphicFramePr>
        <p:xfrm>
          <a:off x="1776413" y="5311775"/>
          <a:ext cx="2017712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3" name="Equation" r:id="rId4" imgW="977900" imgH="279400" progId="Equation.3">
                  <p:embed/>
                </p:oleObj>
              </mc:Choice>
              <mc:Fallback>
                <p:oleObj name="Equation" r:id="rId4" imgW="977900" imgH="2794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6413" y="5311775"/>
                        <a:ext cx="2017712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5" name="Rectangle 18"/>
          <p:cNvSpPr>
            <a:spLocks noChangeArrowheads="1"/>
          </p:cNvSpPr>
          <p:nvPr/>
        </p:nvSpPr>
        <p:spPr bwMode="auto">
          <a:xfrm>
            <a:off x="381000" y="1379537"/>
            <a:ext cx="830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Can we use this equation to recover image motion (</a:t>
            </a:r>
            <a:r>
              <a:rPr lang="en-US" sz="2400" dirty="0" err="1"/>
              <a:t>u,v</a:t>
            </a:r>
            <a:r>
              <a:rPr lang="en-US" sz="2400" dirty="0"/>
              <a:t>) at each pixel?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1066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The brightness constancy constraint</a:t>
            </a:r>
          </a:p>
        </p:txBody>
      </p:sp>
      <p:graphicFrame>
        <p:nvGraphicFramePr>
          <p:cNvPr id="28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911503"/>
              </p:ext>
            </p:extLst>
          </p:nvPr>
        </p:nvGraphicFramePr>
        <p:xfrm>
          <a:off x="3076574" y="1981200"/>
          <a:ext cx="261584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" name="Equation" r:id="rId6" imgW="1130300" imgH="279400" progId="Equation.3">
                  <p:embed/>
                </p:oleObj>
              </mc:Choice>
              <mc:Fallback>
                <p:oleObj name="Equation" r:id="rId6" imgW="1130300" imgH="2794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574" y="1981200"/>
                        <a:ext cx="2615843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  <p:bldP spid="411657" grpId="0"/>
      <p:bldP spid="411659" grpId="0" animBg="1"/>
      <p:bldP spid="411660" grpId="0" animBg="1"/>
      <p:bldP spid="411661" grpId="0" animBg="1"/>
      <p:bldP spid="411662" grpId="0"/>
      <p:bldP spid="411663" grpId="0"/>
      <p:bldP spid="411664" grpId="0" animBg="1"/>
      <p:bldP spid="411665" grpId="0" animBg="1"/>
      <p:bldP spid="411666" grpId="0" animBg="1"/>
      <p:bldP spid="411667" grpId="0"/>
      <p:bldP spid="411668" grpId="0"/>
      <p:bldP spid="411669" grpId="0"/>
      <p:bldP spid="4116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The aperture problem</a:t>
            </a:r>
          </a:p>
        </p:txBody>
      </p:sp>
      <p:sp>
        <p:nvSpPr>
          <p:cNvPr id="417795" name="Line 3"/>
          <p:cNvSpPr>
            <a:spLocks noChangeShapeType="1"/>
          </p:cNvSpPr>
          <p:nvPr/>
        </p:nvSpPr>
        <p:spPr bwMode="auto">
          <a:xfrm>
            <a:off x="3200400" y="1143000"/>
            <a:ext cx="1524000" cy="396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96" name="Line 4"/>
          <p:cNvSpPr>
            <a:spLocks noChangeShapeType="1"/>
          </p:cNvSpPr>
          <p:nvPr/>
        </p:nvSpPr>
        <p:spPr bwMode="auto">
          <a:xfrm>
            <a:off x="4495800" y="1447800"/>
            <a:ext cx="1524000" cy="4038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3352800" y="19050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7798" name="Line 6"/>
          <p:cNvSpPr>
            <a:spLocks noChangeShapeType="1"/>
          </p:cNvSpPr>
          <p:nvPr/>
        </p:nvSpPr>
        <p:spPr bwMode="auto">
          <a:xfrm>
            <a:off x="4572000" y="54102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7799" name="Text Box 7"/>
          <p:cNvSpPr txBox="1">
            <a:spLocks noChangeArrowheads="1"/>
          </p:cNvSpPr>
          <p:nvPr/>
        </p:nvSpPr>
        <p:spPr bwMode="auto">
          <a:xfrm>
            <a:off x="6419850" y="5334000"/>
            <a:ext cx="221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cs typeface="Arial" charset="0"/>
              </a:rPr>
              <a:t>Actual motion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5" grpId="0" animBg="1"/>
      <p:bldP spid="417796" grpId="0" animBg="1"/>
      <p:bldP spid="417798" grpId="0" animBg="1"/>
      <p:bldP spid="4177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aperture problem</a:t>
            </a:r>
          </a:p>
        </p:txBody>
      </p:sp>
      <p:sp>
        <p:nvSpPr>
          <p:cNvPr id="415747" name="Line 3"/>
          <p:cNvSpPr>
            <a:spLocks noChangeShapeType="1"/>
          </p:cNvSpPr>
          <p:nvPr/>
        </p:nvSpPr>
        <p:spPr bwMode="auto">
          <a:xfrm>
            <a:off x="3690938" y="2813050"/>
            <a:ext cx="788987" cy="21399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48" name="Line 4"/>
          <p:cNvSpPr>
            <a:spLocks noChangeShapeType="1"/>
          </p:cNvSpPr>
          <p:nvPr/>
        </p:nvSpPr>
        <p:spPr bwMode="auto">
          <a:xfrm>
            <a:off x="4648200" y="2362200"/>
            <a:ext cx="865188" cy="22526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3352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5750" name="Line 6"/>
          <p:cNvSpPr>
            <a:spLocks noChangeShapeType="1"/>
          </p:cNvSpPr>
          <p:nvPr/>
        </p:nvSpPr>
        <p:spPr bwMode="auto">
          <a:xfrm flipV="1">
            <a:off x="4648200" y="5410200"/>
            <a:ext cx="1524000" cy="609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5751" name="Text Box 7"/>
          <p:cNvSpPr txBox="1">
            <a:spLocks noChangeArrowheads="1"/>
          </p:cNvSpPr>
          <p:nvPr/>
        </p:nvSpPr>
        <p:spPr bwMode="auto">
          <a:xfrm>
            <a:off x="5429250" y="5868988"/>
            <a:ext cx="2576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cs typeface="Arial" charset="0"/>
              </a:rPr>
              <a:t>Perceived motion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7" grpId="0" animBg="1"/>
      <p:bldP spid="415748" grpId="0" animBg="1"/>
      <p:bldP spid="415750" grpId="0" animBg="1"/>
      <p:bldP spid="4157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perture_problem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barber pole illusion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268413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4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barber pole illusion</a:t>
            </a:r>
          </a:p>
        </p:txBody>
      </p:sp>
      <p:pic>
        <p:nvPicPr>
          <p:cNvPr id="29699" name="Picture 4" descr="Barberpole_illusion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268413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4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543800" y="2057400"/>
            <a:ext cx="1143000" cy="2286000"/>
          </a:xfrm>
          <a:noFill/>
        </p:spPr>
      </p:pic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7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352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Optical flow</a:t>
            </a:r>
          </a:p>
          <a:p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</a:t>
            </a:r>
            <a:r>
              <a:rPr lang="en-US" dirty="0" smtClean="0"/>
              <a:t>method</a:t>
            </a:r>
          </a:p>
          <a:p>
            <a:r>
              <a:rPr lang="en-US" dirty="0"/>
              <a:t>Pyramids for large motion</a:t>
            </a:r>
          </a:p>
          <a:p>
            <a:r>
              <a:rPr lang="en-US" dirty="0"/>
              <a:t>Common fate</a:t>
            </a:r>
          </a:p>
          <a:p>
            <a:r>
              <a:rPr lang="en-US" dirty="0" smtClean="0"/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</a:t>
            </a:r>
            <a:r>
              <a:rPr lang="en-US" sz="2000" b="1" dirty="0" smtClean="0"/>
              <a:t>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352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Optical flow</a:t>
            </a:r>
          </a:p>
          <a:p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 method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Common fate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</a:t>
            </a:r>
            <a:r>
              <a:rPr lang="en-US" sz="2000" b="1" dirty="0" smtClean="0"/>
              <a:t>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8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38" y="88669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How to get more equations for a pixel?</a:t>
            </a:r>
          </a:p>
          <a:p>
            <a:pPr eaLnBrk="1" hangingPunct="1"/>
            <a:r>
              <a:rPr lang="en-US" sz="2400" b="1" dirty="0" smtClean="0"/>
              <a:t>Spatial coherence constraint:</a:t>
            </a:r>
            <a:r>
              <a:rPr lang="en-US" sz="2400" dirty="0" smtClean="0"/>
              <a:t>  </a:t>
            </a:r>
          </a:p>
          <a:p>
            <a:pPr eaLnBrk="1" hangingPunct="1"/>
            <a:r>
              <a:rPr lang="en-US" sz="2400" dirty="0" smtClean="0"/>
              <a:t>    Assume the pixel’s neighbors have the same (</a:t>
            </a:r>
            <a:r>
              <a:rPr lang="en-US" sz="2400" dirty="0" err="1" smtClean="0"/>
              <a:t>u,v</a:t>
            </a:r>
            <a:r>
              <a:rPr lang="en-US" sz="2400" dirty="0" smtClean="0"/>
              <a:t>)</a:t>
            </a:r>
          </a:p>
          <a:p>
            <a:pPr lvl="1" eaLnBrk="1" hangingPunct="1"/>
            <a:r>
              <a:rPr lang="en-US" sz="1800" dirty="0" smtClean="0"/>
              <a:t>If we use a 5x5 window, that gives us 25 equations per pixel</a:t>
            </a:r>
          </a:p>
        </p:txBody>
      </p:sp>
      <p:pic>
        <p:nvPicPr>
          <p:cNvPr id="425988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1348" y="3657600"/>
            <a:ext cx="365565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598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0513" y="4394200"/>
            <a:ext cx="6130925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1074738" y="1102605"/>
            <a:ext cx="715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cs typeface="Arial" charset="0"/>
              </a:rPr>
              <a:t>B. Lucas and T. </a:t>
            </a:r>
            <a:r>
              <a:rPr lang="en-US" sz="1400" dirty="0" err="1">
                <a:cs typeface="Arial" charset="0"/>
              </a:rPr>
              <a:t>Kanade</a:t>
            </a:r>
            <a:r>
              <a:rPr lang="en-US" sz="1400" dirty="0">
                <a:cs typeface="Arial" charset="0"/>
              </a:rPr>
              <a:t>. An iterative image registration technique with an application to stereo vision. In </a:t>
            </a:r>
            <a:r>
              <a:rPr lang="en-US" sz="1400" i="1" dirty="0">
                <a:cs typeface="Arial" charset="0"/>
              </a:rPr>
              <a:t>Proceedings of the International Joint Conference on Artificial Intelligence</a:t>
            </a:r>
            <a:r>
              <a:rPr lang="en-US" sz="1400" dirty="0">
                <a:cs typeface="Arial" charset="0"/>
              </a:rPr>
              <a:t>, pp. 674–679, 1981.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8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06413"/>
          </a:xfrm>
        </p:spPr>
        <p:txBody>
          <a:bodyPr/>
          <a:lstStyle/>
          <a:p>
            <a:pPr eaLnBrk="1" hangingPunct="1"/>
            <a:r>
              <a:rPr lang="en-US" sz="2400" dirty="0" err="1" smtClean="0"/>
              <a:t>Overconstrained</a:t>
            </a:r>
            <a:r>
              <a:rPr lang="en-US" sz="2400" dirty="0" smtClean="0"/>
              <a:t> linear system:</a:t>
            </a:r>
          </a:p>
        </p:txBody>
      </p:sp>
      <p:grpSp>
        <p:nvGrpSpPr>
          <p:cNvPr id="32771" name="Group 4"/>
          <p:cNvGrpSpPr>
            <a:grpSpLocks/>
          </p:cNvGrpSpPr>
          <p:nvPr/>
        </p:nvGrpSpPr>
        <p:grpSpPr bwMode="auto">
          <a:xfrm>
            <a:off x="6637338" y="1905000"/>
            <a:ext cx="1592262" cy="533400"/>
            <a:chOff x="1680" y="945"/>
            <a:chExt cx="1003" cy="305"/>
          </a:xfrm>
        </p:grpSpPr>
        <p:pic>
          <p:nvPicPr>
            <p:cNvPr id="32775" name="Picture 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6" name="Picture 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7" name="Picture 7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772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3275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 flow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132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06413"/>
          </a:xfrm>
        </p:spPr>
        <p:txBody>
          <a:bodyPr/>
          <a:lstStyle/>
          <a:p>
            <a:pPr eaLnBrk="1" hangingPunct="1"/>
            <a:r>
              <a:rPr lang="en-US" sz="2400" dirty="0" err="1" smtClean="0"/>
              <a:t>Overconstrained</a:t>
            </a:r>
            <a:r>
              <a:rPr lang="en-US" sz="2400" dirty="0" smtClean="0"/>
              <a:t> linear system</a:t>
            </a:r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6637338" y="1905000"/>
            <a:ext cx="1592262" cy="533400"/>
            <a:chOff x="1680" y="945"/>
            <a:chExt cx="1003" cy="305"/>
          </a:xfrm>
        </p:grpSpPr>
        <p:pic>
          <p:nvPicPr>
            <p:cNvPr id="34829" name="Picture 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6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7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8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3275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0" y="3962400"/>
            <a:ext cx="5561013" cy="1335088"/>
            <a:chOff x="769" y="1919"/>
            <a:chExt cx="3503" cy="817"/>
          </a:xfrm>
        </p:grpSpPr>
        <p:pic>
          <p:nvPicPr>
            <p:cNvPr id="34826" name="Picture 12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7" name="Picture 13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1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4191" name="Rectangle 15"/>
          <p:cNvSpPr>
            <a:spLocks noChangeArrowheads="1"/>
          </p:cNvSpPr>
          <p:nvPr/>
        </p:nvSpPr>
        <p:spPr bwMode="auto">
          <a:xfrm>
            <a:off x="76200" y="5610225"/>
            <a:ext cx="8001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sz="2000"/>
              <a:t>The summations are over all pixels in the K x K window</a:t>
            </a:r>
          </a:p>
        </p:txBody>
      </p:sp>
      <p:pic>
        <p:nvPicPr>
          <p:cNvPr id="434192" name="Picture 1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486400" y="3200400"/>
            <a:ext cx="23161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Rectangle 17"/>
          <p:cNvSpPr>
            <a:spLocks noChangeArrowheads="1"/>
          </p:cNvSpPr>
          <p:nvPr/>
        </p:nvSpPr>
        <p:spPr bwMode="auto">
          <a:xfrm>
            <a:off x="691029" y="3151187"/>
            <a:ext cx="7772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Least squares solution for </a:t>
            </a:r>
            <a:r>
              <a:rPr lang="en-US" sz="2400" i="1" dirty="0"/>
              <a:t>d</a:t>
            </a:r>
            <a:r>
              <a:rPr lang="en-US" sz="2400" dirty="0"/>
              <a:t> given by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352394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Conditions for solvability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838200"/>
          </a:xfrm>
        </p:spPr>
        <p:txBody>
          <a:bodyPr/>
          <a:lstStyle/>
          <a:p>
            <a:pPr lvl="1" eaLnBrk="1" hangingPunct="1"/>
            <a:r>
              <a:rPr lang="en-US" smtClean="0"/>
              <a:t>Optimal (u, v) satisfies Lucas-Kanade equation</a:t>
            </a:r>
          </a:p>
        </p:txBody>
      </p:sp>
      <p:grpSp>
        <p:nvGrpSpPr>
          <p:cNvPr id="35844" name="Group 5"/>
          <p:cNvGrpSpPr>
            <a:grpSpLocks/>
          </p:cNvGrpSpPr>
          <p:nvPr/>
        </p:nvGrpSpPr>
        <p:grpSpPr bwMode="auto">
          <a:xfrm>
            <a:off x="1220788" y="1600200"/>
            <a:ext cx="5561012" cy="1296988"/>
            <a:chOff x="769" y="1919"/>
            <a:chExt cx="3503" cy="817"/>
          </a:xfrm>
        </p:grpSpPr>
        <p:pic>
          <p:nvPicPr>
            <p:cNvPr id="35848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9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0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6233" name="Text Box 9"/>
          <p:cNvSpPr txBox="1">
            <a:spLocks noChangeArrowheads="1"/>
          </p:cNvSpPr>
          <p:nvPr/>
        </p:nvSpPr>
        <p:spPr bwMode="auto">
          <a:xfrm>
            <a:off x="990600" y="5791200"/>
            <a:ext cx="3771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Does this remind anything to you?</a:t>
            </a:r>
          </a:p>
        </p:txBody>
      </p:sp>
      <p:sp>
        <p:nvSpPr>
          <p:cNvPr id="436234" name="Freeform 10"/>
          <p:cNvSpPr>
            <a:spLocks/>
          </p:cNvSpPr>
          <p:nvPr/>
        </p:nvSpPr>
        <p:spPr bwMode="auto">
          <a:xfrm>
            <a:off x="457200" y="2209800"/>
            <a:ext cx="609600" cy="3810000"/>
          </a:xfrm>
          <a:custGeom>
            <a:avLst/>
            <a:gdLst>
              <a:gd name="T0" fmla="*/ 609600 w 384"/>
              <a:gd name="T1" fmla="*/ 0 h 2400"/>
              <a:gd name="T2" fmla="*/ 0 w 384"/>
              <a:gd name="T3" fmla="*/ 533400 h 2400"/>
              <a:gd name="T4" fmla="*/ 0 w 384"/>
              <a:gd name="T5" fmla="*/ 3581400 h 2400"/>
              <a:gd name="T6" fmla="*/ 381000 w 384"/>
              <a:gd name="T7" fmla="*/ 3810000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400"/>
              <a:gd name="T14" fmla="*/ 384 w 384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400">
                <a:moveTo>
                  <a:pt x="384" y="0"/>
                </a:moveTo>
                <a:lnTo>
                  <a:pt x="0" y="336"/>
                </a:lnTo>
                <a:lnTo>
                  <a:pt x="0" y="2256"/>
                </a:lnTo>
                <a:lnTo>
                  <a:pt x="240" y="24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6235" name="Rectangle 11"/>
          <p:cNvSpPr>
            <a:spLocks noChangeArrowheads="1"/>
          </p:cNvSpPr>
          <p:nvPr/>
        </p:nvSpPr>
        <p:spPr bwMode="auto">
          <a:xfrm>
            <a:off x="685800" y="3352800"/>
            <a:ext cx="777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When is This Solvable?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invertible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 due to noise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eigenvalues </a:t>
            </a:r>
            <a:r>
              <a:rPr lang="en-US" sz="2000">
                <a:sym typeface="Symbol" pitchFamily="18" charset="2"/>
              </a:rPr>
              <a:t></a:t>
            </a:r>
            <a:r>
              <a:rPr lang="en-US" sz="2000" baseline="-25000"/>
              <a:t>1</a:t>
            </a:r>
            <a:r>
              <a:rPr lang="en-US" sz="2000"/>
              <a:t> and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of </a:t>
            </a: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well-conditioned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1</a:t>
            </a:r>
            <a:r>
              <a:rPr lang="en-US" sz="2000"/>
              <a:t>/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should not be too large </a:t>
            </a:r>
            <a:r>
              <a:rPr lang="en-US"/>
              <a:t>(</a:t>
            </a:r>
            <a:r>
              <a:rPr lang="en-US" sz="1600">
                <a:sym typeface="Symbol" pitchFamily="18" charset="2"/>
              </a:rPr>
              <a:t></a:t>
            </a:r>
            <a:r>
              <a:rPr lang="en-US" sz="1600"/>
              <a:t> </a:t>
            </a:r>
            <a:r>
              <a:rPr lang="en-US" baseline="-25000"/>
              <a:t>1</a:t>
            </a:r>
            <a:r>
              <a:rPr lang="en-US"/>
              <a:t> = larger eigenvalue)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8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3" grpId="0"/>
      <p:bldP spid="436234" grpId="0" animBg="1"/>
      <p:bldP spid="436235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979613"/>
            <a:ext cx="74310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685800" y="30480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Eigenvectors and eigenvalues of A</a:t>
            </a:r>
            <a:r>
              <a:rPr lang="en-US" sz="2800" baseline="30000"/>
              <a:t>T</a:t>
            </a:r>
            <a:r>
              <a:rPr lang="en-US" sz="2800"/>
              <a:t>A relate to edge direction and magnitude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The eigenvector associated with the larger eigenvalue points in the direction of fastest intensity change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The other eigenvector is orthogonal to it</a:t>
            </a: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914400" y="436562"/>
            <a:ext cx="7521575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i="1" dirty="0"/>
              <a:t>M = </a:t>
            </a:r>
            <a:r>
              <a:rPr lang="en-US" sz="3200" dirty="0"/>
              <a:t>A</a:t>
            </a:r>
            <a:r>
              <a:rPr lang="en-US" sz="3200" baseline="30000" dirty="0"/>
              <a:t>T</a:t>
            </a:r>
            <a:r>
              <a:rPr lang="en-US" sz="3200" dirty="0"/>
              <a:t>A is the </a:t>
            </a:r>
            <a:r>
              <a:rPr lang="en-US" sz="3200" i="1" dirty="0"/>
              <a:t>second moment matrix </a:t>
            </a:r>
            <a:r>
              <a:rPr lang="en-US" sz="32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en-US" sz="3200" dirty="0"/>
              <a:t>(Harris corner detector…)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3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276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762000" y="5257800"/>
            <a:ext cx="3124200" cy="533400"/>
          </a:xfrm>
          <a:prstGeom prst="rightArrowCallout">
            <a:avLst>
              <a:gd name="adj1" fmla="val 25000"/>
              <a:gd name="adj2" fmla="val 24093"/>
              <a:gd name="adj3" fmla="val 95043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1347696" y="0"/>
            <a:ext cx="7339104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Interpreting the eigenvalues</a:t>
            </a:r>
            <a:endParaRPr lang="ru-RU" dirty="0" smtClean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962400" y="19050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8305800" y="5851525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3048000" y="1981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4419600" y="1905000"/>
            <a:ext cx="3886200" cy="3937000"/>
          </a:xfrm>
          <a:custGeom>
            <a:avLst/>
            <a:gdLst>
              <a:gd name="T0" fmla="*/ 0 w 2448"/>
              <a:gd name="T1" fmla="*/ 3048000 h 2480"/>
              <a:gd name="T2" fmla="*/ 1066800 w 2448"/>
              <a:gd name="T3" fmla="*/ 0 h 2480"/>
              <a:gd name="T4" fmla="*/ 3886200 w 2448"/>
              <a:gd name="T5" fmla="*/ 0 h 2480"/>
              <a:gd name="T6" fmla="*/ 3886200 w 2448"/>
              <a:gd name="T7" fmla="*/ 2971800 h 2480"/>
              <a:gd name="T8" fmla="*/ 881063 w 2448"/>
              <a:gd name="T9" fmla="*/ 3937000 h 2480"/>
              <a:gd name="T10" fmla="*/ 0 w 2448"/>
              <a:gd name="T11" fmla="*/ 3048000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3962400" y="44958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5486400" y="2514600"/>
            <a:ext cx="2667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838200" y="5257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7086600" y="52578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038600" y="20574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3886200" y="5334000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533400" y="99060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cs typeface="Times New Roman" pitchFamily="18" charset="0"/>
              </a:rPr>
              <a:t>Classification of image points using eigenvalues of the second moment matrix: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6858000" y="22860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4108450" y="19812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4191000" y="51054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 rot="5542000">
            <a:off x="6574632" y="57094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865173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01687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Edge</a:t>
            </a: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H="1">
            <a:off x="6356350" y="19050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6140450" y="1851025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2819400" y="5426075"/>
            <a:ext cx="413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gradients very large or very small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large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small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pic>
        <p:nvPicPr>
          <p:cNvPr id="38919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0292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5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01687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Low-texture region</a:t>
            </a: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 flipH="1">
            <a:off x="2987675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2836863" y="5383213"/>
            <a:ext cx="40227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gradients have small magnitude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small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small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2803525" y="265588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9943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0292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8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01687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High-texture region</a:t>
            </a:r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 flipH="1">
            <a:off x="6088063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15025" y="384333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2855913" y="5383213"/>
            <a:ext cx="4992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gradients are different, large magnitudes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large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large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pic>
        <p:nvPicPr>
          <p:cNvPr id="40967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0292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01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29745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Optical flow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Horn-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Schunk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Lucas-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Kanade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Common fate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</a:t>
            </a:r>
            <a:r>
              <a:rPr lang="en-US" sz="2000" b="1" dirty="0" smtClean="0"/>
              <a:t>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04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10BF-CA0F-A146-9D78-6C3536F23CFE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Errors in Lukas-Kanade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85887"/>
            <a:ext cx="8077200" cy="1371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2400"/>
              <a:t>What are the potential causes of errors in this procedure?</a:t>
            </a:r>
          </a:p>
          <a:p>
            <a:pPr lvl="1"/>
            <a:r>
              <a:rPr lang="en-US" altLang="en-US" sz="2400"/>
              <a:t>Suppose A</a:t>
            </a:r>
            <a:r>
              <a:rPr lang="en-US" altLang="en-US" sz="2400" baseline="30000"/>
              <a:t>T</a:t>
            </a:r>
            <a:r>
              <a:rPr lang="en-US" altLang="en-US" sz="2400"/>
              <a:t>A is easily invertible</a:t>
            </a:r>
          </a:p>
          <a:p>
            <a:pPr lvl="1"/>
            <a:r>
              <a:rPr lang="en-US" altLang="en-US" sz="2400"/>
              <a:t>Suppose there is not much noise in the image</a:t>
            </a:r>
          </a:p>
          <a:p>
            <a:endParaRPr lang="en-US" altLang="en-US" sz="2400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685800" y="2819400"/>
            <a:ext cx="8077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When our assumptions are violated</a:t>
            </a:r>
          </a:p>
          <a:p>
            <a:pPr lvl="1"/>
            <a:r>
              <a:rPr lang="en-US" altLang="en-US" sz="2400" dirty="0"/>
              <a:t>Brightness constancy is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satisfied</a:t>
            </a:r>
          </a:p>
          <a:p>
            <a:pPr lvl="1"/>
            <a:r>
              <a:rPr lang="en-US" altLang="en-US" sz="2400" dirty="0"/>
              <a:t>The motion is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small</a:t>
            </a:r>
            <a:endParaRPr lang="en-US" altLang="en-US" sz="2400" b="1" dirty="0"/>
          </a:p>
          <a:p>
            <a:pPr lvl="1"/>
            <a:r>
              <a:rPr lang="en-US" altLang="en-US" sz="2400" dirty="0"/>
              <a:t>A point does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move like its neighbors</a:t>
            </a:r>
          </a:p>
          <a:p>
            <a:pPr lvl="2"/>
            <a:r>
              <a:rPr lang="en-US" altLang="en-US" dirty="0"/>
              <a:t>window size is too large</a:t>
            </a:r>
          </a:p>
          <a:p>
            <a:pPr lvl="2"/>
            <a:r>
              <a:rPr lang="en-US" altLang="en-US" dirty="0"/>
              <a:t>what is the ideal window size?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5195888" y="6019800"/>
            <a:ext cx="3948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* From </a:t>
            </a:r>
            <a:r>
              <a:rPr lang="en-US" altLang="en-US" sz="1000" dirty="0" err="1"/>
              <a:t>Khurram</a:t>
            </a:r>
            <a:r>
              <a:rPr lang="en-US" altLang="en-US" sz="1000" dirty="0"/>
              <a:t> Hassan-</a:t>
            </a:r>
            <a:r>
              <a:rPr lang="en-US" altLang="en-US" sz="1000" dirty="0" err="1"/>
              <a:t>Shafique</a:t>
            </a:r>
            <a:r>
              <a:rPr lang="en-US" altLang="en-US" sz="1000" dirty="0"/>
              <a:t> </a:t>
            </a:r>
            <a:r>
              <a:rPr lang="en-US" altLang="en-US" sz="1000" dirty="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43785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99354-1614-F14C-8C95-97C774D78277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685800" y="3813175"/>
            <a:ext cx="80772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/>
            <a:endParaRPr lang="en-US" altLang="en-US" sz="2000" dirty="0"/>
          </a:p>
          <a:p>
            <a:pPr lvl="1"/>
            <a:r>
              <a:rPr lang="en-US" altLang="en-US" sz="2000" dirty="0"/>
              <a:t>Can solve using </a:t>
            </a:r>
            <a:r>
              <a:rPr lang="en-US" altLang="en-US" sz="2000" b="1" dirty="0"/>
              <a:t>Newton’s </a:t>
            </a:r>
            <a:r>
              <a:rPr lang="en-US" altLang="en-US" sz="2000" b="1" dirty="0" smtClean="0"/>
              <a:t>method (out of scope for this class)</a:t>
            </a:r>
            <a:endParaRPr lang="en-US" altLang="en-US" sz="2000" dirty="0"/>
          </a:p>
          <a:p>
            <a:pPr lvl="1"/>
            <a:r>
              <a:rPr lang="en-US" altLang="en-US" sz="2000" dirty="0"/>
              <a:t>Lukas-</a:t>
            </a:r>
            <a:r>
              <a:rPr lang="en-US" altLang="en-US" sz="2000" dirty="0" err="1"/>
              <a:t>Kanade</a:t>
            </a:r>
            <a:r>
              <a:rPr lang="en-US" altLang="en-US" sz="2000" dirty="0"/>
              <a:t> method does one iteration of Newton’s method</a:t>
            </a:r>
          </a:p>
          <a:p>
            <a:pPr lvl="2"/>
            <a:r>
              <a:rPr lang="en-US" altLang="en-US" sz="1800" dirty="0"/>
              <a:t>Better results are obtained via more iterations</a:t>
            </a:r>
          </a:p>
          <a:p>
            <a:pPr lvl="2"/>
            <a:endParaRPr lang="en-US" altLang="en-US" sz="1400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Improving accuracy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79488"/>
            <a:ext cx="8229600" cy="522287"/>
          </a:xfrm>
        </p:spPr>
        <p:txBody>
          <a:bodyPr/>
          <a:lstStyle/>
          <a:p>
            <a:r>
              <a:rPr lang="en-US" altLang="en-US" sz="2400"/>
              <a:t>Recall our small motion assumption</a:t>
            </a:r>
          </a:p>
        </p:txBody>
      </p:sp>
      <p:pic>
        <p:nvPicPr>
          <p:cNvPr id="70661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520825"/>
            <a:ext cx="39751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662" name="Picture 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36763"/>
            <a:ext cx="41751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685800" y="2365375"/>
            <a:ext cx="77724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This is not exact</a:t>
            </a:r>
          </a:p>
          <a:p>
            <a:pPr lvl="1"/>
            <a:r>
              <a:rPr lang="en-US" altLang="en-US" sz="2000"/>
              <a:t>To do better, we need to add higher order terms back in:</a:t>
            </a:r>
          </a:p>
        </p:txBody>
      </p:sp>
      <p:pic>
        <p:nvPicPr>
          <p:cNvPr id="70664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3351213"/>
            <a:ext cx="6453187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685800" y="3736975"/>
            <a:ext cx="77724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This is a polynomial root finding problem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4430713" y="13938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4878388" y="1931988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7132638" y="32353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5195888" y="6096000"/>
            <a:ext cx="3948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170822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2CDF-38E4-7A40-827C-49E1F6CC1AD8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Iterative Refinement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381000" y="1441450"/>
            <a:ext cx="8305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38200" indent="-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76400" indent="-304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95500" indent="-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527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099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671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243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Iterative Lukas-Kanade Algorithm</a:t>
            </a:r>
          </a:p>
          <a:p>
            <a:pPr lvl="1">
              <a:buFontTx/>
              <a:buAutoNum type="arabicPeriod"/>
            </a:pPr>
            <a:r>
              <a:rPr lang="en-US" altLang="en-US" sz="2400"/>
              <a:t>Estimate velocity at each pixel by solving Lucas-Kanade equations</a:t>
            </a:r>
          </a:p>
          <a:p>
            <a:pPr lvl="1">
              <a:buFontTx/>
              <a:buAutoNum type="arabicPeriod"/>
            </a:pPr>
            <a:r>
              <a:rPr lang="en-US" altLang="en-US" sz="2400"/>
              <a:t>Warp I(t-1) towards I(t) using the estimated flow field</a:t>
            </a:r>
          </a:p>
          <a:p>
            <a:pPr lvl="2">
              <a:buFontTx/>
              <a:buNone/>
            </a:pPr>
            <a:r>
              <a:rPr lang="en-US" altLang="en-US" sz="2000" i="1"/>
              <a:t>- use image warping techniques</a:t>
            </a:r>
          </a:p>
          <a:p>
            <a:pPr lvl="1">
              <a:buFontTx/>
              <a:buAutoNum type="arabicPeriod"/>
            </a:pPr>
            <a:r>
              <a:rPr lang="en-US" altLang="en-US" sz="2400"/>
              <a:t>Repeat until convergence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5195888" y="6096000"/>
            <a:ext cx="3948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4820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do the optical flow assumptions fail?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606424" y="1563083"/>
            <a:ext cx="80803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 smtClean="0"/>
              <a:t>In </a:t>
            </a:r>
            <a:r>
              <a:rPr lang="en-US" altLang="en-US" sz="2400" smtClean="0"/>
              <a:t>other words, in </a:t>
            </a:r>
            <a:r>
              <a:rPr lang="en-US" altLang="en-US" sz="2400" dirty="0"/>
              <a:t>what situations does the displacement of pixel patches </a:t>
            </a:r>
          </a:p>
          <a:p>
            <a:r>
              <a:rPr lang="en-US" altLang="en-US" sz="2400" dirty="0"/>
              <a:t>not represent physical movement of points in space?</a:t>
            </a: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606425" y="2895600"/>
            <a:ext cx="4883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dirty="0"/>
              <a:t>1. Well, TV is based on illusory motion </a:t>
            </a:r>
          </a:p>
          <a:p>
            <a:pPr lvl="1"/>
            <a:r>
              <a:rPr lang="en-US" altLang="en-US" sz="1600" dirty="0"/>
              <a:t>– the set is stationary yet things seem to move </a:t>
            </a: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606425" y="3733800"/>
            <a:ext cx="4452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dirty="0"/>
              <a:t>2. A uniform rotating sphere </a:t>
            </a:r>
          </a:p>
          <a:p>
            <a:pPr lvl="1"/>
            <a:r>
              <a:rPr lang="en-US" altLang="en-US" sz="1600" dirty="0"/>
              <a:t>– nothing seems to move, yet it is rotating 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606425" y="4572000"/>
            <a:ext cx="7254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/>
              <a:t>3. Changing directions or intensities of lighting can make things seem to move </a:t>
            </a:r>
          </a:p>
          <a:p>
            <a:pPr lvl="1"/>
            <a:r>
              <a:rPr lang="en-US" altLang="en-US" sz="1600"/>
              <a:t>– for example, if the specular highlight on a rotating sphere moves.</a:t>
            </a:r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606425" y="5410200"/>
            <a:ext cx="85375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/>
              <a:t>4. Muscle movement can make some spots on a cheetah move opposite direction of motion. </a:t>
            </a:r>
          </a:p>
          <a:p>
            <a:pPr lvl="1"/>
            <a:r>
              <a:rPr lang="en-US" altLang="en-US" sz="1600"/>
              <a:t>– And infinitely more break downs of optical flow.</a:t>
            </a:r>
          </a:p>
        </p:txBody>
      </p:sp>
    </p:spTree>
    <p:extLst>
      <p:ext uri="{BB962C8B-B14F-4D97-AF65-F5344CB8AC3E}">
        <p14:creationId xmlns:p14="http://schemas.microsoft.com/office/powerpoint/2010/main" val="86552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29745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Optical flow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Lucas-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Kanade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</a:t>
            </a:r>
            <a:r>
              <a:rPr lang="en-US" dirty="0" smtClean="0"/>
              <a:t>method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Pyramids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for large motion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Common fate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smtClean="0"/>
              <a:t>Reading: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0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</a:t>
            </a:r>
            <a:r>
              <a:rPr lang="en-US" dirty="0" smtClean="0"/>
              <a:t>function</a:t>
            </a:r>
            <a:r>
              <a:rPr lang="en-US" dirty="0"/>
              <a:t> which is </a:t>
            </a:r>
            <a:r>
              <a:rPr lang="en-US" dirty="0" smtClean="0"/>
              <a:t>should be minimized: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2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</a:t>
            </a:r>
            <a:r>
              <a:rPr lang="en-US" dirty="0" smtClean="0"/>
              <a:t>function</a:t>
            </a:r>
            <a:r>
              <a:rPr lang="en-US" dirty="0"/>
              <a:t> which is </a:t>
            </a:r>
            <a:r>
              <a:rPr lang="en-US" dirty="0" smtClean="0"/>
              <a:t>should be minimized: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first part of the function is the brightness consistency.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8400" y="2971801"/>
            <a:ext cx="1828800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</a:t>
            </a:r>
            <a:r>
              <a:rPr lang="en-US" dirty="0" smtClean="0"/>
              <a:t>function</a:t>
            </a:r>
            <a:r>
              <a:rPr lang="en-US" dirty="0"/>
              <a:t> which is </a:t>
            </a:r>
            <a:r>
              <a:rPr lang="en-US" dirty="0" smtClean="0"/>
              <a:t>should be minimized: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second part is the smoothness constraint. It’s trying to make sure that the changes between frames are small.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05400" y="2994099"/>
            <a:ext cx="1905000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8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flow is formulated as a global energy function</a:t>
                </a:r>
                <a:r>
                  <a:rPr lang="en-US" dirty="0"/>
                  <a:t> which is </a:t>
                </a:r>
                <a:r>
                  <a:rPr lang="en-US" dirty="0" smtClean="0"/>
                  <a:t>should be minimized: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b="0" dirty="0" smtClean="0">
                    <a:ea typeface="Cambria Math" charset="0"/>
                    <a:cs typeface="Cambria Math" charset="0"/>
                  </a:rPr>
                  <a:t> is a regularization constant. Larger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b="0" dirty="0" smtClean="0">
                    <a:ea typeface="Cambria Math" charset="0"/>
                    <a:cs typeface="Cambria Math" charset="0"/>
                  </a:rPr>
                  <a:t> lead to smoother flow.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 r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1999" y="3025055"/>
            <a:ext cx="457201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0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</a:t>
            </a:r>
            <a:r>
              <a:rPr lang="en-US" dirty="0" smtClean="0"/>
              <a:t>function</a:t>
            </a:r>
            <a:r>
              <a:rPr lang="en-US" dirty="0"/>
              <a:t> which is </a:t>
            </a:r>
            <a:r>
              <a:rPr lang="en-US" dirty="0" smtClean="0"/>
              <a:t>should be minimized: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By taking the derivative with respect to u and v, we get the following 2 equations: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4921397"/>
            <a:ext cx="4972050" cy="12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From images to videos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 video is a sequence of frames captured over time</a:t>
            </a:r>
          </a:p>
          <a:p>
            <a:pPr eaLnBrk="1" hangingPunct="1"/>
            <a:r>
              <a:rPr lang="en-US" sz="2400" dirty="0" smtClean="0"/>
              <a:t>Now our image data is a function of space (x, y) and time (t)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314813718"/>
              </p:ext>
            </p:extLst>
          </p:nvPr>
        </p:nvGraphicFramePr>
        <p:xfrm>
          <a:off x="2362200" y="2514600"/>
          <a:ext cx="4792044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Image" r:id="rId4" imgW="9307937" imgH="7250794" progId="">
                  <p:embed/>
                </p:oleObj>
              </mc:Choice>
              <mc:Fallback>
                <p:oleObj name="Image" r:id="rId4" imgW="9307937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4792044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18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taking the derivative with respect to u and v, we get the following 2 equations: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Where                          </a:t>
            </a:r>
            <a:r>
              <a:rPr lang="en-US" dirty="0"/>
              <a:t>is called the </a:t>
            </a:r>
            <a:r>
              <a:rPr lang="en-US" dirty="0" smtClean="0"/>
              <a:t>Lagrange </a:t>
            </a:r>
            <a:r>
              <a:rPr lang="en-US" dirty="0"/>
              <a:t>operator. In practice, </a:t>
            </a:r>
            <a:r>
              <a:rPr lang="en-US" dirty="0" smtClean="0"/>
              <a:t>it is measured using:</a:t>
            </a:r>
          </a:p>
          <a:p>
            <a:endParaRPr lang="en-US" dirty="0"/>
          </a:p>
          <a:p>
            <a:r>
              <a:rPr lang="en-US" sz="2200" dirty="0" smtClean="0"/>
              <a:t>where             is the weighted average of u measured at (</a:t>
            </a:r>
            <a:r>
              <a:rPr lang="en-US" sz="2200" dirty="0" err="1" smtClean="0"/>
              <a:t>x,y</a:t>
            </a:r>
            <a:r>
              <a:rPr lang="en-US" sz="2200" dirty="0" smtClean="0"/>
              <a:t>).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50" y="2695722"/>
            <a:ext cx="4972050" cy="1204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12" y="3810000"/>
            <a:ext cx="1717188" cy="663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026490"/>
            <a:ext cx="4339213" cy="5704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5596109"/>
            <a:ext cx="6985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we substitute </a:t>
            </a:r>
            <a:br>
              <a:rPr lang="en-US" dirty="0" smtClean="0"/>
            </a:br>
            <a:r>
              <a:rPr lang="en-US" dirty="0" smtClean="0"/>
              <a:t>in:</a:t>
            </a:r>
          </a:p>
          <a:p>
            <a:endParaRPr lang="en-US" dirty="0"/>
          </a:p>
          <a:p>
            <a:r>
              <a:rPr lang="en-US" dirty="0" smtClean="0"/>
              <a:t>To get: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Which is linear in u and v and can be solved for each pixel individually.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2167665"/>
            <a:ext cx="4972050" cy="1204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705042"/>
            <a:ext cx="3891320" cy="511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3906645"/>
            <a:ext cx="5029200" cy="12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1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Iterative Horn-</a:t>
            </a:r>
            <a:r>
              <a:rPr lang="en-US" dirty="0" err="1" smtClean="0"/>
              <a:t>Schunk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since the solution </a:t>
            </a:r>
            <a:r>
              <a:rPr lang="en-US" dirty="0"/>
              <a:t>depends on the neighboring values of the flow field, it must be repeated once the neighbors have been updated.</a:t>
            </a:r>
            <a:r>
              <a:rPr lang="en-US" dirty="0" smtClean="0"/>
              <a:t> </a:t>
            </a:r>
          </a:p>
          <a:p>
            <a:r>
              <a:rPr lang="en-US" dirty="0" smtClean="0"/>
              <a:t>So instead, we can iteratively solve for u and v using: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04" y="4106938"/>
            <a:ext cx="5194498" cy="23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9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5693-02A9-1443-B225-E2E05F53ECB5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91148" name="Rectangle 12" descr="White marble"/>
          <p:cNvSpPr>
            <a:spLocks noChangeArrowheads="1"/>
          </p:cNvSpPr>
          <p:nvPr/>
        </p:nvSpPr>
        <p:spPr bwMode="auto">
          <a:xfrm>
            <a:off x="1549400" y="3162300"/>
            <a:ext cx="901700" cy="195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1549400" y="3162300"/>
            <a:ext cx="901700" cy="1955800"/>
            <a:chOff x="2456" y="2272"/>
            <a:chExt cx="568" cy="1232"/>
          </a:xfrm>
        </p:grpSpPr>
        <p:sp>
          <p:nvSpPr>
            <p:cNvPr id="91144" name="Rectangle 8" descr="White marble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chemeClr val="bg2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" name="Rectangle 9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solidFill>
              <a:srgbClr val="808080">
                <a:alpha val="35001"/>
              </a:srgbClr>
            </a:solidFill>
            <a:ln w="38100">
              <a:solidFill>
                <a:srgbClr val="000000">
                  <a:alpha val="35001"/>
                </a:srgbClr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0" name="Rectangle 4" descr="White marble"/>
          <p:cNvSpPr>
            <a:spLocks noChangeArrowheads="1"/>
          </p:cNvSpPr>
          <p:nvPr/>
        </p:nvSpPr>
        <p:spPr bwMode="auto">
          <a:xfrm>
            <a:off x="1549400" y="3162300"/>
            <a:ext cx="901700" cy="195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dirty="0" smtClean="0"/>
              <a:t>What does the smoothness regularization do anyway?</a:t>
            </a:r>
            <a:endParaRPr lang="en-US" altLang="en-US" sz="3600" dirty="0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962025" y="1306513"/>
            <a:ext cx="7024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962025" y="1682750"/>
            <a:ext cx="5942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We’re putting it in the expression to be minimized.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962025" y="2058988"/>
            <a:ext cx="5477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 =&gt; In texture free regions, </a:t>
            </a:r>
            <a:r>
              <a:rPr lang="en-US" altLang="en-US" sz="2000" i="1" dirty="0" smtClean="0"/>
              <a:t>there is no optical flow</a:t>
            </a:r>
            <a:endParaRPr lang="en-US" altLang="en-US" sz="2000" i="1" dirty="0"/>
          </a:p>
        </p:txBody>
      </p:sp>
      <p:grpSp>
        <p:nvGrpSpPr>
          <p:cNvPr id="91153" name="Group 17"/>
          <p:cNvGrpSpPr>
            <a:grpSpLocks/>
          </p:cNvGrpSpPr>
          <p:nvPr/>
        </p:nvGrpSpPr>
        <p:grpSpPr bwMode="auto">
          <a:xfrm>
            <a:off x="2430463" y="4133850"/>
            <a:ext cx="579437" cy="1276350"/>
            <a:chOff x="1531" y="2604"/>
            <a:chExt cx="365" cy="804"/>
          </a:xfrm>
        </p:grpSpPr>
        <p:sp>
          <p:nvSpPr>
            <p:cNvPr id="91150" name="Line 14"/>
            <p:cNvSpPr>
              <a:spLocks noChangeShapeType="1"/>
            </p:cNvSpPr>
            <p:nvPr/>
          </p:nvSpPr>
          <p:spPr bwMode="auto">
            <a:xfrm>
              <a:off x="1532" y="2604"/>
              <a:ext cx="35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1" name="Line 15"/>
            <p:cNvSpPr>
              <a:spLocks noChangeShapeType="1"/>
            </p:cNvSpPr>
            <p:nvPr/>
          </p:nvSpPr>
          <p:spPr bwMode="auto">
            <a:xfrm>
              <a:off x="1531" y="3213"/>
              <a:ext cx="365" cy="19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156" name="Group 20"/>
          <p:cNvGrpSpPr>
            <a:grpSpLocks/>
          </p:cNvGrpSpPr>
          <p:nvPr/>
        </p:nvGrpSpPr>
        <p:grpSpPr bwMode="auto">
          <a:xfrm>
            <a:off x="2968625" y="3948113"/>
            <a:ext cx="1873250" cy="1700212"/>
            <a:chOff x="2806" y="2487"/>
            <a:chExt cx="1180" cy="1071"/>
          </a:xfrm>
        </p:grpSpPr>
        <p:sp>
          <p:nvSpPr>
            <p:cNvPr id="91154" name="Text Box 18"/>
            <p:cNvSpPr txBox="1">
              <a:spLocks noChangeArrowheads="1"/>
            </p:cNvSpPr>
            <p:nvPr/>
          </p:nvSpPr>
          <p:spPr bwMode="auto">
            <a:xfrm>
              <a:off x="2806" y="2487"/>
              <a:ext cx="11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00FF"/>
                  </a:solidFill>
                </a:rPr>
                <a:t>Regularized flow</a:t>
              </a:r>
            </a:p>
          </p:txBody>
        </p:sp>
        <p:sp>
          <p:nvSpPr>
            <p:cNvPr id="91155" name="Text Box 19"/>
            <p:cNvSpPr txBox="1">
              <a:spLocks noChangeArrowheads="1"/>
            </p:cNvSpPr>
            <p:nvPr/>
          </p:nvSpPr>
          <p:spPr bwMode="auto">
            <a:xfrm>
              <a:off x="2806" y="3327"/>
              <a:ext cx="8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3300"/>
                  </a:solidFill>
                </a:rPr>
                <a:t>Optical flow</a:t>
              </a:r>
            </a:p>
          </p:txBody>
        </p:sp>
      </p:grpSp>
      <p:sp>
        <p:nvSpPr>
          <p:cNvPr id="91158" name="Rectangle 22"/>
          <p:cNvSpPr>
            <a:spLocks noChangeArrowheads="1"/>
          </p:cNvSpPr>
          <p:nvPr/>
        </p:nvSpPr>
        <p:spPr bwMode="auto">
          <a:xfrm>
            <a:off x="962025" y="2433638"/>
            <a:ext cx="7596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i="1" dirty="0"/>
              <a:t> =&gt; </a:t>
            </a:r>
            <a:r>
              <a:rPr lang="en-US" altLang="en-US" dirty="0"/>
              <a:t>On edges, </a:t>
            </a:r>
            <a:r>
              <a:rPr lang="en-US" altLang="en-US" dirty="0">
                <a:solidFill>
                  <a:srgbClr val="0000FF"/>
                </a:solidFill>
              </a:rPr>
              <a:t>points will flow to nearest </a:t>
            </a:r>
            <a:r>
              <a:rPr lang="en-US" altLang="en-US" dirty="0" smtClean="0">
                <a:solidFill>
                  <a:srgbClr val="0000FF"/>
                </a:solidFill>
              </a:rPr>
              <a:t>points, solving the aperture problem.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70164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</a:t>
            </a:r>
            <a:r>
              <a:rPr lang="en-US" smtClean="0"/>
              <a:t>: Sebastian Thurn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6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6 L 0.0625 0.044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 animBg="1"/>
      <p:bldP spid="91148" grpId="1" animBg="1"/>
      <p:bldP spid="91140" grpId="0" animBg="1"/>
      <p:bldP spid="91140" grpId="1" animBg="1"/>
      <p:bldP spid="91141" grpId="0"/>
      <p:bldP spid="91142" grpId="0"/>
      <p:bldP spid="91143" grpId="0"/>
      <p:bldP spid="9115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Dense Optical Flow with Michael Black’s method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Michael Black took Horn-</a:t>
            </a:r>
            <a:r>
              <a:rPr lang="en-US" altLang="en-US" dirty="0" err="1"/>
              <a:t>Schunk’s</a:t>
            </a:r>
            <a:r>
              <a:rPr lang="en-US" altLang="en-US" dirty="0"/>
              <a:t> method one step further, starting from the regularization constant</a:t>
            </a:r>
            <a:r>
              <a:rPr lang="en-US" altLang="en-US" dirty="0" smtClean="0"/>
              <a:t>:</a:t>
            </a:r>
            <a:endParaRPr lang="en-US" altLang="en-US" dirty="0"/>
          </a:p>
          <a:p>
            <a:r>
              <a:rPr lang="en-US" altLang="en-US" dirty="0" smtClean="0"/>
              <a:t>Which looks like </a:t>
            </a:r>
            <a:r>
              <a:rPr lang="en-US" altLang="en-US" dirty="0"/>
              <a:t>a quadratic</a:t>
            </a:r>
            <a:r>
              <a:rPr lang="en-US" altLang="en-US" dirty="0" smtClean="0"/>
              <a:t>:</a:t>
            </a:r>
          </a:p>
          <a:p>
            <a:endParaRPr lang="en-US" altLang="en-US" dirty="0"/>
          </a:p>
          <a:p>
            <a:r>
              <a:rPr lang="en-US" altLang="en-US" dirty="0" smtClean="0"/>
              <a:t>And replaced it with this:</a:t>
            </a:r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smtClean="0">
                <a:solidFill>
                  <a:srgbClr val="850000"/>
                </a:solidFill>
              </a:rPr>
              <a:t>Why does this regularization work better?</a:t>
            </a:r>
            <a:endParaRPr lang="en-US" altLang="en-US" dirty="0">
              <a:solidFill>
                <a:srgbClr val="85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3" r="14441"/>
          <a:stretch/>
        </p:blipFill>
        <p:spPr>
          <a:xfrm>
            <a:off x="2650375" y="2514600"/>
            <a:ext cx="1845425" cy="838200"/>
          </a:xfrm>
          <a:prstGeom prst="rect">
            <a:avLst/>
          </a:prstGeom>
        </p:spPr>
      </p:pic>
      <p:sp>
        <p:nvSpPr>
          <p:cNvPr id="7" name="Freeform 17"/>
          <p:cNvSpPr>
            <a:spLocks/>
          </p:cNvSpPr>
          <p:nvPr/>
        </p:nvSpPr>
        <p:spPr bwMode="auto">
          <a:xfrm>
            <a:off x="5778500" y="3185318"/>
            <a:ext cx="1003300" cy="738188"/>
          </a:xfrm>
          <a:custGeom>
            <a:avLst/>
            <a:gdLst>
              <a:gd name="T0" fmla="*/ 0 w 632"/>
              <a:gd name="T1" fmla="*/ 0 h 297"/>
              <a:gd name="T2" fmla="*/ 320 w 632"/>
              <a:gd name="T3" fmla="*/ 296 h 297"/>
              <a:gd name="T4" fmla="*/ 632 w 632"/>
              <a:gd name="T5" fmla="*/ 8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2" h="297">
                <a:moveTo>
                  <a:pt x="0" y="0"/>
                </a:moveTo>
                <a:cubicBezTo>
                  <a:pt x="107" y="147"/>
                  <a:pt x="215" y="295"/>
                  <a:pt x="320" y="296"/>
                </a:cubicBezTo>
                <a:cubicBezTo>
                  <a:pt x="425" y="297"/>
                  <a:pt x="528" y="152"/>
                  <a:pt x="632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4"/>
          <p:cNvSpPr>
            <a:spLocks/>
          </p:cNvSpPr>
          <p:nvPr/>
        </p:nvSpPr>
        <p:spPr bwMode="auto">
          <a:xfrm>
            <a:off x="5283200" y="4275534"/>
            <a:ext cx="1993900" cy="749300"/>
          </a:xfrm>
          <a:custGeom>
            <a:avLst/>
            <a:gdLst>
              <a:gd name="T0" fmla="*/ 0 w 1256"/>
              <a:gd name="T1" fmla="*/ 0 h 472"/>
              <a:gd name="T2" fmla="*/ 320 w 1256"/>
              <a:gd name="T3" fmla="*/ 96 h 472"/>
              <a:gd name="T4" fmla="*/ 624 w 1256"/>
              <a:gd name="T5" fmla="*/ 472 h 472"/>
              <a:gd name="T6" fmla="*/ 936 w 1256"/>
              <a:gd name="T7" fmla="*/ 96 h 472"/>
              <a:gd name="T8" fmla="*/ 1256 w 1256"/>
              <a:gd name="T9" fmla="*/ 8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6" h="472">
                <a:moveTo>
                  <a:pt x="0" y="0"/>
                </a:moveTo>
                <a:cubicBezTo>
                  <a:pt x="108" y="8"/>
                  <a:pt x="216" y="17"/>
                  <a:pt x="320" y="96"/>
                </a:cubicBezTo>
                <a:cubicBezTo>
                  <a:pt x="424" y="175"/>
                  <a:pt x="521" y="472"/>
                  <a:pt x="624" y="472"/>
                </a:cubicBezTo>
                <a:cubicBezTo>
                  <a:pt x="727" y="472"/>
                  <a:pt x="831" y="173"/>
                  <a:pt x="936" y="96"/>
                </a:cubicBezTo>
                <a:cubicBezTo>
                  <a:pt x="1041" y="19"/>
                  <a:pt x="1148" y="13"/>
                  <a:pt x="1256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3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 smtClean="0"/>
              <a:t>Pyramids for large motion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Common fate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Applications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2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228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3276600" y="304800"/>
            <a:ext cx="1571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52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485384" name="Rectangle 8"/>
          <p:cNvSpPr>
            <a:spLocks noChangeArrowheads="1"/>
          </p:cNvSpPr>
          <p:nvPr/>
        </p:nvSpPr>
        <p:spPr bwMode="auto">
          <a:xfrm>
            <a:off x="609600" y="2286000"/>
            <a:ext cx="6705600" cy="609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52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0" grpId="0" build="p" bldLvl="2"/>
      <p:bldP spid="48538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60325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Revisiting the small motion assumption</a:t>
            </a:r>
          </a:p>
        </p:txBody>
      </p:sp>
      <p:sp>
        <p:nvSpPr>
          <p:cNvPr id="4689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0"/>
            <a:ext cx="8229600" cy="1220787"/>
          </a:xfrm>
        </p:spPr>
        <p:txBody>
          <a:bodyPr/>
          <a:lstStyle/>
          <a:p>
            <a:pPr eaLnBrk="1" hangingPunct="1"/>
            <a:r>
              <a:rPr lang="en-US" sz="1800" dirty="0" smtClean="0"/>
              <a:t>Is this motion small enough?</a:t>
            </a:r>
          </a:p>
          <a:p>
            <a:pPr lvl="1" eaLnBrk="1" hangingPunct="1"/>
            <a:r>
              <a:rPr lang="en-US" sz="1400" dirty="0" smtClean="0"/>
              <a:t>Probably not—it’s much larger than one pixel (2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order terms dominate)</a:t>
            </a:r>
          </a:p>
          <a:p>
            <a:pPr lvl="1" eaLnBrk="1" hangingPunct="1"/>
            <a:r>
              <a:rPr lang="en-US" sz="1400" dirty="0" smtClean="0"/>
              <a:t>How might we solve this problem?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 rot="16200000">
            <a:off x="6987382" y="4290218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3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6" grpId="0" build="p" bldLvl="2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Reduce the resolution!</a:t>
            </a:r>
          </a:p>
        </p:txBody>
      </p:sp>
      <p:pic>
        <p:nvPicPr>
          <p:cNvPr id="45059" name="Picture 3" descr="garden_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1725" y="3581400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garden_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325" y="990600"/>
            <a:ext cx="36560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garden_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825" y="9906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garden_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8525" y="359568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 rot="16200000">
            <a:off x="6987382" y="4241006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1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5221288" y="4657725"/>
            <a:ext cx="3609975" cy="1203325"/>
            <a:chOff x="3289" y="3273"/>
            <a:chExt cx="2274" cy="758"/>
          </a:xfrm>
        </p:grpSpPr>
        <p:sp>
          <p:nvSpPr>
            <p:cNvPr id="4714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7107" name="Group 5"/>
          <p:cNvGrpSpPr>
            <a:grpSpLocks/>
          </p:cNvGrpSpPr>
          <p:nvPr/>
        </p:nvGrpSpPr>
        <p:grpSpPr bwMode="auto">
          <a:xfrm>
            <a:off x="177800" y="4678363"/>
            <a:ext cx="3606800" cy="1203325"/>
            <a:chOff x="112" y="3286"/>
            <a:chExt cx="2272" cy="758"/>
          </a:xfrm>
        </p:grpSpPr>
        <p:sp>
          <p:nvSpPr>
            <p:cNvPr id="47140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6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H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7800" y="914400"/>
            <a:ext cx="8763000" cy="5321300"/>
            <a:chOff x="112" y="916"/>
            <a:chExt cx="5520" cy="3352"/>
          </a:xfrm>
        </p:grpSpPr>
        <p:grpSp>
          <p:nvGrpSpPr>
            <p:cNvPr id="47115" name="Group 9"/>
            <p:cNvGrpSpPr>
              <a:grpSpLocks/>
            </p:cNvGrpSpPr>
            <p:nvPr/>
          </p:nvGrpSpPr>
          <p:grpSpPr bwMode="auto">
            <a:xfrm>
              <a:off x="112" y="916"/>
              <a:ext cx="5520" cy="3352"/>
              <a:chOff x="112" y="916"/>
              <a:chExt cx="5520" cy="3352"/>
            </a:xfrm>
          </p:grpSpPr>
          <p:grpSp>
            <p:nvGrpSpPr>
              <p:cNvPr id="47118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344" cy="3337"/>
                <a:chOff x="112" y="931"/>
                <a:chExt cx="2344" cy="3337"/>
              </a:xfrm>
            </p:grpSpPr>
            <p:grpSp>
              <p:nvGrpSpPr>
                <p:cNvPr id="47130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713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4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5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6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7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8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9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3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</a:t>
                  </a:r>
                </a:p>
              </p:txBody>
            </p:sp>
          </p:grpSp>
          <p:grpSp>
            <p:nvGrpSpPr>
              <p:cNvPr id="47119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343" cy="3352"/>
                <a:chOff x="3289" y="916"/>
                <a:chExt cx="2343" cy="3352"/>
              </a:xfrm>
            </p:grpSpPr>
            <p:grpSp>
              <p:nvGrpSpPr>
                <p:cNvPr id="47120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7122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3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4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5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8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9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2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2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</a:t>
                  </a:r>
                </a:p>
              </p:txBody>
            </p:sp>
          </p:grpSp>
        </p:grpSp>
        <p:sp>
          <p:nvSpPr>
            <p:cNvPr id="47116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7117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951288" y="1814513"/>
            <a:ext cx="1724025" cy="3602037"/>
            <a:chOff x="2489" y="1482"/>
            <a:chExt cx="1086" cy="2269"/>
          </a:xfrm>
        </p:grpSpPr>
        <p:sp>
          <p:nvSpPr>
            <p:cNvPr id="47111" name="Text Box 35"/>
            <p:cNvSpPr txBox="1">
              <a:spLocks noChangeArrowheads="1"/>
            </p:cNvSpPr>
            <p:nvPr/>
          </p:nvSpPr>
          <p:spPr bwMode="auto">
            <a:xfrm>
              <a:off x="2489" y="3482"/>
              <a:ext cx="95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u=10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2" name="Text Box 36"/>
            <p:cNvSpPr txBox="1">
              <a:spLocks noChangeArrowheads="1"/>
            </p:cNvSpPr>
            <p:nvPr/>
          </p:nvSpPr>
          <p:spPr bwMode="auto">
            <a:xfrm>
              <a:off x="2489" y="2658"/>
              <a:ext cx="86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3" name="Text Box 37"/>
            <p:cNvSpPr txBox="1">
              <a:spLocks noChangeArrowheads="1"/>
            </p:cNvSpPr>
            <p:nvPr/>
          </p:nvSpPr>
          <p:spPr bwMode="auto">
            <a:xfrm>
              <a:off x="2489" y="2026"/>
              <a:ext cx="99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u=2.5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4" name="Text Box 38"/>
            <p:cNvSpPr txBox="1">
              <a:spLocks noChangeArrowheads="1"/>
            </p:cNvSpPr>
            <p:nvPr/>
          </p:nvSpPr>
          <p:spPr bwMode="auto">
            <a:xfrm>
              <a:off x="2489" y="1482"/>
              <a:ext cx="108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u=1.25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47110" name="Rectangle 3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1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motion useful?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027" t="54286" r="30749" b="10000"/>
          <a:stretch/>
        </p:blipFill>
        <p:spPr>
          <a:xfrm>
            <a:off x="1581912" y="1380231"/>
            <a:ext cx="5980176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2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5221288" y="4656138"/>
            <a:ext cx="3609975" cy="1203325"/>
            <a:chOff x="3289" y="3273"/>
            <a:chExt cx="2274" cy="758"/>
          </a:xfrm>
        </p:grpSpPr>
        <p:sp>
          <p:nvSpPr>
            <p:cNvPr id="49198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9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9155" name="Group 5"/>
          <p:cNvGrpSpPr>
            <a:grpSpLocks/>
          </p:cNvGrpSpPr>
          <p:nvPr/>
        </p:nvGrpSpPr>
        <p:grpSpPr bwMode="auto">
          <a:xfrm>
            <a:off x="177800" y="4676775"/>
            <a:ext cx="3606800" cy="1203325"/>
            <a:chOff x="112" y="3286"/>
            <a:chExt cx="2272" cy="758"/>
          </a:xfrm>
        </p:grpSpPr>
        <p:sp>
          <p:nvSpPr>
            <p:cNvPr id="49196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7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J</a:t>
              </a:r>
            </a:p>
          </p:txBody>
        </p:sp>
      </p:grp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177800" y="914400"/>
            <a:ext cx="8797925" cy="5324475"/>
            <a:chOff x="112" y="916"/>
            <a:chExt cx="5542" cy="3354"/>
          </a:xfrm>
        </p:grpSpPr>
        <p:grpSp>
          <p:nvGrpSpPr>
            <p:cNvPr id="49171" name="Group 9"/>
            <p:cNvGrpSpPr>
              <a:grpSpLocks/>
            </p:cNvGrpSpPr>
            <p:nvPr/>
          </p:nvGrpSpPr>
          <p:grpSpPr bwMode="auto">
            <a:xfrm>
              <a:off x="112" y="916"/>
              <a:ext cx="5542" cy="3354"/>
              <a:chOff x="112" y="916"/>
              <a:chExt cx="5542" cy="3354"/>
            </a:xfrm>
          </p:grpSpPr>
          <p:grpSp>
            <p:nvGrpSpPr>
              <p:cNvPr id="49174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571" cy="3339"/>
                <a:chOff x="112" y="931"/>
                <a:chExt cx="2571" cy="3339"/>
              </a:xfrm>
            </p:grpSpPr>
            <p:grpSp>
              <p:nvGrpSpPr>
                <p:cNvPr id="49186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918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1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2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3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4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5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8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44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 (t)</a:t>
                  </a:r>
                </a:p>
              </p:txBody>
            </p:sp>
          </p:grpSp>
          <p:grpSp>
            <p:nvGrpSpPr>
              <p:cNvPr id="49175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630" cy="3354"/>
                <a:chOff x="3024" y="916"/>
                <a:chExt cx="2630" cy="3354"/>
              </a:xfrm>
            </p:grpSpPr>
            <p:grpSp>
              <p:nvGrpSpPr>
                <p:cNvPr id="49176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9178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79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0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1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4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5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7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630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 (t+1)</a:t>
                  </a:r>
                </a:p>
              </p:txBody>
            </p:sp>
          </p:grpSp>
        </p:grpSp>
        <p:sp>
          <p:nvSpPr>
            <p:cNvPr id="49172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9173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sp>
        <p:nvSpPr>
          <p:cNvPr id="49157" name="Rectangle 3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Coarse-to-fine optical flow estimation</a:t>
            </a:r>
          </a:p>
        </p:txBody>
      </p:sp>
      <p:sp>
        <p:nvSpPr>
          <p:cNvPr id="49158" name="Text Box 35"/>
          <p:cNvSpPr txBox="1">
            <a:spLocks noChangeArrowheads="1"/>
          </p:cNvSpPr>
          <p:nvPr/>
        </p:nvSpPr>
        <p:spPr bwMode="auto">
          <a:xfrm>
            <a:off x="3276600" y="1958975"/>
            <a:ext cx="1974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run iterative L-K</a:t>
            </a:r>
          </a:p>
        </p:txBody>
      </p:sp>
      <p:sp>
        <p:nvSpPr>
          <p:cNvPr id="49159" name="Line 36"/>
          <p:cNvSpPr>
            <a:spLocks noChangeShapeType="1"/>
          </p:cNvSpPr>
          <p:nvPr/>
        </p:nvSpPr>
        <p:spPr bwMode="auto">
          <a:xfrm>
            <a:off x="2362200" y="22352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Line 37"/>
          <p:cNvSpPr>
            <a:spLocks noChangeShapeType="1"/>
          </p:cNvSpPr>
          <p:nvPr/>
        </p:nvSpPr>
        <p:spPr bwMode="auto">
          <a:xfrm flipH="1">
            <a:off x="5334000" y="22352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670175" y="2949575"/>
            <a:ext cx="3273425" cy="396875"/>
            <a:chOff x="1682" y="2198"/>
            <a:chExt cx="2062" cy="250"/>
          </a:xfrm>
        </p:grpSpPr>
        <p:sp>
          <p:nvSpPr>
            <p:cNvPr id="49168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2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run iterative L-K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4191000" y="2355850"/>
            <a:ext cx="2152650" cy="593725"/>
            <a:chOff x="2640" y="1824"/>
            <a:chExt cx="1356" cy="374"/>
          </a:xfrm>
        </p:grpSpPr>
        <p:sp>
          <p:nvSpPr>
            <p:cNvPr id="49166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3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warp &amp; upsample</a:t>
              </a:r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4191000" y="3270250"/>
            <a:ext cx="303213" cy="685800"/>
            <a:chOff x="2640" y="2400"/>
            <a:chExt cx="191" cy="432"/>
          </a:xfrm>
        </p:grpSpPr>
        <p:sp>
          <p:nvSpPr>
            <p:cNvPr id="49164" name="Line 46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5" name="Text Box 47"/>
            <p:cNvSpPr txBox="1">
              <a:spLocks noChangeArrowheads="1"/>
            </p:cNvSpPr>
            <p:nvPr/>
          </p:nvSpPr>
          <p:spPr bwMode="auto">
            <a:xfrm>
              <a:off x="2688" y="2400"/>
              <a:ext cx="14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Optical Flow Results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31863"/>
            <a:ext cx="76231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 rot="16200000">
            <a:off x="6987382" y="422671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1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Optical Flow Results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838" y="914400"/>
            <a:ext cx="7797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 rot="16200000">
            <a:off x="6987383" y="420124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5" name="Rectangle 4"/>
          <p:cNvSpPr/>
          <p:nvPr/>
        </p:nvSpPr>
        <p:spPr>
          <a:xfrm>
            <a:off x="92632" y="5486400"/>
            <a:ext cx="4479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hlinkClick r:id="rId3"/>
              </a:rPr>
              <a:t> http://www.ces.clemson.edu/~stb/klt/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OpenCV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2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 smtClean="0"/>
              <a:t>Common fate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Applications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8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28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276600" y="304800"/>
            <a:ext cx="1571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52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609600" y="3810000"/>
            <a:ext cx="7772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2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Reminder: Gestalt – common fate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55972" r="25833" b="34787"/>
          <a:stretch>
            <a:fillRect/>
          </a:stretch>
        </p:blipFill>
        <p:spPr bwMode="auto">
          <a:xfrm>
            <a:off x="482600" y="3048001"/>
            <a:ext cx="804334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90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Motion segmentation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 eaLnBrk="1" hangingPunct="1"/>
            <a:r>
              <a:rPr lang="en-US" sz="2400" smtClean="0"/>
              <a:t>How do we represent the motion in this scene?</a:t>
            </a:r>
          </a:p>
        </p:txBody>
      </p:sp>
      <p:pic>
        <p:nvPicPr>
          <p:cNvPr id="53252" name="Picture 4" descr="garden_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058988"/>
            <a:ext cx="54102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25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Break image sequence into “layers” each of which has a coherent (affine) motion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213" y="2133600"/>
            <a:ext cx="2592387" cy="1824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9913" y="2133600"/>
            <a:ext cx="2578100" cy="178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4321175"/>
            <a:ext cx="5181600" cy="1927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4278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Motion segmentation</a:t>
            </a:r>
          </a:p>
        </p:txBody>
      </p:sp>
      <p:sp>
        <p:nvSpPr>
          <p:cNvPr id="54279" name="Rectangle 10"/>
          <p:cNvSpPr>
            <a:spLocks noChangeArrowheads="1"/>
          </p:cNvSpPr>
          <p:nvPr/>
        </p:nvSpPr>
        <p:spPr bwMode="auto">
          <a:xfrm>
            <a:off x="304800" y="958850"/>
            <a:ext cx="868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>
                <a:cs typeface="Arial" charset="0"/>
              </a:rPr>
              <a:t>J. Wang and E. Adelson. Layered Representation for Motion Analysis. </a:t>
            </a:r>
            <a:r>
              <a:rPr lang="en-US" sz="1200" i="1">
                <a:cs typeface="Arial" charset="0"/>
              </a:rPr>
              <a:t>CVPR 1993</a:t>
            </a:r>
            <a:r>
              <a:rPr lang="en-US" sz="1200">
                <a:cs typeface="Arial" charset="0"/>
              </a:rPr>
              <a:t>.</a:t>
            </a:r>
            <a:endParaRPr lang="en-US" sz="1200" b="1"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0690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Substituting into the brightness constancy equation: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635000" y="990600"/>
          <a:ext cx="2971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" name="Equation" r:id="rId4" imgW="1485720" imgH="457200" progId="Equation.3">
                  <p:embed/>
                </p:oleObj>
              </mc:Choice>
              <mc:Fallback>
                <p:oleObj name="Equation" r:id="rId4" imgW="1485720" imgH="457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990600"/>
                        <a:ext cx="29718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6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204456"/>
              </p:ext>
            </p:extLst>
          </p:nvPr>
        </p:nvGraphicFramePr>
        <p:xfrm>
          <a:off x="2438400" y="2819400"/>
          <a:ext cx="3214687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0" name="Microsoft Equation 3.0" r:id="rId6" imgW="1218960" imgH="241200" progId="Equation.3">
                  <p:embed/>
                </p:oleObj>
              </mc:Choice>
              <mc:Fallback>
                <p:oleObj name="Microsoft Equation 3.0" r:id="rId6" imgW="1218960" imgH="241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819400"/>
                        <a:ext cx="3214687" cy="6318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Affine motion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7035800" y="990600"/>
            <a:ext cx="1422400" cy="1676400"/>
            <a:chOff x="816" y="2928"/>
            <a:chExt cx="864" cy="912"/>
          </a:xfrm>
        </p:grpSpPr>
        <p:pic>
          <p:nvPicPr>
            <p:cNvPr id="6151" name="Picture 7" descr="AFFIN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Line 9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Line 10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11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Line 12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9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338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510977"/>
              </p:ext>
            </p:extLst>
          </p:nvPr>
        </p:nvGraphicFramePr>
        <p:xfrm>
          <a:off x="655638" y="2947987"/>
          <a:ext cx="7751762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" name="Microsoft Equation 3.0" r:id="rId4" imgW="2933640" imgH="241200" progId="Equation.3">
                  <p:embed/>
                </p:oleObj>
              </mc:Choice>
              <mc:Fallback>
                <p:oleObj name="Microsoft Equation 3.0" r:id="rId4" imgW="2933640" imgH="241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8" y="2947987"/>
                        <a:ext cx="7751762" cy="63341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 smtClean="0"/>
              <a:t>Substituting into the brightness constancy equation:</a:t>
            </a:r>
          </a:p>
        </p:txBody>
      </p:sp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635000" y="990600"/>
          <a:ext cx="2971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" name="Equation" r:id="rId6" imgW="1485720" imgH="457200" progId="Equation.3">
                  <p:embed/>
                </p:oleObj>
              </mc:Choice>
              <mc:Fallback>
                <p:oleObj name="Equation" r:id="rId6" imgW="1485720" imgH="457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990600"/>
                        <a:ext cx="29718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89" name="Text Box 5"/>
          <p:cNvSpPr txBox="1">
            <a:spLocks noChangeArrowheads="1"/>
          </p:cNvSpPr>
          <p:nvPr/>
        </p:nvSpPr>
        <p:spPr bwMode="auto">
          <a:xfrm>
            <a:off x="533400" y="3733800"/>
            <a:ext cx="8167688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400" dirty="0">
                <a:cs typeface="Arial" charset="0"/>
              </a:rPr>
              <a:t>  Each pixel provides 1 linear constraint </a:t>
            </a:r>
            <a:r>
              <a:rPr lang="en-US" sz="2400" dirty="0" smtClean="0">
                <a:cs typeface="Arial" charset="0"/>
              </a:rPr>
              <a:t>in </a:t>
            </a:r>
            <a:r>
              <a:rPr lang="en-US" sz="2400" dirty="0">
                <a:cs typeface="Arial" charset="0"/>
              </a:rPr>
              <a:t>6 unknowns</a:t>
            </a:r>
          </a:p>
        </p:txBody>
      </p:sp>
      <p:graphicFrame>
        <p:nvGraphicFramePr>
          <p:cNvPr id="5283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648629"/>
              </p:ext>
            </p:extLst>
          </p:nvPr>
        </p:nvGraphicFramePr>
        <p:xfrm>
          <a:off x="114300" y="4876800"/>
          <a:ext cx="8953500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0" name="Equation" r:id="rId8" imgW="3492360" imgH="279360" progId="Equation.3">
                  <p:embed/>
                </p:oleObj>
              </mc:Choice>
              <mc:Fallback>
                <p:oleObj name="Equation" r:id="rId8" imgW="3492360" imgH="27936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4876800"/>
                        <a:ext cx="8953500" cy="7159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1" name="Rectangle 7"/>
          <p:cNvSpPr>
            <a:spLocks noChangeArrowheads="1"/>
          </p:cNvSpPr>
          <p:nvPr/>
        </p:nvSpPr>
        <p:spPr bwMode="auto">
          <a:xfrm>
            <a:off x="533400" y="4267200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Least squares minimization: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Affine motion</a:t>
            </a:r>
          </a:p>
        </p:txBody>
      </p:sp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7035800" y="990600"/>
            <a:ext cx="1422400" cy="1676400"/>
            <a:chOff x="816" y="2928"/>
            <a:chExt cx="864" cy="912"/>
          </a:xfrm>
        </p:grpSpPr>
        <p:pic>
          <p:nvPicPr>
            <p:cNvPr id="7178" name="Picture 10" descr="AFFINE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45960" y="5986046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3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389" grpId="0"/>
      <p:bldP spid="5283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860" t="5605" r="11860" b="10987"/>
          <a:stretch/>
        </p:blipFill>
        <p:spPr>
          <a:xfrm>
            <a:off x="1581912" y="1428722"/>
            <a:ext cx="5980176" cy="4521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motion useful?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5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077200" cy="5562600"/>
          </a:xfrm>
        </p:spPr>
        <p:txBody>
          <a:bodyPr/>
          <a:lstStyle/>
          <a:p>
            <a:pPr marL="533400" indent="-533400" eaLnBrk="1" hangingPunct="1"/>
            <a:r>
              <a:rPr lang="en-US" sz="2400" smtClean="0"/>
              <a:t>1. Obtain a set of initial affine motion hypotheses</a:t>
            </a:r>
          </a:p>
          <a:p>
            <a:pPr marL="914400" lvl="1" indent="-457200" eaLnBrk="1" hangingPunct="1"/>
            <a:r>
              <a:rPr lang="en-US" sz="1600" smtClean="0"/>
              <a:t>Divide the image into blocks and estimate affine motion parameters in each block by least squares</a:t>
            </a:r>
          </a:p>
          <a:p>
            <a:pPr marL="1295400" lvl="2" indent="-381000" eaLnBrk="1" hangingPunct="1"/>
            <a:r>
              <a:rPr lang="en-US" sz="1400" smtClean="0"/>
              <a:t>Eliminate hypotheses with high residual error</a:t>
            </a:r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 l="4839"/>
          <a:stretch>
            <a:fillRect/>
          </a:stretch>
        </p:blipFill>
        <p:spPr bwMode="auto">
          <a:xfrm>
            <a:off x="457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57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15" name="Line 23"/>
          <p:cNvSpPr>
            <a:spLocks noChangeShapeType="1"/>
          </p:cNvSpPr>
          <p:nvPr/>
        </p:nvSpPr>
        <p:spPr bwMode="auto">
          <a:xfrm flipV="1">
            <a:off x="3124200" y="3733800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715000" y="3089046"/>
            <a:ext cx="2743200" cy="2286000"/>
            <a:chOff x="3600" y="2112"/>
            <a:chExt cx="1728" cy="1440"/>
          </a:xfrm>
        </p:grpSpPr>
        <p:sp>
          <p:nvSpPr>
            <p:cNvPr id="55321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219" name="Oval 27"/>
          <p:cNvSpPr>
            <a:spLocks noChangeArrowheads="1"/>
          </p:cNvSpPr>
          <p:nvPr/>
        </p:nvSpPr>
        <p:spPr bwMode="auto">
          <a:xfrm>
            <a:off x="8305800" y="3622446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1" name="Oval 29"/>
          <p:cNvSpPr>
            <a:spLocks noChangeArrowheads="1"/>
          </p:cNvSpPr>
          <p:nvPr/>
        </p:nvSpPr>
        <p:spPr bwMode="auto">
          <a:xfrm>
            <a:off x="71628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2" name="Line 30"/>
          <p:cNvSpPr>
            <a:spLocks noChangeShapeType="1"/>
          </p:cNvSpPr>
          <p:nvPr/>
        </p:nvSpPr>
        <p:spPr bwMode="auto">
          <a:xfrm flipV="1">
            <a:off x="4495800" y="5486400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3" name="Line 31"/>
          <p:cNvSpPr>
            <a:spLocks noChangeShapeType="1"/>
          </p:cNvSpPr>
          <p:nvPr/>
        </p:nvSpPr>
        <p:spPr bwMode="auto">
          <a:xfrm flipV="1">
            <a:off x="2209800" y="5486400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4" name="Line 32"/>
          <p:cNvSpPr>
            <a:spLocks noChangeShapeType="1"/>
          </p:cNvSpPr>
          <p:nvPr/>
        </p:nvSpPr>
        <p:spPr bwMode="auto">
          <a:xfrm flipV="1">
            <a:off x="914400" y="5410200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5" name="Oval 33"/>
          <p:cNvSpPr>
            <a:spLocks noChangeArrowheads="1"/>
          </p:cNvSpPr>
          <p:nvPr/>
        </p:nvSpPr>
        <p:spPr bwMode="auto">
          <a:xfrm>
            <a:off x="70866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6" name="Oval 34"/>
          <p:cNvSpPr>
            <a:spLocks noChangeArrowheads="1"/>
          </p:cNvSpPr>
          <p:nvPr/>
        </p:nvSpPr>
        <p:spPr bwMode="auto">
          <a:xfrm>
            <a:off x="73152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8" name="Line 36"/>
          <p:cNvSpPr>
            <a:spLocks noChangeShapeType="1"/>
          </p:cNvSpPr>
          <p:nvPr/>
        </p:nvSpPr>
        <p:spPr bwMode="auto">
          <a:xfrm flipV="1">
            <a:off x="3429000" y="3505200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9" name="Line 37"/>
          <p:cNvSpPr>
            <a:spLocks noChangeShapeType="1"/>
          </p:cNvSpPr>
          <p:nvPr/>
        </p:nvSpPr>
        <p:spPr bwMode="auto">
          <a:xfrm flipV="1">
            <a:off x="4419600" y="3810000"/>
            <a:ext cx="4038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0" name="Line 38"/>
          <p:cNvSpPr>
            <a:spLocks noChangeShapeType="1"/>
          </p:cNvSpPr>
          <p:nvPr/>
        </p:nvSpPr>
        <p:spPr bwMode="auto">
          <a:xfrm flipV="1">
            <a:off x="3352800" y="3962400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2" name="Oval 40"/>
          <p:cNvSpPr>
            <a:spLocks noChangeArrowheads="1"/>
          </p:cNvSpPr>
          <p:nvPr/>
        </p:nvSpPr>
        <p:spPr bwMode="auto">
          <a:xfrm>
            <a:off x="6705600" y="3317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3" name="Oval 41"/>
          <p:cNvSpPr>
            <a:spLocks noChangeArrowheads="1"/>
          </p:cNvSpPr>
          <p:nvPr/>
        </p:nvSpPr>
        <p:spPr bwMode="auto">
          <a:xfrm>
            <a:off x="6705600" y="34700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4" name="Oval 42"/>
          <p:cNvSpPr>
            <a:spLocks noChangeArrowheads="1"/>
          </p:cNvSpPr>
          <p:nvPr/>
        </p:nvSpPr>
        <p:spPr bwMode="auto">
          <a:xfrm>
            <a:off x="6629400" y="3698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5" name="Rectangle 43"/>
          <p:cNvSpPr>
            <a:spLocks noChangeArrowheads="1"/>
          </p:cNvSpPr>
          <p:nvPr/>
        </p:nvSpPr>
        <p:spPr bwMode="auto">
          <a:xfrm>
            <a:off x="381000" y="2057400"/>
            <a:ext cx="453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520239" name="Rectangle 47"/>
          <p:cNvSpPr>
            <a:spLocks noChangeArrowheads="1"/>
          </p:cNvSpPr>
          <p:nvPr/>
        </p:nvSpPr>
        <p:spPr bwMode="auto">
          <a:xfrm>
            <a:off x="381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 smtClean="0"/>
              <a:t>   Perform </a:t>
            </a:r>
            <a:r>
              <a:rPr lang="en-US" dirty="0"/>
              <a:t>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/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20240" name="Oval 48"/>
          <p:cNvSpPr>
            <a:spLocks noChangeArrowheads="1"/>
          </p:cNvSpPr>
          <p:nvPr/>
        </p:nvSpPr>
        <p:spPr bwMode="auto">
          <a:xfrm rot="1111761">
            <a:off x="6553200" y="3089046"/>
            <a:ext cx="457200" cy="12192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41" name="Oval 49"/>
          <p:cNvSpPr>
            <a:spLocks noChangeArrowheads="1"/>
          </p:cNvSpPr>
          <p:nvPr/>
        </p:nvSpPr>
        <p:spPr bwMode="auto">
          <a:xfrm rot="4301359">
            <a:off x="7004050" y="4954359"/>
            <a:ext cx="381000" cy="9906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29949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  <p:bldLst>
      <p:bldP spid="520215" grpId="0" animBg="1"/>
      <p:bldP spid="520219" grpId="0" animBg="1"/>
      <p:bldP spid="520221" grpId="0" animBg="1"/>
      <p:bldP spid="520222" grpId="0" animBg="1"/>
      <p:bldP spid="520223" grpId="0" animBg="1"/>
      <p:bldP spid="520224" grpId="0" animBg="1"/>
      <p:bldP spid="520225" grpId="0" animBg="1"/>
      <p:bldP spid="520226" grpId="0" animBg="1"/>
      <p:bldP spid="520228" grpId="0" animBg="1"/>
      <p:bldP spid="520229" grpId="0" animBg="1"/>
      <p:bldP spid="520230" grpId="0" animBg="1"/>
      <p:bldP spid="520232" grpId="0" animBg="1"/>
      <p:bldP spid="520233" grpId="0" animBg="1"/>
      <p:bldP spid="520234" grpId="0" animBg="1"/>
      <p:bldP spid="520235" grpId="0"/>
      <p:bldP spid="520239" grpId="0"/>
      <p:bldP spid="520240" grpId="0" animBg="1"/>
      <p:bldP spid="52024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8" y="3262313"/>
            <a:ext cx="4524221" cy="2951946"/>
          </a:xfrm>
          <a:prstGeom prst="rect">
            <a:avLst/>
          </a:prstGeom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How do we estimate the layers?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077200" cy="5562600"/>
          </a:xfrm>
        </p:spPr>
        <p:txBody>
          <a:bodyPr/>
          <a:lstStyle/>
          <a:p>
            <a:pPr marL="533400" indent="-533400" eaLnBrk="1" hangingPunct="1"/>
            <a:r>
              <a:rPr lang="en-US" sz="2400" smtClean="0"/>
              <a:t>1. Obtain a set of initial affine motion hypotheses</a:t>
            </a:r>
          </a:p>
          <a:p>
            <a:pPr marL="914400" lvl="1" indent="-457200" eaLnBrk="1" hangingPunct="1"/>
            <a:r>
              <a:rPr lang="en-US" sz="1600" smtClean="0"/>
              <a:t>Divide the image into blocks and estimate affine motion parameters in each block by least squares</a:t>
            </a:r>
          </a:p>
          <a:p>
            <a:pPr marL="1295400" lvl="2" indent="-381000" eaLnBrk="1" hangingPunct="1"/>
            <a:r>
              <a:rPr lang="en-US" sz="1400" smtClean="0"/>
              <a:t>Eliminate hypotheses with high residual error</a:t>
            </a:r>
          </a:p>
        </p:txBody>
      </p:sp>
      <p:sp>
        <p:nvSpPr>
          <p:cNvPr id="57349" name="Line 23"/>
          <p:cNvSpPr>
            <a:spLocks noChangeShapeType="1"/>
          </p:cNvSpPr>
          <p:nvPr/>
        </p:nvSpPr>
        <p:spPr bwMode="auto">
          <a:xfrm flipV="1">
            <a:off x="3124200" y="3774846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7350" name="Group 35"/>
          <p:cNvGrpSpPr>
            <a:grpSpLocks/>
          </p:cNvGrpSpPr>
          <p:nvPr/>
        </p:nvGrpSpPr>
        <p:grpSpPr bwMode="auto">
          <a:xfrm>
            <a:off x="5715000" y="3165246"/>
            <a:ext cx="2743200" cy="2286000"/>
            <a:chOff x="3600" y="2112"/>
            <a:chExt cx="1728" cy="1440"/>
          </a:xfrm>
        </p:grpSpPr>
        <p:sp>
          <p:nvSpPr>
            <p:cNvPr id="57372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3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4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51" name="Oval 27"/>
          <p:cNvSpPr>
            <a:spLocks noChangeArrowheads="1"/>
          </p:cNvSpPr>
          <p:nvPr/>
        </p:nvSpPr>
        <p:spPr bwMode="auto">
          <a:xfrm>
            <a:off x="8305800" y="3698646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Oval 29"/>
          <p:cNvSpPr>
            <a:spLocks noChangeArrowheads="1"/>
          </p:cNvSpPr>
          <p:nvPr/>
        </p:nvSpPr>
        <p:spPr bwMode="auto">
          <a:xfrm>
            <a:off x="71628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30"/>
          <p:cNvSpPr>
            <a:spLocks noChangeShapeType="1"/>
          </p:cNvSpPr>
          <p:nvPr/>
        </p:nvSpPr>
        <p:spPr bwMode="auto">
          <a:xfrm flipV="1">
            <a:off x="4495800" y="5527446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Line 31"/>
          <p:cNvSpPr>
            <a:spLocks noChangeShapeType="1"/>
          </p:cNvSpPr>
          <p:nvPr/>
        </p:nvSpPr>
        <p:spPr bwMode="auto">
          <a:xfrm flipV="1">
            <a:off x="2209800" y="5527446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5" name="Line 32"/>
          <p:cNvSpPr>
            <a:spLocks noChangeShapeType="1"/>
          </p:cNvSpPr>
          <p:nvPr/>
        </p:nvSpPr>
        <p:spPr bwMode="auto">
          <a:xfrm flipV="1">
            <a:off x="914400" y="5451246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6" name="Oval 33"/>
          <p:cNvSpPr>
            <a:spLocks noChangeArrowheads="1"/>
          </p:cNvSpPr>
          <p:nvPr/>
        </p:nvSpPr>
        <p:spPr bwMode="auto">
          <a:xfrm>
            <a:off x="7086600" y="54512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7" name="Oval 34"/>
          <p:cNvSpPr>
            <a:spLocks noChangeArrowheads="1"/>
          </p:cNvSpPr>
          <p:nvPr/>
        </p:nvSpPr>
        <p:spPr bwMode="auto">
          <a:xfrm>
            <a:off x="73152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8" name="Line 36"/>
          <p:cNvSpPr>
            <a:spLocks noChangeShapeType="1"/>
          </p:cNvSpPr>
          <p:nvPr/>
        </p:nvSpPr>
        <p:spPr bwMode="auto">
          <a:xfrm flipV="1">
            <a:off x="3429000" y="3546246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9" name="Line 37"/>
          <p:cNvSpPr>
            <a:spLocks noChangeShapeType="1"/>
          </p:cNvSpPr>
          <p:nvPr/>
        </p:nvSpPr>
        <p:spPr bwMode="auto">
          <a:xfrm flipV="1">
            <a:off x="4419600" y="3851046"/>
            <a:ext cx="4038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0" name="Line 38"/>
          <p:cNvSpPr>
            <a:spLocks noChangeShapeType="1"/>
          </p:cNvSpPr>
          <p:nvPr/>
        </p:nvSpPr>
        <p:spPr bwMode="auto">
          <a:xfrm flipV="1">
            <a:off x="3352800" y="4003446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1" name="Oval 40"/>
          <p:cNvSpPr>
            <a:spLocks noChangeArrowheads="1"/>
          </p:cNvSpPr>
          <p:nvPr/>
        </p:nvSpPr>
        <p:spPr bwMode="auto">
          <a:xfrm>
            <a:off x="6705600" y="33938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2" name="Oval 41"/>
          <p:cNvSpPr>
            <a:spLocks noChangeArrowheads="1"/>
          </p:cNvSpPr>
          <p:nvPr/>
        </p:nvSpPr>
        <p:spPr bwMode="auto">
          <a:xfrm>
            <a:off x="6705600" y="35462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Oval 42"/>
          <p:cNvSpPr>
            <a:spLocks noChangeArrowheads="1"/>
          </p:cNvSpPr>
          <p:nvPr/>
        </p:nvSpPr>
        <p:spPr bwMode="auto">
          <a:xfrm>
            <a:off x="6629400" y="37748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4" name="Rectangle 43"/>
          <p:cNvSpPr>
            <a:spLocks noChangeArrowheads="1"/>
          </p:cNvSpPr>
          <p:nvPr/>
        </p:nvSpPr>
        <p:spPr bwMode="auto">
          <a:xfrm>
            <a:off x="381000" y="2057400"/>
            <a:ext cx="453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57365" name="Rectangle 47"/>
          <p:cNvSpPr>
            <a:spLocks noChangeArrowheads="1"/>
          </p:cNvSpPr>
          <p:nvPr/>
        </p:nvSpPr>
        <p:spPr bwMode="auto">
          <a:xfrm>
            <a:off x="381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 smtClean="0"/>
              <a:t>   Perform </a:t>
            </a:r>
            <a:r>
              <a:rPr lang="en-US" dirty="0"/>
              <a:t>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/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7366" name="Oval 48"/>
          <p:cNvSpPr>
            <a:spLocks noChangeArrowheads="1"/>
          </p:cNvSpPr>
          <p:nvPr/>
        </p:nvSpPr>
        <p:spPr bwMode="auto">
          <a:xfrm rot="1111761">
            <a:off x="6553200" y="3165246"/>
            <a:ext cx="457200" cy="12192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Oval 49"/>
          <p:cNvSpPr>
            <a:spLocks noChangeArrowheads="1"/>
          </p:cNvSpPr>
          <p:nvPr/>
        </p:nvSpPr>
        <p:spPr bwMode="auto">
          <a:xfrm rot="4301359">
            <a:off x="7004050" y="5030559"/>
            <a:ext cx="381000" cy="9906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105025" y="3427184"/>
            <a:ext cx="1770063" cy="2698750"/>
          </a:xfrm>
          <a:custGeom>
            <a:avLst/>
            <a:gdLst>
              <a:gd name="connsiteX0" fmla="*/ 0 w 1770743"/>
              <a:gd name="connsiteY0" fmla="*/ 87086 h 2699657"/>
              <a:gd name="connsiteX1" fmla="*/ 841829 w 1770743"/>
              <a:gd name="connsiteY1" fmla="*/ 116114 h 2699657"/>
              <a:gd name="connsiteX2" fmla="*/ 1016000 w 1770743"/>
              <a:gd name="connsiteY2" fmla="*/ 566057 h 2699657"/>
              <a:gd name="connsiteX3" fmla="*/ 899886 w 1770743"/>
              <a:gd name="connsiteY3" fmla="*/ 2061029 h 2699657"/>
              <a:gd name="connsiteX4" fmla="*/ 653143 w 1770743"/>
              <a:gd name="connsiteY4" fmla="*/ 2656114 h 2699657"/>
              <a:gd name="connsiteX5" fmla="*/ 1567543 w 1770743"/>
              <a:gd name="connsiteY5" fmla="*/ 2699657 h 2699657"/>
              <a:gd name="connsiteX6" fmla="*/ 1669143 w 1770743"/>
              <a:gd name="connsiteY6" fmla="*/ 464457 h 2699657"/>
              <a:gd name="connsiteX7" fmla="*/ 1770743 w 1770743"/>
              <a:gd name="connsiteY7" fmla="*/ 0 h 2699657"/>
              <a:gd name="connsiteX8" fmla="*/ 798286 w 1770743"/>
              <a:gd name="connsiteY8" fmla="*/ 72572 h 269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0743" h="2699657">
                <a:moveTo>
                  <a:pt x="0" y="87086"/>
                </a:moveTo>
                <a:lnTo>
                  <a:pt x="841829" y="116114"/>
                </a:lnTo>
                <a:cubicBezTo>
                  <a:pt x="1032386" y="570519"/>
                  <a:pt x="1193150" y="566057"/>
                  <a:pt x="1016000" y="566057"/>
                </a:cubicBezTo>
                <a:lnTo>
                  <a:pt x="899886" y="2061029"/>
                </a:lnTo>
                <a:lnTo>
                  <a:pt x="653143" y="2656114"/>
                </a:lnTo>
                <a:lnTo>
                  <a:pt x="1567543" y="2699657"/>
                </a:lnTo>
                <a:lnTo>
                  <a:pt x="1669143" y="464457"/>
                </a:lnTo>
                <a:lnTo>
                  <a:pt x="1770743" y="0"/>
                </a:lnTo>
                <a:lnTo>
                  <a:pt x="798286" y="72572"/>
                </a:lnTo>
              </a:path>
            </a:pathLst>
          </a:custGeom>
          <a:solidFill>
            <a:srgbClr val="0070C0">
              <a:alpha val="21000"/>
            </a:srgbClr>
          </a:solidFill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60350" y="5119459"/>
            <a:ext cx="2760663" cy="1039812"/>
          </a:xfrm>
          <a:custGeom>
            <a:avLst/>
            <a:gdLst>
              <a:gd name="connsiteX0" fmla="*/ 246912 w 2759822"/>
              <a:gd name="connsiteY0" fmla="*/ 207632 h 1039781"/>
              <a:gd name="connsiteX1" fmla="*/ 290455 w 2759822"/>
              <a:gd name="connsiteY1" fmla="*/ 1034946 h 1039781"/>
              <a:gd name="connsiteX2" fmla="*/ 2336969 w 2759822"/>
              <a:gd name="connsiteY2" fmla="*/ 933346 h 1039781"/>
              <a:gd name="connsiteX3" fmla="*/ 2757883 w 2759822"/>
              <a:gd name="connsiteY3" fmla="*/ 4432 h 1039781"/>
              <a:gd name="connsiteX4" fmla="*/ 2743369 w 2759822"/>
              <a:gd name="connsiteY4" fmla="*/ 4432 h 1039781"/>
              <a:gd name="connsiteX5" fmla="*/ 246912 w 2759822"/>
              <a:gd name="connsiteY5" fmla="*/ 207632 h 103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9822" h="1039781">
                <a:moveTo>
                  <a:pt x="246912" y="207632"/>
                </a:moveTo>
                <a:cubicBezTo>
                  <a:pt x="276111" y="1039781"/>
                  <a:pt x="0" y="1034946"/>
                  <a:pt x="290455" y="1034946"/>
                </a:cubicBezTo>
                <a:lnTo>
                  <a:pt x="2336969" y="933346"/>
                </a:lnTo>
                <a:cubicBezTo>
                  <a:pt x="2477274" y="623708"/>
                  <a:pt x="2621627" y="315873"/>
                  <a:pt x="2757883" y="4432"/>
                </a:cubicBezTo>
                <a:cubicBezTo>
                  <a:pt x="2759822" y="0"/>
                  <a:pt x="2748207" y="4432"/>
                  <a:pt x="2743369" y="4432"/>
                </a:cubicBezTo>
                <a:lnTo>
                  <a:pt x="246912" y="207632"/>
                </a:lnTo>
                <a:close/>
              </a:path>
            </a:pathLst>
          </a:custGeom>
          <a:solidFill>
            <a:srgbClr val="00B050">
              <a:alpha val="21000"/>
            </a:srgbClr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832225" y="3935184"/>
            <a:ext cx="1117600" cy="1000125"/>
          </a:xfrm>
          <a:custGeom>
            <a:avLst/>
            <a:gdLst>
              <a:gd name="connsiteX0" fmla="*/ 58058 w 1117600"/>
              <a:gd name="connsiteY0" fmla="*/ 174172 h 1001486"/>
              <a:gd name="connsiteX1" fmla="*/ 0 w 1117600"/>
              <a:gd name="connsiteY1" fmla="*/ 1001486 h 1001486"/>
              <a:gd name="connsiteX2" fmla="*/ 1117600 w 1117600"/>
              <a:gd name="connsiteY2" fmla="*/ 943429 h 1001486"/>
              <a:gd name="connsiteX3" fmla="*/ 1059543 w 1117600"/>
              <a:gd name="connsiteY3" fmla="*/ 116114 h 1001486"/>
              <a:gd name="connsiteX4" fmla="*/ 348343 w 1117600"/>
              <a:gd name="connsiteY4" fmla="*/ 0 h 1001486"/>
              <a:gd name="connsiteX5" fmla="*/ 58058 w 1117600"/>
              <a:gd name="connsiteY5" fmla="*/ 174172 h 10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7600" h="1001486">
                <a:moveTo>
                  <a:pt x="58058" y="174172"/>
                </a:moveTo>
                <a:lnTo>
                  <a:pt x="0" y="1001486"/>
                </a:lnTo>
                <a:lnTo>
                  <a:pt x="1117600" y="943429"/>
                </a:lnTo>
                <a:lnTo>
                  <a:pt x="1059543" y="116114"/>
                </a:lnTo>
                <a:cubicBezTo>
                  <a:pt x="822606" y="76625"/>
                  <a:pt x="588548" y="0"/>
                  <a:pt x="348343" y="0"/>
                </a:cubicBezTo>
                <a:lnTo>
                  <a:pt x="58058" y="174172"/>
                </a:lnTo>
                <a:close/>
              </a:path>
            </a:pathLst>
          </a:custGeom>
          <a:solidFill>
            <a:srgbClr val="FFC000">
              <a:alpha val="21000"/>
            </a:srgbClr>
          </a:solidFill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846513" y="5052784"/>
            <a:ext cx="1089025" cy="1030287"/>
          </a:xfrm>
          <a:custGeom>
            <a:avLst/>
            <a:gdLst>
              <a:gd name="connsiteX0" fmla="*/ 0 w 1088571"/>
              <a:gd name="connsiteY0" fmla="*/ 14514 h 1030514"/>
              <a:gd name="connsiteX1" fmla="*/ 14514 w 1088571"/>
              <a:gd name="connsiteY1" fmla="*/ 986972 h 1030514"/>
              <a:gd name="connsiteX2" fmla="*/ 1016000 w 1088571"/>
              <a:gd name="connsiteY2" fmla="*/ 1030514 h 1030514"/>
              <a:gd name="connsiteX3" fmla="*/ 1088571 w 1088571"/>
              <a:gd name="connsiteY3" fmla="*/ 0 h 1030514"/>
              <a:gd name="connsiteX4" fmla="*/ 0 w 1088571"/>
              <a:gd name="connsiteY4" fmla="*/ 14514 h 103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1" h="1030514">
                <a:moveTo>
                  <a:pt x="0" y="14514"/>
                </a:moveTo>
                <a:lnTo>
                  <a:pt x="14514" y="986972"/>
                </a:lnTo>
                <a:lnTo>
                  <a:pt x="1016000" y="1030514"/>
                </a:lnTo>
                <a:lnTo>
                  <a:pt x="1088571" y="0"/>
                </a:lnTo>
                <a:lnTo>
                  <a:pt x="0" y="14514"/>
                </a:lnTo>
                <a:close/>
              </a:path>
            </a:pathLst>
          </a:custGeom>
          <a:solidFill>
            <a:srgbClr val="00B050">
              <a:alpha val="21000"/>
            </a:srgbClr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648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How do we estimate the layers?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077200" cy="5562600"/>
          </a:xfrm>
        </p:spPr>
        <p:txBody>
          <a:bodyPr/>
          <a:lstStyle/>
          <a:p>
            <a:pPr marL="533400" indent="-533400" eaLnBrk="1" hangingPunct="1"/>
            <a:r>
              <a:rPr lang="en-US" sz="2400" dirty="0" smtClean="0"/>
              <a:t>1. Obtain a set of initial affine motion hypotheses</a:t>
            </a:r>
          </a:p>
          <a:p>
            <a:pPr marL="914400" lvl="1" indent="-457200" eaLnBrk="1" hangingPunct="1"/>
            <a:r>
              <a:rPr lang="en-US" sz="1600" dirty="0" smtClean="0"/>
              <a:t>Divide the image into blocks and estimate affine motion parameters in each block by least squares</a:t>
            </a:r>
          </a:p>
          <a:p>
            <a:pPr marL="1295400" lvl="2" indent="-381000" eaLnBrk="1" hangingPunct="1"/>
            <a:r>
              <a:rPr lang="en-US" sz="1400" dirty="0" smtClean="0"/>
              <a:t>Eliminate hypotheses with high residual error</a:t>
            </a:r>
          </a:p>
        </p:txBody>
      </p:sp>
      <p:sp>
        <p:nvSpPr>
          <p:cNvPr id="592936" name="Rectangle 40"/>
          <p:cNvSpPr>
            <a:spLocks noChangeArrowheads="1"/>
          </p:cNvSpPr>
          <p:nvPr/>
        </p:nvSpPr>
        <p:spPr bwMode="auto">
          <a:xfrm>
            <a:off x="381000" y="2057400"/>
            <a:ext cx="453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  Map into motion parameter space</a:t>
            </a:r>
          </a:p>
        </p:txBody>
      </p:sp>
      <p:sp>
        <p:nvSpPr>
          <p:cNvPr id="592937" name="Rectangle 41"/>
          <p:cNvSpPr>
            <a:spLocks noChangeArrowheads="1"/>
          </p:cNvSpPr>
          <p:nvPr/>
        </p:nvSpPr>
        <p:spPr bwMode="auto">
          <a:xfrm>
            <a:off x="381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  </a:t>
            </a:r>
            <a:r>
              <a:rPr lang="en-US" dirty="0" smtClean="0">
                <a:solidFill>
                  <a:srgbClr val="000000"/>
                </a:solidFill>
              </a:rPr>
              <a:t>Perform </a:t>
            </a:r>
            <a:r>
              <a:rPr lang="en-US" dirty="0">
                <a:solidFill>
                  <a:srgbClr val="000000"/>
                </a:solidFill>
              </a:rPr>
              <a:t>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6326" name="Rectangle 45"/>
          <p:cNvSpPr>
            <a:spLocks noChangeArrowheads="1"/>
          </p:cNvSpPr>
          <p:nvPr/>
        </p:nvSpPr>
        <p:spPr bwMode="auto">
          <a:xfrm>
            <a:off x="381000" y="3505200"/>
            <a:ext cx="72390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</a:rPr>
              <a:t>2. Iterate until convergence: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Assign each pixel to best hypothesis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000000"/>
                </a:solidFill>
              </a:rPr>
              <a:t>Pixels with high residual error remain unassigned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Perform region filtering to enforce spatial constraints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Re-estimate affine motions in each region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847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936" grpId="0"/>
      <p:bldP spid="59293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35052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Example result</a:t>
            </a:r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1238" y="2819400"/>
            <a:ext cx="698976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4100" y="4419600"/>
            <a:ext cx="68707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Rectangle 7"/>
          <p:cNvSpPr>
            <a:spLocks noChangeArrowheads="1"/>
          </p:cNvSpPr>
          <p:nvPr/>
        </p:nvSpPr>
        <p:spPr bwMode="auto">
          <a:xfrm>
            <a:off x="304800" y="6019800"/>
            <a:ext cx="868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>
                <a:latin typeface="Arial" charset="0"/>
                <a:cs typeface="Arial" charset="0"/>
              </a:rPr>
              <a:t>J. Wang and E. Adelson. </a:t>
            </a:r>
            <a:r>
              <a:rPr lang="en-US" sz="1600">
                <a:latin typeface="Arial" charset="0"/>
                <a:cs typeface="Arial" charset="0"/>
                <a:hlinkClick r:id="rId5"/>
              </a:rPr>
              <a:t>Layered Representation for Motion Analysis. </a:t>
            </a:r>
            <a:r>
              <a:rPr lang="en-US" sz="1600" i="1">
                <a:latin typeface="Arial" charset="0"/>
                <a:cs typeface="Arial" charset="0"/>
              </a:rPr>
              <a:t>CVPR 1993</a:t>
            </a:r>
            <a:r>
              <a:rPr lang="en-US" sz="1600">
                <a:latin typeface="Arial" charset="0"/>
                <a:cs typeface="Arial" charset="0"/>
              </a:rPr>
              <a:t>.</a:t>
            </a:r>
            <a:endParaRPr lang="en-US" sz="1600" b="1"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9150" y="789781"/>
            <a:ext cx="2578100" cy="178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0518980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Common fate</a:t>
            </a:r>
          </a:p>
          <a:p>
            <a:r>
              <a:rPr lang="en-US" dirty="0" smtClean="0"/>
              <a:t>Applications</a:t>
            </a:r>
          </a:p>
          <a:p>
            <a:pPr marL="914400" lvl="2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Uses of motion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848600" cy="4572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Tracking features</a:t>
            </a:r>
          </a:p>
          <a:p>
            <a:r>
              <a:rPr lang="en-US" sz="2800" dirty="0"/>
              <a:t>Segmenting objects based on motion cues</a:t>
            </a:r>
          </a:p>
          <a:p>
            <a:r>
              <a:rPr lang="en-US" sz="2800" dirty="0" smtClean="0"/>
              <a:t>Learning </a:t>
            </a:r>
            <a:r>
              <a:rPr lang="en-US" sz="2800" dirty="0"/>
              <a:t>dynamical models</a:t>
            </a:r>
          </a:p>
          <a:p>
            <a:r>
              <a:rPr lang="en-US" sz="2800" dirty="0"/>
              <a:t>Improving video quality</a:t>
            </a:r>
          </a:p>
          <a:p>
            <a:pPr lvl="1"/>
            <a:r>
              <a:rPr lang="en-US" sz="2400" dirty="0"/>
              <a:t>Motion stabilization</a:t>
            </a:r>
          </a:p>
          <a:p>
            <a:pPr lvl="1"/>
            <a:r>
              <a:rPr lang="en-US" sz="2400" dirty="0"/>
              <a:t>Super resolution</a:t>
            </a:r>
          </a:p>
          <a:p>
            <a:pPr eaLnBrk="1" hangingPunct="1"/>
            <a:r>
              <a:rPr lang="en-US" sz="2800" dirty="0" smtClean="0"/>
              <a:t>Tracking objects</a:t>
            </a:r>
          </a:p>
          <a:p>
            <a:pPr eaLnBrk="1" hangingPunct="1"/>
            <a:r>
              <a:rPr lang="en-US" sz="2800" dirty="0" smtClean="0"/>
              <a:t>Recognizing events and activities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9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2133600" y="304800"/>
            <a:ext cx="50748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dirty="0"/>
              <a:t>Estimating 3D structure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pic>
        <p:nvPicPr>
          <p:cNvPr id="2" name="wilshire-raw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2057400"/>
            <a:ext cx="3657600" cy="2743200"/>
          </a:xfrm>
          <a:prstGeom prst="rect">
            <a:avLst/>
          </a:prstGeom>
        </p:spPr>
      </p:pic>
      <p:pic>
        <p:nvPicPr>
          <p:cNvPr id="3" name="wilshire-3d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6002" y="2000250"/>
            <a:ext cx="3810000" cy="2857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903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Segmenting objects based on motion cues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Background subtraction</a:t>
            </a:r>
          </a:p>
          <a:p>
            <a:pPr lvl="1" eaLnBrk="1" hangingPunct="1"/>
            <a:r>
              <a:rPr lang="en-US" sz="2000" dirty="0" smtClean="0"/>
              <a:t>A static camera is observing a scene</a:t>
            </a:r>
          </a:p>
          <a:p>
            <a:pPr lvl="1" eaLnBrk="1" hangingPunct="1"/>
            <a:r>
              <a:rPr lang="en-US" sz="2000" dirty="0" smtClean="0"/>
              <a:t>Goal: separate the static </a:t>
            </a:r>
            <a:r>
              <a:rPr lang="en-US" sz="2000" i="1" dirty="0" smtClean="0"/>
              <a:t>background</a:t>
            </a:r>
            <a:r>
              <a:rPr lang="en-US" sz="2000" dirty="0" smtClean="0"/>
              <a:t> from the moving </a:t>
            </a:r>
            <a:r>
              <a:rPr lang="en-US" sz="2000" i="1" dirty="0" smtClean="0"/>
              <a:t>foreground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 t="26257" b="26257"/>
          <a:stretch>
            <a:fillRect/>
          </a:stretch>
        </p:blipFill>
        <p:spPr bwMode="auto">
          <a:xfrm>
            <a:off x="1976438" y="2514600"/>
            <a:ext cx="549116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 t="26146" b="26146"/>
          <a:stretch>
            <a:fillRect/>
          </a:stretch>
        </p:blipFill>
        <p:spPr bwMode="auto">
          <a:xfrm>
            <a:off x="1974850" y="4367213"/>
            <a:ext cx="5489575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1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35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Motion segmentation</a:t>
            </a:r>
          </a:p>
          <a:p>
            <a:pPr lvl="1" eaLnBrk="1" hangingPunct="1"/>
            <a:r>
              <a:rPr lang="en-US" sz="2000" dirty="0" smtClean="0"/>
              <a:t>Segment the video into multiple </a:t>
            </a:r>
            <a:r>
              <a:rPr lang="en-US" sz="2000" i="1" dirty="0" smtClean="0"/>
              <a:t>coherently </a:t>
            </a:r>
            <a:r>
              <a:rPr lang="en-US" sz="2000" dirty="0" smtClean="0"/>
              <a:t>moving objects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5" cstate="print"/>
          <a:srcRect l="41521" t="17863"/>
          <a:stretch>
            <a:fillRect/>
          </a:stretch>
        </p:blipFill>
        <p:spPr bwMode="auto">
          <a:xfrm>
            <a:off x="457200" y="2438400"/>
            <a:ext cx="4267200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Segmenting objects based on motion cues</a:t>
            </a:r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4432300" y="5638800"/>
            <a:ext cx="494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S. J. </a:t>
            </a:r>
            <a:r>
              <a:rPr lang="en-US" sz="1200" dirty="0" err="1"/>
              <a:t>Pundlik</a:t>
            </a:r>
            <a:r>
              <a:rPr lang="en-US" sz="1200" dirty="0"/>
              <a:t> and S. T. </a:t>
            </a:r>
            <a:r>
              <a:rPr lang="en-US" sz="1200" dirty="0" err="1"/>
              <a:t>Birchfield</a:t>
            </a:r>
            <a:r>
              <a:rPr lang="en-US" sz="1200" dirty="0"/>
              <a:t>, Motion Segmentation at Any Speed, Proceedings of the British Machine Vision Conference  </a:t>
            </a:r>
            <a:r>
              <a:rPr lang="en-US" sz="1200" dirty="0" smtClean="0"/>
              <a:t>(BMVC) 2006</a:t>
            </a:r>
            <a:endParaRPr lang="en-US" sz="1200" dirty="0"/>
          </a:p>
        </p:txBody>
      </p:sp>
      <p:pic>
        <p:nvPicPr>
          <p:cNvPr id="327691" name="motionseg_statue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743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54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276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6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691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25" y="847726"/>
            <a:ext cx="6886575" cy="492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533400" y="5788353"/>
            <a:ext cx="800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err="1"/>
              <a:t>Z.Yin</a:t>
            </a:r>
            <a:r>
              <a:rPr lang="en-US" sz="1400" dirty="0"/>
              <a:t> and </a:t>
            </a:r>
            <a:r>
              <a:rPr lang="en-US" sz="1400" dirty="0" err="1"/>
              <a:t>R.Collins</a:t>
            </a:r>
            <a:r>
              <a:rPr lang="en-US" sz="1400" dirty="0"/>
              <a:t>, "On-the-fly Object Modeling while Tracking," </a:t>
            </a:r>
            <a:r>
              <a:rPr lang="en-US" sz="1400" i="1" dirty="0"/>
              <a:t>IEEE Computer Vision and Pattern Recognition (CVPR '07),</a:t>
            </a:r>
            <a:r>
              <a:rPr lang="en-US" sz="1400" dirty="0"/>
              <a:t> Minneapolis, MN, June </a:t>
            </a:r>
            <a:r>
              <a:rPr lang="en-US" sz="1400" dirty="0" smtClean="0"/>
              <a:t>2007. </a:t>
            </a:r>
            <a:endParaRPr lang="en-US" sz="1400" dirty="0"/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2630488" y="44450"/>
            <a:ext cx="3541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Tracking objects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09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 smtClean="0"/>
              <a:t>Optical flow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Definition: optical flow is the </a:t>
            </a:r>
            <a:r>
              <a:rPr lang="en-US" sz="2800" i="1" dirty="0" smtClean="0">
                <a:solidFill>
                  <a:srgbClr val="C00000"/>
                </a:solidFill>
              </a:rPr>
              <a:t>apparent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motion of brightness patterns in the image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Note: apparent motion can be caused by lighting changes without any actual motion</a:t>
            </a:r>
          </a:p>
          <a:p>
            <a:pPr lvl="1" eaLnBrk="1" hangingPunct="1"/>
            <a:r>
              <a:rPr lang="en-US" sz="2400" dirty="0" smtClean="0"/>
              <a:t>Think of a uniform rotating sphere under fixed lighting vs. a stationary sphere under moving illumination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0" y="4953000"/>
            <a:ext cx="8534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sz="2800" b="1"/>
              <a:t>GOAL:</a:t>
            </a:r>
            <a:r>
              <a:rPr lang="en-US" sz="2800"/>
              <a:t> Recover image motion at each pixel from optical flow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36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7" grpId="0" uiExpand="1" build="p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648049" y="76200"/>
            <a:ext cx="781015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 smtClean="0"/>
              <a:t>Synthesizing dynamic textures</a:t>
            </a:r>
            <a:endParaRPr lang="en-US" sz="4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6" name="water-syn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324" y="1600200"/>
            <a:ext cx="8229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6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5514-DF13-4127-B379-0D9311574531}" type="slidenum">
              <a:rPr lang="en-US"/>
              <a:pPr/>
              <a:t>71</a:t>
            </a:fld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Super-resolution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38600" y="1676400"/>
            <a:ext cx="4267200" cy="4267200"/>
            <a:chOff x="2544" y="1056"/>
            <a:chExt cx="2688" cy="2688"/>
          </a:xfrm>
        </p:grpSpPr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44" y="1056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6" y="1056"/>
              <a:ext cx="864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8" y="1056"/>
              <a:ext cx="864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4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58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70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2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44" y="2880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3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58" y="2882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4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68" y="2880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685800" y="1828800"/>
            <a:ext cx="2671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Example: A set of low quality images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AE20B-0BD9-41A5-8E6D-ED533E257E38}" type="slidenum">
              <a:rPr lang="en-US"/>
              <a:pPr/>
              <a:t>72</a:t>
            </a:fld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Super-resolution</a:t>
            </a:r>
            <a:endParaRPr lang="en-US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28650" y="1828800"/>
            <a:ext cx="2957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Each of these images looks like this: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5900" y="1668463"/>
            <a:ext cx="4113213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10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8CC4-F986-4897-B76D-49866605B773}" type="slidenum">
              <a:rPr lang="en-US"/>
              <a:pPr/>
              <a:t>73</a:t>
            </a:fld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Super-resolution</a:t>
            </a:r>
            <a:endParaRPr lang="en-US" dirty="0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42938" y="1971675"/>
            <a:ext cx="2957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The recovery result: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075" y="1666875"/>
            <a:ext cx="4113213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8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2573169"/>
              </p:ext>
            </p:extLst>
          </p:nvPr>
        </p:nvGraphicFramePr>
        <p:xfrm>
          <a:off x="838200" y="1219200"/>
          <a:ext cx="77724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Image" r:id="rId4" imgW="11860317" imgH="6044444" progId="">
                  <p:embed/>
                </p:oleObj>
              </mc:Choice>
              <mc:Fallback>
                <p:oleObj name="Image" r:id="rId4" imgW="11860317" imgH="604444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219200"/>
                        <a:ext cx="77724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1066800" y="5668963"/>
            <a:ext cx="838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>
                <a:latin typeface="Arial" charset="0"/>
                <a:cs typeface="Arial" charset="0"/>
              </a:rPr>
              <a:t>D. Ramanan, D. Forsyth, and A. Zisserman. </a:t>
            </a:r>
            <a:r>
              <a:rPr lang="en-US" sz="1200">
                <a:latin typeface="Arial" charset="0"/>
                <a:cs typeface="Arial" charset="0"/>
                <a:hlinkClick r:id="rId6"/>
              </a:rPr>
              <a:t>Tracking People by Learning their Appearance</a:t>
            </a:r>
            <a:r>
              <a:rPr lang="en-US" sz="1200">
                <a:latin typeface="Arial" charset="0"/>
                <a:cs typeface="Arial" charset="0"/>
              </a:rPr>
              <a:t>. PAMI 2007.</a:t>
            </a:r>
          </a:p>
        </p:txBody>
      </p:sp>
      <p:sp>
        <p:nvSpPr>
          <p:cNvPr id="2052" name="Oval 5"/>
          <p:cNvSpPr>
            <a:spLocks noChangeArrowheads="1"/>
          </p:cNvSpPr>
          <p:nvPr/>
        </p:nvSpPr>
        <p:spPr bwMode="auto">
          <a:xfrm>
            <a:off x="4267200" y="4037013"/>
            <a:ext cx="1524000" cy="6858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Arial" charset="0"/>
              </a:rPr>
              <a:t>Tracker</a:t>
            </a:r>
          </a:p>
        </p:txBody>
      </p:sp>
      <p:sp>
        <p:nvSpPr>
          <p:cNvPr id="2053" name="AutoShape 6"/>
          <p:cNvSpPr>
            <a:spLocks noChangeArrowheads="1"/>
          </p:cNvSpPr>
          <p:nvPr/>
        </p:nvSpPr>
        <p:spPr bwMode="auto">
          <a:xfrm>
            <a:off x="3810000" y="4189413"/>
            <a:ext cx="457200" cy="381000"/>
          </a:xfrm>
          <a:prstGeom prst="rightArrow">
            <a:avLst>
              <a:gd name="adj1" fmla="val 63537"/>
              <a:gd name="adj2" fmla="val 6708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AutoShape 7"/>
          <p:cNvSpPr>
            <a:spLocks noChangeArrowheads="1"/>
          </p:cNvSpPr>
          <p:nvPr/>
        </p:nvSpPr>
        <p:spPr bwMode="auto">
          <a:xfrm>
            <a:off x="5791200" y="4189413"/>
            <a:ext cx="609600" cy="381000"/>
          </a:xfrm>
          <a:prstGeom prst="rightArrow">
            <a:avLst>
              <a:gd name="adj1" fmla="val 63537"/>
              <a:gd name="adj2" fmla="val 8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1223962" y="152400"/>
            <a:ext cx="700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20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913" y="1066800"/>
            <a:ext cx="59721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33400" y="5715000"/>
            <a:ext cx="8305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/>
              <a:t>Juan Carlos Niebles, Hongcheng Wang and Li Fei-Fei, </a:t>
            </a:r>
            <a:r>
              <a:rPr lang="en-US" sz="1400" b="1"/>
              <a:t>Unsupervised Learning of Human Action Categories Using Spatial-Temporal Words</a:t>
            </a:r>
            <a:r>
              <a:rPr lang="en-US" sz="1400"/>
              <a:t>, </a:t>
            </a:r>
            <a:r>
              <a:rPr lang="en-US" sz="1400" i="1"/>
              <a:t>(</a:t>
            </a:r>
            <a:r>
              <a:rPr lang="en-US" sz="1400" b="1" i="1">
                <a:hlinkClick r:id="rId3"/>
              </a:rPr>
              <a:t>BMVC</a:t>
            </a:r>
            <a:r>
              <a:rPr lang="en-US" sz="1400" i="1"/>
              <a:t>)</a:t>
            </a:r>
            <a:r>
              <a:rPr lang="en-US" sz="1400"/>
              <a:t>, Edinburgh, 2006.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066800" y="152400"/>
            <a:ext cx="700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1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00" y="1143000"/>
            <a:ext cx="8259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Crossing – Talking – Queuing – Dancing – jogging 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2438400" y="5943600"/>
            <a:ext cx="40011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W. </a:t>
            </a:r>
            <a:r>
              <a:rPr lang="en-US" sz="1400" dirty="0" err="1" smtClean="0"/>
              <a:t>Choi</a:t>
            </a:r>
            <a:r>
              <a:rPr lang="en-US" sz="1400" dirty="0" smtClean="0"/>
              <a:t> &amp;  K. Shahid &amp; S. Savarese WMC 2010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66800" y="152400"/>
            <a:ext cx="700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4" name="Talking2_mpeg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1345" y="1588731"/>
            <a:ext cx="5586094" cy="41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04800" y="5867400"/>
            <a:ext cx="8458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W. Choi, K. </a:t>
            </a:r>
            <a:r>
              <a:rPr lang="en-US" sz="1200" dirty="0" err="1"/>
              <a:t>Shahid</a:t>
            </a:r>
            <a:r>
              <a:rPr lang="en-US" sz="1200" dirty="0"/>
              <a:t>, S. </a:t>
            </a:r>
            <a:r>
              <a:rPr lang="en-US" sz="1200" dirty="0" err="1"/>
              <a:t>Savarese</a:t>
            </a:r>
            <a:r>
              <a:rPr lang="en-US" sz="1200" dirty="0"/>
              <a:t>, "What are they doing? : Collective Activity Classification Using </a:t>
            </a:r>
            <a:r>
              <a:rPr lang="en-US" sz="1200" dirty="0" err="1"/>
              <a:t>Spatio</a:t>
            </a:r>
            <a:r>
              <a:rPr lang="en-US" sz="1200" dirty="0"/>
              <a:t>-Temporal Relationship Among People", 9th International Workshop on Visual Surveillance (VSWS09) in </a:t>
            </a:r>
            <a:r>
              <a:rPr lang="en-US" sz="1200" dirty="0" err="1"/>
              <a:t>conjuction</a:t>
            </a:r>
            <a:r>
              <a:rPr lang="en-US" sz="1200" dirty="0"/>
              <a:t> with ICCV 09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5" name="CrossingGo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30480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rotsn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209800" y="-152400"/>
            <a:ext cx="482917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Optical flow without motion!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have learned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2974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Optical flow</a:t>
            </a:r>
          </a:p>
          <a:p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</a:t>
            </a:r>
          </a:p>
          <a:p>
            <a:r>
              <a:rPr lang="en-US" dirty="0"/>
              <a:t>Pyramids for large motion</a:t>
            </a:r>
          </a:p>
          <a:p>
            <a:r>
              <a:rPr lang="en-US" dirty="0"/>
              <a:t>Common fate</a:t>
            </a:r>
          </a:p>
          <a:p>
            <a:r>
              <a:rPr lang="en-US" dirty="0"/>
              <a:t>Applications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</a:t>
            </a:r>
            <a:r>
              <a:rPr lang="en-US" sz="2000" b="1" dirty="0" smtClean="0"/>
              <a:t>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92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4247"/>
          <a:stretch>
            <a:fillRect/>
          </a:stretch>
        </p:blipFill>
        <p:spPr bwMode="auto">
          <a:xfrm>
            <a:off x="685800" y="914400"/>
            <a:ext cx="7848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295400" y="6019800"/>
            <a:ext cx="7083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 dirty="0"/>
              <a:t>Picture courtesy of </a:t>
            </a:r>
            <a:r>
              <a:rPr lang="en-US" sz="1400" dirty="0" err="1"/>
              <a:t>Selim</a:t>
            </a:r>
            <a:r>
              <a:rPr lang="en-US" sz="1400" dirty="0"/>
              <a:t> </a:t>
            </a:r>
            <a:r>
              <a:rPr lang="en-US" sz="1400" dirty="0" err="1"/>
              <a:t>Temizer</a:t>
            </a:r>
            <a:r>
              <a:rPr lang="en-US" sz="1400" dirty="0"/>
              <a:t> - Learning and Intelligent Systems (LIS) Group, MIT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895600" y="160338"/>
            <a:ext cx="2709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/>
              <a:t>Optical flow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4953000" y="1219200"/>
            <a:ext cx="3200400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Vector field function of the spatio-temporal image brightness variations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35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 smtClean="0"/>
              <a:t>Estimating optical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3200400"/>
            <a:ext cx="8915400" cy="990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Given two subsequent frames, estimate the apparent motion field u(</a:t>
            </a:r>
            <a:r>
              <a:rPr lang="en-US" sz="2400" dirty="0" err="1" smtClean="0"/>
              <a:t>x,y</a:t>
            </a:r>
            <a:r>
              <a:rPr lang="en-US" sz="2400" dirty="0" smtClean="0"/>
              <a:t>), v(</a:t>
            </a:r>
            <a:r>
              <a:rPr lang="en-US" sz="2400" dirty="0" err="1" smtClean="0"/>
              <a:t>x,y</a:t>
            </a:r>
            <a:r>
              <a:rPr lang="en-US" sz="2400" dirty="0" smtClean="0"/>
              <a:t>) between them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752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3200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2286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3200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362200" y="1371600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5105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5867400" y="13335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6781800" y="171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5943600" y="20526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6629400" y="2252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76200" y="41148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Key assumptions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Brightness constancy:  </a:t>
            </a:r>
            <a:r>
              <a:rPr lang="en-US" sz="2000" dirty="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Small motion:</a:t>
            </a:r>
            <a:r>
              <a:rPr lang="en-US" sz="2000" dirty="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Spatial coherence:</a:t>
            </a:r>
            <a:r>
              <a:rPr lang="en-US" sz="2000" dirty="0"/>
              <a:t> points move like their neighbors</a:t>
            </a:r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2286000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5943600" y="2667000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2590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3429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2667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3200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28-Nov-17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24586" grpId="0" animBg="1"/>
      <p:bldP spid="24587" grpId="0" animBg="1"/>
      <p:bldP spid="24588" grpId="0" animBg="1"/>
      <p:bldP spid="24589" grpId="0" animBg="1"/>
      <p:bldP spid="24590" grpId="0" animBg="1"/>
      <p:bldP spid="407571" grpId="0" build="p" bldLvl="2"/>
      <p:bldP spid="24593" grpId="0"/>
      <p:bldP spid="27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A^TA)~d = A^Tb$&#10;\end{document}&#10;"/>
  <p:tag name="EXTERNALNAME" val="Edittex"/>
  <p:tag name="BLEND" val="False"/>
  <p:tag name="TRANSPARENT" val="False"/>
  <p:tag name="BITMAPFORMAT" val="bmp256"/>
  <p:tag name="DEBUGINTERACTIVE" val="True"/>
  <p:tag name="ORIGWIDTH" val="56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I(x+u, y+v)- H(x,y)$&#10;\end{document}&#10;"/>
  <p:tag name="EXTERNALNAME" val="Edittex"/>
  <p:tag name="BLEND" val="False"/>
  <p:tag name="TRANSPARENT" val="False"/>
  <p:tag name="BITMAPFORMAT" val="bmpmono"/>
  <p:tag name="DEBUGINTERACTIVE" val="True"/>
  <p:tag name="ORIGWIDTH" val="1049.37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 I(x,y) + I_x u + I_y v 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113.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= I(x,y) + I_x u + I_y v + \mbox{\tiny higher order terms}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720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 I_t({\bf p_i}) +\nabla I({\bf p_i}) \cdot [u~v]$&#10;\end{document}&#10;"/>
  <p:tag name="EXTERNALNAME" val="Edittex"/>
  <p:tag name="BLEND" val="False"/>
  <p:tag name="TRANSPARENT" val="False"/>
  <p:tag name="BITMAPFORMAT" val="bmpmono"/>
  <p:tag name="DEBUGINTERACTIVE" val="True"/>
  <p:tag name="ORIGWIDTH" val="94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heme/theme1.xml><?xml version="1.0" encoding="utf-8"?>
<a:theme xmlns:a="http://schemas.openxmlformats.org/drawingml/2006/main" name="CS223B_slide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CS223B_slides_template</Template>
  <TotalTime>9328</TotalTime>
  <Words>2768</Words>
  <Application>Microsoft Macintosh PowerPoint</Application>
  <PresentationFormat>On-screen Show (4:3)</PresentationFormat>
  <Paragraphs>629</Paragraphs>
  <Slides>79</Slides>
  <Notes>34</Notes>
  <HiddenSlides>0</HiddenSlides>
  <MMClips>7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79</vt:i4>
      </vt:variant>
    </vt:vector>
  </HeadingPairs>
  <TitlesOfParts>
    <vt:vector size="89" baseType="lpstr">
      <vt:lpstr>Calibri</vt:lpstr>
      <vt:lpstr>Cambria Math</vt:lpstr>
      <vt:lpstr>Geneva</vt:lpstr>
      <vt:lpstr>Symbol</vt:lpstr>
      <vt:lpstr>Times New Roman</vt:lpstr>
      <vt:lpstr>Arial</vt:lpstr>
      <vt:lpstr>CS223B_slides_template</vt:lpstr>
      <vt:lpstr>Image</vt:lpstr>
      <vt:lpstr>Equation</vt:lpstr>
      <vt:lpstr>Microsoft Equation 3.0</vt:lpstr>
      <vt:lpstr>Lecture:  Motion</vt:lpstr>
      <vt:lpstr>What we will learn today?</vt:lpstr>
      <vt:lpstr>What we will learn today?</vt:lpstr>
      <vt:lpstr>From images to videos</vt:lpstr>
      <vt:lpstr>Why is motion useful?</vt:lpstr>
      <vt:lpstr>Why is motion useful?</vt:lpstr>
      <vt:lpstr>Optical flow</vt:lpstr>
      <vt:lpstr>PowerPoint Presentation</vt:lpstr>
      <vt:lpstr>Estimating optical flow</vt:lpstr>
      <vt:lpstr>Key Assumptions: small motions  </vt:lpstr>
      <vt:lpstr>Key Assumptions: spatial coherence  </vt:lpstr>
      <vt:lpstr>Key Assumptions: brightness Constancy</vt:lpstr>
      <vt:lpstr>PowerPoint Presentation</vt:lpstr>
      <vt:lpstr>Filters used to find the derivatives</vt:lpstr>
      <vt:lpstr>The brightness constancy constraint</vt:lpstr>
      <vt:lpstr>The aperture problem</vt:lpstr>
      <vt:lpstr>The aperture problem</vt:lpstr>
      <vt:lpstr>The barber pole illusion</vt:lpstr>
      <vt:lpstr>The barber pole illusion</vt:lpstr>
      <vt:lpstr>What we will learn today?</vt:lpstr>
      <vt:lpstr>Solving the  ambiguity…</vt:lpstr>
      <vt:lpstr>Lucas-Kanade flow</vt:lpstr>
      <vt:lpstr>Lucas-Kanade flow</vt:lpstr>
      <vt:lpstr>Conditions for solvability</vt:lpstr>
      <vt:lpstr>PowerPoint Presentation</vt:lpstr>
      <vt:lpstr>Interpreting the eigenvalues</vt:lpstr>
      <vt:lpstr>Edge</vt:lpstr>
      <vt:lpstr>Low-texture region</vt:lpstr>
      <vt:lpstr>High-texture region</vt:lpstr>
      <vt:lpstr>Errors in Lukas-Kanade</vt:lpstr>
      <vt:lpstr>Improving accuracy</vt:lpstr>
      <vt:lpstr>Iterative Refinement</vt:lpstr>
      <vt:lpstr>When do the optical flow assumptions fail?</vt:lpstr>
      <vt:lpstr>What we will learn today?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Iterative Horn-Schunk</vt:lpstr>
      <vt:lpstr>What does the smoothness regularization do anyway?</vt:lpstr>
      <vt:lpstr>Dense Optical Flow with Michael Black’s method </vt:lpstr>
      <vt:lpstr>What we will learn today?</vt:lpstr>
      <vt:lpstr>PowerPoint Presentation</vt:lpstr>
      <vt:lpstr>Revisiting the small motion assumption</vt:lpstr>
      <vt:lpstr>Reduce the resolution!</vt:lpstr>
      <vt:lpstr>Coarse-to-fine optical flow estimation</vt:lpstr>
      <vt:lpstr>Coarse-to-fine optical flow estimation</vt:lpstr>
      <vt:lpstr>Optical Flow Results</vt:lpstr>
      <vt:lpstr>Optical Flow Results</vt:lpstr>
      <vt:lpstr>What we will learn today?</vt:lpstr>
      <vt:lpstr>PowerPoint Presentation</vt:lpstr>
      <vt:lpstr>Reminder: Gestalt – common fate</vt:lpstr>
      <vt:lpstr>Motion segmentation</vt:lpstr>
      <vt:lpstr>Motion segmentation</vt:lpstr>
      <vt:lpstr>Affine motion</vt:lpstr>
      <vt:lpstr>Affine motion</vt:lpstr>
      <vt:lpstr>How do we estimate the layers?</vt:lpstr>
      <vt:lpstr>How do we estimate the layers?</vt:lpstr>
      <vt:lpstr>How do we estimate the layers?</vt:lpstr>
      <vt:lpstr>Example result</vt:lpstr>
      <vt:lpstr>What we will learn today?</vt:lpstr>
      <vt:lpstr>Uses of motion</vt:lpstr>
      <vt:lpstr>PowerPoint Presentation</vt:lpstr>
      <vt:lpstr>Segmenting objects based on motion cues</vt:lpstr>
      <vt:lpstr>Segmenting objects based on motion cues</vt:lpstr>
      <vt:lpstr>PowerPoint Presentation</vt:lpstr>
      <vt:lpstr>PowerPoint Presentation</vt:lpstr>
      <vt:lpstr>Super-resolution</vt:lpstr>
      <vt:lpstr>Super-resolution</vt:lpstr>
      <vt:lpstr>Super-resolution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have learned today?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What is CV?</dc:title>
  <dc:creator>feifeili</dc:creator>
  <cp:lastModifiedBy>Ranjay Krishna</cp:lastModifiedBy>
  <cp:revision>80</cp:revision>
  <cp:lastPrinted>2011-01-11T00:57:15Z</cp:lastPrinted>
  <dcterms:created xsi:type="dcterms:W3CDTF">2010-12-21T18:41:37Z</dcterms:created>
  <dcterms:modified xsi:type="dcterms:W3CDTF">2017-11-27T05:03:58Z</dcterms:modified>
</cp:coreProperties>
</file>