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wmv" ContentType="video/x-ms-wmv"/>
  <Default Extension="jpeg" ContentType="image/jpeg"/>
  <Default Extension="xml" ContentType="application/xml"/>
  <Default Extension="vml" ContentType="application/vnd.openxmlformats-officedocument.vmlDrawing"/>
  <Default Extension="png" ContentType="image/png"/>
  <Default Extension="wdp" ContentType="image/vnd.ms-photo"/>
  <Default Extension="bin" ContentType="application/vnd.openxmlformats-officedocument.oleObject"/>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2.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handoutMasterIdLst>
    <p:handoutMasterId r:id="rId8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000"/>
    <a:srgbClr val="222222"/>
    <a:srgbClr val="383838"/>
    <a:srgbClr val="E61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90"/>
    <p:restoredTop sz="67647"/>
  </p:normalViewPr>
  <p:slideViewPr>
    <p:cSldViewPr snapToObjects="1">
      <p:cViewPr varScale="1">
        <p:scale>
          <a:sx n="62" d="100"/>
          <a:sy n="62" d="100"/>
        </p:scale>
        <p:origin x="888" y="192"/>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effectLst/>
          </c:spPr>
          <c:invertIfNegative val="0"/>
          <c:cat>
            <c:numRef>
              <c:f>Sheet1!$A$2:$A$7</c:f>
              <c:numCache>
                <c:formatCode>General</c:formatCode>
                <c:ptCount val="6"/>
                <c:pt idx="0">
                  <c:v>2011.0</c:v>
                </c:pt>
                <c:pt idx="1">
                  <c:v>2012.0</c:v>
                </c:pt>
                <c:pt idx="2">
                  <c:v>2013.0</c:v>
                </c:pt>
                <c:pt idx="3">
                  <c:v>2014.0</c:v>
                </c:pt>
                <c:pt idx="4">
                  <c:v>2015.0</c:v>
                </c:pt>
                <c:pt idx="5">
                  <c:v>2016.0</c:v>
                </c:pt>
              </c:numCache>
            </c:numRef>
          </c:cat>
          <c:val>
            <c:numRef>
              <c:f>Sheet1!$B$2:$B$7</c:f>
              <c:numCache>
                <c:formatCode>General</c:formatCode>
                <c:ptCount val="6"/>
                <c:pt idx="0">
                  <c:v>21.0</c:v>
                </c:pt>
                <c:pt idx="1">
                  <c:v>30.0</c:v>
                </c:pt>
                <c:pt idx="2">
                  <c:v>38.0</c:v>
                </c:pt>
                <c:pt idx="3">
                  <c:v>48.0</c:v>
                </c:pt>
                <c:pt idx="4">
                  <c:v>63.0</c:v>
                </c:pt>
                <c:pt idx="5">
                  <c:v>83.0</c:v>
                </c:pt>
              </c:numCache>
            </c:numRef>
          </c:val>
        </c:ser>
        <c:dLbls>
          <c:showLegendKey val="0"/>
          <c:showVal val="0"/>
          <c:showCatName val="0"/>
          <c:showSerName val="0"/>
          <c:showPercent val="0"/>
          <c:showBubbleSize val="0"/>
        </c:dLbls>
        <c:gapWidth val="30"/>
        <c:axId val="-761503344"/>
        <c:axId val="-761501568"/>
      </c:barChart>
      <c:catAx>
        <c:axId val="-761503344"/>
        <c:scaling>
          <c:orientation val="minMax"/>
        </c:scaling>
        <c:delete val="0"/>
        <c:axPos val="b"/>
        <c:numFmt formatCode="General" sourceLinked="1"/>
        <c:majorTickMark val="out"/>
        <c:minorTickMark val="none"/>
        <c:tickLblPos val="none"/>
        <c:crossAx val="-761501568"/>
        <c:crosses val="autoZero"/>
        <c:auto val="1"/>
        <c:lblAlgn val="ctr"/>
        <c:lblOffset val="100"/>
        <c:noMultiLvlLbl val="0"/>
      </c:catAx>
      <c:valAx>
        <c:axId val="-761501568"/>
        <c:scaling>
          <c:orientation val="minMax"/>
        </c:scaling>
        <c:delete val="1"/>
        <c:axPos val="l"/>
        <c:numFmt formatCode="General" sourceLinked="1"/>
        <c:majorTickMark val="none"/>
        <c:minorTickMark val="none"/>
        <c:tickLblPos val="none"/>
        <c:crossAx val="-76150334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Mean</a:t>
            </a:r>
            <a:r>
              <a:rPr lang="en-US" baseline="0" dirty="0" smtClean="0"/>
              <a:t> Average Precision</a:t>
            </a:r>
            <a:r>
              <a:rPr lang="en-US" dirty="0" smtClean="0"/>
              <a:t> (Caltech-USCD-Bird)</a:t>
            </a:r>
            <a:endParaRPr lang="en-US" dirty="0"/>
          </a:p>
        </c:rich>
      </c:tx>
      <c:layout>
        <c:manualLayout>
          <c:xMode val="edge"/>
          <c:yMode val="edge"/>
          <c:x val="0.166883571128921"/>
          <c:y val="0.0"/>
        </c:manualLayout>
      </c:layout>
      <c:overlay val="0"/>
    </c:title>
    <c:autoTitleDeleted val="0"/>
    <c:plotArea>
      <c:layout/>
      <c:barChart>
        <c:barDir val="col"/>
        <c:grouping val="clustered"/>
        <c:varyColors val="0"/>
        <c:ser>
          <c:idx val="0"/>
          <c:order val="0"/>
          <c:tx>
            <c:strRef>
              <c:f>Sheet1!$B$1</c:f>
              <c:strCache>
                <c:ptCount val="1"/>
                <c:pt idx="0">
                  <c:v>mAP</c:v>
                </c:pt>
              </c:strCache>
            </c:strRef>
          </c:tx>
          <c:invertIfNegative val="0"/>
          <c:dPt>
            <c:idx val="3"/>
            <c:invertIfNegative val="0"/>
            <c:bubble3D val="0"/>
            <c:spPr>
              <a:solidFill>
                <a:schemeClr val="accent2"/>
              </a:solidFill>
            </c:spPr>
          </c:dPt>
          <c:dPt>
            <c:idx val="4"/>
            <c:invertIfNegative val="0"/>
            <c:bubble3D val="0"/>
            <c:spPr>
              <a:solidFill>
                <a:schemeClr val="accent6"/>
              </a:solidFill>
            </c:spPr>
          </c:dPt>
          <c:dPt>
            <c:idx val="5"/>
            <c:invertIfNegative val="0"/>
            <c:bubble3D val="0"/>
            <c:spPr>
              <a:solidFill>
                <a:schemeClr val="accent6"/>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MKL</c:v>
                </c:pt>
                <c:pt idx="1">
                  <c:v>Birdlet</c:v>
                </c:pt>
                <c:pt idx="2">
                  <c:v>CFAF</c:v>
                </c:pt>
                <c:pt idx="3">
                  <c:v>Bubbles</c:v>
                </c:pt>
                <c:pt idx="4">
                  <c:v>Minus Crowd</c:v>
                </c:pt>
                <c:pt idx="5">
                  <c:v>Minus Spatial</c:v>
                </c:pt>
              </c:strCache>
            </c:strRef>
          </c:cat>
          <c:val>
            <c:numRef>
              <c:f>Sheet1!$B$2:$B$7</c:f>
              <c:numCache>
                <c:formatCode>General</c:formatCode>
                <c:ptCount val="6"/>
                <c:pt idx="0">
                  <c:v>37.02</c:v>
                </c:pt>
                <c:pt idx="1">
                  <c:v>40.05</c:v>
                </c:pt>
                <c:pt idx="2">
                  <c:v>44.73</c:v>
                </c:pt>
                <c:pt idx="3">
                  <c:v>58.47</c:v>
                </c:pt>
                <c:pt idx="4">
                  <c:v>43.72</c:v>
                </c:pt>
                <c:pt idx="5">
                  <c:v>48.63</c:v>
                </c:pt>
              </c:numCache>
            </c:numRef>
          </c:val>
        </c:ser>
        <c:dLbls>
          <c:showLegendKey val="0"/>
          <c:showVal val="1"/>
          <c:showCatName val="0"/>
          <c:showSerName val="0"/>
          <c:showPercent val="0"/>
          <c:showBubbleSize val="0"/>
        </c:dLbls>
        <c:gapWidth val="150"/>
        <c:overlap val="-25"/>
        <c:axId val="-759157680"/>
        <c:axId val="-759152112"/>
      </c:barChart>
      <c:catAx>
        <c:axId val="-759157680"/>
        <c:scaling>
          <c:orientation val="minMax"/>
        </c:scaling>
        <c:delete val="0"/>
        <c:axPos val="b"/>
        <c:numFmt formatCode="General" sourceLinked="0"/>
        <c:majorTickMark val="none"/>
        <c:minorTickMark val="none"/>
        <c:tickLblPos val="nextTo"/>
        <c:crossAx val="-759152112"/>
        <c:crosses val="autoZero"/>
        <c:auto val="1"/>
        <c:lblAlgn val="ctr"/>
        <c:lblOffset val="100"/>
        <c:noMultiLvlLbl val="0"/>
      </c:catAx>
      <c:valAx>
        <c:axId val="-759152112"/>
        <c:scaling>
          <c:orientation val="minMax"/>
          <c:max val="60.0"/>
          <c:min val="0.0"/>
        </c:scaling>
        <c:delete val="1"/>
        <c:axPos val="l"/>
        <c:numFmt formatCode="General" sourceLinked="1"/>
        <c:majorTickMark val="none"/>
        <c:minorTickMark val="none"/>
        <c:tickLblPos val="nextTo"/>
        <c:crossAx val="-759157680"/>
        <c:crosses val="autoZero"/>
        <c:crossBetween val="between"/>
      </c:valAx>
    </c:plotArea>
    <c:plotVisOnly val="1"/>
    <c:dispBlanksAs val="gap"/>
    <c:showDLblsOverMax val="0"/>
  </c:chart>
  <c:spPr>
    <a:noFill/>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9" tIns="46480" rIns="92959" bIns="46480" rtlCol="0"/>
          <a:lstStyle>
            <a:lvl1pPr algn="r">
              <a:defRPr sz="1300"/>
            </a:lvl1pPr>
          </a:lstStyle>
          <a:p>
            <a:fld id="{BE36EF20-56E6-A245-A0C6-FCE94244DF49}" type="datetimeFigureOut">
              <a:rPr lang="en-US" smtClean="0"/>
              <a:pPr/>
              <a:t>11/16/17</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9" tIns="46480" rIns="92959" bIns="46480" rtlCol="0" anchor="b"/>
          <a:lstStyle>
            <a:lvl1pPr algn="r">
              <a:defRPr sz="1300"/>
            </a:lvl1pPr>
          </a:lstStyle>
          <a:p>
            <a:fld id="{FE1BB279-24D0-E74F-842C-97E9CC576B4A}" type="slidenum">
              <a:rPr lang="en-US" smtClean="0"/>
              <a:pPr/>
              <a:t>‹#›</a:t>
            </a:fld>
            <a:endParaRPr lang="en-US"/>
          </a:p>
        </p:txBody>
      </p:sp>
    </p:spTree>
    <p:extLst>
      <p:ext uri="{BB962C8B-B14F-4D97-AF65-F5344CB8AC3E}">
        <p14:creationId xmlns:p14="http://schemas.microsoft.com/office/powerpoint/2010/main" val="5558516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9" tIns="46480" rIns="92959" bIns="46480" rtlCol="0"/>
          <a:lstStyle>
            <a:lvl1pPr algn="r">
              <a:defRPr sz="1300"/>
            </a:lvl1pPr>
          </a:lstStyle>
          <a:p>
            <a:fld id="{4E0C6487-8DF9-0448-87B9-229C629F1A86}" type="datetimeFigureOut">
              <a:rPr lang="en-US" smtClean="0"/>
              <a:pPr/>
              <a:t>11/16/17</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9" tIns="46480" rIns="92959" bIns="4648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9" tIns="46480" rIns="92959" bIns="464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9" tIns="46480" rIns="92959" bIns="46480" rtlCol="0" anchor="b"/>
          <a:lstStyle>
            <a:lvl1pPr algn="r">
              <a:defRPr sz="1300"/>
            </a:lvl1pPr>
          </a:lstStyle>
          <a:p>
            <a:fld id="{2673916B-D2F7-E340-96C7-8D932FD23B54}" type="slidenum">
              <a:rPr lang="en-US" smtClean="0"/>
              <a:pPr/>
              <a:t>‹#›</a:t>
            </a:fld>
            <a:endParaRPr lang="en-US"/>
          </a:p>
        </p:txBody>
      </p:sp>
    </p:spTree>
    <p:extLst>
      <p:ext uri="{BB962C8B-B14F-4D97-AF65-F5344CB8AC3E}">
        <p14:creationId xmlns:p14="http://schemas.microsoft.com/office/powerpoint/2010/main" val="3859441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F1671-F378-4CE6-8488-233ACF2D786C}" type="slidenum">
              <a:rPr lang="en-US" smtClean="0"/>
              <a:t>1</a:t>
            </a:fld>
            <a:endParaRPr lang="en-US"/>
          </a:p>
        </p:txBody>
      </p:sp>
    </p:spTree>
    <p:extLst>
      <p:ext uri="{BB962C8B-B14F-4D97-AF65-F5344CB8AC3E}">
        <p14:creationId xmlns:p14="http://schemas.microsoft.com/office/powerpoint/2010/main" val="316384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face recognition is</a:t>
            </a:r>
            <a:r>
              <a:rPr lang="en-US" baseline="0" dirty="0" smtClean="0"/>
              <a:t> a great success and is now almost ubiquitous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10</a:t>
            </a:fld>
            <a:endParaRPr lang="en-US"/>
          </a:p>
        </p:txBody>
      </p:sp>
    </p:spTree>
    <p:extLst>
      <p:ext uri="{BB962C8B-B14F-4D97-AF65-F5344CB8AC3E}">
        <p14:creationId xmlns:p14="http://schemas.microsoft.com/office/powerpoint/2010/main" val="999685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know that </a:t>
            </a:r>
            <a:r>
              <a:rPr lang="en-US" dirty="0" smtClean="0"/>
              <a:t>computer</a:t>
            </a:r>
            <a:r>
              <a:rPr lang="en-US" baseline="0" dirty="0" smtClean="0"/>
              <a:t>s can recognize things like text, landmarks, and logos. For those objects, you can take a photo with your phone, and the </a:t>
            </a:r>
            <a:r>
              <a:rPr lang="en-US" baseline="0" dirty="0" err="1" smtClean="0"/>
              <a:t>google</a:t>
            </a:r>
            <a:r>
              <a:rPr lang="en-US" baseline="0" dirty="0" smtClean="0"/>
              <a:t> goggles app can tell you what it is. These things work because retrieving near-duplicate images is a solved problem. However, this is a very limited set and pretty much everything else doesn’t quite work.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11</a:t>
            </a:fld>
            <a:endParaRPr lang="en-US"/>
          </a:p>
        </p:txBody>
      </p:sp>
    </p:spTree>
    <p:extLst>
      <p:ext uri="{BB962C8B-B14F-4D97-AF65-F5344CB8AC3E}">
        <p14:creationId xmlns:p14="http://schemas.microsoft.com/office/powerpoint/2010/main" val="433696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here’s</a:t>
            </a:r>
            <a:r>
              <a:rPr lang="en-US" dirty="0" smtClean="0"/>
              <a:t> </a:t>
            </a:r>
            <a:r>
              <a:rPr lang="en-US" baseline="0" dirty="0" smtClean="0"/>
              <a:t>question for you. If you were a computer vision researcher, what object should you work on next? What’s your favorite object? When I started graduate school, I thought about this very hard. Here’s answer I came up with [click]. Coffee mugs. Why coffee mugs? More than 100 million </a:t>
            </a:r>
            <a:r>
              <a:rPr lang="en-US" baseline="0" dirty="0" err="1" smtClean="0"/>
              <a:t>americans</a:t>
            </a:r>
            <a:r>
              <a:rPr lang="en-US" baseline="0" dirty="0" smtClean="0"/>
              <a:t> drink coffee every day.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12</a:t>
            </a:fld>
            <a:endParaRPr lang="en-US"/>
          </a:p>
        </p:txBody>
      </p:sp>
    </p:spTree>
    <p:extLst>
      <p:ext uri="{BB962C8B-B14F-4D97-AF65-F5344CB8AC3E}">
        <p14:creationId xmlns:p14="http://schemas.microsoft.com/office/powerpoint/2010/main" val="3149297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wouldn’t you want your personal robot to bring you coffee?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13</a:t>
            </a:fld>
            <a:endParaRPr lang="en-US"/>
          </a:p>
        </p:txBody>
      </p:sp>
    </p:spTree>
    <p:extLst>
      <p:ext uri="{BB962C8B-B14F-4D97-AF65-F5344CB8AC3E}">
        <p14:creationId xmlns:p14="http://schemas.microsoft.com/office/powerpoint/2010/main" val="44563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a:t>
            </a:r>
            <a:r>
              <a:rPr lang="en-US" dirty="0" smtClean="0"/>
              <a:t>clearly it’s not working</a:t>
            </a:r>
            <a:r>
              <a:rPr lang="en-US" baseline="0" dirty="0" smtClean="0"/>
              <a:t>. This is my coffee mug and google goggles </a:t>
            </a:r>
            <a:r>
              <a:rPr lang="en-US" baseline="0" dirty="0" smtClean="0"/>
              <a:t>has </a:t>
            </a:r>
            <a:r>
              <a:rPr lang="en-US" baseline="0" dirty="0" smtClean="0"/>
              <a:t>no idea what it is. Not even close.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14</a:t>
            </a:fld>
            <a:endParaRPr lang="en-US"/>
          </a:p>
        </p:txBody>
      </p:sp>
    </p:spTree>
    <p:extLst>
      <p:ext uri="{BB962C8B-B14F-4D97-AF65-F5344CB8AC3E}">
        <p14:creationId xmlns:p14="http://schemas.microsoft.com/office/powerpoint/2010/main" val="207714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importantly, not many people are trying to make it work. This is PASCAL VOC, the most important recognition benchmark and the de facto international standard for between 2006 and 2012. There are only 20 object classes and there are no coffee mugs.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15</a:t>
            </a:fld>
            <a:endParaRPr lang="en-US"/>
          </a:p>
        </p:txBody>
      </p:sp>
    </p:spTree>
    <p:extLst>
      <p:ext uri="{BB962C8B-B14F-4D97-AF65-F5344CB8AC3E}">
        <p14:creationId xmlns:p14="http://schemas.microsoft.com/office/powerpoint/2010/main" val="2005517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rest of this talk will have</a:t>
            </a:r>
            <a:r>
              <a:rPr lang="en-US" baseline="0" dirty="0" smtClean="0"/>
              <a:t> to be </a:t>
            </a:r>
            <a:r>
              <a:rPr lang="en-US" dirty="0" smtClean="0"/>
              <a:t>about coffee mugs</a:t>
            </a:r>
            <a:r>
              <a:rPr lang="en-US" baseline="0" dirty="0" smtClean="0"/>
              <a:t> and I’ll tell you everything about coffee mugs.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16</a:t>
            </a:fld>
            <a:endParaRPr lang="en-US"/>
          </a:p>
        </p:txBody>
      </p:sp>
    </p:spTree>
    <p:extLst>
      <p:ext uri="{BB962C8B-B14F-4D97-AF65-F5344CB8AC3E}">
        <p14:creationId xmlns:p14="http://schemas.microsoft.com/office/powerpoint/2010/main" val="139847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about gas pumps? This</a:t>
            </a:r>
            <a:r>
              <a:rPr lang="en-US" baseline="0" dirty="0" smtClean="0"/>
              <a:t> is a photo from my road trips and </a:t>
            </a:r>
            <a:r>
              <a:rPr lang="en-US" baseline="0" dirty="0" err="1" smtClean="0"/>
              <a:t>google</a:t>
            </a:r>
            <a:r>
              <a:rPr lang="en-US" baseline="0" dirty="0" smtClean="0"/>
              <a:t> couldn’t recognize it either. If I want my computer to organize my photo album, how can it not recognize gas pumps?</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17</a:t>
            </a:fld>
            <a:endParaRPr lang="en-US"/>
          </a:p>
        </p:txBody>
      </p:sp>
    </p:spTree>
    <p:extLst>
      <p:ext uri="{BB962C8B-B14F-4D97-AF65-F5344CB8AC3E}">
        <p14:creationId xmlns:p14="http://schemas.microsoft.com/office/powerpoint/2010/main" val="513943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besides coffee mugs, I will talk about gas pumps. But there are other things I care about, such as solar arrays, radio, first aid kit, spacesuit, oxygen cylinder. What do they have in common? According to NASA, these are the things you should bring when you take a vacation on Mars. You see where this is going. </a:t>
            </a:r>
            <a:r>
              <a:rPr lang="en-US" dirty="0" smtClean="0"/>
              <a:t>If</a:t>
            </a:r>
            <a:r>
              <a:rPr lang="en-US" baseline="0" dirty="0" smtClean="0"/>
              <a:t> you believe in equal opportunity, there is only one solution.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18</a:t>
            </a:fld>
            <a:endParaRPr lang="en-US"/>
          </a:p>
        </p:txBody>
      </p:sp>
    </p:spTree>
    <p:extLst>
      <p:ext uri="{BB962C8B-B14F-4D97-AF65-F5344CB8AC3E}">
        <p14:creationId xmlns:p14="http://schemas.microsoft.com/office/powerpoint/2010/main" val="1629313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is, we need to tackle of problem of recognizing everything.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19</a:t>
            </a:fld>
            <a:endParaRPr lang="en-US"/>
          </a:p>
        </p:txBody>
      </p:sp>
    </p:spTree>
    <p:extLst>
      <p:ext uri="{BB962C8B-B14F-4D97-AF65-F5344CB8AC3E}">
        <p14:creationId xmlns:p14="http://schemas.microsoft.com/office/powerpoint/2010/main" val="341900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I’d like my computer to be able to tell me what I’m eating, whether it’s healthy.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a:t>
            </a:fld>
            <a:endParaRPr lang="en-US"/>
          </a:p>
        </p:txBody>
      </p:sp>
    </p:spTree>
    <p:extLst>
      <p:ext uri="{BB962C8B-B14F-4D97-AF65-F5344CB8AC3E}">
        <p14:creationId xmlns:p14="http://schemas.microsoft.com/office/powerpoint/2010/main" val="1396986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a:t>
            </a:r>
            <a:r>
              <a:rPr lang="en-US" baseline="0" dirty="0" smtClean="0"/>
              <a:t> this mean exactly? In other words, how many things are there? Various estimates exist. In the 80s, </a:t>
            </a:r>
            <a:r>
              <a:rPr lang="en-US" baseline="0" dirty="0" err="1" smtClean="0"/>
              <a:t>pychologists</a:t>
            </a:r>
            <a:r>
              <a:rPr lang="en-US" baseline="0" dirty="0" smtClean="0"/>
              <a:t> have estimated that there are at least 10K categories. There are more than 60K products sold on </a:t>
            </a:r>
            <a:r>
              <a:rPr lang="en-US" baseline="0" dirty="0" err="1" smtClean="0"/>
              <a:t>ebay</a:t>
            </a:r>
            <a:r>
              <a:rPr lang="en-US" baseline="0" dirty="0" smtClean="0"/>
              <a:t>. Wikipedia has millions of entries. All these estimates tell us that this is a very very large-scale problem.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20</a:t>
            </a:fld>
            <a:endParaRPr lang="en-US"/>
          </a:p>
        </p:txBody>
      </p:sp>
    </p:spTree>
    <p:extLst>
      <p:ext uri="{BB962C8B-B14F-4D97-AF65-F5344CB8AC3E}">
        <p14:creationId xmlns:p14="http://schemas.microsoft.com/office/powerpoint/2010/main" val="311728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to make computers recognize everything, we need to take a huge leap from 20 to tens of thousands, or millions of classes. How is it possible? What has changed from the past decades to make it even conceivable?</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21</a:t>
            </a:fld>
            <a:endParaRPr lang="en-US"/>
          </a:p>
        </p:txBody>
      </p:sp>
    </p:spTree>
    <p:extLst>
      <p:ext uri="{BB962C8B-B14F-4D97-AF65-F5344CB8AC3E}">
        <p14:creationId xmlns:p14="http://schemas.microsoft.com/office/powerpoint/2010/main" val="4060332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is big data. In particular</a:t>
            </a:r>
            <a:r>
              <a:rPr lang="en-US" baseline="0" dirty="0" smtClean="0"/>
              <a:t> [click], big data from the internet.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22</a:t>
            </a:fld>
            <a:endParaRPr lang="en-US"/>
          </a:p>
        </p:txBody>
      </p:sp>
    </p:spTree>
    <p:extLst>
      <p:ext uri="{BB962C8B-B14F-4D97-AF65-F5344CB8AC3E}">
        <p14:creationId xmlns:p14="http://schemas.microsoft.com/office/powerpoint/2010/main" val="362629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23</a:t>
            </a:fld>
            <a:endParaRPr lang="en-US"/>
          </a:p>
        </p:txBody>
      </p:sp>
    </p:spTree>
    <p:extLst>
      <p:ext uri="{BB962C8B-B14F-4D97-AF65-F5344CB8AC3E}">
        <p14:creationId xmlns:p14="http://schemas.microsoft.com/office/powerpoint/2010/main" val="3689906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 longer news any more that there  is a staggering amount of data on the internet. According to cisco, </a:t>
            </a:r>
            <a:r>
              <a:rPr lang="en-US" dirty="0" smtClean="0"/>
              <a:t>2016 </a:t>
            </a:r>
            <a:r>
              <a:rPr lang="en-US" dirty="0"/>
              <a:t>internet traffic per month </a:t>
            </a:r>
            <a:r>
              <a:rPr lang="en-US" dirty="0" smtClean="0"/>
              <a:t>reached</a:t>
            </a:r>
            <a:r>
              <a:rPr lang="en-US" baseline="0" dirty="0" smtClean="0"/>
              <a:t> </a:t>
            </a:r>
            <a:r>
              <a:rPr lang="en-US" dirty="0" smtClean="0"/>
              <a:t>83 </a:t>
            </a:r>
            <a:r>
              <a:rPr lang="en-US" dirty="0" err="1"/>
              <a:t>exabyte</a:t>
            </a:r>
            <a:r>
              <a:rPr lang="en-US" dirty="0"/>
              <a:t>. That’s 83 million TB in a single month. </a:t>
            </a:r>
          </a:p>
        </p:txBody>
      </p:sp>
      <p:sp>
        <p:nvSpPr>
          <p:cNvPr id="4" name="Slide Number Placeholder 3"/>
          <p:cNvSpPr>
            <a:spLocks noGrp="1"/>
          </p:cNvSpPr>
          <p:nvPr>
            <p:ph type="sldNum" sz="quarter" idx="10"/>
          </p:nvPr>
        </p:nvSpPr>
        <p:spPr/>
        <p:txBody>
          <a:bodyPr/>
          <a:lstStyle/>
          <a:p>
            <a:fld id="{A75E152B-B7E8-C44B-AEC1-134F3B6692B2}" type="slidenum">
              <a:rPr lang="en-US" smtClean="0"/>
              <a:t>24</a:t>
            </a:fld>
            <a:endParaRPr lang="en-US"/>
          </a:p>
        </p:txBody>
      </p:sp>
    </p:spTree>
    <p:extLst>
      <p:ext uri="{BB962C8B-B14F-4D97-AF65-F5344CB8AC3E}">
        <p14:creationId xmlns:p14="http://schemas.microsoft.com/office/powerpoint/2010/main" val="3280328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these data come from? It turns out that 86% of them are visual. People are uploading 72 hours of videos per minute to </a:t>
            </a:r>
            <a:r>
              <a:rPr lang="en-US" dirty="0" err="1"/>
              <a:t>youtube</a:t>
            </a:r>
            <a:r>
              <a:rPr lang="en-US" dirty="0"/>
              <a:t> and 300 millions image per day to </a:t>
            </a:r>
            <a:r>
              <a:rPr lang="en-US" dirty="0" err="1"/>
              <a:t>facebook</a:t>
            </a:r>
            <a:r>
              <a:rPr lang="en-US" dirty="0"/>
              <a:t>. </a:t>
            </a:r>
          </a:p>
        </p:txBody>
      </p:sp>
      <p:sp>
        <p:nvSpPr>
          <p:cNvPr id="4" name="Slide Number Placeholder 3"/>
          <p:cNvSpPr>
            <a:spLocks noGrp="1"/>
          </p:cNvSpPr>
          <p:nvPr>
            <p:ph type="sldNum" sz="quarter" idx="10"/>
          </p:nvPr>
        </p:nvSpPr>
        <p:spPr/>
        <p:txBody>
          <a:bodyPr/>
          <a:lstStyle/>
          <a:p>
            <a:fld id="{A75E152B-B7E8-C44B-AEC1-134F3B6692B2}" type="slidenum">
              <a:rPr lang="en-US" smtClean="0"/>
              <a:t>25</a:t>
            </a:fld>
            <a:endParaRPr lang="en-US"/>
          </a:p>
        </p:txBody>
      </p:sp>
    </p:spTree>
    <p:extLst>
      <p:ext uri="{BB962C8B-B14F-4D97-AF65-F5344CB8AC3E}">
        <p14:creationId xmlns:p14="http://schemas.microsoft.com/office/powerpoint/2010/main" val="3280328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so much data on the internet, one implication is that the internet can teach us everything.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26</a:t>
            </a:fld>
            <a:endParaRPr lang="en-US"/>
          </a:p>
        </p:txBody>
      </p:sp>
    </p:spTree>
    <p:extLst>
      <p:ext uri="{BB962C8B-B14F-4D97-AF65-F5344CB8AC3E}">
        <p14:creationId xmlns:p14="http://schemas.microsoft.com/office/powerpoint/2010/main" val="3689906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if I ask you what is</a:t>
            </a:r>
            <a:r>
              <a:rPr lang="en-US" baseline="0" dirty="0" smtClean="0"/>
              <a:t> </a:t>
            </a:r>
            <a:r>
              <a:rPr lang="en-US" baseline="0" dirty="0" err="1" smtClean="0"/>
              <a:t>pitbullfrog</a:t>
            </a:r>
            <a:r>
              <a:rPr lang="en-US" baseline="0" dirty="0" smtClean="0"/>
              <a:t>. What would you do? [click]Well, you would go to </a:t>
            </a:r>
            <a:r>
              <a:rPr lang="en-US" baseline="0" dirty="0" err="1" smtClean="0"/>
              <a:t>google</a:t>
            </a:r>
            <a:r>
              <a:rPr lang="en-US" baseline="0" dirty="0" smtClean="0"/>
              <a:t> and here’s what you would find [click]. It turns out to to be a creature from a </a:t>
            </a:r>
            <a:r>
              <a:rPr lang="en-US" baseline="0" dirty="0" err="1" smtClean="0"/>
              <a:t>photoshop</a:t>
            </a:r>
            <a:r>
              <a:rPr lang="en-US" baseline="0" dirty="0" smtClean="0"/>
              <a:t> contest about evolution gone wild.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27</a:t>
            </a:fld>
            <a:endParaRPr lang="en-US"/>
          </a:p>
        </p:txBody>
      </p:sp>
    </p:spTree>
    <p:extLst>
      <p:ext uri="{BB962C8B-B14F-4D97-AF65-F5344CB8AC3E}">
        <p14:creationId xmlns:p14="http://schemas.microsoft.com/office/powerpoint/2010/main" val="2229293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another example.</a:t>
            </a:r>
            <a:r>
              <a:rPr lang="en-US" baseline="0" dirty="0" smtClean="0"/>
              <a:t> What do you see?  what could a deep question about this picture? Here’s one: [click] what kind of credit card is president </a:t>
            </a:r>
            <a:r>
              <a:rPr lang="en-US" baseline="0" dirty="0" err="1" smtClean="0"/>
              <a:t>obama</a:t>
            </a:r>
            <a:r>
              <a:rPr lang="en-US" baseline="0" dirty="0" smtClean="0"/>
              <a:t> here? [click] it is this very blurry thing next to the laptop. You can’t find the answer if you just </a:t>
            </a:r>
            <a:r>
              <a:rPr lang="en-US" baseline="0" dirty="0" err="1" smtClean="0"/>
              <a:t>google</a:t>
            </a:r>
            <a:r>
              <a:rPr lang="en-US" baseline="0" dirty="0" smtClean="0"/>
              <a:t>. How would you get an answer? You can ask people on the internet. You could actually post it on </a:t>
            </a:r>
            <a:r>
              <a:rPr lang="en-US" baseline="0" dirty="0" err="1" smtClean="0"/>
              <a:t>quora</a:t>
            </a:r>
            <a:r>
              <a:rPr lang="en-US" baseline="0" dirty="0" smtClean="0"/>
              <a:t>, a question and answer hub, and within a few hours somebody would give a plausible guess. Isn’t this amazing?</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28</a:t>
            </a:fld>
            <a:endParaRPr lang="en-US"/>
          </a:p>
        </p:txBody>
      </p:sp>
    </p:spTree>
    <p:extLst>
      <p:ext uri="{BB962C8B-B14F-4D97-AF65-F5344CB8AC3E}">
        <p14:creationId xmlns:p14="http://schemas.microsoft.com/office/powerpoint/2010/main" val="3718899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hopefully I have convinced you that we can learn almost everything from the Internet, specifically from the interconnected servers and the crowd.  And our hypothesis is that we can also make machines do this. We can let machines learn to recognize everything through big data from the internet.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29</a:t>
            </a:fld>
            <a:endParaRPr lang="en-US"/>
          </a:p>
        </p:txBody>
      </p:sp>
    </p:spTree>
    <p:extLst>
      <p:ext uri="{BB962C8B-B14F-4D97-AF65-F5344CB8AC3E}">
        <p14:creationId xmlns:p14="http://schemas.microsoft.com/office/powerpoint/2010/main" val="23895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what not to eat</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3</a:t>
            </a:fld>
            <a:endParaRPr lang="en-US"/>
          </a:p>
        </p:txBody>
      </p:sp>
    </p:spTree>
    <p:extLst>
      <p:ext uri="{BB962C8B-B14F-4D97-AF65-F5344CB8AC3E}">
        <p14:creationId xmlns:p14="http://schemas.microsoft.com/office/powerpoint/2010/main" val="2347985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today let’s </a:t>
            </a:r>
            <a:r>
              <a:rPr lang="en-US" baseline="0" dirty="0" smtClean="0"/>
              <a:t>make a really concrete goal. Let’s pretend the everything means 10K classes and let’s build a recognition engine that operates on 10K classes.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30</a:t>
            </a:fld>
            <a:endParaRPr lang="en-US"/>
          </a:p>
        </p:txBody>
      </p:sp>
    </p:spTree>
    <p:extLst>
      <p:ext uri="{BB962C8B-B14F-4D97-AF65-F5344CB8AC3E}">
        <p14:creationId xmlns:p14="http://schemas.microsoft.com/office/powerpoint/2010/main" val="3597827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we do this for the entire </a:t>
            </a:r>
            <a:r>
              <a:rPr lang="en-US" baseline="0" dirty="0" err="1" smtClean="0"/>
              <a:t>wordnet</a:t>
            </a:r>
            <a:r>
              <a:rPr lang="en-US" baseline="0" dirty="0" smtClean="0"/>
              <a:t>. And this is the core of the </a:t>
            </a:r>
            <a:r>
              <a:rPr lang="en-US" baseline="0" dirty="0" err="1" smtClean="0"/>
              <a:t>imagenet</a:t>
            </a:r>
            <a:r>
              <a:rPr lang="en-US" baseline="0" dirty="0" smtClean="0"/>
              <a:t> project, Today </a:t>
            </a:r>
            <a:r>
              <a:rPr lang="en-US" baseline="0" dirty="0" err="1" smtClean="0"/>
              <a:t>imagenet</a:t>
            </a:r>
            <a:r>
              <a:rPr lang="en-US" baseline="0" dirty="0" smtClean="0"/>
              <a:t> has 22K categories and 14M images, all hand labeled by humans. It covers a wide range of categories from animals, plants, to people and </a:t>
            </a:r>
            <a:r>
              <a:rPr lang="en-US" baseline="0" dirty="0" smtClean="0"/>
              <a:t>activities</a:t>
            </a:r>
            <a:r>
              <a:rPr lang="en-US" baseline="0" dirty="0" smtClean="0"/>
              <a:t>. It is the largest labeled image dataset that’s freely available to researchers.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31</a:t>
            </a:fld>
            <a:endParaRPr lang="en-US"/>
          </a:p>
        </p:txBody>
      </p:sp>
    </p:spTree>
    <p:extLst>
      <p:ext uri="{BB962C8B-B14F-4D97-AF65-F5344CB8AC3E}">
        <p14:creationId xmlns:p14="http://schemas.microsoft.com/office/powerpoint/2010/main" val="2794128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we can compare the scale of images to prior datasets in terms of number of labeled images. This is caltech101, then we have PASCAL VOC, </a:t>
            </a:r>
            <a:r>
              <a:rPr lang="en-US" baseline="0" dirty="0" err="1" smtClean="0"/>
              <a:t>LabelMe</a:t>
            </a:r>
            <a:r>
              <a:rPr lang="en-US" baseline="0" dirty="0" smtClean="0"/>
              <a:t>, Lotus Hill, and we see that </a:t>
            </a:r>
            <a:r>
              <a:rPr lang="en-US" baseline="0" dirty="0" err="1" smtClean="0"/>
              <a:t>ImageNet</a:t>
            </a:r>
            <a:r>
              <a:rPr lang="en-US" baseline="0" dirty="0" smtClean="0"/>
              <a:t> is is orders of magnitude bigger. </a:t>
            </a:r>
          </a:p>
        </p:txBody>
      </p:sp>
      <p:sp>
        <p:nvSpPr>
          <p:cNvPr id="4" name="Slide Number Placeholder 3"/>
          <p:cNvSpPr>
            <a:spLocks noGrp="1"/>
          </p:cNvSpPr>
          <p:nvPr>
            <p:ph type="sldNum" sz="quarter" idx="10"/>
          </p:nvPr>
        </p:nvSpPr>
        <p:spPr/>
        <p:txBody>
          <a:bodyPr/>
          <a:lstStyle/>
          <a:p>
            <a:fld id="{A75E152B-B7E8-C44B-AEC1-134F3B6692B2}" type="slidenum">
              <a:rPr lang="en-US" smtClean="0"/>
              <a:t>32</a:t>
            </a:fld>
            <a:endParaRPr lang="en-US"/>
          </a:p>
        </p:txBody>
      </p:sp>
    </p:spTree>
    <p:extLst>
      <p:ext uri="{BB962C8B-B14F-4D97-AF65-F5344CB8AC3E}">
        <p14:creationId xmlns:p14="http://schemas.microsoft.com/office/powerpoint/2010/main" val="799862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t>
            </a:r>
            <a:r>
              <a:rPr lang="en-US" baseline="0" dirty="0" smtClean="0"/>
              <a:t>they </a:t>
            </a:r>
            <a:r>
              <a:rPr lang="en-US" baseline="0" dirty="0" smtClean="0"/>
              <a:t>took 9 millions images, which is the entire ImageNet at the time and evaluated 4 state of the art methods, including spatial pyramid plus SVM. It was the first time anybody has tried anything on 10K object classes. Due to time I’ll skip the nitty-gritty details about how we scaled up the methods to work on 10K classes and 9 million images. But I’ll tell you the result. What do you expect the performance to be given that the chance is one out of 10K? It turns out that the accuracy drops to 6.4% for 10K classes.  This results was in fact much higher than we expected. On the other hand, it is too low for a practical application. How do we improve the accuracy? Let’s now take a look at what the errors are like.</a:t>
            </a:r>
          </a:p>
          <a:p>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33</a:t>
            </a:fld>
            <a:endParaRPr lang="en-US"/>
          </a:p>
        </p:txBody>
      </p:sp>
    </p:spTree>
    <p:extLst>
      <p:ext uri="{BB962C8B-B14F-4D97-AF65-F5344CB8AC3E}">
        <p14:creationId xmlns:p14="http://schemas.microsoft.com/office/powerpoint/2010/main" val="1346576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plotted this confusion matrix. Here the columns are order by a DFS of the semantic hierarchy. It means that nearby columns are semantically similar. We can clearly see a block pattern that’s also hierarchical. This indicates that a major source of error is the fine-grained, semantic similar classes, such as different types of dogs, birds, cars. </a:t>
            </a:r>
          </a:p>
        </p:txBody>
      </p:sp>
      <p:sp>
        <p:nvSpPr>
          <p:cNvPr id="4" name="Slide Number Placeholder 3"/>
          <p:cNvSpPr>
            <a:spLocks noGrp="1"/>
          </p:cNvSpPr>
          <p:nvPr>
            <p:ph type="sldNum" sz="quarter" idx="10"/>
          </p:nvPr>
        </p:nvSpPr>
        <p:spPr/>
        <p:txBody>
          <a:bodyPr/>
          <a:lstStyle/>
          <a:p>
            <a:fld id="{85BD0707-7FA5-48EF-8A12-0FC80E049EC1}" type="slidenum">
              <a:rPr lang="en-US" smtClean="0"/>
              <a:t>34</a:t>
            </a:fld>
            <a:endParaRPr lang="en-US"/>
          </a:p>
        </p:txBody>
      </p:sp>
    </p:spTree>
    <p:extLst>
      <p:ext uri="{BB962C8B-B14F-4D97-AF65-F5344CB8AC3E}">
        <p14:creationId xmlns:p14="http://schemas.microsoft.com/office/powerpoint/2010/main" val="3453574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a:t>
            </a:r>
            <a:r>
              <a:rPr lang="en-US" baseline="0" dirty="0" smtClean="0"/>
              <a:t> c</a:t>
            </a:r>
            <a:r>
              <a:rPr lang="en-US" dirty="0" smtClean="0"/>
              <a:t>onfirm this,</a:t>
            </a:r>
            <a:r>
              <a:rPr lang="en-US" baseline="0" dirty="0" smtClean="0"/>
              <a:t> we did a control experiment that compares the classification accuracy of about 200 classes sampled in different ways.  For example, we can sample 200 classes only from the vehicle </a:t>
            </a:r>
            <a:r>
              <a:rPr lang="en-US" baseline="0" dirty="0" err="1" smtClean="0"/>
              <a:t>subtree</a:t>
            </a:r>
            <a:r>
              <a:rPr lang="en-US" baseline="0" dirty="0" smtClean="0"/>
              <a:t>. [click] Or we can sample it uniformly from all the 10K classes. [click] The 200 vehicles are finer grained while the 200 random classes are coarser grained. [click] This plot shows how the classification accuracy changes with the way we sample our classes. The X axis is the average semantic distances between classes. Here we clearly see that finer-grained classes are much more difficult.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35</a:t>
            </a:fld>
            <a:endParaRPr lang="en-US"/>
          </a:p>
        </p:txBody>
      </p:sp>
    </p:spTree>
    <p:extLst>
      <p:ext uri="{BB962C8B-B14F-4D97-AF65-F5344CB8AC3E}">
        <p14:creationId xmlns:p14="http://schemas.microsoft.com/office/powerpoint/2010/main" val="3283985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t>
            </a:r>
            <a:r>
              <a:rPr lang="en-US" baseline="0" dirty="0" smtClean="0"/>
              <a:t> structure. Fine-grained. </a:t>
            </a:r>
            <a:r>
              <a:rPr lang="en-US" baseline="0" dirty="0" err="1" smtClean="0"/>
              <a:t>Textureless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36</a:t>
            </a:fld>
            <a:endParaRPr lang="en-US"/>
          </a:p>
        </p:txBody>
      </p:sp>
    </p:spTree>
    <p:extLst>
      <p:ext uri="{BB962C8B-B14F-4D97-AF65-F5344CB8AC3E}">
        <p14:creationId xmlns:p14="http://schemas.microsoft.com/office/powerpoint/2010/main" val="2077120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is, we are working at the bottom of the semantic hierarchy.  The problem is that even if we can get satisfactory accuracy at the bottom, the hierarchy can always sub-divide and expand. For example, we can demand the machine to say that this is the first dog of united states instead of just Portuguese water dog. But if we are willing to move up the hierarchy, we will become more and more certain and we are 100% sure that ultimately everything is an entity.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37</a:t>
            </a:fld>
            <a:endParaRPr lang="en-US"/>
          </a:p>
        </p:txBody>
      </p:sp>
    </p:spTree>
    <p:extLst>
      <p:ext uri="{BB962C8B-B14F-4D97-AF65-F5344CB8AC3E}">
        <p14:creationId xmlns:p14="http://schemas.microsoft.com/office/powerpoint/2010/main" val="3359350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problem</a:t>
            </a:r>
            <a:r>
              <a:rPr lang="en-US" baseline="0" dirty="0" smtClean="0"/>
              <a:t> is that we’d like to find a semantic level to describe things accurately. For example, we can merge all the dogs and only describe at this level. However, it wastes our classification capacity. Because there is a significant amount of time we can confidently predict the breed.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38</a:t>
            </a:fld>
            <a:endParaRPr lang="en-US"/>
          </a:p>
        </p:txBody>
      </p:sp>
    </p:spTree>
    <p:extLst>
      <p:ext uri="{BB962C8B-B14F-4D97-AF65-F5344CB8AC3E}">
        <p14:creationId xmlns:p14="http://schemas.microsoft.com/office/powerpoint/2010/main" val="2799560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a:t>
            </a:r>
            <a:r>
              <a:rPr lang="en-US" baseline="0" dirty="0" smtClean="0"/>
              <a:t>people </a:t>
            </a:r>
            <a:r>
              <a:rPr lang="en-US" baseline="0" dirty="0" smtClean="0"/>
              <a:t>came up with a better idea called “hedging”. For each individual image, we’d like to be as informative as possible while making almost no mistakes. For example, for this easy image, we will confidently go down the hierarchy and predict it as a kangaroo. For this guy, which is very ambiguous, we will hedge and simply say it’s a mammal. </a:t>
            </a:r>
          </a:p>
        </p:txBody>
      </p:sp>
      <p:sp>
        <p:nvSpPr>
          <p:cNvPr id="4" name="Slide Number Placeholder 3"/>
          <p:cNvSpPr>
            <a:spLocks noGrp="1"/>
          </p:cNvSpPr>
          <p:nvPr>
            <p:ph type="sldNum" sz="quarter" idx="10"/>
          </p:nvPr>
        </p:nvSpPr>
        <p:spPr/>
        <p:txBody>
          <a:bodyPr/>
          <a:lstStyle/>
          <a:p>
            <a:fld id="{85BD0707-7FA5-48EF-8A12-0FC80E049EC1}" type="slidenum">
              <a:rPr lang="en-US" smtClean="0"/>
              <a:t>39</a:t>
            </a:fld>
            <a:endParaRPr lang="en-US"/>
          </a:p>
        </p:txBody>
      </p:sp>
    </p:spTree>
    <p:extLst>
      <p:ext uri="{BB962C8B-B14F-4D97-AF65-F5344CB8AC3E}">
        <p14:creationId xmlns:p14="http://schemas.microsoft.com/office/powerpoint/2010/main" val="187978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how not to be eaten.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4</a:t>
            </a:fld>
            <a:endParaRPr lang="en-US"/>
          </a:p>
        </p:txBody>
      </p:sp>
    </p:spTree>
    <p:extLst>
      <p:ext uri="{BB962C8B-B14F-4D97-AF65-F5344CB8AC3E}">
        <p14:creationId xmlns:p14="http://schemas.microsoft.com/office/powerpoint/2010/main" val="2267345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state the problem formally. We are given</a:t>
            </a:r>
            <a:r>
              <a:rPr lang="en-US" baseline="0" dirty="0" smtClean="0"/>
              <a:t> a semantic hierarchy.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40</a:t>
            </a:fld>
            <a:endParaRPr lang="en-US"/>
          </a:p>
        </p:txBody>
      </p:sp>
    </p:spTree>
    <p:extLst>
      <p:ext uri="{BB962C8B-B14F-4D97-AF65-F5344CB8AC3E}">
        <p14:creationId xmlns:p14="http://schemas.microsoft.com/office/powerpoint/2010/main" val="772109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rule is that if you predict any node that’s an </a:t>
            </a:r>
            <a:r>
              <a:rPr lang="en-US" baseline="0" dirty="0" err="1" smtClean="0"/>
              <a:t>ancester</a:t>
            </a:r>
            <a:r>
              <a:rPr lang="en-US" baseline="0" dirty="0" smtClean="0"/>
              <a:t> of the ground truth leaf node, it is all considered correct. For example, you can call this image an zebra, a mammal or an entity.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41</a:t>
            </a:fld>
            <a:endParaRPr lang="en-US"/>
          </a:p>
        </p:txBody>
      </p:sp>
    </p:spTree>
    <p:extLst>
      <p:ext uri="{BB962C8B-B14F-4D97-AF65-F5344CB8AC3E}">
        <p14:creationId xmlns:p14="http://schemas.microsoft.com/office/powerpoint/2010/main" val="772109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clearly we prefer a prediction of zebra than entity. So we will also setup a reward to measure how specific the prediction is. The reward can be defined according to applications. For example, we can define the reward as the number of bits in this prediction.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42</a:t>
            </a:fld>
            <a:endParaRPr lang="en-US"/>
          </a:p>
        </p:txBody>
      </p:sp>
    </p:spTree>
    <p:extLst>
      <p:ext uri="{BB962C8B-B14F-4D97-AF65-F5344CB8AC3E}">
        <p14:creationId xmlns:p14="http://schemas.microsoft.com/office/powerpoint/2010/main" val="772109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let’s state the full problem. We assume the same distribution of training and testing examples. We also assume that we have learned a classifier that can give </a:t>
            </a:r>
            <a:r>
              <a:rPr lang="en-US" baseline="0" dirty="0" smtClean="0"/>
              <a:t>posterior </a:t>
            </a:r>
            <a:r>
              <a:rPr lang="en-US" baseline="0" dirty="0" smtClean="0"/>
              <a:t>probability on the hierarchy. For example, we can learn a multi-class classifier on the leaf nodes, and for each test image, we can get the probabilities on the leaf nodes and sum them to get probabilities for internal nodes. </a:t>
            </a:r>
            <a:r>
              <a:rPr lang="en-US" baseline="0" dirty="0" smtClean="0"/>
              <a:t>Our goal is to find a decision rule f that takes the posterior probability and outputs a node on the hierarchy. We want this decision rule to maximize the expected reward its predictions produce subject to a constraint </a:t>
            </a:r>
            <a:r>
              <a:rPr lang="en-US" baseline="0" dirty="0" smtClean="0"/>
              <a:t>that accuracy of its predictions must be above a threshold 1-epsilon. Essentially, we are saying that given a </a:t>
            </a:r>
            <a:r>
              <a:rPr lang="en-US" baseline="0" dirty="0" smtClean="0"/>
              <a:t>particular </a:t>
            </a:r>
            <a:r>
              <a:rPr lang="en-US" baseline="0" dirty="0" smtClean="0"/>
              <a:t>distribution of images, we want you to be at least 95% correct, and do the best you can to collect as much reward as possible. At this point you may wonder what’s the big deal here, because intuitively given a test image, one should just go down the hierarchy as much as possible until you are about to violate the accuracy constraint.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43</a:t>
            </a:fld>
            <a:endParaRPr lang="en-US"/>
          </a:p>
        </p:txBody>
      </p:sp>
    </p:spTree>
    <p:extLst>
      <p:ext uri="{BB962C8B-B14F-4D97-AF65-F5344CB8AC3E}">
        <p14:creationId xmlns:p14="http://schemas.microsoft.com/office/powerpoint/2010/main" val="4026328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this</a:t>
            </a:r>
            <a:r>
              <a:rPr lang="en-US" baseline="0" dirty="0" smtClean="0"/>
              <a:t> is the solution offered by previous work. Let’s look at a concrete example and I’d like to show you why this is not optimal. Suppose we have 100 images that have the same posterior probabilities as shown here and they are going down the hierarchy following this path. Let’s say we want the accuracy to be at least 90%, then we will stop at here. So these 90 out 100 of those images will be correct and these 90 images will collect 1 dollar each. [click] Now suppose there is another set of 100 images that will go down another branch of the hierarchy. And similarly they will stop here to not go below 90%. For these 100 images, 90 of them will be correct and 90 of them will collect $1 each. [click]  Now we can compute the average reward and accuracy. We are 90% accurate and we collect 90 cents on average. Is this the best we can do? It is actually not. We can observe that there is a $10 reward here. So one idea is, maybe we can take more risk here.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44</a:t>
            </a:fld>
            <a:endParaRPr lang="en-US"/>
          </a:p>
        </p:txBody>
      </p:sp>
    </p:spTree>
    <p:extLst>
      <p:ext uri="{BB962C8B-B14F-4D97-AF65-F5344CB8AC3E}">
        <p14:creationId xmlns:p14="http://schemas.microsoft.com/office/powerpoint/2010/main" val="4026328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deed, here’s one way we can do better. Instead of using one global threshold, we will use different thresholds for different branches. For example, we can be very conservative here so all examples here are predicted entity and 100% correct. And we can take more risk here. We will make more mistakes here but we get much more reward by going down a level. On average the accuracy is still 90% but the reward is $4 dollar instead of 90 cents.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45</a:t>
            </a:fld>
            <a:endParaRPr lang="en-US"/>
          </a:p>
        </p:txBody>
      </p:sp>
    </p:spTree>
    <p:extLst>
      <p:ext uri="{BB962C8B-B14F-4D97-AF65-F5344CB8AC3E}">
        <p14:creationId xmlns:p14="http://schemas.microsoft.com/office/powerpoint/2010/main" val="4026328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a:t>
            </a:r>
            <a:r>
              <a:rPr lang="en-US" baseline="0" dirty="0" smtClean="0"/>
              <a:t> have shown you a way to do better than the naïve solution. That is we can set individual thresholds for each node and tweak them. [click] However, we actually do not have to do this. We found a much simpler yet provably optimal solution. And shockingly, it has only one parameter to optimize.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46</a:t>
            </a:fld>
            <a:endParaRPr lang="en-US"/>
          </a:p>
        </p:txBody>
      </p:sp>
    </p:spTree>
    <p:extLst>
      <p:ext uri="{BB962C8B-B14F-4D97-AF65-F5344CB8AC3E}">
        <p14:creationId xmlns:p14="http://schemas.microsoft.com/office/powerpoint/2010/main" val="4026328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it works.</a:t>
            </a:r>
            <a:r>
              <a:rPr lang="en-US" baseline="0" dirty="0" smtClean="0"/>
              <a:t> We have only one global, fixed scalar parameter called lambda. Given a test image, we get the </a:t>
            </a:r>
            <a:r>
              <a:rPr lang="en-US" baseline="0" dirty="0" err="1" smtClean="0"/>
              <a:t>posterier</a:t>
            </a:r>
            <a:r>
              <a:rPr lang="en-US" baseline="0" dirty="0" smtClean="0"/>
              <a:t> probabilities for all nodes. Then we increase the reward we assigned to each node by lambda. Then we compute the expected reward for each node by multiplying the posterior with the increased reward. Then we predict the node with the best expected reward. What does lambda do? Suppose lambda is infinity, what happens is that all nodes will have equal reward because everybody is infinity. Now the node with the best expected reward will be the root node, because its posterior probability is always 100%. So as lambda increases, the decision will be more accurate but less specific.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47</a:t>
            </a:fld>
            <a:endParaRPr lang="en-US"/>
          </a:p>
        </p:txBody>
      </p:sp>
    </p:spTree>
    <p:extLst>
      <p:ext uri="{BB962C8B-B14F-4D97-AF65-F5344CB8AC3E}">
        <p14:creationId xmlns:p14="http://schemas.microsoft.com/office/powerpoint/2010/main" val="4026328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 we set lambda? Here’s the algorithm. We will pick a lambda, then run the decision rule on a validation set, and measure its accuracy. It the </a:t>
            </a:r>
            <a:r>
              <a:rPr lang="en-US" baseline="0" dirty="0" err="1" smtClean="0"/>
              <a:t>accruracy</a:t>
            </a:r>
            <a:r>
              <a:rPr lang="en-US" baseline="0" dirty="0" smtClean="0"/>
              <a:t> is very close to our threshold 1-epsilon, we stop, otherwise we pick a new lambda. How do we pick a new lambda? It turns out that the we can prove that under very mild conditions the accuracy is continuously and monotonically increasing with lambda, so we can use binary search to find the lambda. We can actually prove that with very mild assumptions this whole procedure is optimal. </a:t>
            </a:r>
            <a:endParaRPr lang="en-US" dirty="0"/>
          </a:p>
        </p:txBody>
      </p:sp>
      <p:sp>
        <p:nvSpPr>
          <p:cNvPr id="4" name="Slide Number Placeholder 3"/>
          <p:cNvSpPr>
            <a:spLocks noGrp="1"/>
          </p:cNvSpPr>
          <p:nvPr>
            <p:ph type="sldNum" sz="quarter" idx="10"/>
          </p:nvPr>
        </p:nvSpPr>
        <p:spPr/>
        <p:txBody>
          <a:bodyPr/>
          <a:lstStyle/>
          <a:p>
            <a:fld id="{85BD0707-7FA5-48EF-8A12-0FC80E049EC1}" type="slidenum">
              <a:rPr lang="en-US" smtClean="0"/>
              <a:t>48</a:t>
            </a:fld>
            <a:endParaRPr lang="en-US"/>
          </a:p>
        </p:txBody>
      </p:sp>
    </p:spTree>
    <p:extLst>
      <p:ext uri="{BB962C8B-B14F-4D97-AF65-F5344CB8AC3E}">
        <p14:creationId xmlns:p14="http://schemas.microsoft.com/office/powerpoint/2010/main" val="4026328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also supported by empirical evidence. This is on 10K classes. The X axis is the accuracy. The Y axis is the reward, specifically the information gain. The red curse is ours and other curves are various baselines. We see that at any given accuracy, we can obtain much better reward.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49</a:t>
            </a:fld>
            <a:endParaRPr lang="en-US"/>
          </a:p>
        </p:txBody>
      </p:sp>
    </p:spTree>
    <p:extLst>
      <p:ext uri="{BB962C8B-B14F-4D97-AF65-F5344CB8AC3E}">
        <p14:creationId xmlns:p14="http://schemas.microsoft.com/office/powerpoint/2010/main" val="219861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also like my computer to give me shopping advice,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a:t>
            </a:fld>
            <a:endParaRPr lang="en-US"/>
          </a:p>
        </p:txBody>
      </p:sp>
    </p:spTree>
    <p:extLst>
      <p:ext uri="{BB962C8B-B14F-4D97-AF65-F5344CB8AC3E}">
        <p14:creationId xmlns:p14="http://schemas.microsoft.com/office/powerpoint/2010/main" val="331476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algorithm</a:t>
            </a:r>
            <a:r>
              <a:rPr lang="en-US" baseline="0" dirty="0" smtClean="0"/>
              <a:t> forms the basis of our recognition engine on 10K classes. This is the URL. Let’s first look at some results together.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50</a:t>
            </a:fld>
            <a:endParaRPr lang="en-US"/>
          </a:p>
        </p:txBody>
      </p:sp>
    </p:spTree>
    <p:extLst>
      <p:ext uri="{BB962C8B-B14F-4D97-AF65-F5344CB8AC3E}">
        <p14:creationId xmlns:p14="http://schemas.microsoft.com/office/powerpoint/2010/main" val="2667502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recognize my coffee mug. At</a:t>
            </a:r>
            <a:r>
              <a:rPr lang="en-US" baseline="0" dirty="0" smtClean="0"/>
              <a:t> 99% it says that it’s a drinking vessel. If we lower the accuracy requirement, it will be more specific and say it’s a coffee mug at 95%.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51</a:t>
            </a:fld>
            <a:endParaRPr lang="en-US"/>
          </a:p>
        </p:txBody>
      </p:sp>
    </p:spTree>
    <p:extLst>
      <p:ext uri="{BB962C8B-B14F-4D97-AF65-F5344CB8AC3E}">
        <p14:creationId xmlns:p14="http://schemas.microsoft.com/office/powerpoint/2010/main" val="3290125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recognizes</a:t>
            </a:r>
            <a:r>
              <a:rPr lang="en-US" baseline="0" dirty="0" smtClean="0"/>
              <a:t> this gas pump. Note that here we actually segment the images first and then classify the segments. So you will see labels for multiple objects.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52</a:t>
            </a:fld>
            <a:endParaRPr lang="en-US"/>
          </a:p>
        </p:txBody>
      </p:sp>
    </p:spTree>
    <p:extLst>
      <p:ext uri="{BB962C8B-B14F-4D97-AF65-F5344CB8AC3E}">
        <p14:creationId xmlns:p14="http://schemas.microsoft.com/office/powerpoint/2010/main" val="36785115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this guy. It’s hard. But at 87% it says</a:t>
            </a:r>
            <a:r>
              <a:rPr lang="en-US" baseline="0" dirty="0" smtClean="0"/>
              <a:t> “animal”. At 75% percent it makes some mistakes but it thinks there is a vertebrate, which is actually correct.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53</a:t>
            </a:fld>
            <a:endParaRPr lang="en-US"/>
          </a:p>
        </p:txBody>
      </p:sp>
    </p:spTree>
    <p:extLst>
      <p:ext uri="{BB962C8B-B14F-4D97-AF65-F5344CB8AC3E}">
        <p14:creationId xmlns:p14="http://schemas.microsoft.com/office/powerpoint/2010/main" val="1021082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about President Obama’s credit card? Well it doesn’t get that yet. But we will get there.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54</a:t>
            </a:fld>
            <a:endParaRPr lang="en-US"/>
          </a:p>
        </p:txBody>
      </p:sp>
    </p:spTree>
    <p:extLst>
      <p:ext uri="{BB962C8B-B14F-4D97-AF65-F5344CB8AC3E}">
        <p14:creationId xmlns:p14="http://schemas.microsoft.com/office/powerpoint/2010/main" val="3513195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t>
            </a:r>
            <a:r>
              <a:rPr lang="en-US" baseline="0" dirty="0" smtClean="0"/>
              <a:t> structure. Fine-grained. </a:t>
            </a:r>
            <a:r>
              <a:rPr lang="en-US" baseline="0" dirty="0" err="1" smtClean="0"/>
              <a:t>Textureless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55</a:t>
            </a:fld>
            <a:endParaRPr lang="en-US"/>
          </a:p>
        </p:txBody>
      </p:sp>
    </p:spTree>
    <p:extLst>
      <p:ext uri="{BB962C8B-B14F-4D97-AF65-F5344CB8AC3E}">
        <p14:creationId xmlns:p14="http://schemas.microsoft.com/office/powerpoint/2010/main" val="2077120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plotted this confusion matrix. Here the columns are order by a DFS of the semantic hierarchy. It means that nearby columns are semantically similar. We can clearly see a block pattern that’s also hierarchical. This indicates that a major source of error is the fine-grained, semantic similar classes, such as different types of dogs, birds, cars. </a:t>
            </a:r>
          </a:p>
        </p:txBody>
      </p:sp>
      <p:sp>
        <p:nvSpPr>
          <p:cNvPr id="4" name="Slide Number Placeholder 3"/>
          <p:cNvSpPr>
            <a:spLocks noGrp="1"/>
          </p:cNvSpPr>
          <p:nvPr>
            <p:ph type="sldNum" sz="quarter" idx="10"/>
          </p:nvPr>
        </p:nvSpPr>
        <p:spPr/>
        <p:txBody>
          <a:bodyPr/>
          <a:lstStyle/>
          <a:p>
            <a:fld id="{85BD0707-7FA5-48EF-8A12-0FC80E049EC1}" type="slidenum">
              <a:rPr lang="en-US" smtClean="0"/>
              <a:t>56</a:t>
            </a:fld>
            <a:endParaRPr lang="en-US"/>
          </a:p>
        </p:txBody>
      </p:sp>
    </p:spTree>
    <p:extLst>
      <p:ext uri="{BB962C8B-B14F-4D97-AF65-F5344CB8AC3E}">
        <p14:creationId xmlns:p14="http://schemas.microsoft.com/office/powerpoint/2010/main" val="3453574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a:t>
            </a:r>
            <a:r>
              <a:rPr lang="en-US" baseline="0" dirty="0" smtClean="0"/>
              <a:t> c</a:t>
            </a:r>
            <a:r>
              <a:rPr lang="en-US" dirty="0" smtClean="0"/>
              <a:t>onfirm this,</a:t>
            </a:r>
            <a:r>
              <a:rPr lang="en-US" baseline="0" dirty="0" smtClean="0"/>
              <a:t> we did a control experiment that compares the classification accuracy of about 200 classes sampled in different ways.  For example, we can sample 200 classes only from the vehicle </a:t>
            </a:r>
            <a:r>
              <a:rPr lang="en-US" baseline="0" dirty="0" err="1" smtClean="0"/>
              <a:t>subtree</a:t>
            </a:r>
            <a:r>
              <a:rPr lang="en-US" baseline="0" dirty="0" smtClean="0"/>
              <a:t>. [click] Or we can sample it uniformly from all the 10K classes. [click] The 200 vehicles are finer grained while the 200 random classes are coarser grained. [click] This plot shows how the classification accuracy changes with the way we sample our classes. The X axis is the average semantic distances between classes. Here we clearly see that finer-grained classes are much more difficult.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57</a:t>
            </a:fld>
            <a:endParaRPr lang="en-US"/>
          </a:p>
        </p:txBody>
      </p:sp>
    </p:spTree>
    <p:extLst>
      <p:ext uri="{BB962C8B-B14F-4D97-AF65-F5344CB8AC3E}">
        <p14:creationId xmlns:p14="http://schemas.microsoft.com/office/powerpoint/2010/main" val="3283985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particular, we’d like to isolate</a:t>
            </a:r>
            <a:r>
              <a:rPr lang="en-US" baseline="0" dirty="0" smtClean="0"/>
              <a:t> the problem. Instead of tackling all 10K classes, we’d like to carve out this local semantic neighborhood and ask questions like what breed is this dog? Here we are assuming that we already know the basic category and the object has already been localized.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58</a:t>
            </a:fld>
            <a:endParaRPr lang="en-US"/>
          </a:p>
        </p:txBody>
      </p:sp>
    </p:spTree>
    <p:extLst>
      <p:ext uri="{BB962C8B-B14F-4D97-AF65-F5344CB8AC3E}">
        <p14:creationId xmlns:p14="http://schemas.microsoft.com/office/powerpoint/2010/main" val="32881361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what’s the key to fine-grained recognition? Let’s look at this dog, what breed is it? It turns out that it looks like these two, cardigan welsh corgi and </a:t>
            </a:r>
            <a:r>
              <a:rPr lang="en-US" baseline="0" dirty="0" err="1" smtClean="0"/>
              <a:t>pembroke</a:t>
            </a:r>
            <a:r>
              <a:rPr lang="en-US" baseline="0" dirty="0" smtClean="0"/>
              <a:t> welsh corgi. Which one is it? In fact, to make the right classification, we need to look at the tails. One breed has a longer tail than the other. So the key is finding the right features.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59</a:t>
            </a:fld>
            <a:endParaRPr lang="en-US"/>
          </a:p>
        </p:txBody>
      </p:sp>
    </p:spTree>
    <p:extLst>
      <p:ext uri="{BB962C8B-B14F-4D97-AF65-F5344CB8AC3E}">
        <p14:creationId xmlns:p14="http://schemas.microsoft.com/office/powerpoint/2010/main" val="328813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just satisfy my curiosity.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6</a:t>
            </a:fld>
            <a:endParaRPr lang="en-US"/>
          </a:p>
        </p:txBody>
      </p:sp>
    </p:spTree>
    <p:extLst>
      <p:ext uri="{BB962C8B-B14F-4D97-AF65-F5344CB8AC3E}">
        <p14:creationId xmlns:p14="http://schemas.microsoft.com/office/powerpoint/2010/main" val="2303920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is existing work tackling this challenge? We found that all previous work is trying to have machines do automatic feature selection by looking at all possible locations. This can be a tough task for machines because a large number of features do not matter.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60</a:t>
            </a:fld>
            <a:endParaRPr lang="en-US"/>
          </a:p>
        </p:txBody>
      </p:sp>
    </p:spTree>
    <p:extLst>
      <p:ext uri="{BB962C8B-B14F-4D97-AF65-F5344CB8AC3E}">
        <p14:creationId xmlns:p14="http://schemas.microsoft.com/office/powerpoint/2010/main" val="3288136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machines can fail to find the right features</a:t>
            </a:r>
            <a:r>
              <a:rPr lang="en-US" baseline="0" dirty="0" smtClean="0"/>
              <a:t>. Or more specifically, it can be easy to </a:t>
            </a:r>
            <a:r>
              <a:rPr lang="en-US" baseline="0" dirty="0" err="1" smtClean="0"/>
              <a:t>overfit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61</a:t>
            </a:fld>
            <a:endParaRPr lang="en-US"/>
          </a:p>
        </p:txBody>
      </p:sp>
    </p:spTree>
    <p:extLst>
      <p:ext uri="{BB962C8B-B14F-4D97-AF65-F5344CB8AC3E}">
        <p14:creationId xmlns:p14="http://schemas.microsoft.com/office/powerpoint/2010/main" val="32881361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tackle this issue, </a:t>
            </a:r>
            <a:r>
              <a:rPr lang="en-US" baseline="0" dirty="0" smtClean="0"/>
              <a:t>people proposed to </a:t>
            </a:r>
            <a:r>
              <a:rPr lang="en-US" baseline="0" dirty="0" smtClean="0"/>
              <a:t>ask the internet and more specifically the crowd for help.  This gives us a crowd-machine collaboration framework. [click] for example, the machines can ask the crowd about these difficult categories [click] and the hypothesis is the crowd can provide helpful information, in this case, the locations of the discriminative features. And then the machine can incorporate this information in learning and improve its own performance. In this framework, the key research questions are how we can get good </a:t>
            </a:r>
            <a:r>
              <a:rPr lang="en-US" baseline="0" dirty="0" err="1" smtClean="0"/>
              <a:t>ansewrs</a:t>
            </a:r>
            <a:r>
              <a:rPr lang="en-US" baseline="0" dirty="0" smtClean="0"/>
              <a:t> from the crowd and how the machines can incorporate the input from the crowd.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62</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a:t>
            </a:r>
            <a:r>
              <a:rPr lang="en-US" baseline="0" dirty="0" smtClean="0"/>
              <a:t> the crowd side. The key question is how we can get good answers from the crowd about the discriminative features.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63</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t turns out that the same question has long intrigued psychologists. There is a classical psychophysics technique called bubbles that can answer this question. Suppose we are interested in how humans distinguish smiling faces versus neutral ones. In this experiment, we show human subjects images of both types of faces. However, instead of showing the entire image, we will mask the image and only reveal areas under a random set of bubbles. Then we ask the human subjects to classify the faces.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64</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repeat it for many times with different bubbles and pick the masks that would lead to correct classifications. Then we can average those masks and discover the important regions that human use. There is, however, one issue. It is essentially a random search and we would need to perform many </a:t>
            </a:r>
            <a:r>
              <a:rPr lang="en-US" baseline="0" dirty="0" err="1" smtClean="0"/>
              <a:t>many</a:t>
            </a:r>
            <a:r>
              <a:rPr lang="en-US" baseline="0" dirty="0" smtClean="0"/>
              <a:t> trials, which can be very costly. What would be a more cost-effective way?</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65</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we can simply</a:t>
            </a:r>
            <a:r>
              <a:rPr lang="en-US" baseline="0" dirty="0" smtClean="0"/>
              <a:t> ask the question directly to the crowd. Here, for example, we can ask humans to specify the regions that are important. However, there is another issue. That is, there is no easy quality assurance. Because it is, after all, a open-ended and subjective task.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66</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we really want is an approach that is cost effective and also has a mechanism for quality assurance. What would be something that satisfies both? One solution is games.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67</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actually</a:t>
            </a:r>
            <a:r>
              <a:rPr lang="en-US" baseline="0" dirty="0" smtClean="0"/>
              <a:t> a game called </a:t>
            </a:r>
            <a:r>
              <a:rPr lang="en-US" baseline="0" dirty="0" err="1" smtClean="0"/>
              <a:t>peekaboom</a:t>
            </a:r>
            <a:r>
              <a:rPr lang="en-US" baseline="0" dirty="0" smtClean="0"/>
              <a:t> that has elements of the bubbles technique. Here we have two players. The left player sees an image and a word, in this case, “cow”. Her job is to click on the images to communicate to the other player that this is a cow. The right player only sees what the left player clicks. And the right player’s job is to type the word “cow”. If she manages to do that, the game succeeds. However, this is also a problem. It does not work for fine-grained classes, because you can’t normally expect someone to be able to type “cardigan welsh corgi” or “BMW X3 2011”.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68</a:t>
            </a:fld>
            <a:endParaRPr lang="en-US"/>
          </a:p>
        </p:txBody>
      </p:sp>
    </p:spTree>
    <p:extLst>
      <p:ext uri="{BB962C8B-B14F-4D97-AF65-F5344CB8AC3E}">
        <p14:creationId xmlns:p14="http://schemas.microsoft.com/office/powerpoint/2010/main" val="391124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need something new that’s cost effective, has easy quality assurance, and works for fine-grained classes.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69</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a:t>
            </a:r>
            <a:r>
              <a:rPr lang="en-US" baseline="0" dirty="0" smtClean="0"/>
              <a:t> I’d like my computer to recognize everything in the visual world</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a:t>
            </a:fld>
            <a:endParaRPr lang="en-US"/>
          </a:p>
        </p:txBody>
      </p:sp>
    </p:spTree>
    <p:extLst>
      <p:ext uri="{BB962C8B-B14F-4D97-AF65-F5344CB8AC3E}">
        <p14:creationId xmlns:p14="http://schemas.microsoft.com/office/powerpoint/2010/main" val="2906195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came up with a game, which we call the bubbles game, paying tribute to the original bubbles technique in psychology.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70</a:t>
            </a:fld>
            <a:endParaRPr lang="en-US"/>
          </a:p>
        </p:txBody>
      </p:sp>
    </p:spTree>
    <p:extLst>
      <p:ext uri="{BB962C8B-B14F-4D97-AF65-F5344CB8AC3E}">
        <p14:creationId xmlns:p14="http://schemas.microsoft.com/office/powerpoint/2010/main" val="2626181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to play it. This is a single player</a:t>
            </a:r>
            <a:r>
              <a:rPr lang="en-US" baseline="0" dirty="0" smtClean="0"/>
              <a:t> game. </a:t>
            </a:r>
            <a:r>
              <a:rPr lang="en-US" dirty="0" smtClean="0"/>
              <a:t>Here I am showing you two</a:t>
            </a:r>
            <a:r>
              <a:rPr lang="en-US" baseline="0" dirty="0" smtClean="0"/>
              <a:t> types of cars, one on the left, the other on the right. Now your job is to tell me what the car in the center belongs to, left or right. Can you do that? It must be difficult or next to impossible. Because the center image is heavily blurred.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71</a:t>
            </a:fld>
            <a:endParaRPr lang="en-US"/>
          </a:p>
        </p:txBody>
      </p:sp>
    </p:spTree>
    <p:extLst>
      <p:ext uri="{BB962C8B-B14F-4D97-AF65-F5344CB8AC3E}">
        <p14:creationId xmlns:p14="http://schemas.microsoft.com/office/powerpoint/2010/main" val="29225185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am offering</a:t>
            </a:r>
            <a:r>
              <a:rPr lang="en-US" baseline="0" dirty="0" smtClean="0"/>
              <a:t> you two choices, bubble 1 and bubble 2. And you can choose one of them to see the full details under it. Which one would you choose? Raise your hand if you choose bubble 1. Raise your hand if you choose bubble 2? You are very good at the game.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72</a:t>
            </a:fld>
            <a:endParaRPr lang="en-US"/>
          </a:p>
        </p:txBody>
      </p:sp>
    </p:spTree>
    <p:extLst>
      <p:ext uri="{BB962C8B-B14F-4D97-AF65-F5344CB8AC3E}">
        <p14:creationId xmlns:p14="http://schemas.microsoft.com/office/powerpoint/2010/main" val="22318326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bubble 1 is the right choice and it will enable</a:t>
            </a:r>
            <a:r>
              <a:rPr lang="en-US" baseline="0" dirty="0" smtClean="0"/>
              <a:t> you to classify correctly.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73</a:t>
            </a:fld>
            <a:endParaRPr lang="en-US"/>
          </a:p>
        </p:txBody>
      </p:sp>
    </p:spTree>
    <p:extLst>
      <p:ext uri="{BB962C8B-B14F-4D97-AF65-F5344CB8AC3E}">
        <p14:creationId xmlns:p14="http://schemas.microsoft.com/office/powerpoint/2010/main" val="5954610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Whereas</a:t>
            </a:r>
            <a:r>
              <a:rPr lang="en-US" baseline="0" dirty="0" smtClean="0"/>
              <a:t> bubble 2 doesn’t tell you much.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74</a:t>
            </a:fld>
            <a:endParaRPr lang="en-US"/>
          </a:p>
        </p:txBody>
      </p:sp>
    </p:spTree>
    <p:extLst>
      <p:ext uri="{BB962C8B-B14F-4D97-AF65-F5344CB8AC3E}">
        <p14:creationId xmlns:p14="http://schemas.microsoft.com/office/powerpoint/2010/main" val="8881603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was the classroom version. The crowd version is slightly different. Here you can freely choose where you want to reveal bubbles. Of course, the more you review, you fewer points you would earn. What if I want to cheat by just guessing. Well, if you get it wrong, you are going to lose a lot of points. So you are really encouraged to use bubbles but use it sparingly.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75</a:t>
            </a:fld>
            <a:endParaRPr lang="en-US"/>
          </a:p>
        </p:txBody>
      </p:sp>
    </p:spTree>
    <p:extLst>
      <p:ext uri="{BB962C8B-B14F-4D97-AF65-F5344CB8AC3E}">
        <p14:creationId xmlns:p14="http://schemas.microsoft.com/office/powerpoint/2010/main" val="2243793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put this game up for the crowd to play. Here are some bubbles we got from AMT players. We found that people can play it really well, 70% of the games are successful. Among the successful games, 90% of them use less than 10% of the image area. So we do get very useful information about what regions are important.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76</a:t>
            </a:fld>
            <a:endParaRPr lang="en-US"/>
          </a:p>
        </p:txBody>
      </p:sp>
    </p:spTree>
    <p:extLst>
      <p:ext uri="{BB962C8B-B14F-4D97-AF65-F5344CB8AC3E}">
        <p14:creationId xmlns:p14="http://schemas.microsoft.com/office/powerpoint/2010/main" val="32746528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can have multiple players playing the same game</a:t>
            </a:r>
            <a:r>
              <a:rPr lang="en-US" baseline="0" dirty="0" smtClean="0"/>
              <a:t> and obtain a heat map of bubbles. For example, we can find out that for this bird at the top, the head is very important. And for the bottom one, this red patch is very discriminative. Also it is important to note that as a researcher I am not hand encoding this. So this is a scalable approach to multiple domains.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77</a:t>
            </a:fld>
            <a:endParaRPr lang="en-US"/>
          </a:p>
        </p:txBody>
      </p:sp>
    </p:spTree>
    <p:extLst>
      <p:ext uri="{BB962C8B-B14F-4D97-AF65-F5344CB8AC3E}">
        <p14:creationId xmlns:p14="http://schemas.microsoft.com/office/powerpoint/2010/main" val="3841944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have a way to get answers from the crowd.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78</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other side,</a:t>
            </a:r>
            <a:r>
              <a:rPr lang="en-US" baseline="0" dirty="0" smtClean="0"/>
              <a:t> the machine? The key question is what visual representation the machine should use and how should the machine incorporate the crowd’s input.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79</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because recognition </a:t>
            </a:r>
            <a:r>
              <a:rPr lang="en-US" baseline="0" dirty="0" smtClean="0"/>
              <a:t>is the key AI problem of so many applications, from surveillance, robotics, assistive tools, wearable devices, driverless cars, to smart photo album, image search and mining social media. It is one of the grand challenges of computer vision and decades of research has been dedicated to it.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8</a:t>
            </a:fld>
            <a:endParaRPr lang="en-US"/>
          </a:p>
        </p:txBody>
      </p:sp>
    </p:spTree>
    <p:extLst>
      <p:ext uri="{BB962C8B-B14F-4D97-AF65-F5344CB8AC3E}">
        <p14:creationId xmlns:p14="http://schemas.microsoft.com/office/powerpoint/2010/main" val="25744565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specifically, now we have a set of training images from two classes and some bubbles provided by the crowd. How do we classify this test image? Clearly we’d like to check what bubbles appear in the test image. In other words, we want to match the bubbles with the test image. If these bubbles on the left match well, then it’s more likely the test images is the left class. [click]. Specifically, for each bubble we will match the bubble against test image.  In particular, we will compare the bubble with every patch in a local neighborhood and takes the maximum matching score. We call this operation max-pooling. The local neighborhood allows some invariance to translation. We will assume that the test image has a similar pose as the bubble image. So the local neighborhood is centered at the same image location. What if the test image has a very different pose? [click] for example for this other bubble it is a different pose. Then we do not expect the bubble to match. Because we have multiple training images, we expect that there will be some bubbles with a similar pose as the test image. [click] After we have a matching score for all bubbles, we can use a linear SVM to make a decision. [click]We call this method the “</a:t>
            </a:r>
            <a:r>
              <a:rPr lang="en-US" baseline="0" dirty="0" err="1" smtClean="0"/>
              <a:t>bubblebank</a:t>
            </a:r>
            <a:r>
              <a:rPr lang="en-US" baseline="0" dirty="0" smtClean="0"/>
              <a:t> representation”.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80</a:t>
            </a:fld>
            <a:endParaRPr lang="en-US"/>
          </a:p>
        </p:txBody>
      </p:sp>
    </p:spTree>
    <p:extLst>
      <p:ext uri="{BB962C8B-B14F-4D97-AF65-F5344CB8AC3E}">
        <p14:creationId xmlns:p14="http://schemas.microsoft.com/office/powerpoint/2010/main" val="20805903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bubblebank</a:t>
            </a:r>
            <a:r>
              <a:rPr lang="en-US" baseline="0" dirty="0" smtClean="0"/>
              <a:t> representation belongs to a larger family of models which we call the v1-llike models. V1 is the first stage of visual processing in the human brain. What these models have in common is that they all generate a set of templates, typically by clustering random patches and do spatial pooling. That is, they try to match those templates against certain regions of the test image.  </a:t>
            </a:r>
            <a:r>
              <a:rPr lang="en-US" baseline="0" dirty="0" err="1" smtClean="0"/>
              <a:t>Bubblebank</a:t>
            </a:r>
            <a:r>
              <a:rPr lang="en-US" baseline="0" dirty="0" smtClean="0"/>
              <a:t> differs from prior work in that first the templates are generated from the crowd. Second, we only use one pooling region for each bubble whereas prior work uses multiple, uniformly sampled regions. In other words, we have a strong spatial prior about where each bubble  should appear whereas previous work doesn’t assume this.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81</a:t>
            </a:fld>
            <a:endParaRPr lang="en-US"/>
          </a:p>
        </p:txBody>
      </p:sp>
    </p:spTree>
    <p:extLst>
      <p:ext uri="{BB962C8B-B14F-4D97-AF65-F5344CB8AC3E}">
        <p14:creationId xmlns:p14="http://schemas.microsoft.com/office/powerpoint/2010/main" val="676837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some quantitative</a:t>
            </a:r>
            <a:r>
              <a:rPr lang="en-US" baseline="0" dirty="0" smtClean="0"/>
              <a:t> results. The </a:t>
            </a:r>
            <a:r>
              <a:rPr lang="en-US" baseline="0" dirty="0" err="1" smtClean="0"/>
              <a:t>bluebars</a:t>
            </a:r>
            <a:r>
              <a:rPr lang="en-US" baseline="0" dirty="0" smtClean="0"/>
              <a:t> are the previous state of the art results on a standard bird dataset. Our result the red bar improves over the previous best by 13 percent. The first orange bar is a control experiment by replacing the crowd-picked bubbles with random bubbles. And the second orange bar is by removing our strong spatial prior. We see in both cases the </a:t>
            </a:r>
            <a:r>
              <a:rPr lang="en-US" baseline="0" dirty="0" err="1" smtClean="0"/>
              <a:t>perfomrance</a:t>
            </a:r>
            <a:r>
              <a:rPr lang="en-US" baseline="0" dirty="0" smtClean="0"/>
              <a:t> drops significantly. This shows that the two innovations we introduced for </a:t>
            </a:r>
            <a:r>
              <a:rPr lang="en-US" baseline="0" dirty="0" err="1" smtClean="0"/>
              <a:t>bubblebank</a:t>
            </a:r>
            <a:r>
              <a:rPr lang="en-US" baseline="0" dirty="0" smtClean="0"/>
              <a:t> are essential.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82</a:t>
            </a:fld>
            <a:endParaRPr lang="en-US"/>
          </a:p>
        </p:txBody>
      </p:sp>
    </p:spTree>
    <p:extLst>
      <p:ext uri="{BB962C8B-B14F-4D97-AF65-F5344CB8AC3E}">
        <p14:creationId xmlns:p14="http://schemas.microsoft.com/office/powerpoint/2010/main" val="41745012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also look at some</a:t>
            </a:r>
            <a:r>
              <a:rPr lang="en-US" baseline="0" dirty="0" smtClean="0"/>
              <a:t> qualitative results. Here I am showing a test image and the top activated bubbles. Often the eyes are very important but we are not </a:t>
            </a:r>
            <a:r>
              <a:rPr lang="en-US" baseline="0" dirty="0" err="1" smtClean="0"/>
              <a:t>handcoding</a:t>
            </a:r>
            <a:r>
              <a:rPr lang="en-US" baseline="0" dirty="0" smtClean="0"/>
              <a:t> this information. Instead this is taught by the crowd.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83</a:t>
            </a:fld>
            <a:endParaRPr lang="en-US"/>
          </a:p>
        </p:txBody>
      </p:sp>
    </p:spTree>
    <p:extLst>
      <p:ext uri="{BB962C8B-B14F-4D97-AF65-F5344CB8AC3E}">
        <p14:creationId xmlns:p14="http://schemas.microsoft.com/office/powerpoint/2010/main" val="22511099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have shown you a specific instance of this </a:t>
            </a:r>
            <a:r>
              <a:rPr lang="en-US" baseline="0" dirty="0" err="1" smtClean="0"/>
              <a:t>crwod</a:t>
            </a:r>
            <a:r>
              <a:rPr lang="en-US" baseline="0" dirty="0" smtClean="0"/>
              <a:t>-machine collaboration framework. </a:t>
            </a:r>
            <a:endParaRPr lang="en-US" dirty="0"/>
          </a:p>
        </p:txBody>
      </p:sp>
      <p:sp>
        <p:nvSpPr>
          <p:cNvPr id="4" name="Slide Number Placeholder 3"/>
          <p:cNvSpPr>
            <a:spLocks noGrp="1"/>
          </p:cNvSpPr>
          <p:nvPr>
            <p:ph type="sldNum" sz="quarter" idx="10"/>
          </p:nvPr>
        </p:nvSpPr>
        <p:spPr/>
        <p:txBody>
          <a:bodyPr/>
          <a:lstStyle/>
          <a:p>
            <a:fld id="{524C51BB-F081-3F41-AA9A-51D351C26C3E}" type="slidenum">
              <a:rPr lang="en-US" smtClean="0"/>
              <a:t>84</a:t>
            </a:fld>
            <a:endParaRPr lang="en-US"/>
          </a:p>
        </p:txBody>
      </p:sp>
    </p:spTree>
    <p:extLst>
      <p:ext uri="{BB962C8B-B14F-4D97-AF65-F5344CB8AC3E}">
        <p14:creationId xmlns:p14="http://schemas.microsoft.com/office/powerpoint/2010/main" val="38926466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t>
            </a:r>
            <a:r>
              <a:rPr lang="en-US" baseline="0" dirty="0" smtClean="0"/>
              <a:t> structure. Fine-grained. </a:t>
            </a:r>
            <a:r>
              <a:rPr lang="en-US" baseline="0" dirty="0" err="1" smtClean="0"/>
              <a:t>Textureless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85</a:t>
            </a:fld>
            <a:endParaRPr lang="en-US"/>
          </a:p>
        </p:txBody>
      </p:sp>
    </p:spTree>
    <p:extLst>
      <p:ext uri="{BB962C8B-B14F-4D97-AF65-F5344CB8AC3E}">
        <p14:creationId xmlns:p14="http://schemas.microsoft.com/office/powerpoint/2010/main" val="207712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where are we now? What can computers already recognize?</a:t>
            </a:r>
            <a:endParaRPr lang="en-US" dirty="0"/>
          </a:p>
        </p:txBody>
      </p:sp>
      <p:sp>
        <p:nvSpPr>
          <p:cNvPr id="4" name="Slide Number Placeholder 3"/>
          <p:cNvSpPr>
            <a:spLocks noGrp="1"/>
          </p:cNvSpPr>
          <p:nvPr>
            <p:ph type="sldNum" sz="quarter" idx="10"/>
          </p:nvPr>
        </p:nvSpPr>
        <p:spPr/>
        <p:txBody>
          <a:bodyPr/>
          <a:lstStyle/>
          <a:p>
            <a:fld id="{A75E152B-B7E8-C44B-AEC1-134F3B6692B2}" type="slidenum">
              <a:rPr lang="en-US" smtClean="0"/>
              <a:t>9</a:t>
            </a:fld>
            <a:endParaRPr lang="en-US"/>
          </a:p>
        </p:txBody>
      </p:sp>
    </p:spTree>
    <p:extLst>
      <p:ext uri="{BB962C8B-B14F-4D97-AF65-F5344CB8AC3E}">
        <p14:creationId xmlns:p14="http://schemas.microsoft.com/office/powerpoint/2010/main" val="10921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pic>
        <p:nvPicPr>
          <p:cNvPr id="8" name="Picture 7" descr="stanford_logo.gif"/>
          <p:cNvPicPr>
            <a:picLocks noChangeAspect="1"/>
          </p:cNvPicPr>
          <p:nvPr userDrawn="1"/>
        </p:nvPicPr>
        <p:blipFill>
          <a:blip r:embed="rId2">
            <a:lum bright="70000" contrast="-70000"/>
            <a:alphaModFix amt="50000"/>
          </a:blip>
          <a:stretch>
            <a:fillRect/>
          </a:stretch>
        </p:blipFill>
        <p:spPr>
          <a:xfrm>
            <a:off x="-1828800" y="-1352550"/>
            <a:ext cx="6502400" cy="5905500"/>
          </a:xfrm>
          <a:prstGeom prst="rect">
            <a:avLst/>
          </a:prstGeom>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smtClean="0"/>
              <a:t>16-Nov-17</a:t>
            </a: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F5E33B5-6C4E-4A36-9D72-04D6F241D8A3}" type="slidenum">
              <a:rPr lang="en-US"/>
              <a:pPr>
                <a:defRPr/>
              </a:pPr>
              <a:t>‹#›</a:t>
            </a:fld>
            <a:endParaRPr lang="en-US"/>
          </a:p>
        </p:txBody>
      </p:sp>
    </p:spTree>
    <p:extLst>
      <p:ext uri="{BB962C8B-B14F-4D97-AF65-F5344CB8AC3E}">
        <p14:creationId xmlns:p14="http://schemas.microsoft.com/office/powerpoint/2010/main" val="305996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7"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8"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2"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13"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4600" y="6416675"/>
            <a:ext cx="1676400" cy="365125"/>
          </a:xfrm>
          <a:prstGeom prst="rect">
            <a:avLst/>
          </a:prstGeom>
        </p:spPr>
        <p:txBody>
          <a:bodyPr/>
          <a:lstStyle/>
          <a:p>
            <a:endParaRPr lang="en-US"/>
          </a:p>
        </p:txBody>
      </p:sp>
      <p:sp>
        <p:nvSpPr>
          <p:cNvPr id="5"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8"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9"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56350"/>
            <a:ext cx="9144000" cy="501649"/>
          </a:xfrm>
          <a:prstGeom prst="rect">
            <a:avLst/>
          </a:prstGeom>
          <a:solidFill>
            <a:srgbClr val="85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22222"/>
              </a:solidFill>
              <a:latin typeface="Geneva"/>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5003800" y="6440269"/>
            <a:ext cx="2235200" cy="907941"/>
          </a:xfrm>
          <a:prstGeom prst="rect">
            <a:avLst/>
          </a:prstGeom>
          <a:noFill/>
        </p:spPr>
        <p:txBody>
          <a:bodyPr wrap="square" rtlCol="0">
            <a:spAutoFit/>
          </a:bodyPr>
          <a:lstStyle/>
          <a:p>
            <a:r>
              <a:rPr lang="en-US" sz="1700" dirty="0" smtClean="0">
                <a:solidFill>
                  <a:schemeClr val="bg1"/>
                </a:solidFill>
                <a:latin typeface="Geneva"/>
              </a:rPr>
              <a:t>Lecture 13 -  </a:t>
            </a:r>
          </a:p>
          <a:p>
            <a:endParaRPr lang="en-US" dirty="0" smtClean="0">
              <a:solidFill>
                <a:schemeClr val="bg1"/>
              </a:solidFill>
              <a:latin typeface="Geneva"/>
            </a:endParaRPr>
          </a:p>
          <a:p>
            <a:endParaRPr lang="en-US" dirty="0">
              <a:solidFill>
                <a:schemeClr val="bg1"/>
              </a:solidFill>
              <a:latin typeface="Geneva"/>
            </a:endParaRPr>
          </a:p>
        </p:txBody>
      </p:sp>
      <p:sp>
        <p:nvSpPr>
          <p:cNvPr id="6" name="Date Placeholder 3"/>
          <p:cNvSpPr>
            <a:spLocks noGrp="1"/>
          </p:cNvSpPr>
          <p:nvPr>
            <p:ph type="dt" sz="half" idx="2"/>
          </p:nvPr>
        </p:nvSpPr>
        <p:spPr>
          <a:xfrm>
            <a:off x="7328098" y="6416675"/>
            <a:ext cx="1587302" cy="365125"/>
          </a:xfrm>
          <a:prstGeom prst="rect">
            <a:avLst/>
          </a:prstGeom>
        </p:spPr>
        <p:txBody>
          <a:bodyPr/>
          <a:lstStyle>
            <a:lvl1pPr>
              <a:defRPr>
                <a:solidFill>
                  <a:schemeClr val="bg1"/>
                </a:solidFill>
              </a:defRPr>
            </a:lvl1pPr>
          </a:lstStyle>
          <a:p>
            <a:r>
              <a:rPr lang="en-US" smtClean="0"/>
              <a:t>16-Nov-17</a:t>
            </a:r>
            <a:endParaRPr lang="en-US" dirty="0"/>
          </a:p>
        </p:txBody>
      </p:sp>
      <p:sp>
        <p:nvSpPr>
          <p:cNvPr id="7" name="TextBox 6"/>
          <p:cNvSpPr txBox="1"/>
          <p:nvPr userDrawn="1"/>
        </p:nvSpPr>
        <p:spPr>
          <a:xfrm>
            <a:off x="457200" y="6443246"/>
            <a:ext cx="2209800" cy="338554"/>
          </a:xfrm>
          <a:prstGeom prst="rect">
            <a:avLst/>
          </a:prstGeom>
          <a:noFill/>
        </p:spPr>
        <p:txBody>
          <a:bodyPr wrap="square" rtlCol="0">
            <a:spAutoFit/>
          </a:bodyPr>
          <a:lstStyle/>
          <a:p>
            <a:r>
              <a:rPr lang="en-US" sz="1600" b="1" smtClean="0">
                <a:solidFill>
                  <a:schemeClr val="bg1"/>
                </a:solidFill>
                <a:latin typeface="Geneva"/>
              </a:rPr>
              <a:t>Stanford University</a:t>
            </a:r>
            <a:endParaRPr lang="en-US" sz="1600" b="1" dirty="0">
              <a:solidFill>
                <a:schemeClr val="bg1"/>
              </a:solidFill>
              <a:latin typeface="Genev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microsoft.com/office/2007/relationships/hdphoto" Target="../media/hdphoto2.wdp"/><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NULL"/><Relationship Id="rId5" Type="http://schemas.openxmlformats.org/officeDocument/2006/relationships/image" Target="../media/image64.jpeg"/><Relationship Id="rId12" Type="http://schemas.openxmlformats.org/officeDocument/2006/relationships/image" Target="NULL"/><Relationship Id="rId13" Type="http://schemas.openxmlformats.org/officeDocument/2006/relationships/oleObject" Target="../embeddings/oleObject1.bin"/><Relationship Id="rId14" Type="http://schemas.openxmlformats.org/officeDocument/2006/relationships/image" Target="../media/image63.emf"/><Relationship Id="rId15" Type="http://schemas.openxmlformats.org/officeDocument/2006/relationships/image" Target="../media/image65.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64.jpeg"/><Relationship Id="rId12" Type="http://schemas.openxmlformats.org/officeDocument/2006/relationships/image" Target="NULL"/><Relationship Id="rId13" Type="http://schemas.openxmlformats.org/officeDocument/2006/relationships/image" Target="../media/image62.jpeg"/><Relationship Id="rId1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64.jpeg"/><Relationship Id="rId12" Type="http://schemas.openxmlformats.org/officeDocument/2006/relationships/image" Target="NULL"/><Relationship Id="rId13" Type="http://schemas.openxmlformats.org/officeDocument/2006/relationships/image" Target="../media/image62.jpeg"/><Relationship Id="rId1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64.jpeg"/><Relationship Id="rId12" Type="http://schemas.openxmlformats.org/officeDocument/2006/relationships/image" Target="NUL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www.image-net.org/eva" TargetMode="External"/><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image" Target="../media/image72.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44.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82.jpeg"/><Relationship Id="rId5" Type="http://schemas.openxmlformats.org/officeDocument/2006/relationships/image" Target="../media/image83.jpg"/><Relationship Id="rId6" Type="http://schemas.openxmlformats.org/officeDocument/2006/relationships/image" Target="../media/image84.jpg"/><Relationship Id="rId7" Type="http://schemas.openxmlformats.org/officeDocument/2006/relationships/image" Target="../media/image85.png"/><Relationship Id="rId8" Type="http://schemas.openxmlformats.org/officeDocument/2006/relationships/image" Target="../media/image80.png"/><Relationship Id="rId9"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5.png"/><Relationship Id="rId5" Type="http://schemas.openxmlformats.org/officeDocument/2006/relationships/image" Target="../media/image80.png"/><Relationship Id="rId6"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93.jpg"/><Relationship Id="rId5" Type="http://schemas.openxmlformats.org/officeDocument/2006/relationships/image" Target="../media/image84.jpg"/><Relationship Id="rId6" Type="http://schemas.openxmlformats.org/officeDocument/2006/relationships/image" Target="../media/image94.jpg"/><Relationship Id="rId7" Type="http://schemas.openxmlformats.org/officeDocument/2006/relationships/image" Target="../media/image95.jpg"/><Relationship Id="rId8" Type="http://schemas.openxmlformats.org/officeDocument/2006/relationships/image" Target="../media/image96.jpg"/><Relationship Id="rId9" Type="http://schemas.openxmlformats.org/officeDocument/2006/relationships/image" Target="../media/image97.jpg"/><Relationship Id="rId10" Type="http://schemas.openxmlformats.org/officeDocument/2006/relationships/image" Target="../media/image98.png"/><Relationship Id="rId11"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93.jpg"/><Relationship Id="rId5" Type="http://schemas.openxmlformats.org/officeDocument/2006/relationships/image" Target="../media/image84.jpg"/><Relationship Id="rId6" Type="http://schemas.openxmlformats.org/officeDocument/2006/relationships/image" Target="../media/image94.jpg"/><Relationship Id="rId7" Type="http://schemas.openxmlformats.org/officeDocument/2006/relationships/image" Target="../media/image95.jpg"/><Relationship Id="rId8" Type="http://schemas.openxmlformats.org/officeDocument/2006/relationships/image" Target="../media/image96.jpg"/><Relationship Id="rId9" Type="http://schemas.openxmlformats.org/officeDocument/2006/relationships/image" Target="../media/image97.jpg"/><Relationship Id="rId10" Type="http://schemas.openxmlformats.org/officeDocument/2006/relationships/image" Target="../media/image98.png"/><Relationship Id="rId11"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3.jpg"/><Relationship Id="rId4" Type="http://schemas.openxmlformats.org/officeDocument/2006/relationships/image" Target="../media/image93.jpg"/><Relationship Id="rId5" Type="http://schemas.openxmlformats.org/officeDocument/2006/relationships/image" Target="../media/image84.jpg"/><Relationship Id="rId6" Type="http://schemas.openxmlformats.org/officeDocument/2006/relationships/image" Target="../media/image94.jpg"/><Relationship Id="rId7" Type="http://schemas.openxmlformats.org/officeDocument/2006/relationships/image" Target="../media/image95.jpg"/><Relationship Id="rId8" Type="http://schemas.openxmlformats.org/officeDocument/2006/relationships/image" Target="../media/image96.jpg"/><Relationship Id="rId9" Type="http://schemas.openxmlformats.org/officeDocument/2006/relationships/image" Target="../media/image97.jpg"/><Relationship Id="rId10" Type="http://schemas.openxmlformats.org/officeDocument/2006/relationships/image" Target="../media/image98.png"/></Relationships>
</file>

<file path=ppt/slides/_rels/slide74.xml.rels><?xml version="1.0" encoding="UTF-8" standalone="yes"?>
<Relationships xmlns="http://schemas.openxmlformats.org/package/2006/relationships"><Relationship Id="rId11" Type="http://schemas.microsoft.com/office/2007/relationships/hdphoto" Target="../media/hdphoto7.wdp"/><Relationship Id="rId12"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3.jpg"/><Relationship Id="rId4" Type="http://schemas.openxmlformats.org/officeDocument/2006/relationships/image" Target="../media/image93.jpg"/><Relationship Id="rId5" Type="http://schemas.openxmlformats.org/officeDocument/2006/relationships/image" Target="../media/image84.jpg"/><Relationship Id="rId6" Type="http://schemas.openxmlformats.org/officeDocument/2006/relationships/image" Target="../media/image94.jpg"/><Relationship Id="rId7" Type="http://schemas.openxmlformats.org/officeDocument/2006/relationships/image" Target="../media/image95.jpg"/><Relationship Id="rId8" Type="http://schemas.openxmlformats.org/officeDocument/2006/relationships/image" Target="../media/image96.jpg"/><Relationship Id="rId9" Type="http://schemas.openxmlformats.org/officeDocument/2006/relationships/image" Target="../media/image97.jpg"/><Relationship Id="rId10"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5.xml"/><Relationship Id="rId5" Type="http://schemas.openxmlformats.org/officeDocument/2006/relationships/image" Target="../media/image100.png"/><Relationship Id="rId1" Type="http://schemas.openxmlformats.org/officeDocument/2006/relationships/video" Target="NULL" TargetMode="External"/><Relationship Id="rId2" Type="http://schemas.microsoft.com/office/2007/relationships/media" Target="../media/media1.wmv"/></Relationships>
</file>

<file path=ppt/slides/_rels/slide76.xml.rels><?xml version="1.0" encoding="UTF-8" standalone="yes"?>
<Relationships xmlns="http://schemas.openxmlformats.org/package/2006/relationships"><Relationship Id="rId11" Type="http://schemas.openxmlformats.org/officeDocument/2006/relationships/image" Target="../media/image109.png"/><Relationship Id="rId12" Type="http://schemas.openxmlformats.org/officeDocument/2006/relationships/image" Target="../media/image110.png"/><Relationship Id="rId13"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image" Target="../media/image113.jpg"/><Relationship Id="rId5" Type="http://schemas.openxmlformats.org/officeDocument/2006/relationships/image" Target="../media/image114.jpg"/><Relationship Id="rId6" Type="http://schemas.openxmlformats.org/officeDocument/2006/relationships/image" Target="../media/image115.jp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5.png"/><Relationship Id="rId5" Type="http://schemas.openxmlformats.org/officeDocument/2006/relationships/image" Target="../media/image80.png"/><Relationship Id="rId6"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82.jpeg"/><Relationship Id="rId5" Type="http://schemas.openxmlformats.org/officeDocument/2006/relationships/image" Target="../media/image83.jpg"/><Relationship Id="rId6" Type="http://schemas.openxmlformats.org/officeDocument/2006/relationships/image" Target="../media/image84.jpg"/><Relationship Id="rId7" Type="http://schemas.openxmlformats.org/officeDocument/2006/relationships/image" Target="../media/image85.png"/><Relationship Id="rId8" Type="http://schemas.openxmlformats.org/officeDocument/2006/relationships/image" Target="../media/image80.png"/><Relationship Id="rId9"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png"/><Relationship Id="rId8" Type="http://schemas.openxmlformats.org/officeDocument/2006/relationships/image" Target="../media/image14.jpg"/><Relationship Id="rId9" Type="http://schemas.openxmlformats.org/officeDocument/2006/relationships/image" Target="../media/image15.jpeg"/><Relationship Id="rId10"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16.jpg"/><Relationship Id="rId4" Type="http://schemas.openxmlformats.org/officeDocument/2006/relationships/image" Target="../media/image117.jpg"/><Relationship Id="rId5" Type="http://schemas.openxmlformats.org/officeDocument/2006/relationships/image" Target="../media/image118.jpg"/><Relationship Id="rId6" Type="http://schemas.openxmlformats.org/officeDocument/2006/relationships/image" Target="../media/image119.jpg"/><Relationship Id="rId7" Type="http://schemas.openxmlformats.org/officeDocument/2006/relationships/image" Target="../media/image120.jp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4" Type="http://schemas.microsoft.com/office/2007/relationships/hdphoto" Target="../media/hdphoto8.wdp"/><Relationship Id="rId5" Type="http://schemas.openxmlformats.org/officeDocument/2006/relationships/image" Target="../media/image116.jpg"/><Relationship Id="rId6" Type="http://schemas.openxmlformats.org/officeDocument/2006/relationships/image" Target="../media/image117.jpg"/><Relationship Id="rId7" Type="http://schemas.openxmlformats.org/officeDocument/2006/relationships/image" Target="../media/image118.jpg"/><Relationship Id="rId8" Type="http://schemas.openxmlformats.org/officeDocument/2006/relationships/image" Target="../media/image119.jpg"/><Relationship Id="rId9" Type="http://schemas.openxmlformats.org/officeDocument/2006/relationships/image" Target="../media/image120.jp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chart" Target="../charts/char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22.png"/></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82.jpeg"/><Relationship Id="rId5" Type="http://schemas.openxmlformats.org/officeDocument/2006/relationships/image" Target="../media/image83.jpg"/><Relationship Id="rId6" Type="http://schemas.openxmlformats.org/officeDocument/2006/relationships/image" Target="../media/image84.jpg"/><Relationship Id="rId7" Type="http://schemas.openxmlformats.org/officeDocument/2006/relationships/image" Target="../media/image85.png"/><Relationship Id="rId8" Type="http://schemas.openxmlformats.org/officeDocument/2006/relationships/image" Target="../media/image80.png"/><Relationship Id="rId9"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2079625"/>
          </a:xfrm>
        </p:spPr>
        <p:txBody>
          <a:bodyPr>
            <a:normAutofit/>
          </a:bodyPr>
          <a:lstStyle/>
          <a:p>
            <a:r>
              <a:rPr lang="en-US" dirty="0" smtClean="0"/>
              <a:t>Lecture: </a:t>
            </a:r>
            <a:br>
              <a:rPr lang="en-US" dirty="0" smtClean="0"/>
            </a:br>
            <a:r>
              <a:rPr lang="en-US" dirty="0" smtClean="0"/>
              <a:t>Large Scale Recognition</a:t>
            </a:r>
            <a:endParaRPr lang="en-US" dirty="0"/>
          </a:p>
        </p:txBody>
      </p:sp>
      <p:sp>
        <p:nvSpPr>
          <p:cNvPr id="3" name="Subtitle 2"/>
          <p:cNvSpPr>
            <a:spLocks noGrp="1"/>
          </p:cNvSpPr>
          <p:nvPr>
            <p:ph type="subTitle" idx="1"/>
          </p:nvPr>
        </p:nvSpPr>
        <p:spPr>
          <a:xfrm>
            <a:off x="952500" y="3886200"/>
            <a:ext cx="7239000" cy="1752600"/>
          </a:xfrm>
        </p:spPr>
        <p:txBody>
          <a:bodyPr/>
          <a:lstStyle/>
          <a:p>
            <a:r>
              <a:rPr lang="en-US" dirty="0" smtClean="0"/>
              <a:t>Juan Carlos </a:t>
            </a:r>
            <a:r>
              <a:rPr lang="en-US" dirty="0" err="1" smtClean="0"/>
              <a:t>Niebles</a:t>
            </a:r>
            <a:r>
              <a:rPr lang="en-US" dirty="0" smtClean="0"/>
              <a:t> and Ranjay Krishna</a:t>
            </a:r>
          </a:p>
          <a:p>
            <a:r>
              <a:rPr lang="en-US" dirty="0" smtClean="0"/>
              <a:t>Stanford Vision and Learning Lab</a:t>
            </a:r>
            <a:endParaRPr lang="en-US" dirty="0"/>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a:t>
            </a:fld>
            <a:endParaRPr lang="en-US" dirty="0"/>
          </a:p>
        </p:txBody>
      </p:sp>
    </p:spTree>
    <p:extLst>
      <p:ext uri="{BB962C8B-B14F-4D97-AF65-F5344CB8AC3E}">
        <p14:creationId xmlns:p14="http://schemas.microsoft.com/office/powerpoint/2010/main" val="917616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kon-coolpix-s60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26" y="0"/>
            <a:ext cx="9710442" cy="6858000"/>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a:t>
            </a:fld>
            <a:endParaRPr lang="en-US" dirty="0"/>
          </a:p>
        </p:txBody>
      </p:sp>
    </p:spTree>
    <p:extLst>
      <p:ext uri="{BB962C8B-B14F-4D97-AF65-F5344CB8AC3E}">
        <p14:creationId xmlns:p14="http://schemas.microsoft.com/office/powerpoint/2010/main" val="41817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14 at 10.44.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5776"/>
            <a:ext cx="9144000" cy="1440577"/>
          </a:xfrm>
          <a:prstGeom prst="rect">
            <a:avLst/>
          </a:prstGeom>
        </p:spPr>
      </p:pic>
      <p:pic>
        <p:nvPicPr>
          <p:cNvPr id="5" name="Picture 4" descr="Screen shot 2013-03-14 at 10.45.37 AM.png"/>
          <p:cNvPicPr>
            <a:picLocks noChangeAspect="1"/>
          </p:cNvPicPr>
          <p:nvPr/>
        </p:nvPicPr>
        <p:blipFill rotWithShape="1">
          <a:blip r:embed="rId4">
            <a:extLst>
              <a:ext uri="{28A0092B-C50C-407E-A947-70E740481C1C}">
                <a14:useLocalDpi xmlns:a14="http://schemas.microsoft.com/office/drawing/2010/main" val="0"/>
              </a:ext>
            </a:extLst>
          </a:blip>
          <a:srcRect l="6750"/>
          <a:stretch/>
        </p:blipFill>
        <p:spPr>
          <a:xfrm>
            <a:off x="123907" y="428749"/>
            <a:ext cx="3209373" cy="901700"/>
          </a:xfrm>
          <a:prstGeom prst="rect">
            <a:avLst/>
          </a:prstGeom>
        </p:spPr>
      </p:pic>
      <p:pic>
        <p:nvPicPr>
          <p:cNvPr id="6" name="Picture 5" descr="Screen shot 2013-03-14 at 10.45.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51" y="3419658"/>
            <a:ext cx="6954318" cy="2768499"/>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11</a:t>
            </a:fld>
            <a:endParaRPr lang="en-US" dirty="0"/>
          </a:p>
        </p:txBody>
      </p:sp>
    </p:spTree>
    <p:extLst>
      <p:ext uri="{BB962C8B-B14F-4D97-AF65-F5344CB8AC3E}">
        <p14:creationId xmlns:p14="http://schemas.microsoft.com/office/powerpoint/2010/main" val="1908341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549" y="2801854"/>
            <a:ext cx="6484429" cy="646331"/>
          </a:xfrm>
          <a:prstGeom prst="rect">
            <a:avLst/>
          </a:prstGeom>
          <a:noFill/>
        </p:spPr>
        <p:txBody>
          <a:bodyPr wrap="square" rtlCol="0">
            <a:spAutoFit/>
          </a:bodyPr>
          <a:lstStyle/>
          <a:p>
            <a:r>
              <a:rPr lang="en-US" sz="3600" b="1" dirty="0" smtClean="0"/>
              <a:t>What’s the next to work on?</a:t>
            </a:r>
            <a:endParaRPr lang="en-US" sz="3600" b="1" dirty="0">
              <a:solidFill>
                <a:schemeClr val="accent2"/>
              </a:solidFill>
            </a:endParaRPr>
          </a:p>
        </p:txBody>
      </p:sp>
      <p:sp>
        <p:nvSpPr>
          <p:cNvPr id="3" name="TextBox 2"/>
          <p:cNvSpPr txBox="1"/>
          <p:nvPr/>
        </p:nvSpPr>
        <p:spPr>
          <a:xfrm>
            <a:off x="3067951" y="3448184"/>
            <a:ext cx="3523624" cy="646331"/>
          </a:xfrm>
          <a:prstGeom prst="rect">
            <a:avLst/>
          </a:prstGeom>
          <a:noFill/>
        </p:spPr>
        <p:txBody>
          <a:bodyPr wrap="square" rtlCol="0">
            <a:spAutoFit/>
          </a:bodyPr>
          <a:lstStyle/>
          <a:p>
            <a:r>
              <a:rPr lang="en-US" sz="3600" b="1" dirty="0" smtClean="0">
                <a:solidFill>
                  <a:schemeClr val="accent2"/>
                </a:solidFill>
              </a:rPr>
              <a:t>Coffee Mugs!</a:t>
            </a:r>
            <a:endParaRPr lang="en-US" sz="3600" b="1" dirty="0">
              <a:solidFill>
                <a:schemeClr val="accent2"/>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12</a:t>
            </a:fld>
            <a:endParaRPr lang="en-US" dirty="0"/>
          </a:p>
        </p:txBody>
      </p:sp>
    </p:spTree>
    <p:extLst>
      <p:ext uri="{BB962C8B-B14F-4D97-AF65-F5344CB8AC3E}">
        <p14:creationId xmlns:p14="http://schemas.microsoft.com/office/powerpoint/2010/main" val="23673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 y="0"/>
            <a:ext cx="8837497" cy="6858000"/>
          </a:xfrm>
          <a:prstGeom prst="rect">
            <a:avLst/>
          </a:prstGeom>
        </p:spPr>
      </p:pic>
      <p:pic>
        <p:nvPicPr>
          <p:cNvPr id="3" name="Picture 2"/>
          <p:cNvPicPr>
            <a:picLocks noChangeAspect="1"/>
          </p:cNvPicPr>
          <p:nvPr/>
        </p:nvPicPr>
        <p:blipFill>
          <a:blip r:embed="rId4">
            <a:duotone>
              <a:prstClr val="black"/>
              <a:srgbClr val="FF192C">
                <a:tint val="45000"/>
                <a:satMod val="400000"/>
              </a:srgbClr>
            </a:duotone>
            <a:extLst>
              <a:ext uri="{BEBA8EAE-BF5A-486C-A8C5-ECC9F3942E4B}">
                <a14:imgProps xmlns:a14="http://schemas.microsoft.com/office/drawing/2010/main">
                  <a14:imgLayer r:embed="rId5">
                    <a14:imgEffect>
                      <a14:backgroundRemoval t="50838" b="83613" l="7009" r="26373"/>
                    </a14:imgEffect>
                  </a14:imgLayer>
                </a14:imgProps>
              </a:ext>
            </a:extLst>
          </a:blip>
          <a:stretch>
            <a:fillRect/>
          </a:stretch>
        </p:blipFill>
        <p:spPr>
          <a:xfrm>
            <a:off x="144512" y="0"/>
            <a:ext cx="8837497" cy="6858000"/>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13</a:t>
            </a:fld>
            <a:endParaRPr lang="en-US" dirty="0"/>
          </a:p>
        </p:txBody>
      </p:sp>
    </p:spTree>
    <p:extLst>
      <p:ext uri="{BB962C8B-B14F-4D97-AF65-F5344CB8AC3E}">
        <p14:creationId xmlns:p14="http://schemas.microsoft.com/office/powerpoint/2010/main" val="423217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776" y="1326820"/>
            <a:ext cx="3034042" cy="4558185"/>
          </a:xfrm>
          <a:prstGeom prst="rect">
            <a:avLst/>
          </a:prstGeom>
        </p:spPr>
      </p:pic>
      <p:pic>
        <p:nvPicPr>
          <p:cNvPr id="5" name="Picture 4" descr="photo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364" y="1311330"/>
            <a:ext cx="3026730" cy="4547200"/>
          </a:xfrm>
          <a:prstGeom prst="rect">
            <a:avLst/>
          </a:prstGeom>
        </p:spPr>
      </p:pic>
      <p:pic>
        <p:nvPicPr>
          <p:cNvPr id="4" name="Picture 3" descr="Screen shot 2013-03-14 at 10.45.37 AM.png"/>
          <p:cNvPicPr>
            <a:picLocks noChangeAspect="1"/>
          </p:cNvPicPr>
          <p:nvPr/>
        </p:nvPicPr>
        <p:blipFill rotWithShape="1">
          <a:blip r:embed="rId5">
            <a:extLst>
              <a:ext uri="{28A0092B-C50C-407E-A947-70E740481C1C}">
                <a14:useLocalDpi xmlns:a14="http://schemas.microsoft.com/office/drawing/2010/main" val="0"/>
              </a:ext>
            </a:extLst>
          </a:blip>
          <a:srcRect l="6750"/>
          <a:stretch/>
        </p:blipFill>
        <p:spPr>
          <a:xfrm>
            <a:off x="5051319" y="544677"/>
            <a:ext cx="2728709" cy="766653"/>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14</a:t>
            </a:fld>
            <a:endParaRPr lang="en-US" dirty="0"/>
          </a:p>
        </p:txBody>
      </p:sp>
    </p:spTree>
    <p:extLst>
      <p:ext uri="{BB962C8B-B14F-4D97-AF65-F5344CB8AC3E}">
        <p14:creationId xmlns:p14="http://schemas.microsoft.com/office/powerpoint/2010/main" val="359153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11 at 10.07.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69" y="1642827"/>
            <a:ext cx="8793015" cy="1566805"/>
          </a:xfrm>
          <a:prstGeom prst="rect">
            <a:avLst/>
          </a:prstGeom>
        </p:spPr>
      </p:pic>
      <p:sp>
        <p:nvSpPr>
          <p:cNvPr id="5" name="TextBox 4"/>
          <p:cNvSpPr txBox="1"/>
          <p:nvPr/>
        </p:nvSpPr>
        <p:spPr>
          <a:xfrm>
            <a:off x="1832070" y="970471"/>
            <a:ext cx="5896673" cy="523220"/>
          </a:xfrm>
          <a:prstGeom prst="rect">
            <a:avLst/>
          </a:prstGeom>
          <a:noFill/>
        </p:spPr>
        <p:txBody>
          <a:bodyPr wrap="square" rtlCol="0">
            <a:spAutoFit/>
          </a:bodyPr>
          <a:lstStyle/>
          <a:p>
            <a:r>
              <a:rPr lang="en-US" sz="2800" b="1" dirty="0" smtClean="0"/>
              <a:t>PASCAL VOC </a:t>
            </a:r>
            <a:r>
              <a:rPr lang="en-US" dirty="0" smtClean="0"/>
              <a:t>[</a:t>
            </a:r>
            <a:r>
              <a:rPr lang="en-US" dirty="0" err="1" smtClean="0"/>
              <a:t>Everingham</a:t>
            </a:r>
            <a:r>
              <a:rPr lang="en-US" dirty="0" smtClean="0"/>
              <a:t> et al. 2006-2012]</a:t>
            </a:r>
            <a:endParaRPr lang="en-US" sz="3200" dirty="0"/>
          </a:p>
        </p:txBody>
      </p:sp>
      <p:sp>
        <p:nvSpPr>
          <p:cNvPr id="6" name="TextBox 5"/>
          <p:cNvSpPr txBox="1"/>
          <p:nvPr/>
        </p:nvSpPr>
        <p:spPr>
          <a:xfrm>
            <a:off x="933738" y="3317844"/>
            <a:ext cx="2271058" cy="3416320"/>
          </a:xfrm>
          <a:prstGeom prst="rect">
            <a:avLst/>
          </a:prstGeom>
          <a:noFill/>
        </p:spPr>
        <p:txBody>
          <a:bodyPr wrap="square" rtlCol="0">
            <a:spAutoFit/>
          </a:bodyPr>
          <a:lstStyle/>
          <a:p>
            <a:r>
              <a:rPr lang="en-US" sz="2000" b="1" dirty="0" smtClean="0"/>
              <a:t>Airplane</a:t>
            </a:r>
          </a:p>
          <a:p>
            <a:r>
              <a:rPr lang="en-US" sz="2000" b="1" dirty="0" smtClean="0"/>
              <a:t>Bird</a:t>
            </a:r>
          </a:p>
          <a:p>
            <a:r>
              <a:rPr lang="en-US" sz="2000" b="1" dirty="0" smtClean="0"/>
              <a:t>Boat</a:t>
            </a:r>
          </a:p>
          <a:p>
            <a:r>
              <a:rPr lang="en-US" sz="2000" b="1" dirty="0" smtClean="0"/>
              <a:t>Bike</a:t>
            </a:r>
          </a:p>
          <a:p>
            <a:r>
              <a:rPr lang="en-US" sz="2000" b="1" dirty="0" smtClean="0"/>
              <a:t>Bottle</a:t>
            </a:r>
          </a:p>
          <a:p>
            <a:r>
              <a:rPr lang="en-US" sz="2000" b="1" dirty="0" smtClean="0"/>
              <a:t>Bus</a:t>
            </a:r>
          </a:p>
          <a:p>
            <a:r>
              <a:rPr lang="en-US" sz="2000" b="1" dirty="0" smtClean="0"/>
              <a:t>Car</a:t>
            </a:r>
          </a:p>
          <a:p>
            <a:r>
              <a:rPr lang="en-US" sz="2000" b="1" dirty="0" smtClean="0"/>
              <a:t>Cat</a:t>
            </a:r>
          </a:p>
          <a:p>
            <a:r>
              <a:rPr lang="en-US" sz="2000" b="1" dirty="0" smtClean="0"/>
              <a:t>Chair</a:t>
            </a:r>
          </a:p>
          <a:p>
            <a:r>
              <a:rPr lang="en-US" sz="2000" b="1" dirty="0" smtClean="0"/>
              <a:t>Cow</a:t>
            </a:r>
          </a:p>
          <a:p>
            <a:endParaRPr lang="en-US" dirty="0"/>
          </a:p>
        </p:txBody>
      </p:sp>
      <p:sp>
        <p:nvSpPr>
          <p:cNvPr id="7" name="TextBox 6"/>
          <p:cNvSpPr txBox="1"/>
          <p:nvPr/>
        </p:nvSpPr>
        <p:spPr>
          <a:xfrm>
            <a:off x="2569772" y="3318062"/>
            <a:ext cx="2271058" cy="3416320"/>
          </a:xfrm>
          <a:prstGeom prst="rect">
            <a:avLst/>
          </a:prstGeom>
          <a:noFill/>
        </p:spPr>
        <p:txBody>
          <a:bodyPr wrap="square" rtlCol="0">
            <a:spAutoFit/>
          </a:bodyPr>
          <a:lstStyle/>
          <a:p>
            <a:r>
              <a:rPr lang="en-US" sz="2000" b="1" dirty="0" smtClean="0"/>
              <a:t>Dining table</a:t>
            </a:r>
          </a:p>
          <a:p>
            <a:r>
              <a:rPr lang="en-US" sz="2000" b="1" dirty="0" smtClean="0"/>
              <a:t>Dog</a:t>
            </a:r>
          </a:p>
          <a:p>
            <a:r>
              <a:rPr lang="en-US" sz="2000" b="1" dirty="0" smtClean="0"/>
              <a:t>Horse</a:t>
            </a:r>
          </a:p>
          <a:p>
            <a:r>
              <a:rPr lang="en-US" sz="2000" b="1" dirty="0" smtClean="0"/>
              <a:t>Motorbike</a:t>
            </a:r>
          </a:p>
          <a:p>
            <a:r>
              <a:rPr lang="en-US" sz="2000" b="1" dirty="0" smtClean="0"/>
              <a:t>Person</a:t>
            </a:r>
          </a:p>
          <a:p>
            <a:r>
              <a:rPr lang="en-US" sz="2000" b="1" dirty="0" smtClean="0"/>
              <a:t>Potted plant</a:t>
            </a:r>
          </a:p>
          <a:p>
            <a:r>
              <a:rPr lang="en-US" sz="2000" b="1" dirty="0" smtClean="0"/>
              <a:t>Sheep</a:t>
            </a:r>
          </a:p>
          <a:p>
            <a:r>
              <a:rPr lang="en-US" sz="2000" b="1" dirty="0" smtClean="0"/>
              <a:t>Sofa</a:t>
            </a:r>
          </a:p>
          <a:p>
            <a:r>
              <a:rPr lang="en-US" sz="2000" b="1" dirty="0" smtClean="0"/>
              <a:t>Train</a:t>
            </a:r>
          </a:p>
          <a:p>
            <a:r>
              <a:rPr lang="en-US" sz="2000" b="1" dirty="0" smtClean="0"/>
              <a:t>TV monitor</a:t>
            </a:r>
          </a:p>
          <a:p>
            <a:endParaRPr lang="en-US" dirty="0"/>
          </a:p>
        </p:txBody>
      </p:sp>
      <p:sp>
        <p:nvSpPr>
          <p:cNvPr id="8" name="TextBox 7"/>
          <p:cNvSpPr txBox="1"/>
          <p:nvPr/>
        </p:nvSpPr>
        <p:spPr>
          <a:xfrm>
            <a:off x="5095703" y="4056507"/>
            <a:ext cx="3523624" cy="646331"/>
          </a:xfrm>
          <a:prstGeom prst="rect">
            <a:avLst/>
          </a:prstGeom>
          <a:noFill/>
        </p:spPr>
        <p:txBody>
          <a:bodyPr wrap="square" rtlCol="0">
            <a:spAutoFit/>
          </a:bodyPr>
          <a:lstStyle/>
          <a:p>
            <a:r>
              <a:rPr lang="en-US" sz="3600" b="1" dirty="0" smtClean="0">
                <a:solidFill>
                  <a:schemeClr val="accent2"/>
                </a:solidFill>
              </a:rPr>
              <a:t>No Coffee Mugs!</a:t>
            </a:r>
            <a:endParaRPr lang="en-US" sz="3600" b="1" dirty="0">
              <a:solidFill>
                <a:schemeClr val="accent2"/>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15</a:t>
            </a:fld>
            <a:endParaRPr lang="en-US" dirty="0"/>
          </a:p>
        </p:txBody>
      </p:sp>
    </p:spTree>
    <p:extLst>
      <p:ext uri="{BB962C8B-B14F-4D97-AF65-F5344CB8AC3E}">
        <p14:creationId xmlns:p14="http://schemas.microsoft.com/office/powerpoint/2010/main" val="160399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112" y="1292979"/>
            <a:ext cx="8874888" cy="584776"/>
          </a:xfrm>
          <a:prstGeom prst="rect">
            <a:avLst/>
          </a:prstGeom>
          <a:noFill/>
        </p:spPr>
        <p:txBody>
          <a:bodyPr wrap="square" rtlCol="0">
            <a:spAutoFit/>
          </a:bodyPr>
          <a:lstStyle/>
          <a:p>
            <a:r>
              <a:rPr lang="en-US" sz="3200" b="1" dirty="0" smtClean="0"/>
              <a:t>The rest of the talk will be about</a:t>
            </a:r>
            <a:endParaRPr lang="en-US" sz="3200" b="1" dirty="0">
              <a:solidFill>
                <a:schemeClr val="accent2"/>
              </a:solidFill>
            </a:endParaRPr>
          </a:p>
        </p:txBody>
      </p:sp>
      <p:sp>
        <p:nvSpPr>
          <p:cNvPr id="5" name="TextBox 4"/>
          <p:cNvSpPr txBox="1"/>
          <p:nvPr/>
        </p:nvSpPr>
        <p:spPr>
          <a:xfrm>
            <a:off x="5862384" y="1238769"/>
            <a:ext cx="3523624" cy="646331"/>
          </a:xfrm>
          <a:prstGeom prst="rect">
            <a:avLst/>
          </a:prstGeom>
          <a:noFill/>
        </p:spPr>
        <p:txBody>
          <a:bodyPr wrap="square" rtlCol="0">
            <a:spAutoFit/>
          </a:bodyPr>
          <a:lstStyle/>
          <a:p>
            <a:r>
              <a:rPr lang="en-US" sz="3600" b="1" dirty="0" smtClean="0">
                <a:solidFill>
                  <a:schemeClr val="accent2"/>
                </a:solidFill>
              </a:rPr>
              <a:t>Coffee Mugs!</a:t>
            </a:r>
            <a:endParaRPr lang="en-US" sz="3600" b="1" dirty="0">
              <a:solidFill>
                <a:schemeClr val="accent2"/>
              </a:solidFill>
            </a:endParaRPr>
          </a:p>
        </p:txBody>
      </p:sp>
      <p:pic>
        <p:nvPicPr>
          <p:cNvPr id="6" name="Picture 5" descr="Screen shot 2013-02-21 at 9.52.07 PM.png"/>
          <p:cNvPicPr>
            <a:picLocks noChangeAspect="1"/>
          </p:cNvPicPr>
          <p:nvPr/>
        </p:nvPicPr>
        <p:blipFill rotWithShape="1">
          <a:blip r:embed="rId3">
            <a:extLst>
              <a:ext uri="{28A0092B-C50C-407E-A947-70E740481C1C}">
                <a14:useLocalDpi xmlns:a14="http://schemas.microsoft.com/office/drawing/2010/main" val="0"/>
              </a:ext>
            </a:extLst>
          </a:blip>
          <a:srcRect r="-295" b="59916"/>
          <a:stretch/>
        </p:blipFill>
        <p:spPr>
          <a:xfrm>
            <a:off x="1691862" y="2269577"/>
            <a:ext cx="5525759" cy="1618301"/>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dirty="0"/>
          </a:p>
        </p:txBody>
      </p:sp>
    </p:spTree>
    <p:extLst>
      <p:ext uri="{BB962C8B-B14F-4D97-AF65-F5344CB8AC3E}">
        <p14:creationId xmlns:p14="http://schemas.microsoft.com/office/powerpoint/2010/main" val="4008690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120" y="477393"/>
            <a:ext cx="3283554" cy="584776"/>
          </a:xfrm>
          <a:prstGeom prst="rect">
            <a:avLst/>
          </a:prstGeom>
          <a:noFill/>
        </p:spPr>
        <p:txBody>
          <a:bodyPr wrap="square" rtlCol="0">
            <a:spAutoFit/>
          </a:bodyPr>
          <a:lstStyle/>
          <a:p>
            <a:r>
              <a:rPr lang="en-US" sz="3200" b="1" dirty="0" smtClean="0"/>
              <a:t>What about</a:t>
            </a:r>
            <a:endParaRPr lang="en-US" sz="3200" b="1" dirty="0">
              <a:solidFill>
                <a:schemeClr val="accent2"/>
              </a:solidFill>
            </a:endParaRPr>
          </a:p>
        </p:txBody>
      </p:sp>
      <p:pic>
        <p:nvPicPr>
          <p:cNvPr id="5" name="Picture 4" descr="4967_215726965006_2160366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28" y="1171786"/>
            <a:ext cx="3543948" cy="5338017"/>
          </a:xfrm>
          <a:prstGeom prst="rect">
            <a:avLst/>
          </a:prstGeom>
        </p:spPr>
      </p:pic>
      <p:sp>
        <p:nvSpPr>
          <p:cNvPr id="6" name="TextBox 5"/>
          <p:cNvSpPr txBox="1"/>
          <p:nvPr/>
        </p:nvSpPr>
        <p:spPr>
          <a:xfrm>
            <a:off x="2511068" y="415838"/>
            <a:ext cx="3523624" cy="646331"/>
          </a:xfrm>
          <a:prstGeom prst="rect">
            <a:avLst/>
          </a:prstGeom>
          <a:noFill/>
        </p:spPr>
        <p:txBody>
          <a:bodyPr wrap="square" rtlCol="0">
            <a:spAutoFit/>
          </a:bodyPr>
          <a:lstStyle/>
          <a:p>
            <a:r>
              <a:rPr lang="en-US" sz="3600" b="1" dirty="0" smtClean="0">
                <a:solidFill>
                  <a:schemeClr val="accent2"/>
                </a:solidFill>
              </a:rPr>
              <a:t>Gas Pumps!</a:t>
            </a:r>
            <a:endParaRPr lang="en-US" sz="3600" b="1" dirty="0">
              <a:solidFill>
                <a:schemeClr val="accent2"/>
              </a:solidFill>
            </a:endParaRPr>
          </a:p>
        </p:txBody>
      </p:sp>
      <p:pic>
        <p:nvPicPr>
          <p:cNvPr id="7" name="Picture 6" descr="Screen shot 2013-03-01 at 9.37.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661" y="1395166"/>
            <a:ext cx="4704399" cy="4651342"/>
          </a:xfrm>
          <a:prstGeom prst="rect">
            <a:avLst/>
          </a:prstGeom>
        </p:spPr>
      </p:pic>
      <p:pic>
        <p:nvPicPr>
          <p:cNvPr id="8" name="Picture 7" descr="Screen shot 2013-03-01 at 9.38.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366" y="1262484"/>
            <a:ext cx="2285694" cy="993457"/>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dirty="0"/>
          </a:p>
        </p:txBody>
      </p:sp>
    </p:spTree>
    <p:extLst>
      <p:ext uri="{BB962C8B-B14F-4D97-AF65-F5344CB8AC3E}">
        <p14:creationId xmlns:p14="http://schemas.microsoft.com/office/powerpoint/2010/main" val="284349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112" y="1292979"/>
            <a:ext cx="8874888" cy="584776"/>
          </a:xfrm>
          <a:prstGeom prst="rect">
            <a:avLst/>
          </a:prstGeom>
          <a:noFill/>
        </p:spPr>
        <p:txBody>
          <a:bodyPr wrap="square" rtlCol="0">
            <a:spAutoFit/>
          </a:bodyPr>
          <a:lstStyle/>
          <a:p>
            <a:r>
              <a:rPr lang="en-US" sz="3200" b="1" dirty="0" smtClean="0"/>
              <a:t>The rest of the talk will be about</a:t>
            </a:r>
            <a:endParaRPr lang="en-US" sz="3200" b="1" dirty="0">
              <a:solidFill>
                <a:schemeClr val="accent2"/>
              </a:solidFill>
            </a:endParaRPr>
          </a:p>
        </p:txBody>
      </p:sp>
      <p:sp>
        <p:nvSpPr>
          <p:cNvPr id="5" name="TextBox 4"/>
          <p:cNvSpPr txBox="1"/>
          <p:nvPr/>
        </p:nvSpPr>
        <p:spPr>
          <a:xfrm>
            <a:off x="5862384" y="1238769"/>
            <a:ext cx="3523624" cy="646331"/>
          </a:xfrm>
          <a:prstGeom prst="rect">
            <a:avLst/>
          </a:prstGeom>
          <a:noFill/>
        </p:spPr>
        <p:txBody>
          <a:bodyPr wrap="square" rtlCol="0">
            <a:spAutoFit/>
          </a:bodyPr>
          <a:lstStyle/>
          <a:p>
            <a:r>
              <a:rPr lang="en-US" sz="3600" b="1" dirty="0" smtClean="0">
                <a:solidFill>
                  <a:schemeClr val="accent2"/>
                </a:solidFill>
              </a:rPr>
              <a:t>Coffee Mugs</a:t>
            </a:r>
            <a:endParaRPr lang="en-US" sz="3600" b="1" dirty="0">
              <a:solidFill>
                <a:schemeClr val="accent2"/>
              </a:solidFill>
            </a:endParaRPr>
          </a:p>
        </p:txBody>
      </p:sp>
      <p:sp>
        <p:nvSpPr>
          <p:cNvPr id="8" name="TextBox 7"/>
          <p:cNvSpPr txBox="1"/>
          <p:nvPr/>
        </p:nvSpPr>
        <p:spPr>
          <a:xfrm>
            <a:off x="5093772" y="1982888"/>
            <a:ext cx="8874888" cy="646331"/>
          </a:xfrm>
          <a:prstGeom prst="rect">
            <a:avLst/>
          </a:prstGeom>
          <a:noFill/>
        </p:spPr>
        <p:txBody>
          <a:bodyPr wrap="square" rtlCol="0">
            <a:spAutoFit/>
          </a:bodyPr>
          <a:lstStyle/>
          <a:p>
            <a:r>
              <a:rPr lang="en-US" sz="3200" b="1" dirty="0" smtClean="0"/>
              <a:t>And </a:t>
            </a:r>
            <a:r>
              <a:rPr lang="en-US" sz="3600" b="1" dirty="0" smtClean="0">
                <a:solidFill>
                  <a:srgbClr val="C0504D"/>
                </a:solidFill>
              </a:rPr>
              <a:t>Gas Pumps</a:t>
            </a:r>
            <a:endParaRPr lang="en-US" sz="3600" b="1" dirty="0">
              <a:solidFill>
                <a:srgbClr val="C0504D"/>
              </a:solidFill>
            </a:endParaRPr>
          </a:p>
        </p:txBody>
      </p:sp>
      <p:sp>
        <p:nvSpPr>
          <p:cNvPr id="9" name="TextBox 8"/>
          <p:cNvSpPr txBox="1"/>
          <p:nvPr/>
        </p:nvSpPr>
        <p:spPr>
          <a:xfrm>
            <a:off x="5093772" y="2825414"/>
            <a:ext cx="8874888" cy="5878532"/>
          </a:xfrm>
          <a:prstGeom prst="rect">
            <a:avLst/>
          </a:prstGeom>
          <a:noFill/>
        </p:spPr>
        <p:txBody>
          <a:bodyPr wrap="square" rtlCol="0">
            <a:spAutoFit/>
          </a:bodyPr>
          <a:lstStyle/>
          <a:p>
            <a:r>
              <a:rPr lang="en-US" sz="3200" b="1" dirty="0" smtClean="0"/>
              <a:t>And </a:t>
            </a:r>
            <a:r>
              <a:rPr lang="en-US" sz="3600" b="1" dirty="0" smtClean="0">
                <a:solidFill>
                  <a:srgbClr val="C0504D"/>
                </a:solidFill>
              </a:rPr>
              <a:t>Solar arrays</a:t>
            </a:r>
          </a:p>
          <a:p>
            <a:r>
              <a:rPr lang="en-US" sz="3600" b="1" dirty="0" smtClean="0">
                <a:solidFill>
                  <a:srgbClr val="C0504D"/>
                </a:solidFill>
              </a:rPr>
              <a:t>       Radio</a:t>
            </a:r>
          </a:p>
          <a:p>
            <a:r>
              <a:rPr lang="en-US" sz="3600" b="1" dirty="0">
                <a:solidFill>
                  <a:srgbClr val="C0504D"/>
                </a:solidFill>
              </a:rPr>
              <a:t> </a:t>
            </a:r>
            <a:r>
              <a:rPr lang="en-US" sz="3600" b="1" dirty="0" smtClean="0">
                <a:solidFill>
                  <a:srgbClr val="C0504D"/>
                </a:solidFill>
              </a:rPr>
              <a:t>      First aid kit</a:t>
            </a:r>
          </a:p>
          <a:p>
            <a:r>
              <a:rPr lang="en-US" sz="3600" b="1" dirty="0">
                <a:solidFill>
                  <a:srgbClr val="C0504D"/>
                </a:solidFill>
              </a:rPr>
              <a:t> </a:t>
            </a:r>
            <a:r>
              <a:rPr lang="en-US" sz="3600" b="1" dirty="0" smtClean="0">
                <a:solidFill>
                  <a:srgbClr val="C0504D"/>
                </a:solidFill>
              </a:rPr>
              <a:t>      Spacesuit</a:t>
            </a:r>
          </a:p>
          <a:p>
            <a:r>
              <a:rPr lang="en-US" sz="3600" b="1" dirty="0">
                <a:solidFill>
                  <a:srgbClr val="C0504D"/>
                </a:solidFill>
              </a:rPr>
              <a:t> </a:t>
            </a:r>
            <a:r>
              <a:rPr lang="en-US" sz="3600" b="1" dirty="0" smtClean="0">
                <a:solidFill>
                  <a:srgbClr val="C0504D"/>
                </a:solidFill>
              </a:rPr>
              <a:t>      Oxygen Cylinder </a:t>
            </a:r>
          </a:p>
          <a:p>
            <a:r>
              <a:rPr lang="en-US" sz="3600" b="1" dirty="0">
                <a:solidFill>
                  <a:srgbClr val="C0504D"/>
                </a:solidFill>
              </a:rPr>
              <a:t>	 </a:t>
            </a:r>
            <a:r>
              <a:rPr lang="en-US" sz="3600" b="1" dirty="0" smtClean="0">
                <a:solidFill>
                  <a:srgbClr val="C0504D"/>
                </a:solidFill>
              </a:rPr>
              <a:t>  </a:t>
            </a:r>
          </a:p>
          <a:p>
            <a:r>
              <a:rPr lang="en-US" sz="4000" b="1" dirty="0">
                <a:solidFill>
                  <a:srgbClr val="C0504D"/>
                </a:solidFill>
              </a:rPr>
              <a:t> </a:t>
            </a:r>
            <a:r>
              <a:rPr lang="en-US" sz="4000" b="1" dirty="0" smtClean="0">
                <a:solidFill>
                  <a:srgbClr val="C0504D"/>
                </a:solidFill>
              </a:rPr>
              <a:t>      </a:t>
            </a:r>
          </a:p>
          <a:p>
            <a:r>
              <a:rPr lang="en-US" sz="4000" b="1" dirty="0">
                <a:solidFill>
                  <a:srgbClr val="C0504D"/>
                </a:solidFill>
              </a:rPr>
              <a:t> </a:t>
            </a:r>
            <a:r>
              <a:rPr lang="en-US" sz="4000" b="1" dirty="0" smtClean="0">
                <a:solidFill>
                  <a:srgbClr val="C0504D"/>
                </a:solidFill>
              </a:rPr>
              <a:t>      </a:t>
            </a:r>
          </a:p>
          <a:p>
            <a:r>
              <a:rPr lang="en-US" sz="4000" b="1" dirty="0">
                <a:solidFill>
                  <a:srgbClr val="C0504D"/>
                </a:solidFill>
              </a:rPr>
              <a:t> </a:t>
            </a:r>
            <a:r>
              <a:rPr lang="en-US" sz="4000" b="1" dirty="0" smtClean="0">
                <a:solidFill>
                  <a:srgbClr val="C0504D"/>
                </a:solidFill>
              </a:rPr>
              <a:t>     </a:t>
            </a:r>
            <a:r>
              <a:rPr lang="en-US" sz="4000" b="1" dirty="0">
                <a:solidFill>
                  <a:srgbClr val="C0504D"/>
                </a:solidFill>
              </a:rPr>
              <a:t> </a:t>
            </a:r>
            <a:endParaRPr lang="en-US" sz="4000" b="1" dirty="0" smtClean="0">
              <a:solidFill>
                <a:srgbClr val="C0504D"/>
              </a:solidFill>
            </a:endParaRPr>
          </a:p>
          <a:p>
            <a:r>
              <a:rPr lang="en-US" sz="4000" b="1" dirty="0">
                <a:solidFill>
                  <a:srgbClr val="C0504D"/>
                </a:solidFill>
              </a:rPr>
              <a:t> </a:t>
            </a:r>
            <a:r>
              <a:rPr lang="en-US" sz="4000" b="1" dirty="0" smtClean="0">
                <a:solidFill>
                  <a:srgbClr val="C0504D"/>
                </a:solidFill>
              </a:rPr>
              <a:t>      </a:t>
            </a:r>
          </a:p>
        </p:txBody>
      </p:sp>
      <p:sp>
        <p:nvSpPr>
          <p:cNvPr id="11" name="Left Brace 10"/>
          <p:cNvSpPr/>
          <p:nvPr/>
        </p:nvSpPr>
        <p:spPr>
          <a:xfrm>
            <a:off x="4119931" y="3190848"/>
            <a:ext cx="865422" cy="230788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464181" y="4117953"/>
            <a:ext cx="3986833" cy="400110"/>
          </a:xfrm>
          <a:prstGeom prst="rect">
            <a:avLst/>
          </a:prstGeom>
          <a:noFill/>
        </p:spPr>
        <p:txBody>
          <a:bodyPr wrap="square" rtlCol="0">
            <a:spAutoFit/>
          </a:bodyPr>
          <a:lstStyle/>
          <a:p>
            <a:r>
              <a:rPr lang="en-US" sz="2000" dirty="0" smtClean="0"/>
              <a:t>What do they have in common?</a:t>
            </a:r>
            <a:endParaRPr lang="en-US" sz="2000"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18</a:t>
            </a:fld>
            <a:endParaRPr lang="en-US" dirty="0"/>
          </a:p>
        </p:txBody>
      </p:sp>
    </p:spTree>
    <p:extLst>
      <p:ext uri="{BB962C8B-B14F-4D97-AF65-F5344CB8AC3E}">
        <p14:creationId xmlns:p14="http://schemas.microsoft.com/office/powerpoint/2010/main" val="3880476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9067" y="2709876"/>
            <a:ext cx="7101399" cy="584775"/>
          </a:xfrm>
          <a:prstGeom prst="rect">
            <a:avLst/>
          </a:prstGeom>
          <a:noFill/>
        </p:spPr>
        <p:txBody>
          <a:bodyPr wrap="square" rtlCol="0">
            <a:spAutoFit/>
          </a:bodyPr>
          <a:lstStyle/>
          <a:p>
            <a:r>
              <a:rPr lang="en-US" sz="3200" b="1" dirty="0" smtClean="0"/>
              <a:t>Let’s work on recognizing </a:t>
            </a:r>
            <a:r>
              <a:rPr lang="en-US" sz="3200" b="1" dirty="0" smtClean="0">
                <a:solidFill>
                  <a:srgbClr val="C0504D"/>
                </a:solidFill>
              </a:rPr>
              <a:t>EVERYTHING</a:t>
            </a:r>
            <a:endParaRPr lang="en-US" sz="3200" b="1" dirty="0">
              <a:solidFill>
                <a:srgbClr val="C0504D"/>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dirty="0"/>
          </a:p>
        </p:txBody>
      </p:sp>
    </p:spTree>
    <p:extLst>
      <p:ext uri="{BB962C8B-B14F-4D97-AF65-F5344CB8AC3E}">
        <p14:creationId xmlns:p14="http://schemas.microsoft.com/office/powerpoint/2010/main" val="3131696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5366" y="356416"/>
            <a:ext cx="4311620" cy="3233716"/>
          </a:xfrm>
          <a:prstGeom prst="rect">
            <a:avLst/>
          </a:prstGeom>
        </p:spPr>
      </p:pic>
      <p:sp>
        <p:nvSpPr>
          <p:cNvPr id="3" name="Rectangle 2"/>
          <p:cNvSpPr/>
          <p:nvPr/>
        </p:nvSpPr>
        <p:spPr>
          <a:xfrm>
            <a:off x="1440426" y="693741"/>
            <a:ext cx="1841562" cy="2008989"/>
          </a:xfrm>
          <a:prstGeom prst="rect">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ular Callout 3"/>
          <p:cNvSpPr/>
          <p:nvPr/>
        </p:nvSpPr>
        <p:spPr>
          <a:xfrm>
            <a:off x="4026998" y="929530"/>
            <a:ext cx="3330019" cy="2443749"/>
          </a:xfrm>
          <a:prstGeom prst="wedgeRectCallout">
            <a:avLst>
              <a:gd name="adj1" fmla="val -71561"/>
              <a:gd name="adj2" fmla="val -19154"/>
            </a:avLst>
          </a:prstGeom>
          <a:ln/>
        </p:spPr>
        <p:style>
          <a:lnRef idx="3">
            <a:schemeClr val="lt1"/>
          </a:lnRef>
          <a:fillRef idx="1">
            <a:schemeClr val="accent3"/>
          </a:fillRef>
          <a:effectRef idx="1">
            <a:schemeClr val="accent3"/>
          </a:effectRef>
          <a:fontRef idx="minor">
            <a:schemeClr val="lt1"/>
          </a:fontRef>
        </p:style>
        <p:txBody>
          <a:bodyPr rtlCol="0" anchor="ctr"/>
          <a:lstStyle/>
          <a:p>
            <a:pPr lvl="1"/>
            <a:endParaRPr lang="en-US" b="1" dirty="0" smtClean="0">
              <a:solidFill>
                <a:srgbClr val="C0504D"/>
              </a:solidFill>
            </a:endParaRPr>
          </a:p>
          <a:p>
            <a:pPr lvl="1"/>
            <a:r>
              <a:rPr lang="en-US" sz="2400" b="1" dirty="0" smtClean="0">
                <a:solidFill>
                  <a:srgbClr val="C0504D"/>
                </a:solidFill>
              </a:rPr>
              <a:t>California Roll</a:t>
            </a:r>
          </a:p>
          <a:p>
            <a:pPr lvl="1"/>
            <a:r>
              <a:rPr lang="en-US" b="1" i="1" u="sng" dirty="0" smtClean="0"/>
              <a:t>Ingredients</a:t>
            </a:r>
            <a:r>
              <a:rPr lang="en-US" dirty="0" smtClean="0"/>
              <a:t>: Rice, Seaweed, Crab, Cucumber, Avocado</a:t>
            </a:r>
          </a:p>
          <a:p>
            <a:pPr lvl="1"/>
            <a:r>
              <a:rPr lang="en-US" b="1" i="1" u="sng" dirty="0" smtClean="0"/>
              <a:t>Calories</a:t>
            </a:r>
            <a:r>
              <a:rPr lang="en-US" dirty="0" smtClean="0"/>
              <a:t>: 40</a:t>
            </a:r>
          </a:p>
          <a:p>
            <a:pPr lvl="1"/>
            <a:r>
              <a:rPr lang="en-US" b="1" i="1" u="sng" dirty="0" smtClean="0"/>
              <a:t>Fat</a:t>
            </a:r>
            <a:r>
              <a:rPr lang="en-US" dirty="0" smtClean="0"/>
              <a:t>: 7g</a:t>
            </a:r>
          </a:p>
          <a:p>
            <a:pPr lvl="1"/>
            <a:r>
              <a:rPr lang="en-US" b="1" i="1" u="sng" dirty="0" smtClean="0"/>
              <a:t>Carb</a:t>
            </a:r>
            <a:r>
              <a:rPr lang="en-US" dirty="0" smtClean="0"/>
              <a:t>: 40g</a:t>
            </a:r>
          </a:p>
          <a:p>
            <a:pPr lvl="1"/>
            <a:r>
              <a:rPr lang="en-US" b="1" i="1" u="sng" dirty="0" smtClean="0"/>
              <a:t>Protein</a:t>
            </a:r>
            <a:r>
              <a:rPr lang="en-US" dirty="0" smtClean="0"/>
              <a:t>: 5g</a:t>
            </a:r>
          </a:p>
          <a:p>
            <a:pPr lvl="1"/>
            <a:r>
              <a:rPr lang="en-US" b="1" dirty="0" smtClean="0">
                <a:solidFill>
                  <a:schemeClr val="accent1"/>
                </a:solidFill>
              </a:rPr>
              <a:t>Gluten Free</a:t>
            </a:r>
          </a:p>
          <a:p>
            <a:pPr lvl="1"/>
            <a:endParaRPr lang="en-US" dirty="0"/>
          </a:p>
        </p:txBody>
      </p:sp>
      <p:sp>
        <p:nvSpPr>
          <p:cNvPr id="5" name="Date Placeholder 4"/>
          <p:cNvSpPr>
            <a:spLocks noGrp="1"/>
          </p:cNvSpPr>
          <p:nvPr>
            <p:ph type="dt" sz="half" idx="10"/>
          </p:nvPr>
        </p:nvSpPr>
        <p:spPr/>
        <p:txBody>
          <a:bodyPr/>
          <a:lstStyle/>
          <a:p>
            <a:r>
              <a:rPr lang="en-US" smtClean="0"/>
              <a:t>16-Nov-17</a:t>
            </a:r>
            <a:endParaRPr lang="en-US" dirty="0"/>
          </a:p>
        </p:txBody>
      </p:sp>
      <p:sp>
        <p:nvSpPr>
          <p:cNvPr id="7" name="Slide Number Placeholder 6"/>
          <p:cNvSpPr>
            <a:spLocks noGrp="1"/>
          </p:cNvSpPr>
          <p:nvPr>
            <p:ph type="sldNum" sz="quarter" idx="12"/>
          </p:nvPr>
        </p:nvSpPr>
        <p:spPr/>
        <p:txBody>
          <a:bodyPr/>
          <a:lstStyle/>
          <a:p>
            <a:fld id="{CF7DC490-98B8-074B-BB30-37775A2447EF}" type="slidenum">
              <a:rPr lang="en-US" smtClean="0"/>
              <a:pPr/>
              <a:t>2</a:t>
            </a:fld>
            <a:endParaRPr lang="en-US" dirty="0"/>
          </a:p>
        </p:txBody>
      </p:sp>
    </p:spTree>
    <p:extLst>
      <p:ext uri="{BB962C8B-B14F-4D97-AF65-F5344CB8AC3E}">
        <p14:creationId xmlns:p14="http://schemas.microsoft.com/office/powerpoint/2010/main" val="190710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4050" y="665253"/>
            <a:ext cx="6902045" cy="646331"/>
          </a:xfrm>
          <a:prstGeom prst="rect">
            <a:avLst/>
          </a:prstGeom>
          <a:noFill/>
        </p:spPr>
        <p:txBody>
          <a:bodyPr wrap="square" rtlCol="0">
            <a:spAutoFit/>
          </a:bodyPr>
          <a:lstStyle/>
          <a:p>
            <a:r>
              <a:rPr lang="en-US" sz="3600" b="1" dirty="0" smtClean="0"/>
              <a:t>How many things are there?</a:t>
            </a:r>
            <a:endParaRPr lang="en-US" sz="3600" b="1" dirty="0">
              <a:solidFill>
                <a:schemeClr val="accent2"/>
              </a:solidFill>
            </a:endParaRPr>
          </a:p>
        </p:txBody>
      </p:sp>
      <p:cxnSp>
        <p:nvCxnSpPr>
          <p:cNvPr id="7" name="Straight Arrow Connector 6"/>
          <p:cNvCxnSpPr/>
          <p:nvPr/>
        </p:nvCxnSpPr>
        <p:spPr>
          <a:xfrm>
            <a:off x="216838" y="3903367"/>
            <a:ext cx="8379257"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720" y="2742815"/>
            <a:ext cx="969267" cy="924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Flowchart: Process 5"/>
          <p:cNvSpPr/>
          <p:nvPr/>
        </p:nvSpPr>
        <p:spPr>
          <a:xfrm>
            <a:off x="5625697" y="4042403"/>
            <a:ext cx="1666817" cy="110012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C0504D"/>
                </a:solidFill>
              </a:rPr>
              <a:t>3.5M+</a:t>
            </a:r>
          </a:p>
          <a:p>
            <a:r>
              <a:rPr lang="en-US" sz="2000" dirty="0" smtClean="0">
                <a:solidFill>
                  <a:schemeClr val="tx1"/>
                </a:solidFill>
              </a:rPr>
              <a:t>unique tags </a:t>
            </a:r>
          </a:p>
          <a:p>
            <a:r>
              <a:rPr lang="en-US" sz="1400" dirty="0">
                <a:solidFill>
                  <a:schemeClr val="tx1"/>
                </a:solidFill>
              </a:rPr>
              <a:t>[</a:t>
            </a:r>
            <a:r>
              <a:rPr lang="en-US" sz="1400" dirty="0" err="1" smtClean="0">
                <a:solidFill>
                  <a:prstClr val="black"/>
                </a:solidFill>
              </a:rPr>
              <a:t>Sigurbjörnsson</a:t>
            </a:r>
            <a:r>
              <a:rPr lang="en-US" sz="1400" dirty="0" smtClean="0">
                <a:solidFill>
                  <a:prstClr val="black"/>
                </a:solidFill>
              </a:rPr>
              <a:t> </a:t>
            </a:r>
            <a:r>
              <a:rPr lang="en-US" sz="1400" dirty="0">
                <a:solidFill>
                  <a:prstClr val="black"/>
                </a:solidFill>
              </a:rPr>
              <a:t>&amp; </a:t>
            </a:r>
            <a:r>
              <a:rPr lang="en-US" sz="1400" dirty="0" err="1">
                <a:solidFill>
                  <a:prstClr val="black"/>
                </a:solidFill>
              </a:rPr>
              <a:t>Zwol</a:t>
            </a:r>
            <a:r>
              <a:rPr lang="en-US" sz="1400" dirty="0">
                <a:solidFill>
                  <a:prstClr val="black"/>
                </a:solidFill>
              </a:rPr>
              <a:t> </a:t>
            </a:r>
            <a:r>
              <a:rPr lang="en-US" sz="1400" dirty="0" smtClean="0">
                <a:solidFill>
                  <a:prstClr val="black"/>
                </a:solidFill>
              </a:rPr>
              <a:t>’08]</a:t>
            </a:r>
            <a:endParaRPr lang="en-US" sz="3200" dirty="0"/>
          </a:p>
        </p:txBody>
      </p:sp>
      <p:pic>
        <p:nvPicPr>
          <p:cNvPr id="12" name="Picture 2" descr="http://faculty.uoit.ca/collins/research/images/docuburst_entity_water_distributi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99" t="14421" r="21801" b="18589"/>
          <a:stretch/>
        </p:blipFill>
        <p:spPr bwMode="auto">
          <a:xfrm>
            <a:off x="3617465" y="2447353"/>
            <a:ext cx="1459916" cy="134356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3617465" y="2444884"/>
            <a:ext cx="1191928" cy="400110"/>
          </a:xfrm>
          <a:prstGeom prst="rect">
            <a:avLst/>
          </a:prstGeom>
          <a:noFill/>
        </p:spPr>
        <p:txBody>
          <a:bodyPr wrap="none" rtlCol="0">
            <a:spAutoFit/>
          </a:bodyPr>
          <a:lstStyle/>
          <a:p>
            <a:r>
              <a:rPr lang="en-US" sz="2000" dirty="0" err="1" smtClean="0">
                <a:latin typeface="Bodoni MT Black" pitchFamily="18" charset="0"/>
              </a:rPr>
              <a:t>Word</a:t>
            </a:r>
            <a:r>
              <a:rPr lang="en-US" sz="2000" dirty="0" err="1" smtClean="0">
                <a:solidFill>
                  <a:srgbClr val="FF3300"/>
                </a:solidFill>
                <a:latin typeface="Bodoni MT Black" pitchFamily="18" charset="0"/>
              </a:rPr>
              <a:t>Net</a:t>
            </a:r>
            <a:endParaRPr lang="en-US" sz="2000" dirty="0">
              <a:solidFill>
                <a:srgbClr val="FF3300"/>
              </a:solidFill>
              <a:latin typeface="Bodoni MT Black" pitchFamily="18" charset="0"/>
            </a:endParaRPr>
          </a:p>
        </p:txBody>
      </p:sp>
      <p:sp>
        <p:nvSpPr>
          <p:cNvPr id="14" name="Flowchart: Process 8"/>
          <p:cNvSpPr/>
          <p:nvPr/>
        </p:nvSpPr>
        <p:spPr>
          <a:xfrm>
            <a:off x="3762385" y="4042403"/>
            <a:ext cx="1841601" cy="110012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C0504D"/>
                </a:solidFill>
              </a:rPr>
              <a:t>80K</a:t>
            </a:r>
            <a:r>
              <a:rPr lang="en-US" sz="3200" dirty="0" smtClean="0">
                <a:solidFill>
                  <a:srgbClr val="C0504D"/>
                </a:solidFill>
              </a:rPr>
              <a:t>+ </a:t>
            </a:r>
          </a:p>
          <a:p>
            <a:r>
              <a:rPr lang="en-US" sz="2000" dirty="0" smtClean="0">
                <a:solidFill>
                  <a:schemeClr val="tx1"/>
                </a:solidFill>
              </a:rPr>
              <a:t>English nouns </a:t>
            </a:r>
          </a:p>
          <a:p>
            <a:r>
              <a:rPr lang="en-US" sz="1600" dirty="0" smtClean="0">
                <a:solidFill>
                  <a:schemeClr val="tx1"/>
                </a:solidFill>
              </a:rPr>
              <a:t>[Miller ’</a:t>
            </a:r>
            <a:r>
              <a:rPr lang="en-US" sz="1400" dirty="0" smtClean="0">
                <a:solidFill>
                  <a:schemeClr val="tx1"/>
                </a:solidFill>
              </a:rPr>
              <a:t>95; </a:t>
            </a:r>
            <a:r>
              <a:rPr lang="en-US" sz="1400" dirty="0" err="1" smtClean="0">
                <a:solidFill>
                  <a:schemeClr val="tx1"/>
                </a:solidFill>
              </a:rPr>
              <a:t>Fellbaum</a:t>
            </a:r>
            <a:r>
              <a:rPr lang="en-US" sz="1400" dirty="0" smtClean="0">
                <a:solidFill>
                  <a:schemeClr val="tx1"/>
                </a:solidFill>
              </a:rPr>
              <a:t> ’98]</a:t>
            </a:r>
            <a:endParaRPr lang="en-US" sz="2400" dirty="0"/>
          </a:p>
        </p:txBody>
      </p:sp>
      <p:pic>
        <p:nvPicPr>
          <p:cNvPr id="15" name="Picture 2" descr="https://encrypted-tbn2.google.com/images?q=tbn:ANd9GcQK1LBJF03HLAZ33Us72moeVxOqkTKT0TByRZpp5KAL6z6VbAy2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881" y="3178309"/>
            <a:ext cx="1210031" cy="50418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Flowchart: Process 10"/>
          <p:cNvSpPr/>
          <p:nvPr/>
        </p:nvSpPr>
        <p:spPr>
          <a:xfrm>
            <a:off x="2202737" y="3954525"/>
            <a:ext cx="2291271" cy="109506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C0504D"/>
                </a:solidFill>
              </a:rPr>
              <a:t>60K+ </a:t>
            </a:r>
          </a:p>
          <a:p>
            <a:r>
              <a:rPr lang="en-US" dirty="0" smtClean="0">
                <a:solidFill>
                  <a:schemeClr val="tx1"/>
                </a:solidFill>
              </a:rPr>
              <a:t>product </a:t>
            </a:r>
          </a:p>
          <a:p>
            <a:r>
              <a:rPr lang="en-US" dirty="0" smtClean="0">
                <a:solidFill>
                  <a:schemeClr val="tx1"/>
                </a:solidFill>
              </a:rPr>
              <a:t>categories</a:t>
            </a:r>
          </a:p>
        </p:txBody>
      </p:sp>
      <p:pic>
        <p:nvPicPr>
          <p:cNvPr id="17" name="Picture 16"/>
          <p:cNvPicPr>
            <a:picLocks noChangeAspect="1"/>
          </p:cNvPicPr>
          <p:nvPr/>
        </p:nvPicPr>
        <p:blipFill>
          <a:blip r:embed="rId6"/>
          <a:stretch>
            <a:fillRect/>
          </a:stretch>
        </p:blipFill>
        <p:spPr>
          <a:xfrm>
            <a:off x="7182186" y="2814014"/>
            <a:ext cx="999640" cy="913005"/>
          </a:xfrm>
          <a:prstGeom prst="rect">
            <a:avLst/>
          </a:prstGeom>
        </p:spPr>
      </p:pic>
      <p:sp>
        <p:nvSpPr>
          <p:cNvPr id="18" name="Flowchart: Process 5"/>
          <p:cNvSpPr/>
          <p:nvPr/>
        </p:nvSpPr>
        <p:spPr>
          <a:xfrm>
            <a:off x="7257067" y="3964586"/>
            <a:ext cx="1666817" cy="8382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C0504D"/>
                </a:solidFill>
              </a:rPr>
              <a:t>4.1M+</a:t>
            </a:r>
          </a:p>
          <a:p>
            <a:r>
              <a:rPr lang="en-US" sz="2000" dirty="0" smtClean="0">
                <a:solidFill>
                  <a:schemeClr val="tx1"/>
                </a:solidFill>
              </a:rPr>
              <a:t>articles</a:t>
            </a:r>
            <a:endParaRPr lang="en-US" sz="4400" dirty="0"/>
          </a:p>
        </p:txBody>
      </p:sp>
      <p:sp>
        <p:nvSpPr>
          <p:cNvPr id="25" name="Flowchart: Process 10"/>
          <p:cNvSpPr/>
          <p:nvPr/>
        </p:nvSpPr>
        <p:spPr>
          <a:xfrm>
            <a:off x="247814" y="3844690"/>
            <a:ext cx="2291271" cy="109506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C0504D"/>
                </a:solidFill>
              </a:rPr>
              <a:t>  10K+ </a:t>
            </a:r>
          </a:p>
          <a:p>
            <a:r>
              <a:rPr lang="en-US" dirty="0" smtClean="0">
                <a:solidFill>
                  <a:schemeClr val="tx1"/>
                </a:solidFill>
              </a:rPr>
              <a:t>[</a:t>
            </a:r>
            <a:r>
              <a:rPr lang="en-US" dirty="0" err="1" smtClean="0">
                <a:solidFill>
                  <a:schemeClr val="tx1"/>
                </a:solidFill>
              </a:rPr>
              <a:t>Biederman</a:t>
            </a:r>
            <a:r>
              <a:rPr lang="en-US" dirty="0" smtClean="0">
                <a:solidFill>
                  <a:schemeClr val="tx1"/>
                </a:solidFill>
              </a:rPr>
              <a:t> </a:t>
            </a:r>
            <a:r>
              <a:rPr lang="fr-FR" dirty="0" smtClean="0">
                <a:solidFill>
                  <a:schemeClr val="tx1"/>
                </a:solidFill>
              </a:rPr>
              <a:t>’</a:t>
            </a:r>
            <a:r>
              <a:rPr lang="en-US" dirty="0" smtClean="0">
                <a:solidFill>
                  <a:schemeClr val="tx1"/>
                </a:solidFill>
              </a:rPr>
              <a:t>87]</a:t>
            </a:r>
          </a:p>
        </p:txBody>
      </p:sp>
      <p:pic>
        <p:nvPicPr>
          <p:cNvPr id="26" name="Picture 25"/>
          <p:cNvPicPr>
            <a:picLocks noChangeAspect="1"/>
          </p:cNvPicPr>
          <p:nvPr/>
        </p:nvPicPr>
        <p:blipFill>
          <a:blip r:embed="rId7"/>
          <a:stretch>
            <a:fillRect/>
          </a:stretch>
        </p:blipFill>
        <p:spPr>
          <a:xfrm>
            <a:off x="480140" y="2909453"/>
            <a:ext cx="881466" cy="881466"/>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20</a:t>
            </a:fld>
            <a:endParaRPr lang="en-US" dirty="0"/>
          </a:p>
        </p:txBody>
      </p:sp>
    </p:spTree>
    <p:extLst>
      <p:ext uri="{BB962C8B-B14F-4D97-AF65-F5344CB8AC3E}">
        <p14:creationId xmlns:p14="http://schemas.microsoft.com/office/powerpoint/2010/main" val="184717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3-11 at 10.07.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79" y="2315714"/>
            <a:ext cx="8793015" cy="1566805"/>
          </a:xfrm>
          <a:prstGeom prst="rect">
            <a:avLst/>
          </a:prstGeom>
        </p:spPr>
      </p:pic>
      <p:sp>
        <p:nvSpPr>
          <p:cNvPr id="7" name="TextBox 6"/>
          <p:cNvSpPr txBox="1"/>
          <p:nvPr/>
        </p:nvSpPr>
        <p:spPr>
          <a:xfrm>
            <a:off x="2268063" y="1854049"/>
            <a:ext cx="5896673" cy="461665"/>
          </a:xfrm>
          <a:prstGeom prst="rect">
            <a:avLst/>
          </a:prstGeom>
          <a:noFill/>
        </p:spPr>
        <p:txBody>
          <a:bodyPr wrap="square" rtlCol="0">
            <a:spAutoFit/>
          </a:bodyPr>
          <a:lstStyle/>
          <a:p>
            <a:r>
              <a:rPr lang="en-US" sz="2400" b="1" dirty="0" smtClean="0"/>
              <a:t>PASCAL VOC </a:t>
            </a:r>
            <a:r>
              <a:rPr lang="en-US" sz="1600" dirty="0" smtClean="0"/>
              <a:t>[</a:t>
            </a:r>
            <a:r>
              <a:rPr lang="en-US" sz="1600" dirty="0" err="1" smtClean="0"/>
              <a:t>Everingham</a:t>
            </a:r>
            <a:r>
              <a:rPr lang="en-US" sz="1600" dirty="0" smtClean="0"/>
              <a:t> et al. 2006-2012]</a:t>
            </a:r>
            <a:endParaRPr lang="en-US" sz="28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9" y="0"/>
            <a:ext cx="9108281" cy="6858000"/>
          </a:xfrm>
          <a:prstGeom prst="rect">
            <a:avLst/>
          </a:prstGeom>
        </p:spPr>
      </p:pic>
      <p:sp>
        <p:nvSpPr>
          <p:cNvPr id="11" name="Rectangle 10"/>
          <p:cNvSpPr/>
          <p:nvPr/>
        </p:nvSpPr>
        <p:spPr>
          <a:xfrm>
            <a:off x="-189562" y="-104250"/>
            <a:ext cx="9411756" cy="1070933"/>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268063" y="135862"/>
            <a:ext cx="5820097" cy="523220"/>
          </a:xfrm>
          <a:prstGeom prst="rect">
            <a:avLst/>
          </a:prstGeom>
          <a:noFill/>
        </p:spPr>
        <p:txBody>
          <a:bodyPr wrap="square" rtlCol="0">
            <a:spAutoFit/>
          </a:bodyPr>
          <a:lstStyle/>
          <a:p>
            <a:r>
              <a:rPr lang="en-US" sz="2800" b="1" dirty="0" smtClean="0"/>
              <a:t>From 20 classes to Millions?</a:t>
            </a:r>
            <a:endParaRPr lang="en-US" sz="3200"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21</a:t>
            </a:fld>
            <a:endParaRPr lang="en-US" dirty="0"/>
          </a:p>
        </p:txBody>
      </p:sp>
    </p:spTree>
    <p:extLst>
      <p:ext uri="{BB962C8B-B14F-4D97-AF65-F5344CB8AC3E}">
        <p14:creationId xmlns:p14="http://schemas.microsoft.com/office/powerpoint/2010/main" val="3109862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25000" y="25000"/>
                                    </p:animScale>
                                  </p:childTnLst>
                                </p:cTn>
                              </p:par>
                              <p:par>
                                <p:cTn id="7" presetID="10" presetClass="entr" presetSubtype="0" fill="hold"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7832" y="0"/>
            <a:ext cx="5178020" cy="6858000"/>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22</a:t>
            </a:fld>
            <a:endParaRPr lang="en-US" dirty="0"/>
          </a:p>
        </p:txBody>
      </p:sp>
    </p:spTree>
    <p:extLst>
      <p:ext uri="{BB962C8B-B14F-4D97-AF65-F5344CB8AC3E}">
        <p14:creationId xmlns:p14="http://schemas.microsoft.com/office/powerpoint/2010/main" val="108604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9372" y="2951053"/>
            <a:ext cx="8307636" cy="584776"/>
          </a:xfrm>
          <a:prstGeom prst="rect">
            <a:avLst/>
          </a:prstGeom>
          <a:noFill/>
        </p:spPr>
        <p:txBody>
          <a:bodyPr wrap="square" rtlCol="0">
            <a:spAutoFit/>
          </a:bodyPr>
          <a:lstStyle/>
          <a:p>
            <a:r>
              <a:rPr lang="en-US" sz="3200" b="1" dirty="0" smtClean="0">
                <a:solidFill>
                  <a:srgbClr val="000000"/>
                </a:solidFill>
              </a:rPr>
              <a:t>Big Data from the Internet </a:t>
            </a:r>
            <a:endParaRPr lang="en-US" sz="3200" b="1" dirty="0">
              <a:solidFill>
                <a:srgbClr val="000000"/>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23</a:t>
            </a:fld>
            <a:endParaRPr lang="en-US" dirty="0"/>
          </a:p>
        </p:txBody>
      </p:sp>
    </p:spTree>
    <p:extLst>
      <p:ext uri="{BB962C8B-B14F-4D97-AF65-F5344CB8AC3E}">
        <p14:creationId xmlns:p14="http://schemas.microsoft.com/office/powerpoint/2010/main" val="341377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535307156"/>
              </p:ext>
            </p:extLst>
          </p:nvPr>
        </p:nvGraphicFramePr>
        <p:xfrm>
          <a:off x="1648174" y="1219037"/>
          <a:ext cx="6096000" cy="42560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937452" y="4359111"/>
            <a:ext cx="1792111" cy="369332"/>
          </a:xfrm>
          <a:prstGeom prst="rect">
            <a:avLst/>
          </a:prstGeom>
          <a:noFill/>
        </p:spPr>
        <p:txBody>
          <a:bodyPr wrap="square" rtlCol="0">
            <a:spAutoFit/>
          </a:bodyPr>
          <a:lstStyle/>
          <a:p>
            <a:r>
              <a:rPr lang="en-US" dirty="0" smtClean="0">
                <a:solidFill>
                  <a:schemeClr val="bg1"/>
                </a:solidFill>
              </a:rPr>
              <a:t>21 EB</a:t>
            </a:r>
            <a:endParaRPr lang="en-US" dirty="0">
              <a:solidFill>
                <a:schemeClr val="bg1"/>
              </a:solidFill>
            </a:endParaRPr>
          </a:p>
        </p:txBody>
      </p:sp>
      <p:sp>
        <p:nvSpPr>
          <p:cNvPr id="8" name="TextBox 7"/>
          <p:cNvSpPr txBox="1"/>
          <p:nvPr/>
        </p:nvSpPr>
        <p:spPr>
          <a:xfrm>
            <a:off x="5794019" y="2558453"/>
            <a:ext cx="863601" cy="369332"/>
          </a:xfrm>
          <a:prstGeom prst="rect">
            <a:avLst/>
          </a:prstGeom>
          <a:noFill/>
        </p:spPr>
        <p:txBody>
          <a:bodyPr wrap="square" rtlCol="0">
            <a:spAutoFit/>
          </a:bodyPr>
          <a:lstStyle/>
          <a:p>
            <a:r>
              <a:rPr lang="en-US" dirty="0" smtClean="0">
                <a:solidFill>
                  <a:schemeClr val="bg1"/>
                </a:solidFill>
              </a:rPr>
              <a:t>63 EB</a:t>
            </a:r>
            <a:endParaRPr lang="en-US" dirty="0">
              <a:solidFill>
                <a:schemeClr val="bg1"/>
              </a:solidFill>
            </a:endParaRPr>
          </a:p>
        </p:txBody>
      </p:sp>
      <p:sp>
        <p:nvSpPr>
          <p:cNvPr id="9" name="TextBox 8"/>
          <p:cNvSpPr txBox="1"/>
          <p:nvPr/>
        </p:nvSpPr>
        <p:spPr>
          <a:xfrm>
            <a:off x="4817530" y="3194593"/>
            <a:ext cx="863601" cy="369332"/>
          </a:xfrm>
          <a:prstGeom prst="rect">
            <a:avLst/>
          </a:prstGeom>
          <a:noFill/>
        </p:spPr>
        <p:txBody>
          <a:bodyPr wrap="square" rtlCol="0">
            <a:spAutoFit/>
          </a:bodyPr>
          <a:lstStyle/>
          <a:p>
            <a:r>
              <a:rPr lang="en-US" dirty="0" smtClean="0">
                <a:solidFill>
                  <a:schemeClr val="bg1"/>
                </a:solidFill>
              </a:rPr>
              <a:t>48 EB</a:t>
            </a:r>
            <a:endParaRPr lang="en-US" dirty="0">
              <a:solidFill>
                <a:schemeClr val="bg1"/>
              </a:solidFill>
            </a:endParaRPr>
          </a:p>
        </p:txBody>
      </p:sp>
      <p:sp>
        <p:nvSpPr>
          <p:cNvPr id="10" name="TextBox 9"/>
          <p:cNvSpPr txBox="1"/>
          <p:nvPr/>
        </p:nvSpPr>
        <p:spPr>
          <a:xfrm>
            <a:off x="3883374" y="3606258"/>
            <a:ext cx="863601" cy="369332"/>
          </a:xfrm>
          <a:prstGeom prst="rect">
            <a:avLst/>
          </a:prstGeom>
          <a:noFill/>
        </p:spPr>
        <p:txBody>
          <a:bodyPr wrap="square" rtlCol="0">
            <a:spAutoFit/>
          </a:bodyPr>
          <a:lstStyle/>
          <a:p>
            <a:r>
              <a:rPr lang="en-US" dirty="0" smtClean="0">
                <a:solidFill>
                  <a:schemeClr val="bg1"/>
                </a:solidFill>
              </a:rPr>
              <a:t>38 EB</a:t>
            </a:r>
            <a:endParaRPr lang="en-US" dirty="0">
              <a:solidFill>
                <a:schemeClr val="bg1"/>
              </a:solidFill>
            </a:endParaRPr>
          </a:p>
        </p:txBody>
      </p:sp>
      <p:sp>
        <p:nvSpPr>
          <p:cNvPr id="11" name="TextBox 10"/>
          <p:cNvSpPr txBox="1"/>
          <p:nvPr/>
        </p:nvSpPr>
        <p:spPr>
          <a:xfrm>
            <a:off x="2908295" y="3991002"/>
            <a:ext cx="863601" cy="369332"/>
          </a:xfrm>
          <a:prstGeom prst="rect">
            <a:avLst/>
          </a:prstGeom>
          <a:noFill/>
        </p:spPr>
        <p:txBody>
          <a:bodyPr wrap="square" rtlCol="0">
            <a:spAutoFit/>
          </a:bodyPr>
          <a:lstStyle/>
          <a:p>
            <a:r>
              <a:rPr lang="en-US" dirty="0" smtClean="0">
                <a:solidFill>
                  <a:schemeClr val="bg1"/>
                </a:solidFill>
              </a:rPr>
              <a:t>30 EB</a:t>
            </a:r>
            <a:endParaRPr lang="en-US" dirty="0">
              <a:solidFill>
                <a:schemeClr val="bg1"/>
              </a:solidFill>
            </a:endParaRPr>
          </a:p>
        </p:txBody>
      </p:sp>
      <p:sp>
        <p:nvSpPr>
          <p:cNvPr id="13" name="TextBox 12"/>
          <p:cNvSpPr txBox="1"/>
          <p:nvPr/>
        </p:nvSpPr>
        <p:spPr>
          <a:xfrm>
            <a:off x="7436555" y="6294846"/>
            <a:ext cx="3193627" cy="400110"/>
          </a:xfrm>
          <a:prstGeom prst="rect">
            <a:avLst/>
          </a:prstGeom>
          <a:noFill/>
        </p:spPr>
        <p:txBody>
          <a:bodyPr wrap="square" rtlCol="0">
            <a:spAutoFit/>
          </a:bodyPr>
          <a:lstStyle/>
          <a:p>
            <a:r>
              <a:rPr lang="en-US" sz="2000" dirty="0" smtClean="0"/>
              <a:t>Source: Cisco </a:t>
            </a:r>
            <a:endParaRPr lang="en-US" sz="2000" dirty="0"/>
          </a:p>
        </p:txBody>
      </p:sp>
      <p:sp>
        <p:nvSpPr>
          <p:cNvPr id="14" name="TextBox 13"/>
          <p:cNvSpPr txBox="1"/>
          <p:nvPr/>
        </p:nvSpPr>
        <p:spPr>
          <a:xfrm>
            <a:off x="1408287" y="814746"/>
            <a:ext cx="7072493" cy="523220"/>
          </a:xfrm>
          <a:prstGeom prst="rect">
            <a:avLst/>
          </a:prstGeom>
          <a:noFill/>
        </p:spPr>
        <p:txBody>
          <a:bodyPr wrap="square" rtlCol="0">
            <a:spAutoFit/>
          </a:bodyPr>
          <a:lstStyle/>
          <a:p>
            <a:r>
              <a:rPr lang="en-US" sz="2800" b="1" dirty="0" smtClean="0"/>
              <a:t>Global Consumer Internet Traffic Per Month</a:t>
            </a:r>
            <a:endParaRPr lang="en-US" sz="2800" b="1" dirty="0"/>
          </a:p>
        </p:txBody>
      </p:sp>
      <p:sp>
        <p:nvSpPr>
          <p:cNvPr id="19" name="TextBox 18"/>
          <p:cNvSpPr txBox="1"/>
          <p:nvPr/>
        </p:nvSpPr>
        <p:spPr>
          <a:xfrm>
            <a:off x="1937452" y="5362221"/>
            <a:ext cx="905930" cy="400110"/>
          </a:xfrm>
          <a:prstGeom prst="rect">
            <a:avLst/>
          </a:prstGeom>
          <a:noFill/>
        </p:spPr>
        <p:txBody>
          <a:bodyPr wrap="square" rtlCol="0">
            <a:spAutoFit/>
          </a:bodyPr>
          <a:lstStyle/>
          <a:p>
            <a:r>
              <a:rPr lang="en-US" sz="2000" dirty="0" smtClean="0"/>
              <a:t>2011</a:t>
            </a:r>
            <a:endParaRPr lang="en-US" sz="2000" dirty="0"/>
          </a:p>
        </p:txBody>
      </p:sp>
      <p:sp>
        <p:nvSpPr>
          <p:cNvPr id="20" name="TextBox 19"/>
          <p:cNvSpPr txBox="1"/>
          <p:nvPr/>
        </p:nvSpPr>
        <p:spPr>
          <a:xfrm>
            <a:off x="2950623" y="5362221"/>
            <a:ext cx="905930" cy="400110"/>
          </a:xfrm>
          <a:prstGeom prst="rect">
            <a:avLst/>
          </a:prstGeom>
          <a:noFill/>
        </p:spPr>
        <p:txBody>
          <a:bodyPr wrap="square" rtlCol="0">
            <a:spAutoFit/>
          </a:bodyPr>
          <a:lstStyle/>
          <a:p>
            <a:r>
              <a:rPr lang="en-US" sz="2000" dirty="0" smtClean="0"/>
              <a:t>2012</a:t>
            </a:r>
            <a:endParaRPr lang="en-US" sz="2000" dirty="0"/>
          </a:p>
        </p:txBody>
      </p:sp>
      <p:sp>
        <p:nvSpPr>
          <p:cNvPr id="21" name="TextBox 20"/>
          <p:cNvSpPr txBox="1"/>
          <p:nvPr/>
        </p:nvSpPr>
        <p:spPr>
          <a:xfrm>
            <a:off x="3911600" y="5362221"/>
            <a:ext cx="905930" cy="400110"/>
          </a:xfrm>
          <a:prstGeom prst="rect">
            <a:avLst/>
          </a:prstGeom>
          <a:noFill/>
        </p:spPr>
        <p:txBody>
          <a:bodyPr wrap="square" rtlCol="0">
            <a:spAutoFit/>
          </a:bodyPr>
          <a:lstStyle/>
          <a:p>
            <a:r>
              <a:rPr lang="en-US" sz="2000" dirty="0" smtClean="0"/>
              <a:t>2013</a:t>
            </a:r>
            <a:endParaRPr lang="en-US" sz="2000" dirty="0"/>
          </a:p>
        </p:txBody>
      </p:sp>
      <p:sp>
        <p:nvSpPr>
          <p:cNvPr id="22" name="TextBox 21"/>
          <p:cNvSpPr txBox="1"/>
          <p:nvPr/>
        </p:nvSpPr>
        <p:spPr>
          <a:xfrm>
            <a:off x="4851394" y="5362221"/>
            <a:ext cx="905930" cy="400110"/>
          </a:xfrm>
          <a:prstGeom prst="rect">
            <a:avLst/>
          </a:prstGeom>
          <a:noFill/>
        </p:spPr>
        <p:txBody>
          <a:bodyPr wrap="square" rtlCol="0">
            <a:spAutoFit/>
          </a:bodyPr>
          <a:lstStyle/>
          <a:p>
            <a:r>
              <a:rPr lang="en-US" sz="2000" dirty="0" smtClean="0"/>
              <a:t>2014</a:t>
            </a:r>
            <a:endParaRPr lang="en-US" sz="2000" dirty="0"/>
          </a:p>
        </p:txBody>
      </p:sp>
      <p:sp>
        <p:nvSpPr>
          <p:cNvPr id="23" name="TextBox 22"/>
          <p:cNvSpPr txBox="1"/>
          <p:nvPr/>
        </p:nvSpPr>
        <p:spPr>
          <a:xfrm>
            <a:off x="5836352" y="5362221"/>
            <a:ext cx="905930" cy="400110"/>
          </a:xfrm>
          <a:prstGeom prst="rect">
            <a:avLst/>
          </a:prstGeom>
          <a:noFill/>
        </p:spPr>
        <p:txBody>
          <a:bodyPr wrap="square" rtlCol="0">
            <a:spAutoFit/>
          </a:bodyPr>
          <a:lstStyle/>
          <a:p>
            <a:r>
              <a:rPr lang="en-US" sz="2000" dirty="0" smtClean="0"/>
              <a:t>2015</a:t>
            </a:r>
            <a:endParaRPr lang="en-US" sz="2000" dirty="0"/>
          </a:p>
        </p:txBody>
      </p:sp>
      <p:sp>
        <p:nvSpPr>
          <p:cNvPr id="24" name="TextBox 23"/>
          <p:cNvSpPr txBox="1"/>
          <p:nvPr/>
        </p:nvSpPr>
        <p:spPr>
          <a:xfrm>
            <a:off x="6739458" y="5362221"/>
            <a:ext cx="905930" cy="400110"/>
          </a:xfrm>
          <a:prstGeom prst="rect">
            <a:avLst/>
          </a:prstGeom>
          <a:noFill/>
        </p:spPr>
        <p:txBody>
          <a:bodyPr wrap="square" rtlCol="0">
            <a:spAutoFit/>
          </a:bodyPr>
          <a:lstStyle/>
          <a:p>
            <a:r>
              <a:rPr lang="en-US" sz="2000" dirty="0" smtClean="0"/>
              <a:t>2016</a:t>
            </a:r>
            <a:endParaRPr lang="en-US" sz="2000" dirty="0"/>
          </a:p>
        </p:txBody>
      </p:sp>
      <p:sp>
        <p:nvSpPr>
          <p:cNvPr id="18" name="Rectangle 17"/>
          <p:cNvSpPr/>
          <p:nvPr/>
        </p:nvSpPr>
        <p:spPr>
          <a:xfrm>
            <a:off x="6744576" y="1645921"/>
            <a:ext cx="746307" cy="368466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756397" y="1686387"/>
            <a:ext cx="863601" cy="369332"/>
          </a:xfrm>
          <a:prstGeom prst="rect">
            <a:avLst/>
          </a:prstGeom>
          <a:noFill/>
        </p:spPr>
        <p:txBody>
          <a:bodyPr wrap="square" rtlCol="0">
            <a:spAutoFit/>
          </a:bodyPr>
          <a:lstStyle/>
          <a:p>
            <a:r>
              <a:rPr lang="en-US" dirty="0" smtClean="0">
                <a:solidFill>
                  <a:schemeClr val="bg1"/>
                </a:solidFill>
              </a:rPr>
              <a:t>83 EB</a:t>
            </a:r>
            <a:endParaRPr lang="en-US" dirty="0">
              <a:solidFill>
                <a:schemeClr val="bg1"/>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24</a:t>
            </a:fld>
            <a:endParaRPr lang="en-US" dirty="0"/>
          </a:p>
        </p:txBody>
      </p:sp>
    </p:spTree>
    <p:extLst>
      <p:ext uri="{BB962C8B-B14F-4D97-AF65-F5344CB8AC3E}">
        <p14:creationId xmlns:p14="http://schemas.microsoft.com/office/powerpoint/2010/main" val="141248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744576" y="1645921"/>
            <a:ext cx="746307" cy="368466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756397" y="1686387"/>
            <a:ext cx="863601" cy="369332"/>
          </a:xfrm>
          <a:prstGeom prst="rect">
            <a:avLst/>
          </a:prstGeom>
          <a:noFill/>
        </p:spPr>
        <p:txBody>
          <a:bodyPr wrap="square" rtlCol="0">
            <a:spAutoFit/>
          </a:bodyPr>
          <a:lstStyle/>
          <a:p>
            <a:r>
              <a:rPr lang="en-US" dirty="0" smtClean="0">
                <a:solidFill>
                  <a:schemeClr val="bg1"/>
                </a:solidFill>
              </a:rPr>
              <a:t>83 EB</a:t>
            </a:r>
            <a:endParaRPr lang="en-US" dirty="0">
              <a:solidFill>
                <a:schemeClr val="bg1"/>
              </a:solidFill>
            </a:endParaRPr>
          </a:p>
        </p:txBody>
      </p:sp>
      <p:sp>
        <p:nvSpPr>
          <p:cNvPr id="19" name="TextBox 18"/>
          <p:cNvSpPr txBox="1"/>
          <p:nvPr/>
        </p:nvSpPr>
        <p:spPr>
          <a:xfrm>
            <a:off x="6739458" y="5362221"/>
            <a:ext cx="905930" cy="400110"/>
          </a:xfrm>
          <a:prstGeom prst="rect">
            <a:avLst/>
          </a:prstGeom>
          <a:noFill/>
        </p:spPr>
        <p:txBody>
          <a:bodyPr wrap="square" rtlCol="0">
            <a:spAutoFit/>
          </a:bodyPr>
          <a:lstStyle/>
          <a:p>
            <a:r>
              <a:rPr lang="en-US" sz="2000" dirty="0" smtClean="0"/>
              <a:t>2016</a:t>
            </a:r>
            <a:endParaRPr lang="en-US" sz="2000" dirty="0"/>
          </a:p>
        </p:txBody>
      </p:sp>
      <p:sp>
        <p:nvSpPr>
          <p:cNvPr id="26" name="TextBox 25"/>
          <p:cNvSpPr txBox="1"/>
          <p:nvPr/>
        </p:nvSpPr>
        <p:spPr>
          <a:xfrm>
            <a:off x="7436555" y="6294846"/>
            <a:ext cx="3193627" cy="400110"/>
          </a:xfrm>
          <a:prstGeom prst="rect">
            <a:avLst/>
          </a:prstGeom>
          <a:noFill/>
        </p:spPr>
        <p:txBody>
          <a:bodyPr wrap="square" rtlCol="0">
            <a:spAutoFit/>
          </a:bodyPr>
          <a:lstStyle/>
          <a:p>
            <a:r>
              <a:rPr lang="en-US" sz="2000" dirty="0" smtClean="0"/>
              <a:t>Source: Cisco </a:t>
            </a:r>
            <a:endParaRPr lang="en-US" sz="2000" dirty="0"/>
          </a:p>
        </p:txBody>
      </p:sp>
      <p:sp>
        <p:nvSpPr>
          <p:cNvPr id="13" name="Rectangle 12"/>
          <p:cNvSpPr/>
          <p:nvPr/>
        </p:nvSpPr>
        <p:spPr>
          <a:xfrm>
            <a:off x="6750343" y="2196817"/>
            <a:ext cx="740540" cy="3131128"/>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742286" y="3224038"/>
            <a:ext cx="863601" cy="369332"/>
          </a:xfrm>
          <a:prstGeom prst="rect">
            <a:avLst/>
          </a:prstGeom>
          <a:noFill/>
        </p:spPr>
        <p:txBody>
          <a:bodyPr wrap="square" rtlCol="0">
            <a:spAutoFit/>
          </a:bodyPr>
          <a:lstStyle/>
          <a:p>
            <a:r>
              <a:rPr lang="en-US" dirty="0" smtClean="0">
                <a:solidFill>
                  <a:schemeClr val="bg1"/>
                </a:solidFill>
              </a:rPr>
              <a:t>Visual</a:t>
            </a:r>
            <a:endParaRPr lang="en-US" dirty="0">
              <a:solidFill>
                <a:schemeClr val="bg1"/>
              </a:solidFill>
            </a:endParaRPr>
          </a:p>
        </p:txBody>
      </p:sp>
      <p:cxnSp>
        <p:nvCxnSpPr>
          <p:cNvPr id="3" name="Straight Connector 2"/>
          <p:cNvCxnSpPr/>
          <p:nvPr/>
        </p:nvCxnSpPr>
        <p:spPr>
          <a:xfrm>
            <a:off x="7605887" y="2196817"/>
            <a:ext cx="49389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619998" y="5298438"/>
            <a:ext cx="49389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7817556" y="2196817"/>
            <a:ext cx="0" cy="3101621"/>
          </a:xfrm>
          <a:prstGeom prst="straightConnector1">
            <a:avLst/>
          </a:prstGeom>
          <a:ln>
            <a:solidFill>
              <a:schemeClr val="accent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605888" y="3224038"/>
            <a:ext cx="1143002" cy="707886"/>
          </a:xfrm>
          <a:prstGeom prst="rect">
            <a:avLst/>
          </a:prstGeom>
          <a:solidFill>
            <a:schemeClr val="bg1"/>
          </a:solidFill>
        </p:spPr>
        <p:txBody>
          <a:bodyPr wrap="square" rtlCol="0">
            <a:spAutoFit/>
          </a:bodyPr>
          <a:lstStyle/>
          <a:p>
            <a:r>
              <a:rPr lang="en-US" sz="4000" dirty="0" smtClean="0">
                <a:solidFill>
                  <a:schemeClr val="accent2"/>
                </a:solidFill>
              </a:rPr>
              <a:t>86%</a:t>
            </a:r>
            <a:endParaRPr lang="en-US" sz="4000" dirty="0">
              <a:solidFill>
                <a:schemeClr val="accent2"/>
              </a:solidFill>
            </a:endParaRPr>
          </a:p>
        </p:txBody>
      </p:sp>
      <p:pic>
        <p:nvPicPr>
          <p:cNvPr id="25" name="Picture 24"/>
          <p:cNvPicPr>
            <a:picLocks noChangeAspect="1"/>
          </p:cNvPicPr>
          <p:nvPr/>
        </p:nvPicPr>
        <p:blipFill>
          <a:blip r:embed="rId3"/>
          <a:stretch>
            <a:fillRect/>
          </a:stretch>
        </p:blipFill>
        <p:spPr>
          <a:xfrm>
            <a:off x="351784" y="2418970"/>
            <a:ext cx="1518505" cy="551070"/>
          </a:xfrm>
          <a:prstGeom prst="rect">
            <a:avLst/>
          </a:prstGeom>
        </p:spPr>
      </p:pic>
      <p:sp>
        <p:nvSpPr>
          <p:cNvPr id="28" name="TextBox 27"/>
          <p:cNvSpPr txBox="1"/>
          <p:nvPr/>
        </p:nvSpPr>
        <p:spPr>
          <a:xfrm>
            <a:off x="2142065" y="2210327"/>
            <a:ext cx="4405491" cy="769441"/>
          </a:xfrm>
          <a:prstGeom prst="rect">
            <a:avLst/>
          </a:prstGeom>
          <a:noFill/>
        </p:spPr>
        <p:txBody>
          <a:bodyPr wrap="square" rtlCol="0">
            <a:spAutoFit/>
          </a:bodyPr>
          <a:lstStyle/>
          <a:p>
            <a:r>
              <a:rPr lang="en-US" sz="4400" dirty="0" smtClean="0">
                <a:solidFill>
                  <a:schemeClr val="accent2"/>
                </a:solidFill>
              </a:rPr>
              <a:t>72 </a:t>
            </a:r>
            <a:r>
              <a:rPr lang="en-US" sz="2800" dirty="0" smtClean="0"/>
              <a:t>hours of videos / min</a:t>
            </a:r>
            <a:endParaRPr lang="en-US" sz="2800" dirty="0"/>
          </a:p>
        </p:txBody>
      </p:sp>
      <p:sp>
        <p:nvSpPr>
          <p:cNvPr id="30" name="TextBox 29"/>
          <p:cNvSpPr txBox="1"/>
          <p:nvPr/>
        </p:nvSpPr>
        <p:spPr>
          <a:xfrm>
            <a:off x="2015065" y="3339372"/>
            <a:ext cx="4532491" cy="769441"/>
          </a:xfrm>
          <a:prstGeom prst="rect">
            <a:avLst/>
          </a:prstGeom>
          <a:noFill/>
        </p:spPr>
        <p:txBody>
          <a:bodyPr wrap="square" rtlCol="0">
            <a:spAutoFit/>
          </a:bodyPr>
          <a:lstStyle/>
          <a:p>
            <a:r>
              <a:rPr lang="en-US" sz="4400" dirty="0" smtClean="0">
                <a:solidFill>
                  <a:schemeClr val="accent2"/>
                </a:solidFill>
              </a:rPr>
              <a:t>300 </a:t>
            </a:r>
            <a:r>
              <a:rPr lang="en-US" sz="2800" dirty="0" smtClean="0"/>
              <a:t>million images / day</a:t>
            </a:r>
            <a:endParaRPr lang="en-US" sz="2800" dirty="0"/>
          </a:p>
        </p:txBody>
      </p:sp>
      <p:pic>
        <p:nvPicPr>
          <p:cNvPr id="31" name="Picture 30"/>
          <p:cNvPicPr>
            <a:picLocks noChangeAspect="1"/>
          </p:cNvPicPr>
          <p:nvPr/>
        </p:nvPicPr>
        <p:blipFill>
          <a:blip r:embed="rId4"/>
          <a:stretch>
            <a:fillRect/>
          </a:stretch>
        </p:blipFill>
        <p:spPr>
          <a:xfrm>
            <a:off x="351784" y="3535845"/>
            <a:ext cx="1518505" cy="502275"/>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25</a:t>
            </a:fld>
            <a:endParaRPr lang="en-US" dirty="0"/>
          </a:p>
        </p:txBody>
      </p:sp>
    </p:spTree>
    <p:extLst>
      <p:ext uri="{BB962C8B-B14F-4D97-AF65-F5344CB8AC3E}">
        <p14:creationId xmlns:p14="http://schemas.microsoft.com/office/powerpoint/2010/main" val="410732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9372" y="2951053"/>
            <a:ext cx="8307636" cy="584776"/>
          </a:xfrm>
          <a:prstGeom prst="rect">
            <a:avLst/>
          </a:prstGeom>
          <a:noFill/>
        </p:spPr>
        <p:txBody>
          <a:bodyPr wrap="square" rtlCol="0">
            <a:spAutoFit/>
          </a:bodyPr>
          <a:lstStyle/>
          <a:p>
            <a:r>
              <a:rPr lang="en-US" sz="3200" b="1" dirty="0" smtClean="0">
                <a:solidFill>
                  <a:srgbClr val="000000"/>
                </a:solidFill>
              </a:rPr>
              <a:t>Big Data from the Internet </a:t>
            </a:r>
            <a:endParaRPr lang="en-US" sz="3200" b="1" dirty="0">
              <a:solidFill>
                <a:srgbClr val="000000"/>
              </a:solidFill>
            </a:endParaRPr>
          </a:p>
        </p:txBody>
      </p:sp>
      <p:sp>
        <p:nvSpPr>
          <p:cNvPr id="32" name="TextBox 31"/>
          <p:cNvSpPr txBox="1"/>
          <p:nvPr/>
        </p:nvSpPr>
        <p:spPr>
          <a:xfrm>
            <a:off x="1736758" y="3901248"/>
            <a:ext cx="6906348" cy="584776"/>
          </a:xfrm>
          <a:prstGeom prst="rect">
            <a:avLst/>
          </a:prstGeom>
          <a:noFill/>
        </p:spPr>
        <p:txBody>
          <a:bodyPr wrap="square" rtlCol="0">
            <a:spAutoFit/>
          </a:bodyPr>
          <a:lstStyle/>
          <a:p>
            <a:r>
              <a:rPr lang="en-US" sz="3200" b="1" dirty="0" smtClean="0">
                <a:solidFill>
                  <a:srgbClr val="000000"/>
                </a:solidFill>
                <a:sym typeface="Wingdings"/>
              </a:rPr>
              <a:t></a:t>
            </a:r>
            <a:r>
              <a:rPr lang="en-US" sz="3200" b="1" dirty="0" smtClean="0">
                <a:solidFill>
                  <a:srgbClr val="C0504D"/>
                </a:solidFill>
                <a:sym typeface="Wingdings"/>
              </a:rPr>
              <a:t> </a:t>
            </a:r>
            <a:r>
              <a:rPr lang="en-US" sz="3200" b="1" dirty="0" smtClean="0">
                <a:solidFill>
                  <a:srgbClr val="000000"/>
                </a:solidFill>
                <a:sym typeface="Wingdings"/>
              </a:rPr>
              <a:t>The Internet can teach</a:t>
            </a:r>
            <a:r>
              <a:rPr lang="en-US" sz="3200" b="1" dirty="0" smtClean="0">
                <a:solidFill>
                  <a:srgbClr val="000000"/>
                </a:solidFill>
              </a:rPr>
              <a:t> </a:t>
            </a:r>
            <a:r>
              <a:rPr lang="en-US" sz="3200" b="1" dirty="0" smtClean="0">
                <a:solidFill>
                  <a:srgbClr val="C0504D"/>
                </a:solidFill>
              </a:rPr>
              <a:t>EVERYTHING</a:t>
            </a:r>
            <a:endParaRPr lang="en-US" sz="3200" b="1" dirty="0">
              <a:solidFill>
                <a:srgbClr val="C0504D"/>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26</a:t>
            </a:fld>
            <a:endParaRPr lang="en-US" dirty="0"/>
          </a:p>
        </p:txBody>
      </p:sp>
    </p:spTree>
    <p:extLst>
      <p:ext uri="{BB962C8B-B14F-4D97-AF65-F5344CB8AC3E}">
        <p14:creationId xmlns:p14="http://schemas.microsoft.com/office/powerpoint/2010/main" val="3624028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creen shot 2013-03-12 at 3.36.11 PM.png"/>
          <p:cNvPicPr>
            <a:picLocks noChangeAspect="1"/>
          </p:cNvPicPr>
          <p:nvPr/>
        </p:nvPicPr>
        <p:blipFill rotWithShape="1">
          <a:blip r:embed="rId3">
            <a:extLst>
              <a:ext uri="{28A0092B-C50C-407E-A947-70E740481C1C}">
                <a14:useLocalDpi xmlns:a14="http://schemas.microsoft.com/office/drawing/2010/main" val="0"/>
              </a:ext>
            </a:extLst>
          </a:blip>
          <a:srcRect l="-327" t="14870" r="68791" b="56433"/>
          <a:stretch/>
        </p:blipFill>
        <p:spPr>
          <a:xfrm>
            <a:off x="642185" y="186084"/>
            <a:ext cx="3914615" cy="517254"/>
          </a:xfrm>
          <a:prstGeom prst="rect">
            <a:avLst/>
          </a:prstGeom>
        </p:spPr>
      </p:pic>
      <p:pic>
        <p:nvPicPr>
          <p:cNvPr id="33" name="Picture 32"/>
          <p:cNvPicPr>
            <a:picLocks noChangeAspect="1"/>
          </p:cNvPicPr>
          <p:nvPr/>
        </p:nvPicPr>
        <p:blipFill>
          <a:blip r:embed="rId4"/>
          <a:stretch>
            <a:fillRect/>
          </a:stretch>
        </p:blipFill>
        <p:spPr>
          <a:xfrm>
            <a:off x="433219" y="870098"/>
            <a:ext cx="3547699" cy="3483858"/>
          </a:xfrm>
          <a:prstGeom prst="rect">
            <a:avLst/>
          </a:prstGeom>
        </p:spPr>
      </p:pic>
      <p:pic>
        <p:nvPicPr>
          <p:cNvPr id="34" name="Picture 33" descr="Screen shot 2013-03-12 at 4.12.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985" y="2891836"/>
            <a:ext cx="3871997" cy="471310"/>
          </a:xfrm>
          <a:prstGeom prst="rect">
            <a:avLst/>
          </a:prstGeom>
        </p:spPr>
      </p:pic>
      <p:sp>
        <p:nvSpPr>
          <p:cNvPr id="35" name="Rectangle 34"/>
          <p:cNvSpPr/>
          <p:nvPr/>
        </p:nvSpPr>
        <p:spPr>
          <a:xfrm>
            <a:off x="4034985" y="3449747"/>
            <a:ext cx="6068263" cy="369332"/>
          </a:xfrm>
          <a:prstGeom prst="rect">
            <a:avLst/>
          </a:prstGeom>
        </p:spPr>
        <p:txBody>
          <a:bodyPr wrap="square">
            <a:spAutoFit/>
          </a:bodyPr>
          <a:lstStyle/>
          <a:p>
            <a:r>
              <a:rPr lang="en-US" dirty="0"/>
              <a:t>http://www.worth1000.com/contests/12705/contest</a:t>
            </a:r>
          </a:p>
        </p:txBody>
      </p:sp>
      <p:pic>
        <p:nvPicPr>
          <p:cNvPr id="36" name="Picture 35" descr="Screen shot 2013-03-12 at 3.36.11 PM.png"/>
          <p:cNvPicPr>
            <a:picLocks noChangeAspect="1"/>
          </p:cNvPicPr>
          <p:nvPr/>
        </p:nvPicPr>
        <p:blipFill rotWithShape="1">
          <a:blip r:embed="rId3">
            <a:extLst>
              <a:ext uri="{28A0092B-C50C-407E-A947-70E740481C1C}">
                <a14:useLocalDpi xmlns:a14="http://schemas.microsoft.com/office/drawing/2010/main" val="0"/>
              </a:ext>
            </a:extLst>
          </a:blip>
          <a:srcRect l="15441" t="21034" r="73430" b="63036"/>
          <a:stretch/>
        </p:blipFill>
        <p:spPr>
          <a:xfrm>
            <a:off x="2599492" y="298180"/>
            <a:ext cx="1381426" cy="287113"/>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27</a:t>
            </a:fld>
            <a:endParaRPr lang="en-US" dirty="0"/>
          </a:p>
        </p:txBody>
      </p:sp>
    </p:spTree>
    <p:extLst>
      <p:ext uri="{BB962C8B-B14F-4D97-AF65-F5344CB8AC3E}">
        <p14:creationId xmlns:p14="http://schemas.microsoft.com/office/powerpoint/2010/main" val="715734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104" y="471953"/>
            <a:ext cx="6159500" cy="4114800"/>
          </a:xfrm>
          <a:prstGeom prst="rect">
            <a:avLst/>
          </a:prstGeom>
        </p:spPr>
      </p:pic>
      <p:sp>
        <p:nvSpPr>
          <p:cNvPr id="3" name="Rectangle 2"/>
          <p:cNvSpPr/>
          <p:nvPr/>
        </p:nvSpPr>
        <p:spPr>
          <a:xfrm>
            <a:off x="219104" y="4679217"/>
            <a:ext cx="6708655" cy="646331"/>
          </a:xfrm>
          <a:prstGeom prst="rect">
            <a:avLst/>
          </a:prstGeom>
        </p:spPr>
        <p:txBody>
          <a:bodyPr wrap="square">
            <a:spAutoFit/>
          </a:bodyPr>
          <a:lstStyle/>
          <a:p>
            <a:r>
              <a:rPr lang="en-US" b="1" dirty="0"/>
              <a:t>What kind of credit card is President Obama </a:t>
            </a:r>
            <a:endParaRPr lang="en-US" b="1" dirty="0" smtClean="0"/>
          </a:p>
          <a:p>
            <a:r>
              <a:rPr lang="en-US" b="1" dirty="0" smtClean="0"/>
              <a:t>using </a:t>
            </a:r>
            <a:r>
              <a:rPr lang="en-US" b="1" dirty="0"/>
              <a:t>in this video of him donating to his campaign?</a:t>
            </a:r>
          </a:p>
        </p:txBody>
      </p:sp>
      <p:pic>
        <p:nvPicPr>
          <p:cNvPr id="4" name="Picture 3" descr="Screen shot 2013-03-14 at 12.55.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316" y="141105"/>
            <a:ext cx="5671065" cy="2819079"/>
          </a:xfrm>
          <a:prstGeom prst="rect">
            <a:avLst/>
          </a:prstGeom>
          <a:ln>
            <a:solidFill>
              <a:schemeClr val="accent1"/>
            </a:solidFill>
          </a:ln>
        </p:spPr>
      </p:pic>
      <p:pic>
        <p:nvPicPr>
          <p:cNvPr id="5" name="Picture 4" descr="Screen shot 2013-03-14 at 12.56.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952" y="2292231"/>
            <a:ext cx="787400" cy="495300"/>
          </a:xfrm>
          <a:prstGeom prst="rect">
            <a:avLst/>
          </a:prstGeom>
        </p:spPr>
      </p:pic>
      <p:grpSp>
        <p:nvGrpSpPr>
          <p:cNvPr id="7" name="Group 6"/>
          <p:cNvGrpSpPr/>
          <p:nvPr/>
        </p:nvGrpSpPr>
        <p:grpSpPr>
          <a:xfrm>
            <a:off x="3288703" y="3194093"/>
            <a:ext cx="5465841" cy="1541776"/>
            <a:chOff x="3288703" y="3194093"/>
            <a:chExt cx="5465841" cy="1541776"/>
          </a:xfrm>
        </p:grpSpPr>
        <p:pic>
          <p:nvPicPr>
            <p:cNvPr id="13" name="Picture 12"/>
            <p:cNvPicPr>
              <a:picLocks noChangeAspect="1"/>
            </p:cNvPicPr>
            <p:nvPr/>
          </p:nvPicPr>
          <p:blipFill rotWithShape="1">
            <a:blip r:embed="rId3"/>
            <a:srcRect l="49996" t="92691" r="35632" b="-1"/>
            <a:stretch/>
          </p:blipFill>
          <p:spPr>
            <a:xfrm>
              <a:off x="5100973" y="3194093"/>
              <a:ext cx="3653571" cy="1241398"/>
            </a:xfrm>
            <a:prstGeom prst="rect">
              <a:avLst/>
            </a:prstGeom>
          </p:spPr>
        </p:pic>
        <p:sp>
          <p:nvSpPr>
            <p:cNvPr id="6" name="Oval 5"/>
            <p:cNvSpPr/>
            <p:nvPr/>
          </p:nvSpPr>
          <p:spPr>
            <a:xfrm>
              <a:off x="3288703" y="4135113"/>
              <a:ext cx="600756" cy="600756"/>
            </a:xfrm>
            <a:prstGeom prst="ellipse">
              <a:avLst/>
            </a:prstGeom>
            <a:noFill/>
            <a:ln w="3810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Date Placeholder 7"/>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28</a:t>
            </a:fld>
            <a:endParaRPr lang="en-US" dirty="0"/>
          </a:p>
        </p:txBody>
      </p:sp>
    </p:spTree>
    <p:extLst>
      <p:ext uri="{BB962C8B-B14F-4D97-AF65-F5344CB8AC3E}">
        <p14:creationId xmlns:p14="http://schemas.microsoft.com/office/powerpoint/2010/main" val="3735741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046497" y="317526"/>
            <a:ext cx="6724405" cy="2912082"/>
          </a:xfrm>
          <a:prstGeom prst="cloud">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1795369" y="3394295"/>
            <a:ext cx="5178508" cy="1467397"/>
          </a:xfrm>
          <a:prstGeom prst="downArrow">
            <a:avLst>
              <a:gd name="adj1" fmla="val 75599"/>
              <a:gd name="adj2" fmla="val 5000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smtClean="0"/>
              <a:t>Big Data</a:t>
            </a:r>
            <a:endParaRPr lang="en-US" sz="3200" b="1" dirty="0"/>
          </a:p>
        </p:txBody>
      </p:sp>
      <p:grpSp>
        <p:nvGrpSpPr>
          <p:cNvPr id="10" name="Group 9"/>
          <p:cNvGrpSpPr/>
          <p:nvPr/>
        </p:nvGrpSpPr>
        <p:grpSpPr>
          <a:xfrm>
            <a:off x="2581987" y="1937270"/>
            <a:ext cx="821221" cy="682138"/>
            <a:chOff x="420106" y="4021224"/>
            <a:chExt cx="1324036" cy="1099796"/>
          </a:xfrm>
        </p:grpSpPr>
        <p:pic>
          <p:nvPicPr>
            <p:cNvPr id="11" name="Picture 10"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09" y="4048247"/>
              <a:ext cx="639433" cy="1006851"/>
            </a:xfrm>
            <a:prstGeom prst="rect">
              <a:avLst/>
            </a:prstGeom>
          </p:spPr>
        </p:pic>
        <p:pic>
          <p:nvPicPr>
            <p:cNvPr id="12" name="Picture 11"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7" y="4048247"/>
              <a:ext cx="669051" cy="1053487"/>
            </a:xfrm>
            <a:prstGeom prst="rect">
              <a:avLst/>
            </a:prstGeom>
          </p:spPr>
        </p:pic>
        <p:pic>
          <p:nvPicPr>
            <p:cNvPr id="13" name="Picture 12"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06" y="4021224"/>
              <a:ext cx="698461" cy="1099796"/>
            </a:xfrm>
            <a:prstGeom prst="rect">
              <a:avLst/>
            </a:prstGeom>
          </p:spPr>
        </p:pic>
      </p:grpSp>
      <p:grpSp>
        <p:nvGrpSpPr>
          <p:cNvPr id="14" name="Group 13"/>
          <p:cNvGrpSpPr/>
          <p:nvPr/>
        </p:nvGrpSpPr>
        <p:grpSpPr>
          <a:xfrm>
            <a:off x="3680666" y="1164078"/>
            <a:ext cx="821221" cy="682138"/>
            <a:chOff x="420106" y="4021224"/>
            <a:chExt cx="1324036" cy="1099796"/>
          </a:xfrm>
        </p:grpSpPr>
        <p:pic>
          <p:nvPicPr>
            <p:cNvPr id="15" name="Picture 14"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09" y="4048247"/>
              <a:ext cx="639433" cy="1006851"/>
            </a:xfrm>
            <a:prstGeom prst="rect">
              <a:avLst/>
            </a:prstGeom>
          </p:spPr>
        </p:pic>
        <p:pic>
          <p:nvPicPr>
            <p:cNvPr id="16" name="Picture 15"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7" y="4048247"/>
              <a:ext cx="669051" cy="1053487"/>
            </a:xfrm>
            <a:prstGeom prst="rect">
              <a:avLst/>
            </a:prstGeom>
          </p:spPr>
        </p:pic>
        <p:pic>
          <p:nvPicPr>
            <p:cNvPr id="17" name="Picture 16"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06" y="4021224"/>
              <a:ext cx="698461" cy="1099796"/>
            </a:xfrm>
            <a:prstGeom prst="rect">
              <a:avLst/>
            </a:prstGeom>
          </p:spPr>
        </p:pic>
      </p:grpSp>
      <p:grpSp>
        <p:nvGrpSpPr>
          <p:cNvPr id="18" name="Group 17"/>
          <p:cNvGrpSpPr/>
          <p:nvPr/>
        </p:nvGrpSpPr>
        <p:grpSpPr>
          <a:xfrm>
            <a:off x="4505819" y="2237452"/>
            <a:ext cx="821221" cy="682138"/>
            <a:chOff x="420106" y="4021224"/>
            <a:chExt cx="1324036" cy="1099796"/>
          </a:xfrm>
        </p:grpSpPr>
        <p:pic>
          <p:nvPicPr>
            <p:cNvPr id="19" name="Picture 18"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09" y="4048247"/>
              <a:ext cx="639433" cy="1006851"/>
            </a:xfrm>
            <a:prstGeom prst="rect">
              <a:avLst/>
            </a:prstGeom>
          </p:spPr>
        </p:pic>
        <p:pic>
          <p:nvPicPr>
            <p:cNvPr id="20" name="Picture 19"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7" y="4048247"/>
              <a:ext cx="669051" cy="1053487"/>
            </a:xfrm>
            <a:prstGeom prst="rect">
              <a:avLst/>
            </a:prstGeom>
          </p:spPr>
        </p:pic>
        <p:pic>
          <p:nvPicPr>
            <p:cNvPr id="21" name="Picture 20"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06" y="4021224"/>
              <a:ext cx="698461" cy="1099796"/>
            </a:xfrm>
            <a:prstGeom prst="rect">
              <a:avLst/>
            </a:prstGeom>
          </p:spPr>
        </p:pic>
      </p:grpSp>
      <p:grpSp>
        <p:nvGrpSpPr>
          <p:cNvPr id="22" name="Group 21"/>
          <p:cNvGrpSpPr/>
          <p:nvPr/>
        </p:nvGrpSpPr>
        <p:grpSpPr>
          <a:xfrm>
            <a:off x="5837734" y="1121792"/>
            <a:ext cx="821221" cy="682138"/>
            <a:chOff x="420106" y="4021224"/>
            <a:chExt cx="1324036" cy="1099796"/>
          </a:xfrm>
        </p:grpSpPr>
        <p:pic>
          <p:nvPicPr>
            <p:cNvPr id="23" name="Picture 22"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09" y="4048247"/>
              <a:ext cx="639433" cy="1006851"/>
            </a:xfrm>
            <a:prstGeom prst="rect">
              <a:avLst/>
            </a:prstGeom>
          </p:spPr>
        </p:pic>
        <p:pic>
          <p:nvPicPr>
            <p:cNvPr id="24" name="Picture 23"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7" y="4048247"/>
              <a:ext cx="669051" cy="1053487"/>
            </a:xfrm>
            <a:prstGeom prst="rect">
              <a:avLst/>
            </a:prstGeom>
          </p:spPr>
        </p:pic>
        <p:pic>
          <p:nvPicPr>
            <p:cNvPr id="25" name="Picture 24"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06" y="4021224"/>
              <a:ext cx="698461" cy="1099796"/>
            </a:xfrm>
            <a:prstGeom prst="rect">
              <a:avLst/>
            </a:prstGeom>
          </p:spPr>
        </p:pic>
      </p:grpSp>
      <p:pic>
        <p:nvPicPr>
          <p:cNvPr id="26" name="Picture 25" descr="imgres.jpeg"/>
          <p:cNvPicPr>
            <a:picLocks noChangeAspect="1"/>
          </p:cNvPicPr>
          <p:nvPr/>
        </p:nvPicPr>
        <p:blipFill rotWithShape="1">
          <a:blip r:embed="rId4">
            <a:extLst>
              <a:ext uri="{BEBA8EAE-BF5A-486C-A8C5-ECC9F3942E4B}">
                <a14:imgProps xmlns:a14="http://schemas.microsoft.com/office/drawing/2010/main">
                  <a14:imgLayer r:embed="rId5">
                    <a14:imgEffect>
                      <a14:backgroundRemoval t="32836" b="100000" l="0" r="100000">
                        <a14:foregroundMark x1="20896" y1="55970" x2="20896" y2="55970"/>
                        <a14:foregroundMark x1="17910" y1="41045" x2="17910" y2="41045"/>
                        <a14:foregroundMark x1="20149" y1="65672" x2="20149" y2="65672"/>
                        <a14:foregroundMark x1="78358" y1="55970" x2="78358" y2="55970"/>
                        <a14:foregroundMark x1="14179" y1="83582" x2="14179" y2="83582"/>
                        <a14:foregroundMark x1="84328" y1="63433" x2="84328" y2="63433"/>
                        <a14:foregroundMark x1="80597" y1="41791" x2="80597" y2="41791"/>
                        <a14:foregroundMark x1="76866" y1="81343" x2="76866" y2="81343"/>
                        <a14:foregroundMark x1="12687" y1="88806" x2="12687" y2="88806"/>
                        <a14:foregroundMark x1="8209" y1="61940" x2="8209" y2="61940"/>
                        <a14:foregroundMark x1="72388" y1="60448" x2="72388" y2="60448"/>
                      </a14:backgroundRemoval>
                    </a14:imgEffect>
                  </a14:imgLayer>
                </a14:imgProps>
              </a:ext>
              <a:ext uri="{28A0092B-C50C-407E-A947-70E740481C1C}">
                <a14:useLocalDpi xmlns:a14="http://schemas.microsoft.com/office/drawing/2010/main" val="0"/>
              </a:ext>
            </a:extLst>
          </a:blip>
          <a:srcRect t="32856"/>
          <a:stretch/>
        </p:blipFill>
        <p:spPr>
          <a:xfrm>
            <a:off x="3478214" y="2044054"/>
            <a:ext cx="839086" cy="563392"/>
          </a:xfrm>
          <a:prstGeom prst="rect">
            <a:avLst/>
          </a:prstGeom>
        </p:spPr>
      </p:pic>
      <p:pic>
        <p:nvPicPr>
          <p:cNvPr id="28" name="Picture 27" descr="imgres.jpeg"/>
          <p:cNvPicPr>
            <a:picLocks noChangeAspect="1"/>
          </p:cNvPicPr>
          <p:nvPr/>
        </p:nvPicPr>
        <p:blipFill rotWithShape="1">
          <a:blip r:embed="rId4">
            <a:extLst>
              <a:ext uri="{BEBA8EAE-BF5A-486C-A8C5-ECC9F3942E4B}">
                <a14:imgProps xmlns:a14="http://schemas.microsoft.com/office/drawing/2010/main">
                  <a14:imgLayer r:embed="rId6">
                    <a14:imgEffect>
                      <a14:backgroundRemoval t="32836" b="100000" l="0" r="100000">
                        <a14:foregroundMark x1="20896" y1="55970" x2="20896" y2="55970"/>
                        <a14:foregroundMark x1="17910" y1="41045" x2="17910" y2="41045"/>
                        <a14:foregroundMark x1="20149" y1="65672" x2="20149" y2="65672"/>
                        <a14:foregroundMark x1="78358" y1="55970" x2="78358" y2="55970"/>
                        <a14:foregroundMark x1="14179" y1="83582" x2="14179" y2="83582"/>
                        <a14:foregroundMark x1="84328" y1="63433" x2="84328" y2="63433"/>
                        <a14:foregroundMark x1="80597" y1="41791" x2="80597" y2="41791"/>
                        <a14:foregroundMark x1="76866" y1="81343" x2="76866" y2="81343"/>
                        <a14:foregroundMark x1="12687" y1="88806" x2="12687" y2="88806"/>
                        <a14:foregroundMark x1="8209" y1="61940" x2="8209" y2="61940"/>
                        <a14:foregroundMark x1="72388" y1="60448" x2="72388" y2="60448"/>
                      </a14:backgroundRemoval>
                    </a14:imgEffect>
                  </a14:imgLayer>
                </a14:imgProps>
              </a:ext>
              <a:ext uri="{28A0092B-C50C-407E-A947-70E740481C1C}">
                <a14:useLocalDpi xmlns:a14="http://schemas.microsoft.com/office/drawing/2010/main" val="0"/>
              </a:ext>
            </a:extLst>
          </a:blip>
          <a:srcRect t="32856"/>
          <a:stretch/>
        </p:blipFill>
        <p:spPr>
          <a:xfrm>
            <a:off x="4682520" y="1358583"/>
            <a:ext cx="839086" cy="563392"/>
          </a:xfrm>
          <a:prstGeom prst="rect">
            <a:avLst/>
          </a:prstGeom>
        </p:spPr>
      </p:pic>
      <p:pic>
        <p:nvPicPr>
          <p:cNvPr id="29" name="Picture 28" descr="imgres.jpeg"/>
          <p:cNvPicPr>
            <a:picLocks noChangeAspect="1"/>
          </p:cNvPicPr>
          <p:nvPr/>
        </p:nvPicPr>
        <p:blipFill rotWithShape="1">
          <a:blip r:embed="rId4">
            <a:extLst>
              <a:ext uri="{BEBA8EAE-BF5A-486C-A8C5-ECC9F3942E4B}">
                <a14:imgProps xmlns:a14="http://schemas.microsoft.com/office/drawing/2010/main">
                  <a14:imgLayer r:embed="rId6">
                    <a14:imgEffect>
                      <a14:backgroundRemoval t="32836" b="100000" l="0" r="100000">
                        <a14:foregroundMark x1="20896" y1="55970" x2="20896" y2="55970"/>
                        <a14:foregroundMark x1="17910" y1="41045" x2="17910" y2="41045"/>
                        <a14:foregroundMark x1="20149" y1="65672" x2="20149" y2="65672"/>
                        <a14:foregroundMark x1="78358" y1="55970" x2="78358" y2="55970"/>
                        <a14:foregroundMark x1="14179" y1="83582" x2="14179" y2="83582"/>
                        <a14:foregroundMark x1="84328" y1="63433" x2="84328" y2="63433"/>
                        <a14:foregroundMark x1="80597" y1="41791" x2="80597" y2="41791"/>
                        <a14:foregroundMark x1="76866" y1="81343" x2="76866" y2="81343"/>
                        <a14:foregroundMark x1="12687" y1="88806" x2="12687" y2="88806"/>
                        <a14:foregroundMark x1="8209" y1="61940" x2="8209" y2="61940"/>
                        <a14:foregroundMark x1="72388" y1="60448" x2="72388" y2="60448"/>
                      </a14:backgroundRemoval>
                    </a14:imgEffect>
                  </a14:imgLayer>
                </a14:imgProps>
              </a:ext>
              <a:ext uri="{28A0092B-C50C-407E-A947-70E740481C1C}">
                <a14:useLocalDpi xmlns:a14="http://schemas.microsoft.com/office/drawing/2010/main" val="0"/>
              </a:ext>
            </a:extLst>
          </a:blip>
          <a:srcRect t="32856"/>
          <a:stretch/>
        </p:blipFill>
        <p:spPr>
          <a:xfrm>
            <a:off x="5465569" y="1937270"/>
            <a:ext cx="839086" cy="563392"/>
          </a:xfrm>
          <a:prstGeom prst="rect">
            <a:avLst/>
          </a:prstGeom>
        </p:spPr>
      </p:pic>
      <p:sp>
        <p:nvSpPr>
          <p:cNvPr id="30" name="TextBox 29"/>
          <p:cNvSpPr txBox="1"/>
          <p:nvPr/>
        </p:nvSpPr>
        <p:spPr>
          <a:xfrm>
            <a:off x="2379903" y="644329"/>
            <a:ext cx="4621495" cy="461665"/>
          </a:xfrm>
          <a:prstGeom prst="rect">
            <a:avLst/>
          </a:prstGeom>
          <a:noFill/>
        </p:spPr>
        <p:txBody>
          <a:bodyPr wrap="square" rtlCol="0">
            <a:spAutoFit/>
          </a:bodyPr>
          <a:lstStyle/>
          <a:p>
            <a:r>
              <a:rPr lang="en-US" sz="2400" b="1" dirty="0" smtClean="0"/>
              <a:t>The Internet: Machines + Crowd</a:t>
            </a:r>
            <a:endParaRPr lang="en-US" sz="2400" b="1" dirty="0"/>
          </a:p>
        </p:txBody>
      </p:sp>
      <p:sp>
        <p:nvSpPr>
          <p:cNvPr id="32" name="TextBox 31"/>
          <p:cNvSpPr txBox="1"/>
          <p:nvPr/>
        </p:nvSpPr>
        <p:spPr>
          <a:xfrm>
            <a:off x="1030117" y="5137544"/>
            <a:ext cx="8500196" cy="584776"/>
          </a:xfrm>
          <a:prstGeom prst="rect">
            <a:avLst/>
          </a:prstGeom>
          <a:noFill/>
        </p:spPr>
        <p:txBody>
          <a:bodyPr wrap="square" rtlCol="0">
            <a:spAutoFit/>
          </a:bodyPr>
          <a:lstStyle/>
          <a:p>
            <a:r>
              <a:rPr lang="en-US" sz="3200" b="1" dirty="0" smtClean="0"/>
              <a:t>Teach machines to recognize </a:t>
            </a:r>
            <a:r>
              <a:rPr lang="en-US" sz="3200" b="1" dirty="0" smtClean="0">
                <a:solidFill>
                  <a:schemeClr val="accent2"/>
                </a:solidFill>
              </a:rPr>
              <a:t>EVERYTHING</a:t>
            </a:r>
            <a:endParaRPr lang="en-US" sz="3200" b="1" dirty="0">
              <a:solidFill>
                <a:schemeClr val="accent2"/>
              </a:solidFill>
            </a:endParaRPr>
          </a:p>
        </p:txBody>
      </p:sp>
      <p:pic>
        <p:nvPicPr>
          <p:cNvPr id="33" name="Picture 32" descr="imgres.jpeg"/>
          <p:cNvPicPr>
            <a:picLocks noChangeAspect="1"/>
          </p:cNvPicPr>
          <p:nvPr/>
        </p:nvPicPr>
        <p:blipFill rotWithShape="1">
          <a:blip r:embed="rId4">
            <a:extLst>
              <a:ext uri="{BEBA8EAE-BF5A-486C-A8C5-ECC9F3942E4B}">
                <a14:imgProps xmlns:a14="http://schemas.microsoft.com/office/drawing/2010/main">
                  <a14:imgLayer r:embed="rId6">
                    <a14:imgEffect>
                      <a14:backgroundRemoval t="32836" b="100000" l="0" r="100000">
                        <a14:foregroundMark x1="20896" y1="55970" x2="20896" y2="55970"/>
                        <a14:foregroundMark x1="17910" y1="41045" x2="17910" y2="41045"/>
                        <a14:foregroundMark x1="20149" y1="65672" x2="20149" y2="65672"/>
                        <a14:foregroundMark x1="78358" y1="55970" x2="78358" y2="55970"/>
                        <a14:foregroundMark x1="14179" y1="83582" x2="14179" y2="83582"/>
                        <a14:foregroundMark x1="84328" y1="63433" x2="84328" y2="63433"/>
                        <a14:foregroundMark x1="80597" y1="41791" x2="80597" y2="41791"/>
                        <a14:foregroundMark x1="76866" y1="81343" x2="76866" y2="81343"/>
                        <a14:foregroundMark x1="12687" y1="88806" x2="12687" y2="88806"/>
                        <a14:foregroundMark x1="8209" y1="61940" x2="8209" y2="61940"/>
                        <a14:foregroundMark x1="72388" y1="60448" x2="72388" y2="60448"/>
                      </a14:backgroundRemoval>
                    </a14:imgEffect>
                  </a14:imgLayer>
                </a14:imgProps>
              </a:ext>
              <a:ext uri="{28A0092B-C50C-407E-A947-70E740481C1C}">
                <a14:useLocalDpi xmlns:a14="http://schemas.microsoft.com/office/drawing/2010/main" val="0"/>
              </a:ext>
            </a:extLst>
          </a:blip>
          <a:srcRect t="32856"/>
          <a:stretch/>
        </p:blipFill>
        <p:spPr>
          <a:xfrm>
            <a:off x="2364896" y="1282824"/>
            <a:ext cx="839086" cy="563392"/>
          </a:xfrm>
          <a:prstGeom prst="rect">
            <a:avLst/>
          </a:prstGeom>
        </p:spPr>
      </p:pic>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29</a:t>
            </a:fld>
            <a:endParaRPr lang="en-US" dirty="0"/>
          </a:p>
        </p:txBody>
      </p:sp>
    </p:spTree>
    <p:extLst>
      <p:ext uri="{BB962C8B-B14F-4D97-AF65-F5344CB8AC3E}">
        <p14:creationId xmlns:p14="http://schemas.microsoft.com/office/powerpoint/2010/main" val="239249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3821" y="809004"/>
            <a:ext cx="4154134" cy="3115600"/>
          </a:xfrm>
          <a:prstGeom prst="rect">
            <a:avLst/>
          </a:prstGeom>
        </p:spPr>
      </p:pic>
      <p:sp>
        <p:nvSpPr>
          <p:cNvPr id="6" name="Rectangular Callout 5"/>
          <p:cNvSpPr/>
          <p:nvPr/>
        </p:nvSpPr>
        <p:spPr>
          <a:xfrm>
            <a:off x="4444826" y="1279214"/>
            <a:ext cx="3330019" cy="2443749"/>
          </a:xfrm>
          <a:prstGeom prst="wedgeRectCallout">
            <a:avLst>
              <a:gd name="adj1" fmla="val -77607"/>
              <a:gd name="adj2" fmla="val -16619"/>
            </a:avLst>
          </a:prstGeom>
          <a:ln/>
        </p:spPr>
        <p:style>
          <a:lnRef idx="3">
            <a:schemeClr val="lt1"/>
          </a:lnRef>
          <a:fillRef idx="1">
            <a:schemeClr val="accent3"/>
          </a:fillRef>
          <a:effectRef idx="1">
            <a:schemeClr val="accent3"/>
          </a:effectRef>
          <a:fontRef idx="minor">
            <a:schemeClr val="lt1"/>
          </a:fontRef>
        </p:style>
        <p:txBody>
          <a:bodyPr rtlCol="0" anchor="ctr"/>
          <a:lstStyle/>
          <a:p>
            <a:pPr lvl="1"/>
            <a:r>
              <a:rPr lang="en-US" sz="2400" b="1" dirty="0" smtClean="0">
                <a:solidFill>
                  <a:srgbClr val="C0504D"/>
                </a:solidFill>
              </a:rPr>
              <a:t>Amanita </a:t>
            </a:r>
            <a:r>
              <a:rPr lang="en-US" sz="2400" b="1" dirty="0" err="1" smtClean="0">
                <a:solidFill>
                  <a:srgbClr val="C0504D"/>
                </a:solidFill>
              </a:rPr>
              <a:t>phalloides</a:t>
            </a:r>
            <a:r>
              <a:rPr lang="en-US" sz="2400" b="1" dirty="0" smtClean="0">
                <a:solidFill>
                  <a:srgbClr val="C0504D"/>
                </a:solidFill>
              </a:rPr>
              <a:t> </a:t>
            </a:r>
            <a:endParaRPr lang="en-US" sz="2400" b="1" dirty="0" smtClean="0">
              <a:solidFill>
                <a:schemeClr val="accent1"/>
              </a:solidFill>
            </a:endParaRPr>
          </a:p>
          <a:p>
            <a:pPr lvl="1"/>
            <a:r>
              <a:rPr lang="en-US" dirty="0" smtClean="0">
                <a:solidFill>
                  <a:srgbClr val="FFFFFF"/>
                </a:solidFill>
              </a:rPr>
              <a:t>http</a:t>
            </a:r>
            <a:r>
              <a:rPr lang="en-US" dirty="0">
                <a:solidFill>
                  <a:srgbClr val="FFFFFF"/>
                </a:solidFill>
              </a:rPr>
              <a:t>://</a:t>
            </a:r>
            <a:r>
              <a:rPr lang="en-US" dirty="0" err="1">
                <a:solidFill>
                  <a:srgbClr val="FFFFFF"/>
                </a:solidFill>
              </a:rPr>
              <a:t>en.wikipedia.org</a:t>
            </a:r>
            <a:r>
              <a:rPr lang="en-US" dirty="0">
                <a:solidFill>
                  <a:srgbClr val="FFFFFF"/>
                </a:solidFill>
              </a:rPr>
              <a:t>/wiki/</a:t>
            </a:r>
            <a:r>
              <a:rPr lang="en-US" dirty="0" err="1">
                <a:solidFill>
                  <a:srgbClr val="FFFFFF"/>
                </a:solidFill>
              </a:rPr>
              <a:t>Amanita_phalloides</a:t>
            </a:r>
            <a:endParaRPr lang="en-US" dirty="0">
              <a:solidFill>
                <a:srgbClr val="FFFFFF"/>
              </a:solidFill>
            </a:endParaRPr>
          </a:p>
          <a:p>
            <a:pPr lvl="1"/>
            <a:endParaRPr lang="en-US" b="1" dirty="0" smtClean="0">
              <a:solidFill>
                <a:schemeClr val="accent1"/>
              </a:solidFill>
            </a:endParaRPr>
          </a:p>
          <a:p>
            <a:pPr lvl="1"/>
            <a:r>
              <a:rPr lang="en-US" b="1" dirty="0" smtClean="0">
                <a:solidFill>
                  <a:srgbClr val="FFFF00"/>
                </a:solidFill>
              </a:rPr>
              <a:t>TOXIC. DO NOT EAT</a:t>
            </a:r>
          </a:p>
          <a:p>
            <a:pPr lvl="1"/>
            <a:endParaRPr lang="en-US" dirty="0"/>
          </a:p>
        </p:txBody>
      </p:sp>
      <p:sp>
        <p:nvSpPr>
          <p:cNvPr id="7" name="Rectangle 6"/>
          <p:cNvSpPr/>
          <p:nvPr/>
        </p:nvSpPr>
        <p:spPr>
          <a:xfrm>
            <a:off x="1317090" y="1491100"/>
            <a:ext cx="2236873" cy="2008989"/>
          </a:xfrm>
          <a:prstGeom prst="rect">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6837029" y="2552835"/>
            <a:ext cx="835656" cy="835656"/>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a:t>
            </a:fld>
            <a:endParaRPr lang="en-US" dirty="0"/>
          </a:p>
        </p:txBody>
      </p:sp>
    </p:spTree>
    <p:extLst>
      <p:ext uri="{BB962C8B-B14F-4D97-AF65-F5344CB8AC3E}">
        <p14:creationId xmlns:p14="http://schemas.microsoft.com/office/powerpoint/2010/main" val="81766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71423" y="4669529"/>
            <a:ext cx="8500196" cy="584776"/>
          </a:xfrm>
          <a:prstGeom prst="rect">
            <a:avLst/>
          </a:prstGeom>
          <a:noFill/>
        </p:spPr>
        <p:txBody>
          <a:bodyPr wrap="square" rtlCol="0">
            <a:spAutoFit/>
          </a:bodyPr>
          <a:lstStyle/>
          <a:p>
            <a:r>
              <a:rPr lang="en-US" sz="3200" b="1" dirty="0" smtClean="0"/>
              <a:t>Goal: Build a recognition engine on EVERYTHING</a:t>
            </a:r>
            <a:endParaRPr lang="en-US" sz="3200" b="1" dirty="0"/>
          </a:p>
        </p:txBody>
      </p:sp>
      <p:cxnSp>
        <p:nvCxnSpPr>
          <p:cNvPr id="33" name="Straight Connector 32"/>
          <p:cNvCxnSpPr/>
          <p:nvPr/>
        </p:nvCxnSpPr>
        <p:spPr>
          <a:xfrm>
            <a:off x="6412222" y="4999454"/>
            <a:ext cx="2183873" cy="0"/>
          </a:xfrm>
          <a:prstGeom prst="line">
            <a:avLst/>
          </a:prstGeom>
          <a:ln w="57150" cmpd="sng">
            <a:solidFill>
              <a:srgbClr val="C0504D"/>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6267212" y="5150218"/>
            <a:ext cx="2328883" cy="646331"/>
          </a:xfrm>
          <a:prstGeom prst="rect">
            <a:avLst/>
          </a:prstGeom>
        </p:spPr>
        <p:txBody>
          <a:bodyPr wrap="none">
            <a:spAutoFit/>
          </a:bodyPr>
          <a:lstStyle/>
          <a:p>
            <a:r>
              <a:rPr lang="en-US" sz="3600" b="1" dirty="0" smtClean="0">
                <a:solidFill>
                  <a:srgbClr val="C0504D"/>
                </a:solidFill>
              </a:rPr>
              <a:t>10K classes </a:t>
            </a:r>
            <a:endParaRPr lang="en-US" sz="3600" b="1" dirty="0"/>
          </a:p>
        </p:txBody>
      </p:sp>
      <p:cxnSp>
        <p:nvCxnSpPr>
          <p:cNvPr id="35" name="Straight Arrow Connector 34"/>
          <p:cNvCxnSpPr/>
          <p:nvPr/>
        </p:nvCxnSpPr>
        <p:spPr>
          <a:xfrm>
            <a:off x="216838" y="2670467"/>
            <a:ext cx="8554781"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45" name="Flowchart: Process 10"/>
          <p:cNvSpPr/>
          <p:nvPr/>
        </p:nvSpPr>
        <p:spPr>
          <a:xfrm>
            <a:off x="6960879" y="2611790"/>
            <a:ext cx="2291271" cy="109506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C0504D"/>
                </a:solidFill>
              </a:rPr>
              <a:t>  10K+ </a:t>
            </a:r>
          </a:p>
          <a:p>
            <a:r>
              <a:rPr lang="en-US" dirty="0" smtClean="0">
                <a:solidFill>
                  <a:schemeClr val="tx1"/>
                </a:solidFill>
              </a:rPr>
              <a:t>[</a:t>
            </a:r>
            <a:r>
              <a:rPr lang="en-US" dirty="0" err="1" smtClean="0">
                <a:solidFill>
                  <a:schemeClr val="tx1"/>
                </a:solidFill>
              </a:rPr>
              <a:t>Biederman</a:t>
            </a:r>
            <a:r>
              <a:rPr lang="en-US" dirty="0" smtClean="0">
                <a:solidFill>
                  <a:schemeClr val="tx1"/>
                </a:solidFill>
              </a:rPr>
              <a:t> </a:t>
            </a:r>
            <a:r>
              <a:rPr lang="fr-FR" dirty="0" smtClean="0">
                <a:solidFill>
                  <a:schemeClr val="tx1"/>
                </a:solidFill>
              </a:rPr>
              <a:t>’</a:t>
            </a:r>
            <a:r>
              <a:rPr lang="en-US" dirty="0" smtClean="0">
                <a:solidFill>
                  <a:schemeClr val="tx1"/>
                </a:solidFill>
              </a:rPr>
              <a:t>87]</a:t>
            </a:r>
          </a:p>
        </p:txBody>
      </p:sp>
      <p:pic>
        <p:nvPicPr>
          <p:cNvPr id="46" name="Picture 45"/>
          <p:cNvPicPr>
            <a:picLocks noChangeAspect="1"/>
          </p:cNvPicPr>
          <p:nvPr/>
        </p:nvPicPr>
        <p:blipFill>
          <a:blip r:embed="rId3"/>
          <a:stretch>
            <a:fillRect/>
          </a:stretch>
        </p:blipFill>
        <p:spPr>
          <a:xfrm>
            <a:off x="7193205" y="1676553"/>
            <a:ext cx="881466" cy="881466"/>
          </a:xfrm>
          <a:prstGeom prst="rect">
            <a:avLst/>
          </a:prstGeom>
        </p:spPr>
      </p:pic>
      <p:sp>
        <p:nvSpPr>
          <p:cNvPr id="2" name="Rectangle 1"/>
          <p:cNvSpPr/>
          <p:nvPr/>
        </p:nvSpPr>
        <p:spPr>
          <a:xfrm>
            <a:off x="6929903" y="1088911"/>
            <a:ext cx="1656223" cy="2617948"/>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94158" y="1676553"/>
            <a:ext cx="2198505" cy="523220"/>
          </a:xfrm>
          <a:prstGeom prst="rect">
            <a:avLst/>
          </a:prstGeom>
          <a:noFill/>
        </p:spPr>
        <p:txBody>
          <a:bodyPr wrap="square" rtlCol="0">
            <a:spAutoFit/>
          </a:bodyPr>
          <a:lstStyle/>
          <a:p>
            <a:r>
              <a:rPr lang="en-US" sz="2800" b="1" dirty="0" smtClean="0"/>
              <a:t>PASCAL VOC</a:t>
            </a:r>
            <a:endParaRPr lang="en-US" sz="3200" dirty="0"/>
          </a:p>
        </p:txBody>
      </p:sp>
      <p:pic>
        <p:nvPicPr>
          <p:cNvPr id="21" name="Picture 20" descr="Screen shot 2013-03-11 at 10.07.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58" y="2199774"/>
            <a:ext cx="2010502" cy="358246"/>
          </a:xfrm>
          <a:prstGeom prst="rect">
            <a:avLst/>
          </a:prstGeom>
        </p:spPr>
      </p:pic>
      <p:sp>
        <p:nvSpPr>
          <p:cNvPr id="22" name="TextBox 21"/>
          <p:cNvSpPr txBox="1"/>
          <p:nvPr/>
        </p:nvSpPr>
        <p:spPr>
          <a:xfrm>
            <a:off x="78643" y="2765656"/>
            <a:ext cx="2597505" cy="800219"/>
          </a:xfrm>
          <a:prstGeom prst="rect">
            <a:avLst/>
          </a:prstGeom>
          <a:noFill/>
        </p:spPr>
        <p:txBody>
          <a:bodyPr wrap="square" rtlCol="0">
            <a:spAutoFit/>
          </a:bodyPr>
          <a:lstStyle/>
          <a:p>
            <a:pPr algn="ctr"/>
            <a:r>
              <a:rPr lang="en-US" sz="2800" dirty="0" smtClean="0">
                <a:solidFill>
                  <a:srgbClr val="C0504D"/>
                </a:solidFill>
              </a:rPr>
              <a:t>20</a:t>
            </a:r>
            <a:endParaRPr lang="en-US" dirty="0" smtClean="0">
              <a:solidFill>
                <a:srgbClr val="C0504D"/>
              </a:solidFill>
            </a:endParaRPr>
          </a:p>
          <a:p>
            <a:r>
              <a:rPr lang="en-US" dirty="0" smtClean="0"/>
              <a:t>[</a:t>
            </a:r>
            <a:r>
              <a:rPr lang="en-US" dirty="0" err="1" smtClean="0"/>
              <a:t>Everingham</a:t>
            </a:r>
            <a:r>
              <a:rPr lang="en-US" dirty="0" smtClean="0"/>
              <a:t> et al.’06-’12]</a:t>
            </a:r>
            <a:endParaRPr lang="en-US" sz="3200"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30</a:t>
            </a:fld>
            <a:endParaRPr lang="en-US" dirty="0"/>
          </a:p>
        </p:txBody>
      </p:sp>
    </p:spTree>
    <p:extLst>
      <p:ext uri="{BB962C8B-B14F-4D97-AF65-F5344CB8AC3E}">
        <p14:creationId xmlns:p14="http://schemas.microsoft.com/office/powerpoint/2010/main" val="2711033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98637" y="1584110"/>
            <a:ext cx="9411756" cy="4124212"/>
          </a:xfrm>
          <a:prstGeom prst="rect">
            <a:avLst/>
          </a:prstGeom>
          <a:solidFill>
            <a:schemeClr val="bg1">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endParaRPr>
          </a:p>
        </p:txBody>
      </p:sp>
      <p:sp>
        <p:nvSpPr>
          <p:cNvPr id="12" name="TextBox 11"/>
          <p:cNvSpPr txBox="1"/>
          <p:nvPr/>
        </p:nvSpPr>
        <p:spPr>
          <a:xfrm>
            <a:off x="2268063" y="135862"/>
            <a:ext cx="5820097" cy="584776"/>
          </a:xfrm>
          <a:prstGeom prst="rect">
            <a:avLst/>
          </a:prstGeom>
          <a:noFill/>
        </p:spPr>
        <p:txBody>
          <a:bodyPr wrap="square" rtlCol="0">
            <a:spAutoFit/>
          </a:bodyPr>
          <a:lstStyle/>
          <a:p>
            <a:endParaRPr lang="en-US" sz="3200" dirty="0"/>
          </a:p>
        </p:txBody>
      </p:sp>
      <p:pic>
        <p:nvPicPr>
          <p:cNvPr id="8" name="Picture 7" descr="logo_highres.png"/>
          <p:cNvPicPr>
            <a:picLocks noChangeAspect="1"/>
          </p:cNvPicPr>
          <p:nvPr/>
        </p:nvPicPr>
        <p:blipFill>
          <a:blip r:embed="rId4" cstate="print"/>
          <a:srcRect l="8696" t="27975" r="6522" b="30062"/>
          <a:stretch>
            <a:fillRect/>
          </a:stretch>
        </p:blipFill>
        <p:spPr>
          <a:xfrm>
            <a:off x="325193" y="1978311"/>
            <a:ext cx="2971800" cy="457200"/>
          </a:xfrm>
          <a:prstGeom prst="rect">
            <a:avLst/>
          </a:prstGeom>
        </p:spPr>
      </p:pic>
      <p:sp>
        <p:nvSpPr>
          <p:cNvPr id="9" name="TextBox 8"/>
          <p:cNvSpPr txBox="1"/>
          <p:nvPr/>
        </p:nvSpPr>
        <p:spPr>
          <a:xfrm>
            <a:off x="243452" y="2781947"/>
            <a:ext cx="5286999" cy="584776"/>
          </a:xfrm>
          <a:prstGeom prst="rect">
            <a:avLst/>
          </a:prstGeom>
          <a:noFill/>
          <a:ln>
            <a:noFill/>
          </a:ln>
        </p:spPr>
        <p:txBody>
          <a:bodyPr wrap="square" rtlCol="0">
            <a:spAutoFit/>
          </a:bodyPr>
          <a:lstStyle/>
          <a:p>
            <a:r>
              <a:rPr lang="en-US" sz="3200" b="1" dirty="0" smtClean="0">
                <a:solidFill>
                  <a:srgbClr val="C0504D"/>
                </a:solidFill>
              </a:rPr>
              <a:t>22K</a:t>
            </a:r>
            <a:r>
              <a:rPr lang="en-US" sz="2400" dirty="0" smtClean="0"/>
              <a:t> categories</a:t>
            </a:r>
            <a:r>
              <a:rPr lang="en-US" sz="2400" dirty="0"/>
              <a:t> </a:t>
            </a:r>
            <a:r>
              <a:rPr lang="en-US" sz="2400" dirty="0" smtClean="0"/>
              <a:t>and </a:t>
            </a:r>
            <a:r>
              <a:rPr lang="en-US" sz="3200" b="1" dirty="0" smtClean="0">
                <a:solidFill>
                  <a:srgbClr val="C0504D"/>
                </a:solidFill>
              </a:rPr>
              <a:t>14M</a:t>
            </a:r>
            <a:r>
              <a:rPr lang="en-US" sz="3200" dirty="0" smtClean="0"/>
              <a:t> </a:t>
            </a:r>
            <a:r>
              <a:rPr lang="en-US" sz="2400" dirty="0" smtClean="0"/>
              <a:t>images</a:t>
            </a:r>
            <a:endParaRPr lang="en-US" sz="2800" b="1" dirty="0">
              <a:effectLst>
                <a:outerShdw blurRad="38100" dist="38100" dir="2700000" algn="tl">
                  <a:srgbClr val="000000">
                    <a:alpha val="43137"/>
                  </a:srgbClr>
                </a:outerShdw>
              </a:effectLst>
            </a:endParaRPr>
          </a:p>
        </p:txBody>
      </p:sp>
      <p:sp>
        <p:nvSpPr>
          <p:cNvPr id="13" name="Rectangle 12"/>
          <p:cNvSpPr/>
          <p:nvPr/>
        </p:nvSpPr>
        <p:spPr>
          <a:xfrm>
            <a:off x="6527368" y="2066179"/>
            <a:ext cx="2089162" cy="369332"/>
          </a:xfrm>
          <a:prstGeom prst="rect">
            <a:avLst/>
          </a:prstGeom>
        </p:spPr>
        <p:txBody>
          <a:bodyPr wrap="none">
            <a:spAutoFit/>
          </a:bodyPr>
          <a:lstStyle/>
          <a:p>
            <a:r>
              <a:rPr lang="en-US" b="1" dirty="0">
                <a:effectLst>
                  <a:outerShdw blurRad="38100" dist="38100" dir="2700000" algn="tl">
                    <a:srgbClr val="000000">
                      <a:alpha val="43137"/>
                    </a:srgbClr>
                  </a:outerShdw>
                </a:effectLst>
              </a:rPr>
              <a:t>www.image-net.org</a:t>
            </a:r>
            <a:endParaRPr lang="en-US" dirty="0"/>
          </a:p>
        </p:txBody>
      </p:sp>
      <p:sp>
        <p:nvSpPr>
          <p:cNvPr id="2" name="TextBox 1"/>
          <p:cNvSpPr txBox="1"/>
          <p:nvPr/>
        </p:nvSpPr>
        <p:spPr>
          <a:xfrm>
            <a:off x="3296993" y="2109820"/>
            <a:ext cx="2589233" cy="369332"/>
          </a:xfrm>
          <a:prstGeom prst="rect">
            <a:avLst/>
          </a:prstGeom>
          <a:noFill/>
        </p:spPr>
        <p:txBody>
          <a:bodyPr wrap="square" rtlCol="0">
            <a:spAutoFit/>
          </a:bodyPr>
          <a:lstStyle/>
          <a:p>
            <a:r>
              <a:rPr lang="en-US" dirty="0" smtClean="0"/>
              <a:t>[Deng et al. 2009]</a:t>
            </a:r>
            <a:endParaRPr lang="en-US" dirty="0"/>
          </a:p>
        </p:txBody>
      </p:sp>
      <p:sp>
        <p:nvSpPr>
          <p:cNvPr id="3" name="TextBox 2"/>
          <p:cNvSpPr txBox="1"/>
          <p:nvPr/>
        </p:nvSpPr>
        <p:spPr>
          <a:xfrm>
            <a:off x="73983" y="3818376"/>
            <a:ext cx="3304354" cy="1754327"/>
          </a:xfrm>
          <a:prstGeom prst="rect">
            <a:avLst/>
          </a:prstGeom>
          <a:noFill/>
        </p:spPr>
        <p:txBody>
          <a:bodyPr wrap="square" rtlCol="0">
            <a:spAutoFit/>
          </a:bodyPr>
          <a:lstStyle/>
          <a:p>
            <a:pPr marL="285750" indent="-285750">
              <a:buFont typeface="Arial" pitchFamily="34" charset="0"/>
              <a:buChar char="•"/>
            </a:pPr>
            <a:r>
              <a:rPr lang="en-US" dirty="0">
                <a:solidFill>
                  <a:srgbClr val="000000"/>
                </a:solidFill>
              </a:rPr>
              <a:t>Animals</a:t>
            </a:r>
          </a:p>
          <a:p>
            <a:pPr marL="742950" lvl="1" indent="-285750">
              <a:buFont typeface="Arial"/>
              <a:buChar char="•"/>
            </a:pPr>
            <a:r>
              <a:rPr lang="en-US" dirty="0" smtClean="0"/>
              <a:t>Bird</a:t>
            </a:r>
            <a:endParaRPr lang="en-US" dirty="0"/>
          </a:p>
          <a:p>
            <a:pPr marL="742950" lvl="1" indent="-285750">
              <a:buFont typeface="Arial"/>
              <a:buChar char="•"/>
            </a:pPr>
            <a:r>
              <a:rPr lang="en-US" dirty="0" smtClean="0"/>
              <a:t>Fish</a:t>
            </a:r>
          </a:p>
          <a:p>
            <a:pPr marL="742950" lvl="1" indent="-285750">
              <a:buFont typeface="Arial"/>
              <a:buChar char="•"/>
            </a:pPr>
            <a:r>
              <a:rPr lang="en-US" dirty="0" smtClean="0"/>
              <a:t>Mammal</a:t>
            </a:r>
          </a:p>
          <a:p>
            <a:pPr marL="742950" lvl="1" indent="-285750">
              <a:buFont typeface="Arial"/>
              <a:buChar char="•"/>
            </a:pPr>
            <a:r>
              <a:rPr lang="en-US" dirty="0" smtClean="0"/>
              <a:t>Invertebrate</a:t>
            </a:r>
            <a:endParaRPr lang="en-US" dirty="0"/>
          </a:p>
          <a:p>
            <a:endParaRPr lang="en-US" dirty="0"/>
          </a:p>
        </p:txBody>
      </p:sp>
      <p:sp>
        <p:nvSpPr>
          <p:cNvPr id="14" name="TextBox 13"/>
          <p:cNvSpPr txBox="1"/>
          <p:nvPr/>
        </p:nvSpPr>
        <p:spPr>
          <a:xfrm>
            <a:off x="2273110" y="3818376"/>
            <a:ext cx="3304354" cy="1477328"/>
          </a:xfrm>
          <a:prstGeom prst="rect">
            <a:avLst/>
          </a:prstGeom>
          <a:noFill/>
        </p:spPr>
        <p:txBody>
          <a:bodyPr wrap="square" rtlCol="0">
            <a:spAutoFit/>
          </a:bodyPr>
          <a:lstStyle/>
          <a:p>
            <a:pPr marL="285750" indent="-285750">
              <a:buFont typeface="Arial" pitchFamily="34" charset="0"/>
              <a:buChar char="•"/>
            </a:pPr>
            <a:r>
              <a:rPr lang="en-US" dirty="0" smtClean="0">
                <a:solidFill>
                  <a:srgbClr val="000000"/>
                </a:solidFill>
              </a:rPr>
              <a:t>Plants</a:t>
            </a:r>
          </a:p>
          <a:p>
            <a:pPr marL="800100" lvl="1" indent="-342900">
              <a:buFont typeface="Arial"/>
              <a:buChar char="•"/>
            </a:pPr>
            <a:r>
              <a:rPr lang="en-US" dirty="0" smtClean="0"/>
              <a:t>Tree</a:t>
            </a:r>
            <a:endParaRPr lang="en-US" dirty="0"/>
          </a:p>
          <a:p>
            <a:pPr marL="800100" lvl="1" indent="-342900">
              <a:buFont typeface="Arial"/>
              <a:buChar char="•"/>
            </a:pPr>
            <a:r>
              <a:rPr lang="en-US" dirty="0" smtClean="0"/>
              <a:t>Flower</a:t>
            </a:r>
            <a:endParaRPr lang="en-US" dirty="0" smtClean="0">
              <a:solidFill>
                <a:srgbClr val="000000"/>
              </a:solidFill>
            </a:endParaRPr>
          </a:p>
          <a:p>
            <a:pPr marL="285750" indent="-285750">
              <a:buFont typeface="Arial" pitchFamily="34" charset="0"/>
              <a:buChar char="•"/>
            </a:pPr>
            <a:r>
              <a:rPr lang="en-US" dirty="0" smtClean="0">
                <a:solidFill>
                  <a:srgbClr val="000000"/>
                </a:solidFill>
              </a:rPr>
              <a:t>Food</a:t>
            </a:r>
          </a:p>
          <a:p>
            <a:pPr marL="285750" indent="-285750">
              <a:buFont typeface="Arial" pitchFamily="34" charset="0"/>
              <a:buChar char="•"/>
            </a:pPr>
            <a:r>
              <a:rPr lang="en-US" dirty="0" smtClean="0">
                <a:solidFill>
                  <a:srgbClr val="000000"/>
                </a:solidFill>
              </a:rPr>
              <a:t>Materials</a:t>
            </a:r>
          </a:p>
        </p:txBody>
      </p:sp>
      <p:sp>
        <p:nvSpPr>
          <p:cNvPr id="15" name="TextBox 14"/>
          <p:cNvSpPr txBox="1"/>
          <p:nvPr/>
        </p:nvSpPr>
        <p:spPr>
          <a:xfrm>
            <a:off x="3975143" y="3818376"/>
            <a:ext cx="3052769" cy="1477328"/>
          </a:xfrm>
          <a:prstGeom prst="rect">
            <a:avLst/>
          </a:prstGeom>
          <a:noFill/>
        </p:spPr>
        <p:txBody>
          <a:bodyPr wrap="square" rtlCol="0">
            <a:spAutoFit/>
          </a:bodyPr>
          <a:lstStyle/>
          <a:p>
            <a:pPr marL="285750" indent="-285750">
              <a:buFont typeface="Arial" pitchFamily="34" charset="0"/>
              <a:buChar char="•"/>
            </a:pPr>
            <a:r>
              <a:rPr lang="en-US" dirty="0" smtClean="0">
                <a:solidFill>
                  <a:srgbClr val="000000"/>
                </a:solidFill>
              </a:rPr>
              <a:t>Structures</a:t>
            </a:r>
            <a:endParaRPr lang="en-US" dirty="0"/>
          </a:p>
          <a:p>
            <a:pPr marL="285750" indent="-285750">
              <a:buFont typeface="Arial" pitchFamily="34" charset="0"/>
              <a:buChar char="•"/>
            </a:pPr>
            <a:r>
              <a:rPr lang="en-US" dirty="0">
                <a:solidFill>
                  <a:srgbClr val="000000"/>
                </a:solidFill>
              </a:rPr>
              <a:t>Artifact</a:t>
            </a:r>
          </a:p>
          <a:p>
            <a:pPr marL="742950" lvl="1" indent="-285750">
              <a:buFont typeface="Arial"/>
              <a:buChar char="•"/>
            </a:pPr>
            <a:r>
              <a:rPr lang="en-US" dirty="0" smtClean="0"/>
              <a:t>Tools</a:t>
            </a:r>
            <a:endParaRPr lang="en-US" dirty="0"/>
          </a:p>
          <a:p>
            <a:pPr marL="742950" lvl="1" indent="-285750">
              <a:buFont typeface="Arial"/>
              <a:buChar char="•"/>
            </a:pPr>
            <a:r>
              <a:rPr lang="en-US" dirty="0" smtClean="0"/>
              <a:t>Appliances</a:t>
            </a:r>
          </a:p>
          <a:p>
            <a:pPr marL="742950" lvl="1" indent="-285750">
              <a:buFont typeface="Arial"/>
              <a:buChar char="•"/>
            </a:pPr>
            <a:r>
              <a:rPr lang="en-US" dirty="0" smtClean="0">
                <a:solidFill>
                  <a:srgbClr val="000000"/>
                </a:solidFill>
              </a:rPr>
              <a:t>Structures</a:t>
            </a:r>
            <a:endParaRPr lang="en-US" dirty="0">
              <a:solidFill>
                <a:srgbClr val="000000"/>
              </a:solidFill>
            </a:endParaRPr>
          </a:p>
        </p:txBody>
      </p:sp>
      <p:sp>
        <p:nvSpPr>
          <p:cNvPr id="17" name="TextBox 16"/>
          <p:cNvSpPr txBox="1"/>
          <p:nvPr/>
        </p:nvSpPr>
        <p:spPr>
          <a:xfrm>
            <a:off x="6134621" y="3818376"/>
            <a:ext cx="3052769" cy="2031325"/>
          </a:xfrm>
          <a:prstGeom prst="rect">
            <a:avLst/>
          </a:prstGeom>
          <a:noFill/>
        </p:spPr>
        <p:txBody>
          <a:bodyPr wrap="square" rtlCol="0">
            <a:spAutoFit/>
          </a:bodyPr>
          <a:lstStyle/>
          <a:p>
            <a:pPr marL="285750" indent="-285750">
              <a:buFont typeface="Arial" pitchFamily="34" charset="0"/>
              <a:buChar char="•"/>
            </a:pPr>
            <a:r>
              <a:rPr lang="en-US" dirty="0" smtClean="0">
                <a:solidFill>
                  <a:srgbClr val="000000"/>
                </a:solidFill>
              </a:rPr>
              <a:t>Person</a:t>
            </a:r>
          </a:p>
          <a:p>
            <a:pPr marL="285750" indent="-285750">
              <a:buFont typeface="Arial" pitchFamily="34" charset="0"/>
              <a:buChar char="•"/>
            </a:pPr>
            <a:r>
              <a:rPr lang="en-US" dirty="0" smtClean="0">
                <a:solidFill>
                  <a:srgbClr val="000000"/>
                </a:solidFill>
              </a:rPr>
              <a:t>Scenes</a:t>
            </a:r>
          </a:p>
          <a:p>
            <a:pPr marL="742950" lvl="1" indent="-285750">
              <a:buFont typeface="Arial"/>
              <a:buChar char="•"/>
            </a:pPr>
            <a:r>
              <a:rPr lang="en-US" dirty="0" smtClean="0"/>
              <a:t>Indoor</a:t>
            </a:r>
            <a:endParaRPr lang="en-US" dirty="0"/>
          </a:p>
          <a:p>
            <a:pPr marL="742950" lvl="1" indent="-285750">
              <a:buFont typeface="Arial"/>
              <a:buChar char="•"/>
            </a:pPr>
            <a:r>
              <a:rPr lang="en-US" dirty="0" smtClean="0"/>
              <a:t>Geological Formations</a:t>
            </a:r>
            <a:endParaRPr lang="en-US" dirty="0">
              <a:solidFill>
                <a:srgbClr val="000000"/>
              </a:solidFill>
            </a:endParaRPr>
          </a:p>
          <a:p>
            <a:pPr marL="285750" indent="-285750">
              <a:buFont typeface="Arial" pitchFamily="34" charset="0"/>
              <a:buChar char="•"/>
            </a:pPr>
            <a:r>
              <a:rPr lang="en-US" dirty="0" smtClean="0">
                <a:solidFill>
                  <a:srgbClr val="000000"/>
                </a:solidFill>
              </a:rPr>
              <a:t>Sport Activities</a:t>
            </a:r>
          </a:p>
          <a:p>
            <a:endParaRPr lang="en-US" dirty="0" smtClean="0">
              <a:solidFill>
                <a:srgbClr val="000000"/>
              </a:solidFill>
            </a:endParaRPr>
          </a:p>
          <a:p>
            <a:pPr marL="285750" indent="-285750">
              <a:buFont typeface="Arial" pitchFamily="34" charset="0"/>
              <a:buChar char="•"/>
            </a:pPr>
            <a:endParaRPr lang="en-US" dirty="0" smtClean="0">
              <a:solidFill>
                <a:srgbClr val="000000"/>
              </a:solidFill>
            </a:endParaRPr>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31</a:t>
            </a:fld>
            <a:endParaRPr lang="en-US" dirty="0"/>
          </a:p>
        </p:txBody>
      </p:sp>
    </p:spTree>
    <p:extLst>
      <p:ext uri="{BB962C8B-B14F-4D97-AF65-F5344CB8AC3E}">
        <p14:creationId xmlns:p14="http://schemas.microsoft.com/office/powerpoint/2010/main" val="207493226"/>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89322" y="389620"/>
            <a:ext cx="5715000" cy="5715000"/>
          </a:xfrm>
          <a:prstGeom prst="rect">
            <a:avLst/>
          </a:prstGeom>
          <a:solidFill>
            <a:srgbClr val="8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smtClean="0"/>
              <a:t>ImageNet</a:t>
            </a:r>
            <a:r>
              <a:rPr lang="en-US" sz="3200" b="1" dirty="0" smtClean="0"/>
              <a:t>, 14M </a:t>
            </a:r>
          </a:p>
          <a:p>
            <a:pPr algn="ctr"/>
            <a:r>
              <a:rPr lang="en-US" b="1" dirty="0"/>
              <a:t>[Deng et al. ’09</a:t>
            </a:r>
            <a:r>
              <a:rPr lang="en-US" b="1" dirty="0" smtClean="0"/>
              <a:t>]</a:t>
            </a:r>
            <a:endParaRPr lang="en-US" b="1" dirty="0"/>
          </a:p>
        </p:txBody>
      </p:sp>
      <p:sp>
        <p:nvSpPr>
          <p:cNvPr id="23" name="Rectangle 22"/>
          <p:cNvSpPr>
            <a:spLocks noChangeAspect="1"/>
          </p:cNvSpPr>
          <p:nvPr/>
        </p:nvSpPr>
        <p:spPr>
          <a:xfrm>
            <a:off x="2789322" y="5549596"/>
            <a:ext cx="548640" cy="548640"/>
          </a:xfrm>
          <a:prstGeom prst="rect">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5" name="Rectangle 4"/>
          <p:cNvSpPr>
            <a:spLocks noChangeAspect="1"/>
          </p:cNvSpPr>
          <p:nvPr/>
        </p:nvSpPr>
        <p:spPr>
          <a:xfrm>
            <a:off x="2789322" y="5812012"/>
            <a:ext cx="292608" cy="292608"/>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7" name="Rectangle 6"/>
          <p:cNvSpPr>
            <a:spLocks noChangeAspect="1"/>
          </p:cNvSpPr>
          <p:nvPr/>
        </p:nvSpPr>
        <p:spPr>
          <a:xfrm>
            <a:off x="2789322" y="5839444"/>
            <a:ext cx="265176" cy="265176"/>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lumMod val="75000"/>
                </a:schemeClr>
              </a:solidFill>
            </a:endParaRPr>
          </a:p>
        </p:txBody>
      </p:sp>
      <p:sp>
        <p:nvSpPr>
          <p:cNvPr id="4" name="Rectangle 3"/>
          <p:cNvSpPr/>
          <p:nvPr/>
        </p:nvSpPr>
        <p:spPr>
          <a:xfrm>
            <a:off x="2789322" y="5967460"/>
            <a:ext cx="137160" cy="137160"/>
          </a:xfrm>
          <a:prstGeom prst="rect">
            <a:avLst/>
          </a:prstGeom>
          <a:solidFill>
            <a:srgbClr val="8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 name="Straight Connector 8"/>
          <p:cNvCxnSpPr/>
          <p:nvPr/>
        </p:nvCxnSpPr>
        <p:spPr>
          <a:xfrm>
            <a:off x="1931873" y="5967460"/>
            <a:ext cx="86151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6809" y="5705850"/>
            <a:ext cx="1934493" cy="523220"/>
          </a:xfrm>
          <a:prstGeom prst="rect">
            <a:avLst/>
          </a:prstGeom>
          <a:noFill/>
        </p:spPr>
        <p:txBody>
          <a:bodyPr wrap="square" rtlCol="0">
            <a:spAutoFit/>
          </a:bodyPr>
          <a:lstStyle/>
          <a:p>
            <a:r>
              <a:rPr lang="en-US" dirty="0" smtClean="0"/>
              <a:t>Caltech101, </a:t>
            </a:r>
            <a:r>
              <a:rPr lang="en-US" b="1" dirty="0" smtClean="0">
                <a:solidFill>
                  <a:srgbClr val="C0504D"/>
                </a:solidFill>
              </a:rPr>
              <a:t>9K </a:t>
            </a:r>
          </a:p>
          <a:p>
            <a:r>
              <a:rPr lang="en-US" sz="1000" dirty="0" smtClean="0"/>
              <a:t>[</a:t>
            </a:r>
            <a:r>
              <a:rPr lang="en-US" sz="1000" dirty="0" err="1" smtClean="0"/>
              <a:t>Fei-Fei</a:t>
            </a:r>
            <a:r>
              <a:rPr lang="en-US" sz="1000" dirty="0" smtClean="0"/>
              <a:t>, Fergus, </a:t>
            </a:r>
            <a:r>
              <a:rPr lang="en-US" sz="1000" dirty="0" err="1" smtClean="0"/>
              <a:t>Perona</a:t>
            </a:r>
            <a:r>
              <a:rPr lang="en-US" sz="1000" dirty="0" smtClean="0"/>
              <a:t>, ‘03]</a:t>
            </a:r>
            <a:endParaRPr lang="en-US" sz="1000" dirty="0"/>
          </a:p>
        </p:txBody>
      </p:sp>
      <p:sp>
        <p:nvSpPr>
          <p:cNvPr id="12" name="TextBox 11"/>
          <p:cNvSpPr txBox="1"/>
          <p:nvPr/>
        </p:nvSpPr>
        <p:spPr>
          <a:xfrm>
            <a:off x="276809" y="4888468"/>
            <a:ext cx="1934493" cy="523220"/>
          </a:xfrm>
          <a:prstGeom prst="rect">
            <a:avLst/>
          </a:prstGeom>
          <a:noFill/>
        </p:spPr>
        <p:txBody>
          <a:bodyPr wrap="square" rtlCol="0">
            <a:spAutoFit/>
          </a:bodyPr>
          <a:lstStyle/>
          <a:p>
            <a:r>
              <a:rPr lang="en-US" dirty="0" smtClean="0"/>
              <a:t>PASCAL VOC, </a:t>
            </a:r>
            <a:r>
              <a:rPr lang="en-US" b="1" dirty="0" smtClean="0">
                <a:solidFill>
                  <a:srgbClr val="C0504D"/>
                </a:solidFill>
              </a:rPr>
              <a:t>30K</a:t>
            </a:r>
          </a:p>
          <a:p>
            <a:r>
              <a:rPr lang="en-US" sz="1000" dirty="0" smtClean="0"/>
              <a:t>[</a:t>
            </a:r>
            <a:r>
              <a:rPr lang="en-US" sz="1000" dirty="0" err="1" smtClean="0"/>
              <a:t>Everingham</a:t>
            </a:r>
            <a:r>
              <a:rPr lang="en-US" sz="1000" dirty="0" smtClean="0"/>
              <a:t> et al. </a:t>
            </a:r>
            <a:r>
              <a:rPr lang="fr-FR" sz="1000" dirty="0" smtClean="0"/>
              <a:t>’</a:t>
            </a:r>
            <a:r>
              <a:rPr lang="en-US" sz="1000" dirty="0" smtClean="0"/>
              <a:t>06-’12]</a:t>
            </a:r>
            <a:endParaRPr lang="en-US" sz="1000" dirty="0"/>
          </a:p>
        </p:txBody>
      </p:sp>
      <p:cxnSp>
        <p:nvCxnSpPr>
          <p:cNvPr id="13" name="Straight Connector 12"/>
          <p:cNvCxnSpPr/>
          <p:nvPr/>
        </p:nvCxnSpPr>
        <p:spPr>
          <a:xfrm>
            <a:off x="1927812" y="5309844"/>
            <a:ext cx="861510" cy="5296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735038" y="4516029"/>
            <a:ext cx="1054284" cy="129598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76809" y="4196933"/>
            <a:ext cx="1934493" cy="523220"/>
          </a:xfrm>
          <a:prstGeom prst="rect">
            <a:avLst/>
          </a:prstGeom>
          <a:noFill/>
        </p:spPr>
        <p:txBody>
          <a:bodyPr wrap="square" rtlCol="0">
            <a:spAutoFit/>
          </a:bodyPr>
          <a:lstStyle/>
          <a:p>
            <a:r>
              <a:rPr lang="en-US" dirty="0" err="1" smtClean="0"/>
              <a:t>LabelMe</a:t>
            </a:r>
            <a:r>
              <a:rPr lang="en-US" dirty="0" smtClean="0"/>
              <a:t>, </a:t>
            </a:r>
            <a:r>
              <a:rPr lang="en-US" b="1" dirty="0" smtClean="0">
                <a:solidFill>
                  <a:srgbClr val="C0504D"/>
                </a:solidFill>
              </a:rPr>
              <a:t>37K</a:t>
            </a:r>
            <a:r>
              <a:rPr lang="en-US" dirty="0" smtClean="0"/>
              <a:t> </a:t>
            </a:r>
          </a:p>
          <a:p>
            <a:r>
              <a:rPr lang="en-US" sz="1000" dirty="0" smtClean="0"/>
              <a:t>[Russell et al. </a:t>
            </a:r>
            <a:r>
              <a:rPr lang="fr-FR" sz="1000" dirty="0" smtClean="0"/>
              <a:t>’</a:t>
            </a:r>
            <a:r>
              <a:rPr lang="en-US" sz="1000" dirty="0" smtClean="0"/>
              <a:t>07]</a:t>
            </a:r>
            <a:endParaRPr lang="en-US" sz="1000" dirty="0"/>
          </a:p>
        </p:txBody>
      </p:sp>
      <p:sp>
        <p:nvSpPr>
          <p:cNvPr id="2" name="TextBox 1"/>
          <p:cNvSpPr txBox="1"/>
          <p:nvPr/>
        </p:nvSpPr>
        <p:spPr>
          <a:xfrm>
            <a:off x="348492" y="1278161"/>
            <a:ext cx="2151820" cy="1384995"/>
          </a:xfrm>
          <a:prstGeom prst="rect">
            <a:avLst/>
          </a:prstGeom>
          <a:noFill/>
        </p:spPr>
        <p:txBody>
          <a:bodyPr wrap="square" rtlCol="0">
            <a:spAutoFit/>
          </a:bodyPr>
          <a:lstStyle/>
          <a:p>
            <a:r>
              <a:rPr lang="en-US" sz="2800" b="1" dirty="0" smtClean="0"/>
              <a:t>Number of Labeled Images</a:t>
            </a:r>
            <a:endParaRPr lang="en-US" sz="2800" b="1" dirty="0"/>
          </a:p>
        </p:txBody>
      </p:sp>
      <p:sp>
        <p:nvSpPr>
          <p:cNvPr id="20" name="TextBox 19"/>
          <p:cNvSpPr txBox="1"/>
          <p:nvPr/>
        </p:nvSpPr>
        <p:spPr>
          <a:xfrm>
            <a:off x="286580" y="3421256"/>
            <a:ext cx="1934493" cy="523220"/>
          </a:xfrm>
          <a:prstGeom prst="rect">
            <a:avLst/>
          </a:prstGeom>
          <a:noFill/>
        </p:spPr>
        <p:txBody>
          <a:bodyPr wrap="square" rtlCol="0">
            <a:spAutoFit/>
          </a:bodyPr>
          <a:lstStyle/>
          <a:p>
            <a:r>
              <a:rPr lang="en-US" dirty="0" smtClean="0"/>
              <a:t>SUN, </a:t>
            </a:r>
            <a:r>
              <a:rPr lang="en-US" b="1" dirty="0" smtClean="0">
                <a:solidFill>
                  <a:srgbClr val="C0504D"/>
                </a:solidFill>
              </a:rPr>
              <a:t>131K</a:t>
            </a:r>
            <a:r>
              <a:rPr lang="en-US" dirty="0" smtClean="0"/>
              <a:t> </a:t>
            </a:r>
          </a:p>
          <a:p>
            <a:r>
              <a:rPr lang="en-US" sz="1000" dirty="0" smtClean="0"/>
              <a:t>[Xiao et al. ‘10]</a:t>
            </a:r>
            <a:endParaRPr lang="en-US" sz="1000" dirty="0"/>
          </a:p>
        </p:txBody>
      </p:sp>
      <p:cxnSp>
        <p:nvCxnSpPr>
          <p:cNvPr id="22" name="Straight Connector 21"/>
          <p:cNvCxnSpPr/>
          <p:nvPr/>
        </p:nvCxnSpPr>
        <p:spPr>
          <a:xfrm>
            <a:off x="1684160" y="3789198"/>
            <a:ext cx="1105162" cy="178544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Date Placeholder 5"/>
          <p:cNvSpPr>
            <a:spLocks noGrp="1"/>
          </p:cNvSpPr>
          <p:nvPr>
            <p:ph type="dt" sz="half" idx="10"/>
          </p:nvPr>
        </p:nvSpPr>
        <p:spPr/>
        <p:txBody>
          <a:bodyPr/>
          <a:lstStyle/>
          <a:p>
            <a:r>
              <a:rPr lang="en-US" smtClean="0"/>
              <a:t>16-Nov-17</a:t>
            </a:r>
            <a:endParaRPr lang="en-US" dirty="0"/>
          </a:p>
        </p:txBody>
      </p:sp>
      <p:sp>
        <p:nvSpPr>
          <p:cNvPr id="8" name="Slide Number Placeholder 7"/>
          <p:cNvSpPr>
            <a:spLocks noGrp="1"/>
          </p:cNvSpPr>
          <p:nvPr>
            <p:ph type="sldNum" sz="quarter" idx="12"/>
          </p:nvPr>
        </p:nvSpPr>
        <p:spPr/>
        <p:txBody>
          <a:bodyPr/>
          <a:lstStyle/>
          <a:p>
            <a:fld id="{CF7DC490-98B8-074B-BB30-37775A2447EF}" type="slidenum">
              <a:rPr lang="en-US" smtClean="0"/>
              <a:pPr/>
              <a:t>32</a:t>
            </a:fld>
            <a:endParaRPr lang="en-US" dirty="0"/>
          </a:p>
        </p:txBody>
      </p:sp>
    </p:spTree>
    <p:extLst>
      <p:ext uri="{BB962C8B-B14F-4D97-AF65-F5344CB8AC3E}">
        <p14:creationId xmlns:p14="http://schemas.microsoft.com/office/powerpoint/2010/main" val="41477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5" grpId="0" animBg="1"/>
      <p:bldP spid="7" grpId="0" animBg="1"/>
      <p:bldP spid="12"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t>9 Million images</a:t>
            </a:r>
          </a:p>
          <a:p>
            <a:r>
              <a:rPr lang="en-US" sz="2400" dirty="0" smtClean="0"/>
              <a:t>4 methods</a:t>
            </a:r>
          </a:p>
          <a:p>
            <a:pPr lvl="1"/>
            <a:r>
              <a:rPr lang="en-US" sz="2000" dirty="0" smtClean="0"/>
              <a:t>SPM+SVM </a:t>
            </a:r>
            <a:r>
              <a:rPr lang="en-US" sz="1400" dirty="0" smtClean="0"/>
              <a:t>[</a:t>
            </a:r>
            <a:r>
              <a:rPr lang="en-US" sz="1400" dirty="0" err="1" smtClean="0"/>
              <a:t>Lazebnik</a:t>
            </a:r>
            <a:r>
              <a:rPr lang="en-US" sz="1400" dirty="0" smtClean="0"/>
              <a:t> et al. ’06</a:t>
            </a:r>
            <a:r>
              <a:rPr lang="en-US" sz="1400" dirty="0"/>
              <a:t>]</a:t>
            </a:r>
            <a:endParaRPr lang="en-US" sz="1400" dirty="0" smtClean="0"/>
          </a:p>
          <a:p>
            <a:pPr lvl="1"/>
            <a:r>
              <a:rPr lang="en-US" sz="2000" dirty="0" smtClean="0"/>
              <a:t>BOW+SVM </a:t>
            </a:r>
            <a:r>
              <a:rPr lang="en-US" sz="1400" dirty="0" smtClean="0"/>
              <a:t>[</a:t>
            </a:r>
            <a:r>
              <a:rPr lang="en-US" sz="1400" dirty="0" err="1" smtClean="0"/>
              <a:t>Csurka</a:t>
            </a:r>
            <a:r>
              <a:rPr lang="en-US" sz="1400" dirty="0" smtClean="0"/>
              <a:t> et al. </a:t>
            </a:r>
            <a:r>
              <a:rPr lang="fr-FR" sz="1400" dirty="0" smtClean="0"/>
              <a:t>’</a:t>
            </a:r>
            <a:r>
              <a:rPr lang="en-US" sz="1400" dirty="0" smtClean="0"/>
              <a:t>04]</a:t>
            </a:r>
          </a:p>
          <a:p>
            <a:pPr lvl="1"/>
            <a:r>
              <a:rPr lang="en-US" sz="2000" dirty="0" smtClean="0"/>
              <a:t>BOW+NN</a:t>
            </a:r>
          </a:p>
          <a:p>
            <a:pPr lvl="1"/>
            <a:r>
              <a:rPr lang="en-US" sz="2000" dirty="0" smtClean="0"/>
              <a:t>GIST+NN </a:t>
            </a:r>
            <a:r>
              <a:rPr lang="en-US" sz="1600" dirty="0" smtClean="0"/>
              <a:t>[</a:t>
            </a:r>
            <a:r>
              <a:rPr lang="en-US" sz="1600" dirty="0" err="1" smtClean="0"/>
              <a:t>Oliva</a:t>
            </a:r>
            <a:r>
              <a:rPr lang="en-US" sz="1600" dirty="0" smtClean="0"/>
              <a:t> et al. </a:t>
            </a:r>
            <a:r>
              <a:rPr lang="fr-FR" sz="1600" dirty="0" smtClean="0"/>
              <a:t>’</a:t>
            </a:r>
            <a:r>
              <a:rPr lang="en-US" sz="1600" dirty="0" smtClean="0"/>
              <a:t>01] </a:t>
            </a:r>
          </a:p>
          <a:p>
            <a:pPr marL="0" indent="0">
              <a:buNone/>
            </a:pPr>
            <a:endParaRPr lang="en-US" sz="2400" dirty="0" smtClean="0"/>
          </a:p>
          <a:p>
            <a:pPr lvl="1"/>
            <a:endParaRPr lang="en-US" sz="2000" dirty="0" smtClean="0"/>
          </a:p>
        </p:txBody>
      </p:sp>
      <p:pic>
        <p:nvPicPr>
          <p:cNvPr id="89090" name="Picture 2"/>
          <p:cNvPicPr>
            <a:picLocks noChangeAspect="1" noChangeArrowheads="1"/>
          </p:cNvPicPr>
          <p:nvPr/>
        </p:nvPicPr>
        <p:blipFill>
          <a:blip r:embed="rId3" cstate="print"/>
          <a:srcRect/>
          <a:stretch>
            <a:fillRect/>
          </a:stretch>
        </p:blipFill>
        <p:spPr bwMode="auto">
          <a:xfrm>
            <a:off x="4138849" y="1687018"/>
            <a:ext cx="4790402" cy="3835671"/>
          </a:xfrm>
          <a:prstGeom prst="rect">
            <a:avLst/>
          </a:prstGeom>
          <a:noFill/>
          <a:ln w="9525">
            <a:noFill/>
            <a:miter lim="800000"/>
            <a:headEnd/>
            <a:tailEnd/>
          </a:ln>
        </p:spPr>
      </p:pic>
      <p:sp>
        <p:nvSpPr>
          <p:cNvPr id="8" name="Title 1"/>
          <p:cNvSpPr txBox="1">
            <a:spLocks/>
          </p:cNvSpPr>
          <p:nvPr/>
        </p:nvSpPr>
        <p:spPr>
          <a:xfrm>
            <a:off x="5334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Learn to Classify 10K Classes</a:t>
            </a:r>
            <a:endParaRPr lang="en-US" dirty="0"/>
          </a:p>
        </p:txBody>
      </p:sp>
      <p:sp>
        <p:nvSpPr>
          <p:cNvPr id="6" name="TextBox 5"/>
          <p:cNvSpPr txBox="1"/>
          <p:nvPr/>
        </p:nvSpPr>
        <p:spPr>
          <a:xfrm>
            <a:off x="5973811" y="6477000"/>
            <a:ext cx="3102709" cy="338554"/>
          </a:xfrm>
          <a:prstGeom prst="rect">
            <a:avLst/>
          </a:prstGeom>
          <a:noFill/>
        </p:spPr>
        <p:txBody>
          <a:bodyPr wrap="none" rtlCol="0">
            <a:spAutoFit/>
          </a:bodyPr>
          <a:lstStyle/>
          <a:p>
            <a:r>
              <a:rPr lang="en-US" sz="1600" dirty="0" smtClean="0"/>
              <a:t>Deng, Berg, Li, &amp; </a:t>
            </a:r>
            <a:r>
              <a:rPr lang="en-US" sz="1600" dirty="0" err="1" smtClean="0"/>
              <a:t>Fei-Fei</a:t>
            </a:r>
            <a:r>
              <a:rPr lang="en-US" sz="1600" dirty="0" smtClean="0"/>
              <a:t>, </a:t>
            </a:r>
            <a:r>
              <a:rPr lang="en-US" sz="1600" i="1" dirty="0" smtClean="0"/>
              <a:t>ECCV2010</a:t>
            </a:r>
            <a:endParaRPr lang="en-US" sz="1600" dirty="0"/>
          </a:p>
        </p:txBody>
      </p:sp>
      <p:sp>
        <p:nvSpPr>
          <p:cNvPr id="2" name="Rectangle 1"/>
          <p:cNvSpPr/>
          <p:nvPr/>
        </p:nvSpPr>
        <p:spPr>
          <a:xfrm>
            <a:off x="510720" y="4026811"/>
            <a:ext cx="3403496" cy="461665"/>
          </a:xfrm>
          <a:prstGeom prst="rect">
            <a:avLst/>
          </a:prstGeom>
        </p:spPr>
        <p:txBody>
          <a:bodyPr wrap="none">
            <a:spAutoFit/>
          </a:bodyPr>
          <a:lstStyle/>
          <a:p>
            <a:pPr marL="285750" indent="-285750">
              <a:buFont typeface="Arial"/>
              <a:buChar char="•"/>
            </a:pPr>
            <a:r>
              <a:rPr lang="en-US" sz="2400" dirty="0"/>
              <a:t>6.4% for 10K categories </a:t>
            </a:r>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33</a:t>
            </a:fld>
            <a:endParaRPr lang="en-US" dirty="0"/>
          </a:p>
        </p:txBody>
      </p:sp>
    </p:spTree>
    <p:extLst>
      <p:ext uri="{BB962C8B-B14F-4D97-AF65-F5344CB8AC3E}">
        <p14:creationId xmlns:p14="http://schemas.microsoft.com/office/powerpoint/2010/main" val="27375349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676" t="499" r="10049" b="65063"/>
          <a:stretch/>
        </p:blipFill>
        <p:spPr bwMode="auto">
          <a:xfrm>
            <a:off x="6046267" y="2283494"/>
            <a:ext cx="2420294" cy="1758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 name="Rectangle 40"/>
          <p:cNvSpPr/>
          <p:nvPr/>
        </p:nvSpPr>
        <p:spPr>
          <a:xfrm>
            <a:off x="5687160" y="3627034"/>
            <a:ext cx="914400" cy="73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73811" y="6477000"/>
            <a:ext cx="3102709" cy="338554"/>
          </a:xfrm>
          <a:prstGeom prst="rect">
            <a:avLst/>
          </a:prstGeom>
          <a:noFill/>
        </p:spPr>
        <p:txBody>
          <a:bodyPr wrap="none" rtlCol="0">
            <a:spAutoFit/>
          </a:bodyPr>
          <a:lstStyle/>
          <a:p>
            <a:r>
              <a:rPr lang="en-US" sz="1600" dirty="0" smtClean="0"/>
              <a:t>Deng, Berg, Li, &amp; </a:t>
            </a:r>
            <a:r>
              <a:rPr lang="en-US" sz="1600" dirty="0" err="1" smtClean="0"/>
              <a:t>Fei-Fei</a:t>
            </a:r>
            <a:r>
              <a:rPr lang="en-US" sz="1600" dirty="0" smtClean="0"/>
              <a:t>, </a:t>
            </a:r>
            <a:r>
              <a:rPr lang="en-US" sz="1600" i="1" dirty="0" smtClean="0"/>
              <a:t>ECCV2010</a:t>
            </a:r>
            <a:endParaRPr lang="en-US" sz="1600" dirty="0"/>
          </a:p>
        </p:txBody>
      </p:sp>
      <p:pic>
        <p:nvPicPr>
          <p:cNvPr id="1638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56" t="3122" r="62699" b="2442"/>
          <a:stretch/>
        </p:blipFill>
        <p:spPr bwMode="auto">
          <a:xfrm>
            <a:off x="60385" y="1302326"/>
            <a:ext cx="3375542" cy="4821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021" t="1182" r="38573" b="65299"/>
          <a:stretch/>
        </p:blipFill>
        <p:spPr bwMode="auto">
          <a:xfrm>
            <a:off x="3813178" y="2330415"/>
            <a:ext cx="2063862" cy="17112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p:cNvSpPr/>
          <p:nvPr/>
        </p:nvSpPr>
        <p:spPr>
          <a:xfrm>
            <a:off x="1122184" y="2819400"/>
            <a:ext cx="453151" cy="4413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575335" y="2619781"/>
            <a:ext cx="2790425" cy="1996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575335" y="3260786"/>
            <a:ext cx="2790425" cy="78089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155192" y="2619781"/>
            <a:ext cx="1782151" cy="53340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55192" y="3358687"/>
            <a:ext cx="1782151" cy="58697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928616" y="3137994"/>
            <a:ext cx="226576" cy="220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5334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Learn to Classify 10K Classes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609" y="2589045"/>
            <a:ext cx="1421900" cy="142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34</a:t>
            </a:fld>
            <a:endParaRPr lang="en-US" dirty="0"/>
          </a:p>
        </p:txBody>
      </p:sp>
    </p:spTree>
    <p:extLst>
      <p:ext uri="{BB962C8B-B14F-4D97-AF65-F5344CB8AC3E}">
        <p14:creationId xmlns:p14="http://schemas.microsoft.com/office/powerpoint/2010/main" val="1116673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57" y="130701"/>
            <a:ext cx="8599553" cy="1143000"/>
          </a:xfrm>
        </p:spPr>
        <p:txBody>
          <a:bodyPr>
            <a:normAutofit fontScale="90000"/>
          </a:bodyPr>
          <a:lstStyle/>
          <a:p>
            <a:r>
              <a:rPr lang="en-US" dirty="0" smtClean="0"/>
              <a:t>Fine-grained categories are a lot harder</a:t>
            </a:r>
            <a:endParaRPr lang="en-US" dirty="0"/>
          </a:p>
        </p:txBody>
      </p:sp>
      <p:sp>
        <p:nvSpPr>
          <p:cNvPr id="16" name="TextBox 15"/>
          <p:cNvSpPr txBox="1"/>
          <p:nvPr/>
        </p:nvSpPr>
        <p:spPr>
          <a:xfrm>
            <a:off x="5973811" y="6477000"/>
            <a:ext cx="3102709" cy="338554"/>
          </a:xfrm>
          <a:prstGeom prst="rect">
            <a:avLst/>
          </a:prstGeom>
          <a:noFill/>
        </p:spPr>
        <p:txBody>
          <a:bodyPr wrap="none" rtlCol="0">
            <a:spAutoFit/>
          </a:bodyPr>
          <a:lstStyle/>
          <a:p>
            <a:r>
              <a:rPr lang="en-US" sz="1600" dirty="0" smtClean="0"/>
              <a:t>Deng, Berg, Li, &amp; </a:t>
            </a:r>
            <a:r>
              <a:rPr lang="en-US" sz="1600" dirty="0" err="1" smtClean="0"/>
              <a:t>Fei-Fei</a:t>
            </a:r>
            <a:r>
              <a:rPr lang="en-US" sz="1600" dirty="0" smtClean="0"/>
              <a:t>, </a:t>
            </a:r>
            <a:r>
              <a:rPr lang="en-US" sz="1600" i="1" dirty="0" smtClean="0"/>
              <a:t>ECCV2010</a:t>
            </a:r>
            <a:endParaRPr lang="en-US" sz="1600" dirty="0"/>
          </a:p>
        </p:txBody>
      </p:sp>
      <p:grpSp>
        <p:nvGrpSpPr>
          <p:cNvPr id="106" name="Group 105"/>
          <p:cNvGrpSpPr/>
          <p:nvPr/>
        </p:nvGrpSpPr>
        <p:grpSpPr>
          <a:xfrm>
            <a:off x="83985" y="1709909"/>
            <a:ext cx="2058082" cy="3110587"/>
            <a:chOff x="83984" y="1709909"/>
            <a:chExt cx="3661883" cy="3110587"/>
          </a:xfrm>
        </p:grpSpPr>
        <p:sp>
          <p:nvSpPr>
            <p:cNvPr id="85" name="Isosceles Triangle 84"/>
            <p:cNvSpPr/>
            <p:nvPr/>
          </p:nvSpPr>
          <p:spPr>
            <a:xfrm>
              <a:off x="83984" y="1829519"/>
              <a:ext cx="3039024" cy="2874837"/>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6" name="Line 99"/>
            <p:cNvSpPr>
              <a:spLocks noChangeShapeType="1"/>
            </p:cNvSpPr>
            <p:nvPr/>
          </p:nvSpPr>
          <p:spPr bwMode="auto">
            <a:xfrm>
              <a:off x="1587831" y="1775453"/>
              <a:ext cx="169789" cy="911066"/>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87" name="Line 99"/>
            <p:cNvSpPr>
              <a:spLocks noChangeShapeType="1"/>
            </p:cNvSpPr>
            <p:nvPr/>
          </p:nvSpPr>
          <p:spPr bwMode="auto">
            <a:xfrm>
              <a:off x="1783857" y="2736421"/>
              <a:ext cx="296954" cy="806192"/>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88" name="TextBox 87"/>
            <p:cNvSpPr txBox="1"/>
            <p:nvPr/>
          </p:nvSpPr>
          <p:spPr>
            <a:xfrm>
              <a:off x="2326173" y="3407690"/>
              <a:ext cx="1419694" cy="307777"/>
            </a:xfrm>
            <a:prstGeom prst="rect">
              <a:avLst/>
            </a:prstGeom>
            <a:noFill/>
          </p:spPr>
          <p:txBody>
            <a:bodyPr wrap="square" rtlCol="0">
              <a:spAutoFit/>
            </a:bodyPr>
            <a:lstStyle/>
            <a:p>
              <a:r>
                <a:rPr lang="en-US" sz="1400" dirty="0" smtClean="0">
                  <a:solidFill>
                    <a:srgbClr val="000000"/>
                  </a:solidFill>
                </a:rPr>
                <a:t>Vehicle</a:t>
              </a:r>
              <a:endParaRPr lang="en-US" sz="1400" dirty="0">
                <a:solidFill>
                  <a:srgbClr val="000000"/>
                </a:solidFill>
              </a:endParaRPr>
            </a:p>
          </p:txBody>
        </p:sp>
        <p:sp>
          <p:nvSpPr>
            <p:cNvPr id="89" name="TextBox 88"/>
            <p:cNvSpPr txBox="1"/>
            <p:nvPr/>
          </p:nvSpPr>
          <p:spPr>
            <a:xfrm>
              <a:off x="2080810" y="2535518"/>
              <a:ext cx="1454153" cy="307777"/>
            </a:xfrm>
            <a:prstGeom prst="rect">
              <a:avLst/>
            </a:prstGeom>
            <a:noFill/>
          </p:spPr>
          <p:txBody>
            <a:bodyPr wrap="square" rtlCol="0">
              <a:spAutoFit/>
            </a:bodyPr>
            <a:lstStyle/>
            <a:p>
              <a:r>
                <a:rPr lang="en-US" sz="1400" dirty="0" smtClean="0">
                  <a:solidFill>
                    <a:srgbClr val="000000"/>
                  </a:solidFill>
                </a:rPr>
                <a:t>Artifact</a:t>
              </a:r>
              <a:endParaRPr lang="en-US" sz="1400" dirty="0">
                <a:solidFill>
                  <a:srgbClr val="000000"/>
                </a:solidFill>
              </a:endParaRPr>
            </a:p>
          </p:txBody>
        </p:sp>
        <p:sp>
          <p:nvSpPr>
            <p:cNvPr id="90" name="Oval 89"/>
            <p:cNvSpPr/>
            <p:nvPr/>
          </p:nvSpPr>
          <p:spPr>
            <a:xfrm>
              <a:off x="1490994" y="1724645"/>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1" name="Oval 90"/>
            <p:cNvSpPr/>
            <p:nvPr/>
          </p:nvSpPr>
          <p:spPr>
            <a:xfrm>
              <a:off x="1647320" y="2580796"/>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2" name="TextBox 91"/>
            <p:cNvSpPr txBox="1"/>
            <p:nvPr/>
          </p:nvSpPr>
          <p:spPr>
            <a:xfrm>
              <a:off x="1789754" y="1709909"/>
              <a:ext cx="1534305" cy="307777"/>
            </a:xfrm>
            <a:prstGeom prst="rect">
              <a:avLst/>
            </a:prstGeom>
            <a:noFill/>
          </p:spPr>
          <p:txBody>
            <a:bodyPr wrap="square" rtlCol="0">
              <a:spAutoFit/>
            </a:bodyPr>
            <a:lstStyle/>
            <a:p>
              <a:r>
                <a:rPr lang="en-US" sz="1400" dirty="0" smtClean="0">
                  <a:solidFill>
                    <a:srgbClr val="000000"/>
                  </a:solidFill>
                </a:rPr>
                <a:t>Entity</a:t>
              </a:r>
              <a:endParaRPr lang="en-US" sz="1400" dirty="0">
                <a:solidFill>
                  <a:srgbClr val="000000"/>
                </a:solidFill>
              </a:endParaRPr>
            </a:p>
          </p:txBody>
        </p:sp>
        <p:sp>
          <p:nvSpPr>
            <p:cNvPr id="67" name="Isosceles Triangle 66"/>
            <p:cNvSpPr/>
            <p:nvPr/>
          </p:nvSpPr>
          <p:spPr>
            <a:xfrm>
              <a:off x="1725484" y="3554054"/>
              <a:ext cx="763043" cy="1141458"/>
            </a:xfrm>
            <a:prstGeom prst="triangle">
              <a:avLst>
                <a:gd name="adj" fmla="val 4832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3" name="Oval 92"/>
            <p:cNvSpPr/>
            <p:nvPr/>
          </p:nvSpPr>
          <p:spPr>
            <a:xfrm>
              <a:off x="1970511" y="3437739"/>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4" name="Oval 93"/>
            <p:cNvSpPr/>
            <p:nvPr/>
          </p:nvSpPr>
          <p:spPr>
            <a:xfrm>
              <a:off x="1601294" y="4590638"/>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5" name="Oval 94"/>
            <p:cNvSpPr/>
            <p:nvPr/>
          </p:nvSpPr>
          <p:spPr>
            <a:xfrm>
              <a:off x="1984805" y="4599483"/>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6" name="Oval 95"/>
            <p:cNvSpPr/>
            <p:nvPr/>
          </p:nvSpPr>
          <p:spPr>
            <a:xfrm>
              <a:off x="1744363" y="4585281"/>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7" name="Oval 96"/>
            <p:cNvSpPr/>
            <p:nvPr/>
          </p:nvSpPr>
          <p:spPr>
            <a:xfrm>
              <a:off x="1874505" y="4599483"/>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8" name="Oval 97"/>
            <p:cNvSpPr/>
            <p:nvPr/>
          </p:nvSpPr>
          <p:spPr>
            <a:xfrm>
              <a:off x="2107006" y="4594411"/>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9" name="Oval 98"/>
            <p:cNvSpPr/>
            <p:nvPr/>
          </p:nvSpPr>
          <p:spPr>
            <a:xfrm>
              <a:off x="2242253" y="4610748"/>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pic>
        <p:nvPicPr>
          <p:cNvPr id="100" name="Picture 99"/>
          <p:cNvPicPr>
            <a:picLocks noChangeAspect="1"/>
          </p:cNvPicPr>
          <p:nvPr/>
        </p:nvPicPr>
        <p:blipFill rotWithShape="1">
          <a:blip r:embed="rId3"/>
          <a:srcRect t="68186" b="8043"/>
          <a:stretch/>
        </p:blipFill>
        <p:spPr>
          <a:xfrm>
            <a:off x="83984" y="5100503"/>
            <a:ext cx="2193394" cy="425803"/>
          </a:xfrm>
          <a:prstGeom prst="rect">
            <a:avLst/>
          </a:prstGeom>
        </p:spPr>
      </p:pic>
      <p:grpSp>
        <p:nvGrpSpPr>
          <p:cNvPr id="104" name="Group 103"/>
          <p:cNvGrpSpPr/>
          <p:nvPr/>
        </p:nvGrpSpPr>
        <p:grpSpPr>
          <a:xfrm>
            <a:off x="7022429" y="1658907"/>
            <a:ext cx="2121571" cy="3122632"/>
            <a:chOff x="6119465" y="1621159"/>
            <a:chExt cx="3505292" cy="3122632"/>
          </a:xfrm>
        </p:grpSpPr>
        <p:sp>
          <p:nvSpPr>
            <p:cNvPr id="59" name="Isosceles Triangle 58"/>
            <p:cNvSpPr/>
            <p:nvPr/>
          </p:nvSpPr>
          <p:spPr>
            <a:xfrm>
              <a:off x="6119465" y="1741450"/>
              <a:ext cx="3056326" cy="2891205"/>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Line 99"/>
            <p:cNvSpPr>
              <a:spLocks noChangeShapeType="1"/>
            </p:cNvSpPr>
            <p:nvPr/>
          </p:nvSpPr>
          <p:spPr bwMode="auto">
            <a:xfrm>
              <a:off x="7631874" y="1687076"/>
              <a:ext cx="170755" cy="916253"/>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61" name="Line 99"/>
            <p:cNvSpPr>
              <a:spLocks noChangeShapeType="1"/>
            </p:cNvSpPr>
            <p:nvPr/>
          </p:nvSpPr>
          <p:spPr bwMode="auto">
            <a:xfrm>
              <a:off x="7829016" y="2653515"/>
              <a:ext cx="298644" cy="810782"/>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62" name="TextBox 61"/>
            <p:cNvSpPr txBox="1"/>
            <p:nvPr/>
          </p:nvSpPr>
          <p:spPr>
            <a:xfrm>
              <a:off x="8348492" y="3365765"/>
              <a:ext cx="1276265" cy="307777"/>
            </a:xfrm>
            <a:prstGeom prst="rect">
              <a:avLst/>
            </a:prstGeom>
            <a:noFill/>
          </p:spPr>
          <p:txBody>
            <a:bodyPr wrap="square" rtlCol="0">
              <a:spAutoFit/>
            </a:bodyPr>
            <a:lstStyle/>
            <a:p>
              <a:r>
                <a:rPr lang="en-US" sz="1400" dirty="0" smtClean="0">
                  <a:solidFill>
                    <a:srgbClr val="000000"/>
                  </a:solidFill>
                </a:rPr>
                <a:t>Vehicle</a:t>
              </a:r>
              <a:endParaRPr lang="en-US" sz="1400" dirty="0">
                <a:solidFill>
                  <a:srgbClr val="000000"/>
                </a:solidFill>
              </a:endParaRPr>
            </a:p>
          </p:txBody>
        </p:sp>
        <p:sp>
          <p:nvSpPr>
            <p:cNvPr id="63" name="TextBox 62"/>
            <p:cNvSpPr txBox="1"/>
            <p:nvPr/>
          </p:nvSpPr>
          <p:spPr>
            <a:xfrm>
              <a:off x="8127657" y="2451468"/>
              <a:ext cx="1385609" cy="307777"/>
            </a:xfrm>
            <a:prstGeom prst="rect">
              <a:avLst/>
            </a:prstGeom>
            <a:noFill/>
          </p:spPr>
          <p:txBody>
            <a:bodyPr wrap="square" rtlCol="0">
              <a:spAutoFit/>
            </a:bodyPr>
            <a:lstStyle/>
            <a:p>
              <a:r>
                <a:rPr lang="en-US" sz="1400" dirty="0" smtClean="0">
                  <a:solidFill>
                    <a:srgbClr val="000000"/>
                  </a:solidFill>
                </a:rPr>
                <a:t>Artifact</a:t>
              </a:r>
              <a:endParaRPr lang="en-US" sz="1400" dirty="0">
                <a:solidFill>
                  <a:srgbClr val="000000"/>
                </a:solidFill>
              </a:endParaRPr>
            </a:p>
          </p:txBody>
        </p:sp>
        <p:sp>
          <p:nvSpPr>
            <p:cNvPr id="64" name="Oval 63"/>
            <p:cNvSpPr/>
            <p:nvPr/>
          </p:nvSpPr>
          <p:spPr>
            <a:xfrm>
              <a:off x="7534486" y="1635979"/>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Oval 64"/>
            <p:cNvSpPr/>
            <p:nvPr/>
          </p:nvSpPr>
          <p:spPr>
            <a:xfrm>
              <a:off x="7691701" y="249700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TextBox 65"/>
            <p:cNvSpPr txBox="1"/>
            <p:nvPr/>
          </p:nvSpPr>
          <p:spPr>
            <a:xfrm>
              <a:off x="7834947" y="1621159"/>
              <a:ext cx="1229915" cy="307777"/>
            </a:xfrm>
            <a:prstGeom prst="rect">
              <a:avLst/>
            </a:prstGeom>
            <a:noFill/>
          </p:spPr>
          <p:txBody>
            <a:bodyPr wrap="square" rtlCol="0">
              <a:spAutoFit/>
            </a:bodyPr>
            <a:lstStyle/>
            <a:p>
              <a:r>
                <a:rPr lang="en-US" sz="1400" dirty="0" smtClean="0">
                  <a:solidFill>
                    <a:srgbClr val="000000"/>
                  </a:solidFill>
                </a:rPr>
                <a:t>Entity</a:t>
              </a:r>
              <a:endParaRPr lang="en-US" sz="1400" dirty="0">
                <a:solidFill>
                  <a:srgbClr val="000000"/>
                </a:solidFill>
              </a:endParaRPr>
            </a:p>
          </p:txBody>
        </p:sp>
        <p:sp>
          <p:nvSpPr>
            <p:cNvPr id="68" name="Oval 67"/>
            <p:cNvSpPr/>
            <p:nvPr/>
          </p:nvSpPr>
          <p:spPr>
            <a:xfrm>
              <a:off x="8016732" y="3358826"/>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9" name="Oval 78"/>
            <p:cNvSpPr/>
            <p:nvPr/>
          </p:nvSpPr>
          <p:spPr>
            <a:xfrm>
              <a:off x="6160433"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0" name="Oval 79"/>
            <p:cNvSpPr/>
            <p:nvPr/>
          </p:nvSpPr>
          <p:spPr>
            <a:xfrm>
              <a:off x="6752741"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Oval 80"/>
            <p:cNvSpPr/>
            <p:nvPr/>
          </p:nvSpPr>
          <p:spPr>
            <a:xfrm>
              <a:off x="7312630"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2" name="Oval 81"/>
            <p:cNvSpPr/>
            <p:nvPr/>
          </p:nvSpPr>
          <p:spPr>
            <a:xfrm>
              <a:off x="7905804"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3" name="Oval 82"/>
            <p:cNvSpPr/>
            <p:nvPr/>
          </p:nvSpPr>
          <p:spPr>
            <a:xfrm>
              <a:off x="8426771"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4" name="Oval 83"/>
            <p:cNvSpPr/>
            <p:nvPr/>
          </p:nvSpPr>
          <p:spPr>
            <a:xfrm>
              <a:off x="8953935" y="4532849"/>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105" name="Group 104"/>
          <p:cNvGrpSpPr/>
          <p:nvPr/>
        </p:nvGrpSpPr>
        <p:grpSpPr>
          <a:xfrm>
            <a:off x="6890603" y="5166906"/>
            <a:ext cx="2120152" cy="395438"/>
            <a:chOff x="6379764" y="4970808"/>
            <a:chExt cx="2120152" cy="395438"/>
          </a:xfrm>
        </p:grpSpPr>
        <p:pic>
          <p:nvPicPr>
            <p:cNvPr id="102" name="Picture 2" descr="http://image-net.org/nodes/7/01848323/0d/0d11d80146b36d73c1531c1b828e20d9980a5fe4.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764" y="4988937"/>
              <a:ext cx="535824" cy="37730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image-net.org/nodes/10/12730776/f1/f15b882e7b235c90daaf54e97646875ecd112ef8.thum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0607" y="4988936"/>
              <a:ext cx="503079" cy="3773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image-net.org/nodes/8/03838024/12/1295187d44ab95a5d6d9f08d85a2acd9c71e0047.thu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378" y="4972621"/>
              <a:ext cx="524833" cy="393625"/>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http://image-net.org/nodes/6/13076831/3a/3a1b2db21c38c186cddc0aabd229bf67015694a7.thu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4211" y="4970808"/>
              <a:ext cx="545705" cy="39543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9" name="Picture 2"/>
          <p:cNvPicPr>
            <a:picLocks noChangeAspect="1" noChangeArrowheads="1"/>
          </p:cNvPicPr>
          <p:nvPr/>
        </p:nvPicPr>
        <p:blipFill rotWithShape="1">
          <a:blip r:embed="rId8" cstate="print"/>
          <a:srcRect l="47389" b="21997"/>
          <a:stretch/>
        </p:blipFill>
        <p:spPr bwMode="auto">
          <a:xfrm>
            <a:off x="2389491" y="1880127"/>
            <a:ext cx="4073629" cy="2828758"/>
          </a:xfrm>
          <a:prstGeom prst="rect">
            <a:avLst/>
          </a:prstGeom>
          <a:solidFill>
            <a:srgbClr val="FFFFFF"/>
          </a:solidFill>
          <a:ln w="9525">
            <a:noFill/>
            <a:miter lim="800000"/>
            <a:headEnd/>
            <a:tailEnd/>
          </a:ln>
        </p:spPr>
      </p:pic>
      <p:sp>
        <p:nvSpPr>
          <p:cNvPr id="110" name="TextBox 109"/>
          <p:cNvSpPr txBox="1"/>
          <p:nvPr/>
        </p:nvSpPr>
        <p:spPr>
          <a:xfrm>
            <a:off x="283643" y="6002866"/>
            <a:ext cx="900661" cy="400110"/>
          </a:xfrm>
          <a:prstGeom prst="rect">
            <a:avLst/>
          </a:prstGeom>
          <a:solidFill>
            <a:srgbClr val="FFFFFF"/>
          </a:solidFill>
        </p:spPr>
        <p:txBody>
          <a:bodyPr wrap="square" rtlCol="0">
            <a:spAutoFit/>
          </a:bodyPr>
          <a:lstStyle/>
          <a:p>
            <a:r>
              <a:rPr lang="en-US" sz="2000" b="1" dirty="0" smtClean="0">
                <a:solidFill>
                  <a:srgbClr val="000000"/>
                </a:solidFill>
              </a:rPr>
              <a:t>Finer</a:t>
            </a:r>
            <a:endParaRPr lang="en-US" sz="2000" b="1" dirty="0">
              <a:solidFill>
                <a:srgbClr val="000000"/>
              </a:solidFill>
            </a:endParaRPr>
          </a:p>
        </p:txBody>
      </p:sp>
      <p:sp>
        <p:nvSpPr>
          <p:cNvPr id="111" name="TextBox 110"/>
          <p:cNvSpPr txBox="1"/>
          <p:nvPr/>
        </p:nvSpPr>
        <p:spPr>
          <a:xfrm>
            <a:off x="8127660" y="5985932"/>
            <a:ext cx="1095319" cy="400110"/>
          </a:xfrm>
          <a:prstGeom prst="rect">
            <a:avLst/>
          </a:prstGeom>
          <a:solidFill>
            <a:srgbClr val="FFFFFF"/>
          </a:solidFill>
        </p:spPr>
        <p:txBody>
          <a:bodyPr wrap="square" rtlCol="0">
            <a:spAutoFit/>
          </a:bodyPr>
          <a:lstStyle/>
          <a:p>
            <a:r>
              <a:rPr lang="en-US" sz="2000" b="1" dirty="0" smtClean="0">
                <a:solidFill>
                  <a:srgbClr val="000000"/>
                </a:solidFill>
              </a:rPr>
              <a:t>Coarser</a:t>
            </a:r>
            <a:endParaRPr lang="en-US" sz="2000" b="1" dirty="0">
              <a:solidFill>
                <a:srgbClr val="000000"/>
              </a:solidFill>
            </a:endParaRPr>
          </a:p>
        </p:txBody>
      </p:sp>
      <p:sp>
        <p:nvSpPr>
          <p:cNvPr id="112" name="Left-Right Arrow 111"/>
          <p:cNvSpPr/>
          <p:nvPr/>
        </p:nvSpPr>
        <p:spPr>
          <a:xfrm>
            <a:off x="152400" y="5695797"/>
            <a:ext cx="8841037" cy="307069"/>
          </a:xfrm>
          <a:prstGeom prst="leftRightArrow">
            <a:avLst/>
          </a:prstGeom>
          <a:gradFill flip="none" rotWithShape="1">
            <a:gsLst>
              <a:gs pos="0">
                <a:schemeClr val="accent5"/>
              </a:gs>
              <a:gs pos="100000">
                <a:schemeClr val="accent5">
                  <a:lumMod val="40000"/>
                  <a:lumOff val="6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3183467" y="4748778"/>
            <a:ext cx="3090333" cy="369332"/>
          </a:xfrm>
          <a:prstGeom prst="rect">
            <a:avLst/>
          </a:prstGeom>
          <a:noFill/>
        </p:spPr>
        <p:txBody>
          <a:bodyPr wrap="square" rtlCol="0">
            <a:spAutoFit/>
          </a:bodyPr>
          <a:lstStyle/>
          <a:p>
            <a:r>
              <a:rPr lang="en-US" dirty="0" smtClean="0"/>
              <a:t>Average Semantic Distance</a:t>
            </a:r>
            <a:endParaRPr lang="en-US"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35</a:t>
            </a:fld>
            <a:endParaRPr lang="en-US" dirty="0"/>
          </a:p>
        </p:txBody>
      </p:sp>
    </p:spTree>
    <p:extLst>
      <p:ext uri="{BB962C8B-B14F-4D97-AF65-F5344CB8AC3E}">
        <p14:creationId xmlns:p14="http://schemas.microsoft.com/office/powerpoint/2010/main" val="39184118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001" y="1561594"/>
            <a:ext cx="8217999" cy="707886"/>
          </a:xfrm>
          <a:prstGeom prst="rect">
            <a:avLst/>
          </a:prstGeom>
          <a:noFill/>
        </p:spPr>
        <p:txBody>
          <a:bodyPr wrap="square" rtlCol="0">
            <a:spAutoFit/>
          </a:bodyPr>
          <a:lstStyle/>
          <a:p>
            <a:r>
              <a:rPr lang="en-US" sz="4000" b="1" dirty="0" smtClean="0">
                <a:latin typeface="Abadi MT Condensed Light"/>
                <a:cs typeface="Abadi MT Condensed Light"/>
              </a:rPr>
              <a:t>Challenges</a:t>
            </a:r>
            <a:endParaRPr lang="en-US" sz="4000" b="1" dirty="0">
              <a:latin typeface="Abadi MT Condensed Light"/>
              <a:cs typeface="Abadi MT Condensed Light"/>
            </a:endParaRPr>
          </a:p>
        </p:txBody>
      </p:sp>
      <p:sp>
        <p:nvSpPr>
          <p:cNvPr id="35" name="TextBox 34"/>
          <p:cNvSpPr txBox="1"/>
          <p:nvPr/>
        </p:nvSpPr>
        <p:spPr>
          <a:xfrm>
            <a:off x="1429254" y="3852546"/>
            <a:ext cx="4420003" cy="646331"/>
          </a:xfrm>
          <a:prstGeom prst="rect">
            <a:avLst/>
          </a:prstGeom>
          <a:noFill/>
        </p:spPr>
        <p:txBody>
          <a:bodyPr wrap="square" rtlCol="0">
            <a:spAutoFit/>
          </a:bodyPr>
          <a:lstStyle/>
          <a:p>
            <a:r>
              <a:rPr lang="en-US" sz="3600" dirty="0" smtClean="0">
                <a:latin typeface="Abadi MT Condensed Light"/>
                <a:cs typeface="Abadi MT Condensed Light"/>
              </a:rPr>
              <a:t>Fine-grained classes</a:t>
            </a:r>
            <a:endParaRPr lang="en-US" sz="3600" dirty="0">
              <a:latin typeface="Abadi MT Condensed Light"/>
              <a:cs typeface="Abadi MT Condensed Light"/>
            </a:endParaRPr>
          </a:p>
        </p:txBody>
      </p:sp>
      <p:cxnSp>
        <p:nvCxnSpPr>
          <p:cNvPr id="36" name="Straight Connector 35"/>
          <p:cNvCxnSpPr/>
          <p:nvPr/>
        </p:nvCxnSpPr>
        <p:spPr>
          <a:xfrm>
            <a:off x="1061124" y="2409371"/>
            <a:ext cx="0" cy="171117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061124" y="3002367"/>
            <a:ext cx="27809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061124" y="4120542"/>
            <a:ext cx="22298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61124" y="3643291"/>
            <a:ext cx="0" cy="47725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29254" y="2679201"/>
            <a:ext cx="4420003" cy="646331"/>
          </a:xfrm>
          <a:prstGeom prst="rect">
            <a:avLst/>
          </a:prstGeom>
          <a:noFill/>
        </p:spPr>
        <p:txBody>
          <a:bodyPr wrap="square" rtlCol="0">
            <a:spAutoFit/>
          </a:bodyPr>
          <a:lstStyle/>
          <a:p>
            <a:r>
              <a:rPr lang="en-US" sz="3600" dirty="0" smtClean="0">
                <a:latin typeface="Abadi MT Condensed Light"/>
                <a:cs typeface="Abadi MT Condensed Light"/>
              </a:rPr>
              <a:t>Semantic hierarchy</a:t>
            </a:r>
            <a:endParaRPr lang="en-US" sz="3600" dirty="0">
              <a:latin typeface="Abadi MT Condensed Light"/>
              <a:cs typeface="Abadi MT Condensed Light"/>
            </a:endParaRPr>
          </a:p>
        </p:txBody>
      </p:sp>
      <p:sp>
        <p:nvSpPr>
          <p:cNvPr id="15" name="Rectangle 14"/>
          <p:cNvSpPr/>
          <p:nvPr/>
        </p:nvSpPr>
        <p:spPr>
          <a:xfrm>
            <a:off x="1429254" y="2695240"/>
            <a:ext cx="3374975" cy="646331"/>
          </a:xfrm>
          <a:prstGeom prst="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061124" y="5192789"/>
            <a:ext cx="22298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61124" y="4120542"/>
            <a:ext cx="0" cy="107457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29254" y="4871952"/>
            <a:ext cx="4420003" cy="646331"/>
          </a:xfrm>
          <a:prstGeom prst="rect">
            <a:avLst/>
          </a:prstGeom>
          <a:noFill/>
        </p:spPr>
        <p:txBody>
          <a:bodyPr wrap="square" rtlCol="0">
            <a:spAutoFit/>
          </a:bodyPr>
          <a:lstStyle/>
          <a:p>
            <a:r>
              <a:rPr lang="en-US" sz="3600" dirty="0" smtClean="0">
                <a:latin typeface="Abadi MT Condensed Light"/>
                <a:cs typeface="Abadi MT Condensed Light"/>
              </a:rPr>
              <a:t>Large-scale Learning</a:t>
            </a:r>
            <a:endParaRPr lang="en-US" sz="3600" dirty="0">
              <a:latin typeface="Abadi MT Condensed Light"/>
              <a:cs typeface="Abadi MT Condensed Light"/>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36</a:t>
            </a:fld>
            <a:endParaRPr lang="en-US" dirty="0"/>
          </a:p>
        </p:txBody>
      </p:sp>
    </p:spTree>
    <p:extLst>
      <p:ext uri="{BB962C8B-B14F-4D97-AF65-F5344CB8AC3E}">
        <p14:creationId xmlns:p14="http://schemas.microsoft.com/office/powerpoint/2010/main" val="16486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Isosceles Triangle 51"/>
          <p:cNvSpPr/>
          <p:nvPr/>
        </p:nvSpPr>
        <p:spPr>
          <a:xfrm>
            <a:off x="3390289" y="1421948"/>
            <a:ext cx="4191129" cy="4575702"/>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Line 99"/>
          <p:cNvSpPr>
            <a:spLocks noChangeShapeType="1"/>
          </p:cNvSpPr>
          <p:nvPr/>
        </p:nvSpPr>
        <p:spPr bwMode="auto">
          <a:xfrm flipH="1">
            <a:off x="5087652" y="1347385"/>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Line 99"/>
          <p:cNvSpPr>
            <a:spLocks noChangeShapeType="1"/>
          </p:cNvSpPr>
          <p:nvPr/>
        </p:nvSpPr>
        <p:spPr bwMode="auto">
          <a:xfrm flipH="1">
            <a:off x="4725047" y="2528027"/>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Line 99"/>
          <p:cNvSpPr>
            <a:spLocks noChangeShapeType="1"/>
          </p:cNvSpPr>
          <p:nvPr/>
        </p:nvSpPr>
        <p:spPr bwMode="auto">
          <a:xfrm flipH="1">
            <a:off x="4151672" y="4873075"/>
            <a:ext cx="221995" cy="740648"/>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Line 99"/>
          <p:cNvSpPr>
            <a:spLocks noChangeShapeType="1"/>
          </p:cNvSpPr>
          <p:nvPr/>
        </p:nvSpPr>
        <p:spPr bwMode="auto">
          <a:xfrm flipH="1">
            <a:off x="4350262" y="3784482"/>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8" name="Picture 77"/>
          <p:cNvPicPr>
            <a:picLocks noChangeAspect="1"/>
          </p:cNvPicPr>
          <p:nvPr/>
        </p:nvPicPr>
        <p:blipFill>
          <a:blip r:embed="rId3"/>
          <a:stretch>
            <a:fillRect/>
          </a:stretch>
        </p:blipFill>
        <p:spPr>
          <a:xfrm>
            <a:off x="542199" y="2099832"/>
            <a:ext cx="2686465" cy="4029698"/>
          </a:xfrm>
          <a:prstGeom prst="rect">
            <a:avLst/>
          </a:prstGeom>
        </p:spPr>
      </p:pic>
      <p:sp>
        <p:nvSpPr>
          <p:cNvPr id="79" name="Oval 78"/>
          <p:cNvSpPr/>
          <p:nvPr/>
        </p:nvSpPr>
        <p:spPr>
          <a:xfrm>
            <a:off x="3989903" y="5592538"/>
            <a:ext cx="304230" cy="28232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208397" y="4810520"/>
            <a:ext cx="304230" cy="28232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4410712" y="5592538"/>
            <a:ext cx="2017755" cy="400110"/>
          </a:xfrm>
          <a:prstGeom prst="rect">
            <a:avLst/>
          </a:prstGeom>
          <a:noFill/>
        </p:spPr>
        <p:txBody>
          <a:bodyPr wrap="square" rtlCol="0">
            <a:spAutoFit/>
          </a:bodyPr>
          <a:lstStyle/>
          <a:p>
            <a:r>
              <a:rPr lang="en-US" sz="2000" dirty="0" smtClean="0">
                <a:solidFill>
                  <a:srgbClr val="000000"/>
                </a:solidFill>
              </a:rPr>
              <a:t>Bo, the first dog</a:t>
            </a:r>
            <a:endParaRPr lang="en-US" sz="2000" dirty="0">
              <a:solidFill>
                <a:srgbClr val="000000"/>
              </a:solidFill>
            </a:endParaRPr>
          </a:p>
        </p:txBody>
      </p:sp>
      <p:sp>
        <p:nvSpPr>
          <p:cNvPr id="82" name="TextBox 81"/>
          <p:cNvSpPr txBox="1"/>
          <p:nvPr/>
        </p:nvSpPr>
        <p:spPr>
          <a:xfrm>
            <a:off x="4524450" y="4850871"/>
            <a:ext cx="2594260" cy="400110"/>
          </a:xfrm>
          <a:prstGeom prst="rect">
            <a:avLst/>
          </a:prstGeom>
          <a:noFill/>
        </p:spPr>
        <p:txBody>
          <a:bodyPr wrap="square" rtlCol="0">
            <a:spAutoFit/>
          </a:bodyPr>
          <a:lstStyle/>
          <a:p>
            <a:r>
              <a:rPr lang="en-US" sz="2000" dirty="0" smtClean="0">
                <a:solidFill>
                  <a:srgbClr val="000000"/>
                </a:solidFill>
              </a:rPr>
              <a:t>Portuguese water dog</a:t>
            </a:r>
            <a:endParaRPr lang="en-US" sz="2000" dirty="0">
              <a:solidFill>
                <a:srgbClr val="000000"/>
              </a:solidFill>
            </a:endParaRPr>
          </a:p>
        </p:txBody>
      </p:sp>
      <p:sp>
        <p:nvSpPr>
          <p:cNvPr id="83" name="TextBox 82"/>
          <p:cNvSpPr txBox="1"/>
          <p:nvPr/>
        </p:nvSpPr>
        <p:spPr>
          <a:xfrm>
            <a:off x="4915332" y="3677770"/>
            <a:ext cx="746073" cy="400110"/>
          </a:xfrm>
          <a:prstGeom prst="rect">
            <a:avLst/>
          </a:prstGeom>
          <a:noFill/>
        </p:spPr>
        <p:txBody>
          <a:bodyPr wrap="square" rtlCol="0">
            <a:spAutoFit/>
          </a:bodyPr>
          <a:lstStyle/>
          <a:p>
            <a:r>
              <a:rPr lang="en-US" sz="2000" dirty="0">
                <a:solidFill>
                  <a:srgbClr val="000000"/>
                </a:solidFill>
              </a:rPr>
              <a:t>D</a:t>
            </a:r>
            <a:r>
              <a:rPr lang="en-US" sz="2000" dirty="0" smtClean="0">
                <a:solidFill>
                  <a:srgbClr val="000000"/>
                </a:solidFill>
              </a:rPr>
              <a:t>og</a:t>
            </a:r>
            <a:endParaRPr lang="en-US" sz="2000" dirty="0">
              <a:solidFill>
                <a:srgbClr val="000000"/>
              </a:solidFill>
            </a:endParaRPr>
          </a:p>
        </p:txBody>
      </p:sp>
      <p:sp>
        <p:nvSpPr>
          <p:cNvPr id="84" name="TextBox 83"/>
          <p:cNvSpPr txBox="1"/>
          <p:nvPr/>
        </p:nvSpPr>
        <p:spPr>
          <a:xfrm>
            <a:off x="5261119" y="2490801"/>
            <a:ext cx="1198485" cy="400110"/>
          </a:xfrm>
          <a:prstGeom prst="rect">
            <a:avLst/>
          </a:prstGeom>
          <a:noFill/>
        </p:spPr>
        <p:txBody>
          <a:bodyPr wrap="square" rtlCol="0">
            <a:spAutoFit/>
          </a:bodyPr>
          <a:lstStyle/>
          <a:p>
            <a:r>
              <a:rPr lang="en-US" sz="2000" dirty="0" smtClean="0">
                <a:solidFill>
                  <a:srgbClr val="000000"/>
                </a:solidFill>
              </a:rPr>
              <a:t>Animal</a:t>
            </a:r>
            <a:endParaRPr lang="en-US" sz="2000" dirty="0">
              <a:solidFill>
                <a:srgbClr val="000000"/>
              </a:solidFill>
            </a:endParaRPr>
          </a:p>
        </p:txBody>
      </p:sp>
      <p:pic>
        <p:nvPicPr>
          <p:cNvPr id="85" name="Picture 84"/>
          <p:cNvPicPr>
            <a:picLocks noChangeAspect="1"/>
          </p:cNvPicPr>
          <p:nvPr/>
        </p:nvPicPr>
        <p:blipFill rotWithShape="1">
          <a:blip r:embed="rId3"/>
          <a:srcRect t="39127"/>
          <a:stretch/>
        </p:blipFill>
        <p:spPr>
          <a:xfrm>
            <a:off x="542199" y="3676518"/>
            <a:ext cx="2686465" cy="2453012"/>
          </a:xfrm>
          <a:prstGeom prst="rect">
            <a:avLst/>
          </a:prstGeom>
          <a:ln>
            <a:noFill/>
          </a:ln>
        </p:spPr>
      </p:pic>
      <p:sp>
        <p:nvSpPr>
          <p:cNvPr id="86" name="Oval 85"/>
          <p:cNvSpPr/>
          <p:nvPr/>
        </p:nvSpPr>
        <p:spPr>
          <a:xfrm>
            <a:off x="4595005" y="3634185"/>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5330702" y="1277316"/>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927446" y="2458036"/>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5742725" y="1256993"/>
            <a:ext cx="963679" cy="400110"/>
          </a:xfrm>
          <a:prstGeom prst="rect">
            <a:avLst/>
          </a:prstGeom>
          <a:noFill/>
        </p:spPr>
        <p:txBody>
          <a:bodyPr wrap="square" rtlCol="0">
            <a:spAutoFit/>
          </a:bodyPr>
          <a:lstStyle/>
          <a:p>
            <a:r>
              <a:rPr lang="en-US" sz="2000" dirty="0" smtClean="0">
                <a:solidFill>
                  <a:srgbClr val="000000"/>
                </a:solidFill>
              </a:rPr>
              <a:t>Entity</a:t>
            </a:r>
            <a:endParaRPr lang="en-US" sz="2000" dirty="0">
              <a:solidFill>
                <a:srgbClr val="000000"/>
              </a:solidFill>
            </a:endParaRPr>
          </a:p>
        </p:txBody>
      </p:sp>
      <p:sp>
        <p:nvSpPr>
          <p:cNvPr id="15" name="Down Arrow 14"/>
          <p:cNvSpPr/>
          <p:nvPr/>
        </p:nvSpPr>
        <p:spPr>
          <a:xfrm flipV="1">
            <a:off x="7873331" y="1256992"/>
            <a:ext cx="802888" cy="4740657"/>
          </a:xfrm>
          <a:prstGeom prst="downArrow">
            <a:avLst/>
          </a:prstGeom>
          <a:ln>
            <a:noFill/>
          </a:ln>
        </p:spPr>
        <p:style>
          <a:lnRef idx="1">
            <a:schemeClr val="dk1"/>
          </a:lnRef>
          <a:fillRef idx="2">
            <a:schemeClr val="dk1"/>
          </a:fillRef>
          <a:effectRef idx="1">
            <a:schemeClr val="dk1"/>
          </a:effectRef>
          <a:fontRef idx="minor">
            <a:schemeClr val="dk1"/>
          </a:fontRef>
        </p:style>
        <p:txBody>
          <a:bodyPr vert="vert270" rtlCol="0" anchor="ctr"/>
          <a:lstStyle/>
          <a:p>
            <a:pPr algn="ctr"/>
            <a:r>
              <a:rPr lang="en-US" dirty="0" smtClean="0"/>
              <a:t>Certainty</a:t>
            </a:r>
            <a:endParaRPr lang="en-US" dirty="0"/>
          </a:p>
        </p:txBody>
      </p:sp>
      <p:sp>
        <p:nvSpPr>
          <p:cNvPr id="20" name="Rectangle 19"/>
          <p:cNvSpPr/>
          <p:nvPr/>
        </p:nvSpPr>
        <p:spPr>
          <a:xfrm>
            <a:off x="3390289" y="4586384"/>
            <a:ext cx="5868008" cy="838372"/>
          </a:xfrm>
          <a:prstGeom prst="rect">
            <a:avLst/>
          </a:prstGeom>
          <a:solidFill>
            <a:schemeClr val="bg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37</a:t>
            </a:fld>
            <a:endParaRPr lang="en-US" dirty="0"/>
          </a:p>
        </p:txBody>
      </p:sp>
    </p:spTree>
    <p:extLst>
      <p:ext uri="{BB962C8B-B14F-4D97-AF65-F5344CB8AC3E}">
        <p14:creationId xmlns:p14="http://schemas.microsoft.com/office/powerpoint/2010/main" val="240222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79" grpId="0" animBg="1"/>
      <p:bldP spid="8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Isosceles Triangle 35"/>
          <p:cNvSpPr/>
          <p:nvPr/>
        </p:nvSpPr>
        <p:spPr>
          <a:xfrm>
            <a:off x="3390289" y="1456673"/>
            <a:ext cx="4191129" cy="4575702"/>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Line 99"/>
          <p:cNvSpPr>
            <a:spLocks noChangeShapeType="1"/>
          </p:cNvSpPr>
          <p:nvPr/>
        </p:nvSpPr>
        <p:spPr bwMode="auto">
          <a:xfrm flipH="1">
            <a:off x="5087652" y="1347385"/>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Line 99"/>
          <p:cNvSpPr>
            <a:spLocks noChangeShapeType="1"/>
          </p:cNvSpPr>
          <p:nvPr/>
        </p:nvSpPr>
        <p:spPr bwMode="auto">
          <a:xfrm flipH="1">
            <a:off x="4725047" y="2528027"/>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Line 99"/>
          <p:cNvSpPr>
            <a:spLocks noChangeShapeType="1"/>
          </p:cNvSpPr>
          <p:nvPr/>
        </p:nvSpPr>
        <p:spPr bwMode="auto">
          <a:xfrm flipH="1">
            <a:off x="4350262" y="3784482"/>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8" name="Picture 77"/>
          <p:cNvPicPr>
            <a:picLocks noChangeAspect="1"/>
          </p:cNvPicPr>
          <p:nvPr/>
        </p:nvPicPr>
        <p:blipFill>
          <a:blip r:embed="rId3"/>
          <a:stretch>
            <a:fillRect/>
          </a:stretch>
        </p:blipFill>
        <p:spPr>
          <a:xfrm>
            <a:off x="542199" y="2099832"/>
            <a:ext cx="2686465" cy="4029698"/>
          </a:xfrm>
          <a:prstGeom prst="rect">
            <a:avLst/>
          </a:prstGeom>
        </p:spPr>
      </p:pic>
      <p:sp>
        <p:nvSpPr>
          <p:cNvPr id="82" name="TextBox 81"/>
          <p:cNvSpPr txBox="1"/>
          <p:nvPr/>
        </p:nvSpPr>
        <p:spPr>
          <a:xfrm>
            <a:off x="4524450" y="4850871"/>
            <a:ext cx="2594260" cy="400110"/>
          </a:xfrm>
          <a:prstGeom prst="rect">
            <a:avLst/>
          </a:prstGeom>
          <a:noFill/>
        </p:spPr>
        <p:txBody>
          <a:bodyPr wrap="square" rtlCol="0">
            <a:spAutoFit/>
          </a:bodyPr>
          <a:lstStyle/>
          <a:p>
            <a:r>
              <a:rPr lang="en-US" sz="2000" dirty="0" smtClean="0">
                <a:solidFill>
                  <a:srgbClr val="000000"/>
                </a:solidFill>
              </a:rPr>
              <a:t>Portuguese water dog</a:t>
            </a:r>
            <a:endParaRPr lang="en-US" sz="2000" dirty="0">
              <a:solidFill>
                <a:srgbClr val="000000"/>
              </a:solidFill>
            </a:endParaRPr>
          </a:p>
        </p:txBody>
      </p:sp>
      <p:sp>
        <p:nvSpPr>
          <p:cNvPr id="83" name="TextBox 82"/>
          <p:cNvSpPr txBox="1"/>
          <p:nvPr/>
        </p:nvSpPr>
        <p:spPr>
          <a:xfrm>
            <a:off x="4915332" y="3677770"/>
            <a:ext cx="746073" cy="400110"/>
          </a:xfrm>
          <a:prstGeom prst="rect">
            <a:avLst/>
          </a:prstGeom>
          <a:noFill/>
        </p:spPr>
        <p:txBody>
          <a:bodyPr wrap="square" rtlCol="0">
            <a:spAutoFit/>
          </a:bodyPr>
          <a:lstStyle/>
          <a:p>
            <a:r>
              <a:rPr lang="en-US" sz="2000" dirty="0">
                <a:solidFill>
                  <a:srgbClr val="000000"/>
                </a:solidFill>
              </a:rPr>
              <a:t>D</a:t>
            </a:r>
            <a:r>
              <a:rPr lang="en-US" sz="2000" dirty="0" smtClean="0">
                <a:solidFill>
                  <a:srgbClr val="000000"/>
                </a:solidFill>
              </a:rPr>
              <a:t>og</a:t>
            </a:r>
            <a:endParaRPr lang="en-US" sz="2000" dirty="0">
              <a:solidFill>
                <a:srgbClr val="000000"/>
              </a:solidFill>
            </a:endParaRPr>
          </a:p>
        </p:txBody>
      </p:sp>
      <p:sp>
        <p:nvSpPr>
          <p:cNvPr id="84" name="TextBox 83"/>
          <p:cNvSpPr txBox="1"/>
          <p:nvPr/>
        </p:nvSpPr>
        <p:spPr>
          <a:xfrm>
            <a:off x="5261119" y="2490801"/>
            <a:ext cx="1198485" cy="400110"/>
          </a:xfrm>
          <a:prstGeom prst="rect">
            <a:avLst/>
          </a:prstGeom>
          <a:noFill/>
        </p:spPr>
        <p:txBody>
          <a:bodyPr wrap="square" rtlCol="0">
            <a:spAutoFit/>
          </a:bodyPr>
          <a:lstStyle/>
          <a:p>
            <a:r>
              <a:rPr lang="en-US" sz="2000" dirty="0" smtClean="0">
                <a:solidFill>
                  <a:srgbClr val="000000"/>
                </a:solidFill>
              </a:rPr>
              <a:t>Animal</a:t>
            </a:r>
            <a:endParaRPr lang="en-US" sz="2000" dirty="0">
              <a:solidFill>
                <a:srgbClr val="000000"/>
              </a:solidFill>
            </a:endParaRPr>
          </a:p>
        </p:txBody>
      </p:sp>
      <p:pic>
        <p:nvPicPr>
          <p:cNvPr id="85" name="Picture 84"/>
          <p:cNvPicPr>
            <a:picLocks noChangeAspect="1"/>
          </p:cNvPicPr>
          <p:nvPr/>
        </p:nvPicPr>
        <p:blipFill rotWithShape="1">
          <a:blip r:embed="rId3"/>
          <a:srcRect t="39127"/>
          <a:stretch/>
        </p:blipFill>
        <p:spPr>
          <a:xfrm>
            <a:off x="542199" y="3676518"/>
            <a:ext cx="2686465" cy="2453012"/>
          </a:xfrm>
          <a:prstGeom prst="rect">
            <a:avLst/>
          </a:prstGeom>
          <a:ln>
            <a:noFill/>
          </a:ln>
        </p:spPr>
      </p:pic>
      <p:sp>
        <p:nvSpPr>
          <p:cNvPr id="86" name="Oval 85"/>
          <p:cNvSpPr/>
          <p:nvPr/>
        </p:nvSpPr>
        <p:spPr>
          <a:xfrm>
            <a:off x="4595005" y="3634185"/>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5330702" y="1277316"/>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927446" y="2458036"/>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5742725" y="1256993"/>
            <a:ext cx="963679" cy="400110"/>
          </a:xfrm>
          <a:prstGeom prst="rect">
            <a:avLst/>
          </a:prstGeom>
          <a:noFill/>
        </p:spPr>
        <p:txBody>
          <a:bodyPr wrap="square" rtlCol="0">
            <a:spAutoFit/>
          </a:bodyPr>
          <a:lstStyle/>
          <a:p>
            <a:r>
              <a:rPr lang="en-US" sz="2000" dirty="0" smtClean="0">
                <a:solidFill>
                  <a:srgbClr val="000000"/>
                </a:solidFill>
              </a:rPr>
              <a:t>Entity</a:t>
            </a:r>
            <a:endParaRPr lang="en-US" sz="2000" dirty="0">
              <a:solidFill>
                <a:srgbClr val="000000"/>
              </a:solidFill>
            </a:endParaRPr>
          </a:p>
        </p:txBody>
      </p:sp>
      <p:sp>
        <p:nvSpPr>
          <p:cNvPr id="32" name="Rectangle 31"/>
          <p:cNvSpPr/>
          <p:nvPr/>
        </p:nvSpPr>
        <p:spPr>
          <a:xfrm>
            <a:off x="3445761" y="3325170"/>
            <a:ext cx="5868008" cy="1196557"/>
          </a:xfrm>
          <a:prstGeom prst="rect">
            <a:avLst/>
          </a:prstGeom>
          <a:solidFill>
            <a:schemeClr val="bg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835701" y="3531716"/>
            <a:ext cx="3536942" cy="461665"/>
          </a:xfrm>
          <a:prstGeom prst="rect">
            <a:avLst/>
          </a:prstGeom>
          <a:noFill/>
        </p:spPr>
        <p:txBody>
          <a:bodyPr wrap="square" rtlCol="0">
            <a:spAutoFit/>
          </a:bodyPr>
          <a:lstStyle/>
          <a:p>
            <a:r>
              <a:rPr lang="en-US" sz="2400" dirty="0" smtClean="0"/>
              <a:t>Let’s describe at this level</a:t>
            </a:r>
          </a:p>
        </p:txBody>
      </p:sp>
      <p:sp>
        <p:nvSpPr>
          <p:cNvPr id="37" name="Oval 36"/>
          <p:cNvSpPr/>
          <p:nvPr/>
        </p:nvSpPr>
        <p:spPr>
          <a:xfrm>
            <a:off x="3989903" y="5592538"/>
            <a:ext cx="304230" cy="28232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410712" y="5592538"/>
            <a:ext cx="2017755" cy="400110"/>
          </a:xfrm>
          <a:prstGeom prst="rect">
            <a:avLst/>
          </a:prstGeom>
          <a:noFill/>
        </p:spPr>
        <p:txBody>
          <a:bodyPr wrap="square" rtlCol="0">
            <a:spAutoFit/>
          </a:bodyPr>
          <a:lstStyle/>
          <a:p>
            <a:r>
              <a:rPr lang="en-US" sz="2000" dirty="0" smtClean="0">
                <a:solidFill>
                  <a:srgbClr val="000000"/>
                </a:solidFill>
              </a:rPr>
              <a:t>Bo, the first dog</a:t>
            </a:r>
            <a:endParaRPr lang="en-US" sz="2000" dirty="0">
              <a:solidFill>
                <a:srgbClr val="000000"/>
              </a:solidFill>
            </a:endParaRPr>
          </a:p>
        </p:txBody>
      </p:sp>
      <p:sp>
        <p:nvSpPr>
          <p:cNvPr id="39" name="Line 99"/>
          <p:cNvSpPr>
            <a:spLocks noChangeShapeType="1"/>
          </p:cNvSpPr>
          <p:nvPr/>
        </p:nvSpPr>
        <p:spPr bwMode="auto">
          <a:xfrm flipH="1">
            <a:off x="4151672" y="4873075"/>
            <a:ext cx="221995" cy="740648"/>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Oval 79"/>
          <p:cNvSpPr/>
          <p:nvPr/>
        </p:nvSpPr>
        <p:spPr>
          <a:xfrm>
            <a:off x="4208397" y="4810520"/>
            <a:ext cx="304230" cy="28232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60361" y="3943763"/>
            <a:ext cx="3855831" cy="461665"/>
          </a:xfrm>
          <a:prstGeom prst="rect">
            <a:avLst/>
          </a:prstGeom>
          <a:noFill/>
        </p:spPr>
        <p:txBody>
          <a:bodyPr wrap="square" rtlCol="0">
            <a:spAutoFit/>
          </a:bodyPr>
          <a:lstStyle/>
          <a:p>
            <a:r>
              <a:rPr lang="en-US" sz="2400" dirty="0" smtClean="0"/>
              <a:t>But</a:t>
            </a:r>
            <a:r>
              <a:rPr lang="en-US" sz="2400" b="1" dirty="0" smtClean="0">
                <a:solidFill>
                  <a:srgbClr val="C0504D"/>
                </a:solidFill>
              </a:rPr>
              <a:t> it wastes capacity</a:t>
            </a:r>
            <a:endParaRPr lang="en-US" sz="2400" b="1" dirty="0">
              <a:solidFill>
                <a:srgbClr val="C0504D"/>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38</a:t>
            </a:fld>
            <a:endParaRPr lang="en-US" dirty="0"/>
          </a:p>
        </p:txBody>
      </p:sp>
    </p:spTree>
    <p:extLst>
      <p:ext uri="{BB962C8B-B14F-4D97-AF65-F5344CB8AC3E}">
        <p14:creationId xmlns:p14="http://schemas.microsoft.com/office/powerpoint/2010/main" val="26897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08" y="0"/>
            <a:ext cx="9152467" cy="1143000"/>
          </a:xfrm>
        </p:spPr>
        <p:txBody>
          <a:bodyPr>
            <a:noAutofit/>
          </a:bodyPr>
          <a:lstStyle/>
          <a:p>
            <a:r>
              <a:rPr lang="en-US" sz="2800" b="1" dirty="0" smtClean="0">
                <a:solidFill>
                  <a:srgbClr val="C0504D"/>
                </a:solidFill>
              </a:rPr>
              <a:t>Hedging</a:t>
            </a:r>
            <a:r>
              <a:rPr lang="en-US" sz="2800" b="1" dirty="0" smtClean="0"/>
              <a:t>: Be as informative as possible with few mistakes</a:t>
            </a:r>
            <a:endParaRPr lang="en-US" sz="2800" b="1" dirty="0"/>
          </a:p>
        </p:txBody>
      </p:sp>
      <p:pic>
        <p:nvPicPr>
          <p:cNvPr id="16" name="Picture 5"/>
          <p:cNvPicPr>
            <a:picLocks noChangeArrowheads="1"/>
          </p:cNvPicPr>
          <p:nvPr/>
        </p:nvPicPr>
        <p:blipFill rotWithShape="1">
          <a:blip r:embed="rId3">
            <a:extLst>
              <a:ext uri="{28A0092B-C50C-407E-A947-70E740481C1C}">
                <a14:useLocalDpi xmlns:a14="http://schemas.microsoft.com/office/drawing/2010/main" val="0"/>
              </a:ext>
            </a:extLst>
          </a:blip>
          <a:srcRect t="-1775" b="-529"/>
          <a:stretch/>
        </p:blipFill>
        <p:spPr bwMode="auto">
          <a:xfrm>
            <a:off x="651646" y="3866309"/>
            <a:ext cx="1672629" cy="2509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600" t="3319" r="9165" b="5461"/>
          <a:stretch/>
        </p:blipFill>
        <p:spPr bwMode="auto">
          <a:xfrm>
            <a:off x="637198" y="1326309"/>
            <a:ext cx="1701527"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TextBox 37"/>
          <p:cNvSpPr txBox="1"/>
          <p:nvPr/>
        </p:nvSpPr>
        <p:spPr>
          <a:xfrm>
            <a:off x="5295310" y="2473230"/>
            <a:ext cx="1264748" cy="523220"/>
          </a:xfrm>
          <a:prstGeom prst="rect">
            <a:avLst/>
          </a:prstGeom>
          <a:noFill/>
        </p:spPr>
        <p:txBody>
          <a:bodyPr wrap="square" rtlCol="0">
            <a:spAutoFit/>
          </a:bodyPr>
          <a:lstStyle/>
          <a:p>
            <a:r>
              <a:rPr lang="en-US" sz="2800" dirty="0" smtClean="0"/>
              <a:t>…..</a:t>
            </a:r>
            <a:endParaRPr lang="en-US" sz="2800" dirty="0"/>
          </a:p>
        </p:txBody>
      </p:sp>
      <p:sp>
        <p:nvSpPr>
          <p:cNvPr id="39" name="TextBox 38"/>
          <p:cNvSpPr txBox="1"/>
          <p:nvPr/>
        </p:nvSpPr>
        <p:spPr>
          <a:xfrm>
            <a:off x="4828262" y="1900015"/>
            <a:ext cx="1137594" cy="369332"/>
          </a:xfrm>
          <a:prstGeom prst="rect">
            <a:avLst/>
          </a:prstGeom>
          <a:noFill/>
        </p:spPr>
        <p:txBody>
          <a:bodyPr wrap="square" rtlCol="0">
            <a:spAutoFit/>
          </a:bodyPr>
          <a:lstStyle/>
          <a:p>
            <a:r>
              <a:rPr lang="en-US" dirty="0" smtClean="0"/>
              <a:t>Entity</a:t>
            </a:r>
            <a:endParaRPr lang="en-US" dirty="0"/>
          </a:p>
        </p:txBody>
      </p:sp>
      <p:sp>
        <p:nvSpPr>
          <p:cNvPr id="40" name="TextBox 39"/>
          <p:cNvSpPr txBox="1"/>
          <p:nvPr/>
        </p:nvSpPr>
        <p:spPr>
          <a:xfrm>
            <a:off x="5615508" y="2193012"/>
            <a:ext cx="1264748" cy="523220"/>
          </a:xfrm>
          <a:prstGeom prst="rect">
            <a:avLst/>
          </a:prstGeom>
          <a:noFill/>
        </p:spPr>
        <p:txBody>
          <a:bodyPr wrap="square" rtlCol="0">
            <a:spAutoFit/>
          </a:bodyPr>
          <a:lstStyle/>
          <a:p>
            <a:r>
              <a:rPr lang="en-US" sz="2800" dirty="0" smtClean="0"/>
              <a:t>…..</a:t>
            </a:r>
            <a:endParaRPr lang="en-US" sz="2800" dirty="0"/>
          </a:p>
        </p:txBody>
      </p:sp>
      <p:sp>
        <p:nvSpPr>
          <p:cNvPr id="41" name="TextBox 40"/>
          <p:cNvSpPr txBox="1"/>
          <p:nvPr/>
        </p:nvSpPr>
        <p:spPr>
          <a:xfrm>
            <a:off x="4142462" y="2159713"/>
            <a:ext cx="1137594" cy="369332"/>
          </a:xfrm>
          <a:prstGeom prst="rect">
            <a:avLst/>
          </a:prstGeom>
          <a:noFill/>
        </p:spPr>
        <p:txBody>
          <a:bodyPr wrap="square" rtlCol="0">
            <a:spAutoFit/>
          </a:bodyPr>
          <a:lstStyle/>
          <a:p>
            <a:r>
              <a:rPr lang="en-US" dirty="0" smtClean="0"/>
              <a:t>Mammal</a:t>
            </a:r>
            <a:endParaRPr lang="en-US" dirty="0"/>
          </a:p>
        </p:txBody>
      </p:sp>
      <p:sp>
        <p:nvSpPr>
          <p:cNvPr id="42" name="Oval 41"/>
          <p:cNvSpPr/>
          <p:nvPr/>
        </p:nvSpPr>
        <p:spPr>
          <a:xfrm>
            <a:off x="4541500" y="2757472"/>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Oval 42"/>
          <p:cNvSpPr/>
          <p:nvPr/>
        </p:nvSpPr>
        <p:spPr>
          <a:xfrm>
            <a:off x="5067482" y="2773026"/>
            <a:ext cx="152400" cy="152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4" name="TextBox 43"/>
          <p:cNvSpPr txBox="1"/>
          <p:nvPr/>
        </p:nvSpPr>
        <p:spPr>
          <a:xfrm>
            <a:off x="4152766" y="2833672"/>
            <a:ext cx="1137594" cy="369332"/>
          </a:xfrm>
          <a:prstGeom prst="rect">
            <a:avLst/>
          </a:prstGeom>
          <a:noFill/>
        </p:spPr>
        <p:txBody>
          <a:bodyPr wrap="square" rtlCol="0">
            <a:spAutoFit/>
          </a:bodyPr>
          <a:lstStyle/>
          <a:p>
            <a:r>
              <a:rPr lang="en-US" dirty="0" smtClean="0"/>
              <a:t>Zebra</a:t>
            </a:r>
            <a:endParaRPr lang="en-US" dirty="0"/>
          </a:p>
        </p:txBody>
      </p:sp>
      <p:sp>
        <p:nvSpPr>
          <p:cNvPr id="45" name="TextBox 44"/>
          <p:cNvSpPr txBox="1"/>
          <p:nvPr/>
        </p:nvSpPr>
        <p:spPr>
          <a:xfrm>
            <a:off x="4806777" y="2857181"/>
            <a:ext cx="1137594" cy="369332"/>
          </a:xfrm>
          <a:prstGeom prst="rect">
            <a:avLst/>
          </a:prstGeom>
          <a:noFill/>
        </p:spPr>
        <p:txBody>
          <a:bodyPr wrap="square" rtlCol="0">
            <a:spAutoFit/>
          </a:bodyPr>
          <a:lstStyle/>
          <a:p>
            <a:r>
              <a:rPr lang="en-US" b="1" i="1" dirty="0">
                <a:solidFill>
                  <a:schemeClr val="accent6">
                    <a:lumMod val="75000"/>
                  </a:schemeClr>
                </a:solidFill>
              </a:rPr>
              <a:t>K</a:t>
            </a:r>
            <a:r>
              <a:rPr lang="en-US" b="1" i="1" dirty="0" smtClean="0">
                <a:solidFill>
                  <a:schemeClr val="accent6">
                    <a:lumMod val="75000"/>
                  </a:schemeClr>
                </a:solidFill>
              </a:rPr>
              <a:t>angaroo</a:t>
            </a:r>
            <a:endParaRPr lang="en-US" b="1" i="1" dirty="0">
              <a:solidFill>
                <a:schemeClr val="accent6">
                  <a:lumMod val="75000"/>
                </a:schemeClr>
              </a:solidFill>
            </a:endParaRPr>
          </a:p>
        </p:txBody>
      </p:sp>
      <p:cxnSp>
        <p:nvCxnSpPr>
          <p:cNvPr id="46" name="Straight Connector 45"/>
          <p:cNvCxnSpPr>
            <a:stCxn id="42" idx="7"/>
            <a:endCxn id="47" idx="3"/>
          </p:cNvCxnSpPr>
          <p:nvPr/>
        </p:nvCxnSpPr>
        <p:spPr>
          <a:xfrm flipV="1">
            <a:off x="4671582" y="2584704"/>
            <a:ext cx="364336" cy="195086"/>
          </a:xfrm>
          <a:prstGeom prst="line">
            <a:avLst/>
          </a:prstGeom>
        </p:spPr>
        <p:style>
          <a:lnRef idx="1">
            <a:schemeClr val="dk1"/>
          </a:lnRef>
          <a:fillRef idx="0">
            <a:schemeClr val="dk1"/>
          </a:fillRef>
          <a:effectRef idx="0">
            <a:schemeClr val="dk1"/>
          </a:effectRef>
          <a:fontRef idx="minor">
            <a:schemeClr val="tx1"/>
          </a:fontRef>
        </p:style>
      </p:cxnSp>
      <p:sp>
        <p:nvSpPr>
          <p:cNvPr id="47" name="Oval 46"/>
          <p:cNvSpPr/>
          <p:nvPr/>
        </p:nvSpPr>
        <p:spPr>
          <a:xfrm>
            <a:off x="5013600" y="2454622"/>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8" name="Straight Connector 47"/>
          <p:cNvCxnSpPr>
            <a:stCxn id="43" idx="0"/>
            <a:endCxn id="47" idx="4"/>
          </p:cNvCxnSpPr>
          <p:nvPr/>
        </p:nvCxnSpPr>
        <p:spPr>
          <a:xfrm flipH="1" flipV="1">
            <a:off x="5089800" y="2607022"/>
            <a:ext cx="53882" cy="166004"/>
          </a:xfrm>
          <a:prstGeom prst="line">
            <a:avLst/>
          </a:prstGeom>
        </p:spPr>
        <p:style>
          <a:lnRef idx="1">
            <a:schemeClr val="dk1"/>
          </a:lnRef>
          <a:fillRef idx="0">
            <a:schemeClr val="dk1"/>
          </a:fillRef>
          <a:effectRef idx="0">
            <a:schemeClr val="dk1"/>
          </a:effectRef>
          <a:fontRef idx="minor">
            <a:schemeClr val="tx1"/>
          </a:fontRef>
        </p:style>
      </p:cxnSp>
      <p:sp>
        <p:nvSpPr>
          <p:cNvPr id="49" name="Oval 48"/>
          <p:cNvSpPr/>
          <p:nvPr/>
        </p:nvSpPr>
        <p:spPr>
          <a:xfrm>
            <a:off x="5461629" y="2193147"/>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0" name="Straight Connector 49"/>
          <p:cNvCxnSpPr>
            <a:stCxn id="47" idx="7"/>
            <a:endCxn id="49" idx="3"/>
          </p:cNvCxnSpPr>
          <p:nvPr/>
        </p:nvCxnSpPr>
        <p:spPr>
          <a:xfrm flipV="1">
            <a:off x="5143682" y="2323229"/>
            <a:ext cx="340265" cy="153711"/>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a:endCxn id="49" idx="5"/>
          </p:cNvCxnSpPr>
          <p:nvPr/>
        </p:nvCxnSpPr>
        <p:spPr>
          <a:xfrm flipH="1" flipV="1">
            <a:off x="5591711" y="2323229"/>
            <a:ext cx="221745" cy="131393"/>
          </a:xfrm>
          <a:prstGeom prst="line">
            <a:avLst/>
          </a:prstGeom>
        </p:spPr>
        <p:style>
          <a:lnRef idx="1">
            <a:schemeClr val="dk1"/>
          </a:lnRef>
          <a:fillRef idx="0">
            <a:schemeClr val="dk1"/>
          </a:fillRef>
          <a:effectRef idx="0">
            <a:schemeClr val="dk1"/>
          </a:effectRef>
          <a:fontRef idx="minor">
            <a:schemeClr val="tx1"/>
          </a:fontRef>
        </p:style>
      </p:cxnSp>
      <p:sp>
        <p:nvSpPr>
          <p:cNvPr id="52" name="Rounded Rectangle 51"/>
          <p:cNvSpPr/>
          <p:nvPr/>
        </p:nvSpPr>
        <p:spPr>
          <a:xfrm>
            <a:off x="4152766" y="1900015"/>
            <a:ext cx="2077035" cy="1326497"/>
          </a:xfrm>
          <a:prstGeom prst="roundRect">
            <a:avLst/>
          </a:prstGeom>
          <a:no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3" name="Straight Connector 52"/>
          <p:cNvCxnSpPr>
            <a:endCxn id="47" idx="5"/>
          </p:cNvCxnSpPr>
          <p:nvPr/>
        </p:nvCxnSpPr>
        <p:spPr>
          <a:xfrm flipH="1" flipV="1">
            <a:off x="5143682" y="2584704"/>
            <a:ext cx="255015" cy="131528"/>
          </a:xfrm>
          <a:prstGeom prst="line">
            <a:avLst/>
          </a:prstGeom>
        </p:spPr>
        <p:style>
          <a:lnRef idx="1">
            <a:schemeClr val="dk1"/>
          </a:lnRef>
          <a:fillRef idx="0">
            <a:schemeClr val="dk1"/>
          </a:fillRef>
          <a:effectRef idx="0">
            <a:schemeClr val="dk1"/>
          </a:effectRef>
          <a:fontRef idx="minor">
            <a:schemeClr val="tx1"/>
          </a:fontRef>
        </p:style>
      </p:cxnSp>
      <p:sp>
        <p:nvSpPr>
          <p:cNvPr id="54" name="Rectangle 53"/>
          <p:cNvSpPr/>
          <p:nvPr/>
        </p:nvSpPr>
        <p:spPr>
          <a:xfrm>
            <a:off x="6657062" y="2377372"/>
            <a:ext cx="1118832" cy="369332"/>
          </a:xfrm>
          <a:prstGeom prst="rect">
            <a:avLst/>
          </a:prstGeom>
        </p:spPr>
        <p:txBody>
          <a:bodyPr wrap="none">
            <a:spAutoFit/>
          </a:bodyPr>
          <a:lstStyle/>
          <a:p>
            <a:r>
              <a:rPr lang="en-US" b="1" i="1" dirty="0"/>
              <a:t>Kangaroo</a:t>
            </a:r>
            <a:endParaRPr lang="en-US" dirty="0"/>
          </a:p>
        </p:txBody>
      </p:sp>
      <p:sp>
        <p:nvSpPr>
          <p:cNvPr id="55" name="Rectangle 54"/>
          <p:cNvSpPr/>
          <p:nvPr/>
        </p:nvSpPr>
        <p:spPr>
          <a:xfrm>
            <a:off x="7687115" y="2229404"/>
            <a:ext cx="632374" cy="707886"/>
          </a:xfrm>
          <a:prstGeom prst="rect">
            <a:avLst/>
          </a:prstGeom>
        </p:spPr>
        <p:txBody>
          <a:bodyPr wrap="square">
            <a:spAutoFit/>
          </a:bodyPr>
          <a:lstStyle/>
          <a:p>
            <a:r>
              <a:rPr lang="en-US" sz="4000" dirty="0">
                <a:solidFill>
                  <a:srgbClr val="00B050"/>
                </a:solidFill>
                <a:sym typeface="Wingdings"/>
              </a:rPr>
              <a:t></a:t>
            </a:r>
            <a:endParaRPr lang="en-US" sz="2400" dirty="0">
              <a:solidFill>
                <a:srgbClr val="00B050"/>
              </a:solidFill>
            </a:endParaRPr>
          </a:p>
        </p:txBody>
      </p:sp>
      <p:cxnSp>
        <p:nvCxnSpPr>
          <p:cNvPr id="56" name="Straight Arrow Connector 55"/>
          <p:cNvCxnSpPr/>
          <p:nvPr/>
        </p:nvCxnSpPr>
        <p:spPr>
          <a:xfrm>
            <a:off x="2368313" y="2596568"/>
            <a:ext cx="164880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a:off x="6309760" y="2553858"/>
            <a:ext cx="26298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8" name="Rectangle 57"/>
          <p:cNvSpPr/>
          <p:nvPr/>
        </p:nvSpPr>
        <p:spPr>
          <a:xfrm>
            <a:off x="6753221" y="4983948"/>
            <a:ext cx="1058303" cy="369332"/>
          </a:xfrm>
          <a:prstGeom prst="rect">
            <a:avLst/>
          </a:prstGeom>
        </p:spPr>
        <p:txBody>
          <a:bodyPr wrap="none">
            <a:spAutoFit/>
          </a:bodyPr>
          <a:lstStyle/>
          <a:p>
            <a:r>
              <a:rPr lang="en-US" b="1" i="1" dirty="0" smtClean="0"/>
              <a:t>Mammal</a:t>
            </a:r>
            <a:endParaRPr lang="en-US" dirty="0"/>
          </a:p>
        </p:txBody>
      </p:sp>
      <p:sp>
        <p:nvSpPr>
          <p:cNvPr id="59" name="Rectangle 58"/>
          <p:cNvSpPr/>
          <p:nvPr/>
        </p:nvSpPr>
        <p:spPr>
          <a:xfrm>
            <a:off x="7749626" y="4811452"/>
            <a:ext cx="632374" cy="707886"/>
          </a:xfrm>
          <a:prstGeom prst="rect">
            <a:avLst/>
          </a:prstGeom>
        </p:spPr>
        <p:txBody>
          <a:bodyPr wrap="square">
            <a:spAutoFit/>
          </a:bodyPr>
          <a:lstStyle/>
          <a:p>
            <a:r>
              <a:rPr lang="en-US" sz="4000" dirty="0">
                <a:solidFill>
                  <a:srgbClr val="00B050"/>
                </a:solidFill>
                <a:sym typeface="Wingdings"/>
              </a:rPr>
              <a:t></a:t>
            </a:r>
            <a:endParaRPr lang="en-US" sz="3200" dirty="0">
              <a:solidFill>
                <a:srgbClr val="00B050"/>
              </a:solidFill>
            </a:endParaRPr>
          </a:p>
        </p:txBody>
      </p:sp>
      <p:cxnSp>
        <p:nvCxnSpPr>
          <p:cNvPr id="60" name="Straight Arrow Connector 59"/>
          <p:cNvCxnSpPr/>
          <p:nvPr/>
        </p:nvCxnSpPr>
        <p:spPr>
          <a:xfrm>
            <a:off x="2389798" y="5203144"/>
            <a:ext cx="164880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61" name="Group 60"/>
          <p:cNvGrpSpPr/>
          <p:nvPr/>
        </p:nvGrpSpPr>
        <p:grpSpPr>
          <a:xfrm>
            <a:off x="4163947" y="4491235"/>
            <a:ext cx="2741674" cy="1341854"/>
            <a:chOff x="3048000" y="5181600"/>
            <a:chExt cx="2741674" cy="1341854"/>
          </a:xfrm>
        </p:grpSpPr>
        <p:sp>
          <p:nvSpPr>
            <p:cNvPr id="62" name="TextBox 61"/>
            <p:cNvSpPr txBox="1"/>
            <p:nvPr/>
          </p:nvSpPr>
          <p:spPr>
            <a:xfrm>
              <a:off x="4204728" y="5770171"/>
              <a:ext cx="1264748" cy="523220"/>
            </a:xfrm>
            <a:prstGeom prst="rect">
              <a:avLst/>
            </a:prstGeom>
            <a:noFill/>
          </p:spPr>
          <p:txBody>
            <a:bodyPr wrap="square" rtlCol="0">
              <a:spAutoFit/>
            </a:bodyPr>
            <a:lstStyle/>
            <a:p>
              <a:r>
                <a:rPr lang="en-US" sz="2800" dirty="0" smtClean="0"/>
                <a:t>…..</a:t>
              </a:r>
              <a:endParaRPr lang="en-US" sz="2800" dirty="0"/>
            </a:p>
          </p:txBody>
        </p:sp>
        <p:sp>
          <p:nvSpPr>
            <p:cNvPr id="63" name="TextBox 62"/>
            <p:cNvSpPr txBox="1"/>
            <p:nvPr/>
          </p:nvSpPr>
          <p:spPr>
            <a:xfrm>
              <a:off x="3733800" y="5181600"/>
              <a:ext cx="1137594" cy="369332"/>
            </a:xfrm>
            <a:prstGeom prst="rect">
              <a:avLst/>
            </a:prstGeom>
            <a:noFill/>
          </p:spPr>
          <p:txBody>
            <a:bodyPr wrap="square" rtlCol="0">
              <a:spAutoFit/>
            </a:bodyPr>
            <a:lstStyle/>
            <a:p>
              <a:r>
                <a:rPr lang="en-US" dirty="0" smtClean="0"/>
                <a:t>Entity</a:t>
              </a:r>
              <a:endParaRPr lang="en-US" dirty="0"/>
            </a:p>
          </p:txBody>
        </p:sp>
        <p:sp>
          <p:nvSpPr>
            <p:cNvPr id="64" name="TextBox 63"/>
            <p:cNvSpPr txBox="1"/>
            <p:nvPr/>
          </p:nvSpPr>
          <p:spPr>
            <a:xfrm>
              <a:off x="4524926" y="5489953"/>
              <a:ext cx="1264748" cy="523220"/>
            </a:xfrm>
            <a:prstGeom prst="rect">
              <a:avLst/>
            </a:prstGeom>
            <a:noFill/>
          </p:spPr>
          <p:txBody>
            <a:bodyPr wrap="square" rtlCol="0">
              <a:spAutoFit/>
            </a:bodyPr>
            <a:lstStyle/>
            <a:p>
              <a:r>
                <a:rPr lang="en-US" sz="2800" dirty="0" smtClean="0"/>
                <a:t>…..</a:t>
              </a:r>
              <a:endParaRPr lang="en-US" sz="2800" dirty="0"/>
            </a:p>
          </p:txBody>
        </p:sp>
        <p:sp>
          <p:nvSpPr>
            <p:cNvPr id="65" name="TextBox 64"/>
            <p:cNvSpPr txBox="1"/>
            <p:nvPr/>
          </p:nvSpPr>
          <p:spPr>
            <a:xfrm>
              <a:off x="3048000" y="5449608"/>
              <a:ext cx="1137594" cy="369332"/>
            </a:xfrm>
            <a:prstGeom prst="rect">
              <a:avLst/>
            </a:prstGeom>
            <a:noFill/>
          </p:spPr>
          <p:txBody>
            <a:bodyPr wrap="square" rtlCol="0">
              <a:spAutoFit/>
            </a:bodyPr>
            <a:lstStyle/>
            <a:p>
              <a:r>
                <a:rPr lang="en-US" b="1" i="1" dirty="0" smtClean="0">
                  <a:solidFill>
                    <a:schemeClr val="accent6">
                      <a:lumMod val="75000"/>
                    </a:schemeClr>
                  </a:solidFill>
                </a:rPr>
                <a:t>Mammal</a:t>
              </a:r>
              <a:endParaRPr lang="en-US" b="1" i="1" dirty="0">
                <a:solidFill>
                  <a:schemeClr val="accent6">
                    <a:lumMod val="75000"/>
                  </a:schemeClr>
                </a:solidFill>
              </a:endParaRPr>
            </a:p>
          </p:txBody>
        </p:sp>
        <p:sp>
          <p:nvSpPr>
            <p:cNvPr id="66" name="Oval 65"/>
            <p:cNvSpPr/>
            <p:nvPr/>
          </p:nvSpPr>
          <p:spPr>
            <a:xfrm>
              <a:off x="3450918" y="6054413"/>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Oval 66"/>
            <p:cNvSpPr/>
            <p:nvPr/>
          </p:nvSpPr>
          <p:spPr>
            <a:xfrm>
              <a:off x="3976900" y="6069967"/>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8" name="TextBox 67"/>
            <p:cNvSpPr txBox="1"/>
            <p:nvPr/>
          </p:nvSpPr>
          <p:spPr>
            <a:xfrm>
              <a:off x="3062184" y="6130613"/>
              <a:ext cx="1137594" cy="369332"/>
            </a:xfrm>
            <a:prstGeom prst="rect">
              <a:avLst/>
            </a:prstGeom>
            <a:noFill/>
          </p:spPr>
          <p:txBody>
            <a:bodyPr wrap="square" rtlCol="0">
              <a:spAutoFit/>
            </a:bodyPr>
            <a:lstStyle/>
            <a:p>
              <a:r>
                <a:rPr lang="en-US" dirty="0" smtClean="0"/>
                <a:t>Zebra</a:t>
              </a:r>
              <a:endParaRPr lang="en-US" dirty="0"/>
            </a:p>
          </p:txBody>
        </p:sp>
        <p:sp>
          <p:nvSpPr>
            <p:cNvPr id="69" name="TextBox 68"/>
            <p:cNvSpPr txBox="1"/>
            <p:nvPr/>
          </p:nvSpPr>
          <p:spPr>
            <a:xfrm>
              <a:off x="3716195" y="6154122"/>
              <a:ext cx="1137594" cy="369332"/>
            </a:xfrm>
            <a:prstGeom prst="rect">
              <a:avLst/>
            </a:prstGeom>
            <a:noFill/>
          </p:spPr>
          <p:txBody>
            <a:bodyPr wrap="square" rtlCol="0">
              <a:spAutoFit/>
            </a:bodyPr>
            <a:lstStyle/>
            <a:p>
              <a:r>
                <a:rPr lang="en-US" dirty="0" smtClean="0"/>
                <a:t>Kangaroo</a:t>
              </a:r>
              <a:endParaRPr lang="en-US" dirty="0"/>
            </a:p>
          </p:txBody>
        </p:sp>
        <p:cxnSp>
          <p:nvCxnSpPr>
            <p:cNvPr id="70" name="Straight Connector 69"/>
            <p:cNvCxnSpPr>
              <a:stCxn id="66" idx="7"/>
              <a:endCxn id="71" idx="3"/>
            </p:cNvCxnSpPr>
            <p:nvPr/>
          </p:nvCxnSpPr>
          <p:spPr>
            <a:xfrm flipV="1">
              <a:off x="3581000" y="5881645"/>
              <a:ext cx="364336" cy="195086"/>
            </a:xfrm>
            <a:prstGeom prst="line">
              <a:avLst/>
            </a:prstGeom>
          </p:spPr>
          <p:style>
            <a:lnRef idx="1">
              <a:schemeClr val="dk1"/>
            </a:lnRef>
            <a:fillRef idx="0">
              <a:schemeClr val="dk1"/>
            </a:fillRef>
            <a:effectRef idx="0">
              <a:schemeClr val="dk1"/>
            </a:effectRef>
            <a:fontRef idx="minor">
              <a:schemeClr val="tx1"/>
            </a:fontRef>
          </p:style>
        </p:cxnSp>
        <p:sp>
          <p:nvSpPr>
            <p:cNvPr id="71" name="Oval 70"/>
            <p:cNvSpPr/>
            <p:nvPr/>
          </p:nvSpPr>
          <p:spPr>
            <a:xfrm>
              <a:off x="3923018" y="5751563"/>
              <a:ext cx="152400" cy="152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72" name="Straight Connector 71"/>
            <p:cNvCxnSpPr>
              <a:stCxn id="67" idx="0"/>
              <a:endCxn id="71" idx="4"/>
            </p:cNvCxnSpPr>
            <p:nvPr/>
          </p:nvCxnSpPr>
          <p:spPr>
            <a:xfrm flipH="1" flipV="1">
              <a:off x="3999218" y="5903963"/>
              <a:ext cx="53882" cy="166004"/>
            </a:xfrm>
            <a:prstGeom prst="line">
              <a:avLst/>
            </a:prstGeom>
          </p:spPr>
          <p:style>
            <a:lnRef idx="1">
              <a:schemeClr val="dk1"/>
            </a:lnRef>
            <a:fillRef idx="0">
              <a:schemeClr val="dk1"/>
            </a:fillRef>
            <a:effectRef idx="0">
              <a:schemeClr val="dk1"/>
            </a:effectRef>
            <a:fontRef idx="minor">
              <a:schemeClr val="tx1"/>
            </a:fontRef>
          </p:style>
        </p:cxnSp>
        <p:sp>
          <p:nvSpPr>
            <p:cNvPr id="73" name="Oval 72"/>
            <p:cNvSpPr/>
            <p:nvPr/>
          </p:nvSpPr>
          <p:spPr>
            <a:xfrm>
              <a:off x="4371047" y="5490088"/>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4" name="Straight Connector 73"/>
            <p:cNvCxnSpPr>
              <a:stCxn id="71" idx="7"/>
              <a:endCxn id="73" idx="3"/>
            </p:cNvCxnSpPr>
            <p:nvPr/>
          </p:nvCxnSpPr>
          <p:spPr>
            <a:xfrm flipV="1">
              <a:off x="4053100" y="5620170"/>
              <a:ext cx="340265" cy="153711"/>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p:cNvCxnSpPr>
              <a:endCxn id="73" idx="5"/>
            </p:cNvCxnSpPr>
            <p:nvPr/>
          </p:nvCxnSpPr>
          <p:spPr>
            <a:xfrm flipH="1" flipV="1">
              <a:off x="4501129" y="5620170"/>
              <a:ext cx="221745" cy="131393"/>
            </a:xfrm>
            <a:prstGeom prst="line">
              <a:avLst/>
            </a:prstGeom>
          </p:spPr>
          <p:style>
            <a:lnRef idx="1">
              <a:schemeClr val="dk1"/>
            </a:lnRef>
            <a:fillRef idx="0">
              <a:schemeClr val="dk1"/>
            </a:fillRef>
            <a:effectRef idx="0">
              <a:schemeClr val="dk1"/>
            </a:effectRef>
            <a:fontRef idx="minor">
              <a:schemeClr val="tx1"/>
            </a:fontRef>
          </p:style>
        </p:cxnSp>
        <p:sp>
          <p:nvSpPr>
            <p:cNvPr id="76" name="Rounded Rectangle 75"/>
            <p:cNvSpPr/>
            <p:nvPr/>
          </p:nvSpPr>
          <p:spPr>
            <a:xfrm>
              <a:off x="3062184" y="5196956"/>
              <a:ext cx="2077035" cy="1326497"/>
            </a:xfrm>
            <a:prstGeom prst="roundRect">
              <a:avLst/>
            </a:prstGeom>
            <a:no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7" name="Straight Connector 76"/>
            <p:cNvCxnSpPr>
              <a:endCxn id="71" idx="5"/>
            </p:cNvCxnSpPr>
            <p:nvPr/>
          </p:nvCxnSpPr>
          <p:spPr>
            <a:xfrm flipH="1" flipV="1">
              <a:off x="4053100" y="5881645"/>
              <a:ext cx="255015" cy="131528"/>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Arrow Connector 77"/>
            <p:cNvCxnSpPr/>
            <p:nvPr/>
          </p:nvCxnSpPr>
          <p:spPr>
            <a:xfrm>
              <a:off x="5289972" y="5838935"/>
              <a:ext cx="26298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81" name="TextBox 80"/>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39</a:t>
            </a:fld>
            <a:endParaRPr lang="en-US" dirty="0"/>
          </a:p>
        </p:txBody>
      </p:sp>
    </p:spTree>
    <p:extLst>
      <p:ext uri="{BB962C8B-B14F-4D97-AF65-F5344CB8AC3E}">
        <p14:creationId xmlns:p14="http://schemas.microsoft.com/office/powerpoint/2010/main" val="419170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animBg="1"/>
      <p:bldP spid="43" grpId="0" animBg="1"/>
      <p:bldP spid="44" grpId="0"/>
      <p:bldP spid="45" grpId="0"/>
      <p:bldP spid="47" grpId="0" animBg="1"/>
      <p:bldP spid="49" grpId="0" animBg="1"/>
      <p:bldP spid="52" grpId="0" animBg="1"/>
      <p:bldP spid="54" grpId="0"/>
      <p:bldP spid="55" grpId="0"/>
      <p:bldP spid="58"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 name="Picture 2" descr="http://cbssanfran.files.wordpress.com/2012/03/mountain-lion.jpg?w=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207" y="1279214"/>
            <a:ext cx="4022498" cy="307050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358155" y="1343828"/>
            <a:ext cx="2586280" cy="2859082"/>
          </a:xfrm>
          <a:prstGeom prst="rect">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ular Callout 5"/>
          <p:cNvSpPr/>
          <p:nvPr/>
        </p:nvSpPr>
        <p:spPr>
          <a:xfrm>
            <a:off x="4749462" y="1856007"/>
            <a:ext cx="3572240" cy="2216651"/>
          </a:xfrm>
          <a:prstGeom prst="wedgeRectCallout">
            <a:avLst>
              <a:gd name="adj1" fmla="val -69073"/>
              <a:gd name="adj2" fmla="val -23607"/>
            </a:avLst>
          </a:prstGeom>
          <a:ln/>
        </p:spPr>
        <p:style>
          <a:lnRef idx="3">
            <a:schemeClr val="lt1"/>
          </a:lnRef>
          <a:fillRef idx="1">
            <a:schemeClr val="accent3"/>
          </a:fillRef>
          <a:effectRef idx="1">
            <a:schemeClr val="accent3"/>
          </a:effectRef>
          <a:fontRef idx="minor">
            <a:schemeClr val="lt1"/>
          </a:fontRef>
        </p:style>
        <p:txBody>
          <a:bodyPr rtlCol="0" anchor="ctr"/>
          <a:lstStyle/>
          <a:p>
            <a:pPr lvl="1"/>
            <a:r>
              <a:rPr lang="en-US" sz="2800" b="1" dirty="0" smtClean="0">
                <a:solidFill>
                  <a:srgbClr val="C0504D"/>
                </a:solidFill>
              </a:rPr>
              <a:t>Mountain Lion</a:t>
            </a:r>
            <a:endParaRPr lang="en-US" sz="2800" b="1" dirty="0" smtClean="0">
              <a:solidFill>
                <a:schemeClr val="accent1"/>
              </a:solidFill>
            </a:endParaRPr>
          </a:p>
          <a:p>
            <a:pPr lvl="1"/>
            <a:r>
              <a:rPr lang="en-US" b="1" dirty="0" smtClean="0">
                <a:solidFill>
                  <a:srgbClr val="FFFF00"/>
                </a:solidFill>
              </a:rPr>
              <a:t>DO NOT RUN</a:t>
            </a:r>
          </a:p>
          <a:p>
            <a:pPr lvl="1"/>
            <a:r>
              <a:rPr lang="en-US" dirty="0" smtClean="0"/>
              <a:t>Raise arms to appear larger. </a:t>
            </a:r>
          </a:p>
          <a:p>
            <a:pPr lvl="1"/>
            <a:r>
              <a:rPr lang="en-US" dirty="0" smtClean="0"/>
              <a:t>Show your teeth</a:t>
            </a:r>
            <a:endParaRPr lang="en-US" dirty="0"/>
          </a:p>
        </p:txBody>
      </p:sp>
      <p:sp>
        <p:nvSpPr>
          <p:cNvPr id="9" name="Date Placeholder 8"/>
          <p:cNvSpPr>
            <a:spLocks noGrp="1"/>
          </p:cNvSpPr>
          <p:nvPr>
            <p:ph type="dt" sz="half" idx="10"/>
          </p:nvPr>
        </p:nvSpPr>
        <p:spPr/>
        <p:txBody>
          <a:bodyPr/>
          <a:lstStyle/>
          <a:p>
            <a:r>
              <a:rPr lang="en-US" smtClean="0"/>
              <a:t>16-Nov-17</a:t>
            </a:r>
            <a:endParaRPr lang="en-US" dirty="0"/>
          </a:p>
        </p:txBody>
      </p:sp>
      <p:sp>
        <p:nvSpPr>
          <p:cNvPr id="10" name="Slide Number Placeholder 9"/>
          <p:cNvSpPr>
            <a:spLocks noGrp="1"/>
          </p:cNvSpPr>
          <p:nvPr>
            <p:ph type="sldNum" sz="quarter" idx="12"/>
          </p:nvPr>
        </p:nvSpPr>
        <p:spPr/>
        <p:txBody>
          <a:bodyPr/>
          <a:lstStyle/>
          <a:p>
            <a:fld id="{CF7DC490-98B8-074B-BB30-37775A2447EF}" type="slidenum">
              <a:rPr lang="en-US" smtClean="0"/>
              <a:pPr/>
              <a:t>4</a:t>
            </a:fld>
            <a:endParaRPr lang="en-US" dirty="0"/>
          </a:p>
        </p:txBody>
      </p:sp>
    </p:spTree>
    <p:extLst>
      <p:ext uri="{BB962C8B-B14F-4D97-AF65-F5344CB8AC3E}">
        <p14:creationId xmlns:p14="http://schemas.microsoft.com/office/powerpoint/2010/main" val="21320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Box 163"/>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sp>
        <p:nvSpPr>
          <p:cNvPr id="259" name="TextBox 258"/>
          <p:cNvSpPr txBox="1"/>
          <p:nvPr/>
        </p:nvSpPr>
        <p:spPr>
          <a:xfrm>
            <a:off x="4053325" y="1738320"/>
            <a:ext cx="896023" cy="369333"/>
          </a:xfrm>
          <a:prstGeom prst="rect">
            <a:avLst/>
          </a:prstGeom>
          <a:noFill/>
        </p:spPr>
        <p:txBody>
          <a:bodyPr wrap="square" rtlCol="0">
            <a:spAutoFit/>
          </a:bodyPr>
          <a:lstStyle/>
          <a:p>
            <a:r>
              <a:rPr lang="en-US" dirty="0" smtClean="0"/>
              <a:t>entity</a:t>
            </a:r>
            <a:endParaRPr lang="en-US" sz="2000" dirty="0"/>
          </a:p>
        </p:txBody>
      </p:sp>
      <p:sp>
        <p:nvSpPr>
          <p:cNvPr id="260" name="TextBox 259"/>
          <p:cNvSpPr txBox="1"/>
          <p:nvPr/>
        </p:nvSpPr>
        <p:spPr>
          <a:xfrm>
            <a:off x="2905189" y="2553815"/>
            <a:ext cx="1179547" cy="369333"/>
          </a:xfrm>
          <a:prstGeom prst="rect">
            <a:avLst/>
          </a:prstGeom>
          <a:noFill/>
        </p:spPr>
        <p:txBody>
          <a:bodyPr wrap="square" rtlCol="0">
            <a:spAutoFit/>
          </a:bodyPr>
          <a:lstStyle/>
          <a:p>
            <a:r>
              <a:rPr lang="en-US" dirty="0" smtClean="0"/>
              <a:t>mammal</a:t>
            </a:r>
            <a:endParaRPr lang="en-US" dirty="0"/>
          </a:p>
        </p:txBody>
      </p:sp>
      <p:sp>
        <p:nvSpPr>
          <p:cNvPr id="261" name="Oval 260"/>
          <p:cNvSpPr/>
          <p:nvPr/>
        </p:nvSpPr>
        <p:spPr>
          <a:xfrm>
            <a:off x="4263512" y="2067850"/>
            <a:ext cx="334444" cy="334445"/>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2" name="Oval 261"/>
          <p:cNvSpPr/>
          <p:nvPr/>
        </p:nvSpPr>
        <p:spPr>
          <a:xfrm>
            <a:off x="2708011" y="3660489"/>
            <a:ext cx="334444" cy="334445"/>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3" name="Oval 262"/>
          <p:cNvSpPr/>
          <p:nvPr/>
        </p:nvSpPr>
        <p:spPr>
          <a:xfrm>
            <a:off x="3750292"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4" name="Oval 263"/>
          <p:cNvSpPr/>
          <p:nvPr/>
        </p:nvSpPr>
        <p:spPr>
          <a:xfrm>
            <a:off x="4782125"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5" name="Oval 264"/>
          <p:cNvSpPr/>
          <p:nvPr/>
        </p:nvSpPr>
        <p:spPr>
          <a:xfrm>
            <a:off x="5131839" y="287416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6" name="Oval 265"/>
          <p:cNvSpPr/>
          <p:nvPr/>
        </p:nvSpPr>
        <p:spPr>
          <a:xfrm>
            <a:off x="5914043"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67" name="Straight Connector 266"/>
          <p:cNvCxnSpPr>
            <a:stCxn id="261" idx="3"/>
            <a:endCxn id="271" idx="7"/>
          </p:cNvCxnSpPr>
          <p:nvPr/>
        </p:nvCxnSpPr>
        <p:spPr>
          <a:xfrm flipH="1">
            <a:off x="3722032" y="2353317"/>
            <a:ext cx="590458"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71" idx="3"/>
            <a:endCxn id="262" idx="7"/>
          </p:cNvCxnSpPr>
          <p:nvPr/>
        </p:nvCxnSpPr>
        <p:spPr>
          <a:xfrm flipH="1">
            <a:off x="2993478" y="3159636"/>
            <a:ext cx="492066" cy="54983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9" name="Straight Connector 268"/>
          <p:cNvCxnSpPr>
            <a:stCxn id="261" idx="5"/>
            <a:endCxn id="265" idx="1"/>
          </p:cNvCxnSpPr>
          <p:nvPr/>
        </p:nvCxnSpPr>
        <p:spPr>
          <a:xfrm>
            <a:off x="4548978" y="2353317"/>
            <a:ext cx="631839"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265" idx="5"/>
            <a:endCxn id="266" idx="1"/>
          </p:cNvCxnSpPr>
          <p:nvPr/>
        </p:nvCxnSpPr>
        <p:spPr>
          <a:xfrm>
            <a:off x="5417305" y="3159636"/>
            <a:ext cx="545716" cy="549832"/>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a:off x="3436566" y="2874169"/>
            <a:ext cx="334444" cy="334445"/>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72" name="Straight Connector 271"/>
          <p:cNvCxnSpPr>
            <a:stCxn id="271" idx="5"/>
            <a:endCxn id="263" idx="0"/>
          </p:cNvCxnSpPr>
          <p:nvPr/>
        </p:nvCxnSpPr>
        <p:spPr>
          <a:xfrm>
            <a:off x="3722032" y="3159636"/>
            <a:ext cx="195483" cy="50085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3" name="Straight Connector 272"/>
          <p:cNvCxnSpPr>
            <a:stCxn id="265" idx="3"/>
            <a:endCxn id="264" idx="0"/>
          </p:cNvCxnSpPr>
          <p:nvPr/>
        </p:nvCxnSpPr>
        <p:spPr>
          <a:xfrm flipH="1">
            <a:off x="4949348" y="3159636"/>
            <a:ext cx="231469" cy="50085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4" name="TextBox 273"/>
          <p:cNvSpPr txBox="1"/>
          <p:nvPr/>
        </p:nvSpPr>
        <p:spPr>
          <a:xfrm>
            <a:off x="5448154" y="2798696"/>
            <a:ext cx="1027190" cy="369333"/>
          </a:xfrm>
          <a:prstGeom prst="rect">
            <a:avLst/>
          </a:prstGeom>
          <a:noFill/>
        </p:spPr>
        <p:txBody>
          <a:bodyPr wrap="square" rtlCol="0">
            <a:spAutoFit/>
          </a:bodyPr>
          <a:lstStyle/>
          <a:p>
            <a:r>
              <a:rPr lang="en-US" dirty="0" smtClean="0"/>
              <a:t>vehicle</a:t>
            </a:r>
            <a:endParaRPr lang="en-US" dirty="0"/>
          </a:p>
        </p:txBody>
      </p:sp>
      <p:sp>
        <p:nvSpPr>
          <p:cNvPr id="275" name="TextBox 274"/>
          <p:cNvSpPr txBox="1"/>
          <p:nvPr/>
        </p:nvSpPr>
        <p:spPr>
          <a:xfrm>
            <a:off x="3400741" y="3999768"/>
            <a:ext cx="1082404" cy="369333"/>
          </a:xfrm>
          <a:prstGeom prst="rect">
            <a:avLst/>
          </a:prstGeom>
          <a:noFill/>
        </p:spPr>
        <p:txBody>
          <a:bodyPr wrap="square" rtlCol="0">
            <a:spAutoFit/>
          </a:bodyPr>
          <a:lstStyle/>
          <a:p>
            <a:r>
              <a:rPr lang="en-US" dirty="0"/>
              <a:t>k</a:t>
            </a:r>
            <a:r>
              <a:rPr lang="en-US" dirty="0" smtClean="0"/>
              <a:t>angaroo</a:t>
            </a:r>
            <a:endParaRPr lang="en-US" sz="1600" dirty="0"/>
          </a:p>
        </p:txBody>
      </p:sp>
      <p:sp>
        <p:nvSpPr>
          <p:cNvPr id="276" name="TextBox 275"/>
          <p:cNvSpPr txBox="1"/>
          <p:nvPr/>
        </p:nvSpPr>
        <p:spPr>
          <a:xfrm>
            <a:off x="2522715" y="3991395"/>
            <a:ext cx="812401" cy="369333"/>
          </a:xfrm>
          <a:prstGeom prst="rect">
            <a:avLst/>
          </a:prstGeom>
          <a:noFill/>
        </p:spPr>
        <p:txBody>
          <a:bodyPr wrap="square" rtlCol="0">
            <a:spAutoFit/>
          </a:bodyPr>
          <a:lstStyle/>
          <a:p>
            <a:r>
              <a:rPr lang="en-US" dirty="0"/>
              <a:t>z</a:t>
            </a:r>
            <a:r>
              <a:rPr lang="en-US" dirty="0" smtClean="0"/>
              <a:t>ebra</a:t>
            </a:r>
            <a:endParaRPr lang="en-US" sz="2000" dirty="0"/>
          </a:p>
        </p:txBody>
      </p:sp>
      <p:sp>
        <p:nvSpPr>
          <p:cNvPr id="277" name="TextBox 276"/>
          <p:cNvSpPr txBox="1"/>
          <p:nvPr/>
        </p:nvSpPr>
        <p:spPr>
          <a:xfrm>
            <a:off x="5907273" y="3972440"/>
            <a:ext cx="558789" cy="369333"/>
          </a:xfrm>
          <a:prstGeom prst="rect">
            <a:avLst/>
          </a:prstGeom>
          <a:noFill/>
        </p:spPr>
        <p:txBody>
          <a:bodyPr wrap="square" rtlCol="0">
            <a:spAutoFit/>
          </a:bodyPr>
          <a:lstStyle/>
          <a:p>
            <a:r>
              <a:rPr lang="en-US" dirty="0" smtClean="0"/>
              <a:t>car</a:t>
            </a:r>
            <a:endParaRPr lang="en-US" dirty="0"/>
          </a:p>
        </p:txBody>
      </p:sp>
      <p:sp>
        <p:nvSpPr>
          <p:cNvPr id="278" name="TextBox 277"/>
          <p:cNvSpPr txBox="1"/>
          <p:nvPr/>
        </p:nvSpPr>
        <p:spPr>
          <a:xfrm>
            <a:off x="4748320" y="4004436"/>
            <a:ext cx="739500" cy="369333"/>
          </a:xfrm>
          <a:prstGeom prst="rect">
            <a:avLst/>
          </a:prstGeom>
          <a:noFill/>
        </p:spPr>
        <p:txBody>
          <a:bodyPr wrap="square" rtlCol="0">
            <a:spAutoFit/>
          </a:bodyPr>
          <a:lstStyle/>
          <a:p>
            <a:r>
              <a:rPr lang="en-US" dirty="0" smtClean="0"/>
              <a:t>boat</a:t>
            </a:r>
            <a:endParaRPr lang="en-US" dirty="0"/>
          </a:p>
        </p:txBody>
      </p:sp>
      <p:sp>
        <p:nvSpPr>
          <p:cNvPr id="23" name="TextBox 22"/>
          <p:cNvSpPr txBox="1"/>
          <p:nvPr/>
        </p:nvSpPr>
        <p:spPr>
          <a:xfrm>
            <a:off x="2062833" y="211317"/>
            <a:ext cx="5499664" cy="584776"/>
          </a:xfrm>
          <a:prstGeom prst="rect">
            <a:avLst/>
          </a:prstGeom>
          <a:noFill/>
        </p:spPr>
        <p:txBody>
          <a:bodyPr wrap="square" rtlCol="0">
            <a:spAutoFit/>
          </a:bodyPr>
          <a:lstStyle/>
          <a:p>
            <a:r>
              <a:rPr lang="en-US" sz="3200" b="1" dirty="0" smtClean="0"/>
              <a:t>Formal Problem Statement </a:t>
            </a:r>
            <a:endParaRPr lang="en-US" sz="3200" b="1"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40</a:t>
            </a:fld>
            <a:endParaRPr lang="en-US" dirty="0"/>
          </a:p>
        </p:txBody>
      </p:sp>
    </p:spTree>
    <p:extLst>
      <p:ext uri="{BB962C8B-B14F-4D97-AF65-F5344CB8AC3E}">
        <p14:creationId xmlns:p14="http://schemas.microsoft.com/office/powerpoint/2010/main" val="373837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Box 163"/>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sp>
        <p:nvSpPr>
          <p:cNvPr id="259" name="TextBox 258"/>
          <p:cNvSpPr txBox="1"/>
          <p:nvPr/>
        </p:nvSpPr>
        <p:spPr>
          <a:xfrm>
            <a:off x="4053325" y="1738320"/>
            <a:ext cx="896023" cy="369333"/>
          </a:xfrm>
          <a:prstGeom prst="rect">
            <a:avLst/>
          </a:prstGeom>
          <a:noFill/>
        </p:spPr>
        <p:txBody>
          <a:bodyPr wrap="square" rtlCol="0">
            <a:spAutoFit/>
          </a:bodyPr>
          <a:lstStyle/>
          <a:p>
            <a:r>
              <a:rPr lang="en-US" dirty="0" smtClean="0"/>
              <a:t>entity</a:t>
            </a:r>
            <a:endParaRPr lang="en-US" sz="2000" dirty="0"/>
          </a:p>
        </p:txBody>
      </p:sp>
      <p:sp>
        <p:nvSpPr>
          <p:cNvPr id="260" name="TextBox 259"/>
          <p:cNvSpPr txBox="1"/>
          <p:nvPr/>
        </p:nvSpPr>
        <p:spPr>
          <a:xfrm>
            <a:off x="2905189" y="2553815"/>
            <a:ext cx="1179547" cy="369333"/>
          </a:xfrm>
          <a:prstGeom prst="rect">
            <a:avLst/>
          </a:prstGeom>
          <a:noFill/>
        </p:spPr>
        <p:txBody>
          <a:bodyPr wrap="square" rtlCol="0">
            <a:spAutoFit/>
          </a:bodyPr>
          <a:lstStyle/>
          <a:p>
            <a:r>
              <a:rPr lang="en-US" dirty="0" smtClean="0"/>
              <a:t>mammal</a:t>
            </a:r>
            <a:endParaRPr lang="en-US" dirty="0"/>
          </a:p>
        </p:txBody>
      </p:sp>
      <p:sp>
        <p:nvSpPr>
          <p:cNvPr id="261" name="Oval 260"/>
          <p:cNvSpPr/>
          <p:nvPr/>
        </p:nvSpPr>
        <p:spPr>
          <a:xfrm>
            <a:off x="4263512" y="2067850"/>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2" name="Oval 261"/>
          <p:cNvSpPr/>
          <p:nvPr/>
        </p:nvSpPr>
        <p:spPr>
          <a:xfrm>
            <a:off x="2708011" y="3660489"/>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3" name="Oval 262"/>
          <p:cNvSpPr/>
          <p:nvPr/>
        </p:nvSpPr>
        <p:spPr>
          <a:xfrm>
            <a:off x="3750292"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4" name="Oval 263"/>
          <p:cNvSpPr/>
          <p:nvPr/>
        </p:nvSpPr>
        <p:spPr>
          <a:xfrm>
            <a:off x="4782125"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5" name="Oval 264"/>
          <p:cNvSpPr/>
          <p:nvPr/>
        </p:nvSpPr>
        <p:spPr>
          <a:xfrm>
            <a:off x="5131839" y="287416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6" name="Oval 265"/>
          <p:cNvSpPr/>
          <p:nvPr/>
        </p:nvSpPr>
        <p:spPr>
          <a:xfrm>
            <a:off x="5914043"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67" name="Straight Connector 266"/>
          <p:cNvCxnSpPr>
            <a:stCxn id="261" idx="3"/>
            <a:endCxn id="271" idx="7"/>
          </p:cNvCxnSpPr>
          <p:nvPr/>
        </p:nvCxnSpPr>
        <p:spPr>
          <a:xfrm flipH="1">
            <a:off x="3722032" y="2353317"/>
            <a:ext cx="590458"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71" idx="3"/>
            <a:endCxn id="262" idx="7"/>
          </p:cNvCxnSpPr>
          <p:nvPr/>
        </p:nvCxnSpPr>
        <p:spPr>
          <a:xfrm flipH="1">
            <a:off x="2993478" y="3159636"/>
            <a:ext cx="492066" cy="54983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9" name="Straight Connector 268"/>
          <p:cNvCxnSpPr>
            <a:stCxn id="261" idx="5"/>
            <a:endCxn id="265" idx="1"/>
          </p:cNvCxnSpPr>
          <p:nvPr/>
        </p:nvCxnSpPr>
        <p:spPr>
          <a:xfrm>
            <a:off x="4548978" y="2353317"/>
            <a:ext cx="631839"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265" idx="5"/>
            <a:endCxn id="266" idx="1"/>
          </p:cNvCxnSpPr>
          <p:nvPr/>
        </p:nvCxnSpPr>
        <p:spPr>
          <a:xfrm>
            <a:off x="5417305" y="3159636"/>
            <a:ext cx="545716" cy="549832"/>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a:off x="3436566" y="2874169"/>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72" name="Straight Connector 271"/>
          <p:cNvCxnSpPr>
            <a:stCxn id="271" idx="5"/>
            <a:endCxn id="263" idx="0"/>
          </p:cNvCxnSpPr>
          <p:nvPr/>
        </p:nvCxnSpPr>
        <p:spPr>
          <a:xfrm>
            <a:off x="3722032" y="3159636"/>
            <a:ext cx="195483" cy="50085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3" name="Straight Connector 272"/>
          <p:cNvCxnSpPr>
            <a:stCxn id="265" idx="3"/>
            <a:endCxn id="264" idx="0"/>
          </p:cNvCxnSpPr>
          <p:nvPr/>
        </p:nvCxnSpPr>
        <p:spPr>
          <a:xfrm flipH="1">
            <a:off x="4949348" y="3159636"/>
            <a:ext cx="231469" cy="50085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4" name="TextBox 273"/>
          <p:cNvSpPr txBox="1"/>
          <p:nvPr/>
        </p:nvSpPr>
        <p:spPr>
          <a:xfrm>
            <a:off x="5448154" y="2798696"/>
            <a:ext cx="1027190" cy="369333"/>
          </a:xfrm>
          <a:prstGeom prst="rect">
            <a:avLst/>
          </a:prstGeom>
          <a:noFill/>
        </p:spPr>
        <p:txBody>
          <a:bodyPr wrap="square" rtlCol="0">
            <a:spAutoFit/>
          </a:bodyPr>
          <a:lstStyle/>
          <a:p>
            <a:r>
              <a:rPr lang="en-US" dirty="0" smtClean="0"/>
              <a:t>vehicle</a:t>
            </a:r>
            <a:endParaRPr lang="en-US" dirty="0"/>
          </a:p>
        </p:txBody>
      </p:sp>
      <p:sp>
        <p:nvSpPr>
          <p:cNvPr id="275" name="TextBox 274"/>
          <p:cNvSpPr txBox="1"/>
          <p:nvPr/>
        </p:nvSpPr>
        <p:spPr>
          <a:xfrm>
            <a:off x="3400741" y="3999768"/>
            <a:ext cx="1082404" cy="369333"/>
          </a:xfrm>
          <a:prstGeom prst="rect">
            <a:avLst/>
          </a:prstGeom>
          <a:noFill/>
        </p:spPr>
        <p:txBody>
          <a:bodyPr wrap="square" rtlCol="0">
            <a:spAutoFit/>
          </a:bodyPr>
          <a:lstStyle/>
          <a:p>
            <a:r>
              <a:rPr lang="en-US" dirty="0"/>
              <a:t>k</a:t>
            </a:r>
            <a:r>
              <a:rPr lang="en-US" dirty="0" smtClean="0"/>
              <a:t>angaroo</a:t>
            </a:r>
            <a:endParaRPr lang="en-US" sz="1600" dirty="0"/>
          </a:p>
        </p:txBody>
      </p:sp>
      <p:sp>
        <p:nvSpPr>
          <p:cNvPr id="276" name="TextBox 275"/>
          <p:cNvSpPr txBox="1"/>
          <p:nvPr/>
        </p:nvSpPr>
        <p:spPr>
          <a:xfrm>
            <a:off x="2522715" y="3991395"/>
            <a:ext cx="812401" cy="369333"/>
          </a:xfrm>
          <a:prstGeom prst="rect">
            <a:avLst/>
          </a:prstGeom>
          <a:noFill/>
        </p:spPr>
        <p:txBody>
          <a:bodyPr wrap="square" rtlCol="0">
            <a:spAutoFit/>
          </a:bodyPr>
          <a:lstStyle/>
          <a:p>
            <a:r>
              <a:rPr lang="en-US" dirty="0"/>
              <a:t>z</a:t>
            </a:r>
            <a:r>
              <a:rPr lang="en-US" dirty="0" smtClean="0"/>
              <a:t>ebra</a:t>
            </a:r>
            <a:endParaRPr lang="en-US" sz="2000" dirty="0"/>
          </a:p>
        </p:txBody>
      </p:sp>
      <p:sp>
        <p:nvSpPr>
          <p:cNvPr id="277" name="TextBox 276"/>
          <p:cNvSpPr txBox="1"/>
          <p:nvPr/>
        </p:nvSpPr>
        <p:spPr>
          <a:xfrm>
            <a:off x="5907273" y="3972440"/>
            <a:ext cx="558789" cy="369333"/>
          </a:xfrm>
          <a:prstGeom prst="rect">
            <a:avLst/>
          </a:prstGeom>
          <a:noFill/>
        </p:spPr>
        <p:txBody>
          <a:bodyPr wrap="square" rtlCol="0">
            <a:spAutoFit/>
          </a:bodyPr>
          <a:lstStyle/>
          <a:p>
            <a:r>
              <a:rPr lang="en-US" dirty="0" smtClean="0"/>
              <a:t>car</a:t>
            </a:r>
            <a:endParaRPr lang="en-US" dirty="0"/>
          </a:p>
        </p:txBody>
      </p:sp>
      <p:sp>
        <p:nvSpPr>
          <p:cNvPr id="278" name="TextBox 277"/>
          <p:cNvSpPr txBox="1"/>
          <p:nvPr/>
        </p:nvSpPr>
        <p:spPr>
          <a:xfrm>
            <a:off x="4748320" y="4004436"/>
            <a:ext cx="739500" cy="369333"/>
          </a:xfrm>
          <a:prstGeom prst="rect">
            <a:avLst/>
          </a:prstGeom>
          <a:noFill/>
        </p:spPr>
        <p:txBody>
          <a:bodyPr wrap="square" rtlCol="0">
            <a:spAutoFit/>
          </a:bodyPr>
          <a:lstStyle/>
          <a:p>
            <a:r>
              <a:rPr lang="en-US" dirty="0" smtClean="0"/>
              <a:t>boat</a:t>
            </a:r>
            <a:endParaRPr lang="en-US" dirty="0"/>
          </a:p>
        </p:txBody>
      </p:sp>
      <p:pic>
        <p:nvPicPr>
          <p:cNvPr id="92" name="Picture 2" descr="https://encrypted-tbn0.google.com/images?q=tbn:ANd9GcQjktDwj6uHGFSwHsP1k20PU-nj5r4rwo9EII0UNR2hX8YK7Ct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823" y="4449586"/>
            <a:ext cx="1293293" cy="125358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530774" y="2504837"/>
            <a:ext cx="1596352" cy="369332"/>
          </a:xfrm>
          <a:prstGeom prst="rect">
            <a:avLst/>
          </a:prstGeom>
          <a:noFill/>
        </p:spPr>
        <p:txBody>
          <a:bodyPr wrap="square" rtlCol="0">
            <a:spAutoFit/>
          </a:bodyPr>
          <a:lstStyle/>
          <a:p>
            <a:r>
              <a:rPr lang="en-US" b="1" dirty="0" smtClean="0">
                <a:solidFill>
                  <a:srgbClr val="C0504D"/>
                </a:solidFill>
              </a:rPr>
              <a:t>All Correct </a:t>
            </a:r>
            <a:endParaRPr lang="en-US" b="1" dirty="0">
              <a:solidFill>
                <a:srgbClr val="C0504D"/>
              </a:solidFill>
            </a:endParaRPr>
          </a:p>
        </p:txBody>
      </p:sp>
      <p:cxnSp>
        <p:nvCxnSpPr>
          <p:cNvPr id="22" name="Straight Arrow Connector 21"/>
          <p:cNvCxnSpPr/>
          <p:nvPr/>
        </p:nvCxnSpPr>
        <p:spPr>
          <a:xfrm>
            <a:off x="1582843" y="2923148"/>
            <a:ext cx="1125168" cy="737341"/>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1867186" y="2798696"/>
            <a:ext cx="1467930" cy="243512"/>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867186" y="2236639"/>
            <a:ext cx="2217550" cy="399271"/>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062833" y="211317"/>
            <a:ext cx="5499664" cy="584776"/>
          </a:xfrm>
          <a:prstGeom prst="rect">
            <a:avLst/>
          </a:prstGeom>
          <a:noFill/>
        </p:spPr>
        <p:txBody>
          <a:bodyPr wrap="square" rtlCol="0">
            <a:spAutoFit/>
          </a:bodyPr>
          <a:lstStyle/>
          <a:p>
            <a:r>
              <a:rPr lang="en-US" sz="3200" b="1" dirty="0" smtClean="0"/>
              <a:t>Formal Problem Statement </a:t>
            </a:r>
            <a:endParaRPr lang="en-US" sz="3200" b="1"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dirty="0"/>
          </a:p>
        </p:txBody>
      </p:sp>
    </p:spTree>
    <p:extLst>
      <p:ext uri="{BB962C8B-B14F-4D97-AF65-F5344CB8AC3E}">
        <p14:creationId xmlns:p14="http://schemas.microsoft.com/office/powerpoint/2010/main" val="35223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Box 163"/>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sp>
        <p:nvSpPr>
          <p:cNvPr id="259" name="TextBox 258"/>
          <p:cNvSpPr txBox="1"/>
          <p:nvPr/>
        </p:nvSpPr>
        <p:spPr>
          <a:xfrm>
            <a:off x="4053325" y="1738320"/>
            <a:ext cx="896023" cy="369333"/>
          </a:xfrm>
          <a:prstGeom prst="rect">
            <a:avLst/>
          </a:prstGeom>
          <a:noFill/>
        </p:spPr>
        <p:txBody>
          <a:bodyPr wrap="square" rtlCol="0">
            <a:spAutoFit/>
          </a:bodyPr>
          <a:lstStyle/>
          <a:p>
            <a:r>
              <a:rPr lang="en-US" dirty="0" smtClean="0"/>
              <a:t>entity</a:t>
            </a:r>
            <a:endParaRPr lang="en-US" sz="2000" dirty="0"/>
          </a:p>
        </p:txBody>
      </p:sp>
      <p:sp>
        <p:nvSpPr>
          <p:cNvPr id="260" name="TextBox 259"/>
          <p:cNvSpPr txBox="1"/>
          <p:nvPr/>
        </p:nvSpPr>
        <p:spPr>
          <a:xfrm>
            <a:off x="2905189" y="2553815"/>
            <a:ext cx="1179547" cy="369333"/>
          </a:xfrm>
          <a:prstGeom prst="rect">
            <a:avLst/>
          </a:prstGeom>
          <a:noFill/>
        </p:spPr>
        <p:txBody>
          <a:bodyPr wrap="square" rtlCol="0">
            <a:spAutoFit/>
          </a:bodyPr>
          <a:lstStyle/>
          <a:p>
            <a:r>
              <a:rPr lang="en-US" dirty="0" smtClean="0"/>
              <a:t>mammal</a:t>
            </a:r>
            <a:endParaRPr lang="en-US" dirty="0"/>
          </a:p>
        </p:txBody>
      </p:sp>
      <p:sp>
        <p:nvSpPr>
          <p:cNvPr id="261" name="Oval 260"/>
          <p:cNvSpPr/>
          <p:nvPr/>
        </p:nvSpPr>
        <p:spPr>
          <a:xfrm>
            <a:off x="4263512" y="2067850"/>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2" name="Oval 261"/>
          <p:cNvSpPr/>
          <p:nvPr/>
        </p:nvSpPr>
        <p:spPr>
          <a:xfrm>
            <a:off x="2708011" y="3660489"/>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3" name="Oval 262"/>
          <p:cNvSpPr/>
          <p:nvPr/>
        </p:nvSpPr>
        <p:spPr>
          <a:xfrm>
            <a:off x="3750292"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4" name="Oval 263"/>
          <p:cNvSpPr/>
          <p:nvPr/>
        </p:nvSpPr>
        <p:spPr>
          <a:xfrm>
            <a:off x="4782125"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5" name="Oval 264"/>
          <p:cNvSpPr/>
          <p:nvPr/>
        </p:nvSpPr>
        <p:spPr>
          <a:xfrm>
            <a:off x="5131839" y="287416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66" name="Oval 265"/>
          <p:cNvSpPr/>
          <p:nvPr/>
        </p:nvSpPr>
        <p:spPr>
          <a:xfrm>
            <a:off x="5914043" y="3660489"/>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67" name="Straight Connector 266"/>
          <p:cNvCxnSpPr>
            <a:stCxn id="261" idx="3"/>
            <a:endCxn id="271" idx="7"/>
          </p:cNvCxnSpPr>
          <p:nvPr/>
        </p:nvCxnSpPr>
        <p:spPr>
          <a:xfrm flipH="1">
            <a:off x="3722032" y="2353317"/>
            <a:ext cx="590458"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71" idx="3"/>
            <a:endCxn id="262" idx="7"/>
          </p:cNvCxnSpPr>
          <p:nvPr/>
        </p:nvCxnSpPr>
        <p:spPr>
          <a:xfrm flipH="1">
            <a:off x="2993478" y="3159636"/>
            <a:ext cx="492066" cy="54983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69" name="Straight Connector 268"/>
          <p:cNvCxnSpPr>
            <a:stCxn id="261" idx="5"/>
            <a:endCxn id="265" idx="1"/>
          </p:cNvCxnSpPr>
          <p:nvPr/>
        </p:nvCxnSpPr>
        <p:spPr>
          <a:xfrm>
            <a:off x="4548978" y="2353317"/>
            <a:ext cx="631839"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265" idx="5"/>
            <a:endCxn id="266" idx="1"/>
          </p:cNvCxnSpPr>
          <p:nvPr/>
        </p:nvCxnSpPr>
        <p:spPr>
          <a:xfrm>
            <a:off x="5417305" y="3159636"/>
            <a:ext cx="545716" cy="549832"/>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a:off x="3436566" y="2874169"/>
            <a:ext cx="334444" cy="334445"/>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72" name="Straight Connector 271"/>
          <p:cNvCxnSpPr>
            <a:stCxn id="271" idx="5"/>
            <a:endCxn id="263" idx="0"/>
          </p:cNvCxnSpPr>
          <p:nvPr/>
        </p:nvCxnSpPr>
        <p:spPr>
          <a:xfrm>
            <a:off x="3722032" y="3159636"/>
            <a:ext cx="195483" cy="50085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73" name="Straight Connector 272"/>
          <p:cNvCxnSpPr>
            <a:stCxn id="265" idx="3"/>
            <a:endCxn id="264" idx="0"/>
          </p:cNvCxnSpPr>
          <p:nvPr/>
        </p:nvCxnSpPr>
        <p:spPr>
          <a:xfrm flipH="1">
            <a:off x="4949348" y="3159636"/>
            <a:ext cx="231469" cy="50085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4" name="TextBox 273"/>
          <p:cNvSpPr txBox="1"/>
          <p:nvPr/>
        </p:nvSpPr>
        <p:spPr>
          <a:xfrm>
            <a:off x="5448154" y="2798696"/>
            <a:ext cx="1027190" cy="369333"/>
          </a:xfrm>
          <a:prstGeom prst="rect">
            <a:avLst/>
          </a:prstGeom>
          <a:noFill/>
        </p:spPr>
        <p:txBody>
          <a:bodyPr wrap="square" rtlCol="0">
            <a:spAutoFit/>
          </a:bodyPr>
          <a:lstStyle/>
          <a:p>
            <a:r>
              <a:rPr lang="en-US" dirty="0" smtClean="0"/>
              <a:t>vehicle</a:t>
            </a:r>
            <a:endParaRPr lang="en-US" dirty="0"/>
          </a:p>
        </p:txBody>
      </p:sp>
      <p:sp>
        <p:nvSpPr>
          <p:cNvPr id="275" name="TextBox 274"/>
          <p:cNvSpPr txBox="1"/>
          <p:nvPr/>
        </p:nvSpPr>
        <p:spPr>
          <a:xfrm>
            <a:off x="3400741" y="3999768"/>
            <a:ext cx="1082404" cy="369333"/>
          </a:xfrm>
          <a:prstGeom prst="rect">
            <a:avLst/>
          </a:prstGeom>
          <a:noFill/>
        </p:spPr>
        <p:txBody>
          <a:bodyPr wrap="square" rtlCol="0">
            <a:spAutoFit/>
          </a:bodyPr>
          <a:lstStyle/>
          <a:p>
            <a:r>
              <a:rPr lang="en-US" dirty="0"/>
              <a:t>k</a:t>
            </a:r>
            <a:r>
              <a:rPr lang="en-US" dirty="0" smtClean="0"/>
              <a:t>angaroo</a:t>
            </a:r>
            <a:endParaRPr lang="en-US" sz="1600" dirty="0"/>
          </a:p>
        </p:txBody>
      </p:sp>
      <p:sp>
        <p:nvSpPr>
          <p:cNvPr id="276" name="TextBox 275"/>
          <p:cNvSpPr txBox="1"/>
          <p:nvPr/>
        </p:nvSpPr>
        <p:spPr>
          <a:xfrm>
            <a:off x="2522715" y="3991395"/>
            <a:ext cx="812401" cy="369333"/>
          </a:xfrm>
          <a:prstGeom prst="rect">
            <a:avLst/>
          </a:prstGeom>
          <a:noFill/>
        </p:spPr>
        <p:txBody>
          <a:bodyPr wrap="square" rtlCol="0">
            <a:spAutoFit/>
          </a:bodyPr>
          <a:lstStyle/>
          <a:p>
            <a:r>
              <a:rPr lang="en-US" dirty="0"/>
              <a:t>z</a:t>
            </a:r>
            <a:r>
              <a:rPr lang="en-US" dirty="0" smtClean="0"/>
              <a:t>ebra</a:t>
            </a:r>
            <a:endParaRPr lang="en-US" sz="2000" dirty="0"/>
          </a:p>
        </p:txBody>
      </p:sp>
      <p:sp>
        <p:nvSpPr>
          <p:cNvPr id="277" name="TextBox 276"/>
          <p:cNvSpPr txBox="1"/>
          <p:nvPr/>
        </p:nvSpPr>
        <p:spPr>
          <a:xfrm>
            <a:off x="5907273" y="3972440"/>
            <a:ext cx="558789" cy="369333"/>
          </a:xfrm>
          <a:prstGeom prst="rect">
            <a:avLst/>
          </a:prstGeom>
          <a:noFill/>
        </p:spPr>
        <p:txBody>
          <a:bodyPr wrap="square" rtlCol="0">
            <a:spAutoFit/>
          </a:bodyPr>
          <a:lstStyle/>
          <a:p>
            <a:r>
              <a:rPr lang="en-US" dirty="0" smtClean="0"/>
              <a:t>car</a:t>
            </a:r>
            <a:endParaRPr lang="en-US" dirty="0"/>
          </a:p>
        </p:txBody>
      </p:sp>
      <p:sp>
        <p:nvSpPr>
          <p:cNvPr id="278" name="TextBox 277"/>
          <p:cNvSpPr txBox="1"/>
          <p:nvPr/>
        </p:nvSpPr>
        <p:spPr>
          <a:xfrm>
            <a:off x="4748320" y="4004436"/>
            <a:ext cx="739500" cy="369333"/>
          </a:xfrm>
          <a:prstGeom prst="rect">
            <a:avLst/>
          </a:prstGeom>
          <a:noFill/>
        </p:spPr>
        <p:txBody>
          <a:bodyPr wrap="square" rtlCol="0">
            <a:spAutoFit/>
          </a:bodyPr>
          <a:lstStyle/>
          <a:p>
            <a:r>
              <a:rPr lang="en-US" dirty="0" smtClean="0"/>
              <a:t>boat</a:t>
            </a:r>
            <a:endParaRPr lang="en-US" dirty="0"/>
          </a:p>
        </p:txBody>
      </p:sp>
      <p:pic>
        <p:nvPicPr>
          <p:cNvPr id="92" name="Picture 2" descr="https://encrypted-tbn0.google.com/images?q=tbn:ANd9GcQjktDwj6uHGFSwHsP1k20PU-nj5r4rwo9EII0UNR2hX8YK7Ct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823" y="4449586"/>
            <a:ext cx="1293293" cy="125358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530774" y="2504837"/>
            <a:ext cx="1596352" cy="369332"/>
          </a:xfrm>
          <a:prstGeom prst="rect">
            <a:avLst/>
          </a:prstGeom>
          <a:noFill/>
        </p:spPr>
        <p:txBody>
          <a:bodyPr wrap="square" rtlCol="0">
            <a:spAutoFit/>
          </a:bodyPr>
          <a:lstStyle/>
          <a:p>
            <a:r>
              <a:rPr lang="en-US" b="1" dirty="0" smtClean="0">
                <a:solidFill>
                  <a:srgbClr val="C0504D"/>
                </a:solidFill>
              </a:rPr>
              <a:t>All Correct </a:t>
            </a:r>
            <a:endParaRPr lang="en-US" b="1" dirty="0">
              <a:solidFill>
                <a:srgbClr val="C0504D"/>
              </a:solidFill>
            </a:endParaRPr>
          </a:p>
        </p:txBody>
      </p:sp>
      <p:cxnSp>
        <p:nvCxnSpPr>
          <p:cNvPr id="22" name="Straight Arrow Connector 21"/>
          <p:cNvCxnSpPr/>
          <p:nvPr/>
        </p:nvCxnSpPr>
        <p:spPr>
          <a:xfrm>
            <a:off x="1582843" y="2923148"/>
            <a:ext cx="1125168" cy="737341"/>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1867186" y="2798696"/>
            <a:ext cx="1467930" cy="243512"/>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867186" y="2236639"/>
            <a:ext cx="2217550" cy="399271"/>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Explosion 1 25"/>
          <p:cNvSpPr/>
          <p:nvPr/>
        </p:nvSpPr>
        <p:spPr>
          <a:xfrm>
            <a:off x="4719963" y="1901039"/>
            <a:ext cx="881596" cy="684158"/>
          </a:xfrm>
          <a:prstGeom prst="irregularSeal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00"/>
                </a:solidFill>
              </a:rPr>
              <a:t>$0</a:t>
            </a:r>
            <a:endParaRPr lang="en-US" sz="2400" b="1" dirty="0">
              <a:solidFill>
                <a:srgbClr val="FFFF00"/>
              </a:solidFill>
            </a:endParaRPr>
          </a:p>
        </p:txBody>
      </p:sp>
      <p:sp>
        <p:nvSpPr>
          <p:cNvPr id="103" name="Explosion 1 102"/>
          <p:cNvSpPr/>
          <p:nvPr/>
        </p:nvSpPr>
        <p:spPr>
          <a:xfrm>
            <a:off x="3790975" y="2737597"/>
            <a:ext cx="881596" cy="684158"/>
          </a:xfrm>
          <a:prstGeom prst="irregularSeal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00"/>
                </a:solidFill>
              </a:rPr>
              <a:t>$1</a:t>
            </a:r>
            <a:endParaRPr lang="en-US" sz="2400" b="1" dirty="0">
              <a:solidFill>
                <a:srgbClr val="FFFF00"/>
              </a:solidFill>
            </a:endParaRPr>
          </a:p>
        </p:txBody>
      </p:sp>
      <p:sp>
        <p:nvSpPr>
          <p:cNvPr id="104" name="Explosion 1 103"/>
          <p:cNvSpPr/>
          <p:nvPr/>
        </p:nvSpPr>
        <p:spPr>
          <a:xfrm>
            <a:off x="2959943" y="3506020"/>
            <a:ext cx="881596" cy="684158"/>
          </a:xfrm>
          <a:prstGeom prst="irregularSeal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FF00"/>
                </a:solidFill>
              </a:rPr>
              <a:t>$2</a:t>
            </a:r>
            <a:endParaRPr lang="en-US" sz="2400" b="1" dirty="0">
              <a:solidFill>
                <a:srgbClr val="FFFF00"/>
              </a:solidFill>
            </a:endParaRPr>
          </a:p>
        </p:txBody>
      </p:sp>
      <p:sp>
        <p:nvSpPr>
          <p:cNvPr id="31" name="TextBox 30"/>
          <p:cNvSpPr txBox="1"/>
          <p:nvPr/>
        </p:nvSpPr>
        <p:spPr>
          <a:xfrm>
            <a:off x="2062833" y="211317"/>
            <a:ext cx="5499664" cy="584776"/>
          </a:xfrm>
          <a:prstGeom prst="rect">
            <a:avLst/>
          </a:prstGeom>
          <a:noFill/>
        </p:spPr>
        <p:txBody>
          <a:bodyPr wrap="square" rtlCol="0">
            <a:spAutoFit/>
          </a:bodyPr>
          <a:lstStyle/>
          <a:p>
            <a:r>
              <a:rPr lang="en-US" sz="3200" b="1" dirty="0" smtClean="0"/>
              <a:t>Formal Problem Statement </a:t>
            </a:r>
            <a:endParaRPr lang="en-US" sz="3200" b="1"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42</a:t>
            </a:fld>
            <a:endParaRPr lang="en-US" dirty="0"/>
          </a:p>
        </p:txBody>
      </p:sp>
    </p:spTree>
    <p:extLst>
      <p:ext uri="{BB962C8B-B14F-4D97-AF65-F5344CB8AC3E}">
        <p14:creationId xmlns:p14="http://schemas.microsoft.com/office/powerpoint/2010/main" val="3110949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7" name="TextBox 336"/>
              <p:cNvSpPr txBox="1"/>
              <p:nvPr/>
            </p:nvSpPr>
            <p:spPr>
              <a:xfrm>
                <a:off x="-5207311" y="3115932"/>
                <a:ext cx="3878557" cy="646331"/>
              </a:xfrm>
              <a:prstGeom prst="rect">
                <a:avLst/>
              </a:prstGeom>
              <a:noFill/>
            </p:spPr>
            <p:txBody>
              <a:bodyPr wrap="square" rtlCol="0">
                <a:spAutoFit/>
              </a:bodyPr>
              <a:lstStyle/>
              <a:p>
                <a:endParaRPr lang="en-US" sz="2000" b="0" dirty="0" smtClean="0"/>
              </a:p>
              <a:p>
                <a:endParaRPr lang="en-US" sz="2000" dirty="0" smtClean="0"/>
              </a:p>
            </p:txBody>
          </p:sp>
        </mc:Choice>
        <mc:Fallback xmlns="">
          <p:sp>
            <p:nvSpPr>
              <p:cNvPr id="337" name="TextBox 336"/>
              <p:cNvSpPr txBox="1">
                <a:spLocks noRot="1" noChangeAspect="1" noMove="1" noResize="1" noEditPoints="1" noAdjustHandles="1" noChangeArrowheads="1" noChangeShapeType="1" noTextEdit="1"/>
              </p:cNvSpPr>
              <p:nvPr/>
            </p:nvSpPr>
            <p:spPr>
              <a:xfrm>
                <a:off x="-5207311" y="3115932"/>
                <a:ext cx="3878557" cy="646331"/>
              </a:xfrm>
              <a:prstGeom prst="rect">
                <a:avLst/>
              </a:prstGeom>
              <a:blipFill rotWithShape="1">
                <a:blip r:embed="rId4"/>
                <a:stretch>
                  <a:fillRect/>
                </a:stretch>
              </a:blipFill>
            </p:spPr>
            <p:txBody>
              <a:bodyPr/>
              <a:lstStyle/>
              <a:p>
                <a:r>
                  <a:rPr lang="en-US">
                    <a:noFill/>
                  </a:rPr>
                  <a:t> </a:t>
                </a:r>
              </a:p>
            </p:txBody>
          </p:sp>
        </mc:Fallback>
      </mc:AlternateContent>
      <p:sp>
        <p:nvSpPr>
          <p:cNvPr id="81" name="TextBox 80"/>
          <p:cNvSpPr txBox="1"/>
          <p:nvPr/>
        </p:nvSpPr>
        <p:spPr>
          <a:xfrm>
            <a:off x="5101127" y="6037342"/>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pic>
        <p:nvPicPr>
          <p:cNvPr id="173" name="Picture 2" descr="http://t0.gstatic.com/images?q=tbn:ANd9GcRupnqhavo2rdQeRLJOMBMucjivoN5sVI62TegldXq5yTAHQP2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61" r="30358"/>
          <a:stretch/>
        </p:blipFill>
        <p:spPr bwMode="auto">
          <a:xfrm>
            <a:off x="-2720346" y="2546866"/>
            <a:ext cx="411491" cy="582858"/>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http://t0.gstatic.com/images?q=tbn:ANd9GcRupnqhavo2rdQeRLJOMBMucjivoN5sVI62TegldXq5yTAHQP2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61" r="30358"/>
          <a:stretch/>
        </p:blipFill>
        <p:spPr bwMode="auto">
          <a:xfrm>
            <a:off x="-2223037" y="3371910"/>
            <a:ext cx="411491" cy="582858"/>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12" name="Rectangle 11"/>
              <p:cNvSpPr/>
              <p:nvPr/>
            </p:nvSpPr>
            <p:spPr>
              <a:xfrm>
                <a:off x="-4953000" y="4034798"/>
                <a:ext cx="4140889" cy="923330"/>
              </a:xfrm>
              <a:prstGeom prst="rect">
                <a:avLst/>
              </a:prstGeom>
            </p:spPr>
            <p:txBody>
              <a:bodyPr wrap="square">
                <a:spAutoFit/>
              </a:bodyPr>
              <a:lstStyle/>
              <a:p>
                <a14:m>
                  <m:oMath xmlns:m="http://schemas.openxmlformats.org/officeDocument/2006/math">
                    <m:acc>
                      <m:accPr>
                        <m:chr m:val="⃗"/>
                        <m:ctrlPr>
                          <a:rPr lang="en-US" i="1">
                            <a:latin typeface="Cambria Math" charset="0"/>
                          </a:rPr>
                        </m:ctrlPr>
                      </m:accPr>
                      <m:e>
                        <m:r>
                          <a:rPr lang="en-US" i="1">
                            <a:latin typeface="Cambria Math"/>
                          </a:rPr>
                          <m:t>𝑟</m:t>
                        </m:r>
                      </m:e>
                    </m:acc>
                  </m:oMath>
                </a14:m>
                <a:r>
                  <a:rPr lang="en-US" dirty="0" smtClean="0"/>
                  <a:t>: rewards of the nodes. </a:t>
                </a:r>
              </a:p>
              <a:p>
                <a:r>
                  <a:rPr lang="en-US" dirty="0" smtClean="0"/>
                  <a:t>Reward </a:t>
                </a:r>
                <a14:m>
                  <m:oMath xmlns:m="http://schemas.openxmlformats.org/officeDocument/2006/math">
                    <m:r>
                      <a:rPr lang="en-US" i="1">
                        <a:latin typeface="Cambria Math"/>
                      </a:rPr>
                      <m:t>𝑅</m:t>
                    </m:r>
                    <m:r>
                      <a:rPr lang="en-US" i="1">
                        <a:latin typeface="Cambria Math"/>
                      </a:rPr>
                      <m:t>(</m:t>
                    </m:r>
                    <m:r>
                      <a:rPr lang="en-US" i="1">
                        <a:latin typeface="Cambria Math"/>
                      </a:rPr>
                      <m:t>𝑓</m:t>
                    </m:r>
                    <m:r>
                      <a:rPr lang="en-US" i="1">
                        <a:latin typeface="Cambria Math"/>
                      </a:rPr>
                      <m:t>, </m:t>
                    </m:r>
                    <m:acc>
                      <m:accPr>
                        <m:chr m:val="⃗"/>
                        <m:ctrlPr>
                          <a:rPr lang="en-US" i="1">
                            <a:latin typeface="Cambria Math" charset="0"/>
                          </a:rPr>
                        </m:ctrlPr>
                      </m:accPr>
                      <m:e>
                        <m:r>
                          <a:rPr lang="en-US" i="1">
                            <a:latin typeface="Cambria Math"/>
                          </a:rPr>
                          <m:t>𝑟</m:t>
                        </m:r>
                      </m:e>
                    </m:acc>
                    <m:r>
                      <a:rPr lang="en-US" i="1">
                        <a:latin typeface="Cambria Math"/>
                      </a:rPr>
                      <m:t>)</m:t>
                    </m:r>
                  </m:oMath>
                </a14:m>
                <a:r>
                  <a:rPr lang="en-US" dirty="0"/>
                  <a:t> : </a:t>
                </a:r>
                <a:r>
                  <a:rPr lang="en-US" dirty="0" smtClean="0"/>
                  <a:t>rewards of the classifier</a:t>
                </a:r>
                <a:endParaRPr lang="en-US" dirty="0"/>
              </a:p>
              <a:p>
                <a:r>
                  <a:rPr lang="en-US" dirty="0"/>
                  <a:t>Accuracy </a:t>
                </a:r>
                <a14:m>
                  <m:oMath xmlns:m="http://schemas.openxmlformats.org/officeDocument/2006/math">
                    <m:r>
                      <m:rPr>
                        <m:sty m:val="p"/>
                      </m:rPr>
                      <a:rPr lang="en-US">
                        <a:latin typeface="Cambria Math"/>
                      </a:rPr>
                      <m:t>Φ</m:t>
                    </m:r>
                    <m:d>
                      <m:dPr>
                        <m:ctrlPr>
                          <a:rPr lang="en-US" i="1">
                            <a:latin typeface="Cambria Math" charset="0"/>
                          </a:rPr>
                        </m:ctrlPr>
                      </m:dPr>
                      <m:e>
                        <m:r>
                          <a:rPr lang="en-US" i="1">
                            <a:latin typeface="Cambria Math"/>
                          </a:rPr>
                          <m:t>𝑓</m:t>
                        </m:r>
                      </m:e>
                    </m:d>
                  </m:oMath>
                </a14:m>
                <a:r>
                  <a:rPr lang="en-US" dirty="0"/>
                  <a:t> : </a:t>
                </a:r>
                <a:r>
                  <a:rPr lang="en-US" dirty="0" smtClean="0"/>
                  <a:t>accuracy of the classifier</a:t>
                </a:r>
              </a:p>
            </p:txBody>
          </p:sp>
        </mc:Choice>
        <mc:Fallback xmlns="">
          <p:sp>
            <p:nvSpPr>
              <p:cNvPr id="12" name="Rectangle 11"/>
              <p:cNvSpPr>
                <a:spLocks noRot="1" noChangeAspect="1" noMove="1" noResize="1" noEditPoints="1" noAdjustHandles="1" noChangeArrowheads="1" noChangeShapeType="1" noTextEdit="1"/>
              </p:cNvSpPr>
              <p:nvPr/>
            </p:nvSpPr>
            <p:spPr>
              <a:xfrm>
                <a:off x="-4953000" y="4034798"/>
                <a:ext cx="4140889" cy="923330"/>
              </a:xfrm>
              <a:prstGeom prst="rect">
                <a:avLst/>
              </a:prstGeom>
              <a:blipFill rotWithShape="1">
                <a:blip r:embed="rId12"/>
                <a:stretch>
                  <a:fillRect/>
                </a:stretch>
              </a:blipFill>
            </p:spPr>
            <p:txBody>
              <a:bodyPr/>
              <a:lstStyle/>
              <a:p>
                <a:r>
                  <a:rPr lang="en-US">
                    <a:noFill/>
                  </a:rPr>
                  <a:t> </a:t>
                </a:r>
              </a:p>
            </p:txBody>
          </p:sp>
        </mc:Fallback>
      </mc:AlternateContent>
      <p:graphicFrame>
        <p:nvGraphicFramePr>
          <p:cNvPr id="133" name="Object 132"/>
          <p:cNvGraphicFramePr>
            <a:graphicFrameLocks noChangeAspect="1"/>
          </p:cNvGraphicFramePr>
          <p:nvPr>
            <p:extLst>
              <p:ext uri="{D42A27DB-BD31-4B8C-83A1-F6EECF244321}">
                <p14:modId xmlns:p14="http://schemas.microsoft.com/office/powerpoint/2010/main" val="995838654"/>
              </p:ext>
            </p:extLst>
          </p:nvPr>
        </p:nvGraphicFramePr>
        <p:xfrm>
          <a:off x="5708615" y="2404176"/>
          <a:ext cx="2287588" cy="844550"/>
        </p:xfrm>
        <a:graphic>
          <a:graphicData uri="http://schemas.openxmlformats.org/presentationml/2006/ole">
            <mc:AlternateContent xmlns:mc="http://schemas.openxmlformats.org/markup-compatibility/2006">
              <mc:Choice xmlns:v="urn:schemas-microsoft-com:vml" Requires="v">
                <p:oleObj spid="_x0000_s1047" name="Equation" r:id="rId13" imgW="1409700" imgH="520700" progId="Equation.3">
                  <p:embed/>
                </p:oleObj>
              </mc:Choice>
              <mc:Fallback>
                <p:oleObj name="Equation" r:id="rId13" imgW="1409700" imgH="520700" progId="Equation.3">
                  <p:embed/>
                  <p:pic>
                    <p:nvPicPr>
                      <p:cNvPr id="0" name=""/>
                      <p:cNvPicPr/>
                      <p:nvPr/>
                    </p:nvPicPr>
                    <p:blipFill>
                      <a:blip r:embed="rId14"/>
                      <a:stretch>
                        <a:fillRect/>
                      </a:stretch>
                    </p:blipFill>
                    <p:spPr>
                      <a:xfrm>
                        <a:off x="5708615" y="2404176"/>
                        <a:ext cx="2287588" cy="844550"/>
                      </a:xfrm>
                      <a:prstGeom prst="rect">
                        <a:avLst/>
                      </a:prstGeom>
                    </p:spPr>
                  </p:pic>
                </p:oleObj>
              </mc:Fallback>
            </mc:AlternateContent>
          </a:graphicData>
        </a:graphic>
      </p:graphicFrame>
      <p:sp>
        <p:nvSpPr>
          <p:cNvPr id="10" name="TextBox 9"/>
          <p:cNvSpPr txBox="1"/>
          <p:nvPr/>
        </p:nvSpPr>
        <p:spPr>
          <a:xfrm>
            <a:off x="2062833" y="211317"/>
            <a:ext cx="5499664" cy="584776"/>
          </a:xfrm>
          <a:prstGeom prst="rect">
            <a:avLst/>
          </a:prstGeom>
          <a:noFill/>
        </p:spPr>
        <p:txBody>
          <a:bodyPr wrap="square" rtlCol="0">
            <a:spAutoFit/>
          </a:bodyPr>
          <a:lstStyle/>
          <a:p>
            <a:r>
              <a:rPr lang="en-US" sz="3200" b="1" dirty="0" smtClean="0"/>
              <a:t>Formal Problem Statement </a:t>
            </a:r>
            <a:endParaRPr lang="en-US" sz="3200" b="1" dirty="0"/>
          </a:p>
        </p:txBody>
      </p:sp>
      <p:sp>
        <p:nvSpPr>
          <p:cNvPr id="13" name="TextBox 12"/>
          <p:cNvSpPr txBox="1"/>
          <p:nvPr/>
        </p:nvSpPr>
        <p:spPr>
          <a:xfrm>
            <a:off x="101126" y="928775"/>
            <a:ext cx="8929137" cy="1077218"/>
          </a:xfrm>
          <a:prstGeom prst="rect">
            <a:avLst/>
          </a:prstGeom>
          <a:noFill/>
        </p:spPr>
        <p:txBody>
          <a:bodyPr wrap="square" rtlCol="0">
            <a:spAutoFit/>
          </a:bodyPr>
          <a:lstStyle/>
          <a:p>
            <a:r>
              <a:rPr lang="en-US" sz="2400" b="1" dirty="0" smtClean="0"/>
              <a:t>Assumptions</a:t>
            </a:r>
          </a:p>
          <a:p>
            <a:pPr marL="285750" indent="-285750">
              <a:buFont typeface="Arial"/>
              <a:buChar char="•"/>
            </a:pPr>
            <a:r>
              <a:rPr lang="en-US" sz="2000" dirty="0" smtClean="0"/>
              <a:t>Same distribution for training and test.</a:t>
            </a:r>
          </a:p>
          <a:p>
            <a:pPr marL="285750" indent="-285750">
              <a:buFont typeface="Arial"/>
              <a:buChar char="•"/>
            </a:pPr>
            <a:r>
              <a:rPr lang="en-US" sz="2000" dirty="0"/>
              <a:t>A</a:t>
            </a:r>
            <a:r>
              <a:rPr lang="en-US" sz="2000" dirty="0" smtClean="0"/>
              <a:t> base classifier </a:t>
            </a:r>
            <a:r>
              <a:rPr lang="en-US" sz="2000" b="1" i="1" dirty="0" smtClean="0">
                <a:solidFill>
                  <a:schemeClr val="accent2"/>
                </a:solidFill>
              </a:rPr>
              <a:t>g</a:t>
            </a:r>
            <a:r>
              <a:rPr lang="en-US" sz="2000" dirty="0" smtClean="0"/>
              <a:t> that gives posterior probability on the hierarchy.</a:t>
            </a:r>
          </a:p>
        </p:txBody>
      </p:sp>
      <p:sp>
        <p:nvSpPr>
          <p:cNvPr id="382" name="TextBox 381"/>
          <p:cNvSpPr txBox="1"/>
          <p:nvPr/>
        </p:nvSpPr>
        <p:spPr>
          <a:xfrm>
            <a:off x="101126" y="1983847"/>
            <a:ext cx="8929137" cy="1384995"/>
          </a:xfrm>
          <a:prstGeom prst="rect">
            <a:avLst/>
          </a:prstGeom>
          <a:noFill/>
        </p:spPr>
        <p:txBody>
          <a:bodyPr wrap="square" rtlCol="0">
            <a:spAutoFit/>
          </a:bodyPr>
          <a:lstStyle/>
          <a:p>
            <a:r>
              <a:rPr lang="en-US" sz="2400" b="1" dirty="0" smtClean="0"/>
              <a:t>Goal</a:t>
            </a:r>
          </a:p>
          <a:p>
            <a:pPr marL="285750" indent="-285750">
              <a:buFont typeface="Arial"/>
              <a:buChar char="•"/>
            </a:pPr>
            <a:r>
              <a:rPr lang="en-US" sz="2000" dirty="0" smtClean="0"/>
              <a:t>Find a </a:t>
            </a:r>
            <a:r>
              <a:rPr lang="en-US" sz="2000" b="1" i="1" dirty="0" smtClean="0">
                <a:solidFill>
                  <a:schemeClr val="accent2"/>
                </a:solidFill>
              </a:rPr>
              <a:t>decision rule f </a:t>
            </a:r>
            <a:endParaRPr lang="en-US" sz="2000" dirty="0" smtClean="0"/>
          </a:p>
          <a:p>
            <a:pPr marL="742950" lvl="1" indent="-285750">
              <a:buFont typeface="Arial"/>
              <a:buChar char="•"/>
            </a:pPr>
            <a:r>
              <a:rPr lang="en-US" sz="2000" dirty="0" smtClean="0"/>
              <a:t>Expected </a:t>
            </a:r>
            <a:r>
              <a:rPr lang="en-US" sz="2000" dirty="0"/>
              <a:t>a</a:t>
            </a:r>
            <a:r>
              <a:rPr lang="en-US" sz="2000" dirty="0" smtClean="0"/>
              <a:t>ccuracy </a:t>
            </a:r>
            <a:r>
              <a:rPr lang="en-US" sz="2000" b="1" i="1" dirty="0" smtClean="0">
                <a:solidFill>
                  <a:srgbClr val="C0504D"/>
                </a:solidFill>
              </a:rPr>
              <a:t>A(f) </a:t>
            </a:r>
            <a:r>
              <a:rPr lang="en-US" sz="2000" dirty="0" smtClean="0"/>
              <a:t>is at least </a:t>
            </a:r>
            <a:r>
              <a:rPr lang="en-US" sz="2000" b="1" i="1" dirty="0" smtClean="0">
                <a:solidFill>
                  <a:srgbClr val="C0504D"/>
                </a:solidFill>
              </a:rPr>
              <a:t>1-ε</a:t>
            </a:r>
          </a:p>
          <a:p>
            <a:pPr marL="742950" lvl="1" indent="-285750">
              <a:buFont typeface="Arial"/>
              <a:buChar char="•"/>
            </a:pPr>
            <a:r>
              <a:rPr lang="en-US" sz="2000" dirty="0" smtClean="0"/>
              <a:t>Maximize expected </a:t>
            </a:r>
            <a:r>
              <a:rPr lang="en-US" sz="2000" dirty="0" smtClean="0">
                <a:solidFill>
                  <a:srgbClr val="000000"/>
                </a:solidFill>
              </a:rPr>
              <a:t>reward</a:t>
            </a:r>
            <a:r>
              <a:rPr lang="en-US" sz="2000" dirty="0" smtClean="0"/>
              <a:t> </a:t>
            </a:r>
            <a:r>
              <a:rPr lang="en-US" sz="2000" b="1" i="1" dirty="0" smtClean="0">
                <a:solidFill>
                  <a:schemeClr val="accent2"/>
                </a:solidFill>
              </a:rPr>
              <a:t>R(f)</a:t>
            </a:r>
            <a:endParaRPr lang="en-US" sz="2000" b="1" i="1" dirty="0">
              <a:solidFill>
                <a:schemeClr val="accent2"/>
              </a:solidFill>
            </a:endParaRPr>
          </a:p>
        </p:txBody>
      </p:sp>
      <p:sp>
        <p:nvSpPr>
          <p:cNvPr id="14" name="Rectangle 13"/>
          <p:cNvSpPr/>
          <p:nvPr/>
        </p:nvSpPr>
        <p:spPr>
          <a:xfrm>
            <a:off x="5360212" y="2212649"/>
            <a:ext cx="2968754" cy="1211089"/>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4" name="Picture 5"/>
          <p:cNvPicPr>
            <a:picLocks noChangeArrowheads="1"/>
          </p:cNvPicPr>
          <p:nvPr/>
        </p:nvPicPr>
        <p:blipFill rotWithShape="1">
          <a:blip r:embed="rId15" cstate="print">
            <a:extLst>
              <a:ext uri="{28A0092B-C50C-407E-A947-70E740481C1C}">
                <a14:useLocalDpi xmlns:a14="http://schemas.microsoft.com/office/drawing/2010/main" val="0"/>
              </a:ext>
            </a:extLst>
          </a:blip>
          <a:srcRect t="-1775" b="-529"/>
          <a:stretch/>
        </p:blipFill>
        <p:spPr bwMode="auto">
          <a:xfrm>
            <a:off x="1126996" y="4330511"/>
            <a:ext cx="699708" cy="1049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85" name="Straight Arrow Connector 384"/>
          <p:cNvCxnSpPr/>
          <p:nvPr/>
        </p:nvCxnSpPr>
        <p:spPr>
          <a:xfrm>
            <a:off x="2107642" y="4922342"/>
            <a:ext cx="628644"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grpSp>
        <p:nvGrpSpPr>
          <p:cNvPr id="386" name="Group 385"/>
          <p:cNvGrpSpPr/>
          <p:nvPr/>
        </p:nvGrpSpPr>
        <p:grpSpPr>
          <a:xfrm>
            <a:off x="3056126" y="4174605"/>
            <a:ext cx="2514977" cy="1518255"/>
            <a:chOff x="-4039" y="3200400"/>
            <a:chExt cx="4046266" cy="2442673"/>
          </a:xfrm>
        </p:grpSpPr>
        <p:grpSp>
          <p:nvGrpSpPr>
            <p:cNvPr id="387" name="Group 386"/>
            <p:cNvGrpSpPr/>
            <p:nvPr/>
          </p:nvGrpSpPr>
          <p:grpSpPr>
            <a:xfrm>
              <a:off x="587302" y="3530314"/>
              <a:ext cx="1955458" cy="1118062"/>
              <a:chOff x="636606" y="2523461"/>
              <a:chExt cx="1955458" cy="1118062"/>
            </a:xfrm>
          </p:grpSpPr>
          <p:sp>
            <p:nvSpPr>
              <p:cNvPr id="400" name="Oval 399"/>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01" name="Oval 400"/>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02" name="Oval 401"/>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03" name="Oval 402"/>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04" name="Oval 403"/>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05" name="Oval 404"/>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406" name="Straight Connector 405"/>
              <p:cNvCxnSpPr>
                <a:stCxn id="400" idx="3"/>
                <a:endCxn id="410"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07" name="Straight Connector 406"/>
              <p:cNvCxnSpPr>
                <a:stCxn id="410" idx="3"/>
                <a:endCxn id="401"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08" name="Straight Connector 407"/>
              <p:cNvCxnSpPr>
                <a:stCxn id="400" idx="5"/>
                <a:endCxn id="404"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09" name="Straight Connector 408"/>
              <p:cNvCxnSpPr>
                <a:stCxn id="404" idx="5"/>
                <a:endCxn id="405"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10" name="Oval 409"/>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411" name="Straight Connector 410"/>
              <p:cNvCxnSpPr>
                <a:stCxn id="410" idx="5"/>
                <a:endCxn id="402"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12" name="Straight Connector 411"/>
              <p:cNvCxnSpPr>
                <a:stCxn id="404" idx="3"/>
                <a:endCxn id="403"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cxnSp>
          <p:nvCxnSpPr>
            <p:cNvPr id="388" name="Straight Connector 387"/>
            <p:cNvCxnSpPr/>
            <p:nvPr/>
          </p:nvCxnSpPr>
          <p:spPr>
            <a:xfrm>
              <a:off x="402885" y="5105400"/>
              <a:ext cx="2187915" cy="0"/>
            </a:xfrm>
            <a:prstGeom prst="line">
              <a:avLst/>
            </a:prstGeom>
          </p:spPr>
          <p:style>
            <a:lnRef idx="1">
              <a:schemeClr val="dk1"/>
            </a:lnRef>
            <a:fillRef idx="0">
              <a:schemeClr val="dk1"/>
            </a:fillRef>
            <a:effectRef idx="0">
              <a:schemeClr val="dk1"/>
            </a:effectRef>
            <a:fontRef idx="minor">
              <a:schemeClr val="tx1"/>
            </a:fontRef>
          </p:style>
        </p:cxnSp>
        <p:sp>
          <p:nvSpPr>
            <p:cNvPr id="389" name="Rectangle 388"/>
            <p:cNvSpPr/>
            <p:nvPr/>
          </p:nvSpPr>
          <p:spPr>
            <a:xfrm>
              <a:off x="1163458" y="4906811"/>
              <a:ext cx="162305" cy="185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p:cNvSpPr/>
            <p:nvPr/>
          </p:nvSpPr>
          <p:spPr>
            <a:xfrm>
              <a:off x="655572" y="3736859"/>
              <a:ext cx="154898" cy="39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1732094" y="5004261"/>
              <a:ext cx="155919" cy="8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p:cNvSpPr/>
            <p:nvPr/>
          </p:nvSpPr>
          <p:spPr>
            <a:xfrm>
              <a:off x="2358681" y="5004262"/>
              <a:ext cx="155919" cy="8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3" name="Straight Connector 392"/>
            <p:cNvCxnSpPr/>
            <p:nvPr/>
          </p:nvCxnSpPr>
          <p:spPr>
            <a:xfrm>
              <a:off x="484719" y="4143360"/>
              <a:ext cx="444179" cy="0"/>
            </a:xfrm>
            <a:prstGeom prst="line">
              <a:avLst/>
            </a:prstGeom>
          </p:spPr>
          <p:style>
            <a:lnRef idx="1">
              <a:schemeClr val="dk1"/>
            </a:lnRef>
            <a:fillRef idx="0">
              <a:schemeClr val="dk1"/>
            </a:fillRef>
            <a:effectRef idx="0">
              <a:schemeClr val="dk1"/>
            </a:effectRef>
            <a:fontRef idx="minor">
              <a:schemeClr val="tx1"/>
            </a:fontRef>
          </p:style>
        </p:cxnSp>
        <p:sp>
          <p:nvSpPr>
            <p:cNvPr id="394" name="Rectangle 393"/>
            <p:cNvSpPr/>
            <p:nvPr/>
          </p:nvSpPr>
          <p:spPr>
            <a:xfrm>
              <a:off x="2391482" y="3948815"/>
              <a:ext cx="154898" cy="186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5" name="Straight Connector 394"/>
            <p:cNvCxnSpPr/>
            <p:nvPr/>
          </p:nvCxnSpPr>
          <p:spPr>
            <a:xfrm>
              <a:off x="2220629" y="4143360"/>
              <a:ext cx="444179" cy="0"/>
            </a:xfrm>
            <a:prstGeom prst="line">
              <a:avLst/>
            </a:prstGeom>
          </p:spPr>
          <p:style>
            <a:lnRef idx="1">
              <a:schemeClr val="dk1"/>
            </a:lnRef>
            <a:fillRef idx="0">
              <a:schemeClr val="dk1"/>
            </a:fillRef>
            <a:effectRef idx="0">
              <a:schemeClr val="dk1"/>
            </a:effectRef>
            <a:fontRef idx="minor">
              <a:schemeClr val="tx1"/>
            </a:fontRef>
          </p:style>
        </p:cxnSp>
        <p:sp>
          <p:nvSpPr>
            <p:cNvPr id="396" name="Rectangle 395"/>
            <p:cNvSpPr/>
            <p:nvPr/>
          </p:nvSpPr>
          <p:spPr>
            <a:xfrm>
              <a:off x="1955263" y="3200400"/>
              <a:ext cx="154898" cy="566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7" name="Straight Connector 396"/>
            <p:cNvCxnSpPr/>
            <p:nvPr/>
          </p:nvCxnSpPr>
          <p:spPr>
            <a:xfrm>
              <a:off x="1784410" y="3775045"/>
              <a:ext cx="444179" cy="0"/>
            </a:xfrm>
            <a:prstGeom prst="line">
              <a:avLst/>
            </a:prstGeom>
          </p:spPr>
          <p:style>
            <a:lnRef idx="1">
              <a:schemeClr val="dk1"/>
            </a:lnRef>
            <a:fillRef idx="0">
              <a:schemeClr val="dk1"/>
            </a:fillRef>
            <a:effectRef idx="0">
              <a:schemeClr val="dk1"/>
            </a:effectRef>
            <a:fontRef idx="minor">
              <a:schemeClr val="tx1"/>
            </a:fontRef>
          </p:style>
        </p:cxnSp>
        <p:sp>
          <p:nvSpPr>
            <p:cNvPr id="398" name="TextBox 397"/>
            <p:cNvSpPr txBox="1"/>
            <p:nvPr/>
          </p:nvSpPr>
          <p:spPr>
            <a:xfrm>
              <a:off x="-4039" y="5048866"/>
              <a:ext cx="4046266" cy="594207"/>
            </a:xfrm>
            <a:prstGeom prst="rect">
              <a:avLst/>
            </a:prstGeom>
            <a:noFill/>
          </p:spPr>
          <p:txBody>
            <a:bodyPr wrap="square" rtlCol="0">
              <a:spAutoFit/>
            </a:bodyPr>
            <a:lstStyle/>
            <a:p>
              <a:r>
                <a:rPr lang="en-US" dirty="0" smtClean="0"/>
                <a:t>posterior for all nodes</a:t>
              </a:r>
              <a:endParaRPr lang="en-US" dirty="0"/>
            </a:p>
          </p:txBody>
        </p:sp>
        <p:sp>
          <p:nvSpPr>
            <p:cNvPr id="399" name="Rectangle 398"/>
            <p:cNvSpPr/>
            <p:nvPr/>
          </p:nvSpPr>
          <p:spPr>
            <a:xfrm>
              <a:off x="675894" y="4877412"/>
              <a:ext cx="184658" cy="221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3" name="Straight Arrow Connector 412"/>
          <p:cNvCxnSpPr/>
          <p:nvPr/>
        </p:nvCxnSpPr>
        <p:spPr>
          <a:xfrm>
            <a:off x="5360212" y="4893457"/>
            <a:ext cx="628644"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2284223" y="4526557"/>
            <a:ext cx="559208" cy="369332"/>
          </a:xfrm>
          <a:prstGeom prst="rect">
            <a:avLst/>
          </a:prstGeom>
          <a:noFill/>
        </p:spPr>
        <p:txBody>
          <a:bodyPr wrap="square" rtlCol="0">
            <a:spAutoFit/>
          </a:bodyPr>
          <a:lstStyle/>
          <a:p>
            <a:r>
              <a:rPr lang="en-US" b="1" i="1" dirty="0" smtClean="0"/>
              <a:t>g</a:t>
            </a:r>
            <a:endParaRPr lang="en-US" b="1" i="1" dirty="0"/>
          </a:p>
        </p:txBody>
      </p:sp>
      <p:sp>
        <p:nvSpPr>
          <p:cNvPr id="414" name="TextBox 413"/>
          <p:cNvSpPr txBox="1"/>
          <p:nvPr/>
        </p:nvSpPr>
        <p:spPr>
          <a:xfrm>
            <a:off x="5542669" y="4509834"/>
            <a:ext cx="559208" cy="369332"/>
          </a:xfrm>
          <a:prstGeom prst="rect">
            <a:avLst/>
          </a:prstGeom>
          <a:noFill/>
        </p:spPr>
        <p:txBody>
          <a:bodyPr wrap="square" rtlCol="0">
            <a:spAutoFit/>
          </a:bodyPr>
          <a:lstStyle/>
          <a:p>
            <a:r>
              <a:rPr lang="en-US" b="1" i="1" dirty="0" smtClean="0">
                <a:solidFill>
                  <a:srgbClr val="C0504D"/>
                </a:solidFill>
              </a:rPr>
              <a:t>f</a:t>
            </a:r>
            <a:endParaRPr lang="en-US" b="1" i="1" dirty="0">
              <a:solidFill>
                <a:srgbClr val="C0504D"/>
              </a:solidFill>
            </a:endParaRPr>
          </a:p>
        </p:txBody>
      </p:sp>
      <p:grpSp>
        <p:nvGrpSpPr>
          <p:cNvPr id="415" name="Group 414"/>
          <p:cNvGrpSpPr/>
          <p:nvPr/>
        </p:nvGrpSpPr>
        <p:grpSpPr>
          <a:xfrm>
            <a:off x="6322006" y="4444126"/>
            <a:ext cx="1577796" cy="902128"/>
            <a:chOff x="636606" y="2523461"/>
            <a:chExt cx="1955458" cy="1118062"/>
          </a:xfrm>
        </p:grpSpPr>
        <p:sp>
          <p:nvSpPr>
            <p:cNvPr id="416" name="Oval 415"/>
            <p:cNvSpPr/>
            <p:nvPr/>
          </p:nvSpPr>
          <p:spPr>
            <a:xfrm>
              <a:off x="1443954" y="2523461"/>
              <a:ext cx="291438" cy="29143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sp>
          <p:nvSpPr>
            <p:cNvPr id="417" name="Oval 416"/>
            <p:cNvSpPr/>
            <p:nvPr/>
          </p:nvSpPr>
          <p:spPr>
            <a:xfrm>
              <a:off x="636606" y="3350085"/>
              <a:ext cx="291438" cy="29143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sp>
          <p:nvSpPr>
            <p:cNvPr id="418" name="Oval 417"/>
            <p:cNvSpPr/>
            <p:nvPr/>
          </p:nvSpPr>
          <p:spPr>
            <a:xfrm>
              <a:off x="1177579" y="3350085"/>
              <a:ext cx="291438" cy="29143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sp>
          <p:nvSpPr>
            <p:cNvPr id="419" name="Oval 418"/>
            <p:cNvSpPr/>
            <p:nvPr/>
          </p:nvSpPr>
          <p:spPr>
            <a:xfrm>
              <a:off x="1713129" y="3350085"/>
              <a:ext cx="291438" cy="29143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sp>
          <p:nvSpPr>
            <p:cNvPr id="420" name="Oval 419"/>
            <p:cNvSpPr/>
            <p:nvPr/>
          </p:nvSpPr>
          <p:spPr>
            <a:xfrm>
              <a:off x="1894639" y="2941963"/>
              <a:ext cx="291438" cy="29143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sp>
          <p:nvSpPr>
            <p:cNvPr id="421" name="Oval 420"/>
            <p:cNvSpPr/>
            <p:nvPr/>
          </p:nvSpPr>
          <p:spPr>
            <a:xfrm>
              <a:off x="2300626" y="3350085"/>
              <a:ext cx="291438" cy="29143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cxnSp>
          <p:nvCxnSpPr>
            <p:cNvPr id="422" name="Straight Connector 421"/>
            <p:cNvCxnSpPr>
              <a:stCxn id="416" idx="3"/>
              <a:endCxn id="426"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23" name="Straight Connector 422"/>
            <p:cNvCxnSpPr>
              <a:stCxn id="426" idx="3"/>
              <a:endCxn id="417"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24" name="Straight Connector 423"/>
            <p:cNvCxnSpPr>
              <a:stCxn id="416" idx="5"/>
              <a:endCxn id="420"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25" name="Straight Connector 424"/>
            <p:cNvCxnSpPr>
              <a:stCxn id="420" idx="5"/>
              <a:endCxn id="421"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26" name="Oval 425"/>
            <p:cNvSpPr/>
            <p:nvPr/>
          </p:nvSpPr>
          <p:spPr>
            <a:xfrm>
              <a:off x="1014745" y="2941963"/>
              <a:ext cx="291438" cy="291438"/>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cxnSp>
          <p:nvCxnSpPr>
            <p:cNvPr id="427" name="Straight Connector 426"/>
            <p:cNvCxnSpPr>
              <a:stCxn id="426" idx="5"/>
              <a:endCxn id="418"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28" name="Straight Connector 427"/>
            <p:cNvCxnSpPr>
              <a:stCxn id="420" idx="3"/>
              <a:endCxn id="419"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896103" y="5346338"/>
            <a:ext cx="1285519" cy="369332"/>
          </a:xfrm>
          <a:prstGeom prst="rect">
            <a:avLst/>
          </a:prstGeom>
          <a:noFill/>
        </p:spPr>
        <p:txBody>
          <a:bodyPr wrap="square" rtlCol="0">
            <a:spAutoFit/>
          </a:bodyPr>
          <a:lstStyle/>
          <a:p>
            <a:r>
              <a:rPr lang="en-US" dirty="0" smtClean="0"/>
              <a:t>Test image</a:t>
            </a:r>
            <a:endParaRPr lang="en-US"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43</a:t>
            </a:fld>
            <a:endParaRPr lang="en-US" dirty="0"/>
          </a:p>
        </p:txBody>
      </p:sp>
    </p:spTree>
    <p:extLst>
      <p:ext uri="{BB962C8B-B14F-4D97-AF65-F5344CB8AC3E}">
        <p14:creationId xmlns:p14="http://schemas.microsoft.com/office/powerpoint/2010/main" val="360993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7" name="TextBox 336"/>
              <p:cNvSpPr txBox="1"/>
              <p:nvPr/>
            </p:nvSpPr>
            <p:spPr>
              <a:xfrm>
                <a:off x="-5207311" y="3115932"/>
                <a:ext cx="3878557" cy="646331"/>
              </a:xfrm>
              <a:prstGeom prst="rect">
                <a:avLst/>
              </a:prstGeom>
              <a:noFill/>
            </p:spPr>
            <p:txBody>
              <a:bodyPr wrap="square" rtlCol="0">
                <a:spAutoFit/>
              </a:bodyPr>
              <a:lstStyle/>
              <a:p>
                <a:endParaRPr lang="en-US" sz="2000" b="0" dirty="0" smtClean="0"/>
              </a:p>
              <a:p>
                <a:endParaRPr lang="en-US" sz="2000" dirty="0" smtClean="0"/>
              </a:p>
            </p:txBody>
          </p:sp>
        </mc:Choice>
        <mc:Fallback xmlns="">
          <p:sp>
            <p:nvSpPr>
              <p:cNvPr id="337" name="TextBox 336"/>
              <p:cNvSpPr txBox="1">
                <a:spLocks noRot="1" noChangeAspect="1" noMove="1" noResize="1" noEditPoints="1" noAdjustHandles="1" noChangeArrowheads="1" noChangeShapeType="1" noTextEdit="1"/>
              </p:cNvSpPr>
              <p:nvPr/>
            </p:nvSpPr>
            <p:spPr>
              <a:xfrm>
                <a:off x="-5207311" y="3115932"/>
                <a:ext cx="3878557" cy="646331"/>
              </a:xfrm>
              <a:prstGeom prst="rect">
                <a:avLst/>
              </a:prstGeom>
              <a:blipFill rotWithShape="1">
                <a:blip r:embed="rId3"/>
                <a:stretch>
                  <a:fillRect/>
                </a:stretch>
              </a:blipFill>
            </p:spPr>
            <p:txBody>
              <a:bodyPr/>
              <a:lstStyle/>
              <a:p>
                <a:r>
                  <a:rPr lang="en-US">
                    <a:noFill/>
                  </a:rPr>
                  <a:t> </a:t>
                </a:r>
              </a:p>
            </p:txBody>
          </p:sp>
        </mc:Fallback>
      </mc:AlternateContent>
      <p:sp>
        <p:nvSpPr>
          <p:cNvPr id="81" name="TextBox 80"/>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pic>
        <p:nvPicPr>
          <p:cNvPr id="173" name="Picture 2" descr="http://t0.gstatic.com/images?q=tbn:ANd9GcRupnqhavo2rdQeRLJOMBMucjivoN5sVI62TegldXq5yTAHQP2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61" r="30358"/>
          <a:stretch/>
        </p:blipFill>
        <p:spPr bwMode="auto">
          <a:xfrm>
            <a:off x="-2720346" y="2546866"/>
            <a:ext cx="411491" cy="582858"/>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http://t0.gstatic.com/images?q=tbn:ANd9GcRupnqhavo2rdQeRLJOMBMucjivoN5sVI62TegldXq5yTAHQP2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61" r="30358"/>
          <a:stretch/>
        </p:blipFill>
        <p:spPr bwMode="auto">
          <a:xfrm>
            <a:off x="-2223037" y="3371910"/>
            <a:ext cx="411491" cy="582858"/>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12" name="Rectangle 11"/>
              <p:cNvSpPr/>
              <p:nvPr/>
            </p:nvSpPr>
            <p:spPr>
              <a:xfrm>
                <a:off x="-4953000" y="4034798"/>
                <a:ext cx="4140889" cy="923330"/>
              </a:xfrm>
              <a:prstGeom prst="rect">
                <a:avLst/>
              </a:prstGeom>
            </p:spPr>
            <p:txBody>
              <a:bodyPr wrap="square">
                <a:spAutoFit/>
              </a:bodyPr>
              <a:lstStyle/>
              <a:p>
                <a14:m>
                  <m:oMath xmlns:m="http://schemas.openxmlformats.org/officeDocument/2006/math">
                    <m:acc>
                      <m:accPr>
                        <m:chr m:val="⃗"/>
                        <m:ctrlPr>
                          <a:rPr lang="en-US" i="1">
                            <a:latin typeface="Cambria Math" charset="0"/>
                          </a:rPr>
                        </m:ctrlPr>
                      </m:accPr>
                      <m:e>
                        <m:r>
                          <a:rPr lang="en-US" i="1">
                            <a:latin typeface="Cambria Math"/>
                          </a:rPr>
                          <m:t>𝑟</m:t>
                        </m:r>
                      </m:e>
                    </m:acc>
                  </m:oMath>
                </a14:m>
                <a:r>
                  <a:rPr lang="en-US" dirty="0" smtClean="0"/>
                  <a:t>: rewards of the nodes. </a:t>
                </a:r>
              </a:p>
              <a:p>
                <a:r>
                  <a:rPr lang="en-US" dirty="0" smtClean="0"/>
                  <a:t>Reward </a:t>
                </a:r>
                <a14:m>
                  <m:oMath xmlns:m="http://schemas.openxmlformats.org/officeDocument/2006/math">
                    <m:r>
                      <a:rPr lang="en-US" i="1">
                        <a:latin typeface="Cambria Math"/>
                      </a:rPr>
                      <m:t>𝑅</m:t>
                    </m:r>
                    <m:r>
                      <a:rPr lang="en-US" i="1">
                        <a:latin typeface="Cambria Math"/>
                      </a:rPr>
                      <m:t>(</m:t>
                    </m:r>
                    <m:r>
                      <a:rPr lang="en-US" i="1">
                        <a:latin typeface="Cambria Math"/>
                      </a:rPr>
                      <m:t>𝑓</m:t>
                    </m:r>
                    <m:r>
                      <a:rPr lang="en-US" i="1">
                        <a:latin typeface="Cambria Math"/>
                      </a:rPr>
                      <m:t>, </m:t>
                    </m:r>
                    <m:acc>
                      <m:accPr>
                        <m:chr m:val="⃗"/>
                        <m:ctrlPr>
                          <a:rPr lang="en-US" i="1">
                            <a:latin typeface="Cambria Math" charset="0"/>
                          </a:rPr>
                        </m:ctrlPr>
                      </m:accPr>
                      <m:e>
                        <m:r>
                          <a:rPr lang="en-US" i="1">
                            <a:latin typeface="Cambria Math"/>
                          </a:rPr>
                          <m:t>𝑟</m:t>
                        </m:r>
                      </m:e>
                    </m:acc>
                    <m:r>
                      <a:rPr lang="en-US" i="1">
                        <a:latin typeface="Cambria Math"/>
                      </a:rPr>
                      <m:t>)</m:t>
                    </m:r>
                  </m:oMath>
                </a14:m>
                <a:r>
                  <a:rPr lang="en-US" dirty="0"/>
                  <a:t> : </a:t>
                </a:r>
                <a:r>
                  <a:rPr lang="en-US" dirty="0" smtClean="0"/>
                  <a:t>rewards of the classifier</a:t>
                </a:r>
                <a:endParaRPr lang="en-US" dirty="0"/>
              </a:p>
              <a:p>
                <a:r>
                  <a:rPr lang="en-US" dirty="0"/>
                  <a:t>Accuracy </a:t>
                </a:r>
                <a14:m>
                  <m:oMath xmlns:m="http://schemas.openxmlformats.org/officeDocument/2006/math">
                    <m:r>
                      <m:rPr>
                        <m:sty m:val="p"/>
                      </m:rPr>
                      <a:rPr lang="en-US">
                        <a:latin typeface="Cambria Math"/>
                      </a:rPr>
                      <m:t>Φ</m:t>
                    </m:r>
                    <m:d>
                      <m:dPr>
                        <m:ctrlPr>
                          <a:rPr lang="en-US" i="1">
                            <a:latin typeface="Cambria Math" charset="0"/>
                          </a:rPr>
                        </m:ctrlPr>
                      </m:dPr>
                      <m:e>
                        <m:r>
                          <a:rPr lang="en-US" i="1">
                            <a:latin typeface="Cambria Math"/>
                          </a:rPr>
                          <m:t>𝑓</m:t>
                        </m:r>
                      </m:e>
                    </m:d>
                  </m:oMath>
                </a14:m>
                <a:r>
                  <a:rPr lang="en-US" dirty="0"/>
                  <a:t> : </a:t>
                </a:r>
                <a:r>
                  <a:rPr lang="en-US" dirty="0" smtClean="0"/>
                  <a:t>accuracy of the classifier</a:t>
                </a:r>
              </a:p>
            </p:txBody>
          </p:sp>
        </mc:Choice>
        <mc:Fallback xmlns="">
          <p:sp>
            <p:nvSpPr>
              <p:cNvPr id="12" name="Rectangle 11"/>
              <p:cNvSpPr>
                <a:spLocks noRot="1" noChangeAspect="1" noMove="1" noResize="1" noEditPoints="1" noAdjustHandles="1" noChangeArrowheads="1" noChangeShapeType="1" noTextEdit="1"/>
              </p:cNvSpPr>
              <p:nvPr/>
            </p:nvSpPr>
            <p:spPr>
              <a:xfrm>
                <a:off x="-4953000" y="4034798"/>
                <a:ext cx="4140889" cy="923330"/>
              </a:xfrm>
              <a:prstGeom prst="rect">
                <a:avLst/>
              </a:prstGeom>
              <a:blipFill rotWithShape="1">
                <a:blip r:embed="rId12"/>
                <a:stretch>
                  <a:fillRect/>
                </a:stretch>
              </a:blipFill>
            </p:spPr>
            <p:txBody>
              <a:bodyPr/>
              <a:lstStyle/>
              <a:p>
                <a:r>
                  <a:rPr lang="en-US">
                    <a:noFill/>
                  </a:rPr>
                  <a:t> </a:t>
                </a:r>
              </a:p>
            </p:txBody>
          </p:sp>
        </mc:Fallback>
      </mc:AlternateContent>
      <p:sp>
        <p:nvSpPr>
          <p:cNvPr id="3" name="TextBox 2"/>
          <p:cNvSpPr txBox="1"/>
          <p:nvPr/>
        </p:nvSpPr>
        <p:spPr>
          <a:xfrm>
            <a:off x="-585473" y="-971603"/>
            <a:ext cx="2609159" cy="461665"/>
          </a:xfrm>
          <a:prstGeom prst="rect">
            <a:avLst/>
          </a:prstGeom>
          <a:noFill/>
        </p:spPr>
        <p:txBody>
          <a:bodyPr wrap="square" rtlCol="0">
            <a:spAutoFit/>
          </a:bodyPr>
          <a:lstStyle/>
          <a:p>
            <a:r>
              <a:rPr lang="en-US" sz="2400" b="1" dirty="0" smtClean="0"/>
              <a:t>Naïve Solution</a:t>
            </a:r>
            <a:endParaRPr lang="en-US" sz="2400" b="1" dirty="0"/>
          </a:p>
        </p:txBody>
      </p:sp>
      <p:sp>
        <p:nvSpPr>
          <p:cNvPr id="238" name="Oval 237"/>
          <p:cNvSpPr>
            <a:spLocks noChangeAspect="1"/>
          </p:cNvSpPr>
          <p:nvPr/>
        </p:nvSpPr>
        <p:spPr>
          <a:xfrm>
            <a:off x="2805868" y="937371"/>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239" name="Oval 238"/>
          <p:cNvSpPr>
            <a:spLocks noChangeAspect="1"/>
          </p:cNvSpPr>
          <p:nvPr/>
        </p:nvSpPr>
        <p:spPr>
          <a:xfrm>
            <a:off x="1399831" y="2489137"/>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240" name="Oval 239"/>
          <p:cNvSpPr>
            <a:spLocks noChangeAspect="1"/>
          </p:cNvSpPr>
          <p:nvPr/>
        </p:nvSpPr>
        <p:spPr>
          <a:xfrm>
            <a:off x="2420693" y="2432251"/>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41" name="Oval 240"/>
          <p:cNvSpPr>
            <a:spLocks noChangeAspect="1"/>
          </p:cNvSpPr>
          <p:nvPr/>
        </p:nvSpPr>
        <p:spPr>
          <a:xfrm>
            <a:off x="3047113" y="2452628"/>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42" name="Oval 241"/>
          <p:cNvSpPr>
            <a:spLocks noChangeAspect="1"/>
          </p:cNvSpPr>
          <p:nvPr/>
        </p:nvSpPr>
        <p:spPr>
          <a:xfrm>
            <a:off x="3375558" y="1694458"/>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43" name="Oval 242"/>
          <p:cNvSpPr>
            <a:spLocks noChangeAspect="1"/>
          </p:cNvSpPr>
          <p:nvPr/>
        </p:nvSpPr>
        <p:spPr>
          <a:xfrm>
            <a:off x="3964247" y="2453336"/>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44" name="Straight Connector 243"/>
          <p:cNvCxnSpPr>
            <a:stCxn id="238" idx="3"/>
            <a:endCxn id="248" idx="7"/>
          </p:cNvCxnSpPr>
          <p:nvPr/>
        </p:nvCxnSpPr>
        <p:spPr>
          <a:xfrm flipH="1">
            <a:off x="2263570" y="1140297"/>
            <a:ext cx="577115" cy="67747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5" name="Straight Connector 244"/>
          <p:cNvCxnSpPr>
            <a:stCxn id="248" idx="3"/>
            <a:endCxn id="239" idx="7"/>
          </p:cNvCxnSpPr>
          <p:nvPr/>
        </p:nvCxnSpPr>
        <p:spPr>
          <a:xfrm flipH="1">
            <a:off x="1602757" y="1985885"/>
            <a:ext cx="492704" cy="53806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238" idx="5"/>
            <a:endCxn id="242" idx="1"/>
          </p:cNvCxnSpPr>
          <p:nvPr/>
        </p:nvCxnSpPr>
        <p:spPr>
          <a:xfrm>
            <a:off x="3008794" y="1140297"/>
            <a:ext cx="401581" cy="58897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242" idx="5"/>
            <a:endCxn id="243" idx="1"/>
          </p:cNvCxnSpPr>
          <p:nvPr/>
        </p:nvCxnSpPr>
        <p:spPr>
          <a:xfrm>
            <a:off x="3578484" y="1897384"/>
            <a:ext cx="420580" cy="59076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48" name="Oval 247"/>
          <p:cNvSpPr>
            <a:spLocks noChangeAspect="1"/>
          </p:cNvSpPr>
          <p:nvPr/>
        </p:nvSpPr>
        <p:spPr>
          <a:xfrm>
            <a:off x="2060644" y="1782959"/>
            <a:ext cx="237743" cy="237743"/>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cxnSp>
        <p:nvCxnSpPr>
          <p:cNvPr id="249" name="Straight Connector 248"/>
          <p:cNvCxnSpPr>
            <a:stCxn id="248" idx="5"/>
            <a:endCxn id="240" idx="0"/>
          </p:cNvCxnSpPr>
          <p:nvPr/>
        </p:nvCxnSpPr>
        <p:spPr>
          <a:xfrm>
            <a:off x="2263570" y="1985885"/>
            <a:ext cx="275995" cy="44636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42" idx="3"/>
            <a:endCxn id="241" idx="0"/>
          </p:cNvCxnSpPr>
          <p:nvPr/>
        </p:nvCxnSpPr>
        <p:spPr>
          <a:xfrm flipH="1">
            <a:off x="3165985" y="1897384"/>
            <a:ext cx="244390" cy="5552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95646" y="1593691"/>
            <a:ext cx="737466" cy="369332"/>
          </a:xfrm>
          <a:prstGeom prst="rect">
            <a:avLst/>
          </a:prstGeom>
          <a:noFill/>
        </p:spPr>
        <p:txBody>
          <a:bodyPr wrap="square" rtlCol="0">
            <a:spAutoFit/>
          </a:bodyPr>
          <a:lstStyle/>
          <a:p>
            <a:r>
              <a:rPr lang="en-US" dirty="0" smtClean="0"/>
              <a:t>0.90</a:t>
            </a:r>
            <a:endParaRPr lang="en-US" dirty="0"/>
          </a:p>
        </p:txBody>
      </p:sp>
      <p:sp>
        <p:nvSpPr>
          <p:cNvPr id="260" name="TextBox 259"/>
          <p:cNvSpPr txBox="1"/>
          <p:nvPr/>
        </p:nvSpPr>
        <p:spPr>
          <a:xfrm>
            <a:off x="2311794" y="826763"/>
            <a:ext cx="534002" cy="369332"/>
          </a:xfrm>
          <a:prstGeom prst="rect">
            <a:avLst/>
          </a:prstGeom>
          <a:noFill/>
        </p:spPr>
        <p:txBody>
          <a:bodyPr wrap="square" rtlCol="0">
            <a:spAutoFit/>
          </a:bodyPr>
          <a:lstStyle/>
          <a:p>
            <a:r>
              <a:rPr lang="en-US" dirty="0" smtClean="0"/>
              <a:t>1.0</a:t>
            </a:r>
            <a:endParaRPr lang="en-US" dirty="0"/>
          </a:p>
        </p:txBody>
      </p:sp>
      <p:sp>
        <p:nvSpPr>
          <p:cNvPr id="13" name="TextBox 12"/>
          <p:cNvSpPr txBox="1"/>
          <p:nvPr/>
        </p:nvSpPr>
        <p:spPr>
          <a:xfrm>
            <a:off x="32470" y="163927"/>
            <a:ext cx="4330711" cy="369332"/>
          </a:xfrm>
          <a:prstGeom prst="rect">
            <a:avLst/>
          </a:prstGeom>
          <a:noFill/>
        </p:spPr>
        <p:txBody>
          <a:bodyPr wrap="square" rtlCol="0">
            <a:spAutoFit/>
          </a:bodyPr>
          <a:lstStyle/>
          <a:p>
            <a:r>
              <a:rPr lang="en-US" b="1" dirty="0" smtClean="0"/>
              <a:t>Pick a global confidence threshold </a:t>
            </a:r>
            <a:r>
              <a:rPr lang="en-US" b="1" dirty="0" smtClean="0">
                <a:solidFill>
                  <a:srgbClr val="C0504D"/>
                </a:solidFill>
              </a:rPr>
              <a:t>T=0.9</a:t>
            </a:r>
            <a:endParaRPr lang="en-US" b="1" dirty="0">
              <a:solidFill>
                <a:srgbClr val="C0504D"/>
              </a:solidFill>
            </a:endParaRPr>
          </a:p>
        </p:txBody>
      </p:sp>
      <p:sp>
        <p:nvSpPr>
          <p:cNvPr id="346" name="TextBox 345"/>
          <p:cNvSpPr txBox="1"/>
          <p:nvPr/>
        </p:nvSpPr>
        <p:spPr>
          <a:xfrm>
            <a:off x="913239" y="2404933"/>
            <a:ext cx="847716" cy="369332"/>
          </a:xfrm>
          <a:prstGeom prst="rect">
            <a:avLst/>
          </a:prstGeom>
          <a:noFill/>
        </p:spPr>
        <p:txBody>
          <a:bodyPr wrap="square" rtlCol="0">
            <a:spAutoFit/>
          </a:bodyPr>
          <a:lstStyle/>
          <a:p>
            <a:r>
              <a:rPr lang="en-US" dirty="0" smtClean="0"/>
              <a:t>0.6 </a:t>
            </a:r>
            <a:endParaRPr lang="en-US" dirty="0"/>
          </a:p>
        </p:txBody>
      </p:sp>
      <p:sp>
        <p:nvSpPr>
          <p:cNvPr id="356" name="Oval 355"/>
          <p:cNvSpPr>
            <a:spLocks noChangeAspect="1"/>
          </p:cNvSpPr>
          <p:nvPr/>
        </p:nvSpPr>
        <p:spPr>
          <a:xfrm>
            <a:off x="7036999" y="1636779"/>
            <a:ext cx="237743" cy="237743"/>
          </a:xfrm>
          <a:prstGeom prst="ellipse">
            <a:avLst/>
          </a:prstGeom>
          <a:solidFill>
            <a:srgbClr val="C0504D"/>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2" name="Oval 351"/>
          <p:cNvSpPr>
            <a:spLocks noChangeAspect="1"/>
          </p:cNvSpPr>
          <p:nvPr/>
        </p:nvSpPr>
        <p:spPr>
          <a:xfrm>
            <a:off x="6467309" y="879692"/>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353" name="Oval 352"/>
          <p:cNvSpPr>
            <a:spLocks noChangeAspect="1"/>
          </p:cNvSpPr>
          <p:nvPr/>
        </p:nvSpPr>
        <p:spPr>
          <a:xfrm>
            <a:off x="5061272" y="2431458"/>
            <a:ext cx="237743" cy="237743"/>
          </a:xfrm>
          <a:prstGeom prst="ellipse">
            <a:avLst/>
          </a:prstGeom>
          <a:solidFill>
            <a:schemeClr val="bg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354" name="Oval 353"/>
          <p:cNvSpPr>
            <a:spLocks noChangeAspect="1"/>
          </p:cNvSpPr>
          <p:nvPr/>
        </p:nvSpPr>
        <p:spPr>
          <a:xfrm>
            <a:off x="6082134" y="2374572"/>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5" name="Oval 354"/>
          <p:cNvSpPr>
            <a:spLocks noChangeAspect="1"/>
          </p:cNvSpPr>
          <p:nvPr/>
        </p:nvSpPr>
        <p:spPr>
          <a:xfrm>
            <a:off x="6708554" y="2394949"/>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7" name="Oval 356"/>
          <p:cNvSpPr>
            <a:spLocks noChangeAspect="1"/>
          </p:cNvSpPr>
          <p:nvPr/>
        </p:nvSpPr>
        <p:spPr>
          <a:xfrm>
            <a:off x="7625688" y="2395657"/>
            <a:ext cx="237743" cy="237743"/>
          </a:xfrm>
          <a:prstGeom prst="ellipse">
            <a:avLst/>
          </a:prstGeom>
          <a:solidFill>
            <a:srgbClr val="F7964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58" name="Straight Connector 357"/>
          <p:cNvCxnSpPr>
            <a:stCxn id="352" idx="3"/>
            <a:endCxn id="362" idx="7"/>
          </p:cNvCxnSpPr>
          <p:nvPr/>
        </p:nvCxnSpPr>
        <p:spPr>
          <a:xfrm flipH="1">
            <a:off x="5925011" y="1082618"/>
            <a:ext cx="577115" cy="67747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59" name="Straight Connector 358"/>
          <p:cNvCxnSpPr>
            <a:stCxn id="362" idx="3"/>
            <a:endCxn id="353" idx="7"/>
          </p:cNvCxnSpPr>
          <p:nvPr/>
        </p:nvCxnSpPr>
        <p:spPr>
          <a:xfrm flipH="1">
            <a:off x="5264198" y="1928206"/>
            <a:ext cx="492704" cy="53806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0" name="Straight Connector 359"/>
          <p:cNvCxnSpPr>
            <a:stCxn id="352" idx="5"/>
            <a:endCxn id="356" idx="1"/>
          </p:cNvCxnSpPr>
          <p:nvPr/>
        </p:nvCxnSpPr>
        <p:spPr>
          <a:xfrm>
            <a:off x="6670235" y="1082618"/>
            <a:ext cx="401581" cy="58897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1" name="Straight Connector 360"/>
          <p:cNvCxnSpPr>
            <a:stCxn id="356" idx="5"/>
            <a:endCxn id="357" idx="1"/>
          </p:cNvCxnSpPr>
          <p:nvPr/>
        </p:nvCxnSpPr>
        <p:spPr>
          <a:xfrm>
            <a:off x="7239925" y="1839705"/>
            <a:ext cx="420580" cy="59076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62" name="Oval 361"/>
          <p:cNvSpPr>
            <a:spLocks noChangeAspect="1"/>
          </p:cNvSpPr>
          <p:nvPr/>
        </p:nvSpPr>
        <p:spPr>
          <a:xfrm>
            <a:off x="5722085" y="1725280"/>
            <a:ext cx="237743" cy="237743"/>
          </a:xfrm>
          <a:prstGeom prst="ellipse">
            <a:avLst/>
          </a:prstGeom>
          <a:solidFill>
            <a:schemeClr val="bg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cxnSp>
        <p:nvCxnSpPr>
          <p:cNvPr id="363" name="Straight Connector 362"/>
          <p:cNvCxnSpPr>
            <a:stCxn id="362" idx="5"/>
            <a:endCxn id="354" idx="0"/>
          </p:cNvCxnSpPr>
          <p:nvPr/>
        </p:nvCxnSpPr>
        <p:spPr>
          <a:xfrm>
            <a:off x="5925011" y="1928206"/>
            <a:ext cx="275995" cy="44636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4" name="Straight Connector 363"/>
          <p:cNvCxnSpPr>
            <a:stCxn id="356" idx="3"/>
            <a:endCxn id="355" idx="0"/>
          </p:cNvCxnSpPr>
          <p:nvPr/>
        </p:nvCxnSpPr>
        <p:spPr>
          <a:xfrm flipH="1">
            <a:off x="6827426" y="1839705"/>
            <a:ext cx="244390" cy="5552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82" name="TextBox 381"/>
          <p:cNvSpPr txBox="1"/>
          <p:nvPr/>
        </p:nvSpPr>
        <p:spPr>
          <a:xfrm>
            <a:off x="7364428" y="1470373"/>
            <a:ext cx="847716" cy="369332"/>
          </a:xfrm>
          <a:prstGeom prst="rect">
            <a:avLst/>
          </a:prstGeom>
          <a:noFill/>
        </p:spPr>
        <p:txBody>
          <a:bodyPr wrap="square" rtlCol="0">
            <a:spAutoFit/>
          </a:bodyPr>
          <a:lstStyle/>
          <a:p>
            <a:r>
              <a:rPr lang="en-US" dirty="0" smtClean="0"/>
              <a:t>0.90</a:t>
            </a:r>
            <a:endParaRPr lang="en-US" dirty="0"/>
          </a:p>
        </p:txBody>
      </p:sp>
      <p:sp>
        <p:nvSpPr>
          <p:cNvPr id="383" name="TextBox 382"/>
          <p:cNvSpPr txBox="1"/>
          <p:nvPr/>
        </p:nvSpPr>
        <p:spPr>
          <a:xfrm>
            <a:off x="6769998" y="698105"/>
            <a:ext cx="534002" cy="369332"/>
          </a:xfrm>
          <a:prstGeom prst="rect">
            <a:avLst/>
          </a:prstGeom>
          <a:noFill/>
        </p:spPr>
        <p:txBody>
          <a:bodyPr wrap="square" rtlCol="0">
            <a:spAutoFit/>
          </a:bodyPr>
          <a:lstStyle/>
          <a:p>
            <a:r>
              <a:rPr lang="en-US" dirty="0" smtClean="0"/>
              <a:t>1.0</a:t>
            </a:r>
            <a:endParaRPr lang="en-US" dirty="0"/>
          </a:p>
        </p:txBody>
      </p:sp>
      <p:sp>
        <p:nvSpPr>
          <p:cNvPr id="387" name="TextBox 386"/>
          <p:cNvSpPr txBox="1"/>
          <p:nvPr/>
        </p:nvSpPr>
        <p:spPr>
          <a:xfrm>
            <a:off x="7894287" y="2236491"/>
            <a:ext cx="847716" cy="369332"/>
          </a:xfrm>
          <a:prstGeom prst="rect">
            <a:avLst/>
          </a:prstGeom>
          <a:noFill/>
        </p:spPr>
        <p:txBody>
          <a:bodyPr wrap="square" rtlCol="0">
            <a:spAutoFit/>
          </a:bodyPr>
          <a:lstStyle/>
          <a:p>
            <a:r>
              <a:rPr lang="en-US" dirty="0" smtClean="0"/>
              <a:t>0.80 </a:t>
            </a:r>
            <a:endParaRPr lang="en-US" dirty="0"/>
          </a:p>
        </p:txBody>
      </p:sp>
      <p:sp>
        <p:nvSpPr>
          <p:cNvPr id="402" name="TextBox 401"/>
          <p:cNvSpPr txBox="1"/>
          <p:nvPr/>
        </p:nvSpPr>
        <p:spPr>
          <a:xfrm>
            <a:off x="3834015" y="61084"/>
            <a:ext cx="1982901" cy="461665"/>
          </a:xfrm>
          <a:prstGeom prst="rect">
            <a:avLst/>
          </a:prstGeom>
          <a:noFill/>
        </p:spPr>
        <p:txBody>
          <a:bodyPr wrap="square" rtlCol="0">
            <a:spAutoFit/>
          </a:bodyPr>
          <a:lstStyle/>
          <a:p>
            <a:r>
              <a:rPr lang="en-US" sz="2400" b="1" dirty="0" smtClean="0"/>
              <a:t> </a:t>
            </a:r>
            <a:r>
              <a:rPr lang="en-US" sz="1100" b="1" dirty="0" smtClean="0"/>
              <a:t>[</a:t>
            </a:r>
            <a:r>
              <a:rPr lang="en-US" sz="1100" b="1" dirty="0" err="1" smtClean="0"/>
              <a:t>Vailaya</a:t>
            </a:r>
            <a:r>
              <a:rPr lang="en-US" sz="1100" b="1" dirty="0" smtClean="0"/>
              <a:t> et al. ’99]</a:t>
            </a:r>
            <a:endParaRPr lang="en-US" sz="1100" b="1" dirty="0">
              <a:solidFill>
                <a:srgbClr val="C0504D"/>
              </a:solidFill>
            </a:endParaRPr>
          </a:p>
        </p:txBody>
      </p:sp>
      <p:grpSp>
        <p:nvGrpSpPr>
          <p:cNvPr id="415" name="Group 414"/>
          <p:cNvGrpSpPr/>
          <p:nvPr/>
        </p:nvGrpSpPr>
        <p:grpSpPr>
          <a:xfrm>
            <a:off x="144672" y="895748"/>
            <a:ext cx="773227" cy="717714"/>
            <a:chOff x="2497116" y="1813420"/>
            <a:chExt cx="773227" cy="717714"/>
          </a:xfrm>
        </p:grpSpPr>
        <p:sp>
          <p:nvSpPr>
            <p:cNvPr id="412" name="Rectangle 411"/>
            <p:cNvSpPr/>
            <p:nvPr/>
          </p:nvSpPr>
          <p:spPr>
            <a:xfrm>
              <a:off x="2497116" y="1911838"/>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p:cNvSpPr/>
            <p:nvPr/>
          </p:nvSpPr>
          <p:spPr>
            <a:xfrm>
              <a:off x="2545070" y="1873104"/>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p:cNvSpPr/>
            <p:nvPr/>
          </p:nvSpPr>
          <p:spPr>
            <a:xfrm>
              <a:off x="2596402" y="1841091"/>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 name="Picture 2" descr="https://encrypted-tbn0.google.com/images?q=tbn:ANd9GcQjktDwj6uHGFSwHsP1k20PU-nj5r4rwo9EII0UNR2hX8YK7Ct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978" y="1813420"/>
              <a:ext cx="621365" cy="60228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200" name="TextBox 7199"/>
          <p:cNvSpPr txBox="1"/>
          <p:nvPr/>
        </p:nvSpPr>
        <p:spPr>
          <a:xfrm>
            <a:off x="32470" y="1556003"/>
            <a:ext cx="1185895" cy="338554"/>
          </a:xfrm>
          <a:prstGeom prst="rect">
            <a:avLst/>
          </a:prstGeom>
          <a:noFill/>
        </p:spPr>
        <p:txBody>
          <a:bodyPr wrap="square" rtlCol="0">
            <a:spAutoFit/>
          </a:bodyPr>
          <a:lstStyle/>
          <a:p>
            <a:r>
              <a:rPr lang="en-US" sz="1600" dirty="0" smtClean="0"/>
              <a:t>100 images</a:t>
            </a:r>
            <a:endParaRPr lang="en-US" sz="1600" dirty="0"/>
          </a:p>
        </p:txBody>
      </p:sp>
      <p:sp>
        <p:nvSpPr>
          <p:cNvPr id="418" name="Rectangle 417"/>
          <p:cNvSpPr/>
          <p:nvPr/>
        </p:nvSpPr>
        <p:spPr>
          <a:xfrm>
            <a:off x="4681505" y="853780"/>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p:cNvSpPr/>
          <p:nvPr/>
        </p:nvSpPr>
        <p:spPr>
          <a:xfrm>
            <a:off x="4729459" y="815046"/>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extBox 421"/>
          <p:cNvSpPr txBox="1"/>
          <p:nvPr/>
        </p:nvSpPr>
        <p:spPr>
          <a:xfrm>
            <a:off x="4136793" y="1405451"/>
            <a:ext cx="1881525" cy="338554"/>
          </a:xfrm>
          <a:prstGeom prst="rect">
            <a:avLst/>
          </a:prstGeom>
          <a:noFill/>
        </p:spPr>
        <p:txBody>
          <a:bodyPr wrap="square" rtlCol="0">
            <a:spAutoFit/>
          </a:bodyPr>
          <a:lstStyle/>
          <a:p>
            <a:r>
              <a:rPr lang="en-US" sz="1600" dirty="0" smtClean="0"/>
              <a:t>Another 100 images</a:t>
            </a:r>
            <a:endParaRPr lang="en-US" sz="1600" dirty="0"/>
          </a:p>
        </p:txBody>
      </p:sp>
      <p:sp>
        <p:nvSpPr>
          <p:cNvPr id="420" name="Rectangle 419"/>
          <p:cNvSpPr/>
          <p:nvPr/>
        </p:nvSpPr>
        <p:spPr>
          <a:xfrm>
            <a:off x="4801213" y="772970"/>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 name="Picture 6" descr="https://encrypted-tbn2.google.com/images?q=tbn:ANd9GcTSOQpiGFzyPALkh5yBIkY24NfocwlyjP0Jg4YSoxubjE39rp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125" y="797718"/>
            <a:ext cx="699902" cy="524250"/>
          </a:xfrm>
          <a:prstGeom prst="rect">
            <a:avLst/>
          </a:prstGeom>
          <a:noFill/>
          <a:extLst>
            <a:ext uri="{909E8E84-426E-40dd-AFC4-6F175D3DCCD1}">
              <a14:hiddenFill xmlns:a14="http://schemas.microsoft.com/office/drawing/2010/main" xmlns="">
                <a:solidFill>
                  <a:srgbClr val="FFFFFF"/>
                </a:solidFill>
              </a14:hiddenFill>
            </a:ext>
          </a:extLst>
        </p:spPr>
      </p:pic>
      <p:sp>
        <p:nvSpPr>
          <p:cNvPr id="425" name="TextBox 424"/>
          <p:cNvSpPr txBox="1"/>
          <p:nvPr/>
        </p:nvSpPr>
        <p:spPr>
          <a:xfrm>
            <a:off x="3062348" y="853780"/>
            <a:ext cx="626420" cy="369332"/>
          </a:xfrm>
          <a:prstGeom prst="rect">
            <a:avLst/>
          </a:prstGeom>
          <a:noFill/>
        </p:spPr>
        <p:txBody>
          <a:bodyPr wrap="square" rtlCol="0">
            <a:spAutoFit/>
          </a:bodyPr>
          <a:lstStyle/>
          <a:p>
            <a:r>
              <a:rPr lang="en-US" dirty="0" smtClean="0"/>
              <a:t>$0</a:t>
            </a:r>
            <a:endParaRPr lang="en-US" dirty="0"/>
          </a:p>
        </p:txBody>
      </p:sp>
      <p:sp>
        <p:nvSpPr>
          <p:cNvPr id="426" name="TextBox 425"/>
          <p:cNvSpPr txBox="1"/>
          <p:nvPr/>
        </p:nvSpPr>
        <p:spPr>
          <a:xfrm>
            <a:off x="6606394" y="1520051"/>
            <a:ext cx="626420" cy="369332"/>
          </a:xfrm>
          <a:prstGeom prst="rect">
            <a:avLst/>
          </a:prstGeom>
          <a:noFill/>
        </p:spPr>
        <p:txBody>
          <a:bodyPr wrap="square" rtlCol="0">
            <a:spAutoFit/>
          </a:bodyPr>
          <a:lstStyle/>
          <a:p>
            <a:r>
              <a:rPr lang="en-US" dirty="0" smtClean="0"/>
              <a:t>$1</a:t>
            </a:r>
            <a:endParaRPr lang="en-US" dirty="0"/>
          </a:p>
        </p:txBody>
      </p:sp>
      <p:sp>
        <p:nvSpPr>
          <p:cNvPr id="427" name="TextBox 426"/>
          <p:cNvSpPr txBox="1"/>
          <p:nvPr/>
        </p:nvSpPr>
        <p:spPr>
          <a:xfrm>
            <a:off x="7136907" y="2478150"/>
            <a:ext cx="923671" cy="369332"/>
          </a:xfrm>
          <a:prstGeom prst="rect">
            <a:avLst/>
          </a:prstGeom>
          <a:noFill/>
        </p:spPr>
        <p:txBody>
          <a:bodyPr wrap="square" rtlCol="0">
            <a:spAutoFit/>
          </a:bodyPr>
          <a:lstStyle/>
          <a:p>
            <a:r>
              <a:rPr lang="en-US" dirty="0" smtClean="0"/>
              <a:t>$10</a:t>
            </a:r>
            <a:endParaRPr lang="en-US" dirty="0"/>
          </a:p>
        </p:txBody>
      </p:sp>
      <p:sp>
        <p:nvSpPr>
          <p:cNvPr id="428" name="TextBox 427"/>
          <p:cNvSpPr txBox="1"/>
          <p:nvPr/>
        </p:nvSpPr>
        <p:spPr>
          <a:xfrm>
            <a:off x="1602757" y="2482694"/>
            <a:ext cx="923671" cy="369332"/>
          </a:xfrm>
          <a:prstGeom prst="rect">
            <a:avLst/>
          </a:prstGeom>
          <a:noFill/>
        </p:spPr>
        <p:txBody>
          <a:bodyPr wrap="square" rtlCol="0">
            <a:spAutoFit/>
          </a:bodyPr>
          <a:lstStyle/>
          <a:p>
            <a:r>
              <a:rPr lang="en-US" dirty="0" smtClean="0"/>
              <a:t>$2</a:t>
            </a:r>
            <a:endParaRPr lang="en-US" dirty="0"/>
          </a:p>
        </p:txBody>
      </p:sp>
      <p:sp>
        <p:nvSpPr>
          <p:cNvPr id="431" name="TextBox 430"/>
          <p:cNvSpPr txBox="1"/>
          <p:nvPr/>
        </p:nvSpPr>
        <p:spPr>
          <a:xfrm>
            <a:off x="2293759" y="1688858"/>
            <a:ext cx="923671" cy="369332"/>
          </a:xfrm>
          <a:prstGeom prst="rect">
            <a:avLst/>
          </a:prstGeom>
          <a:noFill/>
        </p:spPr>
        <p:txBody>
          <a:bodyPr wrap="square" rtlCol="0">
            <a:spAutoFit/>
          </a:bodyPr>
          <a:lstStyle/>
          <a:p>
            <a:r>
              <a:rPr lang="en-US" dirty="0" smtClean="0"/>
              <a:t>$1</a:t>
            </a:r>
            <a:endParaRPr lang="en-US" dirty="0"/>
          </a:p>
        </p:txBody>
      </p:sp>
      <p:sp>
        <p:nvSpPr>
          <p:cNvPr id="432" name="TextBox 431"/>
          <p:cNvSpPr txBox="1"/>
          <p:nvPr/>
        </p:nvSpPr>
        <p:spPr>
          <a:xfrm>
            <a:off x="6043815" y="786648"/>
            <a:ext cx="626420" cy="369332"/>
          </a:xfrm>
          <a:prstGeom prst="rect">
            <a:avLst/>
          </a:prstGeom>
          <a:noFill/>
        </p:spPr>
        <p:txBody>
          <a:bodyPr wrap="square" rtlCol="0">
            <a:spAutoFit/>
          </a:bodyPr>
          <a:lstStyle/>
          <a:p>
            <a:r>
              <a:rPr lang="en-US" dirty="0" smtClean="0"/>
              <a:t>$0</a:t>
            </a:r>
            <a:endParaRPr lang="en-US" dirty="0"/>
          </a:p>
        </p:txBody>
      </p:sp>
      <p:sp>
        <p:nvSpPr>
          <p:cNvPr id="7206" name="Rounded Rectangle 7205"/>
          <p:cNvSpPr/>
          <p:nvPr/>
        </p:nvSpPr>
        <p:spPr>
          <a:xfrm>
            <a:off x="2141730" y="2834780"/>
            <a:ext cx="4804567" cy="660268"/>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en-US" dirty="0" smtClean="0"/>
              <a:t>Reward </a:t>
            </a:r>
            <a:r>
              <a:rPr lang="en-US" dirty="0"/>
              <a:t>=  ($1 * 0.90 + $1 * 0.90) / 2  = $0.90             </a:t>
            </a:r>
          </a:p>
          <a:p>
            <a:r>
              <a:rPr lang="en-US" dirty="0" smtClean="0"/>
              <a:t>Accuracy </a:t>
            </a:r>
            <a:r>
              <a:rPr lang="en-US" dirty="0"/>
              <a:t>= (0.90 + 0.90 ) / 2   = 0.90 </a:t>
            </a: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44</a:t>
            </a:fld>
            <a:endParaRPr lang="en-US" dirty="0"/>
          </a:p>
        </p:txBody>
      </p:sp>
    </p:spTree>
    <p:extLst>
      <p:ext uri="{BB962C8B-B14F-4D97-AF65-F5344CB8AC3E}">
        <p14:creationId xmlns:p14="http://schemas.microsoft.com/office/powerpoint/2010/main" val="211991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p:bldP spid="352" grpId="0" animBg="1"/>
      <p:bldP spid="353" grpId="0" animBg="1"/>
      <p:bldP spid="354" grpId="0" animBg="1"/>
      <p:bldP spid="355" grpId="0" animBg="1"/>
      <p:bldP spid="357" grpId="0" animBg="1"/>
      <p:bldP spid="362" grpId="0" animBg="1"/>
      <p:bldP spid="382" grpId="0"/>
      <p:bldP spid="383" grpId="0"/>
      <p:bldP spid="387" grpId="0"/>
      <p:bldP spid="418" grpId="0" animBg="1"/>
      <p:bldP spid="419" grpId="0" animBg="1"/>
      <p:bldP spid="422" grpId="0"/>
      <p:bldP spid="420" grpId="0" animBg="1"/>
      <p:bldP spid="426" grpId="0"/>
      <p:bldP spid="427" grpId="0"/>
      <p:bldP spid="432" grpId="0"/>
      <p:bldP spid="720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7" name="TextBox 336"/>
              <p:cNvSpPr txBox="1"/>
              <p:nvPr/>
            </p:nvSpPr>
            <p:spPr>
              <a:xfrm>
                <a:off x="-5207311" y="3115932"/>
                <a:ext cx="3878557" cy="646331"/>
              </a:xfrm>
              <a:prstGeom prst="rect">
                <a:avLst/>
              </a:prstGeom>
              <a:noFill/>
            </p:spPr>
            <p:txBody>
              <a:bodyPr wrap="square" rtlCol="0">
                <a:spAutoFit/>
              </a:bodyPr>
              <a:lstStyle/>
              <a:p>
                <a:endParaRPr lang="en-US" sz="2000" b="0" dirty="0" smtClean="0"/>
              </a:p>
              <a:p>
                <a:endParaRPr lang="en-US" sz="2000" dirty="0" smtClean="0"/>
              </a:p>
            </p:txBody>
          </p:sp>
        </mc:Choice>
        <mc:Fallback xmlns="">
          <p:sp>
            <p:nvSpPr>
              <p:cNvPr id="337" name="TextBox 336"/>
              <p:cNvSpPr txBox="1">
                <a:spLocks noRot="1" noChangeAspect="1" noMove="1" noResize="1" noEditPoints="1" noAdjustHandles="1" noChangeArrowheads="1" noChangeShapeType="1" noTextEdit="1"/>
              </p:cNvSpPr>
              <p:nvPr/>
            </p:nvSpPr>
            <p:spPr>
              <a:xfrm>
                <a:off x="-5207311" y="3115932"/>
                <a:ext cx="3878557" cy="646331"/>
              </a:xfrm>
              <a:prstGeom prst="rect">
                <a:avLst/>
              </a:prstGeom>
              <a:blipFill rotWithShape="1">
                <a:blip r:embed="rId3"/>
                <a:stretch>
                  <a:fillRect/>
                </a:stretch>
              </a:blipFill>
            </p:spPr>
            <p:txBody>
              <a:bodyPr/>
              <a:lstStyle/>
              <a:p>
                <a:r>
                  <a:rPr lang="en-US">
                    <a:noFill/>
                  </a:rPr>
                  <a:t> </a:t>
                </a:r>
              </a:p>
            </p:txBody>
          </p:sp>
        </mc:Fallback>
      </mc:AlternateContent>
      <p:sp>
        <p:nvSpPr>
          <p:cNvPr id="81" name="TextBox 80"/>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pic>
        <p:nvPicPr>
          <p:cNvPr id="173" name="Picture 2" descr="http://t0.gstatic.com/images?q=tbn:ANd9GcRupnqhavo2rdQeRLJOMBMucjivoN5sVI62TegldXq5yTAHQP2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61" r="30358"/>
          <a:stretch/>
        </p:blipFill>
        <p:spPr bwMode="auto">
          <a:xfrm>
            <a:off x="-2720346" y="2546866"/>
            <a:ext cx="411491" cy="582858"/>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http://t0.gstatic.com/images?q=tbn:ANd9GcRupnqhavo2rdQeRLJOMBMucjivoN5sVI62TegldXq5yTAHQP2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61" r="30358"/>
          <a:stretch/>
        </p:blipFill>
        <p:spPr bwMode="auto">
          <a:xfrm>
            <a:off x="-2223037" y="3371910"/>
            <a:ext cx="411491" cy="582858"/>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12" name="Rectangle 11"/>
              <p:cNvSpPr/>
              <p:nvPr/>
            </p:nvSpPr>
            <p:spPr>
              <a:xfrm>
                <a:off x="-4953000" y="4034798"/>
                <a:ext cx="4140889" cy="923330"/>
              </a:xfrm>
              <a:prstGeom prst="rect">
                <a:avLst/>
              </a:prstGeom>
            </p:spPr>
            <p:txBody>
              <a:bodyPr wrap="square">
                <a:spAutoFit/>
              </a:bodyPr>
              <a:lstStyle/>
              <a:p>
                <a14:m>
                  <m:oMath xmlns:m="http://schemas.openxmlformats.org/officeDocument/2006/math">
                    <m:acc>
                      <m:accPr>
                        <m:chr m:val="⃗"/>
                        <m:ctrlPr>
                          <a:rPr lang="en-US" i="1">
                            <a:latin typeface="Cambria Math" charset="0"/>
                          </a:rPr>
                        </m:ctrlPr>
                      </m:accPr>
                      <m:e>
                        <m:r>
                          <a:rPr lang="en-US" i="1">
                            <a:latin typeface="Cambria Math"/>
                          </a:rPr>
                          <m:t>𝑟</m:t>
                        </m:r>
                      </m:e>
                    </m:acc>
                  </m:oMath>
                </a14:m>
                <a:r>
                  <a:rPr lang="en-US" dirty="0" smtClean="0"/>
                  <a:t>: rewards of the nodes. </a:t>
                </a:r>
              </a:p>
              <a:p>
                <a:r>
                  <a:rPr lang="en-US" dirty="0" smtClean="0"/>
                  <a:t>Reward </a:t>
                </a:r>
                <a14:m>
                  <m:oMath xmlns:m="http://schemas.openxmlformats.org/officeDocument/2006/math">
                    <m:r>
                      <a:rPr lang="en-US" i="1">
                        <a:latin typeface="Cambria Math"/>
                      </a:rPr>
                      <m:t>𝑅</m:t>
                    </m:r>
                    <m:r>
                      <a:rPr lang="en-US" i="1">
                        <a:latin typeface="Cambria Math"/>
                      </a:rPr>
                      <m:t>(</m:t>
                    </m:r>
                    <m:r>
                      <a:rPr lang="en-US" i="1">
                        <a:latin typeface="Cambria Math"/>
                      </a:rPr>
                      <m:t>𝑓</m:t>
                    </m:r>
                    <m:r>
                      <a:rPr lang="en-US" i="1">
                        <a:latin typeface="Cambria Math"/>
                      </a:rPr>
                      <m:t>, </m:t>
                    </m:r>
                    <m:acc>
                      <m:accPr>
                        <m:chr m:val="⃗"/>
                        <m:ctrlPr>
                          <a:rPr lang="en-US" i="1">
                            <a:latin typeface="Cambria Math" charset="0"/>
                          </a:rPr>
                        </m:ctrlPr>
                      </m:accPr>
                      <m:e>
                        <m:r>
                          <a:rPr lang="en-US" i="1">
                            <a:latin typeface="Cambria Math"/>
                          </a:rPr>
                          <m:t>𝑟</m:t>
                        </m:r>
                      </m:e>
                    </m:acc>
                    <m:r>
                      <a:rPr lang="en-US" i="1">
                        <a:latin typeface="Cambria Math"/>
                      </a:rPr>
                      <m:t>)</m:t>
                    </m:r>
                  </m:oMath>
                </a14:m>
                <a:r>
                  <a:rPr lang="en-US" dirty="0"/>
                  <a:t> : </a:t>
                </a:r>
                <a:r>
                  <a:rPr lang="en-US" dirty="0" smtClean="0"/>
                  <a:t>rewards of the classifier</a:t>
                </a:r>
                <a:endParaRPr lang="en-US" dirty="0"/>
              </a:p>
              <a:p>
                <a:r>
                  <a:rPr lang="en-US" dirty="0"/>
                  <a:t>Accuracy </a:t>
                </a:r>
                <a14:m>
                  <m:oMath xmlns:m="http://schemas.openxmlformats.org/officeDocument/2006/math">
                    <m:r>
                      <m:rPr>
                        <m:sty m:val="p"/>
                      </m:rPr>
                      <a:rPr lang="en-US">
                        <a:latin typeface="Cambria Math"/>
                      </a:rPr>
                      <m:t>Φ</m:t>
                    </m:r>
                    <m:d>
                      <m:dPr>
                        <m:ctrlPr>
                          <a:rPr lang="en-US" i="1">
                            <a:latin typeface="Cambria Math" charset="0"/>
                          </a:rPr>
                        </m:ctrlPr>
                      </m:dPr>
                      <m:e>
                        <m:r>
                          <a:rPr lang="en-US" i="1">
                            <a:latin typeface="Cambria Math"/>
                          </a:rPr>
                          <m:t>𝑓</m:t>
                        </m:r>
                      </m:e>
                    </m:d>
                  </m:oMath>
                </a14:m>
                <a:r>
                  <a:rPr lang="en-US" dirty="0"/>
                  <a:t> : </a:t>
                </a:r>
                <a:r>
                  <a:rPr lang="en-US" dirty="0" smtClean="0"/>
                  <a:t>accuracy of the classifier</a:t>
                </a:r>
              </a:p>
            </p:txBody>
          </p:sp>
        </mc:Choice>
        <mc:Fallback xmlns="">
          <p:sp>
            <p:nvSpPr>
              <p:cNvPr id="12" name="Rectangle 11"/>
              <p:cNvSpPr>
                <a:spLocks noRot="1" noChangeAspect="1" noMove="1" noResize="1" noEditPoints="1" noAdjustHandles="1" noChangeArrowheads="1" noChangeShapeType="1" noTextEdit="1"/>
              </p:cNvSpPr>
              <p:nvPr/>
            </p:nvSpPr>
            <p:spPr>
              <a:xfrm>
                <a:off x="-4953000" y="4034798"/>
                <a:ext cx="4140889" cy="923330"/>
              </a:xfrm>
              <a:prstGeom prst="rect">
                <a:avLst/>
              </a:prstGeom>
              <a:blipFill rotWithShape="1">
                <a:blip r:embed="rId12"/>
                <a:stretch>
                  <a:fillRect/>
                </a:stretch>
              </a:blipFill>
            </p:spPr>
            <p:txBody>
              <a:bodyPr/>
              <a:lstStyle/>
              <a:p>
                <a:r>
                  <a:rPr lang="en-US">
                    <a:noFill/>
                  </a:rPr>
                  <a:t> </a:t>
                </a:r>
              </a:p>
            </p:txBody>
          </p:sp>
        </mc:Fallback>
      </mc:AlternateContent>
      <p:sp>
        <p:nvSpPr>
          <p:cNvPr id="3" name="TextBox 2"/>
          <p:cNvSpPr txBox="1"/>
          <p:nvPr/>
        </p:nvSpPr>
        <p:spPr>
          <a:xfrm>
            <a:off x="-585473" y="-971603"/>
            <a:ext cx="2609159" cy="461665"/>
          </a:xfrm>
          <a:prstGeom prst="rect">
            <a:avLst/>
          </a:prstGeom>
          <a:noFill/>
        </p:spPr>
        <p:txBody>
          <a:bodyPr wrap="square" rtlCol="0">
            <a:spAutoFit/>
          </a:bodyPr>
          <a:lstStyle/>
          <a:p>
            <a:r>
              <a:rPr lang="en-US" sz="2400" b="1" dirty="0" smtClean="0"/>
              <a:t>Naïve Solution</a:t>
            </a:r>
            <a:endParaRPr lang="en-US" sz="2400" b="1" dirty="0"/>
          </a:p>
        </p:txBody>
      </p:sp>
      <p:sp>
        <p:nvSpPr>
          <p:cNvPr id="238" name="Oval 237"/>
          <p:cNvSpPr>
            <a:spLocks noChangeAspect="1"/>
          </p:cNvSpPr>
          <p:nvPr/>
        </p:nvSpPr>
        <p:spPr>
          <a:xfrm>
            <a:off x="2805868" y="937371"/>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239" name="Oval 238"/>
          <p:cNvSpPr>
            <a:spLocks noChangeAspect="1"/>
          </p:cNvSpPr>
          <p:nvPr/>
        </p:nvSpPr>
        <p:spPr>
          <a:xfrm>
            <a:off x="1399831" y="2489137"/>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240" name="Oval 239"/>
          <p:cNvSpPr>
            <a:spLocks noChangeAspect="1"/>
          </p:cNvSpPr>
          <p:nvPr/>
        </p:nvSpPr>
        <p:spPr>
          <a:xfrm>
            <a:off x="2420693" y="2432251"/>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41" name="Oval 240"/>
          <p:cNvSpPr>
            <a:spLocks noChangeAspect="1"/>
          </p:cNvSpPr>
          <p:nvPr/>
        </p:nvSpPr>
        <p:spPr>
          <a:xfrm>
            <a:off x="3047113" y="2452628"/>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42" name="Oval 241"/>
          <p:cNvSpPr>
            <a:spLocks noChangeAspect="1"/>
          </p:cNvSpPr>
          <p:nvPr/>
        </p:nvSpPr>
        <p:spPr>
          <a:xfrm>
            <a:off x="3375558" y="1694458"/>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43" name="Oval 242"/>
          <p:cNvSpPr>
            <a:spLocks noChangeAspect="1"/>
          </p:cNvSpPr>
          <p:nvPr/>
        </p:nvSpPr>
        <p:spPr>
          <a:xfrm>
            <a:off x="3964247" y="2453336"/>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44" name="Straight Connector 243"/>
          <p:cNvCxnSpPr>
            <a:stCxn id="238" idx="3"/>
            <a:endCxn id="248" idx="7"/>
          </p:cNvCxnSpPr>
          <p:nvPr/>
        </p:nvCxnSpPr>
        <p:spPr>
          <a:xfrm flipH="1">
            <a:off x="2263570" y="1140297"/>
            <a:ext cx="577115" cy="67747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5" name="Straight Connector 244"/>
          <p:cNvCxnSpPr>
            <a:stCxn id="248" idx="3"/>
            <a:endCxn id="239" idx="7"/>
          </p:cNvCxnSpPr>
          <p:nvPr/>
        </p:nvCxnSpPr>
        <p:spPr>
          <a:xfrm flipH="1">
            <a:off x="1602757" y="1985885"/>
            <a:ext cx="492704" cy="53806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238" idx="5"/>
            <a:endCxn id="242" idx="1"/>
          </p:cNvCxnSpPr>
          <p:nvPr/>
        </p:nvCxnSpPr>
        <p:spPr>
          <a:xfrm>
            <a:off x="3008794" y="1140297"/>
            <a:ext cx="401581" cy="58897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242" idx="5"/>
            <a:endCxn id="243" idx="1"/>
          </p:cNvCxnSpPr>
          <p:nvPr/>
        </p:nvCxnSpPr>
        <p:spPr>
          <a:xfrm>
            <a:off x="3578484" y="1897384"/>
            <a:ext cx="420580" cy="59076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48" name="Oval 247"/>
          <p:cNvSpPr>
            <a:spLocks noChangeAspect="1"/>
          </p:cNvSpPr>
          <p:nvPr/>
        </p:nvSpPr>
        <p:spPr>
          <a:xfrm>
            <a:off x="2060644" y="1782959"/>
            <a:ext cx="237743" cy="237743"/>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cxnSp>
        <p:nvCxnSpPr>
          <p:cNvPr id="249" name="Straight Connector 248"/>
          <p:cNvCxnSpPr>
            <a:stCxn id="248" idx="5"/>
            <a:endCxn id="240" idx="0"/>
          </p:cNvCxnSpPr>
          <p:nvPr/>
        </p:nvCxnSpPr>
        <p:spPr>
          <a:xfrm>
            <a:off x="2263570" y="1985885"/>
            <a:ext cx="275995" cy="44636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42" idx="3"/>
            <a:endCxn id="241" idx="0"/>
          </p:cNvCxnSpPr>
          <p:nvPr/>
        </p:nvCxnSpPr>
        <p:spPr>
          <a:xfrm flipH="1">
            <a:off x="3165985" y="1897384"/>
            <a:ext cx="244390" cy="5552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95646" y="1593691"/>
            <a:ext cx="737466" cy="369332"/>
          </a:xfrm>
          <a:prstGeom prst="rect">
            <a:avLst/>
          </a:prstGeom>
          <a:noFill/>
        </p:spPr>
        <p:txBody>
          <a:bodyPr wrap="square" rtlCol="0">
            <a:spAutoFit/>
          </a:bodyPr>
          <a:lstStyle/>
          <a:p>
            <a:r>
              <a:rPr lang="en-US" dirty="0" smtClean="0"/>
              <a:t>0.90</a:t>
            </a:r>
            <a:endParaRPr lang="en-US" dirty="0"/>
          </a:p>
        </p:txBody>
      </p:sp>
      <p:sp>
        <p:nvSpPr>
          <p:cNvPr id="260" name="TextBox 259"/>
          <p:cNvSpPr txBox="1"/>
          <p:nvPr/>
        </p:nvSpPr>
        <p:spPr>
          <a:xfrm>
            <a:off x="2311794" y="826763"/>
            <a:ext cx="534002" cy="369332"/>
          </a:xfrm>
          <a:prstGeom prst="rect">
            <a:avLst/>
          </a:prstGeom>
          <a:noFill/>
        </p:spPr>
        <p:txBody>
          <a:bodyPr wrap="square" rtlCol="0">
            <a:spAutoFit/>
          </a:bodyPr>
          <a:lstStyle/>
          <a:p>
            <a:r>
              <a:rPr lang="en-US" dirty="0" smtClean="0"/>
              <a:t>1.0</a:t>
            </a:r>
            <a:endParaRPr lang="en-US" dirty="0"/>
          </a:p>
        </p:txBody>
      </p:sp>
      <p:sp>
        <p:nvSpPr>
          <p:cNvPr id="13" name="TextBox 12"/>
          <p:cNvSpPr txBox="1"/>
          <p:nvPr/>
        </p:nvSpPr>
        <p:spPr>
          <a:xfrm>
            <a:off x="32470" y="163927"/>
            <a:ext cx="4330711" cy="369332"/>
          </a:xfrm>
          <a:prstGeom prst="rect">
            <a:avLst/>
          </a:prstGeom>
          <a:noFill/>
        </p:spPr>
        <p:txBody>
          <a:bodyPr wrap="square" rtlCol="0">
            <a:spAutoFit/>
          </a:bodyPr>
          <a:lstStyle/>
          <a:p>
            <a:r>
              <a:rPr lang="en-US" b="1" dirty="0" smtClean="0"/>
              <a:t>Pick a global confidence threshold </a:t>
            </a:r>
            <a:r>
              <a:rPr lang="en-US" b="1" dirty="0" smtClean="0">
                <a:solidFill>
                  <a:srgbClr val="C0504D"/>
                </a:solidFill>
              </a:rPr>
              <a:t>T=0.9</a:t>
            </a:r>
            <a:endParaRPr lang="en-US" b="1" dirty="0">
              <a:solidFill>
                <a:srgbClr val="C0504D"/>
              </a:solidFill>
            </a:endParaRPr>
          </a:p>
        </p:txBody>
      </p:sp>
      <p:sp>
        <p:nvSpPr>
          <p:cNvPr id="346" name="TextBox 345"/>
          <p:cNvSpPr txBox="1"/>
          <p:nvPr/>
        </p:nvSpPr>
        <p:spPr>
          <a:xfrm>
            <a:off x="913239" y="2404933"/>
            <a:ext cx="847716" cy="369332"/>
          </a:xfrm>
          <a:prstGeom prst="rect">
            <a:avLst/>
          </a:prstGeom>
          <a:noFill/>
        </p:spPr>
        <p:txBody>
          <a:bodyPr wrap="square" rtlCol="0">
            <a:spAutoFit/>
          </a:bodyPr>
          <a:lstStyle/>
          <a:p>
            <a:r>
              <a:rPr lang="en-US" dirty="0" smtClean="0"/>
              <a:t>0.6 </a:t>
            </a:r>
            <a:endParaRPr lang="en-US" dirty="0"/>
          </a:p>
        </p:txBody>
      </p:sp>
      <p:sp>
        <p:nvSpPr>
          <p:cNvPr id="356" name="Oval 355"/>
          <p:cNvSpPr>
            <a:spLocks noChangeAspect="1"/>
          </p:cNvSpPr>
          <p:nvPr/>
        </p:nvSpPr>
        <p:spPr>
          <a:xfrm>
            <a:off x="7036999" y="1636779"/>
            <a:ext cx="237743" cy="237743"/>
          </a:xfrm>
          <a:prstGeom prst="ellipse">
            <a:avLst/>
          </a:prstGeom>
          <a:solidFill>
            <a:srgbClr val="C0504D"/>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2" name="Oval 351"/>
          <p:cNvSpPr>
            <a:spLocks noChangeAspect="1"/>
          </p:cNvSpPr>
          <p:nvPr/>
        </p:nvSpPr>
        <p:spPr>
          <a:xfrm>
            <a:off x="6467309" y="879692"/>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353" name="Oval 352"/>
          <p:cNvSpPr>
            <a:spLocks noChangeAspect="1"/>
          </p:cNvSpPr>
          <p:nvPr/>
        </p:nvSpPr>
        <p:spPr>
          <a:xfrm>
            <a:off x="5061272" y="2431458"/>
            <a:ext cx="237743" cy="237743"/>
          </a:xfrm>
          <a:prstGeom prst="ellipse">
            <a:avLst/>
          </a:prstGeom>
          <a:solidFill>
            <a:schemeClr val="bg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354" name="Oval 353"/>
          <p:cNvSpPr>
            <a:spLocks noChangeAspect="1"/>
          </p:cNvSpPr>
          <p:nvPr/>
        </p:nvSpPr>
        <p:spPr>
          <a:xfrm>
            <a:off x="6082134" y="2374572"/>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5" name="Oval 354"/>
          <p:cNvSpPr>
            <a:spLocks noChangeAspect="1"/>
          </p:cNvSpPr>
          <p:nvPr/>
        </p:nvSpPr>
        <p:spPr>
          <a:xfrm>
            <a:off x="6708554" y="2394949"/>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57" name="Oval 356"/>
          <p:cNvSpPr>
            <a:spLocks noChangeAspect="1"/>
          </p:cNvSpPr>
          <p:nvPr/>
        </p:nvSpPr>
        <p:spPr>
          <a:xfrm>
            <a:off x="7625688" y="2395657"/>
            <a:ext cx="237743" cy="237743"/>
          </a:xfrm>
          <a:prstGeom prst="ellipse">
            <a:avLst/>
          </a:prstGeom>
          <a:solidFill>
            <a:srgbClr val="F7964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58" name="Straight Connector 357"/>
          <p:cNvCxnSpPr>
            <a:stCxn id="352" idx="3"/>
            <a:endCxn id="362" idx="7"/>
          </p:cNvCxnSpPr>
          <p:nvPr/>
        </p:nvCxnSpPr>
        <p:spPr>
          <a:xfrm flipH="1">
            <a:off x="5925011" y="1082618"/>
            <a:ext cx="577115" cy="67747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59" name="Straight Connector 358"/>
          <p:cNvCxnSpPr>
            <a:stCxn id="362" idx="3"/>
            <a:endCxn id="353" idx="7"/>
          </p:cNvCxnSpPr>
          <p:nvPr/>
        </p:nvCxnSpPr>
        <p:spPr>
          <a:xfrm flipH="1">
            <a:off x="5264198" y="1928206"/>
            <a:ext cx="492704" cy="53806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0" name="Straight Connector 359"/>
          <p:cNvCxnSpPr>
            <a:stCxn id="352" idx="5"/>
            <a:endCxn id="356" idx="1"/>
          </p:cNvCxnSpPr>
          <p:nvPr/>
        </p:nvCxnSpPr>
        <p:spPr>
          <a:xfrm>
            <a:off x="6670235" y="1082618"/>
            <a:ext cx="401581" cy="58897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1" name="Straight Connector 360"/>
          <p:cNvCxnSpPr>
            <a:stCxn id="356" idx="5"/>
            <a:endCxn id="357" idx="1"/>
          </p:cNvCxnSpPr>
          <p:nvPr/>
        </p:nvCxnSpPr>
        <p:spPr>
          <a:xfrm>
            <a:off x="7239925" y="1839705"/>
            <a:ext cx="420580" cy="59076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62" name="Oval 361"/>
          <p:cNvSpPr>
            <a:spLocks noChangeAspect="1"/>
          </p:cNvSpPr>
          <p:nvPr/>
        </p:nvSpPr>
        <p:spPr>
          <a:xfrm>
            <a:off x="5722085" y="1725280"/>
            <a:ext cx="237743" cy="237743"/>
          </a:xfrm>
          <a:prstGeom prst="ellipse">
            <a:avLst/>
          </a:prstGeom>
          <a:solidFill>
            <a:schemeClr val="bg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cxnSp>
        <p:nvCxnSpPr>
          <p:cNvPr id="363" name="Straight Connector 362"/>
          <p:cNvCxnSpPr>
            <a:stCxn id="362" idx="5"/>
            <a:endCxn id="354" idx="0"/>
          </p:cNvCxnSpPr>
          <p:nvPr/>
        </p:nvCxnSpPr>
        <p:spPr>
          <a:xfrm>
            <a:off x="5925011" y="1928206"/>
            <a:ext cx="275995" cy="44636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4" name="Straight Connector 363"/>
          <p:cNvCxnSpPr>
            <a:stCxn id="356" idx="3"/>
            <a:endCxn id="355" idx="0"/>
          </p:cNvCxnSpPr>
          <p:nvPr/>
        </p:nvCxnSpPr>
        <p:spPr>
          <a:xfrm flipH="1">
            <a:off x="6827426" y="1839705"/>
            <a:ext cx="244390" cy="5552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82" name="TextBox 381"/>
          <p:cNvSpPr txBox="1"/>
          <p:nvPr/>
        </p:nvSpPr>
        <p:spPr>
          <a:xfrm>
            <a:off x="7364428" y="1470373"/>
            <a:ext cx="847716" cy="369332"/>
          </a:xfrm>
          <a:prstGeom prst="rect">
            <a:avLst/>
          </a:prstGeom>
          <a:noFill/>
        </p:spPr>
        <p:txBody>
          <a:bodyPr wrap="square" rtlCol="0">
            <a:spAutoFit/>
          </a:bodyPr>
          <a:lstStyle/>
          <a:p>
            <a:r>
              <a:rPr lang="en-US" dirty="0" smtClean="0"/>
              <a:t>0.90</a:t>
            </a:r>
            <a:endParaRPr lang="en-US" dirty="0"/>
          </a:p>
        </p:txBody>
      </p:sp>
      <p:sp>
        <p:nvSpPr>
          <p:cNvPr id="383" name="TextBox 382"/>
          <p:cNvSpPr txBox="1"/>
          <p:nvPr/>
        </p:nvSpPr>
        <p:spPr>
          <a:xfrm>
            <a:off x="6769998" y="698105"/>
            <a:ext cx="534002" cy="369332"/>
          </a:xfrm>
          <a:prstGeom prst="rect">
            <a:avLst/>
          </a:prstGeom>
          <a:noFill/>
        </p:spPr>
        <p:txBody>
          <a:bodyPr wrap="square" rtlCol="0">
            <a:spAutoFit/>
          </a:bodyPr>
          <a:lstStyle/>
          <a:p>
            <a:r>
              <a:rPr lang="en-US" dirty="0" smtClean="0"/>
              <a:t>1.0</a:t>
            </a:r>
            <a:endParaRPr lang="en-US" dirty="0"/>
          </a:p>
        </p:txBody>
      </p:sp>
      <p:sp>
        <p:nvSpPr>
          <p:cNvPr id="387" name="TextBox 386"/>
          <p:cNvSpPr txBox="1"/>
          <p:nvPr/>
        </p:nvSpPr>
        <p:spPr>
          <a:xfrm>
            <a:off x="7894287" y="2236491"/>
            <a:ext cx="847716" cy="369332"/>
          </a:xfrm>
          <a:prstGeom prst="rect">
            <a:avLst/>
          </a:prstGeom>
          <a:noFill/>
        </p:spPr>
        <p:txBody>
          <a:bodyPr wrap="square" rtlCol="0">
            <a:spAutoFit/>
          </a:bodyPr>
          <a:lstStyle/>
          <a:p>
            <a:r>
              <a:rPr lang="en-US" dirty="0" smtClean="0"/>
              <a:t>0.80 </a:t>
            </a:r>
            <a:endParaRPr lang="en-US" dirty="0"/>
          </a:p>
        </p:txBody>
      </p:sp>
      <p:sp>
        <p:nvSpPr>
          <p:cNvPr id="402" name="TextBox 401"/>
          <p:cNvSpPr txBox="1"/>
          <p:nvPr/>
        </p:nvSpPr>
        <p:spPr>
          <a:xfrm>
            <a:off x="3834015" y="61084"/>
            <a:ext cx="1982901" cy="461665"/>
          </a:xfrm>
          <a:prstGeom prst="rect">
            <a:avLst/>
          </a:prstGeom>
          <a:noFill/>
        </p:spPr>
        <p:txBody>
          <a:bodyPr wrap="square" rtlCol="0">
            <a:spAutoFit/>
          </a:bodyPr>
          <a:lstStyle/>
          <a:p>
            <a:r>
              <a:rPr lang="en-US" sz="2400" b="1" dirty="0" smtClean="0"/>
              <a:t> </a:t>
            </a:r>
            <a:r>
              <a:rPr lang="en-US" sz="1100" b="1" dirty="0" smtClean="0"/>
              <a:t>[</a:t>
            </a:r>
            <a:r>
              <a:rPr lang="en-US" sz="1100" b="1" dirty="0" err="1" smtClean="0"/>
              <a:t>Vailaya</a:t>
            </a:r>
            <a:r>
              <a:rPr lang="en-US" sz="1100" b="1" dirty="0" smtClean="0"/>
              <a:t> et al. ’99]</a:t>
            </a:r>
            <a:endParaRPr lang="en-US" sz="1100" b="1" dirty="0">
              <a:solidFill>
                <a:srgbClr val="C0504D"/>
              </a:solidFill>
            </a:endParaRPr>
          </a:p>
        </p:txBody>
      </p:sp>
      <p:grpSp>
        <p:nvGrpSpPr>
          <p:cNvPr id="415" name="Group 414"/>
          <p:cNvGrpSpPr/>
          <p:nvPr/>
        </p:nvGrpSpPr>
        <p:grpSpPr>
          <a:xfrm>
            <a:off x="144672" y="895748"/>
            <a:ext cx="773227" cy="717714"/>
            <a:chOff x="2497116" y="1813420"/>
            <a:chExt cx="773227" cy="717714"/>
          </a:xfrm>
        </p:grpSpPr>
        <p:sp>
          <p:nvSpPr>
            <p:cNvPr id="412" name="Rectangle 411"/>
            <p:cNvSpPr/>
            <p:nvPr/>
          </p:nvSpPr>
          <p:spPr>
            <a:xfrm>
              <a:off x="2497116" y="1911838"/>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p:cNvSpPr/>
            <p:nvPr/>
          </p:nvSpPr>
          <p:spPr>
            <a:xfrm>
              <a:off x="2545070" y="1873104"/>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p:cNvSpPr/>
            <p:nvPr/>
          </p:nvSpPr>
          <p:spPr>
            <a:xfrm>
              <a:off x="2596402" y="1841091"/>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 name="Picture 2" descr="https://encrypted-tbn0.google.com/images?q=tbn:ANd9GcQjktDwj6uHGFSwHsP1k20PU-nj5r4rwo9EII0UNR2hX8YK7Ct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978" y="1813420"/>
              <a:ext cx="621365" cy="60228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200" name="TextBox 7199"/>
          <p:cNvSpPr txBox="1"/>
          <p:nvPr/>
        </p:nvSpPr>
        <p:spPr>
          <a:xfrm>
            <a:off x="32470" y="1556003"/>
            <a:ext cx="1185895" cy="338554"/>
          </a:xfrm>
          <a:prstGeom prst="rect">
            <a:avLst/>
          </a:prstGeom>
          <a:noFill/>
        </p:spPr>
        <p:txBody>
          <a:bodyPr wrap="square" rtlCol="0">
            <a:spAutoFit/>
          </a:bodyPr>
          <a:lstStyle/>
          <a:p>
            <a:r>
              <a:rPr lang="en-US" sz="1600" dirty="0" smtClean="0"/>
              <a:t>100 images</a:t>
            </a:r>
            <a:endParaRPr lang="en-US" sz="1600" dirty="0"/>
          </a:p>
        </p:txBody>
      </p:sp>
      <p:sp>
        <p:nvSpPr>
          <p:cNvPr id="418" name="Rectangle 417"/>
          <p:cNvSpPr/>
          <p:nvPr/>
        </p:nvSpPr>
        <p:spPr>
          <a:xfrm>
            <a:off x="4681505" y="853780"/>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p:cNvSpPr/>
          <p:nvPr/>
        </p:nvSpPr>
        <p:spPr>
          <a:xfrm>
            <a:off x="4729459" y="815046"/>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extBox 421"/>
          <p:cNvSpPr txBox="1"/>
          <p:nvPr/>
        </p:nvSpPr>
        <p:spPr>
          <a:xfrm>
            <a:off x="4136793" y="1405451"/>
            <a:ext cx="1881525" cy="338554"/>
          </a:xfrm>
          <a:prstGeom prst="rect">
            <a:avLst/>
          </a:prstGeom>
          <a:noFill/>
        </p:spPr>
        <p:txBody>
          <a:bodyPr wrap="square" rtlCol="0">
            <a:spAutoFit/>
          </a:bodyPr>
          <a:lstStyle/>
          <a:p>
            <a:r>
              <a:rPr lang="en-US" sz="1600" dirty="0" smtClean="0"/>
              <a:t>Another 100 images</a:t>
            </a:r>
            <a:endParaRPr lang="en-US" sz="1600" dirty="0"/>
          </a:p>
        </p:txBody>
      </p:sp>
      <p:sp>
        <p:nvSpPr>
          <p:cNvPr id="420" name="Rectangle 419"/>
          <p:cNvSpPr/>
          <p:nvPr/>
        </p:nvSpPr>
        <p:spPr>
          <a:xfrm>
            <a:off x="4801213" y="772970"/>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 name="Picture 6" descr="https://encrypted-tbn2.google.com/images?q=tbn:ANd9GcTSOQpiGFzyPALkh5yBIkY24NfocwlyjP0Jg4YSoxubjE39rp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125" y="797718"/>
            <a:ext cx="699902" cy="524250"/>
          </a:xfrm>
          <a:prstGeom prst="rect">
            <a:avLst/>
          </a:prstGeom>
          <a:noFill/>
          <a:extLst>
            <a:ext uri="{909E8E84-426E-40dd-AFC4-6F175D3DCCD1}">
              <a14:hiddenFill xmlns:a14="http://schemas.microsoft.com/office/drawing/2010/main" xmlns="">
                <a:solidFill>
                  <a:srgbClr val="FFFFFF"/>
                </a:solidFill>
              </a14:hiddenFill>
            </a:ext>
          </a:extLst>
        </p:spPr>
      </p:pic>
      <p:sp>
        <p:nvSpPr>
          <p:cNvPr id="425" name="TextBox 424"/>
          <p:cNvSpPr txBox="1"/>
          <p:nvPr/>
        </p:nvSpPr>
        <p:spPr>
          <a:xfrm>
            <a:off x="3062348" y="853780"/>
            <a:ext cx="626420" cy="369332"/>
          </a:xfrm>
          <a:prstGeom prst="rect">
            <a:avLst/>
          </a:prstGeom>
          <a:noFill/>
        </p:spPr>
        <p:txBody>
          <a:bodyPr wrap="square" rtlCol="0">
            <a:spAutoFit/>
          </a:bodyPr>
          <a:lstStyle/>
          <a:p>
            <a:r>
              <a:rPr lang="en-US" dirty="0" smtClean="0"/>
              <a:t>$0</a:t>
            </a:r>
            <a:endParaRPr lang="en-US" dirty="0"/>
          </a:p>
        </p:txBody>
      </p:sp>
      <p:sp>
        <p:nvSpPr>
          <p:cNvPr id="426" name="TextBox 425"/>
          <p:cNvSpPr txBox="1"/>
          <p:nvPr/>
        </p:nvSpPr>
        <p:spPr>
          <a:xfrm>
            <a:off x="6606394" y="1520051"/>
            <a:ext cx="626420" cy="369332"/>
          </a:xfrm>
          <a:prstGeom prst="rect">
            <a:avLst/>
          </a:prstGeom>
          <a:noFill/>
        </p:spPr>
        <p:txBody>
          <a:bodyPr wrap="square" rtlCol="0">
            <a:spAutoFit/>
          </a:bodyPr>
          <a:lstStyle/>
          <a:p>
            <a:r>
              <a:rPr lang="en-US" dirty="0" smtClean="0"/>
              <a:t>$1</a:t>
            </a:r>
            <a:endParaRPr lang="en-US" dirty="0"/>
          </a:p>
        </p:txBody>
      </p:sp>
      <p:sp>
        <p:nvSpPr>
          <p:cNvPr id="427" name="TextBox 426"/>
          <p:cNvSpPr txBox="1"/>
          <p:nvPr/>
        </p:nvSpPr>
        <p:spPr>
          <a:xfrm>
            <a:off x="7136907" y="2478150"/>
            <a:ext cx="923671" cy="369332"/>
          </a:xfrm>
          <a:prstGeom prst="rect">
            <a:avLst/>
          </a:prstGeom>
          <a:noFill/>
        </p:spPr>
        <p:txBody>
          <a:bodyPr wrap="square" rtlCol="0">
            <a:spAutoFit/>
          </a:bodyPr>
          <a:lstStyle/>
          <a:p>
            <a:r>
              <a:rPr lang="en-US" dirty="0" smtClean="0"/>
              <a:t>$10</a:t>
            </a:r>
            <a:endParaRPr lang="en-US" dirty="0"/>
          </a:p>
        </p:txBody>
      </p:sp>
      <p:sp>
        <p:nvSpPr>
          <p:cNvPr id="428" name="TextBox 427"/>
          <p:cNvSpPr txBox="1"/>
          <p:nvPr/>
        </p:nvSpPr>
        <p:spPr>
          <a:xfrm>
            <a:off x="1602757" y="2482694"/>
            <a:ext cx="923671" cy="369332"/>
          </a:xfrm>
          <a:prstGeom prst="rect">
            <a:avLst/>
          </a:prstGeom>
          <a:noFill/>
        </p:spPr>
        <p:txBody>
          <a:bodyPr wrap="square" rtlCol="0">
            <a:spAutoFit/>
          </a:bodyPr>
          <a:lstStyle/>
          <a:p>
            <a:r>
              <a:rPr lang="en-US" dirty="0" smtClean="0"/>
              <a:t>$2</a:t>
            </a:r>
            <a:endParaRPr lang="en-US" dirty="0"/>
          </a:p>
        </p:txBody>
      </p:sp>
      <p:sp>
        <p:nvSpPr>
          <p:cNvPr id="431" name="TextBox 430"/>
          <p:cNvSpPr txBox="1"/>
          <p:nvPr/>
        </p:nvSpPr>
        <p:spPr>
          <a:xfrm>
            <a:off x="2293759" y="1688858"/>
            <a:ext cx="923671" cy="369332"/>
          </a:xfrm>
          <a:prstGeom prst="rect">
            <a:avLst/>
          </a:prstGeom>
          <a:noFill/>
        </p:spPr>
        <p:txBody>
          <a:bodyPr wrap="square" rtlCol="0">
            <a:spAutoFit/>
          </a:bodyPr>
          <a:lstStyle/>
          <a:p>
            <a:r>
              <a:rPr lang="en-US" dirty="0" smtClean="0"/>
              <a:t>$1</a:t>
            </a:r>
            <a:endParaRPr lang="en-US" dirty="0"/>
          </a:p>
        </p:txBody>
      </p:sp>
      <p:sp>
        <p:nvSpPr>
          <p:cNvPr id="432" name="TextBox 431"/>
          <p:cNvSpPr txBox="1"/>
          <p:nvPr/>
        </p:nvSpPr>
        <p:spPr>
          <a:xfrm>
            <a:off x="6043815" y="786648"/>
            <a:ext cx="626420" cy="369332"/>
          </a:xfrm>
          <a:prstGeom prst="rect">
            <a:avLst/>
          </a:prstGeom>
          <a:noFill/>
        </p:spPr>
        <p:txBody>
          <a:bodyPr wrap="square" rtlCol="0">
            <a:spAutoFit/>
          </a:bodyPr>
          <a:lstStyle/>
          <a:p>
            <a:r>
              <a:rPr lang="en-US" dirty="0" smtClean="0"/>
              <a:t>$0</a:t>
            </a:r>
            <a:endParaRPr lang="en-US" dirty="0"/>
          </a:p>
        </p:txBody>
      </p:sp>
      <p:sp>
        <p:nvSpPr>
          <p:cNvPr id="434" name="Oval 433"/>
          <p:cNvSpPr>
            <a:spLocks noChangeAspect="1"/>
          </p:cNvSpPr>
          <p:nvPr/>
        </p:nvSpPr>
        <p:spPr>
          <a:xfrm>
            <a:off x="2824858" y="4001339"/>
            <a:ext cx="237743" cy="237743"/>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435" name="Oval 434"/>
          <p:cNvSpPr>
            <a:spLocks noChangeAspect="1"/>
          </p:cNvSpPr>
          <p:nvPr/>
        </p:nvSpPr>
        <p:spPr>
          <a:xfrm>
            <a:off x="1418821" y="5553105"/>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436" name="Oval 435"/>
          <p:cNvSpPr>
            <a:spLocks noChangeAspect="1"/>
          </p:cNvSpPr>
          <p:nvPr/>
        </p:nvSpPr>
        <p:spPr>
          <a:xfrm>
            <a:off x="2439683" y="5496219"/>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37" name="Oval 436"/>
          <p:cNvSpPr>
            <a:spLocks noChangeAspect="1"/>
          </p:cNvSpPr>
          <p:nvPr/>
        </p:nvSpPr>
        <p:spPr>
          <a:xfrm>
            <a:off x="3066103" y="5516596"/>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38" name="Oval 437"/>
          <p:cNvSpPr>
            <a:spLocks noChangeAspect="1"/>
          </p:cNvSpPr>
          <p:nvPr/>
        </p:nvSpPr>
        <p:spPr>
          <a:xfrm>
            <a:off x="3394548" y="4758426"/>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39" name="Oval 438"/>
          <p:cNvSpPr>
            <a:spLocks noChangeAspect="1"/>
          </p:cNvSpPr>
          <p:nvPr/>
        </p:nvSpPr>
        <p:spPr>
          <a:xfrm>
            <a:off x="3983237" y="5517304"/>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440" name="Straight Connector 439"/>
          <p:cNvCxnSpPr>
            <a:stCxn id="434" idx="3"/>
            <a:endCxn id="444" idx="7"/>
          </p:cNvCxnSpPr>
          <p:nvPr/>
        </p:nvCxnSpPr>
        <p:spPr>
          <a:xfrm flipH="1">
            <a:off x="2282560" y="4204265"/>
            <a:ext cx="577115" cy="67747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41" name="Straight Connector 440"/>
          <p:cNvCxnSpPr>
            <a:stCxn id="444" idx="3"/>
            <a:endCxn id="435" idx="7"/>
          </p:cNvCxnSpPr>
          <p:nvPr/>
        </p:nvCxnSpPr>
        <p:spPr>
          <a:xfrm flipH="1">
            <a:off x="1621747" y="5049853"/>
            <a:ext cx="492704" cy="53806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42" name="Straight Connector 441"/>
          <p:cNvCxnSpPr>
            <a:stCxn id="434" idx="5"/>
            <a:endCxn id="438" idx="1"/>
          </p:cNvCxnSpPr>
          <p:nvPr/>
        </p:nvCxnSpPr>
        <p:spPr>
          <a:xfrm>
            <a:off x="3027784" y="4204265"/>
            <a:ext cx="401581" cy="58897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43" name="Straight Connector 442"/>
          <p:cNvCxnSpPr>
            <a:stCxn id="438" idx="5"/>
            <a:endCxn id="439" idx="1"/>
          </p:cNvCxnSpPr>
          <p:nvPr/>
        </p:nvCxnSpPr>
        <p:spPr>
          <a:xfrm>
            <a:off x="3597474" y="4961352"/>
            <a:ext cx="420580" cy="59076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44" name="Oval 443"/>
          <p:cNvSpPr>
            <a:spLocks noChangeAspect="1"/>
          </p:cNvSpPr>
          <p:nvPr/>
        </p:nvSpPr>
        <p:spPr>
          <a:xfrm>
            <a:off x="2079634" y="4846927"/>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cxnSp>
        <p:nvCxnSpPr>
          <p:cNvPr id="445" name="Straight Connector 444"/>
          <p:cNvCxnSpPr>
            <a:stCxn id="444" idx="5"/>
            <a:endCxn id="436" idx="0"/>
          </p:cNvCxnSpPr>
          <p:nvPr/>
        </p:nvCxnSpPr>
        <p:spPr>
          <a:xfrm>
            <a:off x="2282560" y="5049853"/>
            <a:ext cx="275995" cy="44636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46" name="Straight Connector 445"/>
          <p:cNvCxnSpPr>
            <a:stCxn id="438" idx="3"/>
            <a:endCxn id="437" idx="0"/>
          </p:cNvCxnSpPr>
          <p:nvPr/>
        </p:nvCxnSpPr>
        <p:spPr>
          <a:xfrm flipH="1">
            <a:off x="3184975" y="4961352"/>
            <a:ext cx="244390" cy="5552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47" name="TextBox 446"/>
          <p:cNvSpPr txBox="1"/>
          <p:nvPr/>
        </p:nvSpPr>
        <p:spPr>
          <a:xfrm>
            <a:off x="1414636" y="4657659"/>
            <a:ext cx="737466" cy="369332"/>
          </a:xfrm>
          <a:prstGeom prst="rect">
            <a:avLst/>
          </a:prstGeom>
          <a:noFill/>
        </p:spPr>
        <p:txBody>
          <a:bodyPr wrap="square" rtlCol="0">
            <a:spAutoFit/>
          </a:bodyPr>
          <a:lstStyle/>
          <a:p>
            <a:r>
              <a:rPr lang="en-US" dirty="0" smtClean="0"/>
              <a:t>0.90</a:t>
            </a:r>
            <a:endParaRPr lang="en-US" dirty="0"/>
          </a:p>
        </p:txBody>
      </p:sp>
      <p:sp>
        <p:nvSpPr>
          <p:cNvPr id="448" name="TextBox 447"/>
          <p:cNvSpPr txBox="1"/>
          <p:nvPr/>
        </p:nvSpPr>
        <p:spPr>
          <a:xfrm>
            <a:off x="2330784" y="3890731"/>
            <a:ext cx="534002" cy="369332"/>
          </a:xfrm>
          <a:prstGeom prst="rect">
            <a:avLst/>
          </a:prstGeom>
          <a:noFill/>
        </p:spPr>
        <p:txBody>
          <a:bodyPr wrap="square" rtlCol="0">
            <a:spAutoFit/>
          </a:bodyPr>
          <a:lstStyle/>
          <a:p>
            <a:r>
              <a:rPr lang="en-US" dirty="0" smtClean="0"/>
              <a:t>1.0</a:t>
            </a:r>
            <a:endParaRPr lang="en-US" dirty="0"/>
          </a:p>
        </p:txBody>
      </p:sp>
      <p:sp>
        <p:nvSpPr>
          <p:cNvPr id="451" name="TextBox 450"/>
          <p:cNvSpPr txBox="1"/>
          <p:nvPr/>
        </p:nvSpPr>
        <p:spPr>
          <a:xfrm>
            <a:off x="932229" y="5468901"/>
            <a:ext cx="847716" cy="369332"/>
          </a:xfrm>
          <a:prstGeom prst="rect">
            <a:avLst/>
          </a:prstGeom>
          <a:noFill/>
        </p:spPr>
        <p:txBody>
          <a:bodyPr wrap="square" rtlCol="0">
            <a:spAutoFit/>
          </a:bodyPr>
          <a:lstStyle/>
          <a:p>
            <a:r>
              <a:rPr lang="en-US" dirty="0" smtClean="0"/>
              <a:t>0.6 </a:t>
            </a:r>
            <a:endParaRPr lang="en-US" dirty="0"/>
          </a:p>
        </p:txBody>
      </p:sp>
      <p:sp>
        <p:nvSpPr>
          <p:cNvPr id="455" name="Oval 454"/>
          <p:cNvSpPr>
            <a:spLocks noChangeAspect="1"/>
          </p:cNvSpPr>
          <p:nvPr/>
        </p:nvSpPr>
        <p:spPr>
          <a:xfrm>
            <a:off x="7055989" y="4700747"/>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56" name="Oval 455"/>
          <p:cNvSpPr>
            <a:spLocks noChangeAspect="1"/>
          </p:cNvSpPr>
          <p:nvPr/>
        </p:nvSpPr>
        <p:spPr>
          <a:xfrm>
            <a:off x="6486299" y="3943660"/>
            <a:ext cx="237743" cy="237743"/>
          </a:xfrm>
          <a:prstGeom prst="ellipse">
            <a:avLst/>
          </a:prstGeom>
          <a:solidFill>
            <a:schemeClr val="accent6"/>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457" name="Oval 456"/>
          <p:cNvSpPr>
            <a:spLocks noChangeAspect="1"/>
          </p:cNvSpPr>
          <p:nvPr/>
        </p:nvSpPr>
        <p:spPr>
          <a:xfrm>
            <a:off x="5080262" y="5495426"/>
            <a:ext cx="237743" cy="237743"/>
          </a:xfrm>
          <a:prstGeom prst="ellipse">
            <a:avLst/>
          </a:prstGeom>
          <a:solidFill>
            <a:schemeClr val="bg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sp>
        <p:nvSpPr>
          <p:cNvPr id="458" name="Oval 457"/>
          <p:cNvSpPr>
            <a:spLocks noChangeAspect="1"/>
          </p:cNvSpPr>
          <p:nvPr/>
        </p:nvSpPr>
        <p:spPr>
          <a:xfrm>
            <a:off x="6101124" y="5438540"/>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59" name="Oval 458"/>
          <p:cNvSpPr>
            <a:spLocks noChangeAspect="1"/>
          </p:cNvSpPr>
          <p:nvPr/>
        </p:nvSpPr>
        <p:spPr>
          <a:xfrm>
            <a:off x="6727544" y="5458917"/>
            <a:ext cx="237743" cy="237743"/>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60" name="Oval 459"/>
          <p:cNvSpPr>
            <a:spLocks noChangeAspect="1"/>
          </p:cNvSpPr>
          <p:nvPr/>
        </p:nvSpPr>
        <p:spPr>
          <a:xfrm>
            <a:off x="7644678" y="5459625"/>
            <a:ext cx="237743" cy="237743"/>
          </a:xfrm>
          <a:prstGeom prst="ellipse">
            <a:avLst/>
          </a:prstGeom>
          <a:solidFill>
            <a:schemeClr val="accent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461" name="Straight Connector 460"/>
          <p:cNvCxnSpPr>
            <a:stCxn id="456" idx="3"/>
            <a:endCxn id="465" idx="7"/>
          </p:cNvCxnSpPr>
          <p:nvPr/>
        </p:nvCxnSpPr>
        <p:spPr>
          <a:xfrm flipH="1">
            <a:off x="5944001" y="4146586"/>
            <a:ext cx="577115" cy="67747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62" name="Straight Connector 461"/>
          <p:cNvCxnSpPr>
            <a:stCxn id="465" idx="3"/>
            <a:endCxn id="457" idx="7"/>
          </p:cNvCxnSpPr>
          <p:nvPr/>
        </p:nvCxnSpPr>
        <p:spPr>
          <a:xfrm flipH="1">
            <a:off x="5283188" y="4992174"/>
            <a:ext cx="492704" cy="53806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63" name="Straight Connector 462"/>
          <p:cNvCxnSpPr>
            <a:stCxn id="456" idx="5"/>
            <a:endCxn id="455" idx="1"/>
          </p:cNvCxnSpPr>
          <p:nvPr/>
        </p:nvCxnSpPr>
        <p:spPr>
          <a:xfrm>
            <a:off x="6689225" y="4146586"/>
            <a:ext cx="401581" cy="58897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64" name="Straight Connector 463"/>
          <p:cNvCxnSpPr>
            <a:stCxn id="455" idx="5"/>
            <a:endCxn id="460" idx="1"/>
          </p:cNvCxnSpPr>
          <p:nvPr/>
        </p:nvCxnSpPr>
        <p:spPr>
          <a:xfrm>
            <a:off x="7258915" y="4903673"/>
            <a:ext cx="420580" cy="59076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65" name="Oval 464"/>
          <p:cNvSpPr>
            <a:spLocks noChangeAspect="1"/>
          </p:cNvSpPr>
          <p:nvPr/>
        </p:nvSpPr>
        <p:spPr>
          <a:xfrm>
            <a:off x="5741075" y="4789248"/>
            <a:ext cx="237743" cy="237743"/>
          </a:xfrm>
          <a:prstGeom prst="ellipse">
            <a:avLst/>
          </a:prstGeom>
          <a:solidFill>
            <a:schemeClr val="bg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chemeClr val="bg1"/>
              </a:solidFill>
            </a:endParaRPr>
          </a:p>
        </p:txBody>
      </p:sp>
      <p:cxnSp>
        <p:nvCxnSpPr>
          <p:cNvPr id="466" name="Straight Connector 465"/>
          <p:cNvCxnSpPr>
            <a:stCxn id="465" idx="5"/>
            <a:endCxn id="458" idx="0"/>
          </p:cNvCxnSpPr>
          <p:nvPr/>
        </p:nvCxnSpPr>
        <p:spPr>
          <a:xfrm>
            <a:off x="5944001" y="4992174"/>
            <a:ext cx="275995" cy="44636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67" name="Straight Connector 466"/>
          <p:cNvCxnSpPr>
            <a:stCxn id="455" idx="3"/>
            <a:endCxn id="459" idx="0"/>
          </p:cNvCxnSpPr>
          <p:nvPr/>
        </p:nvCxnSpPr>
        <p:spPr>
          <a:xfrm flipH="1">
            <a:off x="6846416" y="4903673"/>
            <a:ext cx="244390" cy="5552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68" name="TextBox 467"/>
          <p:cNvSpPr txBox="1"/>
          <p:nvPr/>
        </p:nvSpPr>
        <p:spPr>
          <a:xfrm>
            <a:off x="7383418" y="4534341"/>
            <a:ext cx="847716" cy="369332"/>
          </a:xfrm>
          <a:prstGeom prst="rect">
            <a:avLst/>
          </a:prstGeom>
          <a:noFill/>
        </p:spPr>
        <p:txBody>
          <a:bodyPr wrap="square" rtlCol="0">
            <a:spAutoFit/>
          </a:bodyPr>
          <a:lstStyle/>
          <a:p>
            <a:r>
              <a:rPr lang="en-US" dirty="0" smtClean="0"/>
              <a:t>0.90</a:t>
            </a:r>
            <a:endParaRPr lang="en-US" dirty="0"/>
          </a:p>
        </p:txBody>
      </p:sp>
      <p:sp>
        <p:nvSpPr>
          <p:cNvPr id="469" name="TextBox 468"/>
          <p:cNvSpPr txBox="1"/>
          <p:nvPr/>
        </p:nvSpPr>
        <p:spPr>
          <a:xfrm>
            <a:off x="6788988" y="3762073"/>
            <a:ext cx="534002" cy="369332"/>
          </a:xfrm>
          <a:prstGeom prst="rect">
            <a:avLst/>
          </a:prstGeom>
          <a:noFill/>
        </p:spPr>
        <p:txBody>
          <a:bodyPr wrap="square" rtlCol="0">
            <a:spAutoFit/>
          </a:bodyPr>
          <a:lstStyle/>
          <a:p>
            <a:r>
              <a:rPr lang="en-US" dirty="0" smtClean="0"/>
              <a:t>1.0</a:t>
            </a:r>
            <a:endParaRPr lang="en-US" dirty="0"/>
          </a:p>
        </p:txBody>
      </p:sp>
      <p:sp>
        <p:nvSpPr>
          <p:cNvPr id="470" name="TextBox 469"/>
          <p:cNvSpPr txBox="1"/>
          <p:nvPr/>
        </p:nvSpPr>
        <p:spPr>
          <a:xfrm>
            <a:off x="7913277" y="5300459"/>
            <a:ext cx="847716" cy="369332"/>
          </a:xfrm>
          <a:prstGeom prst="rect">
            <a:avLst/>
          </a:prstGeom>
          <a:noFill/>
        </p:spPr>
        <p:txBody>
          <a:bodyPr wrap="square" rtlCol="0">
            <a:spAutoFit/>
          </a:bodyPr>
          <a:lstStyle/>
          <a:p>
            <a:r>
              <a:rPr lang="en-US" dirty="0" smtClean="0"/>
              <a:t>0.80 </a:t>
            </a:r>
            <a:endParaRPr lang="en-US" dirty="0"/>
          </a:p>
        </p:txBody>
      </p:sp>
      <p:grpSp>
        <p:nvGrpSpPr>
          <p:cNvPr id="475" name="Group 474"/>
          <p:cNvGrpSpPr/>
          <p:nvPr/>
        </p:nvGrpSpPr>
        <p:grpSpPr>
          <a:xfrm>
            <a:off x="163662" y="3959716"/>
            <a:ext cx="773227" cy="717714"/>
            <a:chOff x="2497116" y="1813420"/>
            <a:chExt cx="773227" cy="717714"/>
          </a:xfrm>
        </p:grpSpPr>
        <p:sp>
          <p:nvSpPr>
            <p:cNvPr id="476" name="Rectangle 475"/>
            <p:cNvSpPr/>
            <p:nvPr/>
          </p:nvSpPr>
          <p:spPr>
            <a:xfrm>
              <a:off x="2497116" y="1911838"/>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p:cNvSpPr/>
            <p:nvPr/>
          </p:nvSpPr>
          <p:spPr>
            <a:xfrm>
              <a:off x="2545070" y="1873104"/>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p:cNvSpPr/>
            <p:nvPr/>
          </p:nvSpPr>
          <p:spPr>
            <a:xfrm>
              <a:off x="2596402" y="1841091"/>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9" name="Picture 2" descr="https://encrypted-tbn0.google.com/images?q=tbn:ANd9GcQjktDwj6uHGFSwHsP1k20PU-nj5r4rwo9EII0UNR2hX8YK7Ct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978" y="1813420"/>
              <a:ext cx="621365" cy="60228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80" name="TextBox 479"/>
          <p:cNvSpPr txBox="1"/>
          <p:nvPr/>
        </p:nvSpPr>
        <p:spPr>
          <a:xfrm>
            <a:off x="51460" y="4619971"/>
            <a:ext cx="1185895" cy="338554"/>
          </a:xfrm>
          <a:prstGeom prst="rect">
            <a:avLst/>
          </a:prstGeom>
          <a:noFill/>
        </p:spPr>
        <p:txBody>
          <a:bodyPr wrap="square" rtlCol="0">
            <a:spAutoFit/>
          </a:bodyPr>
          <a:lstStyle/>
          <a:p>
            <a:r>
              <a:rPr lang="en-US" sz="1600" dirty="0" smtClean="0"/>
              <a:t>100 images</a:t>
            </a:r>
            <a:endParaRPr lang="en-US" sz="1600" dirty="0"/>
          </a:p>
        </p:txBody>
      </p:sp>
      <p:sp>
        <p:nvSpPr>
          <p:cNvPr id="481" name="Rectangle 480"/>
          <p:cNvSpPr/>
          <p:nvPr/>
        </p:nvSpPr>
        <p:spPr>
          <a:xfrm>
            <a:off x="4700495" y="3917748"/>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ectangle 481"/>
          <p:cNvSpPr/>
          <p:nvPr/>
        </p:nvSpPr>
        <p:spPr>
          <a:xfrm>
            <a:off x="4748449" y="3879014"/>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TextBox 482"/>
          <p:cNvSpPr txBox="1"/>
          <p:nvPr/>
        </p:nvSpPr>
        <p:spPr>
          <a:xfrm>
            <a:off x="4155783" y="4469419"/>
            <a:ext cx="1881525" cy="338554"/>
          </a:xfrm>
          <a:prstGeom prst="rect">
            <a:avLst/>
          </a:prstGeom>
          <a:noFill/>
        </p:spPr>
        <p:txBody>
          <a:bodyPr wrap="square" rtlCol="0">
            <a:spAutoFit/>
          </a:bodyPr>
          <a:lstStyle/>
          <a:p>
            <a:r>
              <a:rPr lang="en-US" sz="1600" dirty="0" smtClean="0"/>
              <a:t>Another 100 images</a:t>
            </a:r>
            <a:endParaRPr lang="en-US" sz="1600" dirty="0"/>
          </a:p>
        </p:txBody>
      </p:sp>
      <p:sp>
        <p:nvSpPr>
          <p:cNvPr id="484" name="Rectangle 483"/>
          <p:cNvSpPr/>
          <p:nvPr/>
        </p:nvSpPr>
        <p:spPr>
          <a:xfrm>
            <a:off x="4820203" y="3836938"/>
            <a:ext cx="608776" cy="619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5" name="Picture 6" descr="https://encrypted-tbn2.google.com/images?q=tbn:ANd9GcTSOQpiGFzyPALkh5yBIkY24NfocwlyjP0Jg4YSoxubjE39rp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79115" y="3861686"/>
            <a:ext cx="699902" cy="524250"/>
          </a:xfrm>
          <a:prstGeom prst="rect">
            <a:avLst/>
          </a:prstGeom>
          <a:noFill/>
          <a:extLst>
            <a:ext uri="{909E8E84-426E-40dd-AFC4-6F175D3DCCD1}">
              <a14:hiddenFill xmlns:a14="http://schemas.microsoft.com/office/drawing/2010/main" xmlns="">
                <a:solidFill>
                  <a:srgbClr val="FFFFFF"/>
                </a:solidFill>
              </a14:hiddenFill>
            </a:ext>
          </a:extLst>
        </p:spPr>
      </p:pic>
      <p:sp>
        <p:nvSpPr>
          <p:cNvPr id="486" name="TextBox 485"/>
          <p:cNvSpPr txBox="1"/>
          <p:nvPr/>
        </p:nvSpPr>
        <p:spPr>
          <a:xfrm>
            <a:off x="3081338" y="3917748"/>
            <a:ext cx="626420" cy="369332"/>
          </a:xfrm>
          <a:prstGeom prst="rect">
            <a:avLst/>
          </a:prstGeom>
          <a:noFill/>
        </p:spPr>
        <p:txBody>
          <a:bodyPr wrap="square" rtlCol="0">
            <a:spAutoFit/>
          </a:bodyPr>
          <a:lstStyle/>
          <a:p>
            <a:r>
              <a:rPr lang="en-US" dirty="0" smtClean="0"/>
              <a:t>$0</a:t>
            </a:r>
            <a:endParaRPr lang="en-US" dirty="0"/>
          </a:p>
        </p:txBody>
      </p:sp>
      <p:sp>
        <p:nvSpPr>
          <p:cNvPr id="487" name="TextBox 486"/>
          <p:cNvSpPr txBox="1"/>
          <p:nvPr/>
        </p:nvSpPr>
        <p:spPr>
          <a:xfrm>
            <a:off x="6625384" y="4584019"/>
            <a:ext cx="465422" cy="369332"/>
          </a:xfrm>
          <a:prstGeom prst="rect">
            <a:avLst/>
          </a:prstGeom>
          <a:noFill/>
        </p:spPr>
        <p:txBody>
          <a:bodyPr wrap="square" rtlCol="0">
            <a:spAutoFit/>
          </a:bodyPr>
          <a:lstStyle/>
          <a:p>
            <a:r>
              <a:rPr lang="en-US" dirty="0" smtClean="0"/>
              <a:t>$1</a:t>
            </a:r>
            <a:endParaRPr lang="en-US" dirty="0"/>
          </a:p>
        </p:txBody>
      </p:sp>
      <p:sp>
        <p:nvSpPr>
          <p:cNvPr id="488" name="TextBox 487"/>
          <p:cNvSpPr txBox="1"/>
          <p:nvPr/>
        </p:nvSpPr>
        <p:spPr>
          <a:xfrm>
            <a:off x="7155898" y="5542118"/>
            <a:ext cx="707534" cy="369332"/>
          </a:xfrm>
          <a:prstGeom prst="rect">
            <a:avLst/>
          </a:prstGeom>
          <a:noFill/>
        </p:spPr>
        <p:txBody>
          <a:bodyPr wrap="square" rtlCol="0">
            <a:spAutoFit/>
          </a:bodyPr>
          <a:lstStyle/>
          <a:p>
            <a:r>
              <a:rPr lang="en-US" dirty="0" smtClean="0"/>
              <a:t>$10</a:t>
            </a:r>
            <a:endParaRPr lang="en-US" dirty="0"/>
          </a:p>
        </p:txBody>
      </p:sp>
      <p:sp>
        <p:nvSpPr>
          <p:cNvPr id="489" name="TextBox 488"/>
          <p:cNvSpPr txBox="1"/>
          <p:nvPr/>
        </p:nvSpPr>
        <p:spPr>
          <a:xfrm>
            <a:off x="1621747" y="5546662"/>
            <a:ext cx="923671" cy="369332"/>
          </a:xfrm>
          <a:prstGeom prst="rect">
            <a:avLst/>
          </a:prstGeom>
          <a:noFill/>
        </p:spPr>
        <p:txBody>
          <a:bodyPr wrap="square" rtlCol="0">
            <a:spAutoFit/>
          </a:bodyPr>
          <a:lstStyle/>
          <a:p>
            <a:r>
              <a:rPr lang="en-US" dirty="0" smtClean="0"/>
              <a:t>$2</a:t>
            </a:r>
            <a:endParaRPr lang="en-US" dirty="0"/>
          </a:p>
        </p:txBody>
      </p:sp>
      <p:sp>
        <p:nvSpPr>
          <p:cNvPr id="490" name="TextBox 489"/>
          <p:cNvSpPr txBox="1"/>
          <p:nvPr/>
        </p:nvSpPr>
        <p:spPr>
          <a:xfrm>
            <a:off x="2312749" y="4752826"/>
            <a:ext cx="923671" cy="369332"/>
          </a:xfrm>
          <a:prstGeom prst="rect">
            <a:avLst/>
          </a:prstGeom>
          <a:noFill/>
        </p:spPr>
        <p:txBody>
          <a:bodyPr wrap="square" rtlCol="0">
            <a:spAutoFit/>
          </a:bodyPr>
          <a:lstStyle/>
          <a:p>
            <a:r>
              <a:rPr lang="en-US" dirty="0" smtClean="0"/>
              <a:t>$1</a:t>
            </a:r>
            <a:endParaRPr lang="en-US" dirty="0"/>
          </a:p>
        </p:txBody>
      </p:sp>
      <p:sp>
        <p:nvSpPr>
          <p:cNvPr id="491" name="TextBox 490"/>
          <p:cNvSpPr txBox="1"/>
          <p:nvPr/>
        </p:nvSpPr>
        <p:spPr>
          <a:xfrm>
            <a:off x="6062805" y="3850616"/>
            <a:ext cx="626420" cy="369332"/>
          </a:xfrm>
          <a:prstGeom prst="rect">
            <a:avLst/>
          </a:prstGeom>
          <a:noFill/>
        </p:spPr>
        <p:txBody>
          <a:bodyPr wrap="square" rtlCol="0">
            <a:spAutoFit/>
          </a:bodyPr>
          <a:lstStyle/>
          <a:p>
            <a:r>
              <a:rPr lang="en-US" dirty="0" smtClean="0"/>
              <a:t>$0</a:t>
            </a:r>
            <a:endParaRPr lang="en-US" dirty="0"/>
          </a:p>
        </p:txBody>
      </p:sp>
      <p:sp>
        <p:nvSpPr>
          <p:cNvPr id="492" name="TextBox 491"/>
          <p:cNvSpPr txBox="1"/>
          <p:nvPr/>
        </p:nvSpPr>
        <p:spPr>
          <a:xfrm>
            <a:off x="1366068" y="4207001"/>
            <a:ext cx="903233" cy="369332"/>
          </a:xfrm>
          <a:prstGeom prst="rect">
            <a:avLst/>
          </a:prstGeom>
          <a:noFill/>
        </p:spPr>
        <p:txBody>
          <a:bodyPr wrap="square" rtlCol="0">
            <a:spAutoFit/>
          </a:bodyPr>
          <a:lstStyle/>
          <a:p>
            <a:r>
              <a:rPr lang="en-US" b="1" dirty="0" smtClean="0">
                <a:solidFill>
                  <a:srgbClr val="C0504D"/>
                </a:solidFill>
              </a:rPr>
              <a:t>T=0.95</a:t>
            </a:r>
            <a:endParaRPr lang="en-US" b="1" dirty="0">
              <a:solidFill>
                <a:srgbClr val="C0504D"/>
              </a:solidFill>
            </a:endParaRPr>
          </a:p>
        </p:txBody>
      </p:sp>
      <p:sp>
        <p:nvSpPr>
          <p:cNvPr id="496" name="TextBox 495"/>
          <p:cNvSpPr txBox="1"/>
          <p:nvPr/>
        </p:nvSpPr>
        <p:spPr>
          <a:xfrm>
            <a:off x="8002047" y="4882267"/>
            <a:ext cx="903233" cy="369332"/>
          </a:xfrm>
          <a:prstGeom prst="rect">
            <a:avLst/>
          </a:prstGeom>
          <a:noFill/>
        </p:spPr>
        <p:txBody>
          <a:bodyPr wrap="square" rtlCol="0">
            <a:spAutoFit/>
          </a:bodyPr>
          <a:lstStyle/>
          <a:p>
            <a:r>
              <a:rPr lang="en-US" b="1" dirty="0" smtClean="0">
                <a:solidFill>
                  <a:srgbClr val="C0504D"/>
                </a:solidFill>
              </a:rPr>
              <a:t>T=0.80</a:t>
            </a:r>
            <a:endParaRPr lang="en-US" b="1" dirty="0">
              <a:solidFill>
                <a:srgbClr val="C0504D"/>
              </a:solidFill>
            </a:endParaRPr>
          </a:p>
        </p:txBody>
      </p:sp>
      <p:sp>
        <p:nvSpPr>
          <p:cNvPr id="7206" name="Rounded Rectangle 7205"/>
          <p:cNvSpPr/>
          <p:nvPr/>
        </p:nvSpPr>
        <p:spPr>
          <a:xfrm>
            <a:off x="2141730" y="2834780"/>
            <a:ext cx="4804567" cy="660268"/>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en-US" dirty="0" smtClean="0"/>
              <a:t>Reward </a:t>
            </a:r>
            <a:r>
              <a:rPr lang="en-US" dirty="0"/>
              <a:t>=  ($1 * 0.90 + $1 * 0.90) / 2  = $0.90             </a:t>
            </a:r>
          </a:p>
          <a:p>
            <a:r>
              <a:rPr lang="en-US" dirty="0" smtClean="0"/>
              <a:t>Accuracy </a:t>
            </a:r>
            <a:r>
              <a:rPr lang="en-US" dirty="0"/>
              <a:t>= (0.90 + 0.90 ) / 2   = 0.90 </a:t>
            </a:r>
          </a:p>
        </p:txBody>
      </p:sp>
      <p:sp>
        <p:nvSpPr>
          <p:cNvPr id="499" name="Rounded Rectangle 498"/>
          <p:cNvSpPr/>
          <p:nvPr/>
        </p:nvSpPr>
        <p:spPr>
          <a:xfrm>
            <a:off x="2206911" y="5873542"/>
            <a:ext cx="4804567" cy="660268"/>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en-US" dirty="0" smtClean="0"/>
              <a:t>Reward </a:t>
            </a:r>
            <a:r>
              <a:rPr lang="en-US" dirty="0"/>
              <a:t>=  (</a:t>
            </a:r>
            <a:r>
              <a:rPr lang="en-US" dirty="0" smtClean="0"/>
              <a:t>$0 </a:t>
            </a:r>
            <a:r>
              <a:rPr lang="en-US" dirty="0"/>
              <a:t>* </a:t>
            </a:r>
            <a:r>
              <a:rPr lang="en-US" dirty="0" smtClean="0"/>
              <a:t>1.0 </a:t>
            </a:r>
            <a:r>
              <a:rPr lang="en-US" dirty="0"/>
              <a:t>+ $</a:t>
            </a:r>
            <a:r>
              <a:rPr lang="en-US" dirty="0" smtClean="0"/>
              <a:t>10 </a:t>
            </a:r>
            <a:r>
              <a:rPr lang="en-US" dirty="0"/>
              <a:t>* </a:t>
            </a:r>
            <a:r>
              <a:rPr lang="en-US" dirty="0" smtClean="0"/>
              <a:t>0.80</a:t>
            </a:r>
            <a:r>
              <a:rPr lang="en-US" dirty="0"/>
              <a:t>) / 2  = </a:t>
            </a:r>
            <a:r>
              <a:rPr lang="en-US" dirty="0" smtClean="0"/>
              <a:t>$4             </a:t>
            </a:r>
            <a:endParaRPr lang="en-US" dirty="0"/>
          </a:p>
          <a:p>
            <a:r>
              <a:rPr lang="en-US" dirty="0" smtClean="0"/>
              <a:t>Accuracy </a:t>
            </a:r>
            <a:r>
              <a:rPr lang="en-US" dirty="0"/>
              <a:t>= </a:t>
            </a:r>
            <a:r>
              <a:rPr lang="en-US" dirty="0" smtClean="0"/>
              <a:t>(1.0 </a:t>
            </a:r>
            <a:r>
              <a:rPr lang="en-US" dirty="0"/>
              <a:t>+ </a:t>
            </a:r>
            <a:r>
              <a:rPr lang="en-US" dirty="0" smtClean="0"/>
              <a:t>0.80 </a:t>
            </a:r>
            <a:r>
              <a:rPr lang="en-US" dirty="0"/>
              <a:t>) / 2   = 0.90 </a:t>
            </a: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45</a:t>
            </a:fld>
            <a:endParaRPr lang="en-US" dirty="0"/>
          </a:p>
        </p:txBody>
      </p:sp>
    </p:spTree>
    <p:extLst>
      <p:ext uri="{BB962C8B-B14F-4D97-AF65-F5344CB8AC3E}">
        <p14:creationId xmlns:p14="http://schemas.microsoft.com/office/powerpoint/2010/main" val="222404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7" name="TextBox 336"/>
              <p:cNvSpPr txBox="1"/>
              <p:nvPr/>
            </p:nvSpPr>
            <p:spPr>
              <a:xfrm>
                <a:off x="-5207311" y="3115932"/>
                <a:ext cx="3878557" cy="646331"/>
              </a:xfrm>
              <a:prstGeom prst="rect">
                <a:avLst/>
              </a:prstGeom>
              <a:noFill/>
            </p:spPr>
            <p:txBody>
              <a:bodyPr wrap="square" rtlCol="0">
                <a:spAutoFit/>
              </a:bodyPr>
              <a:lstStyle/>
              <a:p>
                <a:endParaRPr lang="en-US" sz="2000" b="0" dirty="0" smtClean="0"/>
              </a:p>
              <a:p>
                <a:endParaRPr lang="en-US" sz="2000" dirty="0" smtClean="0"/>
              </a:p>
            </p:txBody>
          </p:sp>
        </mc:Choice>
        <mc:Fallback xmlns="">
          <p:sp>
            <p:nvSpPr>
              <p:cNvPr id="337" name="TextBox 336"/>
              <p:cNvSpPr txBox="1">
                <a:spLocks noRot="1" noChangeAspect="1" noMove="1" noResize="1" noEditPoints="1" noAdjustHandles="1" noChangeArrowheads="1" noChangeShapeType="1" noTextEdit="1"/>
              </p:cNvSpPr>
              <p:nvPr/>
            </p:nvSpPr>
            <p:spPr>
              <a:xfrm>
                <a:off x="-5207311" y="3115932"/>
                <a:ext cx="3878557" cy="646331"/>
              </a:xfrm>
              <a:prstGeom prst="rect">
                <a:avLst/>
              </a:prstGeom>
              <a:blipFill rotWithShape="1">
                <a:blip r:embed="rId3"/>
                <a:stretch>
                  <a:fillRect/>
                </a:stretch>
              </a:blipFill>
            </p:spPr>
            <p:txBody>
              <a:bodyPr/>
              <a:lstStyle/>
              <a:p>
                <a:r>
                  <a:rPr lang="en-US">
                    <a:noFill/>
                  </a:rPr>
                  <a:t> </a:t>
                </a:r>
              </a:p>
            </p:txBody>
          </p:sp>
        </mc:Fallback>
      </mc:AlternateContent>
      <p:sp>
        <p:nvSpPr>
          <p:cNvPr id="81" name="TextBox 80"/>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pic>
        <p:nvPicPr>
          <p:cNvPr id="173" name="Picture 2" descr="http://t0.gstatic.com/images?q=tbn:ANd9GcRupnqhavo2rdQeRLJOMBMucjivoN5sVI62TegldXq5yTAHQP2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61" r="30358"/>
          <a:stretch/>
        </p:blipFill>
        <p:spPr bwMode="auto">
          <a:xfrm>
            <a:off x="-2720346" y="2546866"/>
            <a:ext cx="411491" cy="582858"/>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http://t0.gstatic.com/images?q=tbn:ANd9GcRupnqhavo2rdQeRLJOMBMucjivoN5sVI62TegldXq5yTAHQP2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61" r="30358"/>
          <a:stretch/>
        </p:blipFill>
        <p:spPr bwMode="auto">
          <a:xfrm>
            <a:off x="-2223037" y="3371910"/>
            <a:ext cx="411491" cy="582858"/>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12" name="Rectangle 11"/>
              <p:cNvSpPr/>
              <p:nvPr/>
            </p:nvSpPr>
            <p:spPr>
              <a:xfrm>
                <a:off x="-4953000" y="4034798"/>
                <a:ext cx="4140889" cy="923330"/>
              </a:xfrm>
              <a:prstGeom prst="rect">
                <a:avLst/>
              </a:prstGeom>
            </p:spPr>
            <p:txBody>
              <a:bodyPr wrap="square">
                <a:spAutoFit/>
              </a:bodyPr>
              <a:lstStyle/>
              <a:p>
                <a14:m>
                  <m:oMath xmlns:m="http://schemas.openxmlformats.org/officeDocument/2006/math">
                    <m:acc>
                      <m:accPr>
                        <m:chr m:val="⃗"/>
                        <m:ctrlPr>
                          <a:rPr lang="en-US" i="1">
                            <a:latin typeface="Cambria Math" charset="0"/>
                          </a:rPr>
                        </m:ctrlPr>
                      </m:accPr>
                      <m:e>
                        <m:r>
                          <a:rPr lang="en-US" i="1">
                            <a:latin typeface="Cambria Math"/>
                          </a:rPr>
                          <m:t>𝑟</m:t>
                        </m:r>
                      </m:e>
                    </m:acc>
                  </m:oMath>
                </a14:m>
                <a:r>
                  <a:rPr lang="en-US" dirty="0" smtClean="0"/>
                  <a:t>: rewards of the nodes. </a:t>
                </a:r>
              </a:p>
              <a:p>
                <a:r>
                  <a:rPr lang="en-US" dirty="0" smtClean="0"/>
                  <a:t>Reward </a:t>
                </a:r>
                <a14:m>
                  <m:oMath xmlns:m="http://schemas.openxmlformats.org/officeDocument/2006/math">
                    <m:r>
                      <a:rPr lang="en-US" i="1">
                        <a:latin typeface="Cambria Math"/>
                      </a:rPr>
                      <m:t>𝑅</m:t>
                    </m:r>
                    <m:r>
                      <a:rPr lang="en-US" i="1">
                        <a:latin typeface="Cambria Math"/>
                      </a:rPr>
                      <m:t>(</m:t>
                    </m:r>
                    <m:r>
                      <a:rPr lang="en-US" i="1">
                        <a:latin typeface="Cambria Math"/>
                      </a:rPr>
                      <m:t>𝑓</m:t>
                    </m:r>
                    <m:r>
                      <a:rPr lang="en-US" i="1">
                        <a:latin typeface="Cambria Math"/>
                      </a:rPr>
                      <m:t>, </m:t>
                    </m:r>
                    <m:acc>
                      <m:accPr>
                        <m:chr m:val="⃗"/>
                        <m:ctrlPr>
                          <a:rPr lang="en-US" i="1">
                            <a:latin typeface="Cambria Math" charset="0"/>
                          </a:rPr>
                        </m:ctrlPr>
                      </m:accPr>
                      <m:e>
                        <m:r>
                          <a:rPr lang="en-US" i="1">
                            <a:latin typeface="Cambria Math"/>
                          </a:rPr>
                          <m:t>𝑟</m:t>
                        </m:r>
                      </m:e>
                    </m:acc>
                    <m:r>
                      <a:rPr lang="en-US" i="1">
                        <a:latin typeface="Cambria Math"/>
                      </a:rPr>
                      <m:t>)</m:t>
                    </m:r>
                  </m:oMath>
                </a14:m>
                <a:r>
                  <a:rPr lang="en-US" dirty="0"/>
                  <a:t> : </a:t>
                </a:r>
                <a:r>
                  <a:rPr lang="en-US" dirty="0" smtClean="0"/>
                  <a:t>rewards of the classifier</a:t>
                </a:r>
                <a:endParaRPr lang="en-US" dirty="0"/>
              </a:p>
              <a:p>
                <a:r>
                  <a:rPr lang="en-US" dirty="0"/>
                  <a:t>Accuracy </a:t>
                </a:r>
                <a14:m>
                  <m:oMath xmlns:m="http://schemas.openxmlformats.org/officeDocument/2006/math">
                    <m:r>
                      <m:rPr>
                        <m:sty m:val="p"/>
                      </m:rPr>
                      <a:rPr lang="en-US">
                        <a:latin typeface="Cambria Math"/>
                      </a:rPr>
                      <m:t>Φ</m:t>
                    </m:r>
                    <m:d>
                      <m:dPr>
                        <m:ctrlPr>
                          <a:rPr lang="en-US" i="1">
                            <a:latin typeface="Cambria Math" charset="0"/>
                          </a:rPr>
                        </m:ctrlPr>
                      </m:dPr>
                      <m:e>
                        <m:r>
                          <a:rPr lang="en-US" i="1">
                            <a:latin typeface="Cambria Math"/>
                          </a:rPr>
                          <m:t>𝑓</m:t>
                        </m:r>
                      </m:e>
                    </m:d>
                  </m:oMath>
                </a14:m>
                <a:r>
                  <a:rPr lang="en-US" dirty="0"/>
                  <a:t> : </a:t>
                </a:r>
                <a:r>
                  <a:rPr lang="en-US" dirty="0" smtClean="0"/>
                  <a:t>accuracy of the classifier</a:t>
                </a:r>
              </a:p>
            </p:txBody>
          </p:sp>
        </mc:Choice>
        <mc:Fallback xmlns="">
          <p:sp>
            <p:nvSpPr>
              <p:cNvPr id="12" name="Rectangle 11"/>
              <p:cNvSpPr>
                <a:spLocks noRot="1" noChangeAspect="1" noMove="1" noResize="1" noEditPoints="1" noAdjustHandles="1" noChangeArrowheads="1" noChangeShapeType="1" noTextEdit="1"/>
              </p:cNvSpPr>
              <p:nvPr/>
            </p:nvSpPr>
            <p:spPr>
              <a:xfrm>
                <a:off x="-4953000" y="4034798"/>
                <a:ext cx="4140889" cy="923330"/>
              </a:xfrm>
              <a:prstGeom prst="rect">
                <a:avLst/>
              </a:prstGeom>
              <a:blipFill rotWithShape="1">
                <a:blip r:embed="rId12"/>
                <a:stretch>
                  <a:fillRect/>
                </a:stretch>
              </a:blipFill>
            </p:spPr>
            <p:txBody>
              <a:bodyPr/>
              <a:lstStyle/>
              <a:p>
                <a:r>
                  <a:rPr lang="en-US">
                    <a:noFill/>
                  </a:rPr>
                  <a:t> </a:t>
                </a:r>
              </a:p>
            </p:txBody>
          </p:sp>
        </mc:Fallback>
      </mc:AlternateContent>
      <p:sp>
        <p:nvSpPr>
          <p:cNvPr id="3" name="TextBox 2"/>
          <p:cNvSpPr txBox="1"/>
          <p:nvPr/>
        </p:nvSpPr>
        <p:spPr>
          <a:xfrm>
            <a:off x="-585473" y="-971603"/>
            <a:ext cx="2609159" cy="461665"/>
          </a:xfrm>
          <a:prstGeom prst="rect">
            <a:avLst/>
          </a:prstGeom>
          <a:noFill/>
        </p:spPr>
        <p:txBody>
          <a:bodyPr wrap="square" rtlCol="0">
            <a:spAutoFit/>
          </a:bodyPr>
          <a:lstStyle/>
          <a:p>
            <a:r>
              <a:rPr lang="en-US" sz="2400" b="1" dirty="0" smtClean="0"/>
              <a:t>Naïve Solution</a:t>
            </a:r>
            <a:endParaRPr lang="en-US" sz="2400" b="1" dirty="0"/>
          </a:p>
        </p:txBody>
      </p:sp>
      <p:sp>
        <p:nvSpPr>
          <p:cNvPr id="402" name="TextBox 401"/>
          <p:cNvSpPr txBox="1"/>
          <p:nvPr/>
        </p:nvSpPr>
        <p:spPr>
          <a:xfrm>
            <a:off x="1238604" y="3573133"/>
            <a:ext cx="7983911" cy="461665"/>
          </a:xfrm>
          <a:prstGeom prst="rect">
            <a:avLst/>
          </a:prstGeom>
          <a:noFill/>
        </p:spPr>
        <p:txBody>
          <a:bodyPr wrap="square" rtlCol="0">
            <a:spAutoFit/>
          </a:bodyPr>
          <a:lstStyle/>
          <a:p>
            <a:r>
              <a:rPr lang="en-US" sz="2400" b="1" dirty="0"/>
              <a:t>W</a:t>
            </a:r>
            <a:r>
              <a:rPr lang="en-US" sz="2400" b="1" dirty="0" smtClean="0"/>
              <a:t>e can optimize individual thresholds…</a:t>
            </a:r>
          </a:p>
        </p:txBody>
      </p:sp>
      <p:sp>
        <p:nvSpPr>
          <p:cNvPr id="134" name="TextBox 133"/>
          <p:cNvSpPr txBox="1"/>
          <p:nvPr/>
        </p:nvSpPr>
        <p:spPr>
          <a:xfrm>
            <a:off x="1184704" y="4326267"/>
            <a:ext cx="7495155" cy="830997"/>
          </a:xfrm>
          <a:prstGeom prst="rect">
            <a:avLst/>
          </a:prstGeom>
          <a:noFill/>
        </p:spPr>
        <p:txBody>
          <a:bodyPr wrap="square" rtlCol="0">
            <a:spAutoFit/>
          </a:bodyPr>
          <a:lstStyle/>
          <a:p>
            <a:r>
              <a:rPr lang="en-US" sz="2400" b="1" dirty="0">
                <a:solidFill>
                  <a:srgbClr val="C0504D"/>
                </a:solidFill>
              </a:rPr>
              <a:t>But </a:t>
            </a:r>
            <a:r>
              <a:rPr lang="en-US" sz="2400" b="1" dirty="0" smtClean="0">
                <a:solidFill>
                  <a:srgbClr val="C0504D"/>
                </a:solidFill>
              </a:rPr>
              <a:t>actually we </a:t>
            </a:r>
            <a:r>
              <a:rPr lang="en-US" sz="2400" b="1" dirty="0">
                <a:solidFill>
                  <a:srgbClr val="C0504D"/>
                </a:solidFill>
              </a:rPr>
              <a:t>don’t </a:t>
            </a:r>
            <a:r>
              <a:rPr lang="en-US" sz="2400" b="1" dirty="0" smtClean="0">
                <a:solidFill>
                  <a:srgbClr val="C0504D"/>
                </a:solidFill>
              </a:rPr>
              <a:t>need to.</a:t>
            </a:r>
          </a:p>
          <a:p>
            <a:r>
              <a:rPr lang="en-US" sz="2400" b="1" dirty="0" smtClean="0">
                <a:solidFill>
                  <a:srgbClr val="C0504D"/>
                </a:solidFill>
              </a:rPr>
              <a:t>There is a </a:t>
            </a:r>
            <a:r>
              <a:rPr lang="en-US" sz="2400" b="1" dirty="0" smtClean="0">
                <a:solidFill>
                  <a:schemeClr val="accent2"/>
                </a:solidFill>
              </a:rPr>
              <a:t>simpler and provably optimal solution</a:t>
            </a:r>
            <a:endParaRPr lang="en-US" sz="1100" b="1" dirty="0">
              <a:solidFill>
                <a:schemeClr val="accent2"/>
              </a:solidFill>
            </a:endParaRPr>
          </a:p>
        </p:txBody>
      </p:sp>
      <p:sp>
        <p:nvSpPr>
          <p:cNvPr id="137" name="Oval 136"/>
          <p:cNvSpPr/>
          <p:nvPr/>
        </p:nvSpPr>
        <p:spPr>
          <a:xfrm>
            <a:off x="4284230" y="1038834"/>
            <a:ext cx="334444" cy="334445"/>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138" name="Oval 137"/>
          <p:cNvSpPr/>
          <p:nvPr/>
        </p:nvSpPr>
        <p:spPr>
          <a:xfrm>
            <a:off x="2728729" y="2631473"/>
            <a:ext cx="334444" cy="334445"/>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139" name="Oval 138"/>
          <p:cNvSpPr/>
          <p:nvPr/>
        </p:nvSpPr>
        <p:spPr>
          <a:xfrm>
            <a:off x="3771010" y="2631473"/>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140" name="Oval 139"/>
          <p:cNvSpPr/>
          <p:nvPr/>
        </p:nvSpPr>
        <p:spPr>
          <a:xfrm>
            <a:off x="4802843" y="2631473"/>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141" name="Oval 140"/>
          <p:cNvSpPr/>
          <p:nvPr/>
        </p:nvSpPr>
        <p:spPr>
          <a:xfrm>
            <a:off x="5152557" y="1845153"/>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142" name="Oval 141"/>
          <p:cNvSpPr/>
          <p:nvPr/>
        </p:nvSpPr>
        <p:spPr>
          <a:xfrm>
            <a:off x="5934761" y="2631473"/>
            <a:ext cx="334444" cy="334445"/>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143" name="Straight Connector 142"/>
          <p:cNvCxnSpPr>
            <a:stCxn id="137" idx="3"/>
            <a:endCxn id="147" idx="7"/>
          </p:cNvCxnSpPr>
          <p:nvPr/>
        </p:nvCxnSpPr>
        <p:spPr>
          <a:xfrm flipH="1">
            <a:off x="3742750" y="1324301"/>
            <a:ext cx="590458"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147" idx="3"/>
            <a:endCxn id="138" idx="7"/>
          </p:cNvCxnSpPr>
          <p:nvPr/>
        </p:nvCxnSpPr>
        <p:spPr>
          <a:xfrm flipH="1">
            <a:off x="3014196" y="2130620"/>
            <a:ext cx="492066" cy="54983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137" idx="5"/>
            <a:endCxn id="141" idx="1"/>
          </p:cNvCxnSpPr>
          <p:nvPr/>
        </p:nvCxnSpPr>
        <p:spPr>
          <a:xfrm>
            <a:off x="4569696" y="1324301"/>
            <a:ext cx="631839" cy="56983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41" idx="5"/>
            <a:endCxn id="142" idx="1"/>
          </p:cNvCxnSpPr>
          <p:nvPr/>
        </p:nvCxnSpPr>
        <p:spPr>
          <a:xfrm>
            <a:off x="5438023" y="2130620"/>
            <a:ext cx="545716" cy="549832"/>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3457284" y="1845153"/>
            <a:ext cx="334444" cy="334445"/>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148" name="Straight Connector 147"/>
          <p:cNvCxnSpPr>
            <a:stCxn id="147" idx="5"/>
            <a:endCxn id="139" idx="0"/>
          </p:cNvCxnSpPr>
          <p:nvPr/>
        </p:nvCxnSpPr>
        <p:spPr>
          <a:xfrm>
            <a:off x="3742750" y="2130620"/>
            <a:ext cx="195483" cy="50085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41" idx="3"/>
            <a:endCxn id="140" idx="0"/>
          </p:cNvCxnSpPr>
          <p:nvPr/>
        </p:nvCxnSpPr>
        <p:spPr>
          <a:xfrm flipH="1">
            <a:off x="4970066" y="2130620"/>
            <a:ext cx="231469" cy="50085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91728" y="854168"/>
            <a:ext cx="431971" cy="369332"/>
          </a:xfrm>
          <a:prstGeom prst="rect">
            <a:avLst/>
          </a:prstGeom>
          <a:noFill/>
        </p:spPr>
        <p:txBody>
          <a:bodyPr wrap="square" rtlCol="0">
            <a:spAutoFit/>
          </a:bodyPr>
          <a:lstStyle/>
          <a:p>
            <a:r>
              <a:rPr lang="en-US" dirty="0" smtClean="0"/>
              <a:t>T</a:t>
            </a:r>
            <a:r>
              <a:rPr lang="en-US" baseline="-25000" dirty="0" smtClean="0"/>
              <a:t>1</a:t>
            </a:r>
            <a:endParaRPr lang="en-US" dirty="0"/>
          </a:p>
        </p:txBody>
      </p:sp>
      <p:sp>
        <p:nvSpPr>
          <p:cNvPr id="155" name="TextBox 154"/>
          <p:cNvSpPr txBox="1"/>
          <p:nvPr/>
        </p:nvSpPr>
        <p:spPr>
          <a:xfrm>
            <a:off x="2979358" y="1709466"/>
            <a:ext cx="431971" cy="369332"/>
          </a:xfrm>
          <a:prstGeom prst="rect">
            <a:avLst/>
          </a:prstGeom>
          <a:noFill/>
        </p:spPr>
        <p:txBody>
          <a:bodyPr wrap="square" rtlCol="0">
            <a:spAutoFit/>
          </a:bodyPr>
          <a:lstStyle/>
          <a:p>
            <a:r>
              <a:rPr lang="en-US" dirty="0" smtClean="0"/>
              <a:t>T</a:t>
            </a:r>
            <a:r>
              <a:rPr lang="en-US" baseline="-25000" dirty="0"/>
              <a:t>2</a:t>
            </a:r>
            <a:endParaRPr lang="en-US" dirty="0"/>
          </a:p>
        </p:txBody>
      </p:sp>
      <p:sp>
        <p:nvSpPr>
          <p:cNvPr id="156" name="TextBox 155"/>
          <p:cNvSpPr txBox="1"/>
          <p:nvPr/>
        </p:nvSpPr>
        <p:spPr>
          <a:xfrm>
            <a:off x="2296758" y="2495786"/>
            <a:ext cx="431971"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157" name="TextBox 156"/>
          <p:cNvSpPr txBox="1"/>
          <p:nvPr/>
        </p:nvSpPr>
        <p:spPr>
          <a:xfrm>
            <a:off x="3411329" y="2615351"/>
            <a:ext cx="431971" cy="369332"/>
          </a:xfrm>
          <a:prstGeom prst="rect">
            <a:avLst/>
          </a:prstGeom>
          <a:noFill/>
        </p:spPr>
        <p:txBody>
          <a:bodyPr wrap="square" rtlCol="0">
            <a:spAutoFit/>
          </a:bodyPr>
          <a:lstStyle/>
          <a:p>
            <a:r>
              <a:rPr lang="en-US" dirty="0" smtClean="0"/>
              <a:t>T</a:t>
            </a:r>
            <a:r>
              <a:rPr lang="en-US" baseline="-25000" dirty="0"/>
              <a:t>4</a:t>
            </a:r>
            <a:endParaRPr lang="en-US" dirty="0"/>
          </a:p>
        </p:txBody>
      </p:sp>
      <p:sp>
        <p:nvSpPr>
          <p:cNvPr id="158" name="TextBox 157"/>
          <p:cNvSpPr txBox="1"/>
          <p:nvPr/>
        </p:nvSpPr>
        <p:spPr>
          <a:xfrm>
            <a:off x="5502790" y="1709466"/>
            <a:ext cx="431971"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159" name="TextBox 158"/>
          <p:cNvSpPr txBox="1"/>
          <p:nvPr/>
        </p:nvSpPr>
        <p:spPr>
          <a:xfrm>
            <a:off x="5152557" y="2631473"/>
            <a:ext cx="431971" cy="369332"/>
          </a:xfrm>
          <a:prstGeom prst="rect">
            <a:avLst/>
          </a:prstGeom>
          <a:noFill/>
        </p:spPr>
        <p:txBody>
          <a:bodyPr wrap="square" rtlCol="0">
            <a:spAutoFit/>
          </a:bodyPr>
          <a:lstStyle/>
          <a:p>
            <a:r>
              <a:rPr lang="en-US" dirty="0" smtClean="0"/>
              <a:t>T</a:t>
            </a:r>
            <a:r>
              <a:rPr lang="en-US" baseline="-25000" dirty="0"/>
              <a:t>6</a:t>
            </a:r>
            <a:endParaRPr lang="en-US" dirty="0"/>
          </a:p>
        </p:txBody>
      </p:sp>
      <p:sp>
        <p:nvSpPr>
          <p:cNvPr id="160" name="TextBox 159"/>
          <p:cNvSpPr txBox="1"/>
          <p:nvPr/>
        </p:nvSpPr>
        <p:spPr>
          <a:xfrm>
            <a:off x="6269205" y="2631474"/>
            <a:ext cx="431971" cy="369332"/>
          </a:xfrm>
          <a:prstGeom prst="rect">
            <a:avLst/>
          </a:prstGeom>
          <a:noFill/>
        </p:spPr>
        <p:txBody>
          <a:bodyPr wrap="square" rtlCol="0">
            <a:spAutoFit/>
          </a:bodyPr>
          <a:lstStyle/>
          <a:p>
            <a:r>
              <a:rPr lang="en-US" dirty="0" smtClean="0"/>
              <a:t>T</a:t>
            </a:r>
            <a:r>
              <a:rPr lang="en-US" baseline="-25000" dirty="0" smtClean="0"/>
              <a:t>7</a:t>
            </a:r>
            <a:endParaRPr lang="en-US" dirty="0"/>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46</a:t>
            </a:fld>
            <a:endParaRPr lang="en-US" dirty="0"/>
          </a:p>
        </p:txBody>
      </p:sp>
    </p:spTree>
    <p:extLst>
      <p:ext uri="{BB962C8B-B14F-4D97-AF65-F5344CB8AC3E}">
        <p14:creationId xmlns:p14="http://schemas.microsoft.com/office/powerpoint/2010/main" val="85166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086043" y="1493658"/>
            <a:ext cx="4227233" cy="3042207"/>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5" name="Group 264"/>
          <p:cNvGrpSpPr/>
          <p:nvPr/>
        </p:nvGrpSpPr>
        <p:grpSpPr>
          <a:xfrm>
            <a:off x="7590453" y="2838074"/>
            <a:ext cx="1348097" cy="770794"/>
            <a:chOff x="636606" y="2523461"/>
            <a:chExt cx="1955458" cy="1118062"/>
          </a:xfrm>
        </p:grpSpPr>
        <p:sp>
          <p:nvSpPr>
            <p:cNvPr id="306" name="Oval 305"/>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07" name="Oval 306"/>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08" name="Oval 307"/>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09" name="Oval 308"/>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10" name="Oval 309"/>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11" name="Oval 310"/>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12" name="Straight Connector 311"/>
            <p:cNvCxnSpPr>
              <a:stCxn id="306" idx="3"/>
              <a:endCxn id="316"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3" name="Straight Connector 312"/>
            <p:cNvCxnSpPr>
              <a:stCxn id="316" idx="3"/>
              <a:endCxn id="307"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4" name="Straight Connector 313"/>
            <p:cNvCxnSpPr>
              <a:stCxn id="306" idx="5"/>
              <a:endCxn id="310"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5" name="Straight Connector 314"/>
            <p:cNvCxnSpPr>
              <a:stCxn id="310" idx="5"/>
              <a:endCxn id="311"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6" name="Oval 315"/>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17" name="Straight Connector 316"/>
            <p:cNvCxnSpPr>
              <a:stCxn id="316" idx="5"/>
              <a:endCxn id="308"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18" name="Straight Connector 317"/>
            <p:cNvCxnSpPr>
              <a:stCxn id="310" idx="3"/>
              <a:endCxn id="309"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pic>
        <p:nvPicPr>
          <p:cNvPr id="488" name="Picture 5"/>
          <p:cNvPicPr>
            <a:picLocks noChangeArrowheads="1"/>
          </p:cNvPicPr>
          <p:nvPr/>
        </p:nvPicPr>
        <p:blipFill rotWithShape="1">
          <a:blip r:embed="rId3" cstate="print">
            <a:extLst>
              <a:ext uri="{28A0092B-C50C-407E-A947-70E740481C1C}">
                <a14:useLocalDpi xmlns:a14="http://schemas.microsoft.com/office/drawing/2010/main" val="0"/>
              </a:ext>
            </a:extLst>
          </a:blip>
          <a:srcRect t="-1775" b="-529"/>
          <a:stretch/>
        </p:blipFill>
        <p:spPr bwMode="auto">
          <a:xfrm>
            <a:off x="186577" y="2861531"/>
            <a:ext cx="699708" cy="1049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16" name="Straight Arrow Connector 515"/>
          <p:cNvCxnSpPr/>
          <p:nvPr/>
        </p:nvCxnSpPr>
        <p:spPr>
          <a:xfrm>
            <a:off x="1046579" y="3378055"/>
            <a:ext cx="271309"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grpSp>
        <p:nvGrpSpPr>
          <p:cNvPr id="644" name="Group 643"/>
          <p:cNvGrpSpPr/>
          <p:nvPr/>
        </p:nvGrpSpPr>
        <p:grpSpPr>
          <a:xfrm>
            <a:off x="1110906" y="2545336"/>
            <a:ext cx="2514977" cy="1487477"/>
            <a:chOff x="-4039" y="3200400"/>
            <a:chExt cx="4046266" cy="2393155"/>
          </a:xfrm>
        </p:grpSpPr>
        <p:grpSp>
          <p:nvGrpSpPr>
            <p:cNvPr id="645" name="Group 644"/>
            <p:cNvGrpSpPr/>
            <p:nvPr/>
          </p:nvGrpSpPr>
          <p:grpSpPr>
            <a:xfrm>
              <a:off x="587302" y="3530314"/>
              <a:ext cx="1955458" cy="1118062"/>
              <a:chOff x="636606" y="2523461"/>
              <a:chExt cx="1955458" cy="1118062"/>
            </a:xfrm>
          </p:grpSpPr>
          <p:sp>
            <p:nvSpPr>
              <p:cNvPr id="658" name="Oval 657"/>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59" name="Oval 658"/>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0" name="Oval 659"/>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1" name="Oval 660"/>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2" name="Oval 661"/>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63" name="Oval 662"/>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664" name="Straight Connector 663"/>
              <p:cNvCxnSpPr>
                <a:stCxn id="658" idx="3"/>
                <a:endCxn id="668"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65" name="Straight Connector 664"/>
              <p:cNvCxnSpPr>
                <a:stCxn id="668" idx="3"/>
                <a:endCxn id="659"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66" name="Straight Connector 665"/>
              <p:cNvCxnSpPr>
                <a:stCxn id="658" idx="5"/>
                <a:endCxn id="662"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67" name="Straight Connector 666"/>
              <p:cNvCxnSpPr>
                <a:stCxn id="662" idx="5"/>
                <a:endCxn id="663"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68" name="Oval 667"/>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669" name="Straight Connector 668"/>
              <p:cNvCxnSpPr>
                <a:stCxn id="668" idx="5"/>
                <a:endCxn id="660"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70" name="Straight Connector 669"/>
              <p:cNvCxnSpPr>
                <a:stCxn id="662" idx="3"/>
                <a:endCxn id="661"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cxnSp>
          <p:nvCxnSpPr>
            <p:cNvPr id="646" name="Straight Connector 645"/>
            <p:cNvCxnSpPr/>
            <p:nvPr/>
          </p:nvCxnSpPr>
          <p:spPr>
            <a:xfrm>
              <a:off x="402885" y="5105400"/>
              <a:ext cx="2187915" cy="0"/>
            </a:xfrm>
            <a:prstGeom prst="line">
              <a:avLst/>
            </a:prstGeom>
          </p:spPr>
          <p:style>
            <a:lnRef idx="1">
              <a:schemeClr val="dk1"/>
            </a:lnRef>
            <a:fillRef idx="0">
              <a:schemeClr val="dk1"/>
            </a:fillRef>
            <a:effectRef idx="0">
              <a:schemeClr val="dk1"/>
            </a:effectRef>
            <a:fontRef idx="minor">
              <a:schemeClr val="tx1"/>
            </a:fontRef>
          </p:style>
        </p:cxnSp>
        <p:sp>
          <p:nvSpPr>
            <p:cNvPr id="647" name="Rectangle 646"/>
            <p:cNvSpPr/>
            <p:nvPr/>
          </p:nvSpPr>
          <p:spPr>
            <a:xfrm>
              <a:off x="1163458" y="4906811"/>
              <a:ext cx="162305" cy="185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ectangle 647"/>
            <p:cNvSpPr/>
            <p:nvPr/>
          </p:nvSpPr>
          <p:spPr>
            <a:xfrm>
              <a:off x="655572" y="3736859"/>
              <a:ext cx="154898" cy="39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ectangle 648"/>
            <p:cNvSpPr/>
            <p:nvPr/>
          </p:nvSpPr>
          <p:spPr>
            <a:xfrm>
              <a:off x="1732094" y="5004261"/>
              <a:ext cx="155919" cy="8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p:cNvSpPr/>
            <p:nvPr/>
          </p:nvSpPr>
          <p:spPr>
            <a:xfrm>
              <a:off x="2358681" y="5004262"/>
              <a:ext cx="155919" cy="8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1" name="Straight Connector 650"/>
            <p:cNvCxnSpPr/>
            <p:nvPr/>
          </p:nvCxnSpPr>
          <p:spPr>
            <a:xfrm>
              <a:off x="484719" y="4143360"/>
              <a:ext cx="444179" cy="0"/>
            </a:xfrm>
            <a:prstGeom prst="line">
              <a:avLst/>
            </a:prstGeom>
          </p:spPr>
          <p:style>
            <a:lnRef idx="1">
              <a:schemeClr val="dk1"/>
            </a:lnRef>
            <a:fillRef idx="0">
              <a:schemeClr val="dk1"/>
            </a:fillRef>
            <a:effectRef idx="0">
              <a:schemeClr val="dk1"/>
            </a:effectRef>
            <a:fontRef idx="minor">
              <a:schemeClr val="tx1"/>
            </a:fontRef>
          </p:style>
        </p:cxnSp>
        <p:sp>
          <p:nvSpPr>
            <p:cNvPr id="652" name="Rectangle 651"/>
            <p:cNvSpPr/>
            <p:nvPr/>
          </p:nvSpPr>
          <p:spPr>
            <a:xfrm>
              <a:off x="2391482" y="3948815"/>
              <a:ext cx="154898" cy="186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3" name="Straight Connector 652"/>
            <p:cNvCxnSpPr/>
            <p:nvPr/>
          </p:nvCxnSpPr>
          <p:spPr>
            <a:xfrm>
              <a:off x="2220629" y="4143360"/>
              <a:ext cx="444179" cy="0"/>
            </a:xfrm>
            <a:prstGeom prst="line">
              <a:avLst/>
            </a:prstGeom>
          </p:spPr>
          <p:style>
            <a:lnRef idx="1">
              <a:schemeClr val="dk1"/>
            </a:lnRef>
            <a:fillRef idx="0">
              <a:schemeClr val="dk1"/>
            </a:fillRef>
            <a:effectRef idx="0">
              <a:schemeClr val="dk1"/>
            </a:effectRef>
            <a:fontRef idx="minor">
              <a:schemeClr val="tx1"/>
            </a:fontRef>
          </p:style>
        </p:cxnSp>
        <p:sp>
          <p:nvSpPr>
            <p:cNvPr id="654" name="Rectangle 653"/>
            <p:cNvSpPr/>
            <p:nvPr/>
          </p:nvSpPr>
          <p:spPr>
            <a:xfrm>
              <a:off x="1955263" y="3200400"/>
              <a:ext cx="154898" cy="566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5" name="Straight Connector 654"/>
            <p:cNvCxnSpPr/>
            <p:nvPr/>
          </p:nvCxnSpPr>
          <p:spPr>
            <a:xfrm>
              <a:off x="1784410" y="3775045"/>
              <a:ext cx="444179" cy="0"/>
            </a:xfrm>
            <a:prstGeom prst="line">
              <a:avLst/>
            </a:prstGeom>
          </p:spPr>
          <p:style>
            <a:lnRef idx="1">
              <a:schemeClr val="dk1"/>
            </a:lnRef>
            <a:fillRef idx="0">
              <a:schemeClr val="dk1"/>
            </a:fillRef>
            <a:effectRef idx="0">
              <a:schemeClr val="dk1"/>
            </a:effectRef>
            <a:fontRef idx="minor">
              <a:schemeClr val="tx1"/>
            </a:fontRef>
          </p:style>
        </p:cxnSp>
        <p:sp>
          <p:nvSpPr>
            <p:cNvPr id="656" name="TextBox 655"/>
            <p:cNvSpPr txBox="1"/>
            <p:nvPr/>
          </p:nvSpPr>
          <p:spPr>
            <a:xfrm>
              <a:off x="-4039" y="5048866"/>
              <a:ext cx="4046266" cy="544689"/>
            </a:xfrm>
            <a:prstGeom prst="rect">
              <a:avLst/>
            </a:prstGeom>
            <a:noFill/>
          </p:spPr>
          <p:txBody>
            <a:bodyPr wrap="square" rtlCol="0">
              <a:spAutoFit/>
            </a:bodyPr>
            <a:lstStyle/>
            <a:p>
              <a:r>
                <a:rPr lang="en-US" sz="1600" dirty="0" smtClean="0"/>
                <a:t>posterior for all nodes</a:t>
              </a:r>
              <a:endParaRPr lang="en-US" sz="1600" dirty="0"/>
            </a:p>
          </p:txBody>
        </p:sp>
        <p:sp>
          <p:nvSpPr>
            <p:cNvPr id="657" name="Rectangle 656"/>
            <p:cNvSpPr/>
            <p:nvPr/>
          </p:nvSpPr>
          <p:spPr>
            <a:xfrm>
              <a:off x="675894" y="4877412"/>
              <a:ext cx="184658" cy="221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33" name="Straight Arrow Connector 732"/>
          <p:cNvCxnSpPr/>
          <p:nvPr/>
        </p:nvCxnSpPr>
        <p:spPr>
          <a:xfrm>
            <a:off x="2896479" y="3326382"/>
            <a:ext cx="2312659"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sp>
        <p:nvSpPr>
          <p:cNvPr id="735" name="Flowchart: Summing Junction 734"/>
          <p:cNvSpPr/>
          <p:nvPr/>
        </p:nvSpPr>
        <p:spPr>
          <a:xfrm>
            <a:off x="4113912" y="3195464"/>
            <a:ext cx="316915" cy="316915"/>
          </a:xfrm>
          <a:prstGeom prst="flowChartSummingJunction">
            <a:avLst/>
          </a:prstGeom>
          <a:solidFill>
            <a:srgbClr val="FFFFFF"/>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 name="Group 2"/>
          <p:cNvGrpSpPr/>
          <p:nvPr/>
        </p:nvGrpSpPr>
        <p:grpSpPr>
          <a:xfrm>
            <a:off x="3468024" y="2063219"/>
            <a:ext cx="1465372" cy="1005044"/>
            <a:chOff x="3121834" y="3480490"/>
            <a:chExt cx="1465372" cy="1005044"/>
          </a:xfrm>
        </p:grpSpPr>
        <p:grpSp>
          <p:nvGrpSpPr>
            <p:cNvPr id="176" name="Group 175"/>
            <p:cNvGrpSpPr/>
            <p:nvPr/>
          </p:nvGrpSpPr>
          <p:grpSpPr>
            <a:xfrm>
              <a:off x="3261574" y="3480490"/>
              <a:ext cx="1247755" cy="713422"/>
              <a:chOff x="636606" y="2523461"/>
              <a:chExt cx="1955458" cy="1118062"/>
            </a:xfrm>
          </p:grpSpPr>
          <p:sp>
            <p:nvSpPr>
              <p:cNvPr id="230" name="Oval 229"/>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1" name="Oval 230"/>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2" name="Oval 231"/>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3" name="Oval 232"/>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4" name="Oval 233"/>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35" name="Oval 234"/>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36" name="Straight Connector 235"/>
              <p:cNvCxnSpPr>
                <a:stCxn id="230" idx="3"/>
                <a:endCxn id="240"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240" idx="3"/>
                <a:endCxn id="231"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230" idx="5"/>
                <a:endCxn id="234"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234" idx="5"/>
                <a:endCxn id="235"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40" name="Oval 239"/>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41" name="Straight Connector 240"/>
              <p:cNvCxnSpPr>
                <a:stCxn id="240" idx="5"/>
                <a:endCxn id="232"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234" idx="3"/>
                <a:endCxn id="233"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cxnSp>
          <p:nvCxnSpPr>
            <p:cNvPr id="184" name="Straight Connector 183"/>
            <p:cNvCxnSpPr/>
            <p:nvPr/>
          </p:nvCxnSpPr>
          <p:spPr>
            <a:xfrm>
              <a:off x="3143899" y="4485534"/>
              <a:ext cx="1443307" cy="0"/>
            </a:xfrm>
            <a:prstGeom prst="line">
              <a:avLst/>
            </a:prstGeom>
          </p:spPr>
          <p:style>
            <a:lnRef idx="1">
              <a:schemeClr val="dk1"/>
            </a:lnRef>
            <a:fillRef idx="0">
              <a:schemeClr val="dk1"/>
            </a:fillRef>
            <a:effectRef idx="0">
              <a:schemeClr val="dk1"/>
            </a:effectRef>
            <a:fontRef idx="minor">
              <a:schemeClr val="tx1"/>
            </a:fontRef>
          </p:style>
        </p:cxnSp>
        <p:sp>
          <p:nvSpPr>
            <p:cNvPr id="193" name="Rectangle 192"/>
            <p:cNvSpPr/>
            <p:nvPr/>
          </p:nvSpPr>
          <p:spPr>
            <a:xfrm>
              <a:off x="3305136" y="3802947"/>
              <a:ext cx="97245" cy="633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98" name="Straight Connector 197"/>
            <p:cNvCxnSpPr/>
            <p:nvPr/>
          </p:nvCxnSpPr>
          <p:spPr>
            <a:xfrm>
              <a:off x="3196116" y="3871667"/>
              <a:ext cx="283425" cy="0"/>
            </a:xfrm>
            <a:prstGeom prst="line">
              <a:avLst/>
            </a:prstGeom>
          </p:spPr>
          <p:style>
            <a:lnRef idx="1">
              <a:schemeClr val="dk1"/>
            </a:lnRef>
            <a:fillRef idx="0">
              <a:schemeClr val="dk1"/>
            </a:fillRef>
            <a:effectRef idx="0">
              <a:schemeClr val="dk1"/>
            </a:effectRef>
            <a:fontRef idx="minor">
              <a:schemeClr val="tx1"/>
            </a:fontRef>
          </p:style>
        </p:cxnSp>
        <p:sp>
          <p:nvSpPr>
            <p:cNvPr id="199" name="Rectangle 198"/>
            <p:cNvSpPr/>
            <p:nvPr/>
          </p:nvSpPr>
          <p:spPr>
            <a:xfrm>
              <a:off x="4412799" y="3802947"/>
              <a:ext cx="96529" cy="633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10" name="Straight Connector 209"/>
            <p:cNvCxnSpPr/>
            <p:nvPr/>
          </p:nvCxnSpPr>
          <p:spPr>
            <a:xfrm>
              <a:off x="4303781" y="3871667"/>
              <a:ext cx="283425" cy="0"/>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p:cNvCxnSpPr/>
            <p:nvPr/>
          </p:nvCxnSpPr>
          <p:spPr>
            <a:xfrm>
              <a:off x="4025434" y="3636650"/>
              <a:ext cx="283425" cy="0"/>
            </a:xfrm>
            <a:prstGeom prst="line">
              <a:avLst/>
            </a:prstGeom>
          </p:spPr>
          <p:style>
            <a:lnRef idx="1">
              <a:schemeClr val="dk1"/>
            </a:lnRef>
            <a:fillRef idx="0">
              <a:schemeClr val="dk1"/>
            </a:fillRef>
            <a:effectRef idx="0">
              <a:schemeClr val="dk1"/>
            </a:effectRef>
            <a:fontRef idx="minor">
              <a:schemeClr val="tx1"/>
            </a:fontRef>
          </p:style>
        </p:cxnSp>
        <p:sp>
          <p:nvSpPr>
            <p:cNvPr id="213" name="Rectangle 212"/>
            <p:cNvSpPr/>
            <p:nvPr/>
          </p:nvSpPr>
          <p:spPr>
            <a:xfrm>
              <a:off x="4133219" y="3547096"/>
              <a:ext cx="99680" cy="75340"/>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4" name="Rectangle 213"/>
            <p:cNvSpPr/>
            <p:nvPr/>
          </p:nvSpPr>
          <p:spPr>
            <a:xfrm>
              <a:off x="3300660" y="3714567"/>
              <a:ext cx="98839" cy="88381"/>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5" name="Rectangle 214"/>
            <p:cNvSpPr/>
            <p:nvPr/>
          </p:nvSpPr>
          <p:spPr>
            <a:xfrm>
              <a:off x="4416347" y="3710616"/>
              <a:ext cx="94835" cy="95955"/>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6" name="Rectangle 215"/>
            <p:cNvSpPr/>
            <p:nvPr/>
          </p:nvSpPr>
          <p:spPr>
            <a:xfrm>
              <a:off x="3303542"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7" name="Rectangle 216"/>
            <p:cNvSpPr/>
            <p:nvPr/>
          </p:nvSpPr>
          <p:spPr>
            <a:xfrm>
              <a:off x="3303542" y="4301110"/>
              <a:ext cx="95957"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8" name="Rectangle 217"/>
            <p:cNvSpPr/>
            <p:nvPr/>
          </p:nvSpPr>
          <p:spPr>
            <a:xfrm>
              <a:off x="3677151"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9" name="Rectangle 218"/>
            <p:cNvSpPr/>
            <p:nvPr/>
          </p:nvSpPr>
          <p:spPr>
            <a:xfrm>
              <a:off x="3677151" y="4301110"/>
              <a:ext cx="98839"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0" name="Rectangle 219"/>
            <p:cNvSpPr/>
            <p:nvPr/>
          </p:nvSpPr>
          <p:spPr>
            <a:xfrm>
              <a:off x="4017507"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1" name="Rectangle 220"/>
            <p:cNvSpPr/>
            <p:nvPr/>
          </p:nvSpPr>
          <p:spPr>
            <a:xfrm>
              <a:off x="4017507" y="4301110"/>
              <a:ext cx="98839"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2" name="Rectangle 221"/>
            <p:cNvSpPr/>
            <p:nvPr/>
          </p:nvSpPr>
          <p:spPr>
            <a:xfrm>
              <a:off x="4406486" y="4358817"/>
              <a:ext cx="98839" cy="1267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3" name="Rectangle 222"/>
            <p:cNvSpPr/>
            <p:nvPr/>
          </p:nvSpPr>
          <p:spPr>
            <a:xfrm>
              <a:off x="4406485" y="4301110"/>
              <a:ext cx="102843" cy="74317"/>
            </a:xfrm>
            <a:prstGeom prst="rect">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24" name="Straight Connector 223"/>
            <p:cNvCxnSpPr/>
            <p:nvPr/>
          </p:nvCxnSpPr>
          <p:spPr>
            <a:xfrm>
              <a:off x="3121834" y="3716708"/>
              <a:ext cx="112608" cy="0"/>
            </a:xfrm>
            <a:prstGeom prst="line">
              <a:avLst/>
            </a:prstGeom>
          </p:spPr>
          <p:style>
            <a:lnRef idx="1">
              <a:schemeClr val="dk1"/>
            </a:lnRef>
            <a:fillRef idx="0">
              <a:schemeClr val="dk1"/>
            </a:fillRef>
            <a:effectRef idx="0">
              <a:schemeClr val="dk1"/>
            </a:effectRef>
            <a:fontRef idx="minor">
              <a:schemeClr val="tx1"/>
            </a:fontRef>
          </p:style>
        </p:cxnSp>
        <p:cxnSp>
          <p:nvCxnSpPr>
            <p:cNvPr id="226" name="Straight Connector 225"/>
            <p:cNvCxnSpPr/>
            <p:nvPr/>
          </p:nvCxnSpPr>
          <p:spPr>
            <a:xfrm>
              <a:off x="3121834" y="3802947"/>
              <a:ext cx="112608" cy="0"/>
            </a:xfrm>
            <a:prstGeom prst="line">
              <a:avLst/>
            </a:prstGeom>
          </p:spPr>
          <p:style>
            <a:lnRef idx="1">
              <a:schemeClr val="dk1"/>
            </a:lnRef>
            <a:fillRef idx="0">
              <a:schemeClr val="dk1"/>
            </a:fillRef>
            <a:effectRef idx="0">
              <a:schemeClr val="dk1"/>
            </a:effectRef>
            <a:fontRef idx="minor">
              <a:schemeClr val="tx1"/>
            </a:fontRef>
          </p:style>
        </p:cxnSp>
        <p:cxnSp>
          <p:nvCxnSpPr>
            <p:cNvPr id="228" name="Straight Arrow Connector 227"/>
            <p:cNvCxnSpPr/>
            <p:nvPr/>
          </p:nvCxnSpPr>
          <p:spPr>
            <a:xfrm>
              <a:off x="3195737" y="3547096"/>
              <a:ext cx="0" cy="169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9" name="Straight Arrow Connector 228"/>
            <p:cNvCxnSpPr/>
            <p:nvPr/>
          </p:nvCxnSpPr>
          <p:spPr>
            <a:xfrm flipV="1">
              <a:off x="3195737" y="3798219"/>
              <a:ext cx="0" cy="132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76" name="TextBox 275"/>
          <p:cNvSpPr txBox="1"/>
          <p:nvPr/>
        </p:nvSpPr>
        <p:spPr>
          <a:xfrm>
            <a:off x="5488948" y="2415160"/>
            <a:ext cx="2796085" cy="338554"/>
          </a:xfrm>
          <a:prstGeom prst="rect">
            <a:avLst/>
          </a:prstGeom>
          <a:noFill/>
        </p:spPr>
        <p:txBody>
          <a:bodyPr wrap="square" rtlCol="0">
            <a:spAutoFit/>
          </a:bodyPr>
          <a:lstStyle/>
          <a:p>
            <a:r>
              <a:rPr lang="en-US" sz="1600" dirty="0" smtClean="0"/>
              <a:t>Expected rewards</a:t>
            </a:r>
            <a:endParaRPr lang="en-US" sz="1600" dirty="0"/>
          </a:p>
        </p:txBody>
      </p:sp>
      <p:grpSp>
        <p:nvGrpSpPr>
          <p:cNvPr id="277" name="Group 276"/>
          <p:cNvGrpSpPr/>
          <p:nvPr/>
        </p:nvGrpSpPr>
        <p:grpSpPr>
          <a:xfrm>
            <a:off x="5442224" y="2786990"/>
            <a:ext cx="1559374" cy="1165275"/>
            <a:chOff x="6292583" y="3427001"/>
            <a:chExt cx="2261923" cy="1690271"/>
          </a:xfrm>
        </p:grpSpPr>
        <p:grpSp>
          <p:nvGrpSpPr>
            <p:cNvPr id="278" name="Group 277"/>
            <p:cNvGrpSpPr/>
            <p:nvPr/>
          </p:nvGrpSpPr>
          <p:grpSpPr>
            <a:xfrm>
              <a:off x="6477000" y="3542184"/>
              <a:ext cx="1955458" cy="1118062"/>
              <a:chOff x="636606" y="2523461"/>
              <a:chExt cx="1955458" cy="1118062"/>
            </a:xfrm>
          </p:grpSpPr>
          <p:sp>
            <p:nvSpPr>
              <p:cNvPr id="289" name="Oval 288"/>
              <p:cNvSpPr/>
              <p:nvPr/>
            </p:nvSpPr>
            <p:spPr>
              <a:xfrm>
                <a:off x="1443954" y="2523461"/>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0" name="Oval 289"/>
              <p:cNvSpPr/>
              <p:nvPr/>
            </p:nvSpPr>
            <p:spPr>
              <a:xfrm>
                <a:off x="63660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1" name="Oval 290"/>
              <p:cNvSpPr/>
              <p:nvPr/>
            </p:nvSpPr>
            <p:spPr>
              <a:xfrm>
                <a:off x="117757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2" name="Oval 291"/>
              <p:cNvSpPr/>
              <p:nvPr/>
            </p:nvSpPr>
            <p:spPr>
              <a:xfrm>
                <a:off x="1713129"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3" name="Oval 292"/>
              <p:cNvSpPr/>
              <p:nvPr/>
            </p:nvSpPr>
            <p:spPr>
              <a:xfrm>
                <a:off x="1894639"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94" name="Oval 293"/>
              <p:cNvSpPr/>
              <p:nvPr/>
            </p:nvSpPr>
            <p:spPr>
              <a:xfrm>
                <a:off x="2300626" y="3350085"/>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295" name="Straight Connector 294"/>
              <p:cNvCxnSpPr>
                <a:stCxn id="289" idx="3"/>
                <a:endCxn id="299" idx="7"/>
              </p:cNvCxnSpPr>
              <p:nvPr/>
            </p:nvCxnSpPr>
            <p:spPr>
              <a:xfrm flipH="1">
                <a:off x="1263503" y="2772220"/>
                <a:ext cx="223130"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96" name="Straight Connector 295"/>
              <p:cNvCxnSpPr>
                <a:stCxn id="299" idx="3"/>
                <a:endCxn id="290" idx="7"/>
              </p:cNvCxnSpPr>
              <p:nvPr/>
            </p:nvCxnSpPr>
            <p:spPr>
              <a:xfrm flipH="1">
                <a:off x="885365" y="3190722"/>
                <a:ext cx="172059" cy="20204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97" name="Straight Connector 296"/>
              <p:cNvCxnSpPr>
                <a:stCxn id="289" idx="5"/>
                <a:endCxn id="293" idx="1"/>
              </p:cNvCxnSpPr>
              <p:nvPr/>
            </p:nvCxnSpPr>
            <p:spPr>
              <a:xfrm>
                <a:off x="1692713" y="2772220"/>
                <a:ext cx="244605" cy="21242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298" name="Straight Connector 297"/>
              <p:cNvCxnSpPr>
                <a:stCxn id="293" idx="5"/>
                <a:endCxn id="294" idx="1"/>
              </p:cNvCxnSpPr>
              <p:nvPr/>
            </p:nvCxnSpPr>
            <p:spPr>
              <a:xfrm>
                <a:off x="2143397" y="3190722"/>
                <a:ext cx="199908" cy="2020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99" name="Oval 298"/>
              <p:cNvSpPr/>
              <p:nvPr/>
            </p:nvSpPr>
            <p:spPr>
              <a:xfrm>
                <a:off x="1014745" y="2941963"/>
                <a:ext cx="291438" cy="291438"/>
              </a:xfrm>
              <a:prstGeom prst="ellipse">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300" name="Straight Connector 299"/>
              <p:cNvCxnSpPr>
                <a:stCxn id="299" idx="5"/>
                <a:endCxn id="291" idx="0"/>
              </p:cNvCxnSpPr>
              <p:nvPr/>
            </p:nvCxnSpPr>
            <p:spPr>
              <a:xfrm>
                <a:off x="1263503" y="3190722"/>
                <a:ext cx="59794" cy="159363"/>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293" idx="3"/>
                <a:endCxn id="292" idx="0"/>
              </p:cNvCxnSpPr>
              <p:nvPr/>
            </p:nvCxnSpPr>
            <p:spPr>
              <a:xfrm flipH="1">
                <a:off x="1858848" y="3190722"/>
                <a:ext cx="78470" cy="159363"/>
              </a:xfrm>
              <a:prstGeom prst="line">
                <a:avLst/>
              </a:prstGeom>
              <a:ln w="9525"/>
            </p:spPr>
            <p:style>
              <a:lnRef idx="1">
                <a:schemeClr val="accent1"/>
              </a:lnRef>
              <a:fillRef idx="0">
                <a:schemeClr val="accent1"/>
              </a:fillRef>
              <a:effectRef idx="0">
                <a:schemeClr val="accent1"/>
              </a:effectRef>
              <a:fontRef idx="minor">
                <a:schemeClr val="tx1"/>
              </a:fontRef>
            </p:style>
          </p:cxnSp>
        </p:grpSp>
        <p:cxnSp>
          <p:nvCxnSpPr>
            <p:cNvPr id="279" name="Straight Connector 278"/>
            <p:cNvCxnSpPr/>
            <p:nvPr/>
          </p:nvCxnSpPr>
          <p:spPr>
            <a:xfrm>
              <a:off x="6292583" y="5117270"/>
              <a:ext cx="2187915" cy="0"/>
            </a:xfrm>
            <a:prstGeom prst="line">
              <a:avLst/>
            </a:prstGeom>
          </p:spPr>
          <p:style>
            <a:lnRef idx="1">
              <a:schemeClr val="dk1"/>
            </a:lnRef>
            <a:fillRef idx="0">
              <a:schemeClr val="dk1"/>
            </a:fillRef>
            <a:effectRef idx="0">
              <a:schemeClr val="dk1"/>
            </a:effectRef>
            <a:fontRef idx="minor">
              <a:schemeClr val="tx1"/>
            </a:fontRef>
          </p:style>
        </p:cxnSp>
        <p:sp>
          <p:nvSpPr>
            <p:cNvPr id="280" name="Rectangle 279"/>
            <p:cNvSpPr/>
            <p:nvPr/>
          </p:nvSpPr>
          <p:spPr>
            <a:xfrm>
              <a:off x="6596506" y="4818015"/>
              <a:ext cx="171930" cy="29925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1" name="Rectangle 280"/>
            <p:cNvSpPr/>
            <p:nvPr/>
          </p:nvSpPr>
          <p:spPr>
            <a:xfrm>
              <a:off x="7053156" y="4932842"/>
              <a:ext cx="162305" cy="1712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2" name="Rectangle 281"/>
            <p:cNvSpPr/>
            <p:nvPr/>
          </p:nvSpPr>
          <p:spPr>
            <a:xfrm>
              <a:off x="7825732" y="3427001"/>
              <a:ext cx="180490" cy="3599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3" name="Rectangle 282"/>
            <p:cNvSpPr/>
            <p:nvPr/>
          </p:nvSpPr>
          <p:spPr>
            <a:xfrm>
              <a:off x="7621792" y="5016131"/>
              <a:ext cx="155919" cy="879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84" name="Rectangle 283"/>
            <p:cNvSpPr/>
            <p:nvPr/>
          </p:nvSpPr>
          <p:spPr>
            <a:xfrm>
              <a:off x="8248379" y="5016132"/>
              <a:ext cx="155919" cy="879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cxnSp>
          <p:nvCxnSpPr>
            <p:cNvPr id="285" name="Straight Connector 284"/>
            <p:cNvCxnSpPr/>
            <p:nvPr/>
          </p:nvCxnSpPr>
          <p:spPr>
            <a:xfrm>
              <a:off x="6374417" y="4155230"/>
              <a:ext cx="444179" cy="0"/>
            </a:xfrm>
            <a:prstGeom prst="line">
              <a:avLst/>
            </a:prstGeom>
          </p:spPr>
          <p:style>
            <a:lnRef idx="1">
              <a:schemeClr val="dk1"/>
            </a:lnRef>
            <a:fillRef idx="0">
              <a:schemeClr val="dk1"/>
            </a:fillRef>
            <a:effectRef idx="0">
              <a:schemeClr val="dk1"/>
            </a:effectRef>
            <a:fontRef idx="minor">
              <a:schemeClr val="tx1"/>
            </a:fontRef>
          </p:style>
        </p:cxnSp>
        <p:sp>
          <p:nvSpPr>
            <p:cNvPr id="286" name="Rectangle 285"/>
            <p:cNvSpPr/>
            <p:nvPr/>
          </p:nvSpPr>
          <p:spPr>
            <a:xfrm>
              <a:off x="8281181" y="4010226"/>
              <a:ext cx="123117" cy="1366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cxnSp>
          <p:nvCxnSpPr>
            <p:cNvPr id="287" name="Straight Connector 286"/>
            <p:cNvCxnSpPr/>
            <p:nvPr/>
          </p:nvCxnSpPr>
          <p:spPr>
            <a:xfrm>
              <a:off x="8110327" y="4155230"/>
              <a:ext cx="444179" cy="0"/>
            </a:xfrm>
            <a:prstGeom prst="line">
              <a:avLst/>
            </a:prstGeom>
          </p:spPr>
          <p:style>
            <a:lnRef idx="1">
              <a:schemeClr val="dk1"/>
            </a:lnRef>
            <a:fillRef idx="0">
              <a:schemeClr val="dk1"/>
            </a:fillRef>
            <a:effectRef idx="0">
              <a:schemeClr val="dk1"/>
            </a:effectRef>
            <a:fontRef idx="minor">
              <a:schemeClr val="tx1"/>
            </a:fontRef>
          </p:style>
        </p:cxnSp>
        <p:cxnSp>
          <p:nvCxnSpPr>
            <p:cNvPr id="288" name="Straight Connector 287"/>
            <p:cNvCxnSpPr/>
            <p:nvPr/>
          </p:nvCxnSpPr>
          <p:spPr>
            <a:xfrm>
              <a:off x="7674108" y="3786915"/>
              <a:ext cx="444179" cy="0"/>
            </a:xfrm>
            <a:prstGeom prst="line">
              <a:avLst/>
            </a:prstGeom>
          </p:spPr>
          <p:style>
            <a:lnRef idx="1">
              <a:schemeClr val="dk1"/>
            </a:lnRef>
            <a:fillRef idx="0">
              <a:schemeClr val="dk1"/>
            </a:fillRef>
            <a:effectRef idx="0">
              <a:schemeClr val="dk1"/>
            </a:effectRef>
            <a:fontRef idx="minor">
              <a:schemeClr val="tx1"/>
            </a:fontRef>
          </p:style>
        </p:cxnSp>
      </p:grpSp>
      <p:sp>
        <p:nvSpPr>
          <p:cNvPr id="303" name="Oval 302"/>
          <p:cNvSpPr/>
          <p:nvPr/>
        </p:nvSpPr>
        <p:spPr>
          <a:xfrm>
            <a:off x="8141170" y="2837321"/>
            <a:ext cx="200918" cy="20091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p>
        </p:txBody>
      </p:sp>
      <p:cxnSp>
        <p:nvCxnSpPr>
          <p:cNvPr id="304" name="Straight Arrow Connector 303"/>
          <p:cNvCxnSpPr/>
          <p:nvPr/>
        </p:nvCxnSpPr>
        <p:spPr>
          <a:xfrm flipV="1">
            <a:off x="7761948" y="2941546"/>
            <a:ext cx="367432" cy="587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1" name="Rectangle 210"/>
          <p:cNvSpPr/>
          <p:nvPr/>
        </p:nvSpPr>
        <p:spPr>
          <a:xfrm>
            <a:off x="5590742" y="3068263"/>
            <a:ext cx="84877" cy="2026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13" name="TextBox 12"/>
          <p:cNvSpPr txBox="1"/>
          <p:nvPr/>
        </p:nvSpPr>
        <p:spPr>
          <a:xfrm>
            <a:off x="3212685" y="1667237"/>
            <a:ext cx="3202795" cy="338554"/>
          </a:xfrm>
          <a:prstGeom prst="rect">
            <a:avLst/>
          </a:prstGeom>
          <a:noFill/>
        </p:spPr>
        <p:txBody>
          <a:bodyPr wrap="square" rtlCol="0">
            <a:spAutoFit/>
          </a:bodyPr>
          <a:lstStyle/>
          <a:p>
            <a:r>
              <a:rPr lang="en-US" sz="1600" dirty="0" smtClean="0"/>
              <a:t>Increase each reward by </a:t>
            </a:r>
            <a:r>
              <a:rPr lang="en-US" sz="1600" b="1" i="1" dirty="0" err="1" smtClean="0">
                <a:solidFill>
                  <a:schemeClr val="accent2"/>
                </a:solidFill>
              </a:rPr>
              <a:t>λ</a:t>
            </a:r>
            <a:endParaRPr lang="en-US" sz="1600" b="1" i="1" dirty="0">
              <a:solidFill>
                <a:schemeClr val="accent2"/>
              </a:solidFill>
            </a:endParaRPr>
          </a:p>
        </p:txBody>
      </p:sp>
      <p:sp>
        <p:nvSpPr>
          <p:cNvPr id="262" name="TextBox 261"/>
          <p:cNvSpPr txBox="1"/>
          <p:nvPr/>
        </p:nvSpPr>
        <p:spPr>
          <a:xfrm>
            <a:off x="3210081" y="2131748"/>
            <a:ext cx="300258" cy="369332"/>
          </a:xfrm>
          <a:prstGeom prst="rect">
            <a:avLst/>
          </a:prstGeom>
          <a:noFill/>
        </p:spPr>
        <p:txBody>
          <a:bodyPr wrap="square" rtlCol="0">
            <a:spAutoFit/>
          </a:bodyPr>
          <a:lstStyle/>
          <a:p>
            <a:r>
              <a:rPr lang="en-US" b="1" i="1" dirty="0" err="1" smtClean="0">
                <a:solidFill>
                  <a:schemeClr val="accent2"/>
                </a:solidFill>
              </a:rPr>
              <a:t>λ</a:t>
            </a:r>
            <a:endParaRPr lang="en-US" b="1" i="1" dirty="0">
              <a:solidFill>
                <a:schemeClr val="accent2"/>
              </a:solidFill>
            </a:endParaRPr>
          </a:p>
        </p:txBody>
      </p:sp>
      <p:sp>
        <p:nvSpPr>
          <p:cNvPr id="18" name="TextBox 17"/>
          <p:cNvSpPr txBox="1"/>
          <p:nvPr/>
        </p:nvSpPr>
        <p:spPr>
          <a:xfrm>
            <a:off x="150199" y="612269"/>
            <a:ext cx="5506889" cy="523220"/>
          </a:xfrm>
          <a:prstGeom prst="rect">
            <a:avLst/>
          </a:prstGeom>
          <a:noFill/>
        </p:spPr>
        <p:txBody>
          <a:bodyPr wrap="square" rtlCol="0">
            <a:spAutoFit/>
          </a:bodyPr>
          <a:lstStyle/>
          <a:p>
            <a:r>
              <a:rPr lang="en-US" sz="2800" b="1" dirty="0" smtClean="0"/>
              <a:t>A global, fixed scalar parameter </a:t>
            </a:r>
            <a:r>
              <a:rPr lang="en-US" sz="2800" b="1" i="1" dirty="0" smtClean="0">
                <a:solidFill>
                  <a:schemeClr val="accent2"/>
                </a:solidFill>
              </a:rPr>
              <a:t>λ≥0</a:t>
            </a:r>
            <a:r>
              <a:rPr lang="en-US" sz="2800" b="1" dirty="0" smtClean="0"/>
              <a:t> </a:t>
            </a:r>
            <a:endParaRPr lang="en-US" sz="2800" b="1" dirty="0"/>
          </a:p>
        </p:txBody>
      </p:sp>
      <p:cxnSp>
        <p:nvCxnSpPr>
          <p:cNvPr id="263" name="Straight Arrow Connector 262"/>
          <p:cNvCxnSpPr/>
          <p:nvPr/>
        </p:nvCxnSpPr>
        <p:spPr>
          <a:xfrm>
            <a:off x="7188218" y="3326382"/>
            <a:ext cx="390272" cy="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sp>
        <p:nvSpPr>
          <p:cNvPr id="319" name="TextBox 318"/>
          <p:cNvSpPr txBox="1"/>
          <p:nvPr/>
        </p:nvSpPr>
        <p:spPr>
          <a:xfrm>
            <a:off x="7677020" y="2449035"/>
            <a:ext cx="2796085" cy="338554"/>
          </a:xfrm>
          <a:prstGeom prst="rect">
            <a:avLst/>
          </a:prstGeom>
          <a:noFill/>
        </p:spPr>
        <p:txBody>
          <a:bodyPr wrap="square" rtlCol="0">
            <a:spAutoFit/>
          </a:bodyPr>
          <a:lstStyle/>
          <a:p>
            <a:r>
              <a:rPr lang="en-US" sz="1600" dirty="0" smtClean="0"/>
              <a:t>Predict the best</a:t>
            </a:r>
            <a:endParaRPr lang="en-US" sz="1600" dirty="0"/>
          </a:p>
        </p:txBody>
      </p:sp>
      <p:sp>
        <p:nvSpPr>
          <p:cNvPr id="2" name="TextBox 1"/>
          <p:cNvSpPr txBox="1"/>
          <p:nvPr/>
        </p:nvSpPr>
        <p:spPr>
          <a:xfrm>
            <a:off x="62653" y="2476422"/>
            <a:ext cx="1628125" cy="338554"/>
          </a:xfrm>
          <a:prstGeom prst="rect">
            <a:avLst/>
          </a:prstGeom>
          <a:noFill/>
        </p:spPr>
        <p:txBody>
          <a:bodyPr wrap="square" rtlCol="0">
            <a:spAutoFit/>
          </a:bodyPr>
          <a:lstStyle/>
          <a:p>
            <a:r>
              <a:rPr lang="en-US" sz="1600" dirty="0" smtClean="0"/>
              <a:t>Test image</a:t>
            </a:r>
            <a:endParaRPr lang="en-US" sz="1600" dirty="0"/>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47</a:t>
            </a:fld>
            <a:endParaRPr lang="en-US" dirty="0"/>
          </a:p>
        </p:txBody>
      </p:sp>
    </p:spTree>
    <p:extLst>
      <p:ext uri="{BB962C8B-B14F-4D97-AF65-F5344CB8AC3E}">
        <p14:creationId xmlns:p14="http://schemas.microsoft.com/office/powerpoint/2010/main" val="57023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4879115" y="6515144"/>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sp>
        <p:nvSpPr>
          <p:cNvPr id="120" name="Rectangle 119"/>
          <p:cNvSpPr/>
          <p:nvPr/>
        </p:nvSpPr>
        <p:spPr>
          <a:xfrm>
            <a:off x="1990401" y="1517635"/>
            <a:ext cx="2227355" cy="42375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Decision rule </a:t>
            </a:r>
            <a:r>
              <a:rPr lang="en-US" i="1" dirty="0" smtClean="0"/>
              <a:t>f</a:t>
            </a:r>
            <a:r>
              <a:rPr lang="en-US" dirty="0" smtClean="0"/>
              <a:t> with </a:t>
            </a:r>
            <a:r>
              <a:rPr lang="en-US" dirty="0" err="1" smtClean="0"/>
              <a:t>λ</a:t>
            </a:r>
            <a:endParaRPr lang="en-US" dirty="0" smtClean="0"/>
          </a:p>
        </p:txBody>
      </p:sp>
      <p:sp>
        <p:nvSpPr>
          <p:cNvPr id="122" name="Rectangle 121"/>
          <p:cNvSpPr/>
          <p:nvPr/>
        </p:nvSpPr>
        <p:spPr>
          <a:xfrm>
            <a:off x="304305" y="1512407"/>
            <a:ext cx="1122832" cy="42375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Pick a </a:t>
            </a:r>
            <a:r>
              <a:rPr lang="en-US" dirty="0" err="1" smtClean="0"/>
              <a:t>λ</a:t>
            </a:r>
            <a:endParaRPr lang="en-US" dirty="0" smtClean="0"/>
          </a:p>
        </p:txBody>
      </p:sp>
      <p:cxnSp>
        <p:nvCxnSpPr>
          <p:cNvPr id="123" name="Straight Arrow Connector 122"/>
          <p:cNvCxnSpPr/>
          <p:nvPr/>
        </p:nvCxnSpPr>
        <p:spPr>
          <a:xfrm>
            <a:off x="1531146" y="1729966"/>
            <a:ext cx="272627" cy="0"/>
          </a:xfrm>
          <a:prstGeom prst="straightConnector1">
            <a:avLst/>
          </a:prstGeom>
          <a:ln>
            <a:tailEnd type="arrow"/>
          </a:ln>
          <a:effectLst/>
        </p:spPr>
        <p:style>
          <a:lnRef idx="2">
            <a:schemeClr val="accent6"/>
          </a:lnRef>
          <a:fillRef idx="0">
            <a:schemeClr val="accent6"/>
          </a:fillRef>
          <a:effectRef idx="1">
            <a:schemeClr val="accent6"/>
          </a:effectRef>
          <a:fontRef idx="minor">
            <a:schemeClr val="tx1"/>
          </a:fontRef>
        </p:style>
      </p:cxnSp>
      <p:sp>
        <p:nvSpPr>
          <p:cNvPr id="125" name="Rectangle 124"/>
          <p:cNvSpPr/>
          <p:nvPr/>
        </p:nvSpPr>
        <p:spPr>
          <a:xfrm>
            <a:off x="4750964" y="1430101"/>
            <a:ext cx="1427364" cy="6001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Measure </a:t>
            </a:r>
          </a:p>
          <a:p>
            <a:pPr algn="ctr"/>
            <a:r>
              <a:rPr lang="en-US" sz="1400" dirty="0" smtClean="0"/>
              <a:t>(</a:t>
            </a:r>
            <a:r>
              <a:rPr lang="en-US" sz="1400" dirty="0"/>
              <a:t> </a:t>
            </a:r>
            <a:r>
              <a:rPr lang="en-US" sz="1400" dirty="0" smtClean="0"/>
              <a:t>on validation)</a:t>
            </a:r>
          </a:p>
        </p:txBody>
      </p:sp>
      <p:cxnSp>
        <p:nvCxnSpPr>
          <p:cNvPr id="126" name="Straight Arrow Connector 125"/>
          <p:cNvCxnSpPr/>
          <p:nvPr/>
        </p:nvCxnSpPr>
        <p:spPr>
          <a:xfrm>
            <a:off x="4367459" y="1729966"/>
            <a:ext cx="258697" cy="0"/>
          </a:xfrm>
          <a:prstGeom prst="straightConnector1">
            <a:avLst/>
          </a:prstGeom>
          <a:ln>
            <a:tailEnd type="arrow"/>
          </a:ln>
          <a:effectLst/>
        </p:spPr>
        <p:style>
          <a:lnRef idx="2">
            <a:schemeClr val="accent6"/>
          </a:lnRef>
          <a:fillRef idx="0">
            <a:schemeClr val="accent6"/>
          </a:fillRef>
          <a:effectRef idx="1">
            <a:schemeClr val="accent6"/>
          </a:effectRef>
          <a:fontRef idx="minor">
            <a:schemeClr val="tx1"/>
          </a:fontRef>
        </p:style>
      </p:cxnSp>
      <p:cxnSp>
        <p:nvCxnSpPr>
          <p:cNvPr id="128" name="Straight Arrow Connector 127"/>
          <p:cNvCxnSpPr/>
          <p:nvPr/>
        </p:nvCxnSpPr>
        <p:spPr>
          <a:xfrm>
            <a:off x="6304893" y="1729512"/>
            <a:ext cx="239072" cy="0"/>
          </a:xfrm>
          <a:prstGeom prst="straightConnector1">
            <a:avLst/>
          </a:prstGeom>
          <a:ln>
            <a:tailEnd type="arrow"/>
          </a:ln>
          <a:effectLst/>
        </p:spPr>
        <p:style>
          <a:lnRef idx="2">
            <a:schemeClr val="accent6"/>
          </a:lnRef>
          <a:fillRef idx="0">
            <a:schemeClr val="accent6"/>
          </a:fillRef>
          <a:effectRef idx="1">
            <a:schemeClr val="accent6"/>
          </a:effectRef>
          <a:fontRef idx="minor">
            <a:schemeClr val="tx1"/>
          </a:fontRef>
        </p:style>
      </p:cxnSp>
      <p:sp>
        <p:nvSpPr>
          <p:cNvPr id="20" name="Diamond 19"/>
          <p:cNvSpPr/>
          <p:nvPr/>
        </p:nvSpPr>
        <p:spPr>
          <a:xfrm>
            <a:off x="6656536" y="1317210"/>
            <a:ext cx="2151369" cy="848120"/>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Accuracy ≈ 1-ε?</a:t>
            </a:r>
            <a:endParaRPr lang="en-US" dirty="0"/>
          </a:p>
        </p:txBody>
      </p:sp>
      <p:cxnSp>
        <p:nvCxnSpPr>
          <p:cNvPr id="234" name="Straight Arrow Connector 233"/>
          <p:cNvCxnSpPr/>
          <p:nvPr/>
        </p:nvCxnSpPr>
        <p:spPr>
          <a:xfrm flipH="1">
            <a:off x="682482" y="2559343"/>
            <a:ext cx="7059490" cy="0"/>
          </a:xfrm>
          <a:prstGeom prst="straightConnector1">
            <a:avLst/>
          </a:prstGeom>
          <a:ln>
            <a:headEnd type="none"/>
            <a:tailEnd type="none"/>
          </a:ln>
          <a:effectLst/>
        </p:spPr>
        <p:style>
          <a:lnRef idx="2">
            <a:schemeClr val="accent6"/>
          </a:lnRef>
          <a:fillRef idx="0">
            <a:schemeClr val="accent6"/>
          </a:fillRef>
          <a:effectRef idx="1">
            <a:schemeClr val="accent6"/>
          </a:effectRef>
          <a:fontRef idx="minor">
            <a:schemeClr val="tx1"/>
          </a:fontRef>
        </p:style>
      </p:cxnSp>
      <p:cxnSp>
        <p:nvCxnSpPr>
          <p:cNvPr id="236" name="Straight Connector 235"/>
          <p:cNvCxnSpPr/>
          <p:nvPr/>
        </p:nvCxnSpPr>
        <p:spPr>
          <a:xfrm>
            <a:off x="7741972" y="2177088"/>
            <a:ext cx="0" cy="382255"/>
          </a:xfrm>
          <a:prstGeom prst="line">
            <a:avLst/>
          </a:prstGeom>
          <a:ln/>
          <a:effectLst/>
        </p:spPr>
        <p:style>
          <a:lnRef idx="2">
            <a:schemeClr val="accent6"/>
          </a:lnRef>
          <a:fillRef idx="0">
            <a:schemeClr val="accent6"/>
          </a:fillRef>
          <a:effectRef idx="1">
            <a:schemeClr val="accent6"/>
          </a:effectRef>
          <a:fontRef idx="minor">
            <a:schemeClr val="tx1"/>
          </a:fontRef>
        </p:style>
      </p:cxnSp>
      <p:sp>
        <p:nvSpPr>
          <p:cNvPr id="239" name="TextBox 238"/>
          <p:cNvSpPr txBox="1"/>
          <p:nvPr/>
        </p:nvSpPr>
        <p:spPr>
          <a:xfrm>
            <a:off x="7357611" y="2175724"/>
            <a:ext cx="305284" cy="369332"/>
          </a:xfrm>
          <a:prstGeom prst="rect">
            <a:avLst/>
          </a:prstGeom>
          <a:noFill/>
        </p:spPr>
        <p:txBody>
          <a:bodyPr wrap="square" rtlCol="0">
            <a:spAutoFit/>
          </a:bodyPr>
          <a:lstStyle/>
          <a:p>
            <a:r>
              <a:rPr lang="en-US" dirty="0" smtClean="0"/>
              <a:t>N</a:t>
            </a:r>
            <a:endParaRPr lang="en-US" dirty="0"/>
          </a:p>
        </p:txBody>
      </p:sp>
      <p:cxnSp>
        <p:nvCxnSpPr>
          <p:cNvPr id="240" name="Straight Connector 239"/>
          <p:cNvCxnSpPr/>
          <p:nvPr/>
        </p:nvCxnSpPr>
        <p:spPr>
          <a:xfrm>
            <a:off x="682481" y="2183084"/>
            <a:ext cx="0" cy="382255"/>
          </a:xfrm>
          <a:prstGeom prst="line">
            <a:avLst/>
          </a:prstGeom>
          <a:ln>
            <a:headEnd type="arrow"/>
            <a:tailEnd type="none"/>
          </a:ln>
          <a:effectLst/>
        </p:spPr>
        <p:style>
          <a:lnRef idx="2">
            <a:schemeClr val="accent6"/>
          </a:lnRef>
          <a:fillRef idx="0">
            <a:schemeClr val="accent6"/>
          </a:fillRef>
          <a:effectRef idx="1">
            <a:schemeClr val="accent6"/>
          </a:effectRef>
          <a:fontRef idx="minor">
            <a:schemeClr val="tx1"/>
          </a:fontRef>
        </p:style>
      </p:cxnSp>
      <p:sp>
        <p:nvSpPr>
          <p:cNvPr id="271" name="TextBox 270"/>
          <p:cNvSpPr txBox="1"/>
          <p:nvPr/>
        </p:nvSpPr>
        <p:spPr>
          <a:xfrm>
            <a:off x="4783774" y="2236671"/>
            <a:ext cx="1895511" cy="369332"/>
          </a:xfrm>
          <a:prstGeom prst="rect">
            <a:avLst/>
          </a:prstGeom>
          <a:noFill/>
        </p:spPr>
        <p:txBody>
          <a:bodyPr wrap="square" rtlCol="0">
            <a:spAutoFit/>
          </a:bodyPr>
          <a:lstStyle/>
          <a:p>
            <a:r>
              <a:rPr lang="en-US" b="1" dirty="0" smtClean="0">
                <a:solidFill>
                  <a:schemeClr val="accent2"/>
                </a:solidFill>
              </a:rPr>
              <a:t>Binary search</a:t>
            </a:r>
            <a:endParaRPr lang="en-US" b="1" baseline="-25000" dirty="0">
              <a:solidFill>
                <a:schemeClr val="accent2"/>
              </a:solidFill>
            </a:endParaRPr>
          </a:p>
        </p:txBody>
      </p:sp>
      <p:sp>
        <p:nvSpPr>
          <p:cNvPr id="7173" name="TextBox 7172"/>
          <p:cNvSpPr txBox="1"/>
          <p:nvPr/>
        </p:nvSpPr>
        <p:spPr>
          <a:xfrm>
            <a:off x="963736" y="4567201"/>
            <a:ext cx="7457436" cy="461665"/>
          </a:xfrm>
          <a:prstGeom prst="rect">
            <a:avLst/>
          </a:prstGeom>
          <a:noFill/>
        </p:spPr>
        <p:txBody>
          <a:bodyPr wrap="square" rtlCol="0">
            <a:spAutoFit/>
          </a:bodyPr>
          <a:lstStyle/>
          <a:p>
            <a:r>
              <a:rPr lang="en-US" sz="2400" b="1" dirty="0" smtClean="0">
                <a:solidFill>
                  <a:srgbClr val="C0504D"/>
                </a:solidFill>
              </a:rPr>
              <a:t>Theorem:  Under very mild conditions, this is optimal.</a:t>
            </a:r>
          </a:p>
        </p:txBody>
      </p:sp>
      <p:sp>
        <p:nvSpPr>
          <p:cNvPr id="32" name="Rounded Rectangle 31"/>
          <p:cNvSpPr/>
          <p:nvPr/>
        </p:nvSpPr>
        <p:spPr>
          <a:xfrm>
            <a:off x="110967" y="1183584"/>
            <a:ext cx="8858280" cy="168907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943010" y="3080010"/>
            <a:ext cx="5197349" cy="1343566"/>
            <a:chOff x="1943010" y="3080010"/>
            <a:chExt cx="5197349" cy="1343566"/>
          </a:xfrm>
        </p:grpSpPr>
        <p:sp>
          <p:nvSpPr>
            <p:cNvPr id="129" name="TextBox 128"/>
            <p:cNvSpPr txBox="1"/>
            <p:nvPr/>
          </p:nvSpPr>
          <p:spPr>
            <a:xfrm>
              <a:off x="4685777" y="3922679"/>
              <a:ext cx="732364" cy="323391"/>
            </a:xfrm>
            <a:prstGeom prst="rect">
              <a:avLst/>
            </a:prstGeom>
            <a:noFill/>
          </p:spPr>
          <p:txBody>
            <a:bodyPr wrap="square" rtlCol="0">
              <a:spAutoFit/>
            </a:bodyPr>
            <a:lstStyle/>
            <a:p>
              <a:endParaRPr lang="en-US" sz="1600" b="1" dirty="0">
                <a:solidFill>
                  <a:schemeClr val="accent2"/>
                </a:solidFill>
              </a:endParaRPr>
            </a:p>
          </p:txBody>
        </p:sp>
        <p:sp>
          <p:nvSpPr>
            <p:cNvPr id="131" name="TextBox 130"/>
            <p:cNvSpPr txBox="1"/>
            <p:nvPr/>
          </p:nvSpPr>
          <p:spPr>
            <a:xfrm>
              <a:off x="4551962" y="3300965"/>
              <a:ext cx="1098641" cy="327670"/>
            </a:xfrm>
            <a:prstGeom prst="rect">
              <a:avLst/>
            </a:prstGeom>
            <a:noFill/>
          </p:spPr>
          <p:txBody>
            <a:bodyPr wrap="square" rtlCol="0">
              <a:spAutoFit/>
            </a:bodyPr>
            <a:lstStyle/>
            <a:p>
              <a:endParaRPr lang="en-US" sz="1600" dirty="0">
                <a:solidFill>
                  <a:schemeClr val="accent1"/>
                </a:solidFill>
              </a:endParaRPr>
            </a:p>
          </p:txBody>
        </p:sp>
        <p:grpSp>
          <p:nvGrpSpPr>
            <p:cNvPr id="4" name="Group 3"/>
            <p:cNvGrpSpPr/>
            <p:nvPr/>
          </p:nvGrpSpPr>
          <p:grpSpPr>
            <a:xfrm>
              <a:off x="2361568" y="3080010"/>
              <a:ext cx="4778791" cy="1180573"/>
              <a:chOff x="612297" y="2236374"/>
              <a:chExt cx="4778791" cy="1180573"/>
            </a:xfrm>
          </p:grpSpPr>
          <p:sp>
            <p:nvSpPr>
              <p:cNvPr id="133" name="TextBox 132"/>
              <p:cNvSpPr txBox="1"/>
              <p:nvPr/>
            </p:nvSpPr>
            <p:spPr>
              <a:xfrm>
                <a:off x="4658724" y="3067604"/>
                <a:ext cx="732364" cy="327670"/>
              </a:xfrm>
              <a:prstGeom prst="rect">
                <a:avLst/>
              </a:prstGeom>
              <a:noFill/>
            </p:spPr>
            <p:txBody>
              <a:bodyPr wrap="square" rtlCol="0" anchor="b">
                <a:spAutoFit/>
              </a:bodyPr>
              <a:lstStyle/>
              <a:p>
                <a:endParaRPr lang="en-US" sz="1600" dirty="0"/>
              </a:p>
            </p:txBody>
          </p:sp>
          <p:cxnSp>
            <p:nvCxnSpPr>
              <p:cNvPr id="134" name="Straight Arrow Connector 133"/>
              <p:cNvCxnSpPr/>
              <p:nvPr/>
            </p:nvCxnSpPr>
            <p:spPr>
              <a:xfrm>
                <a:off x="680031" y="3170088"/>
                <a:ext cx="4457521"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135" name="Straight Arrow Connector 134"/>
              <p:cNvCxnSpPr/>
              <p:nvPr/>
            </p:nvCxnSpPr>
            <p:spPr>
              <a:xfrm flipV="1">
                <a:off x="793187" y="2400209"/>
                <a:ext cx="0" cy="76987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138" name="Freeform 137"/>
              <p:cNvSpPr/>
              <p:nvPr/>
            </p:nvSpPr>
            <p:spPr>
              <a:xfrm>
                <a:off x="793187" y="2506532"/>
                <a:ext cx="4132580" cy="606732"/>
              </a:xfrm>
              <a:custGeom>
                <a:avLst/>
                <a:gdLst>
                  <a:gd name="connsiteX0" fmla="*/ 0 w 4841234"/>
                  <a:gd name="connsiteY0" fmla="*/ 1047606 h 1047606"/>
                  <a:gd name="connsiteX1" fmla="*/ 937260 w 4841234"/>
                  <a:gd name="connsiteY1" fmla="*/ 994266 h 1047606"/>
                  <a:gd name="connsiteX2" fmla="*/ 1706880 w 4841234"/>
                  <a:gd name="connsiteY2" fmla="*/ 796146 h 1047606"/>
                  <a:gd name="connsiteX3" fmla="*/ 2522220 w 4841234"/>
                  <a:gd name="connsiteY3" fmla="*/ 468486 h 1047606"/>
                  <a:gd name="connsiteX4" fmla="*/ 3169920 w 4841234"/>
                  <a:gd name="connsiteY4" fmla="*/ 156066 h 1047606"/>
                  <a:gd name="connsiteX5" fmla="*/ 4175760 w 4841234"/>
                  <a:gd name="connsiteY5" fmla="*/ 41766 h 1047606"/>
                  <a:gd name="connsiteX6" fmla="*/ 4739640 w 4841234"/>
                  <a:gd name="connsiteY6" fmla="*/ 3666 h 1047606"/>
                  <a:gd name="connsiteX7" fmla="*/ 4838700 w 4841234"/>
                  <a:gd name="connsiteY7" fmla="*/ 3666 h 104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1234" h="1047606">
                    <a:moveTo>
                      <a:pt x="0" y="1047606"/>
                    </a:moveTo>
                    <a:cubicBezTo>
                      <a:pt x="326390" y="1041891"/>
                      <a:pt x="652780" y="1036176"/>
                      <a:pt x="937260" y="994266"/>
                    </a:cubicBezTo>
                    <a:cubicBezTo>
                      <a:pt x="1221740" y="952356"/>
                      <a:pt x="1442720" y="883776"/>
                      <a:pt x="1706880" y="796146"/>
                    </a:cubicBezTo>
                    <a:cubicBezTo>
                      <a:pt x="1971040" y="708516"/>
                      <a:pt x="2278380" y="575166"/>
                      <a:pt x="2522220" y="468486"/>
                    </a:cubicBezTo>
                    <a:cubicBezTo>
                      <a:pt x="2766060" y="361806"/>
                      <a:pt x="2894330" y="227186"/>
                      <a:pt x="3169920" y="156066"/>
                    </a:cubicBezTo>
                    <a:cubicBezTo>
                      <a:pt x="3445510" y="84946"/>
                      <a:pt x="3914140" y="67166"/>
                      <a:pt x="4175760" y="41766"/>
                    </a:cubicBezTo>
                    <a:cubicBezTo>
                      <a:pt x="4437380" y="16366"/>
                      <a:pt x="4629150" y="10016"/>
                      <a:pt x="4739640" y="3666"/>
                    </a:cubicBezTo>
                    <a:cubicBezTo>
                      <a:pt x="4850130" y="-2684"/>
                      <a:pt x="4844415" y="491"/>
                      <a:pt x="4838700" y="3666"/>
                    </a:cubicBezTo>
                  </a:path>
                </a:pathLst>
              </a:custGeom>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p>
            </p:txBody>
          </p:sp>
          <p:sp>
            <p:nvSpPr>
              <p:cNvPr id="141" name="TextBox 140"/>
              <p:cNvSpPr txBox="1"/>
              <p:nvPr/>
            </p:nvSpPr>
            <p:spPr>
              <a:xfrm>
                <a:off x="612297" y="3089277"/>
                <a:ext cx="732364" cy="327670"/>
              </a:xfrm>
              <a:prstGeom prst="rect">
                <a:avLst/>
              </a:prstGeom>
              <a:noFill/>
            </p:spPr>
            <p:txBody>
              <a:bodyPr wrap="square" rtlCol="0" anchor="b">
                <a:spAutoFit/>
              </a:bodyPr>
              <a:lstStyle/>
              <a:p>
                <a:endParaRPr lang="en-US" sz="1600" dirty="0"/>
              </a:p>
            </p:txBody>
          </p:sp>
          <p:sp>
            <p:nvSpPr>
              <p:cNvPr id="14" name="TextBox 13"/>
              <p:cNvSpPr txBox="1"/>
              <p:nvPr/>
            </p:nvSpPr>
            <p:spPr>
              <a:xfrm>
                <a:off x="817851" y="2236374"/>
                <a:ext cx="960419" cy="327670"/>
              </a:xfrm>
              <a:prstGeom prst="rect">
                <a:avLst/>
              </a:prstGeom>
              <a:noFill/>
            </p:spPr>
            <p:txBody>
              <a:bodyPr wrap="square" rtlCol="0">
                <a:spAutoFit/>
              </a:bodyPr>
              <a:lstStyle/>
              <a:p>
                <a:r>
                  <a:rPr lang="en-US" sz="1600" dirty="0" smtClean="0">
                    <a:solidFill>
                      <a:srgbClr val="C0504D"/>
                    </a:solidFill>
                  </a:rPr>
                  <a:t>Accuracy</a:t>
                </a:r>
                <a:endParaRPr lang="en-US" sz="1600" dirty="0">
                  <a:solidFill>
                    <a:srgbClr val="C0504D"/>
                  </a:solidFill>
                </a:endParaRPr>
              </a:p>
            </p:txBody>
          </p:sp>
          <p:cxnSp>
            <p:nvCxnSpPr>
              <p:cNvPr id="244" name="Straight Connector 243"/>
              <p:cNvCxnSpPr/>
              <p:nvPr/>
            </p:nvCxnSpPr>
            <p:spPr>
              <a:xfrm>
                <a:off x="794905" y="2680832"/>
                <a:ext cx="4132579" cy="0"/>
              </a:xfrm>
              <a:prstGeom prst="line">
                <a:avLst/>
              </a:prstGeom>
              <a:ln>
                <a:solidFill>
                  <a:schemeClr val="tx1"/>
                </a:solidFill>
                <a:prstDash val="dash"/>
              </a:ln>
              <a:effectLst/>
            </p:spPr>
            <p:style>
              <a:lnRef idx="2">
                <a:schemeClr val="accent2"/>
              </a:lnRef>
              <a:fillRef idx="0">
                <a:schemeClr val="accent2"/>
              </a:fillRef>
              <a:effectRef idx="1">
                <a:schemeClr val="accent2"/>
              </a:effectRef>
              <a:fontRef idx="minor">
                <a:schemeClr val="tx1"/>
              </a:fontRef>
            </p:style>
          </p:cxnSp>
          <p:cxnSp>
            <p:nvCxnSpPr>
              <p:cNvPr id="266" name="Straight Connector 265"/>
              <p:cNvCxnSpPr/>
              <p:nvPr/>
            </p:nvCxnSpPr>
            <p:spPr>
              <a:xfrm>
                <a:off x="3199531" y="2680832"/>
                <a:ext cx="0" cy="486793"/>
              </a:xfrm>
              <a:prstGeom prst="line">
                <a:avLst/>
              </a:prstGeom>
              <a:ln>
                <a:prstDash val="dash"/>
              </a:ln>
            </p:spPr>
            <p:style>
              <a:lnRef idx="1">
                <a:schemeClr val="dk1"/>
              </a:lnRef>
              <a:fillRef idx="0">
                <a:schemeClr val="dk1"/>
              </a:fillRef>
              <a:effectRef idx="0">
                <a:schemeClr val="dk1"/>
              </a:effectRef>
              <a:fontRef idx="minor">
                <a:schemeClr val="tx1"/>
              </a:fontRef>
            </p:style>
          </p:cxnSp>
        </p:grpSp>
        <p:sp>
          <p:nvSpPr>
            <p:cNvPr id="2" name="TextBox 1"/>
            <p:cNvSpPr txBox="1"/>
            <p:nvPr/>
          </p:nvSpPr>
          <p:spPr>
            <a:xfrm>
              <a:off x="1943010" y="3300965"/>
              <a:ext cx="780817" cy="369332"/>
            </a:xfrm>
            <a:prstGeom prst="rect">
              <a:avLst/>
            </a:prstGeom>
            <a:noFill/>
          </p:spPr>
          <p:txBody>
            <a:bodyPr wrap="square" rtlCol="0">
              <a:spAutoFit/>
            </a:bodyPr>
            <a:lstStyle/>
            <a:p>
              <a:r>
                <a:rPr lang="en-US" dirty="0" smtClean="0"/>
                <a:t>1-ε</a:t>
              </a:r>
              <a:endParaRPr lang="en-US" dirty="0"/>
            </a:p>
          </p:txBody>
        </p:sp>
        <p:sp>
          <p:nvSpPr>
            <p:cNvPr id="30" name="TextBox 29"/>
            <p:cNvSpPr txBox="1"/>
            <p:nvPr/>
          </p:nvSpPr>
          <p:spPr>
            <a:xfrm>
              <a:off x="6543965" y="4054244"/>
              <a:ext cx="370190" cy="369332"/>
            </a:xfrm>
            <a:prstGeom prst="rect">
              <a:avLst/>
            </a:prstGeom>
            <a:noFill/>
          </p:spPr>
          <p:txBody>
            <a:bodyPr wrap="square" rtlCol="0">
              <a:spAutoFit/>
            </a:bodyPr>
            <a:lstStyle/>
            <a:p>
              <a:r>
                <a:rPr lang="en-US" dirty="0" err="1" smtClean="0"/>
                <a:t>λ</a:t>
              </a:r>
              <a:endParaRPr lang="en-US" dirty="0"/>
            </a:p>
          </p:txBody>
        </p:sp>
      </p:grpSp>
      <p:sp>
        <p:nvSpPr>
          <p:cNvPr id="5" name="Date Placeholder 4"/>
          <p:cNvSpPr>
            <a:spLocks noGrp="1"/>
          </p:cNvSpPr>
          <p:nvPr>
            <p:ph type="dt" sz="half" idx="10"/>
          </p:nvPr>
        </p:nvSpPr>
        <p:spPr/>
        <p:txBody>
          <a:bodyPr/>
          <a:lstStyle/>
          <a:p>
            <a:r>
              <a:rPr lang="en-US" smtClean="0"/>
              <a:t>16-Nov-17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48</a:t>
            </a:fld>
            <a:endParaRPr lang="en-US" dirty="0"/>
          </a:p>
        </p:txBody>
      </p:sp>
    </p:spTree>
    <p:extLst>
      <p:ext uri="{BB962C8B-B14F-4D97-AF65-F5344CB8AC3E}">
        <p14:creationId xmlns:p14="http://schemas.microsoft.com/office/powerpoint/2010/main" val="293145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fade">
                                      <p:cBhvr>
                                        <p:cTn id="1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717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34000" y="5943600"/>
            <a:ext cx="4343400" cy="369332"/>
          </a:xfrm>
          <a:prstGeom prst="rect">
            <a:avLst/>
          </a:prstGeom>
          <a:noFill/>
        </p:spPr>
        <p:txBody>
          <a:bodyPr wrap="square" rtlCol="0">
            <a:spAutoFit/>
          </a:bodyPr>
          <a:lstStyle/>
          <a:p>
            <a:r>
              <a:rPr lang="en-US" dirty="0" smtClean="0"/>
              <a:t>Deng, Krause, Berg, </a:t>
            </a:r>
            <a:r>
              <a:rPr lang="en-US" dirty="0" err="1" smtClean="0"/>
              <a:t>Fei-Fei</a:t>
            </a:r>
            <a:r>
              <a:rPr lang="en-US" dirty="0" smtClean="0"/>
              <a:t>, CVPR2012</a:t>
            </a:r>
            <a:endParaRPr lang="en-US" dirty="0"/>
          </a:p>
        </p:txBody>
      </p:sp>
      <p:pic>
        <p:nvPicPr>
          <p:cNvPr id="3" name="Picture 2" descr="Screen shot 2013-03-14 at 4.34.56 PM.png"/>
          <p:cNvPicPr>
            <a:picLocks noChangeAspect="1"/>
          </p:cNvPicPr>
          <p:nvPr/>
        </p:nvPicPr>
        <p:blipFill rotWithShape="1">
          <a:blip r:embed="rId3">
            <a:extLst>
              <a:ext uri="{28A0092B-C50C-407E-A947-70E740481C1C}">
                <a14:useLocalDpi xmlns:a14="http://schemas.microsoft.com/office/drawing/2010/main" val="0"/>
              </a:ext>
            </a:extLst>
          </a:blip>
          <a:srcRect t="-1" b="493"/>
          <a:stretch/>
        </p:blipFill>
        <p:spPr>
          <a:xfrm>
            <a:off x="1473414" y="912150"/>
            <a:ext cx="6088715" cy="4968778"/>
          </a:xfrm>
          <a:prstGeom prst="rect">
            <a:avLst/>
          </a:prstGeom>
        </p:spPr>
      </p:pic>
      <p:sp>
        <p:nvSpPr>
          <p:cNvPr id="6" name="Rectangle 5"/>
          <p:cNvSpPr/>
          <p:nvPr/>
        </p:nvSpPr>
        <p:spPr>
          <a:xfrm>
            <a:off x="2845078" y="3839930"/>
            <a:ext cx="1410038" cy="1239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15080" y="3779930"/>
            <a:ext cx="1220033" cy="369332"/>
          </a:xfrm>
          <a:prstGeom prst="rect">
            <a:avLst/>
          </a:prstGeom>
          <a:noFill/>
        </p:spPr>
        <p:txBody>
          <a:bodyPr wrap="square" rtlCol="0">
            <a:spAutoFit/>
          </a:bodyPr>
          <a:lstStyle/>
          <a:p>
            <a:r>
              <a:rPr lang="en-US" b="1" dirty="0" smtClean="0"/>
              <a:t>Ours</a:t>
            </a:r>
            <a:endParaRPr lang="en-US" b="1" dirty="0"/>
          </a:p>
        </p:txBody>
      </p:sp>
      <p:sp>
        <p:nvSpPr>
          <p:cNvPr id="9" name="TextBox 8"/>
          <p:cNvSpPr txBox="1"/>
          <p:nvPr/>
        </p:nvSpPr>
        <p:spPr>
          <a:xfrm>
            <a:off x="2917477" y="4086996"/>
            <a:ext cx="1220033" cy="369332"/>
          </a:xfrm>
          <a:prstGeom prst="rect">
            <a:avLst/>
          </a:prstGeom>
          <a:noFill/>
        </p:spPr>
        <p:txBody>
          <a:bodyPr wrap="square" rtlCol="0">
            <a:spAutoFit/>
          </a:bodyPr>
          <a:lstStyle/>
          <a:p>
            <a:r>
              <a:rPr lang="en-US" b="1" dirty="0" smtClean="0"/>
              <a:t>LEAF-GT</a:t>
            </a:r>
            <a:endParaRPr lang="en-US" b="1" dirty="0"/>
          </a:p>
        </p:txBody>
      </p:sp>
      <p:sp>
        <p:nvSpPr>
          <p:cNvPr id="10" name="TextBox 9"/>
          <p:cNvSpPr txBox="1"/>
          <p:nvPr/>
        </p:nvSpPr>
        <p:spPr>
          <a:xfrm>
            <a:off x="2914874" y="4424062"/>
            <a:ext cx="1220033" cy="369332"/>
          </a:xfrm>
          <a:prstGeom prst="rect">
            <a:avLst/>
          </a:prstGeom>
          <a:noFill/>
        </p:spPr>
        <p:txBody>
          <a:bodyPr wrap="square" rtlCol="0">
            <a:spAutoFit/>
          </a:bodyPr>
          <a:lstStyle/>
          <a:p>
            <a:r>
              <a:rPr lang="en-US" b="1" dirty="0" smtClean="0"/>
              <a:t>MAX-REW</a:t>
            </a:r>
            <a:endParaRPr lang="en-US" b="1" dirty="0"/>
          </a:p>
        </p:txBody>
      </p:sp>
      <p:sp>
        <p:nvSpPr>
          <p:cNvPr id="11" name="TextBox 10"/>
          <p:cNvSpPr txBox="1"/>
          <p:nvPr/>
        </p:nvSpPr>
        <p:spPr>
          <a:xfrm>
            <a:off x="2917271" y="4727120"/>
            <a:ext cx="1220033" cy="369332"/>
          </a:xfrm>
          <a:prstGeom prst="rect">
            <a:avLst/>
          </a:prstGeom>
          <a:noFill/>
        </p:spPr>
        <p:txBody>
          <a:bodyPr wrap="square" rtlCol="0">
            <a:spAutoFit/>
          </a:bodyPr>
          <a:lstStyle/>
          <a:p>
            <a:r>
              <a:rPr lang="en-US" b="1" dirty="0" smtClean="0"/>
              <a:t>MAX-EXP</a:t>
            </a:r>
            <a:endParaRPr lang="en-US" b="1"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49</a:t>
            </a:fld>
            <a:endParaRPr lang="en-US" dirty="0"/>
          </a:p>
        </p:txBody>
      </p:sp>
    </p:spTree>
    <p:extLst>
      <p:ext uri="{BB962C8B-B14F-4D97-AF65-F5344CB8AC3E}">
        <p14:creationId xmlns:p14="http://schemas.microsoft.com/office/powerpoint/2010/main" val="1177968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1234317" y="1878125"/>
            <a:ext cx="4027641" cy="3020731"/>
          </a:xfrm>
          <a:prstGeom prst="rect">
            <a:avLst/>
          </a:prstGeom>
        </p:spPr>
      </p:pic>
      <p:sp>
        <p:nvSpPr>
          <p:cNvPr id="6" name="Rectangular Callout 5"/>
          <p:cNvSpPr/>
          <p:nvPr/>
        </p:nvSpPr>
        <p:spPr>
          <a:xfrm>
            <a:off x="4934587" y="2294967"/>
            <a:ext cx="3483699" cy="2216651"/>
          </a:xfrm>
          <a:prstGeom prst="wedgeRectCallout">
            <a:avLst>
              <a:gd name="adj1" fmla="val -75747"/>
              <a:gd name="adj2" fmla="val -17318"/>
            </a:avLst>
          </a:prstGeom>
          <a:ln/>
        </p:spPr>
        <p:style>
          <a:lnRef idx="3">
            <a:schemeClr val="lt1"/>
          </a:lnRef>
          <a:fillRef idx="1">
            <a:schemeClr val="accent3"/>
          </a:fillRef>
          <a:effectRef idx="1">
            <a:schemeClr val="accent3"/>
          </a:effectRef>
          <a:fontRef idx="minor">
            <a:schemeClr val="lt1"/>
          </a:fontRef>
        </p:style>
        <p:txBody>
          <a:bodyPr rtlCol="0" anchor="ctr"/>
          <a:lstStyle/>
          <a:p>
            <a:pPr lvl="1"/>
            <a:endParaRPr lang="en-US" b="1" dirty="0" smtClean="0">
              <a:solidFill>
                <a:srgbClr val="C0504D"/>
              </a:solidFill>
            </a:endParaRPr>
          </a:p>
          <a:p>
            <a:pPr lvl="1"/>
            <a:r>
              <a:rPr lang="en-US" sz="2800" b="1" dirty="0" smtClean="0">
                <a:solidFill>
                  <a:srgbClr val="C0504D"/>
                </a:solidFill>
              </a:rPr>
              <a:t>IKEA POANG Chair</a:t>
            </a:r>
            <a:endParaRPr lang="en-US" sz="2800" b="1" dirty="0" smtClean="0">
              <a:solidFill>
                <a:schemeClr val="accent1"/>
              </a:solidFill>
            </a:endParaRPr>
          </a:p>
          <a:p>
            <a:pPr lvl="1"/>
            <a:r>
              <a:rPr lang="en-US" sz="3200" dirty="0" smtClean="0"/>
              <a:t>ON SALE</a:t>
            </a:r>
          </a:p>
          <a:p>
            <a:pPr lvl="1"/>
            <a:r>
              <a:rPr lang="en-US" sz="3200" dirty="0" smtClean="0"/>
              <a:t>$29.00 </a:t>
            </a:r>
            <a:r>
              <a:rPr lang="en-US" sz="2400" dirty="0" smtClean="0"/>
              <a:t>at </a:t>
            </a:r>
            <a:r>
              <a:rPr lang="en-US" sz="2400" dirty="0" err="1" smtClean="0"/>
              <a:t>ikea.com</a:t>
            </a:r>
            <a:endParaRPr lang="en-US" sz="1400" dirty="0"/>
          </a:p>
          <a:p>
            <a:pPr lvl="1"/>
            <a:endParaRPr lang="en-US" dirty="0"/>
          </a:p>
        </p:txBody>
      </p:sp>
      <p:sp>
        <p:nvSpPr>
          <p:cNvPr id="7" name="Rectangle 6"/>
          <p:cNvSpPr/>
          <p:nvPr/>
        </p:nvSpPr>
        <p:spPr>
          <a:xfrm>
            <a:off x="1653722" y="2043966"/>
            <a:ext cx="2406400" cy="2694750"/>
          </a:xfrm>
          <a:prstGeom prst="rect">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5</a:t>
            </a:fld>
            <a:endParaRPr lang="en-US" dirty="0"/>
          </a:p>
        </p:txBody>
      </p:sp>
    </p:spTree>
    <p:extLst>
      <p:ext uri="{BB962C8B-B14F-4D97-AF65-F5344CB8AC3E}">
        <p14:creationId xmlns:p14="http://schemas.microsoft.com/office/powerpoint/2010/main" val="8741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57707" y="881869"/>
            <a:ext cx="4703552" cy="584776"/>
          </a:xfrm>
          <a:prstGeom prst="rect">
            <a:avLst/>
          </a:prstGeom>
          <a:noFill/>
        </p:spPr>
        <p:txBody>
          <a:bodyPr wrap="square" rtlCol="0">
            <a:spAutoFit/>
          </a:bodyPr>
          <a:lstStyle/>
          <a:p>
            <a:r>
              <a:rPr lang="en-US" sz="3200" dirty="0" smtClean="0">
                <a:hlinkClick r:id="rId3"/>
              </a:rPr>
              <a:t>www.image-net.org/eva</a:t>
            </a:r>
            <a:r>
              <a:rPr lang="en-US" sz="3200" dirty="0"/>
              <a:t> </a:t>
            </a:r>
          </a:p>
        </p:txBody>
      </p:sp>
      <p:pic>
        <p:nvPicPr>
          <p:cNvPr id="6" name="Picture 5" descr="Screen shot 2013-03-01 at 9.04.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84" y="1901352"/>
            <a:ext cx="8804875" cy="3448654"/>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50</a:t>
            </a:fld>
            <a:endParaRPr lang="en-US" dirty="0"/>
          </a:p>
        </p:txBody>
      </p:sp>
    </p:spTree>
    <p:extLst>
      <p:ext uri="{BB962C8B-B14F-4D97-AF65-F5344CB8AC3E}">
        <p14:creationId xmlns:p14="http://schemas.microsoft.com/office/powerpoint/2010/main" val="72026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998" y="7380110"/>
            <a:ext cx="3344333" cy="4459111"/>
          </a:xfrm>
          <a:prstGeom prst="rect">
            <a:avLst/>
          </a:prstGeom>
        </p:spPr>
      </p:pic>
      <p:pic>
        <p:nvPicPr>
          <p:cNvPr id="7" name="Picture 6" descr="photo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395" y="1498105"/>
            <a:ext cx="2827205" cy="4247444"/>
          </a:xfrm>
          <a:prstGeom prst="rect">
            <a:avLst/>
          </a:prstGeom>
        </p:spPr>
      </p:pic>
      <p:pic>
        <p:nvPicPr>
          <p:cNvPr id="8" name="Picture 7" descr="photo (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21" y="1497670"/>
            <a:ext cx="2827205" cy="4247444"/>
          </a:xfrm>
          <a:prstGeom prst="rect">
            <a:avLst/>
          </a:prstGeom>
        </p:spPr>
      </p:pic>
      <p:pic>
        <p:nvPicPr>
          <p:cNvPr id="6" name="Picture 5" descr="Screen shot 2013-02-20 at 6.59.23 PM.png"/>
          <p:cNvPicPr>
            <a:picLocks noChangeAspect="1"/>
          </p:cNvPicPr>
          <p:nvPr/>
        </p:nvPicPr>
        <p:blipFill rotWithShape="1">
          <a:blip r:embed="rId6">
            <a:extLst>
              <a:ext uri="{28A0092B-C50C-407E-A947-70E740481C1C}">
                <a14:useLocalDpi xmlns:a14="http://schemas.microsoft.com/office/drawing/2010/main" val="0"/>
              </a:ext>
            </a:extLst>
          </a:blip>
          <a:srcRect l="43523" t="18624" r="12513" b="47076"/>
          <a:stretch/>
        </p:blipFill>
        <p:spPr>
          <a:xfrm>
            <a:off x="6175868" y="3621827"/>
            <a:ext cx="2929175" cy="1031519"/>
          </a:xfrm>
          <a:prstGeom prst="rect">
            <a:avLst/>
          </a:prstGeom>
        </p:spPr>
      </p:pic>
      <p:pic>
        <p:nvPicPr>
          <p:cNvPr id="2" name="Picture 1" descr="Screen shot 2013-03-01 at 9.08.3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8586" y="820868"/>
            <a:ext cx="2411562" cy="574181"/>
          </a:xfrm>
          <a:prstGeom prst="rect">
            <a:avLst/>
          </a:prstGeom>
        </p:spPr>
      </p:pic>
      <p:pic>
        <p:nvPicPr>
          <p:cNvPr id="3" name="Picture 2"/>
          <p:cNvPicPr>
            <a:picLocks noChangeAspect="1"/>
          </p:cNvPicPr>
          <p:nvPr/>
        </p:nvPicPr>
        <p:blipFill>
          <a:blip r:embed="rId8"/>
          <a:stretch>
            <a:fillRect/>
          </a:stretch>
        </p:blipFill>
        <p:spPr>
          <a:xfrm>
            <a:off x="6749507" y="1903357"/>
            <a:ext cx="890949" cy="490022"/>
          </a:xfrm>
          <a:prstGeom prst="rect">
            <a:avLst/>
          </a:prstGeom>
        </p:spPr>
      </p:pic>
      <p:sp>
        <p:nvSpPr>
          <p:cNvPr id="9" name="Slide Number Placeholder 8"/>
          <p:cNvSpPr>
            <a:spLocks noGrp="1"/>
          </p:cNvSpPr>
          <p:nvPr>
            <p:ph type="sldNum" sz="quarter" idx="12"/>
          </p:nvPr>
        </p:nvSpPr>
        <p:spPr/>
        <p:txBody>
          <a:bodyPr/>
          <a:lstStyle/>
          <a:p>
            <a:fld id="{38501060-DB11-9E4B-93D3-40C843265792}" type="slidenum">
              <a:rPr lang="en-US" smtClean="0"/>
              <a:t>51</a:t>
            </a:fld>
            <a:endParaRPr lang="en-US"/>
          </a:p>
        </p:txBody>
      </p:sp>
      <p:sp>
        <p:nvSpPr>
          <p:cNvPr id="5" name="Date Placeholder 4"/>
          <p:cNvSpPr>
            <a:spLocks noGrp="1"/>
          </p:cNvSpPr>
          <p:nvPr>
            <p:ph type="dt" sz="half" idx="10"/>
          </p:nvPr>
        </p:nvSpPr>
        <p:spPr/>
        <p:txBody>
          <a:bodyPr/>
          <a:lstStyle/>
          <a:p>
            <a:r>
              <a:rPr lang="en-US" smtClean="0"/>
              <a:t>16-Nov-17</a:t>
            </a:r>
            <a:endParaRPr lang="en-US" dirty="0"/>
          </a:p>
        </p:txBody>
      </p:sp>
    </p:spTree>
    <p:extLst>
      <p:ext uri="{BB962C8B-B14F-4D97-AF65-F5344CB8AC3E}">
        <p14:creationId xmlns:p14="http://schemas.microsoft.com/office/powerpoint/2010/main" val="246870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01 at 9.35.56 P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33413" y="5620803"/>
            <a:ext cx="2998673" cy="684561"/>
          </a:xfrm>
          <a:prstGeom prst="rect">
            <a:avLst/>
          </a:prstGeom>
        </p:spPr>
      </p:pic>
      <p:pic>
        <p:nvPicPr>
          <p:cNvPr id="5" name="Picture 4" descr="4967_215726965006_2160366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353" y="2072004"/>
            <a:ext cx="2100975" cy="3164561"/>
          </a:xfrm>
          <a:prstGeom prst="rect">
            <a:avLst/>
          </a:prstGeom>
        </p:spPr>
      </p:pic>
      <p:pic>
        <p:nvPicPr>
          <p:cNvPr id="6" name="Picture 5" descr="Screen shot 2013-03-01 at 9.37.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82" y="1922809"/>
            <a:ext cx="4432546" cy="4382555"/>
          </a:xfrm>
          <a:prstGeom prst="rect">
            <a:avLst/>
          </a:prstGeom>
        </p:spPr>
      </p:pic>
      <p:pic>
        <p:nvPicPr>
          <p:cNvPr id="7" name="Picture 6"/>
          <p:cNvPicPr>
            <a:picLocks noChangeAspect="1"/>
          </p:cNvPicPr>
          <p:nvPr/>
        </p:nvPicPr>
        <p:blipFill>
          <a:blip r:embed="rId6"/>
          <a:stretch>
            <a:fillRect/>
          </a:stretch>
        </p:blipFill>
        <p:spPr>
          <a:xfrm>
            <a:off x="5667912" y="609460"/>
            <a:ext cx="1403427" cy="771885"/>
          </a:xfrm>
          <a:prstGeom prst="rect">
            <a:avLst/>
          </a:prstGeom>
        </p:spPr>
      </p:pic>
      <p:pic>
        <p:nvPicPr>
          <p:cNvPr id="8" name="Picture 7" descr="Screen shot 2013-03-01 at 9.38.4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920" y="460265"/>
            <a:ext cx="2285694" cy="993457"/>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52</a:t>
            </a:fld>
            <a:endParaRPr lang="en-US" dirty="0"/>
          </a:p>
        </p:txBody>
      </p:sp>
    </p:spTree>
    <p:extLst>
      <p:ext uri="{BB962C8B-B14F-4D97-AF65-F5344CB8AC3E}">
        <p14:creationId xmlns:p14="http://schemas.microsoft.com/office/powerpoint/2010/main" val="331335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tbullfro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045" y="1071417"/>
            <a:ext cx="3657218" cy="3591407"/>
          </a:xfrm>
          <a:prstGeom prst="rect">
            <a:avLst/>
          </a:prstGeom>
        </p:spPr>
      </p:pic>
      <p:pic>
        <p:nvPicPr>
          <p:cNvPr id="5" name="Picture 4" descr="Screen shot 2013-03-21 at 4.57.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693" y="4871324"/>
            <a:ext cx="3860116" cy="1759167"/>
          </a:xfrm>
          <a:prstGeom prst="rect">
            <a:avLst/>
          </a:prstGeom>
        </p:spPr>
      </p:pic>
      <p:pic>
        <p:nvPicPr>
          <p:cNvPr id="6" name="Picture 5"/>
          <p:cNvPicPr>
            <a:picLocks noChangeAspect="1"/>
          </p:cNvPicPr>
          <p:nvPr/>
        </p:nvPicPr>
        <p:blipFill>
          <a:blip r:embed="rId5"/>
          <a:stretch>
            <a:fillRect/>
          </a:stretch>
        </p:blipFill>
        <p:spPr>
          <a:xfrm>
            <a:off x="3611159" y="282741"/>
            <a:ext cx="1209947" cy="665471"/>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53</a:t>
            </a:fld>
            <a:endParaRPr lang="en-US" dirty="0"/>
          </a:p>
        </p:txBody>
      </p:sp>
    </p:spTree>
    <p:extLst>
      <p:ext uri="{BB962C8B-B14F-4D97-AF65-F5344CB8AC3E}">
        <p14:creationId xmlns:p14="http://schemas.microsoft.com/office/powerpoint/2010/main" val="4564402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49069" y="339605"/>
            <a:ext cx="1433076" cy="788192"/>
          </a:xfrm>
          <a:prstGeom prst="rect">
            <a:avLst/>
          </a:prstGeom>
        </p:spPr>
      </p:pic>
      <p:pic>
        <p:nvPicPr>
          <p:cNvPr id="5" name="Picture 4"/>
          <p:cNvPicPr>
            <a:picLocks noChangeAspect="1"/>
          </p:cNvPicPr>
          <p:nvPr/>
        </p:nvPicPr>
        <p:blipFill>
          <a:blip r:embed="rId4"/>
          <a:stretch>
            <a:fillRect/>
          </a:stretch>
        </p:blipFill>
        <p:spPr>
          <a:xfrm>
            <a:off x="1853024" y="1516848"/>
            <a:ext cx="5132338" cy="3428613"/>
          </a:xfrm>
          <a:prstGeom prst="rect">
            <a:avLst/>
          </a:prstGeom>
        </p:spPr>
      </p:pic>
      <p:pic>
        <p:nvPicPr>
          <p:cNvPr id="6" name="Picture 5" descr="Screen shot 2013-03-21 at 5.01.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417" y="5295034"/>
            <a:ext cx="3079373" cy="1054746"/>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54</a:t>
            </a:fld>
            <a:endParaRPr lang="en-US" dirty="0"/>
          </a:p>
        </p:txBody>
      </p:sp>
    </p:spTree>
    <p:extLst>
      <p:ext uri="{BB962C8B-B14F-4D97-AF65-F5344CB8AC3E}">
        <p14:creationId xmlns:p14="http://schemas.microsoft.com/office/powerpoint/2010/main" val="11496299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001" y="1561594"/>
            <a:ext cx="8217999" cy="707886"/>
          </a:xfrm>
          <a:prstGeom prst="rect">
            <a:avLst/>
          </a:prstGeom>
          <a:noFill/>
        </p:spPr>
        <p:txBody>
          <a:bodyPr wrap="square" rtlCol="0">
            <a:spAutoFit/>
          </a:bodyPr>
          <a:lstStyle/>
          <a:p>
            <a:r>
              <a:rPr lang="en-US" sz="4000" b="1" dirty="0" smtClean="0">
                <a:latin typeface="Abadi MT Condensed Light"/>
                <a:cs typeface="Abadi MT Condensed Light"/>
              </a:rPr>
              <a:t>Challenges</a:t>
            </a:r>
            <a:endParaRPr lang="en-US" sz="4000" b="1" dirty="0">
              <a:latin typeface="Abadi MT Condensed Light"/>
              <a:cs typeface="Abadi MT Condensed Light"/>
            </a:endParaRPr>
          </a:p>
        </p:txBody>
      </p:sp>
      <p:sp>
        <p:nvSpPr>
          <p:cNvPr id="35" name="TextBox 34"/>
          <p:cNvSpPr txBox="1"/>
          <p:nvPr/>
        </p:nvSpPr>
        <p:spPr>
          <a:xfrm>
            <a:off x="1429254" y="3852546"/>
            <a:ext cx="4420003" cy="646331"/>
          </a:xfrm>
          <a:prstGeom prst="rect">
            <a:avLst/>
          </a:prstGeom>
          <a:noFill/>
        </p:spPr>
        <p:txBody>
          <a:bodyPr wrap="square" rtlCol="0">
            <a:spAutoFit/>
          </a:bodyPr>
          <a:lstStyle/>
          <a:p>
            <a:r>
              <a:rPr lang="en-US" sz="3600" dirty="0" smtClean="0">
                <a:latin typeface="Abadi MT Condensed Light"/>
                <a:cs typeface="Abadi MT Condensed Light"/>
              </a:rPr>
              <a:t>Fine-grained classes</a:t>
            </a:r>
            <a:endParaRPr lang="en-US" sz="3600" dirty="0">
              <a:latin typeface="Abadi MT Condensed Light"/>
              <a:cs typeface="Abadi MT Condensed Light"/>
            </a:endParaRPr>
          </a:p>
        </p:txBody>
      </p:sp>
      <p:cxnSp>
        <p:nvCxnSpPr>
          <p:cNvPr id="36" name="Straight Connector 35"/>
          <p:cNvCxnSpPr/>
          <p:nvPr/>
        </p:nvCxnSpPr>
        <p:spPr>
          <a:xfrm>
            <a:off x="1061124" y="2409371"/>
            <a:ext cx="0" cy="171117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061124" y="3002367"/>
            <a:ext cx="27809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061124" y="4120542"/>
            <a:ext cx="22298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61124" y="3643291"/>
            <a:ext cx="0" cy="47725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29254" y="2679201"/>
            <a:ext cx="4420003" cy="646331"/>
          </a:xfrm>
          <a:prstGeom prst="rect">
            <a:avLst/>
          </a:prstGeom>
          <a:noFill/>
        </p:spPr>
        <p:txBody>
          <a:bodyPr wrap="square" rtlCol="0">
            <a:spAutoFit/>
          </a:bodyPr>
          <a:lstStyle/>
          <a:p>
            <a:r>
              <a:rPr lang="en-US" sz="3600" dirty="0" smtClean="0">
                <a:latin typeface="Abadi MT Condensed Light"/>
                <a:cs typeface="Abadi MT Condensed Light"/>
              </a:rPr>
              <a:t>Semantic hierarchy</a:t>
            </a:r>
            <a:endParaRPr lang="en-US" sz="3600" dirty="0">
              <a:latin typeface="Abadi MT Condensed Light"/>
              <a:cs typeface="Abadi MT Condensed Light"/>
            </a:endParaRPr>
          </a:p>
        </p:txBody>
      </p:sp>
      <p:sp>
        <p:nvSpPr>
          <p:cNvPr id="15" name="Rectangle 14"/>
          <p:cNvSpPr/>
          <p:nvPr/>
        </p:nvSpPr>
        <p:spPr>
          <a:xfrm>
            <a:off x="1429254" y="3852546"/>
            <a:ext cx="3374975" cy="646331"/>
          </a:xfrm>
          <a:prstGeom prst="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061124" y="5192789"/>
            <a:ext cx="22298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61124" y="4120542"/>
            <a:ext cx="0" cy="107457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29254" y="4871952"/>
            <a:ext cx="4420003" cy="646331"/>
          </a:xfrm>
          <a:prstGeom prst="rect">
            <a:avLst/>
          </a:prstGeom>
          <a:noFill/>
        </p:spPr>
        <p:txBody>
          <a:bodyPr wrap="square" rtlCol="0">
            <a:spAutoFit/>
          </a:bodyPr>
          <a:lstStyle/>
          <a:p>
            <a:r>
              <a:rPr lang="en-US" sz="3600" dirty="0" smtClean="0">
                <a:latin typeface="Abadi MT Condensed Light"/>
                <a:cs typeface="Abadi MT Condensed Light"/>
              </a:rPr>
              <a:t>Large-scale Learning</a:t>
            </a:r>
            <a:endParaRPr lang="en-US" sz="3600" dirty="0">
              <a:latin typeface="Abadi MT Condensed Light"/>
              <a:cs typeface="Abadi MT Condensed Light"/>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55</a:t>
            </a:fld>
            <a:endParaRPr lang="en-US" dirty="0"/>
          </a:p>
        </p:txBody>
      </p:sp>
    </p:spTree>
    <p:extLst>
      <p:ext uri="{BB962C8B-B14F-4D97-AF65-F5344CB8AC3E}">
        <p14:creationId xmlns:p14="http://schemas.microsoft.com/office/powerpoint/2010/main" val="204159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676" t="499" r="10049" b="65063"/>
          <a:stretch/>
        </p:blipFill>
        <p:spPr bwMode="auto">
          <a:xfrm>
            <a:off x="6046267" y="2283494"/>
            <a:ext cx="2420294" cy="1758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 name="Rectangle 40"/>
          <p:cNvSpPr/>
          <p:nvPr/>
        </p:nvSpPr>
        <p:spPr>
          <a:xfrm>
            <a:off x="5687160" y="3627034"/>
            <a:ext cx="914400" cy="73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73811" y="6477000"/>
            <a:ext cx="3102709" cy="338554"/>
          </a:xfrm>
          <a:prstGeom prst="rect">
            <a:avLst/>
          </a:prstGeom>
          <a:noFill/>
        </p:spPr>
        <p:txBody>
          <a:bodyPr wrap="none" rtlCol="0">
            <a:spAutoFit/>
          </a:bodyPr>
          <a:lstStyle/>
          <a:p>
            <a:r>
              <a:rPr lang="en-US" sz="1600" dirty="0" smtClean="0"/>
              <a:t>Deng, Berg, Li, &amp; </a:t>
            </a:r>
            <a:r>
              <a:rPr lang="en-US" sz="1600" dirty="0" err="1" smtClean="0"/>
              <a:t>Fei-Fei</a:t>
            </a:r>
            <a:r>
              <a:rPr lang="en-US" sz="1600" dirty="0" smtClean="0"/>
              <a:t>, </a:t>
            </a:r>
            <a:r>
              <a:rPr lang="en-US" sz="1600" i="1" dirty="0" smtClean="0"/>
              <a:t>ECCV2010</a:t>
            </a:r>
            <a:endParaRPr lang="en-US" sz="1600" dirty="0"/>
          </a:p>
        </p:txBody>
      </p:sp>
      <p:pic>
        <p:nvPicPr>
          <p:cNvPr id="1638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56" t="3122" r="62699" b="2442"/>
          <a:stretch/>
        </p:blipFill>
        <p:spPr bwMode="auto">
          <a:xfrm>
            <a:off x="60385" y="1302326"/>
            <a:ext cx="3375542" cy="4821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021" t="1182" r="38573" b="65299"/>
          <a:stretch/>
        </p:blipFill>
        <p:spPr bwMode="auto">
          <a:xfrm>
            <a:off x="3813178" y="2330415"/>
            <a:ext cx="2063862" cy="17112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p:cNvSpPr/>
          <p:nvPr/>
        </p:nvSpPr>
        <p:spPr>
          <a:xfrm>
            <a:off x="1122184" y="2819400"/>
            <a:ext cx="453151" cy="4413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575335" y="2619781"/>
            <a:ext cx="2790425" cy="1996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575335" y="3260786"/>
            <a:ext cx="2790425" cy="78089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155192" y="2619781"/>
            <a:ext cx="1782151" cy="53340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55192" y="3358687"/>
            <a:ext cx="1782151" cy="58697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928616" y="3137994"/>
            <a:ext cx="226576" cy="220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5334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Learn to Classify 10K Classes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609" y="2589045"/>
            <a:ext cx="1421900" cy="142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56</a:t>
            </a:fld>
            <a:endParaRPr lang="en-US" dirty="0"/>
          </a:p>
        </p:txBody>
      </p:sp>
    </p:spTree>
    <p:extLst>
      <p:ext uri="{BB962C8B-B14F-4D97-AF65-F5344CB8AC3E}">
        <p14:creationId xmlns:p14="http://schemas.microsoft.com/office/powerpoint/2010/main" val="265687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57" y="130701"/>
            <a:ext cx="8599553" cy="1143000"/>
          </a:xfrm>
        </p:spPr>
        <p:txBody>
          <a:bodyPr>
            <a:normAutofit fontScale="90000"/>
          </a:bodyPr>
          <a:lstStyle/>
          <a:p>
            <a:r>
              <a:rPr lang="en-US" dirty="0" smtClean="0"/>
              <a:t>Fine-grained categories are a lot harder</a:t>
            </a:r>
            <a:endParaRPr lang="en-US" dirty="0"/>
          </a:p>
        </p:txBody>
      </p:sp>
      <p:sp>
        <p:nvSpPr>
          <p:cNvPr id="16" name="TextBox 15"/>
          <p:cNvSpPr txBox="1"/>
          <p:nvPr/>
        </p:nvSpPr>
        <p:spPr>
          <a:xfrm>
            <a:off x="5973811" y="6477000"/>
            <a:ext cx="3102709" cy="338554"/>
          </a:xfrm>
          <a:prstGeom prst="rect">
            <a:avLst/>
          </a:prstGeom>
          <a:noFill/>
        </p:spPr>
        <p:txBody>
          <a:bodyPr wrap="none" rtlCol="0">
            <a:spAutoFit/>
          </a:bodyPr>
          <a:lstStyle/>
          <a:p>
            <a:r>
              <a:rPr lang="en-US" sz="1600" dirty="0" smtClean="0"/>
              <a:t>Deng, Berg, Li, &amp; </a:t>
            </a:r>
            <a:r>
              <a:rPr lang="en-US" sz="1600" dirty="0" err="1" smtClean="0"/>
              <a:t>Fei-Fei</a:t>
            </a:r>
            <a:r>
              <a:rPr lang="en-US" sz="1600" dirty="0" smtClean="0"/>
              <a:t>, </a:t>
            </a:r>
            <a:r>
              <a:rPr lang="en-US" sz="1600" i="1" dirty="0" smtClean="0"/>
              <a:t>ECCV2010</a:t>
            </a:r>
            <a:endParaRPr lang="en-US" sz="1600" dirty="0"/>
          </a:p>
        </p:txBody>
      </p:sp>
      <p:grpSp>
        <p:nvGrpSpPr>
          <p:cNvPr id="106" name="Group 105"/>
          <p:cNvGrpSpPr/>
          <p:nvPr/>
        </p:nvGrpSpPr>
        <p:grpSpPr>
          <a:xfrm>
            <a:off x="83985" y="1709909"/>
            <a:ext cx="2058082" cy="3110587"/>
            <a:chOff x="83984" y="1709909"/>
            <a:chExt cx="3661883" cy="3110587"/>
          </a:xfrm>
        </p:grpSpPr>
        <p:sp>
          <p:nvSpPr>
            <p:cNvPr id="85" name="Isosceles Triangle 84"/>
            <p:cNvSpPr/>
            <p:nvPr/>
          </p:nvSpPr>
          <p:spPr>
            <a:xfrm>
              <a:off x="83984" y="1829519"/>
              <a:ext cx="3039024" cy="2874837"/>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6" name="Line 99"/>
            <p:cNvSpPr>
              <a:spLocks noChangeShapeType="1"/>
            </p:cNvSpPr>
            <p:nvPr/>
          </p:nvSpPr>
          <p:spPr bwMode="auto">
            <a:xfrm>
              <a:off x="1587831" y="1775453"/>
              <a:ext cx="169789" cy="911066"/>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87" name="Line 99"/>
            <p:cNvSpPr>
              <a:spLocks noChangeShapeType="1"/>
            </p:cNvSpPr>
            <p:nvPr/>
          </p:nvSpPr>
          <p:spPr bwMode="auto">
            <a:xfrm>
              <a:off x="1783857" y="2736421"/>
              <a:ext cx="296954" cy="806192"/>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88" name="TextBox 87"/>
            <p:cNvSpPr txBox="1"/>
            <p:nvPr/>
          </p:nvSpPr>
          <p:spPr>
            <a:xfrm>
              <a:off x="2326173" y="3407690"/>
              <a:ext cx="1419694" cy="307777"/>
            </a:xfrm>
            <a:prstGeom prst="rect">
              <a:avLst/>
            </a:prstGeom>
            <a:noFill/>
          </p:spPr>
          <p:txBody>
            <a:bodyPr wrap="square" rtlCol="0">
              <a:spAutoFit/>
            </a:bodyPr>
            <a:lstStyle/>
            <a:p>
              <a:r>
                <a:rPr lang="en-US" sz="1400" dirty="0" smtClean="0">
                  <a:solidFill>
                    <a:srgbClr val="000000"/>
                  </a:solidFill>
                </a:rPr>
                <a:t>Vehicle</a:t>
              </a:r>
              <a:endParaRPr lang="en-US" sz="1400" dirty="0">
                <a:solidFill>
                  <a:srgbClr val="000000"/>
                </a:solidFill>
              </a:endParaRPr>
            </a:p>
          </p:txBody>
        </p:sp>
        <p:sp>
          <p:nvSpPr>
            <p:cNvPr id="89" name="TextBox 88"/>
            <p:cNvSpPr txBox="1"/>
            <p:nvPr/>
          </p:nvSpPr>
          <p:spPr>
            <a:xfrm>
              <a:off x="2080810" y="2535518"/>
              <a:ext cx="1454153" cy="307777"/>
            </a:xfrm>
            <a:prstGeom prst="rect">
              <a:avLst/>
            </a:prstGeom>
            <a:noFill/>
          </p:spPr>
          <p:txBody>
            <a:bodyPr wrap="square" rtlCol="0">
              <a:spAutoFit/>
            </a:bodyPr>
            <a:lstStyle/>
            <a:p>
              <a:r>
                <a:rPr lang="en-US" sz="1400" dirty="0" smtClean="0">
                  <a:solidFill>
                    <a:srgbClr val="000000"/>
                  </a:solidFill>
                </a:rPr>
                <a:t>Artifact</a:t>
              </a:r>
              <a:endParaRPr lang="en-US" sz="1400" dirty="0">
                <a:solidFill>
                  <a:srgbClr val="000000"/>
                </a:solidFill>
              </a:endParaRPr>
            </a:p>
          </p:txBody>
        </p:sp>
        <p:sp>
          <p:nvSpPr>
            <p:cNvPr id="90" name="Oval 89"/>
            <p:cNvSpPr/>
            <p:nvPr/>
          </p:nvSpPr>
          <p:spPr>
            <a:xfrm>
              <a:off x="1490994" y="1724645"/>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1" name="Oval 90"/>
            <p:cNvSpPr/>
            <p:nvPr/>
          </p:nvSpPr>
          <p:spPr>
            <a:xfrm>
              <a:off x="1647320" y="2580796"/>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2" name="TextBox 91"/>
            <p:cNvSpPr txBox="1"/>
            <p:nvPr/>
          </p:nvSpPr>
          <p:spPr>
            <a:xfrm>
              <a:off x="1789754" y="1709909"/>
              <a:ext cx="1534305" cy="307777"/>
            </a:xfrm>
            <a:prstGeom prst="rect">
              <a:avLst/>
            </a:prstGeom>
            <a:noFill/>
          </p:spPr>
          <p:txBody>
            <a:bodyPr wrap="square" rtlCol="0">
              <a:spAutoFit/>
            </a:bodyPr>
            <a:lstStyle/>
            <a:p>
              <a:r>
                <a:rPr lang="en-US" sz="1400" dirty="0" smtClean="0">
                  <a:solidFill>
                    <a:srgbClr val="000000"/>
                  </a:solidFill>
                </a:rPr>
                <a:t>Entity</a:t>
              </a:r>
              <a:endParaRPr lang="en-US" sz="1400" dirty="0">
                <a:solidFill>
                  <a:srgbClr val="000000"/>
                </a:solidFill>
              </a:endParaRPr>
            </a:p>
          </p:txBody>
        </p:sp>
        <p:sp>
          <p:nvSpPr>
            <p:cNvPr id="67" name="Isosceles Triangle 66"/>
            <p:cNvSpPr/>
            <p:nvPr/>
          </p:nvSpPr>
          <p:spPr>
            <a:xfrm>
              <a:off x="1725484" y="3554054"/>
              <a:ext cx="763043" cy="1141458"/>
            </a:xfrm>
            <a:prstGeom prst="triangle">
              <a:avLst>
                <a:gd name="adj" fmla="val 4832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3" name="Oval 92"/>
            <p:cNvSpPr/>
            <p:nvPr/>
          </p:nvSpPr>
          <p:spPr>
            <a:xfrm>
              <a:off x="1970511" y="3437739"/>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4" name="Oval 93"/>
            <p:cNvSpPr/>
            <p:nvPr/>
          </p:nvSpPr>
          <p:spPr>
            <a:xfrm>
              <a:off x="1601294" y="4590638"/>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5" name="Oval 94"/>
            <p:cNvSpPr/>
            <p:nvPr/>
          </p:nvSpPr>
          <p:spPr>
            <a:xfrm>
              <a:off x="1984805" y="4599483"/>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6" name="Oval 95"/>
            <p:cNvSpPr/>
            <p:nvPr/>
          </p:nvSpPr>
          <p:spPr>
            <a:xfrm>
              <a:off x="1744363" y="4585281"/>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7" name="Oval 96"/>
            <p:cNvSpPr/>
            <p:nvPr/>
          </p:nvSpPr>
          <p:spPr>
            <a:xfrm>
              <a:off x="1874505" y="4599483"/>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8" name="Oval 97"/>
            <p:cNvSpPr/>
            <p:nvPr/>
          </p:nvSpPr>
          <p:spPr>
            <a:xfrm>
              <a:off x="2107006" y="4594411"/>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9" name="Oval 98"/>
            <p:cNvSpPr/>
            <p:nvPr/>
          </p:nvSpPr>
          <p:spPr>
            <a:xfrm>
              <a:off x="2242253" y="4610748"/>
              <a:ext cx="220600" cy="20974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pic>
        <p:nvPicPr>
          <p:cNvPr id="100" name="Picture 99"/>
          <p:cNvPicPr>
            <a:picLocks noChangeAspect="1"/>
          </p:cNvPicPr>
          <p:nvPr/>
        </p:nvPicPr>
        <p:blipFill rotWithShape="1">
          <a:blip r:embed="rId3"/>
          <a:srcRect t="68186" b="8043"/>
          <a:stretch/>
        </p:blipFill>
        <p:spPr>
          <a:xfrm>
            <a:off x="83984" y="5100503"/>
            <a:ext cx="2193394" cy="425803"/>
          </a:xfrm>
          <a:prstGeom prst="rect">
            <a:avLst/>
          </a:prstGeom>
        </p:spPr>
      </p:pic>
      <p:grpSp>
        <p:nvGrpSpPr>
          <p:cNvPr id="104" name="Group 103"/>
          <p:cNvGrpSpPr/>
          <p:nvPr/>
        </p:nvGrpSpPr>
        <p:grpSpPr>
          <a:xfrm>
            <a:off x="7022429" y="1658907"/>
            <a:ext cx="2121571" cy="3122632"/>
            <a:chOff x="6119465" y="1621159"/>
            <a:chExt cx="3505292" cy="3122632"/>
          </a:xfrm>
        </p:grpSpPr>
        <p:sp>
          <p:nvSpPr>
            <p:cNvPr id="59" name="Isosceles Triangle 58"/>
            <p:cNvSpPr/>
            <p:nvPr/>
          </p:nvSpPr>
          <p:spPr>
            <a:xfrm>
              <a:off x="6119465" y="1741450"/>
              <a:ext cx="3056326" cy="2891205"/>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Line 99"/>
            <p:cNvSpPr>
              <a:spLocks noChangeShapeType="1"/>
            </p:cNvSpPr>
            <p:nvPr/>
          </p:nvSpPr>
          <p:spPr bwMode="auto">
            <a:xfrm>
              <a:off x="7631874" y="1687076"/>
              <a:ext cx="170755" cy="916253"/>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61" name="Line 99"/>
            <p:cNvSpPr>
              <a:spLocks noChangeShapeType="1"/>
            </p:cNvSpPr>
            <p:nvPr/>
          </p:nvSpPr>
          <p:spPr bwMode="auto">
            <a:xfrm>
              <a:off x="7829016" y="2653515"/>
              <a:ext cx="298644" cy="810782"/>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endParaRPr>
            </a:p>
          </p:txBody>
        </p:sp>
        <p:sp>
          <p:nvSpPr>
            <p:cNvPr id="62" name="TextBox 61"/>
            <p:cNvSpPr txBox="1"/>
            <p:nvPr/>
          </p:nvSpPr>
          <p:spPr>
            <a:xfrm>
              <a:off x="8348492" y="3365765"/>
              <a:ext cx="1276265" cy="307777"/>
            </a:xfrm>
            <a:prstGeom prst="rect">
              <a:avLst/>
            </a:prstGeom>
            <a:noFill/>
          </p:spPr>
          <p:txBody>
            <a:bodyPr wrap="square" rtlCol="0">
              <a:spAutoFit/>
            </a:bodyPr>
            <a:lstStyle/>
            <a:p>
              <a:r>
                <a:rPr lang="en-US" sz="1400" dirty="0" smtClean="0">
                  <a:solidFill>
                    <a:srgbClr val="000000"/>
                  </a:solidFill>
                </a:rPr>
                <a:t>Vehicle</a:t>
              </a:r>
              <a:endParaRPr lang="en-US" sz="1400" dirty="0">
                <a:solidFill>
                  <a:srgbClr val="000000"/>
                </a:solidFill>
              </a:endParaRPr>
            </a:p>
          </p:txBody>
        </p:sp>
        <p:sp>
          <p:nvSpPr>
            <p:cNvPr id="63" name="TextBox 62"/>
            <p:cNvSpPr txBox="1"/>
            <p:nvPr/>
          </p:nvSpPr>
          <p:spPr>
            <a:xfrm>
              <a:off x="8127657" y="2451468"/>
              <a:ext cx="1385609" cy="307777"/>
            </a:xfrm>
            <a:prstGeom prst="rect">
              <a:avLst/>
            </a:prstGeom>
            <a:noFill/>
          </p:spPr>
          <p:txBody>
            <a:bodyPr wrap="square" rtlCol="0">
              <a:spAutoFit/>
            </a:bodyPr>
            <a:lstStyle/>
            <a:p>
              <a:r>
                <a:rPr lang="en-US" sz="1400" dirty="0" smtClean="0">
                  <a:solidFill>
                    <a:srgbClr val="000000"/>
                  </a:solidFill>
                </a:rPr>
                <a:t>Artifact</a:t>
              </a:r>
              <a:endParaRPr lang="en-US" sz="1400" dirty="0">
                <a:solidFill>
                  <a:srgbClr val="000000"/>
                </a:solidFill>
              </a:endParaRPr>
            </a:p>
          </p:txBody>
        </p:sp>
        <p:sp>
          <p:nvSpPr>
            <p:cNvPr id="64" name="Oval 63"/>
            <p:cNvSpPr/>
            <p:nvPr/>
          </p:nvSpPr>
          <p:spPr>
            <a:xfrm>
              <a:off x="7534486" y="1635979"/>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Oval 64"/>
            <p:cNvSpPr/>
            <p:nvPr/>
          </p:nvSpPr>
          <p:spPr>
            <a:xfrm>
              <a:off x="7691701" y="249700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TextBox 65"/>
            <p:cNvSpPr txBox="1"/>
            <p:nvPr/>
          </p:nvSpPr>
          <p:spPr>
            <a:xfrm>
              <a:off x="7834947" y="1621159"/>
              <a:ext cx="1229915" cy="307777"/>
            </a:xfrm>
            <a:prstGeom prst="rect">
              <a:avLst/>
            </a:prstGeom>
            <a:noFill/>
          </p:spPr>
          <p:txBody>
            <a:bodyPr wrap="square" rtlCol="0">
              <a:spAutoFit/>
            </a:bodyPr>
            <a:lstStyle/>
            <a:p>
              <a:r>
                <a:rPr lang="en-US" sz="1400" dirty="0" smtClean="0">
                  <a:solidFill>
                    <a:srgbClr val="000000"/>
                  </a:solidFill>
                </a:rPr>
                <a:t>Entity</a:t>
              </a:r>
              <a:endParaRPr lang="en-US" sz="1400" dirty="0">
                <a:solidFill>
                  <a:srgbClr val="000000"/>
                </a:solidFill>
              </a:endParaRPr>
            </a:p>
          </p:txBody>
        </p:sp>
        <p:sp>
          <p:nvSpPr>
            <p:cNvPr id="68" name="Oval 67"/>
            <p:cNvSpPr/>
            <p:nvPr/>
          </p:nvSpPr>
          <p:spPr>
            <a:xfrm>
              <a:off x="8016732" y="3358826"/>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9" name="Oval 78"/>
            <p:cNvSpPr/>
            <p:nvPr/>
          </p:nvSpPr>
          <p:spPr>
            <a:xfrm>
              <a:off x="6160433"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0" name="Oval 79"/>
            <p:cNvSpPr/>
            <p:nvPr/>
          </p:nvSpPr>
          <p:spPr>
            <a:xfrm>
              <a:off x="6752741"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Oval 80"/>
            <p:cNvSpPr/>
            <p:nvPr/>
          </p:nvSpPr>
          <p:spPr>
            <a:xfrm>
              <a:off x="7312630"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2" name="Oval 81"/>
            <p:cNvSpPr/>
            <p:nvPr/>
          </p:nvSpPr>
          <p:spPr>
            <a:xfrm>
              <a:off x="7905804"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3" name="Oval 82"/>
            <p:cNvSpPr/>
            <p:nvPr/>
          </p:nvSpPr>
          <p:spPr>
            <a:xfrm>
              <a:off x="8426771" y="4527184"/>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4" name="Oval 83"/>
            <p:cNvSpPr/>
            <p:nvPr/>
          </p:nvSpPr>
          <p:spPr>
            <a:xfrm>
              <a:off x="8953935" y="4532849"/>
              <a:ext cx="221856" cy="21094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105" name="Group 104"/>
          <p:cNvGrpSpPr/>
          <p:nvPr/>
        </p:nvGrpSpPr>
        <p:grpSpPr>
          <a:xfrm>
            <a:off x="6890603" y="5166906"/>
            <a:ext cx="2120152" cy="395438"/>
            <a:chOff x="6379764" y="4970808"/>
            <a:chExt cx="2120152" cy="395438"/>
          </a:xfrm>
        </p:grpSpPr>
        <p:pic>
          <p:nvPicPr>
            <p:cNvPr id="102" name="Picture 2" descr="http://image-net.org/nodes/7/01848323/0d/0d11d80146b36d73c1531c1b828e20d9980a5fe4.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764" y="4988937"/>
              <a:ext cx="535824" cy="37730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image-net.org/nodes/10/12730776/f1/f15b882e7b235c90daaf54e97646875ecd112ef8.thum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0607" y="4988936"/>
              <a:ext cx="503079" cy="3773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image-net.org/nodes/8/03838024/12/1295187d44ab95a5d6d9f08d85a2acd9c71e0047.thu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378" y="4972621"/>
              <a:ext cx="524833" cy="393625"/>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http://image-net.org/nodes/6/13076831/3a/3a1b2db21c38c186cddc0aabd229bf67015694a7.thu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4211" y="4970808"/>
              <a:ext cx="545705" cy="39543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9" name="Picture 2"/>
          <p:cNvPicPr>
            <a:picLocks noChangeAspect="1" noChangeArrowheads="1"/>
          </p:cNvPicPr>
          <p:nvPr/>
        </p:nvPicPr>
        <p:blipFill rotWithShape="1">
          <a:blip r:embed="rId8" cstate="print"/>
          <a:srcRect l="47389" b="21997"/>
          <a:stretch/>
        </p:blipFill>
        <p:spPr bwMode="auto">
          <a:xfrm>
            <a:off x="2389491" y="1880127"/>
            <a:ext cx="4073629" cy="2828758"/>
          </a:xfrm>
          <a:prstGeom prst="rect">
            <a:avLst/>
          </a:prstGeom>
          <a:solidFill>
            <a:srgbClr val="FFFFFF"/>
          </a:solidFill>
          <a:ln w="9525">
            <a:noFill/>
            <a:miter lim="800000"/>
            <a:headEnd/>
            <a:tailEnd/>
          </a:ln>
        </p:spPr>
      </p:pic>
      <p:sp>
        <p:nvSpPr>
          <p:cNvPr id="110" name="TextBox 109"/>
          <p:cNvSpPr txBox="1"/>
          <p:nvPr/>
        </p:nvSpPr>
        <p:spPr>
          <a:xfrm>
            <a:off x="283643" y="6002866"/>
            <a:ext cx="900661" cy="400110"/>
          </a:xfrm>
          <a:prstGeom prst="rect">
            <a:avLst/>
          </a:prstGeom>
          <a:solidFill>
            <a:srgbClr val="FFFFFF"/>
          </a:solidFill>
        </p:spPr>
        <p:txBody>
          <a:bodyPr wrap="square" rtlCol="0">
            <a:spAutoFit/>
          </a:bodyPr>
          <a:lstStyle/>
          <a:p>
            <a:r>
              <a:rPr lang="en-US" sz="2000" b="1" dirty="0" smtClean="0">
                <a:solidFill>
                  <a:srgbClr val="000000"/>
                </a:solidFill>
              </a:rPr>
              <a:t>Finer</a:t>
            </a:r>
            <a:endParaRPr lang="en-US" sz="2000" b="1" dirty="0">
              <a:solidFill>
                <a:srgbClr val="000000"/>
              </a:solidFill>
            </a:endParaRPr>
          </a:p>
        </p:txBody>
      </p:sp>
      <p:sp>
        <p:nvSpPr>
          <p:cNvPr id="111" name="TextBox 110"/>
          <p:cNvSpPr txBox="1"/>
          <p:nvPr/>
        </p:nvSpPr>
        <p:spPr>
          <a:xfrm>
            <a:off x="8127660" y="5985932"/>
            <a:ext cx="1095319" cy="400110"/>
          </a:xfrm>
          <a:prstGeom prst="rect">
            <a:avLst/>
          </a:prstGeom>
          <a:solidFill>
            <a:srgbClr val="FFFFFF"/>
          </a:solidFill>
        </p:spPr>
        <p:txBody>
          <a:bodyPr wrap="square" rtlCol="0">
            <a:spAutoFit/>
          </a:bodyPr>
          <a:lstStyle/>
          <a:p>
            <a:r>
              <a:rPr lang="en-US" sz="2000" b="1" dirty="0" smtClean="0">
                <a:solidFill>
                  <a:srgbClr val="000000"/>
                </a:solidFill>
              </a:rPr>
              <a:t>Coarser</a:t>
            </a:r>
            <a:endParaRPr lang="en-US" sz="2000" b="1" dirty="0">
              <a:solidFill>
                <a:srgbClr val="000000"/>
              </a:solidFill>
            </a:endParaRPr>
          </a:p>
        </p:txBody>
      </p:sp>
      <p:sp>
        <p:nvSpPr>
          <p:cNvPr id="112" name="Left-Right Arrow 111"/>
          <p:cNvSpPr/>
          <p:nvPr/>
        </p:nvSpPr>
        <p:spPr>
          <a:xfrm>
            <a:off x="152400" y="5695797"/>
            <a:ext cx="8841037" cy="307069"/>
          </a:xfrm>
          <a:prstGeom prst="leftRightArrow">
            <a:avLst/>
          </a:prstGeom>
          <a:gradFill flip="none" rotWithShape="1">
            <a:gsLst>
              <a:gs pos="0">
                <a:schemeClr val="accent5"/>
              </a:gs>
              <a:gs pos="100000">
                <a:schemeClr val="accent5">
                  <a:lumMod val="40000"/>
                  <a:lumOff val="6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3183467" y="4748778"/>
            <a:ext cx="3090333" cy="369332"/>
          </a:xfrm>
          <a:prstGeom prst="rect">
            <a:avLst/>
          </a:prstGeom>
          <a:noFill/>
        </p:spPr>
        <p:txBody>
          <a:bodyPr wrap="square" rtlCol="0">
            <a:spAutoFit/>
          </a:bodyPr>
          <a:lstStyle/>
          <a:p>
            <a:r>
              <a:rPr lang="en-US" dirty="0" smtClean="0"/>
              <a:t>Average Semantic Distance</a:t>
            </a:r>
            <a:endParaRPr lang="en-US"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57</a:t>
            </a:fld>
            <a:endParaRPr lang="en-US" dirty="0"/>
          </a:p>
        </p:txBody>
      </p:sp>
    </p:spTree>
    <p:extLst>
      <p:ext uri="{BB962C8B-B14F-4D97-AF65-F5344CB8AC3E}">
        <p14:creationId xmlns:p14="http://schemas.microsoft.com/office/powerpoint/2010/main" val="1737213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519581" y="-192479"/>
            <a:ext cx="8229600" cy="1143000"/>
          </a:xfrm>
        </p:spPr>
        <p:txBody>
          <a:bodyPr>
            <a:normAutofit/>
          </a:bodyPr>
          <a:lstStyle/>
          <a:p>
            <a:r>
              <a:rPr lang="en-US" sz="3600" dirty="0" smtClean="0"/>
              <a:t>Fine-Grained Recognition</a:t>
            </a:r>
            <a:endParaRPr lang="en-US" sz="3600" dirty="0"/>
          </a:p>
        </p:txBody>
      </p:sp>
      <p:pic>
        <p:nvPicPr>
          <p:cNvPr id="2" name="Picture 1"/>
          <p:cNvPicPr>
            <a:picLocks noChangeAspect="1"/>
          </p:cNvPicPr>
          <p:nvPr/>
        </p:nvPicPr>
        <p:blipFill>
          <a:blip r:embed="rId3">
            <a:alphaModFix amt="33000"/>
          </a:blip>
          <a:stretch>
            <a:fillRect/>
          </a:stretch>
        </p:blipFill>
        <p:spPr>
          <a:xfrm>
            <a:off x="5606593" y="1693603"/>
            <a:ext cx="3468365" cy="2601274"/>
          </a:xfrm>
          <a:prstGeom prst="rect">
            <a:avLst/>
          </a:prstGeom>
        </p:spPr>
      </p:pic>
      <p:pic>
        <p:nvPicPr>
          <p:cNvPr id="21" name="Picture 20"/>
          <p:cNvPicPr>
            <a:picLocks noChangeAspect="1"/>
          </p:cNvPicPr>
          <p:nvPr/>
        </p:nvPicPr>
        <p:blipFill rotWithShape="1">
          <a:blip r:embed="rId3"/>
          <a:srcRect l="19869" t="17706" r="27102" b="21264"/>
          <a:stretch/>
        </p:blipFill>
        <p:spPr>
          <a:xfrm>
            <a:off x="6305833" y="2175372"/>
            <a:ext cx="1839201" cy="1587564"/>
          </a:xfrm>
          <a:prstGeom prst="rect">
            <a:avLst/>
          </a:prstGeom>
          <a:ln w="38100" cmpd="sng">
            <a:solidFill>
              <a:srgbClr val="82FF5B"/>
            </a:solidFill>
          </a:ln>
        </p:spPr>
      </p:pic>
      <p:sp>
        <p:nvSpPr>
          <p:cNvPr id="3" name="TextBox 2"/>
          <p:cNvSpPr txBox="1"/>
          <p:nvPr/>
        </p:nvSpPr>
        <p:spPr>
          <a:xfrm>
            <a:off x="8320192" y="2488837"/>
            <a:ext cx="645909" cy="923330"/>
          </a:xfrm>
          <a:prstGeom prst="rect">
            <a:avLst/>
          </a:prstGeom>
          <a:noFill/>
        </p:spPr>
        <p:txBody>
          <a:bodyPr wrap="square" rtlCol="0">
            <a:spAutoFit/>
          </a:bodyPr>
          <a:lstStyle/>
          <a:p>
            <a:r>
              <a:rPr lang="en-US" sz="5400" b="1" dirty="0" smtClean="0">
                <a:solidFill>
                  <a:srgbClr val="C0504D"/>
                </a:solidFill>
              </a:rPr>
              <a:t>?</a:t>
            </a:r>
            <a:endParaRPr lang="en-US" sz="5400" b="1" dirty="0">
              <a:solidFill>
                <a:srgbClr val="C0504D"/>
              </a:solidFill>
            </a:endParaRPr>
          </a:p>
        </p:txBody>
      </p:sp>
      <p:sp>
        <p:nvSpPr>
          <p:cNvPr id="4" name="TextBox 3"/>
          <p:cNvSpPr txBox="1"/>
          <p:nvPr/>
        </p:nvSpPr>
        <p:spPr>
          <a:xfrm>
            <a:off x="5878870" y="4348269"/>
            <a:ext cx="3404710" cy="461665"/>
          </a:xfrm>
          <a:prstGeom prst="rect">
            <a:avLst/>
          </a:prstGeom>
          <a:noFill/>
        </p:spPr>
        <p:txBody>
          <a:bodyPr wrap="square" rtlCol="0">
            <a:spAutoFit/>
          </a:bodyPr>
          <a:lstStyle/>
          <a:p>
            <a:r>
              <a:rPr lang="en-US" sz="2400" b="1" dirty="0" smtClean="0"/>
              <a:t>What breed is this dog?</a:t>
            </a:r>
            <a:endParaRPr lang="en-US" sz="2400" b="1" dirty="0"/>
          </a:p>
        </p:txBody>
      </p:sp>
      <p:sp>
        <p:nvSpPr>
          <p:cNvPr id="28" name="Content Placeholder 2"/>
          <p:cNvSpPr>
            <a:spLocks noGrp="1"/>
          </p:cNvSpPr>
          <p:nvPr>
            <p:ph idx="1"/>
          </p:nvPr>
        </p:nvSpPr>
        <p:spPr>
          <a:xfrm>
            <a:off x="5421002" y="4770322"/>
            <a:ext cx="3545099" cy="1945440"/>
          </a:xfrm>
        </p:spPr>
        <p:txBody>
          <a:bodyPr>
            <a:normAutofit/>
          </a:bodyPr>
          <a:lstStyle/>
          <a:p>
            <a:pPr lvl="1"/>
            <a:r>
              <a:rPr lang="en-US" sz="2000" dirty="0" smtClean="0"/>
              <a:t>Basic category known.</a:t>
            </a:r>
          </a:p>
          <a:p>
            <a:pPr lvl="1"/>
            <a:r>
              <a:rPr lang="en-US" sz="2000" dirty="0" smtClean="0"/>
              <a:t>Object already localized.</a:t>
            </a:r>
            <a:endParaRPr lang="en-US" sz="2000" dirty="0"/>
          </a:p>
        </p:txBody>
      </p:sp>
      <p:sp>
        <p:nvSpPr>
          <p:cNvPr id="29" name="Isosceles Triangle 28"/>
          <p:cNvSpPr/>
          <p:nvPr/>
        </p:nvSpPr>
        <p:spPr>
          <a:xfrm>
            <a:off x="389947" y="1414504"/>
            <a:ext cx="4191129" cy="3964699"/>
          </a:xfrm>
          <a:prstGeom prst="triangl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ine 99"/>
          <p:cNvSpPr>
            <a:spLocks noChangeShapeType="1"/>
          </p:cNvSpPr>
          <p:nvPr/>
        </p:nvSpPr>
        <p:spPr bwMode="auto">
          <a:xfrm flipH="1">
            <a:off x="2087310" y="1339941"/>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Line 99"/>
          <p:cNvSpPr>
            <a:spLocks noChangeShapeType="1"/>
          </p:cNvSpPr>
          <p:nvPr/>
        </p:nvSpPr>
        <p:spPr bwMode="auto">
          <a:xfrm flipH="1">
            <a:off x="1724705" y="2520583"/>
            <a:ext cx="376598" cy="1256455"/>
          </a:xfrm>
          <a:prstGeom prst="line">
            <a:avLst/>
          </a:prstGeom>
          <a:noFill/>
          <a:ln w="12700" cmpd="sng">
            <a:solidFill>
              <a:schemeClr val="accent1"/>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TextBox 31"/>
          <p:cNvSpPr txBox="1"/>
          <p:nvPr/>
        </p:nvSpPr>
        <p:spPr>
          <a:xfrm>
            <a:off x="1898893" y="3404903"/>
            <a:ext cx="746073" cy="400110"/>
          </a:xfrm>
          <a:prstGeom prst="rect">
            <a:avLst/>
          </a:prstGeom>
          <a:noFill/>
        </p:spPr>
        <p:txBody>
          <a:bodyPr wrap="square" rtlCol="0">
            <a:spAutoFit/>
          </a:bodyPr>
          <a:lstStyle/>
          <a:p>
            <a:r>
              <a:rPr lang="en-US" sz="2000" dirty="0" smtClean="0">
                <a:solidFill>
                  <a:srgbClr val="000000"/>
                </a:solidFill>
              </a:rPr>
              <a:t>Dog</a:t>
            </a:r>
            <a:endParaRPr lang="en-US" sz="2000" dirty="0">
              <a:solidFill>
                <a:srgbClr val="000000"/>
              </a:solidFill>
            </a:endParaRPr>
          </a:p>
        </p:txBody>
      </p:sp>
      <p:sp>
        <p:nvSpPr>
          <p:cNvPr id="34" name="TextBox 33"/>
          <p:cNvSpPr txBox="1"/>
          <p:nvPr/>
        </p:nvSpPr>
        <p:spPr>
          <a:xfrm>
            <a:off x="2260777" y="2483357"/>
            <a:ext cx="1198485" cy="400110"/>
          </a:xfrm>
          <a:prstGeom prst="rect">
            <a:avLst/>
          </a:prstGeom>
          <a:noFill/>
        </p:spPr>
        <p:txBody>
          <a:bodyPr wrap="square" rtlCol="0">
            <a:spAutoFit/>
          </a:bodyPr>
          <a:lstStyle/>
          <a:p>
            <a:r>
              <a:rPr lang="en-US" sz="2000" dirty="0" smtClean="0">
                <a:solidFill>
                  <a:srgbClr val="000000"/>
                </a:solidFill>
              </a:rPr>
              <a:t>Animal</a:t>
            </a:r>
            <a:endParaRPr lang="en-US" sz="2000" dirty="0">
              <a:solidFill>
                <a:srgbClr val="000000"/>
              </a:solidFill>
            </a:endParaRPr>
          </a:p>
        </p:txBody>
      </p:sp>
      <p:sp>
        <p:nvSpPr>
          <p:cNvPr id="36" name="Oval 35"/>
          <p:cNvSpPr/>
          <p:nvPr/>
        </p:nvSpPr>
        <p:spPr>
          <a:xfrm>
            <a:off x="2330360" y="1269872"/>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927104" y="2450592"/>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2742383" y="1249549"/>
            <a:ext cx="963679" cy="400110"/>
          </a:xfrm>
          <a:prstGeom prst="rect">
            <a:avLst/>
          </a:prstGeom>
          <a:noFill/>
        </p:spPr>
        <p:txBody>
          <a:bodyPr wrap="square" rtlCol="0">
            <a:spAutoFit/>
          </a:bodyPr>
          <a:lstStyle/>
          <a:p>
            <a:r>
              <a:rPr lang="en-US" sz="2000" dirty="0" smtClean="0">
                <a:solidFill>
                  <a:srgbClr val="000000"/>
                </a:solidFill>
              </a:rPr>
              <a:t>Entity</a:t>
            </a:r>
            <a:endParaRPr lang="en-US" sz="2000" dirty="0">
              <a:solidFill>
                <a:srgbClr val="000000"/>
              </a:solidFill>
            </a:endParaRPr>
          </a:p>
        </p:txBody>
      </p:sp>
      <p:sp>
        <p:nvSpPr>
          <p:cNvPr id="43" name="Isosceles Triangle 42"/>
          <p:cNvSpPr/>
          <p:nvPr/>
        </p:nvSpPr>
        <p:spPr>
          <a:xfrm>
            <a:off x="1211895" y="3805013"/>
            <a:ext cx="1052316" cy="1574189"/>
          </a:xfrm>
          <a:prstGeom prst="triangle">
            <a:avLst>
              <a:gd name="adj" fmla="val 4832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594663" y="3626741"/>
            <a:ext cx="304230" cy="28926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lang="en-US" smtClean="0"/>
              <a:t>16-Nov-17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58</a:t>
            </a:fld>
            <a:endParaRPr lang="en-US" dirty="0"/>
          </a:p>
        </p:txBody>
      </p:sp>
    </p:spTree>
    <p:extLst>
      <p:ext uri="{BB962C8B-B14F-4D97-AF65-F5344CB8AC3E}">
        <p14:creationId xmlns:p14="http://schemas.microsoft.com/office/powerpoint/2010/main" val="75979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366884" y="2593786"/>
            <a:ext cx="2584827" cy="369332"/>
          </a:xfrm>
          <a:prstGeom prst="rect">
            <a:avLst/>
          </a:prstGeom>
          <a:noFill/>
        </p:spPr>
        <p:txBody>
          <a:bodyPr wrap="square" rtlCol="0">
            <a:spAutoFit/>
          </a:bodyPr>
          <a:lstStyle/>
          <a:p>
            <a:r>
              <a:rPr lang="en-US" dirty="0" smtClean="0"/>
              <a:t>Cardigan Welsh Corgi</a:t>
            </a:r>
            <a:endParaRPr lang="en-US" dirty="0"/>
          </a:p>
        </p:txBody>
      </p:sp>
      <p:pic>
        <p:nvPicPr>
          <p:cNvPr id="6" name="Picture 5"/>
          <p:cNvPicPr>
            <a:picLocks noChangeAspect="1"/>
          </p:cNvPicPr>
          <p:nvPr/>
        </p:nvPicPr>
        <p:blipFill>
          <a:blip r:embed="rId3"/>
          <a:stretch>
            <a:fillRect/>
          </a:stretch>
        </p:blipFill>
        <p:spPr>
          <a:xfrm>
            <a:off x="337162" y="1154920"/>
            <a:ext cx="1764578" cy="1470481"/>
          </a:xfrm>
          <a:prstGeom prst="rect">
            <a:avLst/>
          </a:prstGeom>
        </p:spPr>
      </p:pic>
      <p:pic>
        <p:nvPicPr>
          <p:cNvPr id="9" name="Picture 8"/>
          <p:cNvPicPr>
            <a:picLocks noChangeAspect="1"/>
          </p:cNvPicPr>
          <p:nvPr/>
        </p:nvPicPr>
        <p:blipFill rotWithShape="1">
          <a:blip r:embed="rId4"/>
          <a:srcRect l="14546" t="13937" r="-609"/>
          <a:stretch/>
        </p:blipFill>
        <p:spPr>
          <a:xfrm>
            <a:off x="2643588" y="1154920"/>
            <a:ext cx="1960642" cy="1470481"/>
          </a:xfrm>
          <a:prstGeom prst="rect">
            <a:avLst/>
          </a:prstGeom>
        </p:spPr>
      </p:pic>
      <p:sp>
        <p:nvSpPr>
          <p:cNvPr id="35" name="Rounded Rectangle 34"/>
          <p:cNvSpPr/>
          <p:nvPr/>
        </p:nvSpPr>
        <p:spPr>
          <a:xfrm>
            <a:off x="64406" y="1033437"/>
            <a:ext cx="5472558" cy="1929681"/>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747879" y="3693661"/>
            <a:ext cx="859281" cy="523220"/>
          </a:xfrm>
          <a:prstGeom prst="rect">
            <a:avLst/>
          </a:prstGeom>
          <a:noFill/>
        </p:spPr>
        <p:txBody>
          <a:bodyPr wrap="square" rtlCol="0">
            <a:spAutoFit/>
          </a:bodyPr>
          <a:lstStyle/>
          <a:p>
            <a:r>
              <a:rPr lang="en-US" sz="2800" b="1" dirty="0" smtClean="0"/>
              <a:t>…</a:t>
            </a:r>
            <a:endParaRPr lang="en-US" sz="2800" b="1" dirty="0"/>
          </a:p>
        </p:txBody>
      </p:sp>
      <p:grpSp>
        <p:nvGrpSpPr>
          <p:cNvPr id="42" name="Group 41"/>
          <p:cNvGrpSpPr/>
          <p:nvPr/>
        </p:nvGrpSpPr>
        <p:grpSpPr>
          <a:xfrm>
            <a:off x="59176" y="1812641"/>
            <a:ext cx="5547417" cy="3148600"/>
            <a:chOff x="428477" y="3347094"/>
            <a:chExt cx="5547417" cy="3148600"/>
          </a:xfrm>
        </p:grpSpPr>
        <p:sp>
          <p:nvSpPr>
            <p:cNvPr id="16" name="TextBox 15"/>
            <p:cNvSpPr txBox="1"/>
            <p:nvPr/>
          </p:nvSpPr>
          <p:spPr>
            <a:xfrm>
              <a:off x="1712225" y="6126361"/>
              <a:ext cx="2827786" cy="369332"/>
            </a:xfrm>
            <a:prstGeom prst="rect">
              <a:avLst/>
            </a:prstGeom>
            <a:noFill/>
          </p:spPr>
          <p:txBody>
            <a:bodyPr wrap="square" rtlCol="0">
              <a:spAutoFit/>
            </a:bodyPr>
            <a:lstStyle/>
            <a:p>
              <a:r>
                <a:rPr lang="en-US" dirty="0" smtClean="0"/>
                <a:t>Pembroke Welsh Corgi</a:t>
              </a:r>
              <a:endParaRPr lang="en-US" dirty="0"/>
            </a:p>
          </p:txBody>
        </p:sp>
        <p:pic>
          <p:nvPicPr>
            <p:cNvPr id="13" name="Picture 12"/>
            <p:cNvPicPr>
              <a:picLocks noChangeAspect="1"/>
            </p:cNvPicPr>
            <p:nvPr/>
          </p:nvPicPr>
          <p:blipFill rotWithShape="1">
            <a:blip r:embed="rId5"/>
            <a:srcRect l="-1034" t="5496" r="1" b="5960"/>
            <a:stretch/>
          </p:blipFill>
          <p:spPr>
            <a:xfrm>
              <a:off x="682503" y="4747322"/>
              <a:ext cx="1764578" cy="1376349"/>
            </a:xfrm>
            <a:prstGeom prst="rect">
              <a:avLst/>
            </a:prstGeom>
          </p:spPr>
        </p:pic>
        <p:pic>
          <p:nvPicPr>
            <p:cNvPr id="14" name="Picture 13"/>
            <p:cNvPicPr>
              <a:picLocks noChangeAspect="1"/>
            </p:cNvPicPr>
            <p:nvPr/>
          </p:nvPicPr>
          <p:blipFill rotWithShape="1">
            <a:blip r:embed="rId6"/>
            <a:srcRect t="8714" b="8127"/>
            <a:stretch/>
          </p:blipFill>
          <p:spPr>
            <a:xfrm>
              <a:off x="3061283" y="4739988"/>
              <a:ext cx="1663891" cy="1383683"/>
            </a:xfrm>
            <a:prstGeom prst="rect">
              <a:avLst/>
            </a:prstGeom>
          </p:spPr>
        </p:pic>
        <p:sp>
          <p:nvSpPr>
            <p:cNvPr id="40" name="Rounded Rectangle 39"/>
            <p:cNvSpPr/>
            <p:nvPr/>
          </p:nvSpPr>
          <p:spPr>
            <a:xfrm>
              <a:off x="428477" y="4687370"/>
              <a:ext cx="5472558" cy="1808324"/>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5116613" y="3347094"/>
              <a:ext cx="859281" cy="523220"/>
            </a:xfrm>
            <a:prstGeom prst="rect">
              <a:avLst/>
            </a:prstGeom>
            <a:noFill/>
          </p:spPr>
          <p:txBody>
            <a:bodyPr wrap="square" rtlCol="0">
              <a:spAutoFit/>
            </a:bodyPr>
            <a:lstStyle/>
            <a:p>
              <a:r>
                <a:rPr lang="en-US" sz="2800" b="1" dirty="0" smtClean="0"/>
                <a:t>…</a:t>
              </a:r>
              <a:endParaRPr lang="en-US" sz="2800" b="1" dirty="0"/>
            </a:p>
          </p:txBody>
        </p:sp>
      </p:grpSp>
      <p:sp>
        <p:nvSpPr>
          <p:cNvPr id="24" name="Oval 23"/>
          <p:cNvSpPr/>
          <p:nvPr/>
        </p:nvSpPr>
        <p:spPr>
          <a:xfrm>
            <a:off x="2691982" y="3439715"/>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397035" y="3599012"/>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83051" y="1660728"/>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105455" y="1358275"/>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title"/>
          </p:nvPr>
        </p:nvSpPr>
        <p:spPr>
          <a:xfrm>
            <a:off x="519581" y="-192479"/>
            <a:ext cx="8229600" cy="1143000"/>
          </a:xfrm>
        </p:spPr>
        <p:txBody>
          <a:bodyPr>
            <a:normAutofit/>
          </a:bodyPr>
          <a:lstStyle/>
          <a:p>
            <a:r>
              <a:rPr lang="en-US" sz="3600" dirty="0" smtClean="0"/>
              <a:t>Fine-Grained Recognition</a:t>
            </a:r>
            <a:endParaRPr lang="en-US" sz="3600" dirty="0"/>
          </a:p>
        </p:txBody>
      </p:sp>
      <p:pic>
        <p:nvPicPr>
          <p:cNvPr id="2" name="Picture 1"/>
          <p:cNvPicPr>
            <a:picLocks noChangeAspect="1"/>
          </p:cNvPicPr>
          <p:nvPr/>
        </p:nvPicPr>
        <p:blipFill>
          <a:blip r:embed="rId7">
            <a:alphaModFix amt="33000"/>
          </a:blip>
          <a:stretch>
            <a:fillRect/>
          </a:stretch>
        </p:blipFill>
        <p:spPr>
          <a:xfrm>
            <a:off x="5606593" y="1693603"/>
            <a:ext cx="3468365" cy="2601274"/>
          </a:xfrm>
          <a:prstGeom prst="rect">
            <a:avLst/>
          </a:prstGeom>
        </p:spPr>
      </p:pic>
      <p:pic>
        <p:nvPicPr>
          <p:cNvPr id="21" name="Picture 20"/>
          <p:cNvPicPr>
            <a:picLocks noChangeAspect="1"/>
          </p:cNvPicPr>
          <p:nvPr/>
        </p:nvPicPr>
        <p:blipFill rotWithShape="1">
          <a:blip r:embed="rId7"/>
          <a:srcRect l="19869" t="17706" r="27102" b="21264"/>
          <a:stretch/>
        </p:blipFill>
        <p:spPr>
          <a:xfrm>
            <a:off x="6305833" y="2175372"/>
            <a:ext cx="1839201" cy="1587564"/>
          </a:xfrm>
          <a:prstGeom prst="rect">
            <a:avLst/>
          </a:prstGeom>
          <a:ln w="38100" cmpd="sng">
            <a:solidFill>
              <a:srgbClr val="82FF5B"/>
            </a:solidFill>
          </a:ln>
        </p:spPr>
      </p:pic>
      <p:sp>
        <p:nvSpPr>
          <p:cNvPr id="3" name="TextBox 2"/>
          <p:cNvSpPr txBox="1"/>
          <p:nvPr/>
        </p:nvSpPr>
        <p:spPr>
          <a:xfrm>
            <a:off x="8320192" y="2488837"/>
            <a:ext cx="645909" cy="923330"/>
          </a:xfrm>
          <a:prstGeom prst="rect">
            <a:avLst/>
          </a:prstGeom>
          <a:noFill/>
        </p:spPr>
        <p:txBody>
          <a:bodyPr wrap="square" rtlCol="0">
            <a:spAutoFit/>
          </a:bodyPr>
          <a:lstStyle/>
          <a:p>
            <a:r>
              <a:rPr lang="en-US" sz="5400" b="1" dirty="0" smtClean="0">
                <a:solidFill>
                  <a:srgbClr val="C0504D"/>
                </a:solidFill>
              </a:rPr>
              <a:t>?</a:t>
            </a:r>
            <a:endParaRPr lang="en-US" sz="5400" b="1" dirty="0">
              <a:solidFill>
                <a:srgbClr val="C0504D"/>
              </a:solidFill>
            </a:endParaRPr>
          </a:p>
        </p:txBody>
      </p:sp>
      <p:sp>
        <p:nvSpPr>
          <p:cNvPr id="4" name="TextBox 3"/>
          <p:cNvSpPr txBox="1"/>
          <p:nvPr/>
        </p:nvSpPr>
        <p:spPr>
          <a:xfrm>
            <a:off x="5878870" y="4348269"/>
            <a:ext cx="3404710" cy="461665"/>
          </a:xfrm>
          <a:prstGeom prst="rect">
            <a:avLst/>
          </a:prstGeom>
          <a:noFill/>
        </p:spPr>
        <p:txBody>
          <a:bodyPr wrap="square" rtlCol="0">
            <a:spAutoFit/>
          </a:bodyPr>
          <a:lstStyle/>
          <a:p>
            <a:r>
              <a:rPr lang="en-US" sz="2400" b="1" dirty="0" smtClean="0"/>
              <a:t>What breed is this dog?</a:t>
            </a:r>
            <a:endParaRPr lang="en-US" sz="2400" b="1" dirty="0"/>
          </a:p>
        </p:txBody>
      </p:sp>
      <p:sp>
        <p:nvSpPr>
          <p:cNvPr id="10" name="TextBox 9"/>
          <p:cNvSpPr txBox="1"/>
          <p:nvPr/>
        </p:nvSpPr>
        <p:spPr>
          <a:xfrm>
            <a:off x="2317796" y="5558669"/>
            <a:ext cx="4785132" cy="523220"/>
          </a:xfrm>
          <a:prstGeom prst="rect">
            <a:avLst/>
          </a:prstGeom>
          <a:noFill/>
        </p:spPr>
        <p:txBody>
          <a:bodyPr wrap="square" rtlCol="0">
            <a:spAutoFit/>
          </a:bodyPr>
          <a:lstStyle/>
          <a:p>
            <a:r>
              <a:rPr lang="en-US" sz="2800" b="1" dirty="0" smtClean="0">
                <a:solidFill>
                  <a:srgbClr val="C0504D"/>
                </a:solidFill>
              </a:rPr>
              <a:t>Key: Find the right features. </a:t>
            </a:r>
            <a:endParaRPr lang="en-US" sz="2800" b="1" dirty="0">
              <a:solidFill>
                <a:srgbClr val="C0504D"/>
              </a:solidFill>
            </a:endParaRPr>
          </a:p>
        </p:txBody>
      </p:sp>
      <p:sp>
        <p:nvSpPr>
          <p:cNvPr id="5" name="Date Placeholder 4"/>
          <p:cNvSpPr>
            <a:spLocks noGrp="1"/>
          </p:cNvSpPr>
          <p:nvPr>
            <p:ph type="dt" sz="half" idx="10"/>
          </p:nvPr>
        </p:nvSpPr>
        <p:spPr/>
        <p:txBody>
          <a:bodyPr/>
          <a:lstStyle/>
          <a:p>
            <a:r>
              <a:rPr lang="en-US" smtClean="0"/>
              <a:t>16-Nov-17</a:t>
            </a:r>
            <a:endParaRPr lang="en-US" dirty="0"/>
          </a:p>
        </p:txBody>
      </p:sp>
      <p:sp>
        <p:nvSpPr>
          <p:cNvPr id="7" name="Slide Number Placeholder 6"/>
          <p:cNvSpPr>
            <a:spLocks noGrp="1"/>
          </p:cNvSpPr>
          <p:nvPr>
            <p:ph type="sldNum" sz="quarter" idx="12"/>
          </p:nvPr>
        </p:nvSpPr>
        <p:spPr/>
        <p:txBody>
          <a:bodyPr/>
          <a:lstStyle/>
          <a:p>
            <a:fld id="{CF7DC490-98B8-074B-BB30-37775A2447EF}" type="slidenum">
              <a:rPr lang="en-US" smtClean="0"/>
              <a:pPr/>
              <a:t>59</a:t>
            </a:fld>
            <a:endParaRPr lang="en-US" dirty="0"/>
          </a:p>
        </p:txBody>
      </p:sp>
    </p:spTree>
    <p:extLst>
      <p:ext uri="{BB962C8B-B14F-4D97-AF65-F5344CB8AC3E}">
        <p14:creationId xmlns:p14="http://schemas.microsoft.com/office/powerpoint/2010/main" val="286946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1653722" y="2771648"/>
            <a:ext cx="4375140" cy="3031025"/>
          </a:xfrm>
          <a:prstGeom prst="rect">
            <a:avLst/>
          </a:prstGeom>
        </p:spPr>
      </p:pic>
      <p:sp>
        <p:nvSpPr>
          <p:cNvPr id="6" name="Rectangle 5"/>
          <p:cNvSpPr/>
          <p:nvPr/>
        </p:nvSpPr>
        <p:spPr>
          <a:xfrm>
            <a:off x="2203211" y="2896281"/>
            <a:ext cx="1626289" cy="2240740"/>
          </a:xfrm>
          <a:prstGeom prst="rect">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ular Callout 6"/>
          <p:cNvSpPr/>
          <p:nvPr/>
        </p:nvSpPr>
        <p:spPr>
          <a:xfrm>
            <a:off x="4670503" y="2965787"/>
            <a:ext cx="4409585" cy="2216651"/>
          </a:xfrm>
          <a:prstGeom prst="wedgeRectCallout">
            <a:avLst>
              <a:gd name="adj1" fmla="val -69073"/>
              <a:gd name="adj2" fmla="val -23607"/>
            </a:avLst>
          </a:prstGeom>
          <a:ln/>
        </p:spPr>
        <p:style>
          <a:lnRef idx="3">
            <a:schemeClr val="lt1"/>
          </a:lnRef>
          <a:fillRef idx="1">
            <a:schemeClr val="accent3"/>
          </a:fillRef>
          <a:effectRef idx="1">
            <a:schemeClr val="accent3"/>
          </a:effectRef>
          <a:fontRef idx="minor">
            <a:schemeClr val="lt1"/>
          </a:fontRef>
        </p:style>
        <p:txBody>
          <a:bodyPr rtlCol="0" anchor="ctr"/>
          <a:lstStyle/>
          <a:p>
            <a:pPr lvl="1"/>
            <a:r>
              <a:rPr lang="en-US" sz="2800" b="1" dirty="0" err="1" smtClean="0">
                <a:solidFill>
                  <a:srgbClr val="C0504D"/>
                </a:solidFill>
              </a:rPr>
              <a:t>Mornonga</a:t>
            </a:r>
            <a:r>
              <a:rPr lang="en-US" sz="2800" b="1" dirty="0" smtClean="0">
                <a:solidFill>
                  <a:srgbClr val="C0504D"/>
                </a:solidFill>
              </a:rPr>
              <a:t> </a:t>
            </a:r>
          </a:p>
          <a:p>
            <a:pPr lvl="1"/>
            <a:r>
              <a:rPr lang="en-US" sz="2800" b="1" dirty="0" smtClean="0">
                <a:solidFill>
                  <a:srgbClr val="C0504D"/>
                </a:solidFill>
              </a:rPr>
              <a:t>(Japanese flying squirrel) </a:t>
            </a:r>
            <a:endParaRPr lang="en-US" sz="2800" b="1" dirty="0" smtClean="0">
              <a:solidFill>
                <a:schemeClr val="accent1"/>
              </a:solidFill>
            </a:endParaRPr>
          </a:p>
          <a:p>
            <a:pPr lvl="1"/>
            <a:r>
              <a:rPr lang="en-US" dirty="0" smtClean="0"/>
              <a:t>Inhabits sub-alpine forests in Japan. Nocturnal. Eats seeds, fruit, tree leaves (Wikipedia)</a:t>
            </a:r>
            <a:endParaRPr lang="en-US" dirty="0"/>
          </a:p>
        </p:txBody>
      </p:sp>
      <p:sp>
        <p:nvSpPr>
          <p:cNvPr id="8" name="Date Placeholder 7"/>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6</a:t>
            </a:fld>
            <a:endParaRPr lang="en-US" dirty="0"/>
          </a:p>
        </p:txBody>
      </p:sp>
    </p:spTree>
    <p:extLst>
      <p:ext uri="{BB962C8B-B14F-4D97-AF65-F5344CB8AC3E}">
        <p14:creationId xmlns:p14="http://schemas.microsoft.com/office/powerpoint/2010/main" val="55888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366884" y="2593786"/>
            <a:ext cx="2584827" cy="369332"/>
          </a:xfrm>
          <a:prstGeom prst="rect">
            <a:avLst/>
          </a:prstGeom>
          <a:noFill/>
        </p:spPr>
        <p:txBody>
          <a:bodyPr wrap="square" rtlCol="0">
            <a:spAutoFit/>
          </a:bodyPr>
          <a:lstStyle/>
          <a:p>
            <a:r>
              <a:rPr lang="en-US" dirty="0" smtClean="0"/>
              <a:t>Cardigan Welsh Corgi</a:t>
            </a:r>
            <a:endParaRPr lang="en-US" dirty="0"/>
          </a:p>
        </p:txBody>
      </p:sp>
      <p:pic>
        <p:nvPicPr>
          <p:cNvPr id="6" name="Picture 5"/>
          <p:cNvPicPr>
            <a:picLocks noChangeAspect="1"/>
          </p:cNvPicPr>
          <p:nvPr/>
        </p:nvPicPr>
        <p:blipFill>
          <a:blip r:embed="rId3"/>
          <a:stretch>
            <a:fillRect/>
          </a:stretch>
        </p:blipFill>
        <p:spPr>
          <a:xfrm>
            <a:off x="337162" y="1154920"/>
            <a:ext cx="1764578" cy="1470481"/>
          </a:xfrm>
          <a:prstGeom prst="rect">
            <a:avLst/>
          </a:prstGeom>
        </p:spPr>
      </p:pic>
      <p:pic>
        <p:nvPicPr>
          <p:cNvPr id="9" name="Picture 8"/>
          <p:cNvPicPr>
            <a:picLocks noChangeAspect="1"/>
          </p:cNvPicPr>
          <p:nvPr/>
        </p:nvPicPr>
        <p:blipFill rotWithShape="1">
          <a:blip r:embed="rId4"/>
          <a:srcRect l="14546" t="13937" r="-609"/>
          <a:stretch/>
        </p:blipFill>
        <p:spPr>
          <a:xfrm>
            <a:off x="2643588" y="1154920"/>
            <a:ext cx="1960642" cy="1470481"/>
          </a:xfrm>
          <a:prstGeom prst="rect">
            <a:avLst/>
          </a:prstGeom>
        </p:spPr>
      </p:pic>
      <p:sp>
        <p:nvSpPr>
          <p:cNvPr id="35" name="Rounded Rectangle 34"/>
          <p:cNvSpPr/>
          <p:nvPr/>
        </p:nvSpPr>
        <p:spPr>
          <a:xfrm>
            <a:off x="64406" y="1033437"/>
            <a:ext cx="5472558" cy="1929681"/>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747879" y="3693661"/>
            <a:ext cx="859281" cy="523220"/>
          </a:xfrm>
          <a:prstGeom prst="rect">
            <a:avLst/>
          </a:prstGeom>
          <a:noFill/>
        </p:spPr>
        <p:txBody>
          <a:bodyPr wrap="square" rtlCol="0">
            <a:spAutoFit/>
          </a:bodyPr>
          <a:lstStyle/>
          <a:p>
            <a:r>
              <a:rPr lang="en-US" sz="2800" b="1" dirty="0" smtClean="0"/>
              <a:t>…</a:t>
            </a:r>
            <a:endParaRPr lang="en-US" sz="2800" b="1" dirty="0"/>
          </a:p>
        </p:txBody>
      </p:sp>
      <p:grpSp>
        <p:nvGrpSpPr>
          <p:cNvPr id="42" name="Group 41"/>
          <p:cNvGrpSpPr/>
          <p:nvPr/>
        </p:nvGrpSpPr>
        <p:grpSpPr>
          <a:xfrm>
            <a:off x="59176" y="1812641"/>
            <a:ext cx="5547417" cy="3148600"/>
            <a:chOff x="428477" y="3347094"/>
            <a:chExt cx="5547417" cy="3148600"/>
          </a:xfrm>
        </p:grpSpPr>
        <p:sp>
          <p:nvSpPr>
            <p:cNvPr id="16" name="TextBox 15"/>
            <p:cNvSpPr txBox="1"/>
            <p:nvPr/>
          </p:nvSpPr>
          <p:spPr>
            <a:xfrm>
              <a:off x="1712225" y="6126361"/>
              <a:ext cx="2827786" cy="369332"/>
            </a:xfrm>
            <a:prstGeom prst="rect">
              <a:avLst/>
            </a:prstGeom>
            <a:noFill/>
          </p:spPr>
          <p:txBody>
            <a:bodyPr wrap="square" rtlCol="0">
              <a:spAutoFit/>
            </a:bodyPr>
            <a:lstStyle/>
            <a:p>
              <a:r>
                <a:rPr lang="en-US" dirty="0" smtClean="0"/>
                <a:t>Pembroke Welsh Corgi</a:t>
              </a:r>
              <a:endParaRPr lang="en-US" dirty="0"/>
            </a:p>
          </p:txBody>
        </p:sp>
        <p:pic>
          <p:nvPicPr>
            <p:cNvPr id="13" name="Picture 12"/>
            <p:cNvPicPr>
              <a:picLocks noChangeAspect="1"/>
            </p:cNvPicPr>
            <p:nvPr/>
          </p:nvPicPr>
          <p:blipFill rotWithShape="1">
            <a:blip r:embed="rId5"/>
            <a:srcRect l="-1034" t="5496" r="1" b="5960"/>
            <a:stretch/>
          </p:blipFill>
          <p:spPr>
            <a:xfrm>
              <a:off x="682503" y="4747322"/>
              <a:ext cx="1764578" cy="1376349"/>
            </a:xfrm>
            <a:prstGeom prst="rect">
              <a:avLst/>
            </a:prstGeom>
          </p:spPr>
        </p:pic>
        <p:pic>
          <p:nvPicPr>
            <p:cNvPr id="14" name="Picture 13"/>
            <p:cNvPicPr>
              <a:picLocks noChangeAspect="1"/>
            </p:cNvPicPr>
            <p:nvPr/>
          </p:nvPicPr>
          <p:blipFill rotWithShape="1">
            <a:blip r:embed="rId6"/>
            <a:srcRect t="8714" b="8127"/>
            <a:stretch/>
          </p:blipFill>
          <p:spPr>
            <a:xfrm>
              <a:off x="3061283" y="4739988"/>
              <a:ext cx="1663891" cy="1383683"/>
            </a:xfrm>
            <a:prstGeom prst="rect">
              <a:avLst/>
            </a:prstGeom>
          </p:spPr>
        </p:pic>
        <p:sp>
          <p:nvSpPr>
            <p:cNvPr id="40" name="Rounded Rectangle 39"/>
            <p:cNvSpPr/>
            <p:nvPr/>
          </p:nvSpPr>
          <p:spPr>
            <a:xfrm>
              <a:off x="428477" y="4687370"/>
              <a:ext cx="5472558" cy="1808324"/>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5116613" y="3347094"/>
              <a:ext cx="859281" cy="523220"/>
            </a:xfrm>
            <a:prstGeom prst="rect">
              <a:avLst/>
            </a:prstGeom>
            <a:noFill/>
          </p:spPr>
          <p:txBody>
            <a:bodyPr wrap="square" rtlCol="0">
              <a:spAutoFit/>
            </a:bodyPr>
            <a:lstStyle/>
            <a:p>
              <a:r>
                <a:rPr lang="en-US" sz="2800" b="1" dirty="0" smtClean="0"/>
                <a:t>…</a:t>
              </a:r>
              <a:endParaRPr lang="en-US" sz="2800" b="1" dirty="0"/>
            </a:p>
          </p:txBody>
        </p:sp>
      </p:grpSp>
      <p:sp>
        <p:nvSpPr>
          <p:cNvPr id="33" name="Title 1"/>
          <p:cNvSpPr>
            <a:spLocks noGrp="1"/>
          </p:cNvSpPr>
          <p:nvPr>
            <p:ph type="title"/>
          </p:nvPr>
        </p:nvSpPr>
        <p:spPr>
          <a:xfrm>
            <a:off x="519581" y="-192479"/>
            <a:ext cx="8229600" cy="1143000"/>
          </a:xfrm>
        </p:spPr>
        <p:txBody>
          <a:bodyPr>
            <a:normAutofit/>
          </a:bodyPr>
          <a:lstStyle/>
          <a:p>
            <a:r>
              <a:rPr lang="en-US" sz="3600" dirty="0" smtClean="0"/>
              <a:t>Fine-Grained Recognition</a:t>
            </a:r>
            <a:endParaRPr lang="en-US" sz="3600" dirty="0"/>
          </a:p>
        </p:txBody>
      </p:sp>
      <p:grpSp>
        <p:nvGrpSpPr>
          <p:cNvPr id="23" name="Group 22"/>
          <p:cNvGrpSpPr/>
          <p:nvPr/>
        </p:nvGrpSpPr>
        <p:grpSpPr>
          <a:xfrm>
            <a:off x="367181" y="1174880"/>
            <a:ext cx="1849645" cy="1519307"/>
            <a:chOff x="313202" y="999129"/>
            <a:chExt cx="1849645" cy="1519307"/>
          </a:xfrm>
        </p:grpSpPr>
        <p:sp>
          <p:nvSpPr>
            <p:cNvPr id="28" name="Oval 27"/>
            <p:cNvSpPr/>
            <p:nvPr/>
          </p:nvSpPr>
          <p:spPr>
            <a:xfrm>
              <a:off x="313202"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65602" y="16087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8002" y="1761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70402" y="1913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45887" y="13272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98287" y="14796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950687" y="16320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103087" y="17844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00740" y="999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253140" y="1151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405540" y="13039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557940"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2618246" y="1106094"/>
            <a:ext cx="1849645" cy="1519307"/>
            <a:chOff x="313202" y="999129"/>
            <a:chExt cx="1849645" cy="1519307"/>
          </a:xfrm>
        </p:grpSpPr>
        <p:sp>
          <p:nvSpPr>
            <p:cNvPr id="47" name="Oval 46"/>
            <p:cNvSpPr/>
            <p:nvPr/>
          </p:nvSpPr>
          <p:spPr>
            <a:xfrm>
              <a:off x="313202"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65602" y="16087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18002" y="1761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70402" y="1913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45887" y="13272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98287" y="14796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950687" y="16320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1103087" y="17844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100740" y="999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1253140" y="1151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405540" y="13039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557940"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231495" y="3227573"/>
            <a:ext cx="1849645" cy="1519307"/>
            <a:chOff x="313202" y="999129"/>
            <a:chExt cx="1849645" cy="1519307"/>
          </a:xfrm>
        </p:grpSpPr>
        <p:sp>
          <p:nvSpPr>
            <p:cNvPr id="60" name="Oval 59"/>
            <p:cNvSpPr/>
            <p:nvPr/>
          </p:nvSpPr>
          <p:spPr>
            <a:xfrm>
              <a:off x="313202"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65602" y="16087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18002" y="1761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70402" y="1913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645887" y="13272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98287" y="14796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950687" y="16320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1103087" y="17844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100740" y="999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253140" y="1151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405540" y="13039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557940"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383895" y="3379973"/>
            <a:ext cx="1849645" cy="1519307"/>
            <a:chOff x="313202" y="999129"/>
            <a:chExt cx="1849645" cy="1519307"/>
          </a:xfrm>
        </p:grpSpPr>
        <p:sp>
          <p:nvSpPr>
            <p:cNvPr id="73" name="Oval 72"/>
            <p:cNvSpPr/>
            <p:nvPr/>
          </p:nvSpPr>
          <p:spPr>
            <a:xfrm>
              <a:off x="313202"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65602" y="16087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618002" y="1761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70402" y="1913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45887" y="13272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98287" y="14796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950687" y="16320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103087" y="17844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1100740" y="999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1253140" y="1151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1405540" y="13039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1557940"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677887" y="3152917"/>
            <a:ext cx="1849645" cy="1519307"/>
            <a:chOff x="313202" y="999129"/>
            <a:chExt cx="1849645" cy="1519307"/>
          </a:xfrm>
        </p:grpSpPr>
        <p:sp>
          <p:nvSpPr>
            <p:cNvPr id="86" name="Oval 85"/>
            <p:cNvSpPr/>
            <p:nvPr/>
          </p:nvSpPr>
          <p:spPr>
            <a:xfrm>
              <a:off x="313202"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65602" y="16087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618002" y="1761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70402" y="1913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645887" y="13272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98287" y="14796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950687" y="16320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1103087" y="1784480"/>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1100740" y="9991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1253140" y="11515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1405540" y="13039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1557940" y="1456329"/>
              <a:ext cx="604907" cy="604907"/>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Rounded Rectangle 97"/>
          <p:cNvSpPr/>
          <p:nvPr/>
        </p:nvSpPr>
        <p:spPr>
          <a:xfrm>
            <a:off x="5856394" y="1437651"/>
            <a:ext cx="3117939" cy="264213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smtClean="0"/>
              <a:t>Feature Selection from all possible locations</a:t>
            </a:r>
            <a:endParaRPr lang="en-US" sz="2400" b="1" dirty="0"/>
          </a:p>
        </p:txBody>
      </p:sp>
      <p:cxnSp>
        <p:nvCxnSpPr>
          <p:cNvPr id="99" name="Straight Arrow Connector 98"/>
          <p:cNvCxnSpPr/>
          <p:nvPr/>
        </p:nvCxnSpPr>
        <p:spPr>
          <a:xfrm>
            <a:off x="5567115" y="1758783"/>
            <a:ext cx="289279" cy="697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5531734" y="3475308"/>
            <a:ext cx="324660" cy="739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167109" y="781620"/>
            <a:ext cx="2771944" cy="584776"/>
          </a:xfrm>
          <a:prstGeom prst="rect">
            <a:avLst/>
          </a:prstGeom>
          <a:noFill/>
        </p:spPr>
        <p:txBody>
          <a:bodyPr wrap="square" rtlCol="0">
            <a:spAutoFit/>
          </a:bodyPr>
          <a:lstStyle/>
          <a:p>
            <a:r>
              <a:rPr lang="en-US" sz="3200" b="1" dirty="0" smtClean="0">
                <a:solidFill>
                  <a:srgbClr val="C0504D"/>
                </a:solidFill>
              </a:rPr>
              <a:t>Existing Work</a:t>
            </a:r>
            <a:endParaRPr lang="en-US" sz="3200" b="1" dirty="0">
              <a:solidFill>
                <a:srgbClr val="C0504D"/>
              </a:solidFill>
            </a:endParaRPr>
          </a:p>
        </p:txBody>
      </p:sp>
      <p:sp>
        <p:nvSpPr>
          <p:cNvPr id="102" name="Rectangle 101"/>
          <p:cNvSpPr/>
          <p:nvPr/>
        </p:nvSpPr>
        <p:spPr>
          <a:xfrm>
            <a:off x="6713737" y="4214375"/>
            <a:ext cx="1841537" cy="584776"/>
          </a:xfrm>
          <a:prstGeom prst="rect">
            <a:avLst/>
          </a:prstGeom>
        </p:spPr>
        <p:txBody>
          <a:bodyPr wrap="square">
            <a:spAutoFit/>
          </a:bodyPr>
          <a:lstStyle/>
          <a:p>
            <a:r>
              <a:rPr lang="fr-FR" sz="1600" dirty="0" smtClean="0"/>
              <a:t>[</a:t>
            </a:r>
            <a:r>
              <a:rPr lang="fr-FR" sz="1600" dirty="0" err="1"/>
              <a:t>Branson</a:t>
            </a:r>
            <a:r>
              <a:rPr lang="fr-FR" sz="1600" dirty="0"/>
              <a:t> et al. '10]	</a:t>
            </a:r>
          </a:p>
        </p:txBody>
      </p:sp>
      <p:sp>
        <p:nvSpPr>
          <p:cNvPr id="103" name="Rectangle 102"/>
          <p:cNvSpPr/>
          <p:nvPr/>
        </p:nvSpPr>
        <p:spPr>
          <a:xfrm>
            <a:off x="6718078" y="4816045"/>
            <a:ext cx="1660798" cy="584776"/>
          </a:xfrm>
          <a:prstGeom prst="rect">
            <a:avLst/>
          </a:prstGeom>
        </p:spPr>
        <p:txBody>
          <a:bodyPr wrap="square">
            <a:spAutoFit/>
          </a:bodyPr>
          <a:lstStyle/>
          <a:p>
            <a:r>
              <a:rPr lang="en-US" sz="1600" dirty="0" smtClean="0"/>
              <a:t>[</a:t>
            </a:r>
            <a:r>
              <a:rPr lang="en-US" sz="1600" dirty="0"/>
              <a:t>Farrell et al. '11]	</a:t>
            </a:r>
          </a:p>
        </p:txBody>
      </p:sp>
      <p:sp>
        <p:nvSpPr>
          <p:cNvPr id="104" name="Rectangle 103"/>
          <p:cNvSpPr/>
          <p:nvPr/>
        </p:nvSpPr>
        <p:spPr>
          <a:xfrm>
            <a:off x="6723916" y="5461569"/>
            <a:ext cx="1654960" cy="338554"/>
          </a:xfrm>
          <a:prstGeom prst="rect">
            <a:avLst/>
          </a:prstGeom>
        </p:spPr>
        <p:txBody>
          <a:bodyPr wrap="square">
            <a:spAutoFit/>
          </a:bodyPr>
          <a:lstStyle/>
          <a:p>
            <a:r>
              <a:rPr lang="en-US" sz="1600" dirty="0" smtClean="0"/>
              <a:t>[Yao </a:t>
            </a:r>
            <a:r>
              <a:rPr lang="en-US" sz="1600" dirty="0"/>
              <a:t>et al. </a:t>
            </a:r>
            <a:r>
              <a:rPr lang="en-US" sz="1600" dirty="0" smtClean="0"/>
              <a:t>’12]</a:t>
            </a:r>
            <a:r>
              <a:rPr lang="en-US" sz="1600" dirty="0"/>
              <a:t>	</a:t>
            </a:r>
          </a:p>
        </p:txBody>
      </p:sp>
      <p:sp>
        <p:nvSpPr>
          <p:cNvPr id="105" name="Rectangle 104"/>
          <p:cNvSpPr/>
          <p:nvPr/>
        </p:nvSpPr>
        <p:spPr>
          <a:xfrm>
            <a:off x="6723916" y="5123695"/>
            <a:ext cx="1665139" cy="338554"/>
          </a:xfrm>
          <a:prstGeom prst="rect">
            <a:avLst/>
          </a:prstGeom>
        </p:spPr>
        <p:txBody>
          <a:bodyPr wrap="square">
            <a:spAutoFit/>
          </a:bodyPr>
          <a:lstStyle/>
          <a:p>
            <a:r>
              <a:rPr lang="en-US" sz="1600" dirty="0" smtClean="0"/>
              <a:t>[Yao </a:t>
            </a:r>
            <a:r>
              <a:rPr lang="en-US" sz="1600" dirty="0"/>
              <a:t>et al. </a:t>
            </a:r>
            <a:r>
              <a:rPr lang="en-US" sz="1600" dirty="0" smtClean="0"/>
              <a:t>’11]</a:t>
            </a:r>
            <a:r>
              <a:rPr lang="en-US" sz="1600" dirty="0"/>
              <a:t>	</a:t>
            </a:r>
          </a:p>
        </p:txBody>
      </p:sp>
      <p:sp>
        <p:nvSpPr>
          <p:cNvPr id="106" name="Rectangle 105"/>
          <p:cNvSpPr/>
          <p:nvPr/>
        </p:nvSpPr>
        <p:spPr>
          <a:xfrm>
            <a:off x="6723916" y="4505640"/>
            <a:ext cx="1841537" cy="338554"/>
          </a:xfrm>
          <a:prstGeom prst="rect">
            <a:avLst/>
          </a:prstGeom>
        </p:spPr>
        <p:txBody>
          <a:bodyPr wrap="square">
            <a:spAutoFit/>
          </a:bodyPr>
          <a:lstStyle/>
          <a:p>
            <a:r>
              <a:rPr lang="fr-FR" sz="1600" dirty="0" smtClean="0"/>
              <a:t>[Bo et </a:t>
            </a:r>
            <a:r>
              <a:rPr lang="fr-FR" sz="1600" dirty="0"/>
              <a:t>al. '10]	</a:t>
            </a: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60</a:t>
            </a:fld>
            <a:endParaRPr lang="en-US" dirty="0"/>
          </a:p>
        </p:txBody>
      </p:sp>
    </p:spTree>
    <p:extLst>
      <p:ext uri="{BB962C8B-B14F-4D97-AF65-F5344CB8AC3E}">
        <p14:creationId xmlns:p14="http://schemas.microsoft.com/office/powerpoint/2010/main" val="393964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366884" y="2593786"/>
            <a:ext cx="2584827" cy="369332"/>
          </a:xfrm>
          <a:prstGeom prst="rect">
            <a:avLst/>
          </a:prstGeom>
          <a:noFill/>
        </p:spPr>
        <p:txBody>
          <a:bodyPr wrap="square" rtlCol="0">
            <a:spAutoFit/>
          </a:bodyPr>
          <a:lstStyle/>
          <a:p>
            <a:r>
              <a:rPr lang="en-US" dirty="0" smtClean="0"/>
              <a:t>Cardigan Welsh Corgi</a:t>
            </a:r>
            <a:endParaRPr lang="en-US" dirty="0"/>
          </a:p>
        </p:txBody>
      </p:sp>
      <p:pic>
        <p:nvPicPr>
          <p:cNvPr id="6" name="Picture 5"/>
          <p:cNvPicPr>
            <a:picLocks noChangeAspect="1"/>
          </p:cNvPicPr>
          <p:nvPr/>
        </p:nvPicPr>
        <p:blipFill>
          <a:blip r:embed="rId3"/>
          <a:stretch>
            <a:fillRect/>
          </a:stretch>
        </p:blipFill>
        <p:spPr>
          <a:xfrm>
            <a:off x="337162" y="1154920"/>
            <a:ext cx="1764578" cy="1470481"/>
          </a:xfrm>
          <a:prstGeom prst="rect">
            <a:avLst/>
          </a:prstGeom>
        </p:spPr>
      </p:pic>
      <p:pic>
        <p:nvPicPr>
          <p:cNvPr id="9" name="Picture 8"/>
          <p:cNvPicPr>
            <a:picLocks noChangeAspect="1"/>
          </p:cNvPicPr>
          <p:nvPr/>
        </p:nvPicPr>
        <p:blipFill rotWithShape="1">
          <a:blip r:embed="rId4"/>
          <a:srcRect l="14546" t="13937" r="-609"/>
          <a:stretch/>
        </p:blipFill>
        <p:spPr>
          <a:xfrm>
            <a:off x="2643588" y="1154920"/>
            <a:ext cx="1960642" cy="1470481"/>
          </a:xfrm>
          <a:prstGeom prst="rect">
            <a:avLst/>
          </a:prstGeom>
        </p:spPr>
      </p:pic>
      <p:sp>
        <p:nvSpPr>
          <p:cNvPr id="35" name="Rounded Rectangle 34"/>
          <p:cNvSpPr/>
          <p:nvPr/>
        </p:nvSpPr>
        <p:spPr>
          <a:xfrm>
            <a:off x="64406" y="1033437"/>
            <a:ext cx="5472558" cy="1929681"/>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747879" y="3693661"/>
            <a:ext cx="859281" cy="523220"/>
          </a:xfrm>
          <a:prstGeom prst="rect">
            <a:avLst/>
          </a:prstGeom>
          <a:noFill/>
        </p:spPr>
        <p:txBody>
          <a:bodyPr wrap="square" rtlCol="0">
            <a:spAutoFit/>
          </a:bodyPr>
          <a:lstStyle/>
          <a:p>
            <a:r>
              <a:rPr lang="en-US" sz="2800" b="1" dirty="0" smtClean="0"/>
              <a:t>…</a:t>
            </a:r>
            <a:endParaRPr lang="en-US" sz="2800" b="1" dirty="0"/>
          </a:p>
        </p:txBody>
      </p:sp>
      <p:grpSp>
        <p:nvGrpSpPr>
          <p:cNvPr id="42" name="Group 41"/>
          <p:cNvGrpSpPr/>
          <p:nvPr/>
        </p:nvGrpSpPr>
        <p:grpSpPr>
          <a:xfrm>
            <a:off x="59176" y="1812641"/>
            <a:ext cx="5547417" cy="3148600"/>
            <a:chOff x="428477" y="3347094"/>
            <a:chExt cx="5547417" cy="3148600"/>
          </a:xfrm>
        </p:grpSpPr>
        <p:sp>
          <p:nvSpPr>
            <p:cNvPr id="16" name="TextBox 15"/>
            <p:cNvSpPr txBox="1"/>
            <p:nvPr/>
          </p:nvSpPr>
          <p:spPr>
            <a:xfrm>
              <a:off x="1712225" y="6126361"/>
              <a:ext cx="2827786" cy="369332"/>
            </a:xfrm>
            <a:prstGeom prst="rect">
              <a:avLst/>
            </a:prstGeom>
            <a:noFill/>
          </p:spPr>
          <p:txBody>
            <a:bodyPr wrap="square" rtlCol="0">
              <a:spAutoFit/>
            </a:bodyPr>
            <a:lstStyle/>
            <a:p>
              <a:r>
                <a:rPr lang="en-US" dirty="0" smtClean="0"/>
                <a:t>Pembroke Welsh Corgi</a:t>
              </a:r>
              <a:endParaRPr lang="en-US" dirty="0"/>
            </a:p>
          </p:txBody>
        </p:sp>
        <p:pic>
          <p:nvPicPr>
            <p:cNvPr id="13" name="Picture 12"/>
            <p:cNvPicPr>
              <a:picLocks noChangeAspect="1"/>
            </p:cNvPicPr>
            <p:nvPr/>
          </p:nvPicPr>
          <p:blipFill rotWithShape="1">
            <a:blip r:embed="rId5"/>
            <a:srcRect l="-1034" t="5496" r="1" b="5960"/>
            <a:stretch/>
          </p:blipFill>
          <p:spPr>
            <a:xfrm>
              <a:off x="682503" y="4747322"/>
              <a:ext cx="1764578" cy="1376349"/>
            </a:xfrm>
            <a:prstGeom prst="rect">
              <a:avLst/>
            </a:prstGeom>
          </p:spPr>
        </p:pic>
        <p:pic>
          <p:nvPicPr>
            <p:cNvPr id="14" name="Picture 13"/>
            <p:cNvPicPr>
              <a:picLocks noChangeAspect="1"/>
            </p:cNvPicPr>
            <p:nvPr/>
          </p:nvPicPr>
          <p:blipFill rotWithShape="1">
            <a:blip r:embed="rId6"/>
            <a:srcRect t="8714" b="8127"/>
            <a:stretch/>
          </p:blipFill>
          <p:spPr>
            <a:xfrm>
              <a:off x="3061283" y="4739988"/>
              <a:ext cx="1663891" cy="1383683"/>
            </a:xfrm>
            <a:prstGeom prst="rect">
              <a:avLst/>
            </a:prstGeom>
          </p:spPr>
        </p:pic>
        <p:sp>
          <p:nvSpPr>
            <p:cNvPr id="40" name="Rounded Rectangle 39"/>
            <p:cNvSpPr/>
            <p:nvPr/>
          </p:nvSpPr>
          <p:spPr>
            <a:xfrm>
              <a:off x="428477" y="4687370"/>
              <a:ext cx="5472558" cy="1808324"/>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5116613" y="3347094"/>
              <a:ext cx="859281" cy="523220"/>
            </a:xfrm>
            <a:prstGeom prst="rect">
              <a:avLst/>
            </a:prstGeom>
            <a:noFill/>
          </p:spPr>
          <p:txBody>
            <a:bodyPr wrap="square" rtlCol="0">
              <a:spAutoFit/>
            </a:bodyPr>
            <a:lstStyle/>
            <a:p>
              <a:r>
                <a:rPr lang="en-US" sz="2800" b="1" dirty="0" smtClean="0"/>
                <a:t>…</a:t>
              </a:r>
              <a:endParaRPr lang="en-US" sz="2800" b="1" dirty="0"/>
            </a:p>
          </p:txBody>
        </p:sp>
      </p:grpSp>
      <p:sp>
        <p:nvSpPr>
          <p:cNvPr id="33" name="Title 1"/>
          <p:cNvSpPr>
            <a:spLocks noGrp="1"/>
          </p:cNvSpPr>
          <p:nvPr>
            <p:ph type="title"/>
          </p:nvPr>
        </p:nvSpPr>
        <p:spPr>
          <a:xfrm>
            <a:off x="519581" y="-192479"/>
            <a:ext cx="8229600" cy="1143000"/>
          </a:xfrm>
        </p:spPr>
        <p:txBody>
          <a:bodyPr>
            <a:normAutofit/>
          </a:bodyPr>
          <a:lstStyle/>
          <a:p>
            <a:r>
              <a:rPr lang="en-US" sz="3600" dirty="0" smtClean="0"/>
              <a:t>Fine-Grained Recognition</a:t>
            </a:r>
            <a:endParaRPr lang="en-US" sz="3600" dirty="0"/>
          </a:p>
        </p:txBody>
      </p:sp>
      <p:sp>
        <p:nvSpPr>
          <p:cNvPr id="98" name="Rounded Rectangle 97"/>
          <p:cNvSpPr/>
          <p:nvPr/>
        </p:nvSpPr>
        <p:spPr>
          <a:xfrm>
            <a:off x="5856394" y="1437651"/>
            <a:ext cx="3117939" cy="264213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smtClean="0"/>
              <a:t>Feature Selection from all possible locations</a:t>
            </a:r>
            <a:endParaRPr lang="en-US" sz="2400" b="1" dirty="0"/>
          </a:p>
        </p:txBody>
      </p:sp>
      <p:cxnSp>
        <p:nvCxnSpPr>
          <p:cNvPr id="99" name="Straight Arrow Connector 98"/>
          <p:cNvCxnSpPr/>
          <p:nvPr/>
        </p:nvCxnSpPr>
        <p:spPr>
          <a:xfrm>
            <a:off x="5567115" y="1758783"/>
            <a:ext cx="289279" cy="697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5531734" y="3475308"/>
            <a:ext cx="324660" cy="739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167109" y="781620"/>
            <a:ext cx="2771944" cy="584776"/>
          </a:xfrm>
          <a:prstGeom prst="rect">
            <a:avLst/>
          </a:prstGeom>
          <a:noFill/>
        </p:spPr>
        <p:txBody>
          <a:bodyPr wrap="square" rtlCol="0">
            <a:spAutoFit/>
          </a:bodyPr>
          <a:lstStyle/>
          <a:p>
            <a:r>
              <a:rPr lang="en-US" sz="3200" b="1" dirty="0" smtClean="0">
                <a:solidFill>
                  <a:srgbClr val="C0504D"/>
                </a:solidFill>
              </a:rPr>
              <a:t>Existing Work</a:t>
            </a:r>
            <a:endParaRPr lang="en-US" sz="3200" b="1" dirty="0">
              <a:solidFill>
                <a:srgbClr val="C0504D"/>
              </a:solidFill>
            </a:endParaRPr>
          </a:p>
        </p:txBody>
      </p:sp>
      <p:sp>
        <p:nvSpPr>
          <p:cNvPr id="102" name="Rectangle 101"/>
          <p:cNvSpPr/>
          <p:nvPr/>
        </p:nvSpPr>
        <p:spPr>
          <a:xfrm>
            <a:off x="6713737" y="4214375"/>
            <a:ext cx="1841537" cy="584776"/>
          </a:xfrm>
          <a:prstGeom prst="rect">
            <a:avLst/>
          </a:prstGeom>
        </p:spPr>
        <p:txBody>
          <a:bodyPr wrap="square">
            <a:spAutoFit/>
          </a:bodyPr>
          <a:lstStyle/>
          <a:p>
            <a:r>
              <a:rPr lang="fr-FR" sz="1600" dirty="0" smtClean="0"/>
              <a:t>[</a:t>
            </a:r>
            <a:r>
              <a:rPr lang="fr-FR" sz="1600" dirty="0" err="1"/>
              <a:t>Branson</a:t>
            </a:r>
            <a:r>
              <a:rPr lang="fr-FR" sz="1600" dirty="0"/>
              <a:t> et al. '10]	</a:t>
            </a:r>
          </a:p>
        </p:txBody>
      </p:sp>
      <p:sp>
        <p:nvSpPr>
          <p:cNvPr id="103" name="Rectangle 102"/>
          <p:cNvSpPr/>
          <p:nvPr/>
        </p:nvSpPr>
        <p:spPr>
          <a:xfrm>
            <a:off x="6718078" y="4816045"/>
            <a:ext cx="1660798" cy="584776"/>
          </a:xfrm>
          <a:prstGeom prst="rect">
            <a:avLst/>
          </a:prstGeom>
        </p:spPr>
        <p:txBody>
          <a:bodyPr wrap="square">
            <a:spAutoFit/>
          </a:bodyPr>
          <a:lstStyle/>
          <a:p>
            <a:r>
              <a:rPr lang="en-US" sz="1600" dirty="0" smtClean="0"/>
              <a:t>[</a:t>
            </a:r>
            <a:r>
              <a:rPr lang="en-US" sz="1600" dirty="0"/>
              <a:t>Farrell et al. '11]	</a:t>
            </a:r>
          </a:p>
        </p:txBody>
      </p:sp>
      <p:sp>
        <p:nvSpPr>
          <p:cNvPr id="104" name="Rectangle 103"/>
          <p:cNvSpPr/>
          <p:nvPr/>
        </p:nvSpPr>
        <p:spPr>
          <a:xfrm>
            <a:off x="6723916" y="5461569"/>
            <a:ext cx="1654960" cy="338554"/>
          </a:xfrm>
          <a:prstGeom prst="rect">
            <a:avLst/>
          </a:prstGeom>
        </p:spPr>
        <p:txBody>
          <a:bodyPr wrap="square">
            <a:spAutoFit/>
          </a:bodyPr>
          <a:lstStyle/>
          <a:p>
            <a:r>
              <a:rPr lang="en-US" sz="1600" dirty="0" smtClean="0"/>
              <a:t>[Yao </a:t>
            </a:r>
            <a:r>
              <a:rPr lang="en-US" sz="1600" dirty="0"/>
              <a:t>et al. </a:t>
            </a:r>
            <a:r>
              <a:rPr lang="en-US" sz="1600" dirty="0" smtClean="0"/>
              <a:t>’12]</a:t>
            </a:r>
            <a:r>
              <a:rPr lang="en-US" sz="1600" dirty="0"/>
              <a:t>	</a:t>
            </a:r>
          </a:p>
        </p:txBody>
      </p:sp>
      <p:sp>
        <p:nvSpPr>
          <p:cNvPr id="105" name="Rectangle 104"/>
          <p:cNvSpPr/>
          <p:nvPr/>
        </p:nvSpPr>
        <p:spPr>
          <a:xfrm>
            <a:off x="6723916" y="5123695"/>
            <a:ext cx="1665139" cy="338554"/>
          </a:xfrm>
          <a:prstGeom prst="rect">
            <a:avLst/>
          </a:prstGeom>
        </p:spPr>
        <p:txBody>
          <a:bodyPr wrap="square">
            <a:spAutoFit/>
          </a:bodyPr>
          <a:lstStyle/>
          <a:p>
            <a:r>
              <a:rPr lang="en-US" sz="1600" dirty="0" smtClean="0"/>
              <a:t>[Yao </a:t>
            </a:r>
            <a:r>
              <a:rPr lang="en-US" sz="1600" dirty="0"/>
              <a:t>et al. </a:t>
            </a:r>
            <a:r>
              <a:rPr lang="en-US" sz="1600" dirty="0" smtClean="0"/>
              <a:t>’11]</a:t>
            </a:r>
            <a:r>
              <a:rPr lang="en-US" sz="1600" dirty="0"/>
              <a:t>	</a:t>
            </a:r>
          </a:p>
        </p:txBody>
      </p:sp>
      <p:sp>
        <p:nvSpPr>
          <p:cNvPr id="106" name="Rectangle 105"/>
          <p:cNvSpPr/>
          <p:nvPr/>
        </p:nvSpPr>
        <p:spPr>
          <a:xfrm>
            <a:off x="6723916" y="4505640"/>
            <a:ext cx="1841537" cy="338554"/>
          </a:xfrm>
          <a:prstGeom prst="rect">
            <a:avLst/>
          </a:prstGeom>
        </p:spPr>
        <p:txBody>
          <a:bodyPr wrap="square">
            <a:spAutoFit/>
          </a:bodyPr>
          <a:lstStyle/>
          <a:p>
            <a:r>
              <a:rPr lang="fr-FR" sz="1600" dirty="0" smtClean="0"/>
              <a:t>[Bo et </a:t>
            </a:r>
            <a:r>
              <a:rPr lang="fr-FR" sz="1600" dirty="0"/>
              <a:t>al. '10]	</a:t>
            </a:r>
          </a:p>
        </p:txBody>
      </p:sp>
      <p:sp>
        <p:nvSpPr>
          <p:cNvPr id="108" name="Oval 107"/>
          <p:cNvSpPr/>
          <p:nvPr/>
        </p:nvSpPr>
        <p:spPr>
          <a:xfrm>
            <a:off x="3298197" y="1378834"/>
            <a:ext cx="323523" cy="323523"/>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415185" y="1505651"/>
            <a:ext cx="323523" cy="323523"/>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685983" y="3313546"/>
            <a:ext cx="323523" cy="323523"/>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3789949" y="3475307"/>
            <a:ext cx="323523" cy="323523"/>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417231" y="5263686"/>
            <a:ext cx="5439163" cy="523220"/>
          </a:xfrm>
          <a:prstGeom prst="rect">
            <a:avLst/>
          </a:prstGeom>
          <a:noFill/>
        </p:spPr>
        <p:txBody>
          <a:bodyPr wrap="square" rtlCol="0">
            <a:spAutoFit/>
          </a:bodyPr>
          <a:lstStyle/>
          <a:p>
            <a:r>
              <a:rPr lang="en-US" sz="2800" b="1" dirty="0" smtClean="0">
                <a:solidFill>
                  <a:srgbClr val="C0504D"/>
                </a:solidFill>
              </a:rPr>
              <a:t>Can fail to find the right features.</a:t>
            </a:r>
            <a:endParaRPr lang="en-US" sz="2800" b="1" dirty="0">
              <a:solidFill>
                <a:srgbClr val="C0504D"/>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61</a:t>
            </a:fld>
            <a:endParaRPr lang="en-US" dirty="0"/>
          </a:p>
        </p:txBody>
      </p:sp>
    </p:spTree>
    <p:extLst>
      <p:ext uri="{BB962C8B-B14F-4D97-AF65-F5344CB8AC3E}">
        <p14:creationId xmlns:p14="http://schemas.microsoft.com/office/powerpoint/2010/main" val="3674391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rved Up Arrow 22"/>
          <p:cNvSpPr/>
          <p:nvPr/>
        </p:nvSpPr>
        <p:spPr>
          <a:xfrm flipV="1">
            <a:off x="2616775" y="1444440"/>
            <a:ext cx="4233179" cy="1238742"/>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574149" y="-178432"/>
            <a:ext cx="8229600" cy="1143000"/>
          </a:xfrm>
        </p:spPr>
        <p:txBody>
          <a:bodyPr>
            <a:normAutofit/>
          </a:bodyPr>
          <a:lstStyle/>
          <a:p>
            <a:r>
              <a:rPr lang="en-US" b="1" dirty="0" smtClean="0"/>
              <a:t> Crowd-</a:t>
            </a:r>
            <a:r>
              <a:rPr lang="en-US" b="1" dirty="0"/>
              <a:t>M</a:t>
            </a:r>
            <a:r>
              <a:rPr lang="en-US" b="1" dirty="0" smtClean="0"/>
              <a:t>achine </a:t>
            </a:r>
            <a:r>
              <a:rPr lang="en-US" b="1" dirty="0"/>
              <a:t>C</a:t>
            </a:r>
            <a:r>
              <a:rPr lang="en-US" b="1" dirty="0" smtClean="0"/>
              <a:t>ollaboration</a:t>
            </a:r>
            <a:endParaRPr lang="en-US" b="1" dirty="0"/>
          </a:p>
        </p:txBody>
      </p:sp>
      <p:grpSp>
        <p:nvGrpSpPr>
          <p:cNvPr id="26" name="Group 25"/>
          <p:cNvGrpSpPr/>
          <p:nvPr/>
        </p:nvGrpSpPr>
        <p:grpSpPr>
          <a:xfrm>
            <a:off x="484398" y="4398106"/>
            <a:ext cx="821221" cy="682138"/>
            <a:chOff x="420106" y="4021224"/>
            <a:chExt cx="1324036" cy="1099796"/>
          </a:xfrm>
        </p:grpSpPr>
        <p:pic>
          <p:nvPicPr>
            <p:cNvPr id="6" name="Picture 5"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09" y="4048247"/>
              <a:ext cx="639433" cy="1006851"/>
            </a:xfrm>
            <a:prstGeom prst="rect">
              <a:avLst/>
            </a:prstGeom>
          </p:spPr>
        </p:pic>
        <p:pic>
          <p:nvPicPr>
            <p:cNvPr id="7" name="Picture 6"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7" y="4048247"/>
              <a:ext cx="669051" cy="1053487"/>
            </a:xfrm>
            <a:prstGeom prst="rect">
              <a:avLst/>
            </a:prstGeom>
          </p:spPr>
        </p:pic>
        <p:pic>
          <p:nvPicPr>
            <p:cNvPr id="8" name="Picture 7"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06" y="4021224"/>
              <a:ext cx="698461" cy="1099796"/>
            </a:xfrm>
            <a:prstGeom prst="rect">
              <a:avLst/>
            </a:prstGeom>
          </p:spPr>
        </p:pic>
      </p:grpSp>
      <p:pic>
        <p:nvPicPr>
          <p:cNvPr id="9" name="Picture 8" descr="imgres.jpeg"/>
          <p:cNvPicPr>
            <a:picLocks noChangeAspect="1"/>
          </p:cNvPicPr>
          <p:nvPr/>
        </p:nvPicPr>
        <p:blipFill rotWithShape="1">
          <a:blip r:embed="rId4">
            <a:extLst>
              <a:ext uri="{28A0092B-C50C-407E-A947-70E740481C1C}">
                <a14:useLocalDpi xmlns:a14="http://schemas.microsoft.com/office/drawing/2010/main" val="0"/>
              </a:ext>
            </a:extLst>
          </a:blip>
          <a:srcRect t="32856"/>
          <a:stretch/>
        </p:blipFill>
        <p:spPr>
          <a:xfrm>
            <a:off x="5192517" y="4439826"/>
            <a:ext cx="839086" cy="563392"/>
          </a:xfrm>
          <a:prstGeom prst="rect">
            <a:avLst/>
          </a:prstGeom>
        </p:spPr>
      </p:pic>
      <p:sp>
        <p:nvSpPr>
          <p:cNvPr id="61" name="Rounded Rectangle 60"/>
          <p:cNvSpPr/>
          <p:nvPr/>
        </p:nvSpPr>
        <p:spPr>
          <a:xfrm>
            <a:off x="4974756" y="2460301"/>
            <a:ext cx="4023434"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2" name="Rounded Rectangle 61"/>
          <p:cNvSpPr/>
          <p:nvPr/>
        </p:nvSpPr>
        <p:spPr>
          <a:xfrm>
            <a:off x="304800" y="2460302"/>
            <a:ext cx="4355098"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Curved Up Arrow 23"/>
          <p:cNvSpPr/>
          <p:nvPr/>
        </p:nvSpPr>
        <p:spPr>
          <a:xfrm flipH="1">
            <a:off x="2616775" y="5105399"/>
            <a:ext cx="4353872" cy="1144695"/>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32" name="Explosion 1 31"/>
          <p:cNvSpPr/>
          <p:nvPr/>
        </p:nvSpPr>
        <p:spPr>
          <a:xfrm>
            <a:off x="3804752" y="5633793"/>
            <a:ext cx="2224997" cy="1015861"/>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Answer</a:t>
            </a:r>
            <a:endParaRPr lang="en-US" dirty="0"/>
          </a:p>
        </p:txBody>
      </p:sp>
      <p:sp>
        <p:nvSpPr>
          <p:cNvPr id="11" name="Cloud 10"/>
          <p:cNvSpPr/>
          <p:nvPr/>
        </p:nvSpPr>
        <p:spPr>
          <a:xfrm>
            <a:off x="3830772" y="1143000"/>
            <a:ext cx="1658252" cy="7977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Question</a:t>
            </a:r>
            <a:endParaRPr lang="en-US" dirty="0"/>
          </a:p>
        </p:txBody>
      </p:sp>
      <p:sp>
        <p:nvSpPr>
          <p:cNvPr id="12" name="TextBox 11"/>
          <p:cNvSpPr txBox="1"/>
          <p:nvPr/>
        </p:nvSpPr>
        <p:spPr>
          <a:xfrm>
            <a:off x="1819889" y="3533559"/>
            <a:ext cx="1853454" cy="461665"/>
          </a:xfrm>
          <a:prstGeom prst="rect">
            <a:avLst/>
          </a:prstGeom>
          <a:noFill/>
        </p:spPr>
        <p:txBody>
          <a:bodyPr wrap="square" rtlCol="0">
            <a:spAutoFit/>
          </a:bodyPr>
          <a:lstStyle/>
          <a:p>
            <a:r>
              <a:rPr lang="en-US" sz="2400" b="1" dirty="0"/>
              <a:t>Machine</a:t>
            </a:r>
          </a:p>
        </p:txBody>
      </p:sp>
      <p:sp>
        <p:nvSpPr>
          <p:cNvPr id="36" name="TextBox 35"/>
          <p:cNvSpPr txBox="1"/>
          <p:nvPr/>
        </p:nvSpPr>
        <p:spPr>
          <a:xfrm>
            <a:off x="6565114" y="3516496"/>
            <a:ext cx="1274849" cy="461665"/>
          </a:xfrm>
          <a:prstGeom prst="rect">
            <a:avLst/>
          </a:prstGeom>
          <a:noFill/>
        </p:spPr>
        <p:txBody>
          <a:bodyPr wrap="square" rtlCol="0">
            <a:spAutoFit/>
          </a:bodyPr>
          <a:lstStyle/>
          <a:p>
            <a:r>
              <a:rPr lang="en-US" sz="2400" b="1" dirty="0" smtClean="0"/>
              <a:t>Crowd</a:t>
            </a:r>
            <a:endParaRPr lang="en-US" sz="2400" b="1" dirty="0"/>
          </a:p>
        </p:txBody>
      </p:sp>
      <p:grpSp>
        <p:nvGrpSpPr>
          <p:cNvPr id="3" name="Group 2"/>
          <p:cNvGrpSpPr/>
          <p:nvPr/>
        </p:nvGrpSpPr>
        <p:grpSpPr>
          <a:xfrm>
            <a:off x="1710728" y="1033438"/>
            <a:ext cx="2094024" cy="731500"/>
            <a:chOff x="1710728" y="1033438"/>
            <a:chExt cx="2094024" cy="731500"/>
          </a:xfrm>
        </p:grpSpPr>
        <p:pic>
          <p:nvPicPr>
            <p:cNvPr id="30" name="Picture 29" descr="1501517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7691" y="1158241"/>
              <a:ext cx="794961" cy="529767"/>
            </a:xfrm>
            <a:prstGeom prst="rect">
              <a:avLst/>
            </a:prstGeom>
          </p:spPr>
        </p:pic>
        <p:pic>
          <p:nvPicPr>
            <p:cNvPr id="31" name="Picture 30" descr="149129487.jpg"/>
            <p:cNvPicPr>
              <a:picLocks noChangeAspect="1"/>
            </p:cNvPicPr>
            <p:nvPr/>
          </p:nvPicPr>
          <p:blipFill rotWithShape="1">
            <a:blip r:embed="rId6">
              <a:extLst>
                <a:ext uri="{28A0092B-C50C-407E-A947-70E740481C1C}">
                  <a14:useLocalDpi xmlns:a14="http://schemas.microsoft.com/office/drawing/2010/main" val="0"/>
                </a:ext>
              </a:extLst>
            </a:blip>
            <a:srcRect t="8218" b="6585"/>
            <a:stretch/>
          </p:blipFill>
          <p:spPr>
            <a:xfrm>
              <a:off x="1809394" y="1174274"/>
              <a:ext cx="730227" cy="528227"/>
            </a:xfrm>
            <a:prstGeom prst="rect">
              <a:avLst/>
            </a:prstGeom>
          </p:spPr>
        </p:pic>
        <p:sp>
          <p:nvSpPr>
            <p:cNvPr id="25" name="TextBox 24"/>
            <p:cNvSpPr txBox="1"/>
            <p:nvPr/>
          </p:nvSpPr>
          <p:spPr>
            <a:xfrm>
              <a:off x="2490935" y="1225861"/>
              <a:ext cx="572254" cy="369332"/>
            </a:xfrm>
            <a:prstGeom prst="rect">
              <a:avLst/>
            </a:prstGeom>
            <a:noFill/>
          </p:spPr>
          <p:txBody>
            <a:bodyPr wrap="square" rtlCol="0">
              <a:spAutoFit/>
            </a:bodyPr>
            <a:lstStyle/>
            <a:p>
              <a:r>
                <a:rPr lang="en-US" dirty="0" smtClean="0"/>
                <a:t>VS</a:t>
              </a:r>
              <a:endParaRPr lang="en-US" dirty="0"/>
            </a:p>
          </p:txBody>
        </p:sp>
        <p:sp>
          <p:nvSpPr>
            <p:cNvPr id="33" name="Rounded Rectangle 32"/>
            <p:cNvSpPr/>
            <p:nvPr/>
          </p:nvSpPr>
          <p:spPr>
            <a:xfrm>
              <a:off x="1710728" y="1033438"/>
              <a:ext cx="2094024" cy="731500"/>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489024" y="948915"/>
            <a:ext cx="1920633" cy="646278"/>
            <a:chOff x="5489024" y="948915"/>
            <a:chExt cx="1920633" cy="646278"/>
          </a:xfrm>
        </p:grpSpPr>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279" t="47344" r="10719" b="34102"/>
            <a:stretch/>
          </p:blipFill>
          <p:spPr bwMode="auto">
            <a:xfrm>
              <a:off x="6574576" y="1002143"/>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107" t="24565" r="82065" b="60847"/>
            <a:stretch/>
          </p:blipFill>
          <p:spPr bwMode="auto">
            <a:xfrm>
              <a:off x="5550368" y="1025932"/>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6129812" y="1053793"/>
              <a:ext cx="572254" cy="369332"/>
            </a:xfrm>
            <a:prstGeom prst="rect">
              <a:avLst/>
            </a:prstGeom>
            <a:noFill/>
          </p:spPr>
          <p:txBody>
            <a:bodyPr wrap="square" rtlCol="0">
              <a:spAutoFit/>
            </a:bodyPr>
            <a:lstStyle/>
            <a:p>
              <a:r>
                <a:rPr lang="en-US" dirty="0" smtClean="0"/>
                <a:t>VS</a:t>
              </a:r>
              <a:endParaRPr lang="en-US" dirty="0"/>
            </a:p>
          </p:txBody>
        </p:sp>
        <p:sp>
          <p:nvSpPr>
            <p:cNvPr id="34" name="Rounded Rectangle 33"/>
            <p:cNvSpPr/>
            <p:nvPr/>
          </p:nvSpPr>
          <p:spPr>
            <a:xfrm>
              <a:off x="5489024" y="948915"/>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443923" y="5783204"/>
            <a:ext cx="2094024" cy="731500"/>
            <a:chOff x="1443923" y="5783204"/>
            <a:chExt cx="2094024" cy="731500"/>
          </a:xfrm>
        </p:grpSpPr>
        <p:pic>
          <p:nvPicPr>
            <p:cNvPr id="37" name="Picture 36" descr="1501517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886" y="5908007"/>
              <a:ext cx="794961" cy="529767"/>
            </a:xfrm>
            <a:prstGeom prst="rect">
              <a:avLst/>
            </a:prstGeom>
          </p:spPr>
        </p:pic>
        <p:pic>
          <p:nvPicPr>
            <p:cNvPr id="38" name="Picture 37" descr="149129487.jpg"/>
            <p:cNvPicPr>
              <a:picLocks noChangeAspect="1"/>
            </p:cNvPicPr>
            <p:nvPr/>
          </p:nvPicPr>
          <p:blipFill rotWithShape="1">
            <a:blip r:embed="rId6">
              <a:extLst>
                <a:ext uri="{28A0092B-C50C-407E-A947-70E740481C1C}">
                  <a14:useLocalDpi xmlns:a14="http://schemas.microsoft.com/office/drawing/2010/main" val="0"/>
                </a:ext>
              </a:extLst>
            </a:blip>
            <a:srcRect t="8218" b="6585"/>
            <a:stretch/>
          </p:blipFill>
          <p:spPr>
            <a:xfrm>
              <a:off x="1542589" y="5924040"/>
              <a:ext cx="730227" cy="528227"/>
            </a:xfrm>
            <a:prstGeom prst="rect">
              <a:avLst/>
            </a:prstGeom>
          </p:spPr>
        </p:pic>
        <p:sp>
          <p:nvSpPr>
            <p:cNvPr id="39" name="TextBox 38"/>
            <p:cNvSpPr txBox="1"/>
            <p:nvPr/>
          </p:nvSpPr>
          <p:spPr>
            <a:xfrm>
              <a:off x="2224130" y="5975627"/>
              <a:ext cx="572254" cy="369332"/>
            </a:xfrm>
            <a:prstGeom prst="rect">
              <a:avLst/>
            </a:prstGeom>
            <a:noFill/>
          </p:spPr>
          <p:txBody>
            <a:bodyPr wrap="square" rtlCol="0">
              <a:spAutoFit/>
            </a:bodyPr>
            <a:lstStyle/>
            <a:p>
              <a:r>
                <a:rPr lang="en-US" dirty="0" smtClean="0"/>
                <a:t>VS</a:t>
              </a:r>
              <a:endParaRPr lang="en-US" dirty="0"/>
            </a:p>
          </p:txBody>
        </p:sp>
        <p:sp>
          <p:nvSpPr>
            <p:cNvPr id="40" name="Rounded Rectangle 39"/>
            <p:cNvSpPr/>
            <p:nvPr/>
          </p:nvSpPr>
          <p:spPr>
            <a:xfrm>
              <a:off x="1443923" y="5783204"/>
              <a:ext cx="2094024" cy="731500"/>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886029"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998266" y="6079197"/>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875079" y="6132924"/>
            <a:ext cx="1920633" cy="638685"/>
            <a:chOff x="6250714" y="5331492"/>
            <a:chExt cx="1920633" cy="638685"/>
          </a:xfrm>
        </p:grpSpPr>
        <p:pic>
          <p:nvPicPr>
            <p:cNvPr id="27" name="Picture 26"/>
            <p:cNvPicPr>
              <a:picLocks noChangeAspect="1"/>
            </p:cNvPicPr>
            <p:nvPr/>
          </p:nvPicPr>
          <p:blipFill rotWithShape="1">
            <a:blip r:embed="rId8"/>
            <a:srcRect l="-1034" t="5496" r="1" b="5960"/>
            <a:stretch/>
          </p:blipFill>
          <p:spPr>
            <a:xfrm>
              <a:off x="6282199" y="5365302"/>
              <a:ext cx="688448" cy="536981"/>
            </a:xfrm>
            <a:prstGeom prst="rect">
              <a:avLst/>
            </a:prstGeom>
          </p:spPr>
        </p:pic>
        <p:sp>
          <p:nvSpPr>
            <p:cNvPr id="29" name="TextBox 28"/>
            <p:cNvSpPr txBox="1"/>
            <p:nvPr/>
          </p:nvSpPr>
          <p:spPr>
            <a:xfrm>
              <a:off x="6939162" y="5408422"/>
              <a:ext cx="572254" cy="369332"/>
            </a:xfrm>
            <a:prstGeom prst="rect">
              <a:avLst/>
            </a:prstGeom>
            <a:noFill/>
          </p:spPr>
          <p:txBody>
            <a:bodyPr wrap="square" rtlCol="0">
              <a:spAutoFit/>
            </a:bodyPr>
            <a:lstStyle/>
            <a:p>
              <a:r>
                <a:rPr lang="en-US" dirty="0" smtClean="0"/>
                <a:t>VS</a:t>
              </a:r>
              <a:endParaRPr lang="en-US" dirty="0"/>
            </a:p>
          </p:txBody>
        </p:sp>
        <p:pic>
          <p:nvPicPr>
            <p:cNvPr id="28" name="Picture 27"/>
            <p:cNvPicPr>
              <a:picLocks noChangeAspect="1"/>
            </p:cNvPicPr>
            <p:nvPr/>
          </p:nvPicPr>
          <p:blipFill>
            <a:blip r:embed="rId9"/>
            <a:stretch>
              <a:fillRect/>
            </a:stretch>
          </p:blipFill>
          <p:spPr>
            <a:xfrm>
              <a:off x="7301822" y="5399535"/>
              <a:ext cx="648712" cy="540593"/>
            </a:xfrm>
            <a:prstGeom prst="rect">
              <a:avLst/>
            </a:prstGeom>
          </p:spPr>
        </p:pic>
        <p:sp>
          <p:nvSpPr>
            <p:cNvPr id="35" name="Rounded Rectangle 34"/>
            <p:cNvSpPr/>
            <p:nvPr/>
          </p:nvSpPr>
          <p:spPr>
            <a:xfrm>
              <a:off x="6250714" y="5331492"/>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656440" y="5445102"/>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240606" y="5562788"/>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575070" y="1677271"/>
            <a:ext cx="1920633" cy="638685"/>
            <a:chOff x="6575070" y="1677271"/>
            <a:chExt cx="1920633" cy="638685"/>
          </a:xfrm>
        </p:grpSpPr>
        <p:pic>
          <p:nvPicPr>
            <p:cNvPr id="49" name="Picture 48"/>
            <p:cNvPicPr>
              <a:picLocks noChangeAspect="1"/>
            </p:cNvPicPr>
            <p:nvPr/>
          </p:nvPicPr>
          <p:blipFill rotWithShape="1">
            <a:blip r:embed="rId8"/>
            <a:srcRect l="-1034" t="5496" r="1" b="5960"/>
            <a:stretch/>
          </p:blipFill>
          <p:spPr>
            <a:xfrm>
              <a:off x="6606555" y="1711081"/>
              <a:ext cx="688448" cy="536981"/>
            </a:xfrm>
            <a:prstGeom prst="rect">
              <a:avLst/>
            </a:prstGeom>
          </p:spPr>
        </p:pic>
        <p:sp>
          <p:nvSpPr>
            <p:cNvPr id="50" name="TextBox 49"/>
            <p:cNvSpPr txBox="1"/>
            <p:nvPr/>
          </p:nvSpPr>
          <p:spPr>
            <a:xfrm>
              <a:off x="7263518" y="1754201"/>
              <a:ext cx="572254" cy="369332"/>
            </a:xfrm>
            <a:prstGeom prst="rect">
              <a:avLst/>
            </a:prstGeom>
            <a:noFill/>
          </p:spPr>
          <p:txBody>
            <a:bodyPr wrap="square" rtlCol="0">
              <a:spAutoFit/>
            </a:bodyPr>
            <a:lstStyle/>
            <a:p>
              <a:r>
                <a:rPr lang="en-US" dirty="0" smtClean="0"/>
                <a:t>VS</a:t>
              </a:r>
              <a:endParaRPr lang="en-US" dirty="0"/>
            </a:p>
          </p:txBody>
        </p:sp>
        <p:pic>
          <p:nvPicPr>
            <p:cNvPr id="51" name="Picture 50"/>
            <p:cNvPicPr>
              <a:picLocks noChangeAspect="1"/>
            </p:cNvPicPr>
            <p:nvPr/>
          </p:nvPicPr>
          <p:blipFill>
            <a:blip r:embed="rId9"/>
            <a:stretch>
              <a:fillRect/>
            </a:stretch>
          </p:blipFill>
          <p:spPr>
            <a:xfrm>
              <a:off x="7626178" y="1745314"/>
              <a:ext cx="648712" cy="540593"/>
            </a:xfrm>
            <a:prstGeom prst="rect">
              <a:avLst/>
            </a:prstGeom>
          </p:spPr>
        </p:pic>
        <p:sp>
          <p:nvSpPr>
            <p:cNvPr id="52" name="Rounded Rectangle 51"/>
            <p:cNvSpPr/>
            <p:nvPr/>
          </p:nvSpPr>
          <p:spPr>
            <a:xfrm>
              <a:off x="6575070" y="1677271"/>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089520" y="5338513"/>
            <a:ext cx="1920633" cy="646278"/>
            <a:chOff x="6094087" y="6091451"/>
            <a:chExt cx="1920633" cy="646278"/>
          </a:xfrm>
        </p:grpSpPr>
        <p:pic>
          <p:nvPicPr>
            <p:cNvPr id="4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279" t="47344" r="10719" b="34102"/>
            <a:stretch/>
          </p:blipFill>
          <p:spPr bwMode="auto">
            <a:xfrm>
              <a:off x="7179639" y="6144679"/>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107" t="24565" r="82065" b="60847"/>
            <a:stretch/>
          </p:blipFill>
          <p:spPr bwMode="auto">
            <a:xfrm>
              <a:off x="6155431" y="6168468"/>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7" name="TextBox 46"/>
            <p:cNvSpPr txBox="1"/>
            <p:nvPr/>
          </p:nvSpPr>
          <p:spPr>
            <a:xfrm>
              <a:off x="6734875" y="6196329"/>
              <a:ext cx="572254" cy="369332"/>
            </a:xfrm>
            <a:prstGeom prst="rect">
              <a:avLst/>
            </a:prstGeom>
            <a:noFill/>
          </p:spPr>
          <p:txBody>
            <a:bodyPr wrap="square" rtlCol="0">
              <a:spAutoFit/>
            </a:bodyPr>
            <a:lstStyle/>
            <a:p>
              <a:r>
                <a:rPr lang="en-US" dirty="0" smtClean="0"/>
                <a:t>VS</a:t>
              </a:r>
              <a:endParaRPr lang="en-US" dirty="0"/>
            </a:p>
          </p:txBody>
        </p:sp>
        <p:sp>
          <p:nvSpPr>
            <p:cNvPr id="48" name="Rounded Rectangle 47"/>
            <p:cNvSpPr/>
            <p:nvPr/>
          </p:nvSpPr>
          <p:spPr>
            <a:xfrm>
              <a:off x="6094087" y="6091451"/>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391471"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3314"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ectangle 14"/>
          <p:cNvSpPr/>
          <p:nvPr/>
        </p:nvSpPr>
        <p:spPr>
          <a:xfrm>
            <a:off x="7449775" y="2788145"/>
            <a:ext cx="868040" cy="1862048"/>
          </a:xfrm>
          <a:prstGeom prst="rect">
            <a:avLst/>
          </a:prstGeom>
          <a:noFill/>
        </p:spPr>
        <p:txBody>
          <a:bodyPr wrap="none" lIns="91440" tIns="45720" rIns="91440" bIns="45720">
            <a:spAutoFit/>
          </a:bodyPr>
          <a:lstStyle/>
          <a:p>
            <a:pPr algn="ctr"/>
            <a:r>
              <a:rPr lang="en-US" sz="11500" b="1" cap="none" spc="0"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endParaRPr lang="en-US" sz="11500" b="1" cap="none" spc="0"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endParaRPr>
          </a:p>
        </p:txBody>
      </p:sp>
      <p:sp>
        <p:nvSpPr>
          <p:cNvPr id="57" name="Rectangle 56"/>
          <p:cNvSpPr/>
          <p:nvPr/>
        </p:nvSpPr>
        <p:spPr>
          <a:xfrm>
            <a:off x="3063189" y="2800231"/>
            <a:ext cx="868040" cy="1862048"/>
          </a:xfrm>
          <a:prstGeom prst="rect">
            <a:avLst/>
          </a:prstGeom>
          <a:noFill/>
        </p:spPr>
        <p:txBody>
          <a:bodyPr wrap="none" lIns="91440" tIns="45720" rIns="91440" bIns="45720">
            <a:spAutoFit/>
          </a:bodyPr>
          <a:lstStyle/>
          <a:p>
            <a:pPr algn="ctr"/>
            <a:r>
              <a:rPr lang="en-US" sz="11500" b="1" cap="none" spc="0"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endParaRPr lang="en-US" sz="11500" b="1" cap="none" spc="0"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endParaRPr>
          </a:p>
        </p:txBody>
      </p:sp>
      <p:sp>
        <p:nvSpPr>
          <p:cNvPr id="16" name="Date Placeholder 15"/>
          <p:cNvSpPr>
            <a:spLocks noGrp="1"/>
          </p:cNvSpPr>
          <p:nvPr>
            <p:ph type="dt" sz="half" idx="10"/>
          </p:nvPr>
        </p:nvSpPr>
        <p:spPr/>
        <p:txBody>
          <a:bodyPr/>
          <a:lstStyle/>
          <a:p>
            <a:r>
              <a:rPr lang="en-US" smtClean="0"/>
              <a:t>16-Nov-17</a:t>
            </a:r>
            <a:endParaRPr lang="en-US" dirty="0"/>
          </a:p>
        </p:txBody>
      </p:sp>
      <p:sp>
        <p:nvSpPr>
          <p:cNvPr id="17" name="Slide Number Placeholder 16"/>
          <p:cNvSpPr>
            <a:spLocks noGrp="1"/>
          </p:cNvSpPr>
          <p:nvPr>
            <p:ph type="sldNum" sz="quarter" idx="12"/>
          </p:nvPr>
        </p:nvSpPr>
        <p:spPr/>
        <p:txBody>
          <a:bodyPr/>
          <a:lstStyle/>
          <a:p>
            <a:fld id="{CF7DC490-98B8-074B-BB30-37775A2447EF}" type="slidenum">
              <a:rPr lang="en-US" smtClean="0"/>
              <a:pPr/>
              <a:t>62</a:t>
            </a:fld>
            <a:endParaRPr lang="en-US" dirty="0"/>
          </a:p>
        </p:txBody>
      </p:sp>
    </p:spTree>
    <p:extLst>
      <p:ext uri="{BB962C8B-B14F-4D97-AF65-F5344CB8AC3E}">
        <p14:creationId xmlns:p14="http://schemas.microsoft.com/office/powerpoint/2010/main" val="36661909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4974756" y="2460301"/>
            <a:ext cx="4023434"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Curved Up Arrow 22"/>
          <p:cNvSpPr/>
          <p:nvPr/>
        </p:nvSpPr>
        <p:spPr>
          <a:xfrm flipV="1">
            <a:off x="2616775" y="1444440"/>
            <a:ext cx="4233179" cy="1238742"/>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4" name="Curved Up Arrow 23"/>
          <p:cNvSpPr/>
          <p:nvPr/>
        </p:nvSpPr>
        <p:spPr>
          <a:xfrm flipH="1">
            <a:off x="2616775" y="5105399"/>
            <a:ext cx="4353872" cy="1144695"/>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6" name="Rectangle 15"/>
          <p:cNvSpPr/>
          <p:nvPr/>
        </p:nvSpPr>
        <p:spPr>
          <a:xfrm>
            <a:off x="-15743" y="801903"/>
            <a:ext cx="4880298" cy="5900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4149" y="-178432"/>
            <a:ext cx="8229600" cy="1143000"/>
          </a:xfrm>
        </p:spPr>
        <p:txBody>
          <a:bodyPr>
            <a:normAutofit/>
          </a:bodyPr>
          <a:lstStyle/>
          <a:p>
            <a:r>
              <a:rPr lang="en-US" b="1" dirty="0" smtClean="0"/>
              <a:t> Crowd-</a:t>
            </a:r>
            <a:r>
              <a:rPr lang="en-US" b="1" dirty="0"/>
              <a:t>M</a:t>
            </a:r>
            <a:r>
              <a:rPr lang="en-US" b="1" dirty="0" smtClean="0"/>
              <a:t>achine </a:t>
            </a:r>
            <a:r>
              <a:rPr lang="en-US" b="1" dirty="0"/>
              <a:t>C</a:t>
            </a:r>
            <a:r>
              <a:rPr lang="en-US" b="1" dirty="0" smtClean="0"/>
              <a:t>ollaboration</a:t>
            </a:r>
            <a:endParaRPr lang="en-US" b="1" dirty="0"/>
          </a:p>
        </p:txBody>
      </p:sp>
      <p:pic>
        <p:nvPicPr>
          <p:cNvPr id="9" name="Picture 8" descr="imgres.jpeg"/>
          <p:cNvPicPr>
            <a:picLocks noChangeAspect="1"/>
          </p:cNvPicPr>
          <p:nvPr/>
        </p:nvPicPr>
        <p:blipFill rotWithShape="1">
          <a:blip r:embed="rId3">
            <a:extLst>
              <a:ext uri="{28A0092B-C50C-407E-A947-70E740481C1C}">
                <a14:useLocalDpi xmlns:a14="http://schemas.microsoft.com/office/drawing/2010/main" val="0"/>
              </a:ext>
            </a:extLst>
          </a:blip>
          <a:srcRect t="32856"/>
          <a:stretch/>
        </p:blipFill>
        <p:spPr>
          <a:xfrm>
            <a:off x="5192517" y="4439826"/>
            <a:ext cx="839086" cy="563392"/>
          </a:xfrm>
          <a:prstGeom prst="rect">
            <a:avLst/>
          </a:prstGeom>
        </p:spPr>
      </p:pic>
      <p:sp>
        <p:nvSpPr>
          <p:cNvPr id="36" name="TextBox 35"/>
          <p:cNvSpPr txBox="1"/>
          <p:nvPr/>
        </p:nvSpPr>
        <p:spPr>
          <a:xfrm>
            <a:off x="6565114" y="3516496"/>
            <a:ext cx="1274849" cy="461665"/>
          </a:xfrm>
          <a:prstGeom prst="rect">
            <a:avLst/>
          </a:prstGeom>
          <a:noFill/>
        </p:spPr>
        <p:txBody>
          <a:bodyPr wrap="square" rtlCol="0">
            <a:spAutoFit/>
          </a:bodyPr>
          <a:lstStyle/>
          <a:p>
            <a:r>
              <a:rPr lang="en-US" sz="2400" b="1" dirty="0" smtClean="0"/>
              <a:t>Crowd</a:t>
            </a:r>
            <a:endParaRPr lang="en-US" sz="2400" b="1" dirty="0"/>
          </a:p>
        </p:txBody>
      </p:sp>
      <p:grpSp>
        <p:nvGrpSpPr>
          <p:cNvPr id="4" name="Group 3"/>
          <p:cNvGrpSpPr/>
          <p:nvPr/>
        </p:nvGrpSpPr>
        <p:grpSpPr>
          <a:xfrm>
            <a:off x="5489024" y="948915"/>
            <a:ext cx="1920633" cy="646278"/>
            <a:chOff x="5489024" y="948915"/>
            <a:chExt cx="1920633" cy="646278"/>
          </a:xfrm>
        </p:grpSpPr>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279" t="47344" r="10719" b="34102"/>
            <a:stretch/>
          </p:blipFill>
          <p:spPr bwMode="auto">
            <a:xfrm>
              <a:off x="6574576" y="1002143"/>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07" t="24565" r="82065" b="60847"/>
            <a:stretch/>
          </p:blipFill>
          <p:spPr bwMode="auto">
            <a:xfrm>
              <a:off x="5550368" y="1025932"/>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6129812" y="1053793"/>
              <a:ext cx="572254" cy="369332"/>
            </a:xfrm>
            <a:prstGeom prst="rect">
              <a:avLst/>
            </a:prstGeom>
            <a:noFill/>
          </p:spPr>
          <p:txBody>
            <a:bodyPr wrap="square" rtlCol="0">
              <a:spAutoFit/>
            </a:bodyPr>
            <a:lstStyle/>
            <a:p>
              <a:r>
                <a:rPr lang="en-US" dirty="0" smtClean="0"/>
                <a:t>VS</a:t>
              </a:r>
              <a:endParaRPr lang="en-US" dirty="0"/>
            </a:p>
          </p:txBody>
        </p:sp>
        <p:sp>
          <p:nvSpPr>
            <p:cNvPr id="34" name="Rounded Rectangle 33"/>
            <p:cNvSpPr/>
            <p:nvPr/>
          </p:nvSpPr>
          <p:spPr>
            <a:xfrm>
              <a:off x="5489024" y="948915"/>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875079" y="6132924"/>
            <a:ext cx="1920633" cy="638685"/>
            <a:chOff x="6250714" y="5331492"/>
            <a:chExt cx="1920633" cy="638685"/>
          </a:xfrm>
        </p:grpSpPr>
        <p:pic>
          <p:nvPicPr>
            <p:cNvPr id="27" name="Picture 26"/>
            <p:cNvPicPr>
              <a:picLocks noChangeAspect="1"/>
            </p:cNvPicPr>
            <p:nvPr/>
          </p:nvPicPr>
          <p:blipFill rotWithShape="1">
            <a:blip r:embed="rId5"/>
            <a:srcRect l="-1034" t="5496" r="1" b="5960"/>
            <a:stretch/>
          </p:blipFill>
          <p:spPr>
            <a:xfrm>
              <a:off x="6282199" y="5365302"/>
              <a:ext cx="688448" cy="536981"/>
            </a:xfrm>
            <a:prstGeom prst="rect">
              <a:avLst/>
            </a:prstGeom>
          </p:spPr>
        </p:pic>
        <p:sp>
          <p:nvSpPr>
            <p:cNvPr id="29" name="TextBox 28"/>
            <p:cNvSpPr txBox="1"/>
            <p:nvPr/>
          </p:nvSpPr>
          <p:spPr>
            <a:xfrm>
              <a:off x="6939162" y="5408422"/>
              <a:ext cx="572254" cy="369332"/>
            </a:xfrm>
            <a:prstGeom prst="rect">
              <a:avLst/>
            </a:prstGeom>
            <a:noFill/>
          </p:spPr>
          <p:txBody>
            <a:bodyPr wrap="square" rtlCol="0">
              <a:spAutoFit/>
            </a:bodyPr>
            <a:lstStyle/>
            <a:p>
              <a:r>
                <a:rPr lang="en-US" dirty="0" smtClean="0"/>
                <a:t>VS</a:t>
              </a:r>
              <a:endParaRPr lang="en-US" dirty="0"/>
            </a:p>
          </p:txBody>
        </p:sp>
        <p:pic>
          <p:nvPicPr>
            <p:cNvPr id="28" name="Picture 27"/>
            <p:cNvPicPr>
              <a:picLocks noChangeAspect="1"/>
            </p:cNvPicPr>
            <p:nvPr/>
          </p:nvPicPr>
          <p:blipFill>
            <a:blip r:embed="rId6"/>
            <a:stretch>
              <a:fillRect/>
            </a:stretch>
          </p:blipFill>
          <p:spPr>
            <a:xfrm>
              <a:off x="7301822" y="5399535"/>
              <a:ext cx="648712" cy="540593"/>
            </a:xfrm>
            <a:prstGeom prst="rect">
              <a:avLst/>
            </a:prstGeom>
          </p:spPr>
        </p:pic>
        <p:sp>
          <p:nvSpPr>
            <p:cNvPr id="35" name="Rounded Rectangle 34"/>
            <p:cNvSpPr/>
            <p:nvPr/>
          </p:nvSpPr>
          <p:spPr>
            <a:xfrm>
              <a:off x="6250714" y="5331492"/>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656440" y="5445102"/>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240606" y="5562788"/>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575070" y="1677271"/>
            <a:ext cx="1920633" cy="638685"/>
            <a:chOff x="6575070" y="1677271"/>
            <a:chExt cx="1920633" cy="638685"/>
          </a:xfrm>
        </p:grpSpPr>
        <p:pic>
          <p:nvPicPr>
            <p:cNvPr id="49" name="Picture 48"/>
            <p:cNvPicPr>
              <a:picLocks noChangeAspect="1"/>
            </p:cNvPicPr>
            <p:nvPr/>
          </p:nvPicPr>
          <p:blipFill rotWithShape="1">
            <a:blip r:embed="rId5"/>
            <a:srcRect l="-1034" t="5496" r="1" b="5960"/>
            <a:stretch/>
          </p:blipFill>
          <p:spPr>
            <a:xfrm>
              <a:off x="6606555" y="1711081"/>
              <a:ext cx="688448" cy="536981"/>
            </a:xfrm>
            <a:prstGeom prst="rect">
              <a:avLst/>
            </a:prstGeom>
          </p:spPr>
        </p:pic>
        <p:sp>
          <p:nvSpPr>
            <p:cNvPr id="50" name="TextBox 49"/>
            <p:cNvSpPr txBox="1"/>
            <p:nvPr/>
          </p:nvSpPr>
          <p:spPr>
            <a:xfrm>
              <a:off x="7263518" y="1754201"/>
              <a:ext cx="572254" cy="369332"/>
            </a:xfrm>
            <a:prstGeom prst="rect">
              <a:avLst/>
            </a:prstGeom>
            <a:noFill/>
          </p:spPr>
          <p:txBody>
            <a:bodyPr wrap="square" rtlCol="0">
              <a:spAutoFit/>
            </a:bodyPr>
            <a:lstStyle/>
            <a:p>
              <a:r>
                <a:rPr lang="en-US" dirty="0" smtClean="0"/>
                <a:t>VS</a:t>
              </a:r>
              <a:endParaRPr lang="en-US" dirty="0"/>
            </a:p>
          </p:txBody>
        </p:sp>
        <p:pic>
          <p:nvPicPr>
            <p:cNvPr id="51" name="Picture 50"/>
            <p:cNvPicPr>
              <a:picLocks noChangeAspect="1"/>
            </p:cNvPicPr>
            <p:nvPr/>
          </p:nvPicPr>
          <p:blipFill>
            <a:blip r:embed="rId6"/>
            <a:stretch>
              <a:fillRect/>
            </a:stretch>
          </p:blipFill>
          <p:spPr>
            <a:xfrm>
              <a:off x="7626178" y="1745314"/>
              <a:ext cx="648712" cy="540593"/>
            </a:xfrm>
            <a:prstGeom prst="rect">
              <a:avLst/>
            </a:prstGeom>
          </p:spPr>
        </p:pic>
        <p:sp>
          <p:nvSpPr>
            <p:cNvPr id="52" name="Rounded Rectangle 51"/>
            <p:cNvSpPr/>
            <p:nvPr/>
          </p:nvSpPr>
          <p:spPr>
            <a:xfrm>
              <a:off x="6575070" y="1677271"/>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089520" y="5338513"/>
            <a:ext cx="1920633" cy="646278"/>
            <a:chOff x="6094087" y="6091451"/>
            <a:chExt cx="1920633" cy="646278"/>
          </a:xfrm>
        </p:grpSpPr>
        <p:pic>
          <p:nvPicPr>
            <p:cNvPr id="4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279" t="47344" r="10719" b="34102"/>
            <a:stretch/>
          </p:blipFill>
          <p:spPr bwMode="auto">
            <a:xfrm>
              <a:off x="7179639" y="6144679"/>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07" t="24565" r="82065" b="60847"/>
            <a:stretch/>
          </p:blipFill>
          <p:spPr bwMode="auto">
            <a:xfrm>
              <a:off x="6155431" y="6168468"/>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7" name="TextBox 46"/>
            <p:cNvSpPr txBox="1"/>
            <p:nvPr/>
          </p:nvSpPr>
          <p:spPr>
            <a:xfrm>
              <a:off x="6734875" y="6196329"/>
              <a:ext cx="572254" cy="369332"/>
            </a:xfrm>
            <a:prstGeom prst="rect">
              <a:avLst/>
            </a:prstGeom>
            <a:noFill/>
          </p:spPr>
          <p:txBody>
            <a:bodyPr wrap="square" rtlCol="0">
              <a:spAutoFit/>
            </a:bodyPr>
            <a:lstStyle/>
            <a:p>
              <a:r>
                <a:rPr lang="en-US" dirty="0" smtClean="0"/>
                <a:t>VS</a:t>
              </a:r>
              <a:endParaRPr lang="en-US" dirty="0"/>
            </a:p>
          </p:txBody>
        </p:sp>
        <p:sp>
          <p:nvSpPr>
            <p:cNvPr id="48" name="Rounded Rectangle 47"/>
            <p:cNvSpPr/>
            <p:nvPr/>
          </p:nvSpPr>
          <p:spPr>
            <a:xfrm>
              <a:off x="6094087" y="6091451"/>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391471"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3314"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ectangle 14"/>
          <p:cNvSpPr/>
          <p:nvPr/>
        </p:nvSpPr>
        <p:spPr>
          <a:xfrm>
            <a:off x="7449775" y="2788145"/>
            <a:ext cx="868040" cy="1862048"/>
          </a:xfrm>
          <a:prstGeom prst="rect">
            <a:avLst/>
          </a:prstGeom>
          <a:noFill/>
        </p:spPr>
        <p:txBody>
          <a:bodyPr wrap="none" lIns="91440" tIns="45720" rIns="91440" bIns="45720">
            <a:spAutoFit/>
          </a:bodyPr>
          <a:lstStyle/>
          <a:p>
            <a:pPr algn="ctr"/>
            <a:r>
              <a:rPr lang="en-US" sz="11500" b="1" cap="none" spc="0"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endParaRPr lang="en-US" sz="11500" b="1" cap="none" spc="0"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endParaRPr>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63</a:t>
            </a:fld>
            <a:endParaRPr lang="en-US" dirty="0"/>
          </a:p>
        </p:txBody>
      </p:sp>
    </p:spTree>
    <p:extLst>
      <p:ext uri="{BB962C8B-B14F-4D97-AF65-F5344CB8AC3E}">
        <p14:creationId xmlns:p14="http://schemas.microsoft.com/office/powerpoint/2010/main" val="3918234612"/>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Screen shot 2013-03-18 at 1.42.16 PM.png"/>
          <p:cNvPicPr>
            <a:picLocks noChangeAspect="1"/>
          </p:cNvPicPr>
          <p:nvPr/>
        </p:nvPicPr>
        <p:blipFill rotWithShape="1">
          <a:blip r:embed="rId3">
            <a:extLst>
              <a:ext uri="{28A0092B-C50C-407E-A947-70E740481C1C}">
                <a14:useLocalDpi xmlns:a14="http://schemas.microsoft.com/office/drawing/2010/main" val="0"/>
              </a:ext>
            </a:extLst>
          </a:blip>
          <a:srcRect t="52020"/>
          <a:stretch/>
        </p:blipFill>
        <p:spPr>
          <a:xfrm>
            <a:off x="3733597" y="1717125"/>
            <a:ext cx="1184441" cy="1141605"/>
          </a:xfrm>
          <a:prstGeom prst="rect">
            <a:avLst/>
          </a:prstGeom>
        </p:spPr>
      </p:pic>
      <p:pic>
        <p:nvPicPr>
          <p:cNvPr id="58" name="Picture 57" descr="Screen shot 2013-03-18 at 1.42.16 PM.png"/>
          <p:cNvPicPr>
            <a:picLocks noChangeAspect="1"/>
          </p:cNvPicPr>
          <p:nvPr/>
        </p:nvPicPr>
        <p:blipFill rotWithShape="1">
          <a:blip r:embed="rId3">
            <a:extLst>
              <a:ext uri="{28A0092B-C50C-407E-A947-70E740481C1C}">
                <a14:useLocalDpi xmlns:a14="http://schemas.microsoft.com/office/drawing/2010/main" val="0"/>
              </a:ext>
            </a:extLst>
          </a:blip>
          <a:srcRect b="50918"/>
          <a:stretch/>
        </p:blipFill>
        <p:spPr>
          <a:xfrm>
            <a:off x="1345280" y="1717125"/>
            <a:ext cx="1148985" cy="1132870"/>
          </a:xfrm>
          <a:prstGeom prst="rect">
            <a:avLst/>
          </a:prstGeom>
        </p:spPr>
      </p:pic>
      <p:sp>
        <p:nvSpPr>
          <p:cNvPr id="62" name="TextBox 61"/>
          <p:cNvSpPr txBox="1"/>
          <p:nvPr/>
        </p:nvSpPr>
        <p:spPr>
          <a:xfrm>
            <a:off x="1450234" y="2807310"/>
            <a:ext cx="1044032" cy="369332"/>
          </a:xfrm>
          <a:prstGeom prst="rect">
            <a:avLst/>
          </a:prstGeom>
          <a:noFill/>
        </p:spPr>
        <p:txBody>
          <a:bodyPr wrap="square" rtlCol="0">
            <a:spAutoFit/>
          </a:bodyPr>
          <a:lstStyle/>
          <a:p>
            <a:r>
              <a:rPr lang="en-US" dirty="0" smtClean="0"/>
              <a:t>Smiling</a:t>
            </a:r>
            <a:endParaRPr lang="en-US" dirty="0"/>
          </a:p>
        </p:txBody>
      </p:sp>
      <p:sp>
        <p:nvSpPr>
          <p:cNvPr id="63" name="TextBox 62"/>
          <p:cNvSpPr txBox="1"/>
          <p:nvPr/>
        </p:nvSpPr>
        <p:spPr>
          <a:xfrm>
            <a:off x="3915751" y="2787411"/>
            <a:ext cx="879825" cy="369333"/>
          </a:xfrm>
          <a:prstGeom prst="rect">
            <a:avLst/>
          </a:prstGeom>
          <a:noFill/>
        </p:spPr>
        <p:txBody>
          <a:bodyPr wrap="square" rtlCol="0">
            <a:spAutoFit/>
          </a:bodyPr>
          <a:lstStyle/>
          <a:p>
            <a:r>
              <a:rPr lang="en-US" dirty="0" smtClean="0"/>
              <a:t>Neutral</a:t>
            </a:r>
            <a:endParaRPr lang="en-US" dirty="0"/>
          </a:p>
        </p:txBody>
      </p:sp>
      <p:pic>
        <p:nvPicPr>
          <p:cNvPr id="68" name="Picture 67" descr="Screen shot 2013-03-26 at 3.44.27 PM.png"/>
          <p:cNvPicPr>
            <a:picLocks noChangeAspect="1"/>
          </p:cNvPicPr>
          <p:nvPr/>
        </p:nvPicPr>
        <p:blipFill rotWithShape="1">
          <a:blip r:embed="rId4">
            <a:extLst>
              <a:ext uri="{28A0092B-C50C-407E-A947-70E740481C1C}">
                <a14:useLocalDpi xmlns:a14="http://schemas.microsoft.com/office/drawing/2010/main" val="0"/>
              </a:ext>
            </a:extLst>
          </a:blip>
          <a:srcRect l="58102" t="4885" r="29975" b="1713"/>
          <a:stretch/>
        </p:blipFill>
        <p:spPr>
          <a:xfrm>
            <a:off x="3211830" y="3480134"/>
            <a:ext cx="2409657" cy="2387295"/>
          </a:xfrm>
          <a:prstGeom prst="rect">
            <a:avLst/>
          </a:prstGeom>
        </p:spPr>
      </p:pic>
      <p:sp>
        <p:nvSpPr>
          <p:cNvPr id="69" name="TextBox 68"/>
          <p:cNvSpPr txBox="1"/>
          <p:nvPr/>
        </p:nvSpPr>
        <p:spPr>
          <a:xfrm>
            <a:off x="2951946" y="2101465"/>
            <a:ext cx="592967" cy="369332"/>
          </a:xfrm>
          <a:prstGeom prst="rect">
            <a:avLst/>
          </a:prstGeom>
          <a:noFill/>
        </p:spPr>
        <p:txBody>
          <a:bodyPr wrap="square" rtlCol="0">
            <a:spAutoFit/>
          </a:bodyPr>
          <a:lstStyle/>
          <a:p>
            <a:r>
              <a:rPr lang="en-US" dirty="0" smtClean="0"/>
              <a:t>VS</a:t>
            </a:r>
            <a:endParaRPr lang="en-US" dirty="0"/>
          </a:p>
        </p:txBody>
      </p:sp>
      <p:sp>
        <p:nvSpPr>
          <p:cNvPr id="70" name="TextBox 69"/>
          <p:cNvSpPr txBox="1"/>
          <p:nvPr/>
        </p:nvSpPr>
        <p:spPr>
          <a:xfrm>
            <a:off x="5707930" y="4198165"/>
            <a:ext cx="1044032" cy="1107996"/>
          </a:xfrm>
          <a:prstGeom prst="rect">
            <a:avLst/>
          </a:prstGeom>
          <a:noFill/>
        </p:spPr>
        <p:txBody>
          <a:bodyPr wrap="square" rtlCol="0">
            <a:spAutoFit/>
          </a:bodyPr>
          <a:lstStyle/>
          <a:p>
            <a:r>
              <a:rPr lang="en-US" sz="6600" dirty="0" smtClean="0">
                <a:solidFill>
                  <a:srgbClr val="C0504D"/>
                </a:solidFill>
              </a:rPr>
              <a:t>?</a:t>
            </a:r>
            <a:endParaRPr lang="en-US" sz="6600" dirty="0">
              <a:solidFill>
                <a:srgbClr val="C0504D"/>
              </a:solidFill>
            </a:endParaRPr>
          </a:p>
        </p:txBody>
      </p:sp>
      <p:pic>
        <p:nvPicPr>
          <p:cNvPr id="7" name="Picture 6" descr="Screen shot 2013-03-26 at 3.52.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31" y="3424029"/>
            <a:ext cx="2388297" cy="2457523"/>
          </a:xfrm>
          <a:prstGeom prst="rect">
            <a:avLst/>
          </a:prstGeom>
        </p:spPr>
      </p:pic>
      <p:sp>
        <p:nvSpPr>
          <p:cNvPr id="71" name="TextBox 70"/>
          <p:cNvSpPr txBox="1"/>
          <p:nvPr/>
        </p:nvSpPr>
        <p:spPr>
          <a:xfrm>
            <a:off x="656216" y="5793957"/>
            <a:ext cx="2564221" cy="369332"/>
          </a:xfrm>
          <a:prstGeom prst="rect">
            <a:avLst/>
          </a:prstGeom>
          <a:noFill/>
        </p:spPr>
        <p:txBody>
          <a:bodyPr wrap="square" rtlCol="0">
            <a:spAutoFit/>
          </a:bodyPr>
          <a:lstStyle/>
          <a:p>
            <a:r>
              <a:rPr lang="en-US" dirty="0" smtClean="0"/>
              <a:t>Random Bubble Mask </a:t>
            </a:r>
            <a:endParaRPr lang="en-US" dirty="0"/>
          </a:p>
        </p:txBody>
      </p:sp>
      <p:sp>
        <p:nvSpPr>
          <p:cNvPr id="72" name="TextBox 71"/>
          <p:cNvSpPr txBox="1"/>
          <p:nvPr/>
        </p:nvSpPr>
        <p:spPr>
          <a:xfrm>
            <a:off x="1009432" y="616395"/>
            <a:ext cx="4290635" cy="584776"/>
          </a:xfrm>
          <a:prstGeom prst="rect">
            <a:avLst/>
          </a:prstGeom>
          <a:noFill/>
        </p:spPr>
        <p:txBody>
          <a:bodyPr wrap="square" rtlCol="0">
            <a:spAutoFit/>
          </a:bodyPr>
          <a:lstStyle/>
          <a:p>
            <a:r>
              <a:rPr lang="en-US" sz="3200" b="1" dirty="0" smtClean="0"/>
              <a:t>Bubbles</a:t>
            </a:r>
            <a:r>
              <a:rPr lang="en-US" sz="2000" b="1" dirty="0" smtClean="0"/>
              <a:t> [</a:t>
            </a:r>
            <a:r>
              <a:rPr lang="en-US" sz="2000" b="1" dirty="0" err="1" smtClean="0"/>
              <a:t>Gosselin</a:t>
            </a:r>
            <a:r>
              <a:rPr lang="en-US" sz="2000" b="1" dirty="0" smtClean="0"/>
              <a:t> &amp; </a:t>
            </a:r>
            <a:r>
              <a:rPr lang="en-US" sz="2000" b="1" dirty="0" err="1" smtClean="0"/>
              <a:t>Schyns</a:t>
            </a:r>
            <a:r>
              <a:rPr lang="en-US" sz="2000" b="1" dirty="0" smtClean="0"/>
              <a:t>, ’01]</a:t>
            </a:r>
            <a:endParaRPr lang="en-US" sz="2000" b="1"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64</a:t>
            </a:fld>
            <a:endParaRPr lang="en-US" dirty="0"/>
          </a:p>
        </p:txBody>
      </p:sp>
    </p:spTree>
    <p:extLst>
      <p:ext uri="{BB962C8B-B14F-4D97-AF65-F5344CB8AC3E}">
        <p14:creationId xmlns:p14="http://schemas.microsoft.com/office/powerpoint/2010/main" val="795209600"/>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Screen shot 2013-03-18 at 1.42.16 PM.png"/>
          <p:cNvPicPr>
            <a:picLocks noChangeAspect="1"/>
          </p:cNvPicPr>
          <p:nvPr/>
        </p:nvPicPr>
        <p:blipFill rotWithShape="1">
          <a:blip r:embed="rId3">
            <a:extLst>
              <a:ext uri="{28A0092B-C50C-407E-A947-70E740481C1C}">
                <a14:useLocalDpi xmlns:a14="http://schemas.microsoft.com/office/drawing/2010/main" val="0"/>
              </a:ext>
            </a:extLst>
          </a:blip>
          <a:srcRect t="52020"/>
          <a:stretch/>
        </p:blipFill>
        <p:spPr>
          <a:xfrm>
            <a:off x="3733597" y="1717125"/>
            <a:ext cx="1184441" cy="1141605"/>
          </a:xfrm>
          <a:prstGeom prst="rect">
            <a:avLst/>
          </a:prstGeom>
        </p:spPr>
      </p:pic>
      <p:pic>
        <p:nvPicPr>
          <p:cNvPr id="58" name="Picture 57" descr="Screen shot 2013-03-18 at 1.42.16 PM.png"/>
          <p:cNvPicPr>
            <a:picLocks noChangeAspect="1"/>
          </p:cNvPicPr>
          <p:nvPr/>
        </p:nvPicPr>
        <p:blipFill rotWithShape="1">
          <a:blip r:embed="rId3">
            <a:extLst>
              <a:ext uri="{28A0092B-C50C-407E-A947-70E740481C1C}">
                <a14:useLocalDpi xmlns:a14="http://schemas.microsoft.com/office/drawing/2010/main" val="0"/>
              </a:ext>
            </a:extLst>
          </a:blip>
          <a:srcRect b="50918"/>
          <a:stretch/>
        </p:blipFill>
        <p:spPr>
          <a:xfrm>
            <a:off x="1345280" y="1717125"/>
            <a:ext cx="1148985" cy="1132870"/>
          </a:xfrm>
          <a:prstGeom prst="rect">
            <a:avLst/>
          </a:prstGeom>
        </p:spPr>
      </p:pic>
      <p:sp>
        <p:nvSpPr>
          <p:cNvPr id="62" name="TextBox 61"/>
          <p:cNvSpPr txBox="1"/>
          <p:nvPr/>
        </p:nvSpPr>
        <p:spPr>
          <a:xfrm>
            <a:off x="1450234" y="2807310"/>
            <a:ext cx="1044032" cy="369332"/>
          </a:xfrm>
          <a:prstGeom prst="rect">
            <a:avLst/>
          </a:prstGeom>
          <a:noFill/>
        </p:spPr>
        <p:txBody>
          <a:bodyPr wrap="square" rtlCol="0">
            <a:spAutoFit/>
          </a:bodyPr>
          <a:lstStyle/>
          <a:p>
            <a:r>
              <a:rPr lang="en-US" dirty="0" smtClean="0"/>
              <a:t>Smiling</a:t>
            </a:r>
            <a:endParaRPr lang="en-US" dirty="0"/>
          </a:p>
        </p:txBody>
      </p:sp>
      <p:sp>
        <p:nvSpPr>
          <p:cNvPr id="63" name="TextBox 62"/>
          <p:cNvSpPr txBox="1"/>
          <p:nvPr/>
        </p:nvSpPr>
        <p:spPr>
          <a:xfrm>
            <a:off x="3915751" y="2787411"/>
            <a:ext cx="879825" cy="369333"/>
          </a:xfrm>
          <a:prstGeom prst="rect">
            <a:avLst/>
          </a:prstGeom>
          <a:noFill/>
        </p:spPr>
        <p:txBody>
          <a:bodyPr wrap="square" rtlCol="0">
            <a:spAutoFit/>
          </a:bodyPr>
          <a:lstStyle/>
          <a:p>
            <a:r>
              <a:rPr lang="en-US" dirty="0" smtClean="0"/>
              <a:t>Neutral</a:t>
            </a:r>
            <a:endParaRPr lang="en-US" dirty="0"/>
          </a:p>
        </p:txBody>
      </p:sp>
      <p:sp>
        <p:nvSpPr>
          <p:cNvPr id="69" name="TextBox 68"/>
          <p:cNvSpPr txBox="1"/>
          <p:nvPr/>
        </p:nvSpPr>
        <p:spPr>
          <a:xfrm>
            <a:off x="2951946" y="2101465"/>
            <a:ext cx="592967" cy="369332"/>
          </a:xfrm>
          <a:prstGeom prst="rect">
            <a:avLst/>
          </a:prstGeom>
          <a:noFill/>
        </p:spPr>
        <p:txBody>
          <a:bodyPr wrap="square" rtlCol="0">
            <a:spAutoFit/>
          </a:bodyPr>
          <a:lstStyle/>
          <a:p>
            <a:r>
              <a:rPr lang="en-US" dirty="0" smtClean="0"/>
              <a:t>VS</a:t>
            </a:r>
            <a:endParaRPr lang="en-US" dirty="0"/>
          </a:p>
        </p:txBody>
      </p:sp>
      <p:sp>
        <p:nvSpPr>
          <p:cNvPr id="72" name="TextBox 71"/>
          <p:cNvSpPr txBox="1"/>
          <p:nvPr/>
        </p:nvSpPr>
        <p:spPr>
          <a:xfrm>
            <a:off x="1009432" y="616395"/>
            <a:ext cx="4290635" cy="584776"/>
          </a:xfrm>
          <a:prstGeom prst="rect">
            <a:avLst/>
          </a:prstGeom>
          <a:noFill/>
        </p:spPr>
        <p:txBody>
          <a:bodyPr wrap="square" rtlCol="0">
            <a:spAutoFit/>
          </a:bodyPr>
          <a:lstStyle/>
          <a:p>
            <a:r>
              <a:rPr lang="en-US" sz="3200" b="1" dirty="0" smtClean="0"/>
              <a:t>Bubbles</a:t>
            </a:r>
            <a:r>
              <a:rPr lang="en-US" sz="2000" b="1" dirty="0" smtClean="0"/>
              <a:t> [</a:t>
            </a:r>
            <a:r>
              <a:rPr lang="en-US" sz="2000" b="1" dirty="0" err="1" smtClean="0"/>
              <a:t>Gosselin</a:t>
            </a:r>
            <a:r>
              <a:rPr lang="en-US" sz="2000" b="1" dirty="0" smtClean="0"/>
              <a:t> &amp; </a:t>
            </a:r>
            <a:r>
              <a:rPr lang="en-US" sz="2000" b="1" dirty="0" err="1" smtClean="0"/>
              <a:t>Schyns</a:t>
            </a:r>
            <a:r>
              <a:rPr lang="en-US" sz="2000" b="1" dirty="0" smtClean="0"/>
              <a:t>, ’01]</a:t>
            </a:r>
            <a:endParaRPr lang="en-US" sz="2000" b="1" dirty="0"/>
          </a:p>
        </p:txBody>
      </p:sp>
      <p:pic>
        <p:nvPicPr>
          <p:cNvPr id="12" name="Picture 11" descr="Screen shot 2013-03-18 at 1.44.45 PM.png"/>
          <p:cNvPicPr>
            <a:picLocks noChangeAspect="1"/>
          </p:cNvPicPr>
          <p:nvPr/>
        </p:nvPicPr>
        <p:blipFill rotWithShape="1">
          <a:blip r:embed="rId4">
            <a:extLst>
              <a:ext uri="{28A0092B-C50C-407E-A947-70E740481C1C}">
                <a14:useLocalDpi xmlns:a14="http://schemas.microsoft.com/office/drawing/2010/main" val="0"/>
              </a:ext>
            </a:extLst>
          </a:blip>
          <a:srcRect l="88512" t="73275" b="1"/>
          <a:stretch/>
        </p:blipFill>
        <p:spPr>
          <a:xfrm>
            <a:off x="2280135" y="4870463"/>
            <a:ext cx="1635616" cy="1673514"/>
          </a:xfrm>
          <a:prstGeom prst="rect">
            <a:avLst/>
          </a:prstGeom>
        </p:spPr>
      </p:pic>
      <p:grpSp>
        <p:nvGrpSpPr>
          <p:cNvPr id="13" name="Group 12"/>
          <p:cNvGrpSpPr/>
          <p:nvPr/>
        </p:nvGrpSpPr>
        <p:grpSpPr>
          <a:xfrm>
            <a:off x="574752" y="3428062"/>
            <a:ext cx="5237138" cy="1207464"/>
            <a:chOff x="3473932" y="3633312"/>
            <a:chExt cx="5554991" cy="1280748"/>
          </a:xfrm>
        </p:grpSpPr>
        <p:pic>
          <p:nvPicPr>
            <p:cNvPr id="14" name="Picture 13" descr="Screen shot 2013-03-26 at 3.56.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3932" y="3656799"/>
              <a:ext cx="5554991" cy="1257261"/>
            </a:xfrm>
            <a:prstGeom prst="rect">
              <a:avLst/>
            </a:prstGeom>
          </p:spPr>
        </p:pic>
        <p:sp>
          <p:nvSpPr>
            <p:cNvPr id="15" name="Rectangle 14"/>
            <p:cNvSpPr/>
            <p:nvPr/>
          </p:nvSpPr>
          <p:spPr>
            <a:xfrm>
              <a:off x="5079708" y="3633312"/>
              <a:ext cx="787145" cy="754129"/>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04731" y="3656799"/>
              <a:ext cx="694432" cy="754129"/>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557030" y="3656799"/>
              <a:ext cx="694432" cy="754129"/>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334491" y="3664801"/>
              <a:ext cx="694432" cy="754129"/>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6311331" y="2086154"/>
            <a:ext cx="2301607" cy="584776"/>
          </a:xfrm>
          <a:prstGeom prst="rect">
            <a:avLst/>
          </a:prstGeom>
          <a:noFill/>
        </p:spPr>
        <p:txBody>
          <a:bodyPr wrap="square" rtlCol="0">
            <a:spAutoFit/>
          </a:bodyPr>
          <a:lstStyle/>
          <a:p>
            <a:r>
              <a:rPr lang="en-US" sz="3200" b="1" dirty="0" smtClean="0">
                <a:solidFill>
                  <a:srgbClr val="C0504D"/>
                </a:solidFill>
              </a:rPr>
              <a:t>Too costly</a:t>
            </a:r>
            <a:endParaRPr lang="en-US" sz="2000" b="1" dirty="0">
              <a:solidFill>
                <a:srgbClr val="C0504D"/>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65</a:t>
            </a:fld>
            <a:endParaRPr lang="en-US" dirty="0"/>
          </a:p>
        </p:txBody>
      </p:sp>
    </p:spTree>
    <p:extLst>
      <p:ext uri="{BB962C8B-B14F-4D97-AF65-F5344CB8AC3E}">
        <p14:creationId xmlns:p14="http://schemas.microsoft.com/office/powerpoint/2010/main" val="6730372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96642" y="857806"/>
            <a:ext cx="5201279" cy="892552"/>
          </a:xfrm>
          <a:prstGeom prst="rect">
            <a:avLst/>
          </a:prstGeom>
          <a:noFill/>
        </p:spPr>
        <p:txBody>
          <a:bodyPr wrap="square" rtlCol="0">
            <a:spAutoFit/>
          </a:bodyPr>
          <a:lstStyle/>
          <a:p>
            <a:r>
              <a:rPr lang="en-US" sz="3200" b="1" dirty="0" smtClean="0"/>
              <a:t>Annotation Rationale </a:t>
            </a:r>
          </a:p>
          <a:p>
            <a:r>
              <a:rPr lang="en-US" sz="2000" b="1" dirty="0" smtClean="0"/>
              <a:t>[Donahue </a:t>
            </a:r>
            <a:r>
              <a:rPr lang="en-US" sz="2000" b="1" dirty="0"/>
              <a:t>&amp; </a:t>
            </a:r>
            <a:r>
              <a:rPr lang="en-US" sz="2000" b="1" dirty="0" err="1"/>
              <a:t>Grauman</a:t>
            </a:r>
            <a:r>
              <a:rPr lang="en-US" sz="2000" b="1" dirty="0"/>
              <a:t> ’</a:t>
            </a:r>
            <a:r>
              <a:rPr lang="en-US" sz="2000" b="1" dirty="0" smtClean="0"/>
              <a:t>11]</a:t>
            </a:r>
            <a:endParaRPr lang="en-US" sz="2000" b="1" dirty="0"/>
          </a:p>
        </p:txBody>
      </p:sp>
      <p:pic>
        <p:nvPicPr>
          <p:cNvPr id="25" name="Picture 24" descr="Screen shot 2013-03-18 at 2.07.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342" y="1868021"/>
            <a:ext cx="2816754" cy="3690071"/>
          </a:xfrm>
          <a:prstGeom prst="rect">
            <a:avLst/>
          </a:prstGeom>
        </p:spPr>
      </p:pic>
      <p:sp>
        <p:nvSpPr>
          <p:cNvPr id="29" name="TextBox 28"/>
          <p:cNvSpPr txBox="1"/>
          <p:nvPr/>
        </p:nvSpPr>
        <p:spPr>
          <a:xfrm>
            <a:off x="839622" y="5562719"/>
            <a:ext cx="5499724" cy="400110"/>
          </a:xfrm>
          <a:prstGeom prst="rect">
            <a:avLst/>
          </a:prstGeom>
          <a:noFill/>
        </p:spPr>
        <p:txBody>
          <a:bodyPr wrap="square" rtlCol="0">
            <a:spAutoFit/>
          </a:bodyPr>
          <a:lstStyle/>
          <a:p>
            <a:r>
              <a:rPr lang="en-US" sz="2000" dirty="0" smtClean="0"/>
              <a:t>What makes the form of the skater good?</a:t>
            </a:r>
            <a:endParaRPr lang="en-US" sz="2000" dirty="0"/>
          </a:p>
        </p:txBody>
      </p:sp>
      <p:sp>
        <p:nvSpPr>
          <p:cNvPr id="43" name="TextBox 42"/>
          <p:cNvSpPr txBox="1"/>
          <p:nvPr/>
        </p:nvSpPr>
        <p:spPr>
          <a:xfrm>
            <a:off x="4414033" y="2521378"/>
            <a:ext cx="4729967" cy="584775"/>
          </a:xfrm>
          <a:prstGeom prst="rect">
            <a:avLst/>
          </a:prstGeom>
          <a:noFill/>
        </p:spPr>
        <p:txBody>
          <a:bodyPr wrap="square" rtlCol="0">
            <a:spAutoFit/>
          </a:bodyPr>
          <a:lstStyle/>
          <a:p>
            <a:r>
              <a:rPr lang="en-US" sz="3200" b="1" dirty="0" smtClean="0">
                <a:solidFill>
                  <a:srgbClr val="C0504D"/>
                </a:solidFill>
              </a:rPr>
              <a:t>No easy quality assurance</a:t>
            </a:r>
            <a:endParaRPr lang="en-US" sz="2000" b="1" dirty="0">
              <a:solidFill>
                <a:srgbClr val="C0504D"/>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66</a:t>
            </a:fld>
            <a:endParaRPr lang="en-US" dirty="0"/>
          </a:p>
        </p:txBody>
      </p:sp>
    </p:spTree>
    <p:extLst>
      <p:ext uri="{BB962C8B-B14F-4D97-AF65-F5344CB8AC3E}">
        <p14:creationId xmlns:p14="http://schemas.microsoft.com/office/powerpoint/2010/main" val="36202939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27215" y="3204476"/>
            <a:ext cx="2007686" cy="461665"/>
          </a:xfrm>
          <a:prstGeom prst="rect">
            <a:avLst/>
          </a:prstGeom>
          <a:noFill/>
        </p:spPr>
        <p:txBody>
          <a:bodyPr wrap="square" rtlCol="0">
            <a:spAutoFit/>
          </a:bodyPr>
          <a:lstStyle/>
          <a:p>
            <a:r>
              <a:rPr lang="en-US" sz="2400" b="1" dirty="0" smtClean="0"/>
              <a:t>Cost Effective</a:t>
            </a:r>
            <a:endParaRPr lang="en-US" sz="2400" b="1" dirty="0"/>
          </a:p>
        </p:txBody>
      </p:sp>
      <p:sp>
        <p:nvSpPr>
          <p:cNvPr id="35" name="TextBox 34"/>
          <p:cNvSpPr txBox="1"/>
          <p:nvPr/>
        </p:nvSpPr>
        <p:spPr>
          <a:xfrm>
            <a:off x="427214" y="4196055"/>
            <a:ext cx="2878793" cy="461665"/>
          </a:xfrm>
          <a:prstGeom prst="rect">
            <a:avLst/>
          </a:prstGeom>
          <a:noFill/>
        </p:spPr>
        <p:txBody>
          <a:bodyPr wrap="square" rtlCol="0">
            <a:spAutoFit/>
          </a:bodyPr>
          <a:lstStyle/>
          <a:p>
            <a:r>
              <a:rPr lang="en-US" sz="2400" b="1" dirty="0" smtClean="0"/>
              <a:t>Quality Assurance</a:t>
            </a:r>
            <a:endParaRPr lang="en-US" sz="2400" b="1" dirty="0"/>
          </a:p>
        </p:txBody>
      </p:sp>
      <p:sp>
        <p:nvSpPr>
          <p:cNvPr id="37" name="TextBox 36"/>
          <p:cNvSpPr txBox="1"/>
          <p:nvPr/>
        </p:nvSpPr>
        <p:spPr>
          <a:xfrm>
            <a:off x="5183992" y="4212097"/>
            <a:ext cx="797642" cy="584776"/>
          </a:xfrm>
          <a:prstGeom prst="rect">
            <a:avLst/>
          </a:prstGeom>
          <a:noFill/>
        </p:spPr>
        <p:txBody>
          <a:bodyPr wrap="square" rtlCol="0">
            <a:spAutoFit/>
          </a:bodyPr>
          <a:lstStyle/>
          <a:p>
            <a:r>
              <a:rPr lang="en-US" sz="3200" dirty="0" smtClean="0">
                <a:solidFill>
                  <a:srgbClr val="C0504D"/>
                </a:solidFill>
                <a:latin typeface="Zapf Dingbats"/>
                <a:ea typeface="Zapf Dingbats"/>
                <a:cs typeface="Zapf Dingbats"/>
                <a:sym typeface="Zapf Dingbats"/>
              </a:rPr>
              <a:t>✗</a:t>
            </a:r>
            <a:endParaRPr lang="en-US" sz="3200" dirty="0">
              <a:solidFill>
                <a:srgbClr val="C0504D"/>
              </a:solidFill>
            </a:endParaRPr>
          </a:p>
        </p:txBody>
      </p:sp>
      <p:sp>
        <p:nvSpPr>
          <p:cNvPr id="40" name="TextBox 39"/>
          <p:cNvSpPr txBox="1"/>
          <p:nvPr/>
        </p:nvSpPr>
        <p:spPr>
          <a:xfrm>
            <a:off x="5183992" y="3227432"/>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13" name="TextBox 12"/>
          <p:cNvSpPr txBox="1"/>
          <p:nvPr/>
        </p:nvSpPr>
        <p:spPr>
          <a:xfrm>
            <a:off x="3599874" y="3204476"/>
            <a:ext cx="797642" cy="584776"/>
          </a:xfrm>
          <a:prstGeom prst="rect">
            <a:avLst/>
          </a:prstGeom>
          <a:noFill/>
        </p:spPr>
        <p:txBody>
          <a:bodyPr wrap="square" rtlCol="0">
            <a:spAutoFit/>
          </a:bodyPr>
          <a:lstStyle/>
          <a:p>
            <a:r>
              <a:rPr lang="en-US" sz="3200" dirty="0" smtClean="0">
                <a:solidFill>
                  <a:srgbClr val="C0504D"/>
                </a:solidFill>
                <a:latin typeface="Zapf Dingbats"/>
                <a:ea typeface="Zapf Dingbats"/>
                <a:cs typeface="Zapf Dingbats"/>
                <a:sym typeface="Zapf Dingbats"/>
              </a:rPr>
              <a:t>✗</a:t>
            </a:r>
            <a:endParaRPr lang="en-US" sz="3200" dirty="0">
              <a:solidFill>
                <a:srgbClr val="C0504D"/>
              </a:solidFill>
            </a:endParaRPr>
          </a:p>
        </p:txBody>
      </p:sp>
      <p:sp>
        <p:nvSpPr>
          <p:cNvPr id="15" name="TextBox 14"/>
          <p:cNvSpPr txBox="1"/>
          <p:nvPr/>
        </p:nvSpPr>
        <p:spPr>
          <a:xfrm>
            <a:off x="3584132" y="4263568"/>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2" name="Rectangle 1"/>
          <p:cNvSpPr/>
          <p:nvPr/>
        </p:nvSpPr>
        <p:spPr>
          <a:xfrm>
            <a:off x="3152578" y="2226867"/>
            <a:ext cx="1906141" cy="584776"/>
          </a:xfrm>
          <a:prstGeom prst="rect">
            <a:avLst/>
          </a:prstGeom>
        </p:spPr>
        <p:txBody>
          <a:bodyPr wrap="square">
            <a:spAutoFit/>
          </a:bodyPr>
          <a:lstStyle/>
          <a:p>
            <a:r>
              <a:rPr lang="en-US" sz="1600" b="1" dirty="0" err="1"/>
              <a:t>Gosselin</a:t>
            </a:r>
            <a:r>
              <a:rPr lang="en-US" sz="1600" b="1" dirty="0"/>
              <a:t> &amp; </a:t>
            </a:r>
            <a:endParaRPr lang="en-US" sz="1600" b="1" dirty="0" smtClean="0"/>
          </a:p>
          <a:p>
            <a:r>
              <a:rPr lang="en-US" sz="1600" b="1" dirty="0" err="1" smtClean="0"/>
              <a:t>Schyns</a:t>
            </a:r>
            <a:r>
              <a:rPr lang="en-US" sz="1600" b="1" dirty="0" smtClean="0"/>
              <a:t> ’01</a:t>
            </a:r>
            <a:endParaRPr lang="en-US" sz="1600" dirty="0"/>
          </a:p>
        </p:txBody>
      </p:sp>
      <p:sp>
        <p:nvSpPr>
          <p:cNvPr id="3" name="Rectangle 2"/>
          <p:cNvSpPr/>
          <p:nvPr/>
        </p:nvSpPr>
        <p:spPr>
          <a:xfrm>
            <a:off x="4816436" y="2231285"/>
            <a:ext cx="1497465" cy="584776"/>
          </a:xfrm>
          <a:prstGeom prst="rect">
            <a:avLst/>
          </a:prstGeom>
        </p:spPr>
        <p:txBody>
          <a:bodyPr wrap="square">
            <a:spAutoFit/>
          </a:bodyPr>
          <a:lstStyle/>
          <a:p>
            <a:r>
              <a:rPr lang="en-US" sz="1600" b="1" dirty="0" smtClean="0"/>
              <a:t>Donahue </a:t>
            </a:r>
            <a:r>
              <a:rPr lang="en-US" sz="1600" b="1" dirty="0"/>
              <a:t>&amp; </a:t>
            </a:r>
            <a:endParaRPr lang="en-US" sz="1600" b="1" dirty="0" smtClean="0"/>
          </a:p>
          <a:p>
            <a:r>
              <a:rPr lang="en-US" sz="1600" b="1" dirty="0" err="1" smtClean="0"/>
              <a:t>Grauman</a:t>
            </a:r>
            <a:r>
              <a:rPr lang="en-US" sz="1600" b="1" dirty="0" smtClean="0"/>
              <a:t> </a:t>
            </a:r>
            <a:r>
              <a:rPr lang="en-US" sz="1600" b="1" dirty="0"/>
              <a:t>’</a:t>
            </a:r>
            <a:r>
              <a:rPr lang="en-US" sz="1600" b="1" dirty="0" smtClean="0"/>
              <a:t>11</a:t>
            </a:r>
            <a:endParaRPr lang="en-US" sz="1600" b="1" dirty="0"/>
          </a:p>
        </p:txBody>
      </p:sp>
      <p:pic>
        <p:nvPicPr>
          <p:cNvPr id="44" name="Picture 43" descr="Screen shot 2013-03-26 at 3.52.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307" y="1458325"/>
            <a:ext cx="757094" cy="779038"/>
          </a:xfrm>
          <a:prstGeom prst="rect">
            <a:avLst/>
          </a:prstGeom>
        </p:spPr>
      </p:pic>
      <p:pic>
        <p:nvPicPr>
          <p:cNvPr id="45" name="Picture 44" descr="Screen shot 2013-03-18 at 2.07.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44" y="1246739"/>
            <a:ext cx="727501" cy="953058"/>
          </a:xfrm>
          <a:prstGeom prst="rect">
            <a:avLst/>
          </a:prstGeom>
        </p:spPr>
      </p:pic>
      <p:sp>
        <p:nvSpPr>
          <p:cNvPr id="50" name="TextBox 49"/>
          <p:cNvSpPr txBox="1"/>
          <p:nvPr/>
        </p:nvSpPr>
        <p:spPr>
          <a:xfrm>
            <a:off x="6874616" y="4259014"/>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52" name="TextBox 51"/>
          <p:cNvSpPr txBox="1"/>
          <p:nvPr/>
        </p:nvSpPr>
        <p:spPr>
          <a:xfrm>
            <a:off x="6874616" y="3278391"/>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53" name="Cloud 52"/>
          <p:cNvSpPr/>
          <p:nvPr/>
        </p:nvSpPr>
        <p:spPr>
          <a:xfrm>
            <a:off x="6313901" y="1627415"/>
            <a:ext cx="1574325" cy="91703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FFFF00"/>
                </a:solidFill>
              </a:rPr>
              <a:t>?</a:t>
            </a:r>
            <a:endParaRPr lang="en-US" sz="4400" b="1" dirty="0">
              <a:solidFill>
                <a:srgbClr val="FFFF00"/>
              </a:solidFill>
            </a:endParaRPr>
          </a:p>
        </p:txBody>
      </p:sp>
      <p:sp>
        <p:nvSpPr>
          <p:cNvPr id="64" name="Explosion 1 63"/>
          <p:cNvSpPr/>
          <p:nvPr/>
        </p:nvSpPr>
        <p:spPr>
          <a:xfrm>
            <a:off x="6076092" y="2695714"/>
            <a:ext cx="2625811" cy="2702981"/>
          </a:xfrm>
          <a:prstGeom prst="irregularSeal1">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smtClean="0"/>
              <a:t>GAMES</a:t>
            </a:r>
            <a:endParaRPr lang="en-US" sz="3200" b="1" dirty="0"/>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67</a:t>
            </a:fld>
            <a:endParaRPr lang="en-US" dirty="0"/>
          </a:p>
        </p:txBody>
      </p:sp>
    </p:spTree>
    <p:extLst>
      <p:ext uri="{BB962C8B-B14F-4D97-AF65-F5344CB8AC3E}">
        <p14:creationId xmlns:p14="http://schemas.microsoft.com/office/powerpoint/2010/main" val="4364006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07026"/>
            <a:ext cx="8967550" cy="4410696"/>
            <a:chOff x="0" y="607026"/>
            <a:chExt cx="8967550" cy="4410696"/>
          </a:xfrm>
        </p:grpSpPr>
        <p:pic>
          <p:nvPicPr>
            <p:cNvPr id="4" name="Picture 3" descr="Screen shot 2013-03-18 at 2.24.56 PM.png"/>
            <p:cNvPicPr>
              <a:picLocks noChangeAspect="1"/>
            </p:cNvPicPr>
            <p:nvPr/>
          </p:nvPicPr>
          <p:blipFill rotWithShape="1">
            <a:blip r:embed="rId3">
              <a:extLst>
                <a:ext uri="{28A0092B-C50C-407E-A947-70E740481C1C}">
                  <a14:useLocalDpi xmlns:a14="http://schemas.microsoft.com/office/drawing/2010/main" val="0"/>
                </a:ext>
              </a:extLst>
            </a:blip>
            <a:srcRect l="14262" r="17656"/>
            <a:stretch/>
          </p:blipFill>
          <p:spPr>
            <a:xfrm>
              <a:off x="1423124" y="607026"/>
              <a:ext cx="6225461" cy="4388016"/>
            </a:xfrm>
            <a:prstGeom prst="rect">
              <a:avLst/>
            </a:prstGeom>
          </p:spPr>
        </p:pic>
        <p:pic>
          <p:nvPicPr>
            <p:cNvPr id="5" name="Picture 4" descr="Screen shot 2013-03-18 at 2.24.56 PM.png"/>
            <p:cNvPicPr>
              <a:picLocks noChangeAspect="1"/>
            </p:cNvPicPr>
            <p:nvPr/>
          </p:nvPicPr>
          <p:blipFill rotWithShape="1">
            <a:blip r:embed="rId3">
              <a:extLst>
                <a:ext uri="{28A0092B-C50C-407E-A947-70E740481C1C}">
                  <a14:useLocalDpi xmlns:a14="http://schemas.microsoft.com/office/drawing/2010/main" val="0"/>
                </a:ext>
              </a:extLst>
            </a:blip>
            <a:srcRect t="14222" r="53000"/>
            <a:stretch/>
          </p:blipFill>
          <p:spPr>
            <a:xfrm>
              <a:off x="4669827" y="1253788"/>
              <a:ext cx="4297723" cy="3763934"/>
            </a:xfrm>
            <a:prstGeom prst="rect">
              <a:avLst/>
            </a:prstGeom>
          </p:spPr>
        </p:pic>
        <p:pic>
          <p:nvPicPr>
            <p:cNvPr id="6" name="Picture 5" descr="Screen shot 2013-03-18 at 2.24.56 PM.png"/>
            <p:cNvPicPr>
              <a:picLocks noChangeAspect="1"/>
            </p:cNvPicPr>
            <p:nvPr/>
          </p:nvPicPr>
          <p:blipFill rotWithShape="1">
            <a:blip r:embed="rId3">
              <a:extLst>
                <a:ext uri="{28A0092B-C50C-407E-A947-70E740481C1C}">
                  <a14:useLocalDpi xmlns:a14="http://schemas.microsoft.com/office/drawing/2010/main" val="0"/>
                </a:ext>
              </a:extLst>
            </a:blip>
            <a:srcRect l="50046" t="14739" r="1341"/>
            <a:stretch/>
          </p:blipFill>
          <p:spPr>
            <a:xfrm>
              <a:off x="0" y="1253788"/>
              <a:ext cx="4445138" cy="3741254"/>
            </a:xfrm>
            <a:prstGeom prst="rect">
              <a:avLst/>
            </a:prstGeom>
          </p:spPr>
        </p:pic>
      </p:grpSp>
      <p:sp>
        <p:nvSpPr>
          <p:cNvPr id="8" name="TextBox 7"/>
          <p:cNvSpPr txBox="1"/>
          <p:nvPr/>
        </p:nvSpPr>
        <p:spPr>
          <a:xfrm>
            <a:off x="2592933" y="5080698"/>
            <a:ext cx="4543845" cy="523220"/>
          </a:xfrm>
          <a:prstGeom prst="rect">
            <a:avLst/>
          </a:prstGeom>
          <a:noFill/>
        </p:spPr>
        <p:txBody>
          <a:bodyPr wrap="square" rtlCol="0">
            <a:spAutoFit/>
          </a:bodyPr>
          <a:lstStyle/>
          <a:p>
            <a:r>
              <a:rPr lang="en-US" sz="2800" b="1" dirty="0" err="1" smtClean="0"/>
              <a:t>Peekaboom</a:t>
            </a:r>
            <a:r>
              <a:rPr lang="en-US" sz="2000" b="1" dirty="0"/>
              <a:t> </a:t>
            </a:r>
            <a:r>
              <a:rPr lang="en-US" sz="2000" b="1" dirty="0" smtClean="0"/>
              <a:t>[</a:t>
            </a:r>
            <a:r>
              <a:rPr lang="en-US" sz="2000" b="1" dirty="0" err="1" smtClean="0"/>
              <a:t>Ahn</a:t>
            </a:r>
            <a:r>
              <a:rPr lang="en-US" sz="2000" b="1" dirty="0" smtClean="0"/>
              <a:t>, Liu, Blum ’06]</a:t>
            </a:r>
            <a:endParaRPr lang="en-US" sz="2000" b="1" dirty="0"/>
          </a:p>
        </p:txBody>
      </p:sp>
      <p:sp>
        <p:nvSpPr>
          <p:cNvPr id="9" name="TextBox 8"/>
          <p:cNvSpPr txBox="1"/>
          <p:nvPr/>
        </p:nvSpPr>
        <p:spPr>
          <a:xfrm>
            <a:off x="1351988" y="5835615"/>
            <a:ext cx="7071576" cy="584775"/>
          </a:xfrm>
          <a:prstGeom prst="rect">
            <a:avLst/>
          </a:prstGeom>
          <a:noFill/>
        </p:spPr>
        <p:txBody>
          <a:bodyPr wrap="square" rtlCol="0">
            <a:spAutoFit/>
          </a:bodyPr>
          <a:lstStyle/>
          <a:p>
            <a:r>
              <a:rPr lang="en-US" sz="3200" b="1" dirty="0" smtClean="0">
                <a:solidFill>
                  <a:srgbClr val="C0504D"/>
                </a:solidFill>
              </a:rPr>
              <a:t>Does not work for fine-grained classes</a:t>
            </a:r>
            <a:endParaRPr lang="en-US" sz="3200" b="1" dirty="0">
              <a:solidFill>
                <a:srgbClr val="C0504D"/>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68</a:t>
            </a:fld>
            <a:endParaRPr lang="en-US" dirty="0"/>
          </a:p>
        </p:txBody>
      </p:sp>
    </p:spTree>
    <p:extLst>
      <p:ext uri="{BB962C8B-B14F-4D97-AF65-F5344CB8AC3E}">
        <p14:creationId xmlns:p14="http://schemas.microsoft.com/office/powerpoint/2010/main" val="339240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73786" y="3197094"/>
            <a:ext cx="2007686" cy="461665"/>
          </a:xfrm>
          <a:prstGeom prst="rect">
            <a:avLst/>
          </a:prstGeom>
          <a:noFill/>
        </p:spPr>
        <p:txBody>
          <a:bodyPr wrap="square" rtlCol="0">
            <a:spAutoFit/>
          </a:bodyPr>
          <a:lstStyle/>
          <a:p>
            <a:r>
              <a:rPr lang="en-US" sz="2400" b="1" dirty="0" smtClean="0"/>
              <a:t>Cost Effective</a:t>
            </a:r>
            <a:endParaRPr lang="en-US" sz="2400" b="1" dirty="0"/>
          </a:p>
        </p:txBody>
      </p:sp>
      <p:sp>
        <p:nvSpPr>
          <p:cNvPr id="35" name="TextBox 34"/>
          <p:cNvSpPr txBox="1"/>
          <p:nvPr/>
        </p:nvSpPr>
        <p:spPr>
          <a:xfrm>
            <a:off x="273785" y="4188673"/>
            <a:ext cx="2878793" cy="461665"/>
          </a:xfrm>
          <a:prstGeom prst="rect">
            <a:avLst/>
          </a:prstGeom>
          <a:noFill/>
        </p:spPr>
        <p:txBody>
          <a:bodyPr wrap="square" rtlCol="0">
            <a:spAutoFit/>
          </a:bodyPr>
          <a:lstStyle/>
          <a:p>
            <a:r>
              <a:rPr lang="en-US" sz="2400" b="1" dirty="0" smtClean="0"/>
              <a:t>Quality Assurance</a:t>
            </a:r>
            <a:endParaRPr lang="en-US" sz="2400" b="1" dirty="0"/>
          </a:p>
        </p:txBody>
      </p:sp>
      <p:sp>
        <p:nvSpPr>
          <p:cNvPr id="37" name="TextBox 36"/>
          <p:cNvSpPr txBox="1"/>
          <p:nvPr/>
        </p:nvSpPr>
        <p:spPr>
          <a:xfrm>
            <a:off x="4620109" y="4243585"/>
            <a:ext cx="797642" cy="584776"/>
          </a:xfrm>
          <a:prstGeom prst="rect">
            <a:avLst/>
          </a:prstGeom>
          <a:noFill/>
        </p:spPr>
        <p:txBody>
          <a:bodyPr wrap="square" rtlCol="0">
            <a:spAutoFit/>
          </a:bodyPr>
          <a:lstStyle/>
          <a:p>
            <a:r>
              <a:rPr lang="en-US" sz="3200" dirty="0" smtClean="0">
                <a:solidFill>
                  <a:srgbClr val="C0504D"/>
                </a:solidFill>
                <a:latin typeface="Zapf Dingbats"/>
                <a:ea typeface="Zapf Dingbats"/>
                <a:cs typeface="Zapf Dingbats"/>
                <a:sym typeface="Zapf Dingbats"/>
              </a:rPr>
              <a:t>✗</a:t>
            </a:r>
            <a:endParaRPr lang="en-US" sz="3200" dirty="0">
              <a:solidFill>
                <a:srgbClr val="C0504D"/>
              </a:solidFill>
            </a:endParaRPr>
          </a:p>
        </p:txBody>
      </p:sp>
      <p:sp>
        <p:nvSpPr>
          <p:cNvPr id="40" name="TextBox 39"/>
          <p:cNvSpPr txBox="1"/>
          <p:nvPr/>
        </p:nvSpPr>
        <p:spPr>
          <a:xfrm>
            <a:off x="4620109" y="3258920"/>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13" name="TextBox 12"/>
          <p:cNvSpPr txBox="1"/>
          <p:nvPr/>
        </p:nvSpPr>
        <p:spPr>
          <a:xfrm>
            <a:off x="3221327" y="3193980"/>
            <a:ext cx="797642" cy="584776"/>
          </a:xfrm>
          <a:prstGeom prst="rect">
            <a:avLst/>
          </a:prstGeom>
          <a:noFill/>
        </p:spPr>
        <p:txBody>
          <a:bodyPr wrap="square" rtlCol="0">
            <a:spAutoFit/>
          </a:bodyPr>
          <a:lstStyle/>
          <a:p>
            <a:r>
              <a:rPr lang="en-US" sz="3200" dirty="0" smtClean="0">
                <a:solidFill>
                  <a:srgbClr val="C0504D"/>
                </a:solidFill>
                <a:latin typeface="Zapf Dingbats"/>
                <a:ea typeface="Zapf Dingbats"/>
                <a:cs typeface="Zapf Dingbats"/>
                <a:sym typeface="Zapf Dingbats"/>
              </a:rPr>
              <a:t>✗</a:t>
            </a:r>
            <a:endParaRPr lang="en-US" sz="3200" dirty="0">
              <a:solidFill>
                <a:srgbClr val="C0504D"/>
              </a:solidFill>
            </a:endParaRPr>
          </a:p>
        </p:txBody>
      </p:sp>
      <p:sp>
        <p:nvSpPr>
          <p:cNvPr id="15" name="TextBox 14"/>
          <p:cNvSpPr txBox="1"/>
          <p:nvPr/>
        </p:nvSpPr>
        <p:spPr>
          <a:xfrm>
            <a:off x="3205585" y="4253072"/>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2" name="Rectangle 1"/>
          <p:cNvSpPr/>
          <p:nvPr/>
        </p:nvSpPr>
        <p:spPr>
          <a:xfrm>
            <a:off x="2774031" y="2247859"/>
            <a:ext cx="1906141" cy="584776"/>
          </a:xfrm>
          <a:prstGeom prst="rect">
            <a:avLst/>
          </a:prstGeom>
        </p:spPr>
        <p:txBody>
          <a:bodyPr wrap="square">
            <a:spAutoFit/>
          </a:bodyPr>
          <a:lstStyle/>
          <a:p>
            <a:r>
              <a:rPr lang="en-US" sz="1600" b="1" dirty="0" err="1"/>
              <a:t>Gosselin</a:t>
            </a:r>
            <a:r>
              <a:rPr lang="en-US" sz="1600" b="1" dirty="0"/>
              <a:t> &amp; </a:t>
            </a:r>
            <a:endParaRPr lang="en-US" sz="1600" b="1" dirty="0" smtClean="0"/>
          </a:p>
          <a:p>
            <a:r>
              <a:rPr lang="en-US" sz="1600" b="1" dirty="0" err="1" smtClean="0"/>
              <a:t>Schyns</a:t>
            </a:r>
            <a:r>
              <a:rPr lang="en-US" sz="1600" b="1" dirty="0" smtClean="0"/>
              <a:t> ’01</a:t>
            </a:r>
            <a:endParaRPr lang="en-US" sz="1600" dirty="0"/>
          </a:p>
        </p:txBody>
      </p:sp>
      <p:sp>
        <p:nvSpPr>
          <p:cNvPr id="3" name="Rectangle 2"/>
          <p:cNvSpPr/>
          <p:nvPr/>
        </p:nvSpPr>
        <p:spPr>
          <a:xfrm>
            <a:off x="4281174" y="2239021"/>
            <a:ext cx="1497465" cy="584776"/>
          </a:xfrm>
          <a:prstGeom prst="rect">
            <a:avLst/>
          </a:prstGeom>
        </p:spPr>
        <p:txBody>
          <a:bodyPr wrap="square">
            <a:spAutoFit/>
          </a:bodyPr>
          <a:lstStyle/>
          <a:p>
            <a:r>
              <a:rPr lang="en-US" sz="1600" b="1" dirty="0" smtClean="0"/>
              <a:t>Donahue </a:t>
            </a:r>
            <a:r>
              <a:rPr lang="en-US" sz="1600" b="1" dirty="0"/>
              <a:t>&amp; </a:t>
            </a:r>
            <a:endParaRPr lang="en-US" sz="1600" b="1" dirty="0" smtClean="0"/>
          </a:p>
          <a:p>
            <a:r>
              <a:rPr lang="en-US" sz="1600" b="1" dirty="0" err="1" smtClean="0"/>
              <a:t>Grauman</a:t>
            </a:r>
            <a:r>
              <a:rPr lang="en-US" sz="1600" b="1" dirty="0" smtClean="0"/>
              <a:t> </a:t>
            </a:r>
            <a:r>
              <a:rPr lang="en-US" sz="1600" b="1" dirty="0"/>
              <a:t>’</a:t>
            </a:r>
            <a:r>
              <a:rPr lang="en-US" sz="1600" b="1" dirty="0" smtClean="0"/>
              <a:t>11</a:t>
            </a:r>
            <a:endParaRPr lang="en-US" sz="1600" b="1" dirty="0"/>
          </a:p>
        </p:txBody>
      </p:sp>
      <p:pic>
        <p:nvPicPr>
          <p:cNvPr id="44" name="Picture 43" descr="Screen shot 2013-03-26 at 3.52.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760" y="1447829"/>
            <a:ext cx="757094" cy="779038"/>
          </a:xfrm>
          <a:prstGeom prst="rect">
            <a:avLst/>
          </a:prstGeom>
        </p:spPr>
      </p:pic>
      <p:pic>
        <p:nvPicPr>
          <p:cNvPr id="45" name="Picture 44" descr="Screen shot 2013-03-18 at 2.07.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361" y="1278227"/>
            <a:ext cx="727501" cy="953058"/>
          </a:xfrm>
          <a:prstGeom prst="rect">
            <a:avLst/>
          </a:prstGeom>
        </p:spPr>
      </p:pic>
      <p:sp>
        <p:nvSpPr>
          <p:cNvPr id="50" name="TextBox 49"/>
          <p:cNvSpPr txBox="1"/>
          <p:nvPr/>
        </p:nvSpPr>
        <p:spPr>
          <a:xfrm>
            <a:off x="6129449" y="4267647"/>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52" name="TextBox 51"/>
          <p:cNvSpPr txBox="1"/>
          <p:nvPr/>
        </p:nvSpPr>
        <p:spPr>
          <a:xfrm>
            <a:off x="6129449" y="3287024"/>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53" name="Cloud 52"/>
          <p:cNvSpPr/>
          <p:nvPr/>
        </p:nvSpPr>
        <p:spPr>
          <a:xfrm>
            <a:off x="7231457" y="1330821"/>
            <a:ext cx="1574325" cy="91703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FFFF00"/>
                </a:solidFill>
              </a:rPr>
              <a:t>?</a:t>
            </a:r>
            <a:endParaRPr lang="en-US" sz="4400" b="1" dirty="0">
              <a:solidFill>
                <a:srgbClr val="FFFF00"/>
              </a:solidFill>
            </a:endParaRPr>
          </a:p>
        </p:txBody>
      </p:sp>
      <p:sp>
        <p:nvSpPr>
          <p:cNvPr id="16" name="TextBox 15"/>
          <p:cNvSpPr txBox="1"/>
          <p:nvPr/>
        </p:nvSpPr>
        <p:spPr>
          <a:xfrm>
            <a:off x="273787" y="5086308"/>
            <a:ext cx="2007686" cy="461665"/>
          </a:xfrm>
          <a:prstGeom prst="rect">
            <a:avLst/>
          </a:prstGeom>
          <a:noFill/>
        </p:spPr>
        <p:txBody>
          <a:bodyPr wrap="square" rtlCol="0">
            <a:spAutoFit/>
          </a:bodyPr>
          <a:lstStyle/>
          <a:p>
            <a:r>
              <a:rPr lang="en-US" sz="2400" b="1" dirty="0" smtClean="0"/>
              <a:t>Fine Grained</a:t>
            </a:r>
            <a:endParaRPr lang="en-US" sz="2400" b="1" dirty="0"/>
          </a:p>
        </p:txBody>
      </p:sp>
      <p:sp>
        <p:nvSpPr>
          <p:cNvPr id="18" name="TextBox 17"/>
          <p:cNvSpPr txBox="1"/>
          <p:nvPr/>
        </p:nvSpPr>
        <p:spPr>
          <a:xfrm>
            <a:off x="3205586" y="5150707"/>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19" name="TextBox 18"/>
          <p:cNvSpPr txBox="1"/>
          <p:nvPr/>
        </p:nvSpPr>
        <p:spPr>
          <a:xfrm>
            <a:off x="4620109" y="5153705"/>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20" name="TextBox 19"/>
          <p:cNvSpPr txBox="1"/>
          <p:nvPr/>
        </p:nvSpPr>
        <p:spPr>
          <a:xfrm>
            <a:off x="6155016" y="5073676"/>
            <a:ext cx="797642" cy="584776"/>
          </a:xfrm>
          <a:prstGeom prst="rect">
            <a:avLst/>
          </a:prstGeom>
          <a:noFill/>
        </p:spPr>
        <p:txBody>
          <a:bodyPr wrap="square" rtlCol="0">
            <a:spAutoFit/>
          </a:bodyPr>
          <a:lstStyle/>
          <a:p>
            <a:r>
              <a:rPr lang="en-US" sz="3200" dirty="0" smtClean="0">
                <a:solidFill>
                  <a:srgbClr val="C0504D"/>
                </a:solidFill>
                <a:latin typeface="Zapf Dingbats"/>
                <a:ea typeface="Zapf Dingbats"/>
                <a:cs typeface="Zapf Dingbats"/>
                <a:sym typeface="Zapf Dingbats"/>
              </a:rPr>
              <a:t>✗</a:t>
            </a:r>
            <a:endParaRPr lang="en-US" sz="3200" dirty="0">
              <a:solidFill>
                <a:srgbClr val="C0504D"/>
              </a:solidFill>
            </a:endParaRPr>
          </a:p>
        </p:txBody>
      </p:sp>
      <p:pic>
        <p:nvPicPr>
          <p:cNvPr id="23" name="Picture 22" descr="Screen shot 2013-03-18 at 2.24.56 PM.png"/>
          <p:cNvPicPr>
            <a:picLocks noChangeAspect="1"/>
          </p:cNvPicPr>
          <p:nvPr/>
        </p:nvPicPr>
        <p:blipFill rotWithShape="1">
          <a:blip r:embed="rId5">
            <a:extLst>
              <a:ext uri="{28A0092B-C50C-407E-A947-70E740481C1C}">
                <a14:useLocalDpi xmlns:a14="http://schemas.microsoft.com/office/drawing/2010/main" val="0"/>
              </a:ext>
            </a:extLst>
          </a:blip>
          <a:srcRect t="42864" r="89664" b="30458"/>
          <a:stretch/>
        </p:blipFill>
        <p:spPr>
          <a:xfrm>
            <a:off x="5645783" y="1309715"/>
            <a:ext cx="755180" cy="935328"/>
          </a:xfrm>
          <a:prstGeom prst="rect">
            <a:avLst/>
          </a:prstGeom>
        </p:spPr>
      </p:pic>
      <p:pic>
        <p:nvPicPr>
          <p:cNvPr id="24" name="Picture 23" descr="Screen shot 2013-03-18 at 2.24.56 PM.png"/>
          <p:cNvPicPr>
            <a:picLocks noChangeAspect="1"/>
          </p:cNvPicPr>
          <p:nvPr/>
        </p:nvPicPr>
        <p:blipFill rotWithShape="1">
          <a:blip r:embed="rId5">
            <a:extLst>
              <a:ext uri="{28A0092B-C50C-407E-A947-70E740481C1C}">
                <a14:useLocalDpi xmlns:a14="http://schemas.microsoft.com/office/drawing/2010/main" val="0"/>
              </a:ext>
            </a:extLst>
          </a:blip>
          <a:srcRect l="51718" t="43814" r="39905" b="31939"/>
          <a:stretch/>
        </p:blipFill>
        <p:spPr>
          <a:xfrm>
            <a:off x="6363591" y="1351699"/>
            <a:ext cx="589067" cy="818210"/>
          </a:xfrm>
          <a:prstGeom prst="rect">
            <a:avLst/>
          </a:prstGeom>
        </p:spPr>
      </p:pic>
      <p:sp>
        <p:nvSpPr>
          <p:cNvPr id="25" name="Rectangle 24"/>
          <p:cNvSpPr/>
          <p:nvPr/>
        </p:nvSpPr>
        <p:spPr>
          <a:xfrm>
            <a:off x="5940865" y="2267124"/>
            <a:ext cx="1032783" cy="584776"/>
          </a:xfrm>
          <a:prstGeom prst="rect">
            <a:avLst/>
          </a:prstGeom>
        </p:spPr>
        <p:txBody>
          <a:bodyPr wrap="square">
            <a:spAutoFit/>
          </a:bodyPr>
          <a:lstStyle/>
          <a:p>
            <a:r>
              <a:rPr lang="en-US" sz="1600" b="1" dirty="0" err="1" smtClean="0"/>
              <a:t>Ahn</a:t>
            </a:r>
            <a:r>
              <a:rPr lang="en-US" sz="1600" b="1" dirty="0" smtClean="0"/>
              <a:t>, Liu, Blum ’06</a:t>
            </a:r>
            <a:endParaRPr lang="en-US" sz="1600" b="1" dirty="0"/>
          </a:p>
        </p:txBody>
      </p:sp>
      <p:sp>
        <p:nvSpPr>
          <p:cNvPr id="26" name="TextBox 25"/>
          <p:cNvSpPr txBox="1"/>
          <p:nvPr/>
        </p:nvSpPr>
        <p:spPr>
          <a:xfrm>
            <a:off x="7772179" y="4230311"/>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27" name="TextBox 26"/>
          <p:cNvSpPr txBox="1"/>
          <p:nvPr/>
        </p:nvSpPr>
        <p:spPr>
          <a:xfrm>
            <a:off x="7772179" y="3249688"/>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29" name="TextBox 28"/>
          <p:cNvSpPr txBox="1"/>
          <p:nvPr/>
        </p:nvSpPr>
        <p:spPr>
          <a:xfrm>
            <a:off x="7772179" y="5138481"/>
            <a:ext cx="797642" cy="523220"/>
          </a:xfrm>
          <a:prstGeom prst="rect">
            <a:avLst/>
          </a:prstGeom>
          <a:noFill/>
        </p:spPr>
        <p:txBody>
          <a:bodyPr wrap="square" rtlCol="0">
            <a:spAutoFit/>
          </a:bodyPr>
          <a:lstStyle/>
          <a:p>
            <a:r>
              <a:rPr lang="en-US" sz="2800" dirty="0" smtClean="0">
                <a:solidFill>
                  <a:srgbClr val="008000"/>
                </a:solidFill>
                <a:latin typeface="Zapf Dingbats"/>
                <a:ea typeface="Zapf Dingbats"/>
                <a:cs typeface="Zapf Dingbats"/>
                <a:sym typeface="Zapf Dingbats"/>
              </a:rPr>
              <a:t>✔</a:t>
            </a:r>
            <a:endParaRPr lang="en-US" sz="2800" dirty="0">
              <a:solidFill>
                <a:srgbClr val="008000"/>
              </a:solidFill>
            </a:endParaRPr>
          </a:p>
        </p:txBody>
      </p:sp>
      <p:sp>
        <p:nvSpPr>
          <p:cNvPr id="4" name="Date Placeholder 3"/>
          <p:cNvSpPr>
            <a:spLocks noGrp="1"/>
          </p:cNvSpPr>
          <p:nvPr>
            <p:ph type="dt" sz="half" idx="10"/>
          </p:nvPr>
        </p:nvSpPr>
        <p:spPr/>
        <p:txBody>
          <a:bodyPr/>
          <a:lstStyle/>
          <a:p>
            <a:r>
              <a:rPr lang="en-US" smtClean="0"/>
              <a:t>16-Nov-17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69</a:t>
            </a:fld>
            <a:endParaRPr lang="en-US" dirty="0"/>
          </a:p>
        </p:txBody>
      </p:sp>
    </p:spTree>
    <p:extLst>
      <p:ext uri="{BB962C8B-B14F-4D97-AF65-F5344CB8AC3E}">
        <p14:creationId xmlns:p14="http://schemas.microsoft.com/office/powerpoint/2010/main" val="399813276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03927" y="4665262"/>
            <a:ext cx="2482873" cy="1489724"/>
          </a:xfrm>
          <a:prstGeom prst="rect">
            <a:avLst/>
          </a:prstGeom>
        </p:spPr>
      </p:pic>
      <p:sp>
        <p:nvSpPr>
          <p:cNvPr id="6" name="TextBox 5"/>
          <p:cNvSpPr txBox="1"/>
          <p:nvPr/>
        </p:nvSpPr>
        <p:spPr>
          <a:xfrm>
            <a:off x="129716" y="2868362"/>
            <a:ext cx="9014284" cy="1200329"/>
          </a:xfrm>
          <a:prstGeom prst="rect">
            <a:avLst/>
          </a:prstGeom>
          <a:noFill/>
        </p:spPr>
        <p:txBody>
          <a:bodyPr wrap="square" rtlCol="0">
            <a:spAutoFit/>
          </a:bodyPr>
          <a:lstStyle/>
          <a:p>
            <a:pPr algn="ctr"/>
            <a:r>
              <a:rPr lang="en-US" sz="3600" b="1" dirty="0"/>
              <a:t>I</a:t>
            </a:r>
            <a:r>
              <a:rPr lang="en-US" sz="3600" b="1" dirty="0" smtClean="0"/>
              <a:t> wish my computer could recognize </a:t>
            </a:r>
            <a:r>
              <a:rPr lang="en-US" sz="3600" b="1" u="sng" dirty="0" smtClean="0">
                <a:solidFill>
                  <a:schemeClr val="accent2"/>
                </a:solidFill>
              </a:rPr>
              <a:t>EVERYTHING</a:t>
            </a:r>
            <a:endParaRPr lang="en-US" sz="3600" b="1" dirty="0">
              <a:solidFill>
                <a:schemeClr val="accent2"/>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a:t>
            </a:fld>
            <a:endParaRPr lang="en-US" dirty="0"/>
          </a:p>
        </p:txBody>
      </p:sp>
    </p:spTree>
    <p:extLst>
      <p:ext uri="{BB962C8B-B14F-4D97-AF65-F5344CB8AC3E}">
        <p14:creationId xmlns:p14="http://schemas.microsoft.com/office/powerpoint/2010/main" val="424084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78980" y="2785531"/>
            <a:ext cx="3890466" cy="584776"/>
          </a:xfrm>
          <a:prstGeom prst="rect">
            <a:avLst/>
          </a:prstGeom>
          <a:noFill/>
        </p:spPr>
        <p:txBody>
          <a:bodyPr wrap="square" rtlCol="0">
            <a:spAutoFit/>
          </a:bodyPr>
          <a:lstStyle/>
          <a:p>
            <a:r>
              <a:rPr lang="en-US" sz="3200" b="1" dirty="0" smtClean="0"/>
              <a:t> </a:t>
            </a:r>
            <a:r>
              <a:rPr lang="en-US" sz="3200" b="1" dirty="0">
                <a:solidFill>
                  <a:srgbClr val="C0504D"/>
                </a:solidFill>
              </a:rPr>
              <a:t>T</a:t>
            </a:r>
            <a:r>
              <a:rPr lang="en-US" sz="3200" b="1" dirty="0" smtClean="0">
                <a:solidFill>
                  <a:srgbClr val="C0504D"/>
                </a:solidFill>
              </a:rPr>
              <a:t>he</a:t>
            </a:r>
            <a:r>
              <a:rPr lang="en-US" sz="3200" b="1" dirty="0" smtClean="0"/>
              <a:t> </a:t>
            </a:r>
            <a:r>
              <a:rPr lang="en-US" sz="3200" b="1" dirty="0" smtClean="0">
                <a:solidFill>
                  <a:schemeClr val="accent2"/>
                </a:solidFill>
              </a:rPr>
              <a:t>Bubbles</a:t>
            </a:r>
            <a:r>
              <a:rPr lang="en-US" sz="3200" b="1" dirty="0" smtClean="0"/>
              <a:t> </a:t>
            </a:r>
            <a:r>
              <a:rPr lang="en-US" sz="3200" b="1" dirty="0">
                <a:solidFill>
                  <a:srgbClr val="C0504D"/>
                </a:solidFill>
              </a:rPr>
              <a:t>G</a:t>
            </a:r>
            <a:r>
              <a:rPr lang="en-US" sz="3200" b="1" dirty="0" smtClean="0">
                <a:solidFill>
                  <a:srgbClr val="C0504D"/>
                </a:solidFill>
              </a:rPr>
              <a:t>ame</a:t>
            </a:r>
            <a:r>
              <a:rPr lang="en-US" sz="3200" b="1" dirty="0" smtClean="0"/>
              <a:t> </a:t>
            </a:r>
            <a:endParaRPr lang="en-US" sz="3200" b="1" dirty="0"/>
          </a:p>
        </p:txBody>
      </p:sp>
      <p:sp>
        <p:nvSpPr>
          <p:cNvPr id="5" name="TextBox 4"/>
          <p:cNvSpPr txBox="1"/>
          <p:nvPr/>
        </p:nvSpPr>
        <p:spPr>
          <a:xfrm>
            <a:off x="258300" y="3713257"/>
            <a:ext cx="8631975" cy="830997"/>
          </a:xfrm>
          <a:prstGeom prst="rect">
            <a:avLst/>
          </a:prstGeom>
          <a:noFill/>
        </p:spPr>
        <p:txBody>
          <a:bodyPr wrap="square" rtlCol="0">
            <a:spAutoFit/>
          </a:bodyPr>
          <a:lstStyle/>
          <a:p>
            <a:r>
              <a:rPr lang="en-US" sz="2400" dirty="0" smtClean="0"/>
              <a:t>J. Deng, J. Krause, L. </a:t>
            </a:r>
            <a:r>
              <a:rPr lang="en-US" sz="2400" dirty="0" err="1" smtClean="0"/>
              <a:t>Fei-Fei</a:t>
            </a:r>
            <a:r>
              <a:rPr lang="en-US" sz="2400" b="1" dirty="0" smtClean="0"/>
              <a:t>. Fine-Grained Crowdsourcing for Fine-Grained Recognition. </a:t>
            </a:r>
            <a:r>
              <a:rPr lang="en-US" sz="2400" dirty="0" smtClean="0"/>
              <a:t>CVPR 2013</a:t>
            </a:r>
            <a:r>
              <a:rPr lang="en-US" sz="2400" b="1" dirty="0" smtClean="0"/>
              <a:t>. </a:t>
            </a: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70</a:t>
            </a:fld>
            <a:endParaRPr lang="en-US" dirty="0"/>
          </a:p>
        </p:txBody>
      </p:sp>
    </p:spTree>
    <p:extLst>
      <p:ext uri="{BB962C8B-B14F-4D97-AF65-F5344CB8AC3E}">
        <p14:creationId xmlns:p14="http://schemas.microsoft.com/office/powerpoint/2010/main" val="20439177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1517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9" y="1993289"/>
            <a:ext cx="2630658" cy="1753087"/>
          </a:xfrm>
          <a:prstGeom prst="rect">
            <a:avLst/>
          </a:prstGeom>
        </p:spPr>
      </p:pic>
      <p:pic>
        <p:nvPicPr>
          <p:cNvPr id="4" name="Picture 3" descr="150151528.jpg"/>
          <p:cNvPicPr>
            <a:picLocks noChangeAspect="1"/>
          </p:cNvPicPr>
          <p:nvPr/>
        </p:nvPicPr>
        <p:blipFill rotWithShape="1">
          <a:blip r:embed="rId4">
            <a:extLst>
              <a:ext uri="{28A0092B-C50C-407E-A947-70E740481C1C}">
                <a14:useLocalDpi xmlns:a14="http://schemas.microsoft.com/office/drawing/2010/main" val="0"/>
              </a:ext>
            </a:extLst>
          </a:blip>
          <a:srcRect t="4187"/>
          <a:stretch/>
        </p:blipFill>
        <p:spPr>
          <a:xfrm>
            <a:off x="199020" y="3992060"/>
            <a:ext cx="2630658" cy="1613399"/>
          </a:xfrm>
          <a:prstGeom prst="rect">
            <a:avLst/>
          </a:prstGeom>
        </p:spPr>
      </p:pic>
      <p:pic>
        <p:nvPicPr>
          <p:cNvPr id="5" name="Picture 4" descr="149129487.jpg"/>
          <p:cNvPicPr>
            <a:picLocks noChangeAspect="1"/>
          </p:cNvPicPr>
          <p:nvPr/>
        </p:nvPicPr>
        <p:blipFill rotWithShape="1">
          <a:blip r:embed="rId5">
            <a:extLst>
              <a:ext uri="{28A0092B-C50C-407E-A947-70E740481C1C}">
                <a14:useLocalDpi xmlns:a14="http://schemas.microsoft.com/office/drawing/2010/main" val="0"/>
              </a:ext>
            </a:extLst>
          </a:blip>
          <a:srcRect t="8218" b="6585"/>
          <a:stretch/>
        </p:blipFill>
        <p:spPr>
          <a:xfrm>
            <a:off x="6463744" y="1993289"/>
            <a:ext cx="2423487" cy="1753087"/>
          </a:xfrm>
          <a:prstGeom prst="rect">
            <a:avLst/>
          </a:prstGeom>
        </p:spPr>
      </p:pic>
      <p:pic>
        <p:nvPicPr>
          <p:cNvPr id="6" name="Picture 5" descr="149131038.jpg"/>
          <p:cNvPicPr>
            <a:picLocks noChangeAspect="1"/>
          </p:cNvPicPr>
          <p:nvPr/>
        </p:nvPicPr>
        <p:blipFill rotWithShape="1">
          <a:blip r:embed="rId6">
            <a:extLst>
              <a:ext uri="{28A0092B-C50C-407E-A947-70E740481C1C}">
                <a14:useLocalDpi xmlns:a14="http://schemas.microsoft.com/office/drawing/2010/main" val="0"/>
              </a:ext>
            </a:extLst>
          </a:blip>
          <a:srcRect t="6843" b="7792"/>
          <a:stretch/>
        </p:blipFill>
        <p:spPr>
          <a:xfrm>
            <a:off x="9650399" y="852563"/>
            <a:ext cx="2773207" cy="1775496"/>
          </a:xfrm>
          <a:prstGeom prst="rect">
            <a:avLst/>
          </a:prstGeom>
        </p:spPr>
      </p:pic>
      <p:pic>
        <p:nvPicPr>
          <p:cNvPr id="8" name="Picture 7" descr="149118249.jpg"/>
          <p:cNvPicPr>
            <a:picLocks noChangeAspect="1"/>
          </p:cNvPicPr>
          <p:nvPr/>
        </p:nvPicPr>
        <p:blipFill rotWithShape="1">
          <a:blip r:embed="rId7">
            <a:extLst>
              <a:ext uri="{28A0092B-C50C-407E-A947-70E740481C1C}">
                <a14:useLocalDpi xmlns:a14="http://schemas.microsoft.com/office/drawing/2010/main" val="0"/>
              </a:ext>
            </a:extLst>
          </a:blip>
          <a:srcRect l="8048" t="4583" r="12262" b="14951"/>
          <a:stretch/>
        </p:blipFill>
        <p:spPr>
          <a:xfrm>
            <a:off x="6440226" y="3992061"/>
            <a:ext cx="2423487" cy="1625000"/>
          </a:xfrm>
          <a:prstGeom prst="rect">
            <a:avLst/>
          </a:prstGeom>
        </p:spPr>
      </p:pic>
      <p:sp>
        <p:nvSpPr>
          <p:cNvPr id="10" name="Rectangle 9"/>
          <p:cNvSpPr/>
          <p:nvPr/>
        </p:nvSpPr>
        <p:spPr>
          <a:xfrm>
            <a:off x="105831"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6264667"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descr="150123831.thum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5539" y="2555970"/>
            <a:ext cx="3032078" cy="2271132"/>
          </a:xfrm>
          <a:prstGeom prst="rect">
            <a:avLst/>
          </a:prstGeom>
        </p:spPr>
      </p:pic>
      <p:pic>
        <p:nvPicPr>
          <p:cNvPr id="19" name="Picture 18" descr="150126693.jpg"/>
          <p:cNvPicPr>
            <a:picLocks noChangeAspect="1"/>
          </p:cNvPicPr>
          <p:nvPr/>
        </p:nvPicPr>
        <p:blipFill rotWithShape="1">
          <a:blip r:embed="rId9">
            <a:extLst>
              <a:ext uri="{28A0092B-C50C-407E-A947-70E740481C1C}">
                <a14:useLocalDpi xmlns:a14="http://schemas.microsoft.com/office/drawing/2010/main" val="0"/>
              </a:ext>
            </a:extLst>
          </a:blip>
          <a:srcRect l="6567" r="5343"/>
          <a:stretch/>
        </p:blipFill>
        <p:spPr>
          <a:xfrm>
            <a:off x="-3316471" y="4514770"/>
            <a:ext cx="3112665" cy="2204582"/>
          </a:xfrm>
          <a:prstGeom prst="rect">
            <a:avLst/>
          </a:prstGeom>
        </p:spPr>
      </p:pic>
      <p:sp>
        <p:nvSpPr>
          <p:cNvPr id="20" name="TextBox 19"/>
          <p:cNvSpPr txBox="1"/>
          <p:nvPr/>
        </p:nvSpPr>
        <p:spPr>
          <a:xfrm>
            <a:off x="3170857" y="646706"/>
            <a:ext cx="4652611" cy="707886"/>
          </a:xfrm>
          <a:prstGeom prst="rect">
            <a:avLst/>
          </a:prstGeom>
          <a:noFill/>
        </p:spPr>
        <p:txBody>
          <a:bodyPr wrap="square" rtlCol="0">
            <a:spAutoFit/>
          </a:bodyPr>
          <a:lstStyle/>
          <a:p>
            <a:r>
              <a:rPr lang="en-US" sz="4000" dirty="0" smtClean="0"/>
              <a:t>Let’s play</a:t>
            </a:r>
            <a:endParaRPr lang="en-US" sz="4000" dirty="0"/>
          </a:p>
        </p:txBody>
      </p:sp>
      <p:sp>
        <p:nvSpPr>
          <p:cNvPr id="25" name="TextBox 24"/>
          <p:cNvSpPr txBox="1"/>
          <p:nvPr/>
        </p:nvSpPr>
        <p:spPr>
          <a:xfrm>
            <a:off x="4133245" y="4491367"/>
            <a:ext cx="811363" cy="1446550"/>
          </a:xfrm>
          <a:prstGeom prst="rect">
            <a:avLst/>
          </a:prstGeom>
          <a:noFill/>
        </p:spPr>
        <p:txBody>
          <a:bodyPr wrap="square" rtlCol="0">
            <a:spAutoFit/>
          </a:bodyPr>
          <a:lstStyle/>
          <a:p>
            <a:r>
              <a:rPr lang="en-US"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p:txBody>
      </p:sp>
      <p:pic>
        <p:nvPicPr>
          <p:cNvPr id="7" name="Picture 6" descr="150176130.jpg"/>
          <p:cNvPicPr>
            <a:picLocks noChangeAspect="1"/>
          </p:cNvPicPr>
          <p:nvPr/>
        </p:nvPicPr>
        <p:blipFill rotWithShape="1">
          <a:blip r:embed="rId10">
            <a:grayscl/>
            <a:extLst>
              <a:ext uri="{BEBA8EAE-BF5A-486C-A8C5-ECC9F3942E4B}">
                <a14:imgProps xmlns:a14="http://schemas.microsoft.com/office/drawing/2010/main">
                  <a14:imgLayer r:embed="rId11">
                    <a14:imgEffect>
                      <a14:artisticBlur radius="24"/>
                    </a14:imgEffect>
                    <a14:imgEffect>
                      <a14:saturation sat="0"/>
                    </a14:imgEffect>
                  </a14:imgLayer>
                </a14:imgProps>
              </a:ext>
              <a:ext uri="{28A0092B-C50C-407E-A947-70E740481C1C}">
                <a14:useLocalDpi xmlns:a14="http://schemas.microsoft.com/office/drawing/2010/main" val="0"/>
              </a:ext>
            </a:extLst>
          </a:blip>
          <a:srcRect l="5199" t="17353" b="8711"/>
          <a:stretch/>
        </p:blipFill>
        <p:spPr>
          <a:xfrm>
            <a:off x="3112009" y="2628059"/>
            <a:ext cx="3031747" cy="1773390"/>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71</a:t>
            </a:fld>
            <a:endParaRPr lang="en-US" dirty="0"/>
          </a:p>
        </p:txBody>
      </p:sp>
    </p:spTree>
    <p:extLst>
      <p:ext uri="{BB962C8B-B14F-4D97-AF65-F5344CB8AC3E}">
        <p14:creationId xmlns:p14="http://schemas.microsoft.com/office/powerpoint/2010/main" val="38426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1517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9" y="1993289"/>
            <a:ext cx="2630658" cy="1753087"/>
          </a:xfrm>
          <a:prstGeom prst="rect">
            <a:avLst/>
          </a:prstGeom>
        </p:spPr>
      </p:pic>
      <p:pic>
        <p:nvPicPr>
          <p:cNvPr id="4" name="Picture 3" descr="150151528.jpg"/>
          <p:cNvPicPr>
            <a:picLocks noChangeAspect="1"/>
          </p:cNvPicPr>
          <p:nvPr/>
        </p:nvPicPr>
        <p:blipFill rotWithShape="1">
          <a:blip r:embed="rId4">
            <a:extLst>
              <a:ext uri="{28A0092B-C50C-407E-A947-70E740481C1C}">
                <a14:useLocalDpi xmlns:a14="http://schemas.microsoft.com/office/drawing/2010/main" val="0"/>
              </a:ext>
            </a:extLst>
          </a:blip>
          <a:srcRect t="4187"/>
          <a:stretch/>
        </p:blipFill>
        <p:spPr>
          <a:xfrm>
            <a:off x="199020" y="3992060"/>
            <a:ext cx="2630658" cy="1613399"/>
          </a:xfrm>
          <a:prstGeom prst="rect">
            <a:avLst/>
          </a:prstGeom>
        </p:spPr>
      </p:pic>
      <p:pic>
        <p:nvPicPr>
          <p:cNvPr id="5" name="Picture 4" descr="149129487.jpg"/>
          <p:cNvPicPr>
            <a:picLocks noChangeAspect="1"/>
          </p:cNvPicPr>
          <p:nvPr/>
        </p:nvPicPr>
        <p:blipFill rotWithShape="1">
          <a:blip r:embed="rId5">
            <a:extLst>
              <a:ext uri="{28A0092B-C50C-407E-A947-70E740481C1C}">
                <a14:useLocalDpi xmlns:a14="http://schemas.microsoft.com/office/drawing/2010/main" val="0"/>
              </a:ext>
            </a:extLst>
          </a:blip>
          <a:srcRect t="8218" b="6585"/>
          <a:stretch/>
        </p:blipFill>
        <p:spPr>
          <a:xfrm>
            <a:off x="6463744" y="1993289"/>
            <a:ext cx="2423487" cy="1753087"/>
          </a:xfrm>
          <a:prstGeom prst="rect">
            <a:avLst/>
          </a:prstGeom>
        </p:spPr>
      </p:pic>
      <p:pic>
        <p:nvPicPr>
          <p:cNvPr id="6" name="Picture 5" descr="149131038.jpg"/>
          <p:cNvPicPr>
            <a:picLocks noChangeAspect="1"/>
          </p:cNvPicPr>
          <p:nvPr/>
        </p:nvPicPr>
        <p:blipFill rotWithShape="1">
          <a:blip r:embed="rId6">
            <a:extLst>
              <a:ext uri="{28A0092B-C50C-407E-A947-70E740481C1C}">
                <a14:useLocalDpi xmlns:a14="http://schemas.microsoft.com/office/drawing/2010/main" val="0"/>
              </a:ext>
            </a:extLst>
          </a:blip>
          <a:srcRect t="6843" b="7792"/>
          <a:stretch/>
        </p:blipFill>
        <p:spPr>
          <a:xfrm>
            <a:off x="9650399" y="852563"/>
            <a:ext cx="2773207" cy="1775496"/>
          </a:xfrm>
          <a:prstGeom prst="rect">
            <a:avLst/>
          </a:prstGeom>
        </p:spPr>
      </p:pic>
      <p:pic>
        <p:nvPicPr>
          <p:cNvPr id="8" name="Picture 7" descr="149118249.jpg"/>
          <p:cNvPicPr>
            <a:picLocks noChangeAspect="1"/>
          </p:cNvPicPr>
          <p:nvPr/>
        </p:nvPicPr>
        <p:blipFill rotWithShape="1">
          <a:blip r:embed="rId7">
            <a:extLst>
              <a:ext uri="{28A0092B-C50C-407E-A947-70E740481C1C}">
                <a14:useLocalDpi xmlns:a14="http://schemas.microsoft.com/office/drawing/2010/main" val="0"/>
              </a:ext>
            </a:extLst>
          </a:blip>
          <a:srcRect l="8048" t="4583" r="12262" b="14951"/>
          <a:stretch/>
        </p:blipFill>
        <p:spPr>
          <a:xfrm>
            <a:off x="6440226" y="3992061"/>
            <a:ext cx="2423487" cy="1625000"/>
          </a:xfrm>
          <a:prstGeom prst="rect">
            <a:avLst/>
          </a:prstGeom>
        </p:spPr>
      </p:pic>
      <p:sp>
        <p:nvSpPr>
          <p:cNvPr id="10" name="Rectangle 9"/>
          <p:cNvSpPr/>
          <p:nvPr/>
        </p:nvSpPr>
        <p:spPr>
          <a:xfrm>
            <a:off x="105831"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6264667"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descr="150123831.thum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5539" y="2555970"/>
            <a:ext cx="3032078" cy="2271132"/>
          </a:xfrm>
          <a:prstGeom prst="rect">
            <a:avLst/>
          </a:prstGeom>
        </p:spPr>
      </p:pic>
      <p:pic>
        <p:nvPicPr>
          <p:cNvPr id="19" name="Picture 18" descr="150126693.jpg"/>
          <p:cNvPicPr>
            <a:picLocks noChangeAspect="1"/>
          </p:cNvPicPr>
          <p:nvPr/>
        </p:nvPicPr>
        <p:blipFill rotWithShape="1">
          <a:blip r:embed="rId9">
            <a:extLst>
              <a:ext uri="{28A0092B-C50C-407E-A947-70E740481C1C}">
                <a14:useLocalDpi xmlns:a14="http://schemas.microsoft.com/office/drawing/2010/main" val="0"/>
              </a:ext>
            </a:extLst>
          </a:blip>
          <a:srcRect l="6567" r="5343"/>
          <a:stretch/>
        </p:blipFill>
        <p:spPr>
          <a:xfrm>
            <a:off x="-3316471" y="4514770"/>
            <a:ext cx="3112665" cy="2204582"/>
          </a:xfrm>
          <a:prstGeom prst="rect">
            <a:avLst/>
          </a:prstGeom>
        </p:spPr>
      </p:pic>
      <p:sp>
        <p:nvSpPr>
          <p:cNvPr id="20" name="TextBox 19"/>
          <p:cNvSpPr txBox="1"/>
          <p:nvPr/>
        </p:nvSpPr>
        <p:spPr>
          <a:xfrm>
            <a:off x="3170857" y="646706"/>
            <a:ext cx="4652611" cy="707886"/>
          </a:xfrm>
          <a:prstGeom prst="rect">
            <a:avLst/>
          </a:prstGeom>
          <a:noFill/>
        </p:spPr>
        <p:txBody>
          <a:bodyPr wrap="square" rtlCol="0">
            <a:spAutoFit/>
          </a:bodyPr>
          <a:lstStyle/>
          <a:p>
            <a:r>
              <a:rPr lang="en-US" sz="4000" dirty="0" smtClean="0"/>
              <a:t>Let’s play</a:t>
            </a:r>
            <a:endParaRPr lang="en-US" sz="4000" dirty="0"/>
          </a:p>
        </p:txBody>
      </p:sp>
      <p:sp>
        <p:nvSpPr>
          <p:cNvPr id="25" name="TextBox 24"/>
          <p:cNvSpPr txBox="1"/>
          <p:nvPr/>
        </p:nvSpPr>
        <p:spPr>
          <a:xfrm>
            <a:off x="4133245" y="4491367"/>
            <a:ext cx="811363" cy="1446550"/>
          </a:xfrm>
          <a:prstGeom prst="rect">
            <a:avLst/>
          </a:prstGeom>
          <a:noFill/>
        </p:spPr>
        <p:txBody>
          <a:bodyPr wrap="square" rtlCol="0">
            <a:spAutoFit/>
          </a:bodyPr>
          <a:lstStyle/>
          <a:p>
            <a:r>
              <a:rPr lang="en-US"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p:txBody>
      </p:sp>
      <p:pic>
        <p:nvPicPr>
          <p:cNvPr id="7" name="Picture 6" descr="150176130.jpg"/>
          <p:cNvPicPr>
            <a:picLocks noChangeAspect="1"/>
          </p:cNvPicPr>
          <p:nvPr/>
        </p:nvPicPr>
        <p:blipFill rotWithShape="1">
          <a:blip r:embed="rId10">
            <a:grayscl/>
            <a:extLst>
              <a:ext uri="{BEBA8EAE-BF5A-486C-A8C5-ECC9F3942E4B}">
                <a14:imgProps xmlns:a14="http://schemas.microsoft.com/office/drawing/2010/main">
                  <a14:imgLayer r:embed="rId11">
                    <a14:imgEffect>
                      <a14:artisticBlur radius="24"/>
                    </a14:imgEffect>
                    <a14:imgEffect>
                      <a14:saturation sat="0"/>
                    </a14:imgEffect>
                  </a14:imgLayer>
                </a14:imgProps>
              </a:ext>
              <a:ext uri="{28A0092B-C50C-407E-A947-70E740481C1C}">
                <a14:useLocalDpi xmlns:a14="http://schemas.microsoft.com/office/drawing/2010/main" val="0"/>
              </a:ext>
            </a:extLst>
          </a:blip>
          <a:srcRect l="5199" t="17353" b="8711"/>
          <a:stretch/>
        </p:blipFill>
        <p:spPr>
          <a:xfrm>
            <a:off x="3112009" y="2628059"/>
            <a:ext cx="3031747" cy="1773390"/>
          </a:xfrm>
          <a:prstGeom prst="rect">
            <a:avLst/>
          </a:prstGeom>
        </p:spPr>
      </p:pic>
      <p:sp>
        <p:nvSpPr>
          <p:cNvPr id="17" name="Oval 16"/>
          <p:cNvSpPr/>
          <p:nvPr/>
        </p:nvSpPr>
        <p:spPr>
          <a:xfrm>
            <a:off x="4675751" y="3570404"/>
            <a:ext cx="646110" cy="646110"/>
          </a:xfrm>
          <a:prstGeom prst="ellipse">
            <a:avLst/>
          </a:prstGeom>
          <a:noFill/>
          <a:ln w="3810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686575" y="3570403"/>
            <a:ext cx="646110" cy="646110"/>
          </a:xfrm>
          <a:prstGeom prst="ellipse">
            <a:avLst/>
          </a:prstGeom>
          <a:noFill/>
          <a:ln w="3810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825320" y="3678254"/>
            <a:ext cx="924411" cy="400110"/>
          </a:xfrm>
          <a:prstGeom prst="rect">
            <a:avLst/>
          </a:prstGeom>
          <a:noFill/>
        </p:spPr>
        <p:txBody>
          <a:bodyPr wrap="square" rtlCol="0">
            <a:spAutoFit/>
          </a:bodyPr>
          <a:lstStyle/>
          <a:p>
            <a:r>
              <a:rPr lang="en-US" sz="2000" b="1" dirty="0">
                <a:solidFill>
                  <a:srgbClr val="82FF5B"/>
                </a:solidFill>
              </a:rPr>
              <a:t>1</a:t>
            </a:r>
          </a:p>
        </p:txBody>
      </p:sp>
      <p:sp>
        <p:nvSpPr>
          <p:cNvPr id="22" name="TextBox 21"/>
          <p:cNvSpPr txBox="1"/>
          <p:nvPr/>
        </p:nvSpPr>
        <p:spPr>
          <a:xfrm>
            <a:off x="4847325" y="3678254"/>
            <a:ext cx="924411" cy="400110"/>
          </a:xfrm>
          <a:prstGeom prst="rect">
            <a:avLst/>
          </a:prstGeom>
          <a:noFill/>
        </p:spPr>
        <p:txBody>
          <a:bodyPr wrap="square" rtlCol="0">
            <a:spAutoFit/>
          </a:bodyPr>
          <a:lstStyle/>
          <a:p>
            <a:r>
              <a:rPr lang="en-US" sz="2000" b="1" dirty="0">
                <a:solidFill>
                  <a:srgbClr val="82FF5B"/>
                </a:solidFill>
              </a:rPr>
              <a:t>2</a:t>
            </a: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72</a:t>
            </a:fld>
            <a:endParaRPr lang="en-US" dirty="0"/>
          </a:p>
        </p:txBody>
      </p:sp>
    </p:spTree>
    <p:extLst>
      <p:ext uri="{BB962C8B-B14F-4D97-AF65-F5344CB8AC3E}">
        <p14:creationId xmlns:p14="http://schemas.microsoft.com/office/powerpoint/2010/main" val="118309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1517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9" y="1993289"/>
            <a:ext cx="2630658" cy="1753087"/>
          </a:xfrm>
          <a:prstGeom prst="rect">
            <a:avLst/>
          </a:prstGeom>
        </p:spPr>
      </p:pic>
      <p:pic>
        <p:nvPicPr>
          <p:cNvPr id="4" name="Picture 3" descr="150151528.jpg"/>
          <p:cNvPicPr>
            <a:picLocks noChangeAspect="1"/>
          </p:cNvPicPr>
          <p:nvPr/>
        </p:nvPicPr>
        <p:blipFill rotWithShape="1">
          <a:blip r:embed="rId4">
            <a:extLst>
              <a:ext uri="{28A0092B-C50C-407E-A947-70E740481C1C}">
                <a14:useLocalDpi xmlns:a14="http://schemas.microsoft.com/office/drawing/2010/main" val="0"/>
              </a:ext>
            </a:extLst>
          </a:blip>
          <a:srcRect t="4187"/>
          <a:stretch/>
        </p:blipFill>
        <p:spPr>
          <a:xfrm>
            <a:off x="199020" y="3992060"/>
            <a:ext cx="2630658" cy="1613399"/>
          </a:xfrm>
          <a:prstGeom prst="rect">
            <a:avLst/>
          </a:prstGeom>
        </p:spPr>
      </p:pic>
      <p:pic>
        <p:nvPicPr>
          <p:cNvPr id="5" name="Picture 4" descr="149129487.jpg"/>
          <p:cNvPicPr>
            <a:picLocks noChangeAspect="1"/>
          </p:cNvPicPr>
          <p:nvPr/>
        </p:nvPicPr>
        <p:blipFill rotWithShape="1">
          <a:blip r:embed="rId5">
            <a:extLst>
              <a:ext uri="{28A0092B-C50C-407E-A947-70E740481C1C}">
                <a14:useLocalDpi xmlns:a14="http://schemas.microsoft.com/office/drawing/2010/main" val="0"/>
              </a:ext>
            </a:extLst>
          </a:blip>
          <a:srcRect t="8218" b="6585"/>
          <a:stretch/>
        </p:blipFill>
        <p:spPr>
          <a:xfrm>
            <a:off x="6463744" y="1993289"/>
            <a:ext cx="2423487" cy="1753087"/>
          </a:xfrm>
          <a:prstGeom prst="rect">
            <a:avLst/>
          </a:prstGeom>
        </p:spPr>
      </p:pic>
      <p:pic>
        <p:nvPicPr>
          <p:cNvPr id="6" name="Picture 5" descr="149131038.jpg"/>
          <p:cNvPicPr>
            <a:picLocks noChangeAspect="1"/>
          </p:cNvPicPr>
          <p:nvPr/>
        </p:nvPicPr>
        <p:blipFill rotWithShape="1">
          <a:blip r:embed="rId6">
            <a:extLst>
              <a:ext uri="{28A0092B-C50C-407E-A947-70E740481C1C}">
                <a14:useLocalDpi xmlns:a14="http://schemas.microsoft.com/office/drawing/2010/main" val="0"/>
              </a:ext>
            </a:extLst>
          </a:blip>
          <a:srcRect t="6843" b="7792"/>
          <a:stretch/>
        </p:blipFill>
        <p:spPr>
          <a:xfrm>
            <a:off x="9650399" y="852563"/>
            <a:ext cx="2773207" cy="1775496"/>
          </a:xfrm>
          <a:prstGeom prst="rect">
            <a:avLst/>
          </a:prstGeom>
        </p:spPr>
      </p:pic>
      <p:pic>
        <p:nvPicPr>
          <p:cNvPr id="8" name="Picture 7" descr="149118249.jpg"/>
          <p:cNvPicPr>
            <a:picLocks noChangeAspect="1"/>
          </p:cNvPicPr>
          <p:nvPr/>
        </p:nvPicPr>
        <p:blipFill rotWithShape="1">
          <a:blip r:embed="rId7">
            <a:extLst>
              <a:ext uri="{28A0092B-C50C-407E-A947-70E740481C1C}">
                <a14:useLocalDpi xmlns:a14="http://schemas.microsoft.com/office/drawing/2010/main" val="0"/>
              </a:ext>
            </a:extLst>
          </a:blip>
          <a:srcRect l="8048" t="4583" r="12262" b="14951"/>
          <a:stretch/>
        </p:blipFill>
        <p:spPr>
          <a:xfrm>
            <a:off x="6440226" y="3992061"/>
            <a:ext cx="2423487" cy="1625000"/>
          </a:xfrm>
          <a:prstGeom prst="rect">
            <a:avLst/>
          </a:prstGeom>
        </p:spPr>
      </p:pic>
      <p:sp>
        <p:nvSpPr>
          <p:cNvPr id="10" name="Rectangle 9"/>
          <p:cNvSpPr/>
          <p:nvPr/>
        </p:nvSpPr>
        <p:spPr>
          <a:xfrm>
            <a:off x="105831"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6264667"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descr="150123831.thum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5539" y="2555970"/>
            <a:ext cx="3032078" cy="2271132"/>
          </a:xfrm>
          <a:prstGeom prst="rect">
            <a:avLst/>
          </a:prstGeom>
        </p:spPr>
      </p:pic>
      <p:pic>
        <p:nvPicPr>
          <p:cNvPr id="19" name="Picture 18" descr="150126693.jpg"/>
          <p:cNvPicPr>
            <a:picLocks noChangeAspect="1"/>
          </p:cNvPicPr>
          <p:nvPr/>
        </p:nvPicPr>
        <p:blipFill rotWithShape="1">
          <a:blip r:embed="rId9">
            <a:extLst>
              <a:ext uri="{28A0092B-C50C-407E-A947-70E740481C1C}">
                <a14:useLocalDpi xmlns:a14="http://schemas.microsoft.com/office/drawing/2010/main" val="0"/>
              </a:ext>
            </a:extLst>
          </a:blip>
          <a:srcRect l="6567" r="5343"/>
          <a:stretch/>
        </p:blipFill>
        <p:spPr>
          <a:xfrm>
            <a:off x="-3316471" y="4514770"/>
            <a:ext cx="3112665" cy="2204582"/>
          </a:xfrm>
          <a:prstGeom prst="rect">
            <a:avLst/>
          </a:prstGeom>
        </p:spPr>
      </p:pic>
      <p:sp>
        <p:nvSpPr>
          <p:cNvPr id="20" name="TextBox 19"/>
          <p:cNvSpPr txBox="1"/>
          <p:nvPr/>
        </p:nvSpPr>
        <p:spPr>
          <a:xfrm>
            <a:off x="3170857" y="646706"/>
            <a:ext cx="4652611" cy="707886"/>
          </a:xfrm>
          <a:prstGeom prst="rect">
            <a:avLst/>
          </a:prstGeom>
          <a:noFill/>
        </p:spPr>
        <p:txBody>
          <a:bodyPr wrap="square" rtlCol="0">
            <a:spAutoFit/>
          </a:bodyPr>
          <a:lstStyle/>
          <a:p>
            <a:r>
              <a:rPr lang="en-US" sz="4000" dirty="0" smtClean="0"/>
              <a:t>Let’s play</a:t>
            </a:r>
            <a:endParaRPr lang="en-US" sz="4000" dirty="0"/>
          </a:p>
        </p:txBody>
      </p:sp>
      <p:sp>
        <p:nvSpPr>
          <p:cNvPr id="25" name="TextBox 24"/>
          <p:cNvSpPr txBox="1"/>
          <p:nvPr/>
        </p:nvSpPr>
        <p:spPr>
          <a:xfrm>
            <a:off x="4133245" y="4491367"/>
            <a:ext cx="811363" cy="1446550"/>
          </a:xfrm>
          <a:prstGeom prst="rect">
            <a:avLst/>
          </a:prstGeom>
          <a:noFill/>
        </p:spPr>
        <p:txBody>
          <a:bodyPr wrap="square" rtlCol="0">
            <a:spAutoFit/>
          </a:bodyPr>
          <a:lstStyle/>
          <a:p>
            <a:r>
              <a:rPr lang="en-US"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p:txBody>
      </p:sp>
      <p:pic>
        <p:nvPicPr>
          <p:cNvPr id="7" name="Picture 6" descr="150176130.jpg"/>
          <p:cNvPicPr>
            <a:picLocks noChangeAspect="1"/>
          </p:cNvPicPr>
          <p:nvPr/>
        </p:nvPicPr>
        <p:blipFill rotWithShape="1">
          <a:blip r:embed="rId10">
            <a:grayscl/>
            <a:extLst>
              <a:ext uri="{BEBA8EAE-BF5A-486C-A8C5-ECC9F3942E4B}">
                <a14:imgProps xmlns:a14="http://schemas.microsoft.com/office/drawing/2010/main">
                  <a14:imgLayer r:embed="rId11">
                    <a14:imgEffect>
                      <a14:artisticBlur radius="24"/>
                    </a14:imgEffect>
                    <a14:imgEffect>
                      <a14:saturation sat="0"/>
                    </a14:imgEffect>
                  </a14:imgLayer>
                </a14:imgProps>
              </a:ext>
              <a:ext uri="{28A0092B-C50C-407E-A947-70E740481C1C}">
                <a14:useLocalDpi xmlns:a14="http://schemas.microsoft.com/office/drawing/2010/main" val="0"/>
              </a:ext>
            </a:extLst>
          </a:blip>
          <a:srcRect l="5199" t="17353" b="8711"/>
          <a:stretch/>
        </p:blipFill>
        <p:spPr>
          <a:xfrm>
            <a:off x="3112009" y="2628059"/>
            <a:ext cx="3031747" cy="1773390"/>
          </a:xfrm>
          <a:prstGeom prst="rect">
            <a:avLst/>
          </a:prstGeom>
        </p:spPr>
      </p:pic>
      <p:pic>
        <p:nvPicPr>
          <p:cNvPr id="24" name="Picture 23" descr="150176130.jpg"/>
          <p:cNvPicPr>
            <a:picLocks noChangeAspect="1"/>
          </p:cNvPicPr>
          <p:nvPr/>
        </p:nvPicPr>
        <p:blipFill rotWithShape="1">
          <a:blip r:embed="rId12">
            <a:alphaModFix/>
            <a:extLst>
              <a:ext uri="{28A0092B-C50C-407E-A947-70E740481C1C}">
                <a14:useLocalDpi xmlns:a14="http://schemas.microsoft.com/office/drawing/2010/main" val="0"/>
              </a:ext>
            </a:extLst>
          </a:blip>
          <a:srcRect l="23164" t="57363" r="57173" b="16421"/>
          <a:stretch/>
        </p:blipFill>
        <p:spPr>
          <a:xfrm>
            <a:off x="3686575" y="3587736"/>
            <a:ext cx="628814" cy="628777"/>
          </a:xfrm>
          <a:prstGeom prst="ellipse">
            <a:avLst/>
          </a:prstGeom>
        </p:spPr>
      </p:pic>
      <p:sp>
        <p:nvSpPr>
          <p:cNvPr id="26" name="Oval 25"/>
          <p:cNvSpPr/>
          <p:nvPr/>
        </p:nvSpPr>
        <p:spPr>
          <a:xfrm>
            <a:off x="3686575" y="3570403"/>
            <a:ext cx="646110" cy="646110"/>
          </a:xfrm>
          <a:prstGeom prst="ellipse">
            <a:avLst/>
          </a:prstGeom>
          <a:noFill/>
          <a:ln w="3810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73</a:t>
            </a:fld>
            <a:endParaRPr lang="en-US" dirty="0"/>
          </a:p>
        </p:txBody>
      </p:sp>
    </p:spTree>
    <p:extLst>
      <p:ext uri="{BB962C8B-B14F-4D97-AF65-F5344CB8AC3E}">
        <p14:creationId xmlns:p14="http://schemas.microsoft.com/office/powerpoint/2010/main" val="181765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1517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9" y="1993289"/>
            <a:ext cx="2630658" cy="1753087"/>
          </a:xfrm>
          <a:prstGeom prst="rect">
            <a:avLst/>
          </a:prstGeom>
        </p:spPr>
      </p:pic>
      <p:pic>
        <p:nvPicPr>
          <p:cNvPr id="4" name="Picture 3" descr="150151528.jpg"/>
          <p:cNvPicPr>
            <a:picLocks noChangeAspect="1"/>
          </p:cNvPicPr>
          <p:nvPr/>
        </p:nvPicPr>
        <p:blipFill rotWithShape="1">
          <a:blip r:embed="rId4">
            <a:extLst>
              <a:ext uri="{28A0092B-C50C-407E-A947-70E740481C1C}">
                <a14:useLocalDpi xmlns:a14="http://schemas.microsoft.com/office/drawing/2010/main" val="0"/>
              </a:ext>
            </a:extLst>
          </a:blip>
          <a:srcRect t="4187"/>
          <a:stretch/>
        </p:blipFill>
        <p:spPr>
          <a:xfrm>
            <a:off x="199020" y="3992060"/>
            <a:ext cx="2630658" cy="1613399"/>
          </a:xfrm>
          <a:prstGeom prst="rect">
            <a:avLst/>
          </a:prstGeom>
        </p:spPr>
      </p:pic>
      <p:pic>
        <p:nvPicPr>
          <p:cNvPr id="5" name="Picture 4" descr="149129487.jpg"/>
          <p:cNvPicPr>
            <a:picLocks noChangeAspect="1"/>
          </p:cNvPicPr>
          <p:nvPr/>
        </p:nvPicPr>
        <p:blipFill rotWithShape="1">
          <a:blip r:embed="rId5">
            <a:extLst>
              <a:ext uri="{28A0092B-C50C-407E-A947-70E740481C1C}">
                <a14:useLocalDpi xmlns:a14="http://schemas.microsoft.com/office/drawing/2010/main" val="0"/>
              </a:ext>
            </a:extLst>
          </a:blip>
          <a:srcRect t="8218" b="6585"/>
          <a:stretch/>
        </p:blipFill>
        <p:spPr>
          <a:xfrm>
            <a:off x="6463744" y="1993289"/>
            <a:ext cx="2423487" cy="1753087"/>
          </a:xfrm>
          <a:prstGeom prst="rect">
            <a:avLst/>
          </a:prstGeom>
        </p:spPr>
      </p:pic>
      <p:pic>
        <p:nvPicPr>
          <p:cNvPr id="6" name="Picture 5" descr="149131038.jpg"/>
          <p:cNvPicPr>
            <a:picLocks noChangeAspect="1"/>
          </p:cNvPicPr>
          <p:nvPr/>
        </p:nvPicPr>
        <p:blipFill rotWithShape="1">
          <a:blip r:embed="rId6">
            <a:extLst>
              <a:ext uri="{28A0092B-C50C-407E-A947-70E740481C1C}">
                <a14:useLocalDpi xmlns:a14="http://schemas.microsoft.com/office/drawing/2010/main" val="0"/>
              </a:ext>
            </a:extLst>
          </a:blip>
          <a:srcRect t="6843" b="7792"/>
          <a:stretch/>
        </p:blipFill>
        <p:spPr>
          <a:xfrm>
            <a:off x="9650399" y="852563"/>
            <a:ext cx="2773207" cy="1775496"/>
          </a:xfrm>
          <a:prstGeom prst="rect">
            <a:avLst/>
          </a:prstGeom>
        </p:spPr>
      </p:pic>
      <p:pic>
        <p:nvPicPr>
          <p:cNvPr id="8" name="Picture 7" descr="149118249.jpg"/>
          <p:cNvPicPr>
            <a:picLocks noChangeAspect="1"/>
          </p:cNvPicPr>
          <p:nvPr/>
        </p:nvPicPr>
        <p:blipFill rotWithShape="1">
          <a:blip r:embed="rId7">
            <a:extLst>
              <a:ext uri="{28A0092B-C50C-407E-A947-70E740481C1C}">
                <a14:useLocalDpi xmlns:a14="http://schemas.microsoft.com/office/drawing/2010/main" val="0"/>
              </a:ext>
            </a:extLst>
          </a:blip>
          <a:srcRect l="8048" t="4583" r="12262" b="14951"/>
          <a:stretch/>
        </p:blipFill>
        <p:spPr>
          <a:xfrm>
            <a:off x="6440226" y="3992061"/>
            <a:ext cx="2423487" cy="1625000"/>
          </a:xfrm>
          <a:prstGeom prst="rect">
            <a:avLst/>
          </a:prstGeom>
        </p:spPr>
      </p:pic>
      <p:sp>
        <p:nvSpPr>
          <p:cNvPr id="10" name="Rectangle 9"/>
          <p:cNvSpPr/>
          <p:nvPr/>
        </p:nvSpPr>
        <p:spPr>
          <a:xfrm>
            <a:off x="105831"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6264667" y="1904836"/>
            <a:ext cx="2869167" cy="3903740"/>
          </a:xfrm>
          <a:prstGeom prst="rect">
            <a:avLst/>
          </a:prstGeom>
          <a:noFill/>
          <a:ln>
            <a:solidFill>
              <a:schemeClr val="accent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descr="150123831.thum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5539" y="2555970"/>
            <a:ext cx="3032078" cy="2271132"/>
          </a:xfrm>
          <a:prstGeom prst="rect">
            <a:avLst/>
          </a:prstGeom>
        </p:spPr>
      </p:pic>
      <p:pic>
        <p:nvPicPr>
          <p:cNvPr id="19" name="Picture 18" descr="150126693.jpg"/>
          <p:cNvPicPr>
            <a:picLocks noChangeAspect="1"/>
          </p:cNvPicPr>
          <p:nvPr/>
        </p:nvPicPr>
        <p:blipFill rotWithShape="1">
          <a:blip r:embed="rId9">
            <a:extLst>
              <a:ext uri="{28A0092B-C50C-407E-A947-70E740481C1C}">
                <a14:useLocalDpi xmlns:a14="http://schemas.microsoft.com/office/drawing/2010/main" val="0"/>
              </a:ext>
            </a:extLst>
          </a:blip>
          <a:srcRect l="6567" r="5343"/>
          <a:stretch/>
        </p:blipFill>
        <p:spPr>
          <a:xfrm>
            <a:off x="-3316471" y="4514770"/>
            <a:ext cx="3112665" cy="2204582"/>
          </a:xfrm>
          <a:prstGeom prst="rect">
            <a:avLst/>
          </a:prstGeom>
        </p:spPr>
      </p:pic>
      <p:sp>
        <p:nvSpPr>
          <p:cNvPr id="20" name="TextBox 19"/>
          <p:cNvSpPr txBox="1"/>
          <p:nvPr/>
        </p:nvSpPr>
        <p:spPr>
          <a:xfrm>
            <a:off x="3170857" y="646706"/>
            <a:ext cx="4652611" cy="707886"/>
          </a:xfrm>
          <a:prstGeom prst="rect">
            <a:avLst/>
          </a:prstGeom>
          <a:noFill/>
        </p:spPr>
        <p:txBody>
          <a:bodyPr wrap="square" rtlCol="0">
            <a:spAutoFit/>
          </a:bodyPr>
          <a:lstStyle/>
          <a:p>
            <a:r>
              <a:rPr lang="en-US" sz="4000" dirty="0" smtClean="0"/>
              <a:t>Let’s play</a:t>
            </a:r>
            <a:endParaRPr lang="en-US" sz="4000" dirty="0"/>
          </a:p>
        </p:txBody>
      </p:sp>
      <p:sp>
        <p:nvSpPr>
          <p:cNvPr id="25" name="TextBox 24"/>
          <p:cNvSpPr txBox="1"/>
          <p:nvPr/>
        </p:nvSpPr>
        <p:spPr>
          <a:xfrm>
            <a:off x="4133245" y="4491367"/>
            <a:ext cx="811363" cy="1446550"/>
          </a:xfrm>
          <a:prstGeom prst="rect">
            <a:avLst/>
          </a:prstGeom>
          <a:noFill/>
        </p:spPr>
        <p:txBody>
          <a:bodyPr wrap="square" rtlCol="0">
            <a:spAutoFit/>
          </a:bodyPr>
          <a:lstStyle/>
          <a:p>
            <a:r>
              <a:rPr lang="en-US"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p:txBody>
      </p:sp>
      <p:pic>
        <p:nvPicPr>
          <p:cNvPr id="7" name="Picture 6" descr="150176130.jpg"/>
          <p:cNvPicPr>
            <a:picLocks noChangeAspect="1"/>
          </p:cNvPicPr>
          <p:nvPr/>
        </p:nvPicPr>
        <p:blipFill rotWithShape="1">
          <a:blip r:embed="rId10">
            <a:grayscl/>
            <a:extLst>
              <a:ext uri="{BEBA8EAE-BF5A-486C-A8C5-ECC9F3942E4B}">
                <a14:imgProps xmlns:a14="http://schemas.microsoft.com/office/drawing/2010/main">
                  <a14:imgLayer r:embed="rId11">
                    <a14:imgEffect>
                      <a14:artisticBlur radius="24"/>
                    </a14:imgEffect>
                    <a14:imgEffect>
                      <a14:saturation sat="0"/>
                    </a14:imgEffect>
                  </a14:imgLayer>
                </a14:imgProps>
              </a:ext>
              <a:ext uri="{28A0092B-C50C-407E-A947-70E740481C1C}">
                <a14:useLocalDpi xmlns:a14="http://schemas.microsoft.com/office/drawing/2010/main" val="0"/>
              </a:ext>
            </a:extLst>
          </a:blip>
          <a:srcRect l="5199" t="17353" b="8711"/>
          <a:stretch/>
        </p:blipFill>
        <p:spPr>
          <a:xfrm>
            <a:off x="3112009" y="2628059"/>
            <a:ext cx="3031747" cy="1773390"/>
          </a:xfrm>
          <a:prstGeom prst="rect">
            <a:avLst/>
          </a:prstGeom>
        </p:spPr>
      </p:pic>
      <p:pic>
        <p:nvPicPr>
          <p:cNvPr id="24" name="Picture 23" descr="150176130.jpg"/>
          <p:cNvPicPr>
            <a:picLocks noChangeAspect="1"/>
          </p:cNvPicPr>
          <p:nvPr/>
        </p:nvPicPr>
        <p:blipFill rotWithShape="1">
          <a:blip r:embed="rId12">
            <a:alphaModFix/>
            <a:extLst>
              <a:ext uri="{28A0092B-C50C-407E-A947-70E740481C1C}">
                <a14:useLocalDpi xmlns:a14="http://schemas.microsoft.com/office/drawing/2010/main" val="0"/>
              </a:ext>
            </a:extLst>
          </a:blip>
          <a:srcRect l="54780" t="56640" r="25557" b="16421"/>
          <a:stretch/>
        </p:blipFill>
        <p:spPr>
          <a:xfrm>
            <a:off x="4697609" y="3570404"/>
            <a:ext cx="628812" cy="646110"/>
          </a:xfrm>
          <a:prstGeom prst="ellipse">
            <a:avLst/>
          </a:prstGeom>
        </p:spPr>
      </p:pic>
      <p:sp>
        <p:nvSpPr>
          <p:cNvPr id="26" name="Oval 25"/>
          <p:cNvSpPr/>
          <p:nvPr/>
        </p:nvSpPr>
        <p:spPr>
          <a:xfrm>
            <a:off x="4675751" y="3570404"/>
            <a:ext cx="646110" cy="646110"/>
          </a:xfrm>
          <a:prstGeom prst="ellipse">
            <a:avLst/>
          </a:prstGeom>
          <a:noFill/>
          <a:ln w="3810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74</a:t>
            </a:fld>
            <a:endParaRPr lang="en-US" dirty="0"/>
          </a:p>
        </p:txBody>
      </p:sp>
    </p:spTree>
    <p:extLst>
      <p:ext uri="{BB962C8B-B14F-4D97-AF65-F5344CB8AC3E}">
        <p14:creationId xmlns:p14="http://schemas.microsoft.com/office/powerpoint/2010/main" val="185749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28119" y="6434911"/>
            <a:ext cx="3069771" cy="338554"/>
          </a:xfrm>
          <a:prstGeom prst="rect">
            <a:avLst/>
          </a:prstGeom>
          <a:noFill/>
        </p:spPr>
        <p:txBody>
          <a:bodyPr wrap="none" rtlCol="0">
            <a:spAutoFit/>
          </a:bodyPr>
          <a:lstStyle/>
          <a:p>
            <a:r>
              <a:rPr lang="en-US" sz="1600" dirty="0" smtClean="0"/>
              <a:t>Deng, Krause, &amp; </a:t>
            </a:r>
            <a:r>
              <a:rPr lang="en-US" sz="1600" dirty="0" err="1" smtClean="0"/>
              <a:t>Fei-Fei</a:t>
            </a:r>
            <a:r>
              <a:rPr lang="en-US" sz="1600" dirty="0" smtClean="0"/>
              <a:t>, </a:t>
            </a:r>
            <a:r>
              <a:rPr lang="en-US" sz="1600" i="1" dirty="0" smtClean="0"/>
              <a:t>CVPR2013</a:t>
            </a:r>
            <a:endParaRPr lang="en-US" sz="1600" dirty="0"/>
          </a:p>
        </p:txBody>
      </p:sp>
      <p:pic>
        <p:nvPicPr>
          <p:cNvPr id="5" name="bubble.wmv">
            <a:hlinkClick r:id="" action="ppaction://media"/>
          </p:cNvPr>
          <p:cNvPicPr>
            <a:picLocks noChangeAspect="1"/>
          </p:cNvPicPr>
          <p:nvPr>
            <a:videoFile r:link="rId1"/>
            <p:extLst>
              <p:ext uri="{DAA4B4D4-6D71-4841-9C94-3DE7FCFB9230}">
                <p14:media xmlns:p14="http://schemas.microsoft.com/office/powerpoint/2010/main" r:embed="rId2">
                  <p14:trim end="16827.1456"/>
                </p14:media>
              </p:ext>
            </p:extLst>
          </p:nvPr>
        </p:nvPicPr>
        <p:blipFill>
          <a:blip r:embed="rId5"/>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75</a:t>
            </a:fld>
            <a:endParaRPr lang="en-US" dirty="0"/>
          </a:p>
        </p:txBody>
      </p:sp>
    </p:spTree>
    <p:extLst>
      <p:ext uri="{BB962C8B-B14F-4D97-AF65-F5344CB8AC3E}">
        <p14:creationId xmlns:p14="http://schemas.microsoft.com/office/powerpoint/2010/main" val="24573560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2 at 10.5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309" y="1802136"/>
            <a:ext cx="1876569" cy="1208293"/>
          </a:xfrm>
          <a:prstGeom prst="rect">
            <a:avLst/>
          </a:prstGeom>
        </p:spPr>
      </p:pic>
      <p:pic>
        <p:nvPicPr>
          <p:cNvPr id="7" name="Picture 6" descr="Screen shot 2012-11-12 at 11.02.41 PM.png"/>
          <p:cNvPicPr>
            <a:picLocks noChangeAspect="1"/>
          </p:cNvPicPr>
          <p:nvPr/>
        </p:nvPicPr>
        <p:blipFill rotWithShape="1">
          <a:blip r:embed="rId4" cstate="print">
            <a:extLst>
              <a:ext uri="{28A0092B-C50C-407E-A947-70E740481C1C}">
                <a14:useLocalDpi xmlns:a14="http://schemas.microsoft.com/office/drawing/2010/main" val="0"/>
              </a:ext>
            </a:extLst>
          </a:blip>
          <a:srcRect r="2157"/>
          <a:stretch/>
        </p:blipFill>
        <p:spPr>
          <a:xfrm>
            <a:off x="3263125" y="1802136"/>
            <a:ext cx="1356569" cy="1208293"/>
          </a:xfrm>
          <a:prstGeom prst="rect">
            <a:avLst/>
          </a:prstGeom>
        </p:spPr>
      </p:pic>
      <p:pic>
        <p:nvPicPr>
          <p:cNvPr id="11" name="Picture 10" descr="Screen shot 2012-11-12 at 11.20.47 PM.png"/>
          <p:cNvPicPr>
            <a:picLocks noChangeAspect="1"/>
          </p:cNvPicPr>
          <p:nvPr/>
        </p:nvPicPr>
        <p:blipFill rotWithShape="1">
          <a:blip r:embed="rId5" cstate="print">
            <a:extLst>
              <a:ext uri="{28A0092B-C50C-407E-A947-70E740481C1C}">
                <a14:useLocalDpi xmlns:a14="http://schemas.microsoft.com/office/drawing/2010/main" val="0"/>
              </a:ext>
            </a:extLst>
          </a:blip>
          <a:srcRect l="9910" t="317" b="10723"/>
          <a:stretch/>
        </p:blipFill>
        <p:spPr>
          <a:xfrm>
            <a:off x="2138431" y="1802136"/>
            <a:ext cx="972645" cy="1196053"/>
          </a:xfrm>
          <a:prstGeom prst="rect">
            <a:avLst/>
          </a:prstGeom>
        </p:spPr>
      </p:pic>
      <p:pic>
        <p:nvPicPr>
          <p:cNvPr id="12" name="Picture 11" descr="Screen shot 2012-11-12 at 11.22.21 PM.png"/>
          <p:cNvPicPr>
            <a:picLocks noChangeAspect="1"/>
          </p:cNvPicPr>
          <p:nvPr/>
        </p:nvPicPr>
        <p:blipFill rotWithShape="1">
          <a:blip r:embed="rId6" cstate="print">
            <a:extLst>
              <a:ext uri="{28A0092B-C50C-407E-A947-70E740481C1C}">
                <a14:useLocalDpi xmlns:a14="http://schemas.microsoft.com/office/drawing/2010/main" val="0"/>
              </a:ext>
            </a:extLst>
          </a:blip>
          <a:srcRect l="5862" t="1314" r="2880" b="-1314"/>
          <a:stretch/>
        </p:blipFill>
        <p:spPr>
          <a:xfrm>
            <a:off x="453140" y="1802136"/>
            <a:ext cx="1524957" cy="1208293"/>
          </a:xfrm>
          <a:prstGeom prst="rect">
            <a:avLst/>
          </a:prstGeom>
        </p:spPr>
      </p:pic>
      <p:pic>
        <p:nvPicPr>
          <p:cNvPr id="14" name="Picture 13" descr="Screen shot 2012-11-12 at 11.33.30 PM.png"/>
          <p:cNvPicPr>
            <a:picLocks noChangeAspect="1"/>
          </p:cNvPicPr>
          <p:nvPr/>
        </p:nvPicPr>
        <p:blipFill rotWithShape="1">
          <a:blip r:embed="rId7">
            <a:extLst>
              <a:ext uri="{28A0092B-C50C-407E-A947-70E740481C1C}">
                <a14:useLocalDpi xmlns:a14="http://schemas.microsoft.com/office/drawing/2010/main" val="0"/>
              </a:ext>
            </a:extLst>
          </a:blip>
          <a:srcRect r="7592" b="7007"/>
          <a:stretch/>
        </p:blipFill>
        <p:spPr>
          <a:xfrm>
            <a:off x="6825208" y="1802136"/>
            <a:ext cx="1998492" cy="1216189"/>
          </a:xfrm>
          <a:prstGeom prst="rect">
            <a:avLst/>
          </a:prstGeom>
        </p:spPr>
      </p:pic>
      <p:sp>
        <p:nvSpPr>
          <p:cNvPr id="20" name="Oval 19"/>
          <p:cNvSpPr>
            <a:spLocks noChangeAspect="1"/>
          </p:cNvSpPr>
          <p:nvPr/>
        </p:nvSpPr>
        <p:spPr>
          <a:xfrm>
            <a:off x="960148" y="2790148"/>
            <a:ext cx="124009" cy="124009"/>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1" name="Oval 20"/>
          <p:cNvSpPr>
            <a:spLocks noChangeAspect="1"/>
          </p:cNvSpPr>
          <p:nvPr/>
        </p:nvSpPr>
        <p:spPr>
          <a:xfrm>
            <a:off x="1282385" y="2760854"/>
            <a:ext cx="124009" cy="124009"/>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2" name="Oval 21"/>
          <p:cNvSpPr>
            <a:spLocks noChangeAspect="1"/>
          </p:cNvSpPr>
          <p:nvPr/>
        </p:nvSpPr>
        <p:spPr>
          <a:xfrm>
            <a:off x="1410213" y="2728143"/>
            <a:ext cx="124009" cy="124009"/>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3" name="Oval 22"/>
          <p:cNvSpPr>
            <a:spLocks noChangeAspect="1"/>
          </p:cNvSpPr>
          <p:nvPr/>
        </p:nvSpPr>
        <p:spPr>
          <a:xfrm>
            <a:off x="1002758" y="2698849"/>
            <a:ext cx="124009" cy="124009"/>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4" name="Oval 23"/>
          <p:cNvSpPr>
            <a:spLocks noChangeAspect="1"/>
          </p:cNvSpPr>
          <p:nvPr/>
        </p:nvSpPr>
        <p:spPr>
          <a:xfrm>
            <a:off x="1192591" y="2704579"/>
            <a:ext cx="124009" cy="124009"/>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6" name="Oval 25"/>
          <p:cNvSpPr>
            <a:spLocks noChangeAspect="1"/>
          </p:cNvSpPr>
          <p:nvPr/>
        </p:nvSpPr>
        <p:spPr>
          <a:xfrm>
            <a:off x="2806688" y="2648157"/>
            <a:ext cx="112697" cy="11269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0" name="Oval 29"/>
          <p:cNvSpPr>
            <a:spLocks noChangeAspect="1"/>
          </p:cNvSpPr>
          <p:nvPr/>
        </p:nvSpPr>
        <p:spPr>
          <a:xfrm>
            <a:off x="4145806" y="1980772"/>
            <a:ext cx="202397" cy="20239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1" name="Oval 30"/>
          <p:cNvSpPr>
            <a:spLocks noChangeAspect="1"/>
          </p:cNvSpPr>
          <p:nvPr/>
        </p:nvSpPr>
        <p:spPr>
          <a:xfrm>
            <a:off x="4310920" y="2039361"/>
            <a:ext cx="202397" cy="20239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2" name="Oval 31"/>
          <p:cNvSpPr>
            <a:spLocks noChangeAspect="1"/>
          </p:cNvSpPr>
          <p:nvPr/>
        </p:nvSpPr>
        <p:spPr>
          <a:xfrm>
            <a:off x="5123229" y="2002076"/>
            <a:ext cx="138737" cy="13873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3" name="Oval 32"/>
          <p:cNvSpPr>
            <a:spLocks noChangeAspect="1"/>
          </p:cNvSpPr>
          <p:nvPr/>
        </p:nvSpPr>
        <p:spPr>
          <a:xfrm>
            <a:off x="5146782" y="2071444"/>
            <a:ext cx="138737" cy="13873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7" name="Oval 36"/>
          <p:cNvSpPr>
            <a:spLocks noChangeAspect="1"/>
          </p:cNvSpPr>
          <p:nvPr/>
        </p:nvSpPr>
        <p:spPr>
          <a:xfrm>
            <a:off x="8341617" y="1893493"/>
            <a:ext cx="138737" cy="13873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8" name="Oval 37"/>
          <p:cNvSpPr>
            <a:spLocks noChangeAspect="1"/>
          </p:cNvSpPr>
          <p:nvPr/>
        </p:nvSpPr>
        <p:spPr>
          <a:xfrm>
            <a:off x="8297553" y="2023569"/>
            <a:ext cx="138737" cy="13873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9" name="Oval 38"/>
          <p:cNvSpPr>
            <a:spLocks noChangeAspect="1"/>
          </p:cNvSpPr>
          <p:nvPr/>
        </p:nvSpPr>
        <p:spPr>
          <a:xfrm>
            <a:off x="8369168" y="1949709"/>
            <a:ext cx="138737" cy="138737"/>
          </a:xfrm>
          <a:prstGeom prst="ellipse">
            <a:avLst/>
          </a:prstGeom>
          <a:noFill/>
          <a:ln>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pic>
        <p:nvPicPr>
          <p:cNvPr id="46" name="Picture 45" descr="Screen shot 2012-11-13 at 1.55.27 A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598" y="1802136"/>
            <a:ext cx="1381102" cy="643574"/>
          </a:xfrm>
          <a:prstGeom prst="rect">
            <a:avLst/>
          </a:prstGeom>
          <a:ln w="38100" cmpd="sng">
            <a:solidFill>
              <a:srgbClr val="C0504D"/>
            </a:solidFill>
          </a:ln>
        </p:spPr>
      </p:pic>
      <p:pic>
        <p:nvPicPr>
          <p:cNvPr id="47" name="Picture 46" descr="Screen shot 2012-11-13 at 1.55.44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3585" y="1810033"/>
            <a:ext cx="668353" cy="582114"/>
          </a:xfrm>
          <a:prstGeom prst="rect">
            <a:avLst/>
          </a:prstGeom>
          <a:ln w="38100" cmpd="sng">
            <a:solidFill>
              <a:srgbClr val="C0504D"/>
            </a:solidFill>
          </a:ln>
        </p:spPr>
      </p:pic>
      <p:pic>
        <p:nvPicPr>
          <p:cNvPr id="48" name="Picture 47" descr="Screen shot 2012-11-13 at 1.55.54 A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1771" y="2381898"/>
            <a:ext cx="750996" cy="578267"/>
          </a:xfrm>
          <a:prstGeom prst="rect">
            <a:avLst/>
          </a:prstGeom>
          <a:ln w="38100" cmpd="sng">
            <a:solidFill>
              <a:schemeClr val="accent2"/>
            </a:solidFill>
          </a:ln>
        </p:spPr>
      </p:pic>
      <p:pic>
        <p:nvPicPr>
          <p:cNvPr id="49" name="Picture 48" descr="Screen shot 2012-11-13 at 1.56.03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5020" y="1804139"/>
            <a:ext cx="697100" cy="812084"/>
          </a:xfrm>
          <a:prstGeom prst="rect">
            <a:avLst/>
          </a:prstGeom>
          <a:ln w="38100" cmpd="sng">
            <a:solidFill>
              <a:srgbClr val="C0504D"/>
            </a:solidFill>
          </a:ln>
        </p:spPr>
      </p:pic>
      <p:pic>
        <p:nvPicPr>
          <p:cNvPr id="50" name="Picture 49" descr="Screen shot 2012-11-13 at 1.59.45 A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8823" y="2137362"/>
            <a:ext cx="862391" cy="941443"/>
          </a:xfrm>
          <a:prstGeom prst="rect">
            <a:avLst/>
          </a:prstGeom>
          <a:ln w="38100" cmpd="sng">
            <a:solidFill>
              <a:srgbClr val="C0504D"/>
            </a:solidFill>
          </a:ln>
        </p:spPr>
      </p:pic>
      <p:pic>
        <p:nvPicPr>
          <p:cNvPr id="5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9929"/>
          <a:stretch/>
        </p:blipFill>
        <p:spPr bwMode="auto">
          <a:xfrm>
            <a:off x="269598" y="3931063"/>
            <a:ext cx="2347737" cy="2729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 name="TextBox 56"/>
          <p:cNvSpPr txBox="1"/>
          <p:nvPr/>
        </p:nvSpPr>
        <p:spPr>
          <a:xfrm>
            <a:off x="2779574" y="4931595"/>
            <a:ext cx="6612782" cy="523220"/>
          </a:xfrm>
          <a:prstGeom prst="rect">
            <a:avLst/>
          </a:prstGeom>
          <a:noFill/>
        </p:spPr>
        <p:txBody>
          <a:bodyPr wrap="square" rtlCol="0">
            <a:spAutoFit/>
          </a:bodyPr>
          <a:lstStyle/>
          <a:p>
            <a:r>
              <a:rPr lang="en-US" sz="2800" dirty="0" smtClean="0">
                <a:solidFill>
                  <a:schemeClr val="accent2"/>
                </a:solidFill>
              </a:rPr>
              <a:t>&gt;90% </a:t>
            </a:r>
            <a:r>
              <a:rPr lang="en-US" dirty="0" smtClean="0"/>
              <a:t>of successful games use </a:t>
            </a:r>
            <a:r>
              <a:rPr lang="en-US" sz="2800" dirty="0" smtClean="0">
                <a:solidFill>
                  <a:srgbClr val="C0504D"/>
                </a:solidFill>
              </a:rPr>
              <a:t>&lt;10% </a:t>
            </a:r>
            <a:r>
              <a:rPr lang="en-US" dirty="0" smtClean="0"/>
              <a:t>of area</a:t>
            </a:r>
            <a:endParaRPr lang="en-US" dirty="0"/>
          </a:p>
        </p:txBody>
      </p:sp>
      <p:sp>
        <p:nvSpPr>
          <p:cNvPr id="58" name="Title 2"/>
          <p:cNvSpPr>
            <a:spLocks noGrp="1"/>
          </p:cNvSpPr>
          <p:nvPr>
            <p:ph type="title"/>
          </p:nvPr>
        </p:nvSpPr>
        <p:spPr>
          <a:xfrm>
            <a:off x="457200" y="-88906"/>
            <a:ext cx="8229600" cy="1143000"/>
          </a:xfrm>
        </p:spPr>
        <p:txBody>
          <a:bodyPr>
            <a:noAutofit/>
          </a:bodyPr>
          <a:lstStyle/>
          <a:p>
            <a:r>
              <a:rPr lang="en-US" sz="3600" dirty="0" smtClean="0"/>
              <a:t>Crowd Picked Bubbles (AMT for now)</a:t>
            </a:r>
            <a:endParaRPr lang="en-US" sz="3600" dirty="0"/>
          </a:p>
        </p:txBody>
      </p:sp>
      <p:sp>
        <p:nvSpPr>
          <p:cNvPr id="59" name="TextBox 58"/>
          <p:cNvSpPr txBox="1"/>
          <p:nvPr/>
        </p:nvSpPr>
        <p:spPr>
          <a:xfrm>
            <a:off x="5928119" y="6019800"/>
            <a:ext cx="3069771" cy="338554"/>
          </a:xfrm>
          <a:prstGeom prst="rect">
            <a:avLst/>
          </a:prstGeom>
          <a:noFill/>
        </p:spPr>
        <p:txBody>
          <a:bodyPr wrap="none" rtlCol="0">
            <a:spAutoFit/>
          </a:bodyPr>
          <a:lstStyle/>
          <a:p>
            <a:r>
              <a:rPr lang="en-US" sz="1600" dirty="0" smtClean="0"/>
              <a:t>Deng, Krause, &amp; </a:t>
            </a:r>
            <a:r>
              <a:rPr lang="en-US" sz="1600" dirty="0" err="1" smtClean="0"/>
              <a:t>Fei-Fei</a:t>
            </a:r>
            <a:r>
              <a:rPr lang="en-US" sz="1600" dirty="0" smtClean="0"/>
              <a:t>, </a:t>
            </a:r>
            <a:r>
              <a:rPr lang="en-US" sz="1600" i="1" dirty="0" smtClean="0"/>
              <a:t>CVPR2013</a:t>
            </a:r>
            <a:endParaRPr lang="en-US" sz="1600" dirty="0"/>
          </a:p>
        </p:txBody>
      </p:sp>
      <p:sp>
        <p:nvSpPr>
          <p:cNvPr id="29" name="TextBox 28"/>
          <p:cNvSpPr txBox="1"/>
          <p:nvPr/>
        </p:nvSpPr>
        <p:spPr>
          <a:xfrm>
            <a:off x="2837694" y="4279662"/>
            <a:ext cx="6612782" cy="523220"/>
          </a:xfrm>
          <a:prstGeom prst="rect">
            <a:avLst/>
          </a:prstGeom>
          <a:noFill/>
        </p:spPr>
        <p:txBody>
          <a:bodyPr wrap="square" rtlCol="0">
            <a:spAutoFit/>
          </a:bodyPr>
          <a:lstStyle/>
          <a:p>
            <a:r>
              <a:rPr lang="en-US" sz="2800" dirty="0" smtClean="0">
                <a:solidFill>
                  <a:schemeClr val="accent2"/>
                </a:solidFill>
              </a:rPr>
              <a:t>70% </a:t>
            </a:r>
            <a:r>
              <a:rPr lang="en-US" dirty="0" smtClean="0"/>
              <a:t>of games are successful</a:t>
            </a:r>
            <a:endParaRPr lang="en-US"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76</a:t>
            </a:fld>
            <a:endParaRPr lang="en-US" dirty="0"/>
          </a:p>
        </p:txBody>
      </p:sp>
    </p:spTree>
    <p:extLst>
      <p:ext uri="{BB962C8B-B14F-4D97-AF65-F5344CB8AC3E}">
        <p14:creationId xmlns:p14="http://schemas.microsoft.com/office/powerpoint/2010/main" val="262085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_1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463" y="1547998"/>
            <a:ext cx="2032000" cy="2171700"/>
          </a:xfrm>
          <a:prstGeom prst="rect">
            <a:avLst/>
          </a:prstGeom>
        </p:spPr>
      </p:pic>
      <p:pic>
        <p:nvPicPr>
          <p:cNvPr id="5" name="Picture 4" descr="200_170_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988" y="1547998"/>
            <a:ext cx="2032000" cy="2171700"/>
          </a:xfrm>
          <a:prstGeom prst="rect">
            <a:avLst/>
          </a:prstGeom>
        </p:spPr>
      </p:pic>
      <p:sp>
        <p:nvSpPr>
          <p:cNvPr id="6" name="Title 2"/>
          <p:cNvSpPr>
            <a:spLocks noGrp="1"/>
          </p:cNvSpPr>
          <p:nvPr>
            <p:ph type="title"/>
          </p:nvPr>
        </p:nvSpPr>
        <p:spPr>
          <a:xfrm>
            <a:off x="560498" y="188413"/>
            <a:ext cx="8229600" cy="1143000"/>
          </a:xfrm>
        </p:spPr>
        <p:txBody>
          <a:bodyPr>
            <a:noAutofit/>
          </a:bodyPr>
          <a:lstStyle/>
          <a:p>
            <a:r>
              <a:rPr lang="en-US" sz="3600" b="1" dirty="0" smtClean="0"/>
              <a:t>Bubble </a:t>
            </a:r>
            <a:r>
              <a:rPr lang="en-US" sz="3600" b="1" dirty="0" err="1" smtClean="0"/>
              <a:t>Heatmaps</a:t>
            </a:r>
            <a:endParaRPr lang="en-US" sz="3600" b="1" dirty="0"/>
          </a:p>
        </p:txBody>
      </p:sp>
      <p:pic>
        <p:nvPicPr>
          <p:cNvPr id="7" name="Picture 6" descr="200_27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299" y="4385828"/>
            <a:ext cx="2464581" cy="2035040"/>
          </a:xfrm>
          <a:prstGeom prst="rect">
            <a:avLst/>
          </a:prstGeom>
        </p:spPr>
      </p:pic>
      <p:pic>
        <p:nvPicPr>
          <p:cNvPr id="8" name="Picture 7" descr="200_275_ma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159" y="4385828"/>
            <a:ext cx="2464581" cy="2035040"/>
          </a:xfrm>
          <a:prstGeom prst="rect">
            <a:avLst/>
          </a:prstGeom>
        </p:spPr>
      </p:pic>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77</a:t>
            </a:fld>
            <a:endParaRPr lang="en-US" dirty="0"/>
          </a:p>
        </p:txBody>
      </p:sp>
    </p:spTree>
    <p:extLst>
      <p:ext uri="{BB962C8B-B14F-4D97-AF65-F5344CB8AC3E}">
        <p14:creationId xmlns:p14="http://schemas.microsoft.com/office/powerpoint/2010/main" val="22070778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4974756" y="2460301"/>
            <a:ext cx="4023434"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Curved Up Arrow 22"/>
          <p:cNvSpPr/>
          <p:nvPr/>
        </p:nvSpPr>
        <p:spPr>
          <a:xfrm flipV="1">
            <a:off x="2616775" y="1444440"/>
            <a:ext cx="4233179" cy="1238742"/>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4" name="Curved Up Arrow 23"/>
          <p:cNvSpPr/>
          <p:nvPr/>
        </p:nvSpPr>
        <p:spPr>
          <a:xfrm flipH="1">
            <a:off x="2616775" y="5105399"/>
            <a:ext cx="4353872" cy="1144695"/>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6" name="Rectangle 15"/>
          <p:cNvSpPr/>
          <p:nvPr/>
        </p:nvSpPr>
        <p:spPr>
          <a:xfrm>
            <a:off x="-15743" y="801903"/>
            <a:ext cx="4880298" cy="5900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4149" y="-178432"/>
            <a:ext cx="8229600" cy="1143000"/>
          </a:xfrm>
        </p:spPr>
        <p:txBody>
          <a:bodyPr>
            <a:normAutofit/>
          </a:bodyPr>
          <a:lstStyle/>
          <a:p>
            <a:r>
              <a:rPr lang="en-US" b="1" dirty="0" smtClean="0"/>
              <a:t> Crowd-</a:t>
            </a:r>
            <a:r>
              <a:rPr lang="en-US" b="1" dirty="0"/>
              <a:t>M</a:t>
            </a:r>
            <a:r>
              <a:rPr lang="en-US" b="1" dirty="0" smtClean="0"/>
              <a:t>achine </a:t>
            </a:r>
            <a:r>
              <a:rPr lang="en-US" b="1" dirty="0"/>
              <a:t>C</a:t>
            </a:r>
            <a:r>
              <a:rPr lang="en-US" b="1" dirty="0" smtClean="0"/>
              <a:t>ollaboration</a:t>
            </a:r>
            <a:endParaRPr lang="en-US" b="1" dirty="0"/>
          </a:p>
        </p:txBody>
      </p:sp>
      <p:pic>
        <p:nvPicPr>
          <p:cNvPr id="9" name="Picture 8" descr="imgres.jpeg"/>
          <p:cNvPicPr>
            <a:picLocks noChangeAspect="1"/>
          </p:cNvPicPr>
          <p:nvPr/>
        </p:nvPicPr>
        <p:blipFill rotWithShape="1">
          <a:blip r:embed="rId3">
            <a:extLst>
              <a:ext uri="{28A0092B-C50C-407E-A947-70E740481C1C}">
                <a14:useLocalDpi xmlns:a14="http://schemas.microsoft.com/office/drawing/2010/main" val="0"/>
              </a:ext>
            </a:extLst>
          </a:blip>
          <a:srcRect t="32856"/>
          <a:stretch/>
        </p:blipFill>
        <p:spPr>
          <a:xfrm>
            <a:off x="5192517" y="4439826"/>
            <a:ext cx="839086" cy="563392"/>
          </a:xfrm>
          <a:prstGeom prst="rect">
            <a:avLst/>
          </a:prstGeom>
        </p:spPr>
      </p:pic>
      <p:grpSp>
        <p:nvGrpSpPr>
          <p:cNvPr id="4" name="Group 3"/>
          <p:cNvGrpSpPr/>
          <p:nvPr/>
        </p:nvGrpSpPr>
        <p:grpSpPr>
          <a:xfrm>
            <a:off x="5489024" y="948915"/>
            <a:ext cx="1920633" cy="646278"/>
            <a:chOff x="5489024" y="948915"/>
            <a:chExt cx="1920633" cy="646278"/>
          </a:xfrm>
        </p:grpSpPr>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279" t="47344" r="10719" b="34102"/>
            <a:stretch/>
          </p:blipFill>
          <p:spPr bwMode="auto">
            <a:xfrm>
              <a:off x="6574576" y="1002143"/>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07" t="24565" r="82065" b="60847"/>
            <a:stretch/>
          </p:blipFill>
          <p:spPr bwMode="auto">
            <a:xfrm>
              <a:off x="5550368" y="1025932"/>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6129812" y="1053793"/>
              <a:ext cx="572254" cy="369332"/>
            </a:xfrm>
            <a:prstGeom prst="rect">
              <a:avLst/>
            </a:prstGeom>
            <a:noFill/>
          </p:spPr>
          <p:txBody>
            <a:bodyPr wrap="square" rtlCol="0">
              <a:spAutoFit/>
            </a:bodyPr>
            <a:lstStyle/>
            <a:p>
              <a:r>
                <a:rPr lang="en-US" dirty="0" smtClean="0"/>
                <a:t>VS</a:t>
              </a:r>
              <a:endParaRPr lang="en-US" dirty="0"/>
            </a:p>
          </p:txBody>
        </p:sp>
        <p:sp>
          <p:nvSpPr>
            <p:cNvPr id="34" name="Rounded Rectangle 33"/>
            <p:cNvSpPr/>
            <p:nvPr/>
          </p:nvSpPr>
          <p:spPr>
            <a:xfrm>
              <a:off x="5489024" y="948915"/>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875079" y="6132924"/>
            <a:ext cx="1920633" cy="638685"/>
            <a:chOff x="6250714" y="5331492"/>
            <a:chExt cx="1920633" cy="638685"/>
          </a:xfrm>
        </p:grpSpPr>
        <p:pic>
          <p:nvPicPr>
            <p:cNvPr id="27" name="Picture 26"/>
            <p:cNvPicPr>
              <a:picLocks noChangeAspect="1"/>
            </p:cNvPicPr>
            <p:nvPr/>
          </p:nvPicPr>
          <p:blipFill rotWithShape="1">
            <a:blip r:embed="rId5"/>
            <a:srcRect l="-1034" t="5496" r="1" b="5960"/>
            <a:stretch/>
          </p:blipFill>
          <p:spPr>
            <a:xfrm>
              <a:off x="6282199" y="5365302"/>
              <a:ext cx="688448" cy="536981"/>
            </a:xfrm>
            <a:prstGeom prst="rect">
              <a:avLst/>
            </a:prstGeom>
          </p:spPr>
        </p:pic>
        <p:sp>
          <p:nvSpPr>
            <p:cNvPr id="29" name="TextBox 28"/>
            <p:cNvSpPr txBox="1"/>
            <p:nvPr/>
          </p:nvSpPr>
          <p:spPr>
            <a:xfrm>
              <a:off x="6939162" y="5408422"/>
              <a:ext cx="572254" cy="369332"/>
            </a:xfrm>
            <a:prstGeom prst="rect">
              <a:avLst/>
            </a:prstGeom>
            <a:noFill/>
          </p:spPr>
          <p:txBody>
            <a:bodyPr wrap="square" rtlCol="0">
              <a:spAutoFit/>
            </a:bodyPr>
            <a:lstStyle/>
            <a:p>
              <a:r>
                <a:rPr lang="en-US" dirty="0" smtClean="0"/>
                <a:t>VS</a:t>
              </a:r>
              <a:endParaRPr lang="en-US" dirty="0"/>
            </a:p>
          </p:txBody>
        </p:sp>
        <p:pic>
          <p:nvPicPr>
            <p:cNvPr id="28" name="Picture 27"/>
            <p:cNvPicPr>
              <a:picLocks noChangeAspect="1"/>
            </p:cNvPicPr>
            <p:nvPr/>
          </p:nvPicPr>
          <p:blipFill>
            <a:blip r:embed="rId6"/>
            <a:stretch>
              <a:fillRect/>
            </a:stretch>
          </p:blipFill>
          <p:spPr>
            <a:xfrm>
              <a:off x="7301822" y="5399535"/>
              <a:ext cx="648712" cy="540593"/>
            </a:xfrm>
            <a:prstGeom prst="rect">
              <a:avLst/>
            </a:prstGeom>
          </p:spPr>
        </p:pic>
        <p:sp>
          <p:nvSpPr>
            <p:cNvPr id="35" name="Rounded Rectangle 34"/>
            <p:cNvSpPr/>
            <p:nvPr/>
          </p:nvSpPr>
          <p:spPr>
            <a:xfrm>
              <a:off x="6250714" y="5331492"/>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656440" y="5445102"/>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240606" y="5562788"/>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575070" y="1677271"/>
            <a:ext cx="1920633" cy="638685"/>
            <a:chOff x="6575070" y="1677271"/>
            <a:chExt cx="1920633" cy="638685"/>
          </a:xfrm>
        </p:grpSpPr>
        <p:pic>
          <p:nvPicPr>
            <p:cNvPr id="49" name="Picture 48"/>
            <p:cNvPicPr>
              <a:picLocks noChangeAspect="1"/>
            </p:cNvPicPr>
            <p:nvPr/>
          </p:nvPicPr>
          <p:blipFill rotWithShape="1">
            <a:blip r:embed="rId5"/>
            <a:srcRect l="-1034" t="5496" r="1" b="5960"/>
            <a:stretch/>
          </p:blipFill>
          <p:spPr>
            <a:xfrm>
              <a:off x="6606555" y="1711081"/>
              <a:ext cx="688448" cy="536981"/>
            </a:xfrm>
            <a:prstGeom prst="rect">
              <a:avLst/>
            </a:prstGeom>
          </p:spPr>
        </p:pic>
        <p:sp>
          <p:nvSpPr>
            <p:cNvPr id="50" name="TextBox 49"/>
            <p:cNvSpPr txBox="1"/>
            <p:nvPr/>
          </p:nvSpPr>
          <p:spPr>
            <a:xfrm>
              <a:off x="7263518" y="1754201"/>
              <a:ext cx="572254" cy="369332"/>
            </a:xfrm>
            <a:prstGeom prst="rect">
              <a:avLst/>
            </a:prstGeom>
            <a:noFill/>
          </p:spPr>
          <p:txBody>
            <a:bodyPr wrap="square" rtlCol="0">
              <a:spAutoFit/>
            </a:bodyPr>
            <a:lstStyle/>
            <a:p>
              <a:r>
                <a:rPr lang="en-US" dirty="0" smtClean="0"/>
                <a:t>VS</a:t>
              </a:r>
              <a:endParaRPr lang="en-US" dirty="0"/>
            </a:p>
          </p:txBody>
        </p:sp>
        <p:pic>
          <p:nvPicPr>
            <p:cNvPr id="51" name="Picture 50"/>
            <p:cNvPicPr>
              <a:picLocks noChangeAspect="1"/>
            </p:cNvPicPr>
            <p:nvPr/>
          </p:nvPicPr>
          <p:blipFill>
            <a:blip r:embed="rId6"/>
            <a:stretch>
              <a:fillRect/>
            </a:stretch>
          </p:blipFill>
          <p:spPr>
            <a:xfrm>
              <a:off x="7626178" y="1745314"/>
              <a:ext cx="648712" cy="540593"/>
            </a:xfrm>
            <a:prstGeom prst="rect">
              <a:avLst/>
            </a:prstGeom>
          </p:spPr>
        </p:pic>
        <p:sp>
          <p:nvSpPr>
            <p:cNvPr id="52" name="Rounded Rectangle 51"/>
            <p:cNvSpPr/>
            <p:nvPr/>
          </p:nvSpPr>
          <p:spPr>
            <a:xfrm>
              <a:off x="6575070" y="1677271"/>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089520" y="5338513"/>
            <a:ext cx="1920633" cy="646278"/>
            <a:chOff x="6094087" y="6091451"/>
            <a:chExt cx="1920633" cy="646278"/>
          </a:xfrm>
        </p:grpSpPr>
        <p:pic>
          <p:nvPicPr>
            <p:cNvPr id="4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279" t="47344" r="10719" b="34102"/>
            <a:stretch/>
          </p:blipFill>
          <p:spPr bwMode="auto">
            <a:xfrm>
              <a:off x="7179639" y="6144679"/>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07" t="24565" r="82065" b="60847"/>
            <a:stretch/>
          </p:blipFill>
          <p:spPr bwMode="auto">
            <a:xfrm>
              <a:off x="6155431" y="6168468"/>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7" name="TextBox 46"/>
            <p:cNvSpPr txBox="1"/>
            <p:nvPr/>
          </p:nvSpPr>
          <p:spPr>
            <a:xfrm>
              <a:off x="6734875" y="6196329"/>
              <a:ext cx="572254" cy="369332"/>
            </a:xfrm>
            <a:prstGeom prst="rect">
              <a:avLst/>
            </a:prstGeom>
            <a:noFill/>
          </p:spPr>
          <p:txBody>
            <a:bodyPr wrap="square" rtlCol="0">
              <a:spAutoFit/>
            </a:bodyPr>
            <a:lstStyle/>
            <a:p>
              <a:r>
                <a:rPr lang="en-US" dirty="0" smtClean="0"/>
                <a:t>VS</a:t>
              </a:r>
              <a:endParaRPr lang="en-US" dirty="0"/>
            </a:p>
          </p:txBody>
        </p:sp>
        <p:sp>
          <p:nvSpPr>
            <p:cNvPr id="48" name="Rounded Rectangle 47"/>
            <p:cNvSpPr/>
            <p:nvPr/>
          </p:nvSpPr>
          <p:spPr>
            <a:xfrm>
              <a:off x="6094087" y="6091451"/>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391471"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3314"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TextBox 38"/>
          <p:cNvSpPr txBox="1"/>
          <p:nvPr/>
        </p:nvSpPr>
        <p:spPr>
          <a:xfrm>
            <a:off x="5632568" y="3398334"/>
            <a:ext cx="3110475" cy="584776"/>
          </a:xfrm>
          <a:prstGeom prst="rect">
            <a:avLst/>
          </a:prstGeom>
          <a:noFill/>
        </p:spPr>
        <p:txBody>
          <a:bodyPr wrap="square" rtlCol="0">
            <a:spAutoFit/>
          </a:bodyPr>
          <a:lstStyle/>
          <a:p>
            <a:r>
              <a:rPr lang="en-US" sz="3200" b="1" dirty="0" smtClean="0"/>
              <a:t> </a:t>
            </a:r>
            <a:r>
              <a:rPr lang="en-US" sz="3200" b="1" dirty="0" smtClean="0">
                <a:solidFill>
                  <a:schemeClr val="accent2"/>
                </a:solidFill>
              </a:rPr>
              <a:t>Bubbles</a:t>
            </a:r>
            <a:r>
              <a:rPr lang="en-US" sz="3200" b="1" dirty="0" smtClean="0"/>
              <a:t> </a:t>
            </a:r>
            <a:r>
              <a:rPr lang="en-US" sz="3200" b="1" dirty="0">
                <a:solidFill>
                  <a:srgbClr val="C0504D"/>
                </a:solidFill>
              </a:rPr>
              <a:t>G</a:t>
            </a:r>
            <a:r>
              <a:rPr lang="en-US" sz="3200" b="1" dirty="0" smtClean="0">
                <a:solidFill>
                  <a:srgbClr val="C0504D"/>
                </a:solidFill>
              </a:rPr>
              <a:t>ame</a:t>
            </a:r>
            <a:r>
              <a:rPr lang="en-US" sz="3200" b="1" dirty="0" smtClean="0"/>
              <a:t> </a:t>
            </a:r>
            <a:endParaRPr lang="en-US" sz="3200" b="1"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78</a:t>
            </a:fld>
            <a:endParaRPr lang="en-US" dirty="0"/>
          </a:p>
        </p:txBody>
      </p:sp>
    </p:spTree>
    <p:extLst>
      <p:ext uri="{BB962C8B-B14F-4D97-AF65-F5344CB8AC3E}">
        <p14:creationId xmlns:p14="http://schemas.microsoft.com/office/powerpoint/2010/main" val="2514482663"/>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rved Up Arrow 22"/>
          <p:cNvSpPr/>
          <p:nvPr/>
        </p:nvSpPr>
        <p:spPr>
          <a:xfrm flipV="1">
            <a:off x="2616775" y="1444440"/>
            <a:ext cx="4233179" cy="1238742"/>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574149" y="-178432"/>
            <a:ext cx="8229600" cy="1143000"/>
          </a:xfrm>
        </p:spPr>
        <p:txBody>
          <a:bodyPr>
            <a:normAutofit/>
          </a:bodyPr>
          <a:lstStyle/>
          <a:p>
            <a:r>
              <a:rPr lang="en-US" b="1" dirty="0" smtClean="0"/>
              <a:t> Crowd-</a:t>
            </a:r>
            <a:r>
              <a:rPr lang="en-US" b="1" dirty="0"/>
              <a:t>M</a:t>
            </a:r>
            <a:r>
              <a:rPr lang="en-US" b="1" dirty="0" smtClean="0"/>
              <a:t>achine </a:t>
            </a:r>
            <a:r>
              <a:rPr lang="en-US" b="1" dirty="0"/>
              <a:t>C</a:t>
            </a:r>
            <a:r>
              <a:rPr lang="en-US" b="1" dirty="0" smtClean="0"/>
              <a:t>ollaboration</a:t>
            </a:r>
            <a:endParaRPr lang="en-US" b="1" dirty="0"/>
          </a:p>
        </p:txBody>
      </p:sp>
      <p:grpSp>
        <p:nvGrpSpPr>
          <p:cNvPr id="26" name="Group 25"/>
          <p:cNvGrpSpPr/>
          <p:nvPr/>
        </p:nvGrpSpPr>
        <p:grpSpPr>
          <a:xfrm>
            <a:off x="484398" y="4398106"/>
            <a:ext cx="821221" cy="682138"/>
            <a:chOff x="420106" y="4021224"/>
            <a:chExt cx="1324036" cy="1099796"/>
          </a:xfrm>
        </p:grpSpPr>
        <p:pic>
          <p:nvPicPr>
            <p:cNvPr id="6" name="Picture 5"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09" y="4048247"/>
              <a:ext cx="639433" cy="1006851"/>
            </a:xfrm>
            <a:prstGeom prst="rect">
              <a:avLst/>
            </a:prstGeom>
          </p:spPr>
        </p:pic>
        <p:pic>
          <p:nvPicPr>
            <p:cNvPr id="7" name="Picture 6"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7" y="4048247"/>
              <a:ext cx="669051" cy="1053487"/>
            </a:xfrm>
            <a:prstGeom prst="rect">
              <a:avLst/>
            </a:prstGeom>
          </p:spPr>
        </p:pic>
        <p:pic>
          <p:nvPicPr>
            <p:cNvPr id="8" name="Picture 7"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06" y="4021224"/>
              <a:ext cx="698461" cy="1099796"/>
            </a:xfrm>
            <a:prstGeom prst="rect">
              <a:avLst/>
            </a:prstGeom>
          </p:spPr>
        </p:pic>
      </p:grpSp>
      <p:pic>
        <p:nvPicPr>
          <p:cNvPr id="9" name="Picture 8" descr="imgres.jpeg"/>
          <p:cNvPicPr>
            <a:picLocks noChangeAspect="1"/>
          </p:cNvPicPr>
          <p:nvPr/>
        </p:nvPicPr>
        <p:blipFill rotWithShape="1">
          <a:blip r:embed="rId4">
            <a:extLst>
              <a:ext uri="{28A0092B-C50C-407E-A947-70E740481C1C}">
                <a14:useLocalDpi xmlns:a14="http://schemas.microsoft.com/office/drawing/2010/main" val="0"/>
              </a:ext>
            </a:extLst>
          </a:blip>
          <a:srcRect t="32856"/>
          <a:stretch/>
        </p:blipFill>
        <p:spPr>
          <a:xfrm>
            <a:off x="5192517" y="4439826"/>
            <a:ext cx="839086" cy="563392"/>
          </a:xfrm>
          <a:prstGeom prst="rect">
            <a:avLst/>
          </a:prstGeom>
        </p:spPr>
      </p:pic>
      <p:sp>
        <p:nvSpPr>
          <p:cNvPr id="61" name="Rounded Rectangle 60"/>
          <p:cNvSpPr/>
          <p:nvPr/>
        </p:nvSpPr>
        <p:spPr>
          <a:xfrm>
            <a:off x="4974756" y="2460301"/>
            <a:ext cx="4023434"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2" name="Rounded Rectangle 61"/>
          <p:cNvSpPr/>
          <p:nvPr/>
        </p:nvSpPr>
        <p:spPr>
          <a:xfrm>
            <a:off x="304800" y="2460302"/>
            <a:ext cx="4355098"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Curved Up Arrow 23"/>
          <p:cNvSpPr/>
          <p:nvPr/>
        </p:nvSpPr>
        <p:spPr>
          <a:xfrm flipH="1">
            <a:off x="2616775" y="5105399"/>
            <a:ext cx="4353872" cy="1144695"/>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32" name="Explosion 1 31"/>
          <p:cNvSpPr/>
          <p:nvPr/>
        </p:nvSpPr>
        <p:spPr>
          <a:xfrm>
            <a:off x="3804752" y="5633793"/>
            <a:ext cx="2224997" cy="1015861"/>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Answer</a:t>
            </a:r>
            <a:endParaRPr lang="en-US" dirty="0"/>
          </a:p>
        </p:txBody>
      </p:sp>
      <p:sp>
        <p:nvSpPr>
          <p:cNvPr id="11" name="Cloud 10"/>
          <p:cNvSpPr/>
          <p:nvPr/>
        </p:nvSpPr>
        <p:spPr>
          <a:xfrm>
            <a:off x="3830772" y="1143000"/>
            <a:ext cx="1658252" cy="7977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Question</a:t>
            </a:r>
            <a:endParaRPr lang="en-US" dirty="0"/>
          </a:p>
        </p:txBody>
      </p:sp>
      <p:sp>
        <p:nvSpPr>
          <p:cNvPr id="12" name="TextBox 11"/>
          <p:cNvSpPr txBox="1"/>
          <p:nvPr/>
        </p:nvSpPr>
        <p:spPr>
          <a:xfrm>
            <a:off x="1819889" y="3533559"/>
            <a:ext cx="1853454" cy="461665"/>
          </a:xfrm>
          <a:prstGeom prst="rect">
            <a:avLst/>
          </a:prstGeom>
          <a:noFill/>
        </p:spPr>
        <p:txBody>
          <a:bodyPr wrap="square" rtlCol="0">
            <a:spAutoFit/>
          </a:bodyPr>
          <a:lstStyle/>
          <a:p>
            <a:r>
              <a:rPr lang="en-US" sz="2400" b="1" dirty="0"/>
              <a:t>Machine</a:t>
            </a:r>
          </a:p>
        </p:txBody>
      </p:sp>
      <p:grpSp>
        <p:nvGrpSpPr>
          <p:cNvPr id="3" name="Group 2"/>
          <p:cNvGrpSpPr/>
          <p:nvPr/>
        </p:nvGrpSpPr>
        <p:grpSpPr>
          <a:xfrm>
            <a:off x="1710728" y="1033438"/>
            <a:ext cx="2094024" cy="731500"/>
            <a:chOff x="1710728" y="1033438"/>
            <a:chExt cx="2094024" cy="731500"/>
          </a:xfrm>
        </p:grpSpPr>
        <p:pic>
          <p:nvPicPr>
            <p:cNvPr id="30" name="Picture 29" descr="1501517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7691" y="1158241"/>
              <a:ext cx="794961" cy="529767"/>
            </a:xfrm>
            <a:prstGeom prst="rect">
              <a:avLst/>
            </a:prstGeom>
          </p:spPr>
        </p:pic>
        <p:pic>
          <p:nvPicPr>
            <p:cNvPr id="31" name="Picture 30" descr="149129487.jpg"/>
            <p:cNvPicPr>
              <a:picLocks noChangeAspect="1"/>
            </p:cNvPicPr>
            <p:nvPr/>
          </p:nvPicPr>
          <p:blipFill rotWithShape="1">
            <a:blip r:embed="rId6">
              <a:extLst>
                <a:ext uri="{28A0092B-C50C-407E-A947-70E740481C1C}">
                  <a14:useLocalDpi xmlns:a14="http://schemas.microsoft.com/office/drawing/2010/main" val="0"/>
                </a:ext>
              </a:extLst>
            </a:blip>
            <a:srcRect t="8218" b="6585"/>
            <a:stretch/>
          </p:blipFill>
          <p:spPr>
            <a:xfrm>
              <a:off x="1809394" y="1174274"/>
              <a:ext cx="730227" cy="528227"/>
            </a:xfrm>
            <a:prstGeom prst="rect">
              <a:avLst/>
            </a:prstGeom>
          </p:spPr>
        </p:pic>
        <p:sp>
          <p:nvSpPr>
            <p:cNvPr id="25" name="TextBox 24"/>
            <p:cNvSpPr txBox="1"/>
            <p:nvPr/>
          </p:nvSpPr>
          <p:spPr>
            <a:xfrm>
              <a:off x="2490935" y="1225861"/>
              <a:ext cx="572254" cy="369332"/>
            </a:xfrm>
            <a:prstGeom prst="rect">
              <a:avLst/>
            </a:prstGeom>
            <a:noFill/>
          </p:spPr>
          <p:txBody>
            <a:bodyPr wrap="square" rtlCol="0">
              <a:spAutoFit/>
            </a:bodyPr>
            <a:lstStyle/>
            <a:p>
              <a:r>
                <a:rPr lang="en-US" dirty="0" smtClean="0"/>
                <a:t>VS</a:t>
              </a:r>
              <a:endParaRPr lang="en-US" dirty="0"/>
            </a:p>
          </p:txBody>
        </p:sp>
        <p:sp>
          <p:nvSpPr>
            <p:cNvPr id="33" name="Rounded Rectangle 32"/>
            <p:cNvSpPr/>
            <p:nvPr/>
          </p:nvSpPr>
          <p:spPr>
            <a:xfrm>
              <a:off x="1710728" y="1033438"/>
              <a:ext cx="2094024" cy="731500"/>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489024" y="948915"/>
            <a:ext cx="1920633" cy="646278"/>
            <a:chOff x="5489024" y="948915"/>
            <a:chExt cx="1920633" cy="646278"/>
          </a:xfrm>
        </p:grpSpPr>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279" t="47344" r="10719" b="34102"/>
            <a:stretch/>
          </p:blipFill>
          <p:spPr bwMode="auto">
            <a:xfrm>
              <a:off x="6574576" y="1002143"/>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107" t="24565" r="82065" b="60847"/>
            <a:stretch/>
          </p:blipFill>
          <p:spPr bwMode="auto">
            <a:xfrm>
              <a:off x="5550368" y="1025932"/>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6129812" y="1053793"/>
              <a:ext cx="572254" cy="369332"/>
            </a:xfrm>
            <a:prstGeom prst="rect">
              <a:avLst/>
            </a:prstGeom>
            <a:noFill/>
          </p:spPr>
          <p:txBody>
            <a:bodyPr wrap="square" rtlCol="0">
              <a:spAutoFit/>
            </a:bodyPr>
            <a:lstStyle/>
            <a:p>
              <a:r>
                <a:rPr lang="en-US" dirty="0" smtClean="0"/>
                <a:t>VS</a:t>
              </a:r>
              <a:endParaRPr lang="en-US" dirty="0"/>
            </a:p>
          </p:txBody>
        </p:sp>
        <p:sp>
          <p:nvSpPr>
            <p:cNvPr id="34" name="Rounded Rectangle 33"/>
            <p:cNvSpPr/>
            <p:nvPr/>
          </p:nvSpPr>
          <p:spPr>
            <a:xfrm>
              <a:off x="5489024" y="948915"/>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443923" y="5783204"/>
            <a:ext cx="2094024" cy="731500"/>
            <a:chOff x="1443923" y="5783204"/>
            <a:chExt cx="2094024" cy="731500"/>
          </a:xfrm>
        </p:grpSpPr>
        <p:pic>
          <p:nvPicPr>
            <p:cNvPr id="37" name="Picture 36" descr="1501517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886" y="5908007"/>
              <a:ext cx="794961" cy="529767"/>
            </a:xfrm>
            <a:prstGeom prst="rect">
              <a:avLst/>
            </a:prstGeom>
          </p:spPr>
        </p:pic>
        <p:pic>
          <p:nvPicPr>
            <p:cNvPr id="38" name="Picture 37" descr="149129487.jpg"/>
            <p:cNvPicPr>
              <a:picLocks noChangeAspect="1"/>
            </p:cNvPicPr>
            <p:nvPr/>
          </p:nvPicPr>
          <p:blipFill rotWithShape="1">
            <a:blip r:embed="rId6">
              <a:extLst>
                <a:ext uri="{28A0092B-C50C-407E-A947-70E740481C1C}">
                  <a14:useLocalDpi xmlns:a14="http://schemas.microsoft.com/office/drawing/2010/main" val="0"/>
                </a:ext>
              </a:extLst>
            </a:blip>
            <a:srcRect t="8218" b="6585"/>
            <a:stretch/>
          </p:blipFill>
          <p:spPr>
            <a:xfrm>
              <a:off x="1542589" y="5924040"/>
              <a:ext cx="730227" cy="528227"/>
            </a:xfrm>
            <a:prstGeom prst="rect">
              <a:avLst/>
            </a:prstGeom>
          </p:spPr>
        </p:pic>
        <p:sp>
          <p:nvSpPr>
            <p:cNvPr id="39" name="TextBox 38"/>
            <p:cNvSpPr txBox="1"/>
            <p:nvPr/>
          </p:nvSpPr>
          <p:spPr>
            <a:xfrm>
              <a:off x="2224130" y="5975627"/>
              <a:ext cx="572254" cy="369332"/>
            </a:xfrm>
            <a:prstGeom prst="rect">
              <a:avLst/>
            </a:prstGeom>
            <a:noFill/>
          </p:spPr>
          <p:txBody>
            <a:bodyPr wrap="square" rtlCol="0">
              <a:spAutoFit/>
            </a:bodyPr>
            <a:lstStyle/>
            <a:p>
              <a:r>
                <a:rPr lang="en-US" dirty="0" smtClean="0"/>
                <a:t>VS</a:t>
              </a:r>
              <a:endParaRPr lang="en-US" dirty="0"/>
            </a:p>
          </p:txBody>
        </p:sp>
        <p:sp>
          <p:nvSpPr>
            <p:cNvPr id="40" name="Rounded Rectangle 39"/>
            <p:cNvSpPr/>
            <p:nvPr/>
          </p:nvSpPr>
          <p:spPr>
            <a:xfrm>
              <a:off x="1443923" y="5783204"/>
              <a:ext cx="2094024" cy="731500"/>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886029"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998266" y="6079197"/>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875079" y="6132924"/>
            <a:ext cx="1920633" cy="638685"/>
            <a:chOff x="6250714" y="5331492"/>
            <a:chExt cx="1920633" cy="638685"/>
          </a:xfrm>
        </p:grpSpPr>
        <p:pic>
          <p:nvPicPr>
            <p:cNvPr id="27" name="Picture 26"/>
            <p:cNvPicPr>
              <a:picLocks noChangeAspect="1"/>
            </p:cNvPicPr>
            <p:nvPr/>
          </p:nvPicPr>
          <p:blipFill rotWithShape="1">
            <a:blip r:embed="rId8"/>
            <a:srcRect l="-1034" t="5496" r="1" b="5960"/>
            <a:stretch/>
          </p:blipFill>
          <p:spPr>
            <a:xfrm>
              <a:off x="6282199" y="5365302"/>
              <a:ext cx="688448" cy="536981"/>
            </a:xfrm>
            <a:prstGeom prst="rect">
              <a:avLst/>
            </a:prstGeom>
          </p:spPr>
        </p:pic>
        <p:sp>
          <p:nvSpPr>
            <p:cNvPr id="29" name="TextBox 28"/>
            <p:cNvSpPr txBox="1"/>
            <p:nvPr/>
          </p:nvSpPr>
          <p:spPr>
            <a:xfrm>
              <a:off x="6939162" y="5408422"/>
              <a:ext cx="572254" cy="369332"/>
            </a:xfrm>
            <a:prstGeom prst="rect">
              <a:avLst/>
            </a:prstGeom>
            <a:noFill/>
          </p:spPr>
          <p:txBody>
            <a:bodyPr wrap="square" rtlCol="0">
              <a:spAutoFit/>
            </a:bodyPr>
            <a:lstStyle/>
            <a:p>
              <a:r>
                <a:rPr lang="en-US" dirty="0" smtClean="0"/>
                <a:t>VS</a:t>
              </a:r>
              <a:endParaRPr lang="en-US" dirty="0"/>
            </a:p>
          </p:txBody>
        </p:sp>
        <p:pic>
          <p:nvPicPr>
            <p:cNvPr id="28" name="Picture 27"/>
            <p:cNvPicPr>
              <a:picLocks noChangeAspect="1"/>
            </p:cNvPicPr>
            <p:nvPr/>
          </p:nvPicPr>
          <p:blipFill>
            <a:blip r:embed="rId9"/>
            <a:stretch>
              <a:fillRect/>
            </a:stretch>
          </p:blipFill>
          <p:spPr>
            <a:xfrm>
              <a:off x="7301822" y="5399535"/>
              <a:ext cx="648712" cy="540593"/>
            </a:xfrm>
            <a:prstGeom prst="rect">
              <a:avLst/>
            </a:prstGeom>
          </p:spPr>
        </p:pic>
        <p:sp>
          <p:nvSpPr>
            <p:cNvPr id="35" name="Rounded Rectangle 34"/>
            <p:cNvSpPr/>
            <p:nvPr/>
          </p:nvSpPr>
          <p:spPr>
            <a:xfrm>
              <a:off x="6250714" y="5331492"/>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656440" y="5445102"/>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240606" y="5562788"/>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575070" y="1677271"/>
            <a:ext cx="1920633" cy="638685"/>
            <a:chOff x="6575070" y="1677271"/>
            <a:chExt cx="1920633" cy="638685"/>
          </a:xfrm>
        </p:grpSpPr>
        <p:pic>
          <p:nvPicPr>
            <p:cNvPr id="49" name="Picture 48"/>
            <p:cNvPicPr>
              <a:picLocks noChangeAspect="1"/>
            </p:cNvPicPr>
            <p:nvPr/>
          </p:nvPicPr>
          <p:blipFill rotWithShape="1">
            <a:blip r:embed="rId8"/>
            <a:srcRect l="-1034" t="5496" r="1" b="5960"/>
            <a:stretch/>
          </p:blipFill>
          <p:spPr>
            <a:xfrm>
              <a:off x="6606555" y="1711081"/>
              <a:ext cx="688448" cy="536981"/>
            </a:xfrm>
            <a:prstGeom prst="rect">
              <a:avLst/>
            </a:prstGeom>
          </p:spPr>
        </p:pic>
        <p:sp>
          <p:nvSpPr>
            <p:cNvPr id="50" name="TextBox 49"/>
            <p:cNvSpPr txBox="1"/>
            <p:nvPr/>
          </p:nvSpPr>
          <p:spPr>
            <a:xfrm>
              <a:off x="7263518" y="1754201"/>
              <a:ext cx="572254" cy="369332"/>
            </a:xfrm>
            <a:prstGeom prst="rect">
              <a:avLst/>
            </a:prstGeom>
            <a:noFill/>
          </p:spPr>
          <p:txBody>
            <a:bodyPr wrap="square" rtlCol="0">
              <a:spAutoFit/>
            </a:bodyPr>
            <a:lstStyle/>
            <a:p>
              <a:r>
                <a:rPr lang="en-US" dirty="0" smtClean="0"/>
                <a:t>VS</a:t>
              </a:r>
              <a:endParaRPr lang="en-US" dirty="0"/>
            </a:p>
          </p:txBody>
        </p:sp>
        <p:pic>
          <p:nvPicPr>
            <p:cNvPr id="51" name="Picture 50"/>
            <p:cNvPicPr>
              <a:picLocks noChangeAspect="1"/>
            </p:cNvPicPr>
            <p:nvPr/>
          </p:nvPicPr>
          <p:blipFill>
            <a:blip r:embed="rId9"/>
            <a:stretch>
              <a:fillRect/>
            </a:stretch>
          </p:blipFill>
          <p:spPr>
            <a:xfrm>
              <a:off x="7626178" y="1745314"/>
              <a:ext cx="648712" cy="540593"/>
            </a:xfrm>
            <a:prstGeom prst="rect">
              <a:avLst/>
            </a:prstGeom>
          </p:spPr>
        </p:pic>
        <p:sp>
          <p:nvSpPr>
            <p:cNvPr id="52" name="Rounded Rectangle 51"/>
            <p:cNvSpPr/>
            <p:nvPr/>
          </p:nvSpPr>
          <p:spPr>
            <a:xfrm>
              <a:off x="6575070" y="1677271"/>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089520" y="5338513"/>
            <a:ext cx="1920633" cy="646278"/>
            <a:chOff x="6094087" y="6091451"/>
            <a:chExt cx="1920633" cy="646278"/>
          </a:xfrm>
        </p:grpSpPr>
        <p:pic>
          <p:nvPicPr>
            <p:cNvPr id="4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279" t="47344" r="10719" b="34102"/>
            <a:stretch/>
          </p:blipFill>
          <p:spPr bwMode="auto">
            <a:xfrm>
              <a:off x="7179639" y="6144679"/>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107" t="24565" r="82065" b="60847"/>
            <a:stretch/>
          </p:blipFill>
          <p:spPr bwMode="auto">
            <a:xfrm>
              <a:off x="6155431" y="6168468"/>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7" name="TextBox 46"/>
            <p:cNvSpPr txBox="1"/>
            <p:nvPr/>
          </p:nvSpPr>
          <p:spPr>
            <a:xfrm>
              <a:off x="6734875" y="6196329"/>
              <a:ext cx="572254" cy="369332"/>
            </a:xfrm>
            <a:prstGeom prst="rect">
              <a:avLst/>
            </a:prstGeom>
            <a:noFill/>
          </p:spPr>
          <p:txBody>
            <a:bodyPr wrap="square" rtlCol="0">
              <a:spAutoFit/>
            </a:bodyPr>
            <a:lstStyle/>
            <a:p>
              <a:r>
                <a:rPr lang="en-US" dirty="0" smtClean="0"/>
                <a:t>VS</a:t>
              </a:r>
              <a:endParaRPr lang="en-US" dirty="0"/>
            </a:p>
          </p:txBody>
        </p:sp>
        <p:sp>
          <p:nvSpPr>
            <p:cNvPr id="48" name="Rounded Rectangle 47"/>
            <p:cNvSpPr/>
            <p:nvPr/>
          </p:nvSpPr>
          <p:spPr>
            <a:xfrm>
              <a:off x="6094087" y="6091451"/>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391471"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3314"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Rectangle 56"/>
          <p:cNvSpPr/>
          <p:nvPr/>
        </p:nvSpPr>
        <p:spPr>
          <a:xfrm>
            <a:off x="3063189" y="2800231"/>
            <a:ext cx="868040" cy="1862048"/>
          </a:xfrm>
          <a:prstGeom prst="rect">
            <a:avLst/>
          </a:prstGeom>
          <a:noFill/>
        </p:spPr>
        <p:txBody>
          <a:bodyPr wrap="none" lIns="91440" tIns="45720" rIns="91440" bIns="45720">
            <a:spAutoFit/>
          </a:bodyPr>
          <a:lstStyle/>
          <a:p>
            <a:pPr algn="ctr"/>
            <a:r>
              <a:rPr lang="en-US" sz="11500" b="1" cap="none" spc="0"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rPr>
              <a:t>?</a:t>
            </a:r>
            <a:endParaRPr lang="en-US" sz="11500" b="1" cap="none" spc="0"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endParaRPr>
          </a:p>
        </p:txBody>
      </p:sp>
      <p:sp>
        <p:nvSpPr>
          <p:cNvPr id="59" name="TextBox 58"/>
          <p:cNvSpPr txBox="1"/>
          <p:nvPr/>
        </p:nvSpPr>
        <p:spPr>
          <a:xfrm>
            <a:off x="5632568" y="3398334"/>
            <a:ext cx="3110475" cy="584776"/>
          </a:xfrm>
          <a:prstGeom prst="rect">
            <a:avLst/>
          </a:prstGeom>
          <a:noFill/>
        </p:spPr>
        <p:txBody>
          <a:bodyPr wrap="square" rtlCol="0">
            <a:spAutoFit/>
          </a:bodyPr>
          <a:lstStyle/>
          <a:p>
            <a:r>
              <a:rPr lang="en-US" sz="3200" b="1" dirty="0" smtClean="0"/>
              <a:t> </a:t>
            </a:r>
            <a:r>
              <a:rPr lang="en-US" sz="3200" b="1" dirty="0" smtClean="0">
                <a:solidFill>
                  <a:schemeClr val="accent2"/>
                </a:solidFill>
              </a:rPr>
              <a:t>Bubbles</a:t>
            </a:r>
            <a:r>
              <a:rPr lang="en-US" sz="3200" b="1" dirty="0" smtClean="0"/>
              <a:t> </a:t>
            </a:r>
            <a:r>
              <a:rPr lang="en-US" sz="3200" b="1" dirty="0">
                <a:solidFill>
                  <a:srgbClr val="C0504D"/>
                </a:solidFill>
              </a:rPr>
              <a:t>G</a:t>
            </a:r>
            <a:r>
              <a:rPr lang="en-US" sz="3200" b="1" dirty="0" smtClean="0">
                <a:solidFill>
                  <a:srgbClr val="C0504D"/>
                </a:solidFill>
              </a:rPr>
              <a:t>ame</a:t>
            </a:r>
            <a:r>
              <a:rPr lang="en-US" sz="3200" b="1" dirty="0" smtClean="0"/>
              <a:t> </a:t>
            </a:r>
            <a:endParaRPr lang="en-US" sz="3200" b="1" dirty="0"/>
          </a:p>
        </p:txBody>
      </p:sp>
      <p:sp>
        <p:nvSpPr>
          <p:cNvPr id="15" name="Date Placeholder 14"/>
          <p:cNvSpPr>
            <a:spLocks noGrp="1"/>
          </p:cNvSpPr>
          <p:nvPr>
            <p:ph type="dt" sz="half" idx="10"/>
          </p:nvPr>
        </p:nvSpPr>
        <p:spPr/>
        <p:txBody>
          <a:bodyPr/>
          <a:lstStyle/>
          <a:p>
            <a:r>
              <a:rPr lang="en-US" smtClean="0"/>
              <a:t>16-Nov-17</a:t>
            </a:r>
            <a:endParaRPr lang="en-US" dirty="0"/>
          </a:p>
        </p:txBody>
      </p:sp>
      <p:sp>
        <p:nvSpPr>
          <p:cNvPr id="16" name="Slide Number Placeholder 15"/>
          <p:cNvSpPr>
            <a:spLocks noGrp="1"/>
          </p:cNvSpPr>
          <p:nvPr>
            <p:ph type="sldNum" sz="quarter" idx="12"/>
          </p:nvPr>
        </p:nvSpPr>
        <p:spPr/>
        <p:txBody>
          <a:bodyPr/>
          <a:lstStyle/>
          <a:p>
            <a:fld id="{CF7DC490-98B8-074B-BB30-37775A2447EF}" type="slidenum">
              <a:rPr lang="en-US" smtClean="0"/>
              <a:pPr/>
              <a:t>79</a:t>
            </a:fld>
            <a:endParaRPr lang="en-US" dirty="0"/>
          </a:p>
        </p:txBody>
      </p:sp>
    </p:spTree>
    <p:extLst>
      <p:ext uri="{BB962C8B-B14F-4D97-AF65-F5344CB8AC3E}">
        <p14:creationId xmlns:p14="http://schemas.microsoft.com/office/powerpoint/2010/main" val="414588468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897" y="-209071"/>
            <a:ext cx="2428448" cy="1679677"/>
          </a:xfrm>
          <a:prstGeom prst="rect">
            <a:avLst/>
          </a:prstGeom>
        </p:spPr>
      </p:pic>
      <p:sp>
        <p:nvSpPr>
          <p:cNvPr id="7" name="Oval 6"/>
          <p:cNvSpPr/>
          <p:nvPr/>
        </p:nvSpPr>
        <p:spPr>
          <a:xfrm>
            <a:off x="3353672" y="1877463"/>
            <a:ext cx="2465937" cy="2465937"/>
          </a:xfrm>
          <a:prstGeom prst="ellipse">
            <a:avLst/>
          </a:prstGeom>
          <a:solidFill>
            <a:srgbClr val="85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smtClean="0"/>
              <a:t>Recognition Engine</a:t>
            </a:r>
            <a:endParaRPr lang="en-US" sz="2400" b="1" dirty="0"/>
          </a:p>
        </p:txBody>
      </p:sp>
      <p:pic>
        <p:nvPicPr>
          <p:cNvPr id="11" name="Picture 10"/>
          <p:cNvPicPr>
            <a:picLocks noChangeAspect="1"/>
          </p:cNvPicPr>
          <p:nvPr/>
        </p:nvPicPr>
        <p:blipFill>
          <a:blip r:embed="rId4"/>
          <a:stretch>
            <a:fillRect/>
          </a:stretch>
        </p:blipFill>
        <p:spPr>
          <a:xfrm>
            <a:off x="249053" y="-230794"/>
            <a:ext cx="2093587" cy="1701400"/>
          </a:xfrm>
          <a:prstGeom prst="rect">
            <a:avLst/>
          </a:prstGeom>
        </p:spPr>
      </p:pic>
      <p:pic>
        <p:nvPicPr>
          <p:cNvPr id="15" name="Picture 14" descr="ur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2955" y="4017243"/>
            <a:ext cx="2166833" cy="2174055"/>
          </a:xfrm>
          <a:prstGeom prst="rect">
            <a:avLst/>
          </a:prstGeom>
        </p:spPr>
      </p:pic>
      <p:pic>
        <p:nvPicPr>
          <p:cNvPr id="27" name="Picture 26" descr="url.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815" y="2004087"/>
            <a:ext cx="2447222" cy="1666642"/>
          </a:xfrm>
          <a:prstGeom prst="rect">
            <a:avLst/>
          </a:prstGeom>
        </p:spPr>
      </p:pic>
      <p:pic>
        <p:nvPicPr>
          <p:cNvPr id="28" name="Picture 27"/>
          <p:cNvPicPr>
            <a:picLocks noChangeAspect="1"/>
          </p:cNvPicPr>
          <p:nvPr/>
        </p:nvPicPr>
        <p:blipFill>
          <a:blip r:embed="rId7"/>
          <a:stretch>
            <a:fillRect/>
          </a:stretch>
        </p:blipFill>
        <p:spPr>
          <a:xfrm>
            <a:off x="399759" y="4198647"/>
            <a:ext cx="2118534" cy="1900333"/>
          </a:xfrm>
          <a:prstGeom prst="rect">
            <a:avLst/>
          </a:prstGeom>
        </p:spPr>
      </p:pic>
      <p:pic>
        <p:nvPicPr>
          <p:cNvPr id="34" name="Picture 33" descr="abc_gma_bioniceyes_2_jt_130216_w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9609" y="-209071"/>
            <a:ext cx="2880179" cy="1620101"/>
          </a:xfrm>
          <a:prstGeom prst="rect">
            <a:avLst/>
          </a:prstGeom>
        </p:spPr>
      </p:pic>
      <p:pic>
        <p:nvPicPr>
          <p:cNvPr id="43" name="Picture 42" descr="url.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8800" y="1880658"/>
            <a:ext cx="2598572" cy="1689071"/>
          </a:xfrm>
          <a:prstGeom prst="rect">
            <a:avLst/>
          </a:prstGeom>
        </p:spPr>
      </p:pic>
      <p:pic>
        <p:nvPicPr>
          <p:cNvPr id="45" name="Picture 44" descr="Screen shot 2013-03-27 at 6.55.5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3699" y="4605906"/>
            <a:ext cx="2170680" cy="1449119"/>
          </a:xfrm>
          <a:prstGeom prst="rect">
            <a:avLst/>
          </a:prstGeom>
        </p:spPr>
      </p:pic>
      <p:pic>
        <p:nvPicPr>
          <p:cNvPr id="46" name="Picture 45" descr="Screen shot 2013-03-27 at 6.56.43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8360" y="4306750"/>
            <a:ext cx="1854941" cy="1115409"/>
          </a:xfrm>
          <a:prstGeom prst="rect">
            <a:avLst/>
          </a:prstGeom>
        </p:spPr>
      </p:pic>
      <p:pic>
        <p:nvPicPr>
          <p:cNvPr id="52" name="Picture 51" descr="ur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2183" y="4939653"/>
            <a:ext cx="1115372" cy="1115372"/>
          </a:xfrm>
          <a:prstGeom prst="rect">
            <a:avLst/>
          </a:prstGeom>
        </p:spPr>
      </p:pic>
      <p:sp>
        <p:nvSpPr>
          <p:cNvPr id="53" name="TextBox 52"/>
          <p:cNvSpPr txBox="1"/>
          <p:nvPr/>
        </p:nvSpPr>
        <p:spPr>
          <a:xfrm>
            <a:off x="547716" y="1487939"/>
            <a:ext cx="1794924" cy="369332"/>
          </a:xfrm>
          <a:prstGeom prst="rect">
            <a:avLst/>
          </a:prstGeom>
          <a:noFill/>
        </p:spPr>
        <p:txBody>
          <a:bodyPr wrap="square" rtlCol="0">
            <a:spAutoFit/>
          </a:bodyPr>
          <a:lstStyle/>
          <a:p>
            <a:r>
              <a:rPr lang="en-US" dirty="0" smtClean="0"/>
              <a:t>Surveillance</a:t>
            </a:r>
            <a:endParaRPr lang="en-US" dirty="0"/>
          </a:p>
        </p:txBody>
      </p:sp>
      <p:sp>
        <p:nvSpPr>
          <p:cNvPr id="54" name="TextBox 53"/>
          <p:cNvSpPr txBox="1"/>
          <p:nvPr/>
        </p:nvSpPr>
        <p:spPr>
          <a:xfrm>
            <a:off x="3938377" y="1468271"/>
            <a:ext cx="1277078" cy="369332"/>
          </a:xfrm>
          <a:prstGeom prst="rect">
            <a:avLst/>
          </a:prstGeom>
          <a:noFill/>
        </p:spPr>
        <p:txBody>
          <a:bodyPr wrap="square" rtlCol="0">
            <a:spAutoFit/>
          </a:bodyPr>
          <a:lstStyle/>
          <a:p>
            <a:r>
              <a:rPr lang="en-US" dirty="0" smtClean="0"/>
              <a:t>Robotics</a:t>
            </a:r>
            <a:endParaRPr lang="en-US" dirty="0"/>
          </a:p>
        </p:txBody>
      </p:sp>
      <p:sp>
        <p:nvSpPr>
          <p:cNvPr id="55" name="TextBox 54"/>
          <p:cNvSpPr txBox="1"/>
          <p:nvPr/>
        </p:nvSpPr>
        <p:spPr>
          <a:xfrm>
            <a:off x="6753987" y="1411030"/>
            <a:ext cx="2049405" cy="369332"/>
          </a:xfrm>
          <a:prstGeom prst="rect">
            <a:avLst/>
          </a:prstGeom>
          <a:noFill/>
        </p:spPr>
        <p:txBody>
          <a:bodyPr wrap="square" rtlCol="0">
            <a:spAutoFit/>
          </a:bodyPr>
          <a:lstStyle/>
          <a:p>
            <a:r>
              <a:rPr lang="en-US" dirty="0" smtClean="0"/>
              <a:t>Assistive tools</a:t>
            </a:r>
            <a:endParaRPr lang="en-US" dirty="0"/>
          </a:p>
        </p:txBody>
      </p:sp>
      <p:sp>
        <p:nvSpPr>
          <p:cNvPr id="56" name="TextBox 55"/>
          <p:cNvSpPr txBox="1"/>
          <p:nvPr/>
        </p:nvSpPr>
        <p:spPr>
          <a:xfrm>
            <a:off x="399759" y="3647911"/>
            <a:ext cx="2049405" cy="369332"/>
          </a:xfrm>
          <a:prstGeom prst="rect">
            <a:avLst/>
          </a:prstGeom>
          <a:noFill/>
        </p:spPr>
        <p:txBody>
          <a:bodyPr wrap="square" rtlCol="0">
            <a:spAutoFit/>
          </a:bodyPr>
          <a:lstStyle/>
          <a:p>
            <a:r>
              <a:rPr lang="en-US" dirty="0" smtClean="0"/>
              <a:t>Wearable devices</a:t>
            </a:r>
            <a:endParaRPr lang="en-US" dirty="0"/>
          </a:p>
        </p:txBody>
      </p:sp>
      <p:sp>
        <p:nvSpPr>
          <p:cNvPr id="57" name="TextBox 56"/>
          <p:cNvSpPr txBox="1"/>
          <p:nvPr/>
        </p:nvSpPr>
        <p:spPr>
          <a:xfrm>
            <a:off x="6753987" y="3569729"/>
            <a:ext cx="2049405" cy="369332"/>
          </a:xfrm>
          <a:prstGeom prst="rect">
            <a:avLst/>
          </a:prstGeom>
          <a:noFill/>
        </p:spPr>
        <p:txBody>
          <a:bodyPr wrap="square" rtlCol="0">
            <a:spAutoFit/>
          </a:bodyPr>
          <a:lstStyle/>
          <a:p>
            <a:r>
              <a:rPr lang="en-US" dirty="0" smtClean="0"/>
              <a:t>Driverless cars</a:t>
            </a:r>
            <a:endParaRPr lang="en-US" dirty="0"/>
          </a:p>
        </p:txBody>
      </p:sp>
      <p:sp>
        <p:nvSpPr>
          <p:cNvPr id="58" name="TextBox 57"/>
          <p:cNvSpPr txBox="1"/>
          <p:nvPr/>
        </p:nvSpPr>
        <p:spPr>
          <a:xfrm>
            <a:off x="6668585" y="5981425"/>
            <a:ext cx="2258107" cy="369332"/>
          </a:xfrm>
          <a:prstGeom prst="rect">
            <a:avLst/>
          </a:prstGeom>
          <a:noFill/>
        </p:spPr>
        <p:txBody>
          <a:bodyPr wrap="square" rtlCol="0">
            <a:spAutoFit/>
          </a:bodyPr>
          <a:lstStyle/>
          <a:p>
            <a:r>
              <a:rPr lang="en-US" dirty="0" smtClean="0"/>
              <a:t>Mining social media</a:t>
            </a:r>
            <a:endParaRPr lang="en-US" dirty="0"/>
          </a:p>
        </p:txBody>
      </p:sp>
      <p:sp>
        <p:nvSpPr>
          <p:cNvPr id="59" name="TextBox 58"/>
          <p:cNvSpPr txBox="1"/>
          <p:nvPr/>
        </p:nvSpPr>
        <p:spPr>
          <a:xfrm>
            <a:off x="3943771" y="6031468"/>
            <a:ext cx="1862935" cy="369332"/>
          </a:xfrm>
          <a:prstGeom prst="rect">
            <a:avLst/>
          </a:prstGeom>
          <a:noFill/>
        </p:spPr>
        <p:txBody>
          <a:bodyPr wrap="square" rtlCol="0">
            <a:spAutoFit/>
          </a:bodyPr>
          <a:lstStyle/>
          <a:p>
            <a:r>
              <a:rPr lang="en-US" dirty="0" smtClean="0"/>
              <a:t>Image search</a:t>
            </a:r>
            <a:endParaRPr lang="en-US" dirty="0"/>
          </a:p>
        </p:txBody>
      </p:sp>
      <p:sp>
        <p:nvSpPr>
          <p:cNvPr id="60" name="TextBox 59"/>
          <p:cNvSpPr txBox="1"/>
          <p:nvPr/>
        </p:nvSpPr>
        <p:spPr>
          <a:xfrm>
            <a:off x="449080" y="6005041"/>
            <a:ext cx="2349760" cy="369332"/>
          </a:xfrm>
          <a:prstGeom prst="rect">
            <a:avLst/>
          </a:prstGeom>
          <a:noFill/>
        </p:spPr>
        <p:txBody>
          <a:bodyPr wrap="square" rtlCol="0">
            <a:spAutoFit/>
          </a:bodyPr>
          <a:lstStyle/>
          <a:p>
            <a:r>
              <a:rPr lang="en-US" dirty="0" smtClean="0"/>
              <a:t>Smart photo album</a:t>
            </a:r>
            <a:endParaRPr lang="en-US"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a:t>
            </a:fld>
            <a:endParaRPr lang="en-US" dirty="0"/>
          </a:p>
        </p:txBody>
      </p:sp>
    </p:spTree>
    <p:extLst>
      <p:ext uri="{BB962C8B-B14F-4D97-AF65-F5344CB8AC3E}">
        <p14:creationId xmlns:p14="http://schemas.microsoft.com/office/powerpoint/2010/main" val="21639593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_54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469" y="1788760"/>
            <a:ext cx="1128776" cy="1425222"/>
          </a:xfrm>
          <a:prstGeom prst="rect">
            <a:avLst/>
          </a:prstGeom>
        </p:spPr>
      </p:pic>
      <p:sp>
        <p:nvSpPr>
          <p:cNvPr id="5" name="Oval 4"/>
          <p:cNvSpPr/>
          <p:nvPr/>
        </p:nvSpPr>
        <p:spPr>
          <a:xfrm>
            <a:off x="5564827" y="1802872"/>
            <a:ext cx="408172" cy="40817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200_54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433" y="1774650"/>
            <a:ext cx="1128776" cy="1425222"/>
          </a:xfrm>
          <a:prstGeom prst="rect">
            <a:avLst/>
          </a:prstGeom>
        </p:spPr>
      </p:pic>
      <p:sp>
        <p:nvSpPr>
          <p:cNvPr id="7" name="Oval 6"/>
          <p:cNvSpPr/>
          <p:nvPr/>
        </p:nvSpPr>
        <p:spPr>
          <a:xfrm>
            <a:off x="6931073" y="2195884"/>
            <a:ext cx="408172" cy="40817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200_54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3509" y="1760538"/>
            <a:ext cx="1285688" cy="1425221"/>
          </a:xfrm>
          <a:prstGeom prst="rect">
            <a:avLst/>
          </a:prstGeom>
        </p:spPr>
      </p:pic>
      <p:sp>
        <p:nvSpPr>
          <p:cNvPr id="10" name="Oval 9"/>
          <p:cNvSpPr/>
          <p:nvPr/>
        </p:nvSpPr>
        <p:spPr>
          <a:xfrm>
            <a:off x="8549314" y="1787712"/>
            <a:ext cx="408172" cy="40817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200_5289.jpg"/>
          <p:cNvPicPr>
            <a:picLocks noChangeAspect="1"/>
          </p:cNvPicPr>
          <p:nvPr/>
        </p:nvPicPr>
        <p:blipFill rotWithShape="1">
          <a:blip r:embed="rId5">
            <a:extLst>
              <a:ext uri="{28A0092B-C50C-407E-A947-70E740481C1C}">
                <a14:useLocalDpi xmlns:a14="http://schemas.microsoft.com/office/drawing/2010/main" val="0"/>
              </a:ext>
            </a:extLst>
          </a:blip>
          <a:srcRect l="8993" t="3056" r="12385"/>
          <a:stretch/>
        </p:blipFill>
        <p:spPr>
          <a:xfrm>
            <a:off x="1770132" y="1735172"/>
            <a:ext cx="903111" cy="1766165"/>
          </a:xfrm>
          <a:prstGeom prst="rect">
            <a:avLst/>
          </a:prstGeom>
        </p:spPr>
      </p:pic>
      <p:sp>
        <p:nvSpPr>
          <p:cNvPr id="12" name="Oval 11"/>
          <p:cNvSpPr/>
          <p:nvPr/>
        </p:nvSpPr>
        <p:spPr>
          <a:xfrm>
            <a:off x="2150409" y="1735172"/>
            <a:ext cx="408172" cy="40817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200_5289.jpg"/>
          <p:cNvPicPr>
            <a:picLocks noChangeAspect="1"/>
          </p:cNvPicPr>
          <p:nvPr/>
        </p:nvPicPr>
        <p:blipFill rotWithShape="1">
          <a:blip r:embed="rId5">
            <a:extLst>
              <a:ext uri="{28A0092B-C50C-407E-A947-70E740481C1C}">
                <a14:useLocalDpi xmlns:a14="http://schemas.microsoft.com/office/drawing/2010/main" val="0"/>
              </a:ext>
            </a:extLst>
          </a:blip>
          <a:srcRect l="8993" t="3056" r="12385"/>
          <a:stretch/>
        </p:blipFill>
        <p:spPr>
          <a:xfrm>
            <a:off x="2797225" y="1735172"/>
            <a:ext cx="903111" cy="1766165"/>
          </a:xfrm>
          <a:prstGeom prst="rect">
            <a:avLst/>
          </a:prstGeom>
        </p:spPr>
      </p:pic>
      <p:sp>
        <p:nvSpPr>
          <p:cNvPr id="14" name="Oval 13"/>
          <p:cNvSpPr/>
          <p:nvPr/>
        </p:nvSpPr>
        <p:spPr>
          <a:xfrm>
            <a:off x="3292164" y="2143344"/>
            <a:ext cx="408172" cy="40817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200_528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2030" y="1908794"/>
            <a:ext cx="1182597" cy="1223377"/>
          </a:xfrm>
          <a:prstGeom prst="rect">
            <a:avLst/>
          </a:prstGeom>
        </p:spPr>
      </p:pic>
      <p:sp>
        <p:nvSpPr>
          <p:cNvPr id="16" name="Oval 15"/>
          <p:cNvSpPr/>
          <p:nvPr/>
        </p:nvSpPr>
        <p:spPr>
          <a:xfrm>
            <a:off x="4418230" y="1939258"/>
            <a:ext cx="408172" cy="40817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600362" y="1665586"/>
            <a:ext cx="3553416" cy="1995541"/>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269705" y="1606285"/>
            <a:ext cx="3888104" cy="1995541"/>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5678" y="1791685"/>
            <a:ext cx="2134264" cy="1384995"/>
          </a:xfrm>
          <a:prstGeom prst="rect">
            <a:avLst/>
          </a:prstGeom>
          <a:noFill/>
        </p:spPr>
        <p:txBody>
          <a:bodyPr wrap="square" rtlCol="0">
            <a:spAutoFit/>
          </a:bodyPr>
          <a:lstStyle/>
          <a:p>
            <a:endParaRPr lang="en-US" sz="2400" b="1" dirty="0" smtClean="0"/>
          </a:p>
          <a:p>
            <a:r>
              <a:rPr lang="en-US" sz="2000" b="1" dirty="0" smtClean="0">
                <a:solidFill>
                  <a:srgbClr val="C0504D"/>
                </a:solidFill>
              </a:rPr>
              <a:t>Crowd-picked Bubbles </a:t>
            </a:r>
          </a:p>
          <a:p>
            <a:r>
              <a:rPr lang="en-US" sz="2000" b="1" dirty="0" smtClean="0">
                <a:solidFill>
                  <a:srgbClr val="C0504D"/>
                </a:solidFill>
              </a:rPr>
              <a:t>(on training)</a:t>
            </a:r>
          </a:p>
        </p:txBody>
      </p:sp>
      <p:pic>
        <p:nvPicPr>
          <p:cNvPr id="20" name="Picture 19" descr="200_528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3939" y="48588"/>
            <a:ext cx="1220752" cy="1493348"/>
          </a:xfrm>
          <a:prstGeom prst="rect">
            <a:avLst/>
          </a:prstGeom>
        </p:spPr>
      </p:pic>
      <p:sp>
        <p:nvSpPr>
          <p:cNvPr id="21" name="TextBox 20"/>
          <p:cNvSpPr txBox="1"/>
          <p:nvPr/>
        </p:nvSpPr>
        <p:spPr>
          <a:xfrm>
            <a:off x="4677528" y="513544"/>
            <a:ext cx="1538111" cy="1015663"/>
          </a:xfrm>
          <a:prstGeom prst="rect">
            <a:avLst/>
          </a:prstGeom>
          <a:noFill/>
        </p:spPr>
        <p:txBody>
          <a:bodyPr wrap="square" rtlCol="0">
            <a:spAutoFit/>
          </a:bodyPr>
          <a:lstStyle/>
          <a:p>
            <a:r>
              <a:rPr lang="en-US" sz="6000" b="1" dirty="0" smtClean="0">
                <a:solidFill>
                  <a:srgbClr val="FF0000"/>
                </a:solidFill>
              </a:rPr>
              <a:t>?</a:t>
            </a:r>
            <a:endParaRPr lang="en-US" b="1" dirty="0">
              <a:solidFill>
                <a:srgbClr val="FF0000"/>
              </a:solidFill>
            </a:endParaRPr>
          </a:p>
        </p:txBody>
      </p:sp>
      <p:sp>
        <p:nvSpPr>
          <p:cNvPr id="25" name="TextBox 24"/>
          <p:cNvSpPr txBox="1"/>
          <p:nvPr/>
        </p:nvSpPr>
        <p:spPr>
          <a:xfrm>
            <a:off x="5799665" y="513544"/>
            <a:ext cx="2384778" cy="461665"/>
          </a:xfrm>
          <a:prstGeom prst="rect">
            <a:avLst/>
          </a:prstGeom>
          <a:noFill/>
        </p:spPr>
        <p:txBody>
          <a:bodyPr wrap="square" rtlCol="0">
            <a:spAutoFit/>
          </a:bodyPr>
          <a:lstStyle/>
          <a:p>
            <a:r>
              <a:rPr lang="en-US" sz="2400" b="1" dirty="0" smtClean="0"/>
              <a:t>A test image</a:t>
            </a:r>
            <a:endParaRPr lang="en-US" sz="2400" b="1" dirty="0"/>
          </a:p>
        </p:txBody>
      </p:sp>
      <p:sp>
        <p:nvSpPr>
          <p:cNvPr id="26" name="TextBox 25"/>
          <p:cNvSpPr txBox="1"/>
          <p:nvPr/>
        </p:nvSpPr>
        <p:spPr>
          <a:xfrm>
            <a:off x="-24377" y="4313968"/>
            <a:ext cx="3132320" cy="707886"/>
          </a:xfrm>
          <a:prstGeom prst="rect">
            <a:avLst/>
          </a:prstGeom>
          <a:noFill/>
        </p:spPr>
        <p:txBody>
          <a:bodyPr wrap="square" rtlCol="0">
            <a:spAutoFit/>
          </a:bodyPr>
          <a:lstStyle/>
          <a:p>
            <a:r>
              <a:rPr lang="en-US" sz="2000" b="1" dirty="0" smtClean="0"/>
              <a:t>Bubble </a:t>
            </a:r>
          </a:p>
          <a:p>
            <a:r>
              <a:rPr lang="en-US" sz="2000" b="1" dirty="0" smtClean="0"/>
              <a:t>Matching</a:t>
            </a:r>
            <a:endParaRPr lang="en-US" sz="2000" b="1" dirty="0"/>
          </a:p>
        </p:txBody>
      </p:sp>
      <p:grpSp>
        <p:nvGrpSpPr>
          <p:cNvPr id="91" name="Group 90"/>
          <p:cNvGrpSpPr/>
          <p:nvPr/>
        </p:nvGrpSpPr>
        <p:grpSpPr>
          <a:xfrm>
            <a:off x="1635639" y="3515075"/>
            <a:ext cx="7056805" cy="2507794"/>
            <a:chOff x="1635639" y="3515075"/>
            <a:chExt cx="7056805" cy="2507794"/>
          </a:xfrm>
        </p:grpSpPr>
        <p:pic>
          <p:nvPicPr>
            <p:cNvPr id="22" name="Picture 21" descr="200_528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5639" y="4010996"/>
              <a:ext cx="1196863" cy="1464124"/>
            </a:xfrm>
            <a:prstGeom prst="rect">
              <a:avLst/>
            </a:prstGeom>
          </p:spPr>
        </p:pic>
        <p:cxnSp>
          <p:nvCxnSpPr>
            <p:cNvPr id="23" name="Straight Arrow Connector 22"/>
            <p:cNvCxnSpPr/>
            <p:nvPr/>
          </p:nvCxnSpPr>
          <p:spPr>
            <a:xfrm>
              <a:off x="2146353" y="3515075"/>
              <a:ext cx="0" cy="343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1926326" y="3940439"/>
              <a:ext cx="935309" cy="913791"/>
            </a:xfrm>
            <a:prstGeom prst="rect">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067782" y="4010996"/>
              <a:ext cx="408172" cy="408172"/>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163738" y="4121063"/>
              <a:ext cx="408172" cy="408172"/>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259694" y="4217019"/>
              <a:ext cx="408172" cy="408172"/>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1778474" y="6022869"/>
              <a:ext cx="691397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154264" y="5563759"/>
              <a:ext cx="134410" cy="44963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p:cNvSpPr txBox="1"/>
          <p:nvPr/>
        </p:nvSpPr>
        <p:spPr>
          <a:xfrm>
            <a:off x="3054267" y="4264051"/>
            <a:ext cx="2520423" cy="400110"/>
          </a:xfrm>
          <a:prstGeom prst="rect">
            <a:avLst/>
          </a:prstGeom>
          <a:noFill/>
        </p:spPr>
        <p:txBody>
          <a:bodyPr wrap="square" rtlCol="0">
            <a:spAutoFit/>
          </a:bodyPr>
          <a:lstStyle/>
          <a:p>
            <a:r>
              <a:rPr lang="en-US" sz="2000" b="1" dirty="0" smtClean="0">
                <a:solidFill>
                  <a:srgbClr val="C0504D"/>
                </a:solidFill>
              </a:rPr>
              <a:t>Max-pooling </a:t>
            </a:r>
            <a:endParaRPr lang="en-US" sz="2000" b="1" dirty="0">
              <a:solidFill>
                <a:srgbClr val="C0504D"/>
              </a:solidFill>
            </a:endParaRPr>
          </a:p>
        </p:txBody>
      </p:sp>
      <p:grpSp>
        <p:nvGrpSpPr>
          <p:cNvPr id="93" name="Group 92"/>
          <p:cNvGrpSpPr/>
          <p:nvPr/>
        </p:nvGrpSpPr>
        <p:grpSpPr>
          <a:xfrm>
            <a:off x="3296797" y="5714297"/>
            <a:ext cx="5252517" cy="322800"/>
            <a:chOff x="3296797" y="5714297"/>
            <a:chExt cx="5252517" cy="322800"/>
          </a:xfrm>
        </p:grpSpPr>
        <p:sp>
          <p:nvSpPr>
            <p:cNvPr id="40" name="Rectangle 39"/>
            <p:cNvSpPr/>
            <p:nvPr/>
          </p:nvSpPr>
          <p:spPr>
            <a:xfrm>
              <a:off x="7094513" y="5903158"/>
              <a:ext cx="134410" cy="10837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296797" y="5714297"/>
              <a:ext cx="134410" cy="29723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521691" y="5714297"/>
              <a:ext cx="134410" cy="29723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8414904" y="5903158"/>
              <a:ext cx="134410" cy="13393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950201" y="5879453"/>
              <a:ext cx="134410" cy="13393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 name="TextBox 58"/>
          <p:cNvSpPr txBox="1"/>
          <p:nvPr/>
        </p:nvSpPr>
        <p:spPr>
          <a:xfrm>
            <a:off x="90521" y="190665"/>
            <a:ext cx="4258386" cy="954107"/>
          </a:xfrm>
          <a:prstGeom prst="rect">
            <a:avLst/>
          </a:prstGeom>
          <a:noFill/>
        </p:spPr>
        <p:txBody>
          <a:bodyPr wrap="square" rtlCol="0">
            <a:spAutoFit/>
          </a:bodyPr>
          <a:lstStyle/>
          <a:p>
            <a:r>
              <a:rPr lang="en-US" sz="2800" b="1" dirty="0" err="1" smtClean="0">
                <a:solidFill>
                  <a:srgbClr val="C0504D"/>
                </a:solidFill>
              </a:rPr>
              <a:t>BubbleBank</a:t>
            </a:r>
            <a:r>
              <a:rPr lang="en-US" sz="2800" b="1" dirty="0" smtClean="0">
                <a:solidFill>
                  <a:srgbClr val="C0504D"/>
                </a:solidFill>
              </a:rPr>
              <a:t> Representation</a:t>
            </a:r>
            <a:endParaRPr lang="en-US" sz="2800" b="1" dirty="0">
              <a:solidFill>
                <a:srgbClr val="C0504D"/>
              </a:solidFill>
            </a:endParaRPr>
          </a:p>
        </p:txBody>
      </p:sp>
      <p:grpSp>
        <p:nvGrpSpPr>
          <p:cNvPr id="92" name="Group 91"/>
          <p:cNvGrpSpPr/>
          <p:nvPr/>
        </p:nvGrpSpPr>
        <p:grpSpPr>
          <a:xfrm>
            <a:off x="6576646" y="3496931"/>
            <a:ext cx="1196863" cy="1978189"/>
            <a:chOff x="6576646" y="3496931"/>
            <a:chExt cx="1196863" cy="1978189"/>
          </a:xfrm>
        </p:grpSpPr>
        <p:pic>
          <p:nvPicPr>
            <p:cNvPr id="34" name="Picture 33" descr="200_528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6646" y="4010996"/>
              <a:ext cx="1196863" cy="1464124"/>
            </a:xfrm>
            <a:prstGeom prst="rect">
              <a:avLst/>
            </a:prstGeom>
          </p:spPr>
        </p:pic>
        <p:sp>
          <p:nvSpPr>
            <p:cNvPr id="35" name="Rectangle 34"/>
            <p:cNvSpPr/>
            <p:nvPr/>
          </p:nvSpPr>
          <p:spPr>
            <a:xfrm>
              <a:off x="6761148" y="4326777"/>
              <a:ext cx="935309" cy="913791"/>
            </a:xfrm>
            <a:prstGeom prst="rect">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792529" y="4407441"/>
              <a:ext cx="408172" cy="408172"/>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888485" y="4517508"/>
              <a:ext cx="408172" cy="408172"/>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984441" y="4613464"/>
              <a:ext cx="408172" cy="408172"/>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Arrow Connector 59"/>
            <p:cNvCxnSpPr/>
            <p:nvPr/>
          </p:nvCxnSpPr>
          <p:spPr>
            <a:xfrm>
              <a:off x="7200701" y="3496931"/>
              <a:ext cx="0" cy="343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24377" y="6126049"/>
            <a:ext cx="8439281" cy="634945"/>
            <a:chOff x="-24377" y="6126049"/>
            <a:chExt cx="8439281" cy="634945"/>
          </a:xfrm>
        </p:grpSpPr>
        <p:cxnSp>
          <p:nvCxnSpPr>
            <p:cNvPr id="61" name="Straight Arrow Connector 60"/>
            <p:cNvCxnSpPr/>
            <p:nvPr/>
          </p:nvCxnSpPr>
          <p:spPr>
            <a:xfrm>
              <a:off x="5283369" y="6548794"/>
              <a:ext cx="0" cy="21220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5186940" y="6372185"/>
              <a:ext cx="165529" cy="165529"/>
            </a:xfrm>
            <a:prstGeom prst="ellipse">
              <a:avLst/>
            </a:prstGeom>
            <a:solidFill>
              <a:srgbClr val="FFFFFF"/>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Arrow Connector 62"/>
            <p:cNvCxnSpPr>
              <a:endCxn id="62" idx="2"/>
            </p:cNvCxnSpPr>
            <p:nvPr/>
          </p:nvCxnSpPr>
          <p:spPr>
            <a:xfrm>
              <a:off x="2240612" y="6126049"/>
              <a:ext cx="2946328" cy="328901"/>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endCxn id="62" idx="0"/>
            </p:cNvCxnSpPr>
            <p:nvPr/>
          </p:nvCxnSpPr>
          <p:spPr>
            <a:xfrm flipH="1">
              <a:off x="5269705" y="6126049"/>
              <a:ext cx="680497" cy="246136"/>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endCxn id="62" idx="1"/>
            </p:cNvCxnSpPr>
            <p:nvPr/>
          </p:nvCxnSpPr>
          <p:spPr>
            <a:xfrm>
              <a:off x="3594505" y="6126049"/>
              <a:ext cx="1616676" cy="270377"/>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62" idx="0"/>
            </p:cNvCxnSpPr>
            <p:nvPr/>
          </p:nvCxnSpPr>
          <p:spPr>
            <a:xfrm>
              <a:off x="4677528" y="6126049"/>
              <a:ext cx="592177" cy="246136"/>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endCxn id="62" idx="7"/>
            </p:cNvCxnSpPr>
            <p:nvPr/>
          </p:nvCxnSpPr>
          <p:spPr>
            <a:xfrm flipH="1">
              <a:off x="5328228" y="6126049"/>
              <a:ext cx="1766285" cy="270377"/>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62" idx="6"/>
            </p:cNvCxnSpPr>
            <p:nvPr/>
          </p:nvCxnSpPr>
          <p:spPr>
            <a:xfrm flipH="1">
              <a:off x="5352469" y="6126049"/>
              <a:ext cx="3062435" cy="328901"/>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4377" y="6191615"/>
              <a:ext cx="3132320" cy="400110"/>
            </a:xfrm>
            <a:prstGeom prst="rect">
              <a:avLst/>
            </a:prstGeom>
            <a:noFill/>
          </p:spPr>
          <p:txBody>
            <a:bodyPr wrap="square" rtlCol="0">
              <a:spAutoFit/>
            </a:bodyPr>
            <a:lstStyle/>
            <a:p>
              <a:r>
                <a:rPr lang="en-US" sz="2000" b="1" dirty="0" smtClean="0"/>
                <a:t>Linear SVM</a:t>
              </a:r>
              <a:endParaRPr lang="en-US" sz="2000" b="1" dirty="0"/>
            </a:p>
          </p:txBody>
        </p:sp>
      </p:gr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80</a:t>
            </a:fld>
            <a:endParaRPr lang="en-US" dirty="0"/>
          </a:p>
        </p:txBody>
      </p:sp>
    </p:spTree>
    <p:extLst>
      <p:ext uri="{BB962C8B-B14F-4D97-AF65-F5344CB8AC3E}">
        <p14:creationId xmlns:p14="http://schemas.microsoft.com/office/powerpoint/2010/main" val="139965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500"/>
                                        <p:tgtEl>
                                          <p:spTgt spid="92"/>
                                        </p:tgtEl>
                                      </p:cBhvr>
                                    </p:animEffect>
                                  </p:childTnLst>
                                </p:cTn>
                              </p:par>
                              <p:par>
                                <p:cTn id="29" presetID="10"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P spid="3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200_4280.jpg"/>
          <p:cNvPicPr>
            <a:picLocks noChangeAspect="1"/>
          </p:cNvPicPr>
          <p:nvPr/>
        </p:nvPicPr>
        <p:blipFill>
          <a:blip r:embed="rId3">
            <a:extLst>
              <a:ext uri="{BEBA8EAE-BF5A-486C-A8C5-ECC9F3942E4B}">
                <a14:imgProps xmlns:a14="http://schemas.microsoft.com/office/drawing/2010/main">
                  <a14:imgLayer r:embed="rId4">
                    <a14:imgEffect>
                      <a14:backgroundRemoval t="0" b="89540" l="0" r="100000">
                        <a14:foregroundMark x1="21254" y1="23849" x2="21254" y2="23849"/>
                        <a14:foregroundMark x1="14634" y1="24686" x2="14634" y2="24686"/>
                        <a14:foregroundMark x1="9408" y1="25105" x2="9408" y2="25105"/>
                        <a14:foregroundMark x1="5923" y1="25941" x2="5923" y2="25941"/>
                        <a14:foregroundMark x1="23345" y1="28452" x2="23345" y2="28452"/>
                        <a14:foregroundMark x1="19164" y1="29707" x2="19164" y2="29707"/>
                        <a14:foregroundMark x1="16725" y1="30962" x2="16725" y2="30962"/>
                        <a14:foregroundMark x1="21603" y1="29289" x2="21603" y2="29289"/>
                        <a14:foregroundMark x1="18118" y1="30126" x2="18118" y2="30126"/>
                        <a14:foregroundMark x1="13937" y1="31799" x2="13937" y2="31799"/>
                        <a14:foregroundMark x1="12195" y1="32218" x2="12195" y2="32218"/>
                        <a14:foregroundMark x1="18467" y1="24268" x2="18467" y2="24268"/>
                        <a14:foregroundMark x1="16725" y1="24686" x2="16725" y2="24686"/>
                        <a14:foregroundMark x1="8362" y1="25523" x2="8362" y2="25523"/>
                        <a14:foregroundMark x1="14983" y1="31381" x2="14983" y2="31381"/>
                        <a14:backgroundMark x1="24390" y1="10460" x2="24390" y2="10460"/>
                        <a14:backgroundMark x1="22997" y1="26778" x2="22997" y2="26778"/>
                        <a14:backgroundMark x1="24739" y1="25941" x2="24739" y2="25941"/>
                        <a14:backgroundMark x1="14634" y1="28033" x2="14634" y2="28033"/>
                        <a14:backgroundMark x1="17770" y1="28033" x2="17770" y2="28033"/>
                        <a14:backgroundMark x1="88153" y1="27197" x2="88153" y2="27197"/>
                      </a14:backgroundRemoval>
                    </a14:imgEffect>
                  </a14:imgLayer>
                </a14:imgProps>
              </a:ext>
              <a:ext uri="{28A0092B-C50C-407E-A947-70E740481C1C}">
                <a14:useLocalDpi xmlns:a14="http://schemas.microsoft.com/office/drawing/2010/main" val="0"/>
              </a:ext>
            </a:extLst>
          </a:blip>
          <a:stretch>
            <a:fillRect/>
          </a:stretch>
        </p:blipFill>
        <p:spPr>
          <a:xfrm>
            <a:off x="-1392073" y="5408705"/>
            <a:ext cx="1048352" cy="873018"/>
          </a:xfrm>
          <a:prstGeom prst="rect">
            <a:avLst/>
          </a:prstGeom>
        </p:spPr>
      </p:pic>
      <p:grpSp>
        <p:nvGrpSpPr>
          <p:cNvPr id="9" name="Group 8"/>
          <p:cNvGrpSpPr/>
          <p:nvPr/>
        </p:nvGrpSpPr>
        <p:grpSpPr>
          <a:xfrm>
            <a:off x="1200545" y="1106335"/>
            <a:ext cx="3861664" cy="2793206"/>
            <a:chOff x="5192494" y="152775"/>
            <a:chExt cx="3861664" cy="2793206"/>
          </a:xfrm>
        </p:grpSpPr>
        <p:pic>
          <p:nvPicPr>
            <p:cNvPr id="281" name="Picture 280" descr="200_546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960" y="385823"/>
              <a:ext cx="547084" cy="690762"/>
            </a:xfrm>
            <a:prstGeom prst="rect">
              <a:avLst/>
            </a:prstGeom>
          </p:spPr>
        </p:pic>
        <p:sp>
          <p:nvSpPr>
            <p:cNvPr id="282" name="Oval 281"/>
            <p:cNvSpPr/>
            <p:nvPr/>
          </p:nvSpPr>
          <p:spPr>
            <a:xfrm>
              <a:off x="7204883" y="392663"/>
              <a:ext cx="197829" cy="197829"/>
            </a:xfrm>
            <a:prstGeom prst="ellipse">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283" name="Picture 282" descr="200_546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2577" y="378984"/>
              <a:ext cx="547084" cy="690762"/>
            </a:xfrm>
            <a:prstGeom prst="rect">
              <a:avLst/>
            </a:prstGeom>
          </p:spPr>
        </p:pic>
        <p:sp>
          <p:nvSpPr>
            <p:cNvPr id="284" name="Oval 283"/>
            <p:cNvSpPr/>
            <p:nvPr/>
          </p:nvSpPr>
          <p:spPr>
            <a:xfrm>
              <a:off x="7867062" y="583144"/>
              <a:ext cx="197829" cy="197829"/>
            </a:xfrm>
            <a:prstGeom prst="ellipse">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285" name="Picture 284" descr="200_546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365" y="372145"/>
              <a:ext cx="623134" cy="690762"/>
            </a:xfrm>
            <a:prstGeom prst="rect">
              <a:avLst/>
            </a:prstGeom>
          </p:spPr>
        </p:pic>
        <p:sp>
          <p:nvSpPr>
            <p:cNvPr id="286" name="Oval 285"/>
            <p:cNvSpPr/>
            <p:nvPr/>
          </p:nvSpPr>
          <p:spPr>
            <a:xfrm>
              <a:off x="8651375" y="385315"/>
              <a:ext cx="197829" cy="197829"/>
            </a:xfrm>
            <a:prstGeom prst="ellipse">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287" name="Picture 286" descr="200_5289.jpg"/>
            <p:cNvPicPr>
              <a:picLocks noChangeAspect="1"/>
            </p:cNvPicPr>
            <p:nvPr/>
          </p:nvPicPr>
          <p:blipFill rotWithShape="1">
            <a:blip r:embed="rId7">
              <a:extLst>
                <a:ext uri="{28A0092B-C50C-407E-A947-70E740481C1C}">
                  <a14:useLocalDpi xmlns:a14="http://schemas.microsoft.com/office/drawing/2010/main" val="0"/>
                </a:ext>
              </a:extLst>
            </a:blip>
            <a:srcRect l="8993" t="3056" r="12385"/>
            <a:stretch/>
          </p:blipFill>
          <p:spPr>
            <a:xfrm>
              <a:off x="5365708" y="359851"/>
              <a:ext cx="437711" cy="856007"/>
            </a:xfrm>
            <a:prstGeom prst="rect">
              <a:avLst/>
            </a:prstGeom>
          </p:spPr>
        </p:pic>
        <p:sp>
          <p:nvSpPr>
            <p:cNvPr id="288" name="Oval 287"/>
            <p:cNvSpPr/>
            <p:nvPr/>
          </p:nvSpPr>
          <p:spPr>
            <a:xfrm>
              <a:off x="5550017" y="359851"/>
              <a:ext cx="197829" cy="197829"/>
            </a:xfrm>
            <a:prstGeom prst="ellipse">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289" name="Picture 288" descr="200_5289.jpg"/>
            <p:cNvPicPr>
              <a:picLocks noChangeAspect="1"/>
            </p:cNvPicPr>
            <p:nvPr/>
          </p:nvPicPr>
          <p:blipFill rotWithShape="1">
            <a:blip r:embed="rId7">
              <a:extLst>
                <a:ext uri="{28A0092B-C50C-407E-A947-70E740481C1C}">
                  <a14:useLocalDpi xmlns:a14="http://schemas.microsoft.com/office/drawing/2010/main" val="0"/>
                </a:ext>
              </a:extLst>
            </a:blip>
            <a:srcRect l="8993" t="3056" r="12385"/>
            <a:stretch/>
          </p:blipFill>
          <p:spPr>
            <a:xfrm>
              <a:off x="5863510" y="359851"/>
              <a:ext cx="437711" cy="856007"/>
            </a:xfrm>
            <a:prstGeom prst="rect">
              <a:avLst/>
            </a:prstGeom>
          </p:spPr>
        </p:pic>
        <p:sp>
          <p:nvSpPr>
            <p:cNvPr id="386" name="Oval 385"/>
            <p:cNvSpPr/>
            <p:nvPr/>
          </p:nvSpPr>
          <p:spPr>
            <a:xfrm>
              <a:off x="6103392" y="557679"/>
              <a:ext cx="197829" cy="197829"/>
            </a:xfrm>
            <a:prstGeom prst="ellipse">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387" name="Picture 386" descr="200_528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4742" y="444000"/>
              <a:ext cx="573169" cy="592934"/>
            </a:xfrm>
            <a:prstGeom prst="rect">
              <a:avLst/>
            </a:prstGeom>
          </p:spPr>
        </p:pic>
        <p:sp>
          <p:nvSpPr>
            <p:cNvPr id="388" name="Oval 387"/>
            <p:cNvSpPr/>
            <p:nvPr/>
          </p:nvSpPr>
          <p:spPr>
            <a:xfrm>
              <a:off x="6649162" y="458765"/>
              <a:ext cx="197829" cy="197829"/>
            </a:xfrm>
            <a:prstGeom prst="ellipse">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89" name="Rounded Rectangle 388"/>
            <p:cNvSpPr/>
            <p:nvPr/>
          </p:nvSpPr>
          <p:spPr>
            <a:xfrm>
              <a:off x="5283426" y="326124"/>
              <a:ext cx="1722234" cy="967179"/>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90" name="Rounded Rectangle 389"/>
            <p:cNvSpPr/>
            <p:nvPr/>
          </p:nvSpPr>
          <p:spPr>
            <a:xfrm>
              <a:off x="7061847" y="297383"/>
              <a:ext cx="1884447" cy="967179"/>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463" name="Picture 462" descr="200_528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0524" y="1462874"/>
              <a:ext cx="580084" cy="709617"/>
            </a:xfrm>
            <a:prstGeom prst="rect">
              <a:avLst/>
            </a:prstGeom>
          </p:spPr>
        </p:pic>
        <p:cxnSp>
          <p:nvCxnSpPr>
            <p:cNvPr id="469" name="Straight Arrow Connector 468"/>
            <p:cNvCxnSpPr/>
            <p:nvPr/>
          </p:nvCxnSpPr>
          <p:spPr>
            <a:xfrm>
              <a:off x="5548051" y="1222516"/>
              <a:ext cx="0" cy="1662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0" name="Rectangle 469"/>
            <p:cNvSpPr/>
            <p:nvPr/>
          </p:nvSpPr>
          <p:spPr>
            <a:xfrm>
              <a:off x="5483860" y="1428678"/>
              <a:ext cx="453316" cy="442887"/>
            </a:xfrm>
            <a:prstGeom prst="rect">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71" name="Oval 470"/>
            <p:cNvSpPr/>
            <p:nvPr/>
          </p:nvSpPr>
          <p:spPr>
            <a:xfrm>
              <a:off x="5509970" y="1462874"/>
              <a:ext cx="197829" cy="19782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75" name="Oval 474"/>
            <p:cNvSpPr/>
            <p:nvPr/>
          </p:nvSpPr>
          <p:spPr>
            <a:xfrm>
              <a:off x="5556477" y="1516221"/>
              <a:ext cx="197829" cy="19782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76" name="Oval 475"/>
            <p:cNvSpPr/>
            <p:nvPr/>
          </p:nvSpPr>
          <p:spPr>
            <a:xfrm>
              <a:off x="5602984" y="1562728"/>
              <a:ext cx="197829" cy="19782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478" name="Straight Connector 477"/>
            <p:cNvCxnSpPr/>
            <p:nvPr/>
          </p:nvCxnSpPr>
          <p:spPr>
            <a:xfrm>
              <a:off x="5369752" y="2437969"/>
              <a:ext cx="335099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0" name="Rectangle 499"/>
            <p:cNvSpPr/>
            <p:nvPr/>
          </p:nvSpPr>
          <p:spPr>
            <a:xfrm>
              <a:off x="5551886" y="2215452"/>
              <a:ext cx="65144" cy="21792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501" name="Picture 500" descr="200_528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5282" y="1462874"/>
              <a:ext cx="580084" cy="709617"/>
            </a:xfrm>
            <a:prstGeom prst="rect">
              <a:avLst/>
            </a:prstGeom>
          </p:spPr>
        </p:pic>
        <p:sp>
          <p:nvSpPr>
            <p:cNvPr id="506" name="Rectangle 505"/>
            <p:cNvSpPr/>
            <p:nvPr/>
          </p:nvSpPr>
          <p:spPr>
            <a:xfrm>
              <a:off x="7946276" y="2379949"/>
              <a:ext cx="65144" cy="525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60" name="Rectangle 559"/>
            <p:cNvSpPr/>
            <p:nvPr/>
          </p:nvSpPr>
          <p:spPr>
            <a:xfrm>
              <a:off x="6105637" y="2288413"/>
              <a:ext cx="65144" cy="14406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64" name="Rectangle 563"/>
            <p:cNvSpPr/>
            <p:nvPr/>
          </p:nvSpPr>
          <p:spPr>
            <a:xfrm>
              <a:off x="6699307" y="2288413"/>
              <a:ext cx="65144" cy="14406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65" name="Rectangle 564"/>
            <p:cNvSpPr/>
            <p:nvPr/>
          </p:nvSpPr>
          <p:spPr>
            <a:xfrm>
              <a:off x="8586230" y="2379949"/>
              <a:ext cx="65144" cy="6491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66" name="Rectangle 565"/>
            <p:cNvSpPr/>
            <p:nvPr/>
          </p:nvSpPr>
          <p:spPr>
            <a:xfrm>
              <a:off x="7391663" y="2368460"/>
              <a:ext cx="65144" cy="6491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567" name="Straight Arrow Connector 566"/>
            <p:cNvCxnSpPr/>
            <p:nvPr/>
          </p:nvCxnSpPr>
          <p:spPr>
            <a:xfrm>
              <a:off x="7997742" y="1213723"/>
              <a:ext cx="0" cy="1662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8" name="Straight Arrow Connector 567"/>
            <p:cNvCxnSpPr/>
            <p:nvPr/>
          </p:nvCxnSpPr>
          <p:spPr>
            <a:xfrm flipH="1">
              <a:off x="7061846" y="2692869"/>
              <a:ext cx="6623" cy="19077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69" name="Oval 568"/>
            <p:cNvSpPr/>
            <p:nvPr/>
          </p:nvSpPr>
          <p:spPr>
            <a:xfrm>
              <a:off x="7021733" y="2607272"/>
              <a:ext cx="80227" cy="80227"/>
            </a:xfrm>
            <a:prstGeom prst="ellipse">
              <a:avLst/>
            </a:prstGeom>
            <a:solidFill>
              <a:srgbClr val="FFFFFF"/>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570" name="Straight Arrow Connector 569"/>
            <p:cNvCxnSpPr>
              <a:endCxn id="569" idx="2"/>
            </p:cNvCxnSpPr>
            <p:nvPr/>
          </p:nvCxnSpPr>
          <p:spPr>
            <a:xfrm>
              <a:off x="5593736" y="2487977"/>
              <a:ext cx="1427997" cy="159408"/>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1" name="Straight Arrow Connector 570"/>
            <p:cNvCxnSpPr>
              <a:endCxn id="569" idx="0"/>
            </p:cNvCxnSpPr>
            <p:nvPr/>
          </p:nvCxnSpPr>
          <p:spPr>
            <a:xfrm flipH="1">
              <a:off x="7061847" y="2487977"/>
              <a:ext cx="329816" cy="119295"/>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2" name="Straight Arrow Connector 571"/>
            <p:cNvCxnSpPr>
              <a:endCxn id="569" idx="1"/>
            </p:cNvCxnSpPr>
            <p:nvPr/>
          </p:nvCxnSpPr>
          <p:spPr>
            <a:xfrm>
              <a:off x="6249927" y="2487977"/>
              <a:ext cx="783554" cy="131044"/>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3" name="Straight Arrow Connector 572"/>
            <p:cNvCxnSpPr>
              <a:endCxn id="569" idx="0"/>
            </p:cNvCxnSpPr>
            <p:nvPr/>
          </p:nvCxnSpPr>
          <p:spPr>
            <a:xfrm>
              <a:off x="6774836" y="2487977"/>
              <a:ext cx="287010" cy="119295"/>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4" name="Straight Arrow Connector 573"/>
            <p:cNvCxnSpPr>
              <a:endCxn id="569" idx="7"/>
            </p:cNvCxnSpPr>
            <p:nvPr/>
          </p:nvCxnSpPr>
          <p:spPr>
            <a:xfrm flipH="1">
              <a:off x="7090211" y="2487977"/>
              <a:ext cx="856065" cy="131044"/>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5" name="Straight Arrow Connector 574"/>
            <p:cNvCxnSpPr>
              <a:endCxn id="569" idx="6"/>
            </p:cNvCxnSpPr>
            <p:nvPr/>
          </p:nvCxnSpPr>
          <p:spPr>
            <a:xfrm flipH="1">
              <a:off x="7101960" y="2487977"/>
              <a:ext cx="1484270" cy="159408"/>
            </a:xfrm>
            <a:prstGeom prst="straightConnector1">
              <a:avLst/>
            </a:prstGeom>
            <a:ln>
              <a:solidFill>
                <a:srgbClr val="4F81BD"/>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76" name="Rounded Rectangle 575"/>
            <p:cNvSpPr/>
            <p:nvPr/>
          </p:nvSpPr>
          <p:spPr>
            <a:xfrm>
              <a:off x="5192494" y="152775"/>
              <a:ext cx="3861664" cy="2793206"/>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8" name="Rectangle 577"/>
            <p:cNvSpPr/>
            <p:nvPr/>
          </p:nvSpPr>
          <p:spPr>
            <a:xfrm>
              <a:off x="7776345" y="1591659"/>
              <a:ext cx="453316" cy="442887"/>
            </a:xfrm>
            <a:prstGeom prst="rect">
              <a:avLst/>
            </a:prstGeom>
            <a:noFill/>
            <a:ln w="28575"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79" name="Oval 578"/>
            <p:cNvSpPr/>
            <p:nvPr/>
          </p:nvSpPr>
          <p:spPr>
            <a:xfrm>
              <a:off x="7802455" y="1625855"/>
              <a:ext cx="197829" cy="19782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80" name="Oval 579"/>
            <p:cNvSpPr/>
            <p:nvPr/>
          </p:nvSpPr>
          <p:spPr>
            <a:xfrm>
              <a:off x="7848962" y="1679202"/>
              <a:ext cx="197829" cy="19782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81" name="Oval 580"/>
            <p:cNvSpPr/>
            <p:nvPr/>
          </p:nvSpPr>
          <p:spPr>
            <a:xfrm>
              <a:off x="7895469" y="1725709"/>
              <a:ext cx="197829" cy="19782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12" name="TextBox 11"/>
          <p:cNvSpPr txBox="1"/>
          <p:nvPr/>
        </p:nvSpPr>
        <p:spPr>
          <a:xfrm>
            <a:off x="17647" y="1521839"/>
            <a:ext cx="1323879" cy="369332"/>
          </a:xfrm>
          <a:prstGeom prst="rect">
            <a:avLst/>
          </a:prstGeom>
          <a:noFill/>
        </p:spPr>
        <p:txBody>
          <a:bodyPr wrap="square" rtlCol="0">
            <a:spAutoFit/>
          </a:bodyPr>
          <a:lstStyle/>
          <a:p>
            <a:r>
              <a:rPr lang="en-US" dirty="0" smtClean="0"/>
              <a:t>Templates</a:t>
            </a:r>
            <a:endParaRPr lang="en-US" dirty="0"/>
          </a:p>
        </p:txBody>
      </p:sp>
      <p:sp>
        <p:nvSpPr>
          <p:cNvPr id="583" name="TextBox 582"/>
          <p:cNvSpPr txBox="1"/>
          <p:nvPr/>
        </p:nvSpPr>
        <p:spPr>
          <a:xfrm>
            <a:off x="17647" y="2469781"/>
            <a:ext cx="1323879" cy="369332"/>
          </a:xfrm>
          <a:prstGeom prst="rect">
            <a:avLst/>
          </a:prstGeom>
          <a:noFill/>
        </p:spPr>
        <p:txBody>
          <a:bodyPr wrap="square" rtlCol="0">
            <a:spAutoFit/>
          </a:bodyPr>
          <a:lstStyle/>
          <a:p>
            <a:r>
              <a:rPr lang="en-US" dirty="0" smtClean="0"/>
              <a:t>Pooling</a:t>
            </a:r>
            <a:endParaRPr lang="en-US" dirty="0"/>
          </a:p>
        </p:txBody>
      </p:sp>
      <p:sp>
        <p:nvSpPr>
          <p:cNvPr id="629" name="TextBox 628"/>
          <p:cNvSpPr txBox="1"/>
          <p:nvPr/>
        </p:nvSpPr>
        <p:spPr>
          <a:xfrm>
            <a:off x="5171895" y="603324"/>
            <a:ext cx="1323879" cy="369332"/>
          </a:xfrm>
          <a:prstGeom prst="rect">
            <a:avLst/>
          </a:prstGeom>
          <a:noFill/>
        </p:spPr>
        <p:txBody>
          <a:bodyPr wrap="square" rtlCol="0">
            <a:spAutoFit/>
          </a:bodyPr>
          <a:lstStyle/>
          <a:p>
            <a:r>
              <a:rPr lang="en-US" b="1" dirty="0" err="1" smtClean="0"/>
              <a:t>BubbleBank</a:t>
            </a:r>
            <a:endParaRPr lang="en-US" b="1" dirty="0"/>
          </a:p>
        </p:txBody>
      </p:sp>
      <p:sp>
        <p:nvSpPr>
          <p:cNvPr id="630" name="TextBox 629"/>
          <p:cNvSpPr txBox="1"/>
          <p:nvPr/>
        </p:nvSpPr>
        <p:spPr>
          <a:xfrm>
            <a:off x="7490340" y="610725"/>
            <a:ext cx="1323879" cy="369332"/>
          </a:xfrm>
          <a:prstGeom prst="rect">
            <a:avLst/>
          </a:prstGeom>
          <a:noFill/>
        </p:spPr>
        <p:txBody>
          <a:bodyPr wrap="square" rtlCol="0">
            <a:spAutoFit/>
          </a:bodyPr>
          <a:lstStyle/>
          <a:p>
            <a:r>
              <a:rPr lang="en-US" b="1" dirty="0" smtClean="0"/>
              <a:t>Prior Work</a:t>
            </a:r>
            <a:endParaRPr lang="en-US" b="1" dirty="0"/>
          </a:p>
        </p:txBody>
      </p:sp>
      <p:sp>
        <p:nvSpPr>
          <p:cNvPr id="631" name="TextBox 630"/>
          <p:cNvSpPr txBox="1"/>
          <p:nvPr/>
        </p:nvSpPr>
        <p:spPr>
          <a:xfrm>
            <a:off x="5151918" y="1373235"/>
            <a:ext cx="1686293" cy="338554"/>
          </a:xfrm>
          <a:prstGeom prst="rect">
            <a:avLst/>
          </a:prstGeom>
          <a:noFill/>
        </p:spPr>
        <p:txBody>
          <a:bodyPr wrap="square" rtlCol="0">
            <a:spAutoFit/>
          </a:bodyPr>
          <a:lstStyle/>
          <a:p>
            <a:r>
              <a:rPr lang="en-US" sz="1600" b="1" dirty="0" smtClean="0">
                <a:solidFill>
                  <a:srgbClr val="C0504D"/>
                </a:solidFill>
              </a:rPr>
              <a:t>Crowd picked</a:t>
            </a:r>
            <a:endParaRPr lang="en-US" sz="1600" b="1" dirty="0">
              <a:solidFill>
                <a:srgbClr val="C0504D"/>
              </a:solidFill>
            </a:endParaRPr>
          </a:p>
        </p:txBody>
      </p:sp>
      <p:sp>
        <p:nvSpPr>
          <p:cNvPr id="632" name="TextBox 631"/>
          <p:cNvSpPr txBox="1"/>
          <p:nvPr/>
        </p:nvSpPr>
        <p:spPr>
          <a:xfrm>
            <a:off x="7282322" y="1362256"/>
            <a:ext cx="1858815" cy="584776"/>
          </a:xfrm>
          <a:prstGeom prst="rect">
            <a:avLst/>
          </a:prstGeom>
          <a:noFill/>
        </p:spPr>
        <p:txBody>
          <a:bodyPr wrap="square" rtlCol="0">
            <a:spAutoFit/>
          </a:bodyPr>
          <a:lstStyle/>
          <a:p>
            <a:r>
              <a:rPr lang="en-US" sz="1600" dirty="0" smtClean="0"/>
              <a:t>Clustering random patches</a:t>
            </a:r>
            <a:endParaRPr lang="en-US" sz="1600" dirty="0"/>
          </a:p>
        </p:txBody>
      </p:sp>
      <p:sp>
        <p:nvSpPr>
          <p:cNvPr id="633" name="TextBox 632"/>
          <p:cNvSpPr txBox="1"/>
          <p:nvPr/>
        </p:nvSpPr>
        <p:spPr>
          <a:xfrm>
            <a:off x="5151918" y="2427957"/>
            <a:ext cx="1970039" cy="584776"/>
          </a:xfrm>
          <a:prstGeom prst="rect">
            <a:avLst/>
          </a:prstGeom>
          <a:noFill/>
        </p:spPr>
        <p:txBody>
          <a:bodyPr wrap="square" rtlCol="0">
            <a:spAutoFit/>
          </a:bodyPr>
          <a:lstStyle/>
          <a:p>
            <a:r>
              <a:rPr lang="en-US" sz="1600" b="1" dirty="0" smtClean="0">
                <a:solidFill>
                  <a:srgbClr val="C0504D"/>
                </a:solidFill>
              </a:rPr>
              <a:t>Pool over a single region (spatial prior)</a:t>
            </a:r>
            <a:endParaRPr lang="en-US" sz="1600" b="1" dirty="0">
              <a:solidFill>
                <a:srgbClr val="C0504D"/>
              </a:solidFill>
            </a:endParaRPr>
          </a:p>
        </p:txBody>
      </p:sp>
      <p:sp>
        <p:nvSpPr>
          <p:cNvPr id="634" name="TextBox 633"/>
          <p:cNvSpPr txBox="1"/>
          <p:nvPr/>
        </p:nvSpPr>
        <p:spPr>
          <a:xfrm>
            <a:off x="7279459" y="2440474"/>
            <a:ext cx="1988678" cy="830997"/>
          </a:xfrm>
          <a:prstGeom prst="rect">
            <a:avLst/>
          </a:prstGeom>
          <a:noFill/>
        </p:spPr>
        <p:txBody>
          <a:bodyPr wrap="square" rtlCol="0">
            <a:spAutoFit/>
          </a:bodyPr>
          <a:lstStyle/>
          <a:p>
            <a:r>
              <a:rPr lang="en-US" sz="1600" dirty="0" smtClean="0"/>
              <a:t>Pool over multiple uniformly sampled regions (e.g. SPM)</a:t>
            </a:r>
            <a:endParaRPr lang="en-US" sz="1600" dirty="0"/>
          </a:p>
        </p:txBody>
      </p:sp>
      <p:sp>
        <p:nvSpPr>
          <p:cNvPr id="635" name="TextBox 634"/>
          <p:cNvSpPr txBox="1"/>
          <p:nvPr/>
        </p:nvSpPr>
        <p:spPr>
          <a:xfrm>
            <a:off x="5191433" y="4833920"/>
            <a:ext cx="1729169" cy="276999"/>
          </a:xfrm>
          <a:prstGeom prst="rect">
            <a:avLst/>
          </a:prstGeom>
          <a:noFill/>
        </p:spPr>
        <p:txBody>
          <a:bodyPr wrap="square" rtlCol="0">
            <a:spAutoFit/>
          </a:bodyPr>
          <a:lstStyle/>
          <a:p>
            <a:r>
              <a:rPr lang="en-US" sz="1200" b="1" dirty="0" smtClean="0">
                <a:solidFill>
                  <a:srgbClr val="C0504D"/>
                </a:solidFill>
              </a:rPr>
              <a:t>[Deng et al. ’13]</a:t>
            </a:r>
            <a:endParaRPr lang="en-US" sz="1200" b="1" dirty="0">
              <a:solidFill>
                <a:srgbClr val="C0504D"/>
              </a:solidFill>
            </a:endParaRPr>
          </a:p>
        </p:txBody>
      </p:sp>
      <p:sp>
        <p:nvSpPr>
          <p:cNvPr id="14" name="TextBox 13"/>
          <p:cNvSpPr txBox="1"/>
          <p:nvPr/>
        </p:nvSpPr>
        <p:spPr>
          <a:xfrm>
            <a:off x="2104100" y="572546"/>
            <a:ext cx="2900804" cy="400110"/>
          </a:xfrm>
          <a:prstGeom prst="rect">
            <a:avLst/>
          </a:prstGeom>
          <a:noFill/>
        </p:spPr>
        <p:txBody>
          <a:bodyPr wrap="square" rtlCol="0">
            <a:spAutoFit/>
          </a:bodyPr>
          <a:lstStyle/>
          <a:p>
            <a:r>
              <a:rPr lang="en-US" sz="2000" b="1" dirty="0" smtClean="0"/>
              <a:t>V1-like models</a:t>
            </a:r>
            <a:endParaRPr lang="en-US" sz="2000" b="1" dirty="0"/>
          </a:p>
        </p:txBody>
      </p:sp>
      <p:sp>
        <p:nvSpPr>
          <p:cNvPr id="637" name="TextBox 636"/>
          <p:cNvSpPr txBox="1"/>
          <p:nvPr/>
        </p:nvSpPr>
        <p:spPr>
          <a:xfrm>
            <a:off x="7346448" y="3956653"/>
            <a:ext cx="1729169" cy="276999"/>
          </a:xfrm>
          <a:prstGeom prst="rect">
            <a:avLst/>
          </a:prstGeom>
          <a:noFill/>
        </p:spPr>
        <p:txBody>
          <a:bodyPr wrap="square" rtlCol="0">
            <a:spAutoFit/>
          </a:bodyPr>
          <a:lstStyle/>
          <a:p>
            <a:r>
              <a:rPr lang="en-US" sz="1200" dirty="0" smtClean="0"/>
              <a:t>[</a:t>
            </a:r>
            <a:r>
              <a:rPr lang="en-US" sz="1200" dirty="0" err="1" smtClean="0"/>
              <a:t>Lecun</a:t>
            </a:r>
            <a:r>
              <a:rPr lang="en-US" sz="1200" dirty="0" smtClean="0"/>
              <a:t> et al. ’98]</a:t>
            </a:r>
            <a:endParaRPr lang="en-US" sz="1200" dirty="0"/>
          </a:p>
        </p:txBody>
      </p:sp>
      <p:sp>
        <p:nvSpPr>
          <p:cNvPr id="638" name="TextBox 637"/>
          <p:cNvSpPr txBox="1"/>
          <p:nvPr/>
        </p:nvSpPr>
        <p:spPr>
          <a:xfrm>
            <a:off x="7346448" y="4217057"/>
            <a:ext cx="1963429" cy="276999"/>
          </a:xfrm>
          <a:prstGeom prst="rect">
            <a:avLst/>
          </a:prstGeom>
          <a:noFill/>
        </p:spPr>
        <p:txBody>
          <a:bodyPr wrap="square" rtlCol="0">
            <a:spAutoFit/>
          </a:bodyPr>
          <a:lstStyle/>
          <a:p>
            <a:r>
              <a:rPr lang="en-US" sz="1200" dirty="0" smtClean="0"/>
              <a:t>[</a:t>
            </a:r>
            <a:r>
              <a:rPr lang="en-US" sz="1200" dirty="0" err="1"/>
              <a:t>Csurka</a:t>
            </a:r>
            <a:r>
              <a:rPr lang="en-US" sz="1200" dirty="0"/>
              <a:t> </a:t>
            </a:r>
            <a:r>
              <a:rPr lang="en-US" sz="1200" dirty="0" smtClean="0"/>
              <a:t>et al. ’04]</a:t>
            </a:r>
            <a:endParaRPr lang="en-US" sz="1200" dirty="0"/>
          </a:p>
        </p:txBody>
      </p:sp>
      <p:sp>
        <p:nvSpPr>
          <p:cNvPr id="639" name="TextBox 638"/>
          <p:cNvSpPr txBox="1"/>
          <p:nvPr/>
        </p:nvSpPr>
        <p:spPr>
          <a:xfrm>
            <a:off x="7346448" y="4477461"/>
            <a:ext cx="1963429" cy="276999"/>
          </a:xfrm>
          <a:prstGeom prst="rect">
            <a:avLst/>
          </a:prstGeom>
          <a:noFill/>
        </p:spPr>
        <p:txBody>
          <a:bodyPr wrap="square" rtlCol="0">
            <a:spAutoFit/>
          </a:bodyPr>
          <a:lstStyle/>
          <a:p>
            <a:r>
              <a:rPr lang="en-US" sz="1200" dirty="0" smtClean="0"/>
              <a:t>[</a:t>
            </a:r>
            <a:r>
              <a:rPr lang="en-US" sz="1200" dirty="0" err="1" smtClean="0"/>
              <a:t>Lazebnik</a:t>
            </a:r>
            <a:r>
              <a:rPr lang="en-US" sz="1200" dirty="0" smtClean="0"/>
              <a:t> et al. ’06]</a:t>
            </a:r>
            <a:endParaRPr lang="en-US" sz="1200" dirty="0"/>
          </a:p>
        </p:txBody>
      </p:sp>
      <p:sp>
        <p:nvSpPr>
          <p:cNvPr id="640" name="TextBox 639"/>
          <p:cNvSpPr txBox="1"/>
          <p:nvPr/>
        </p:nvSpPr>
        <p:spPr>
          <a:xfrm>
            <a:off x="7346448" y="4737865"/>
            <a:ext cx="1963429" cy="276999"/>
          </a:xfrm>
          <a:prstGeom prst="rect">
            <a:avLst/>
          </a:prstGeom>
          <a:noFill/>
        </p:spPr>
        <p:txBody>
          <a:bodyPr wrap="square" rtlCol="0">
            <a:spAutoFit/>
          </a:bodyPr>
          <a:lstStyle/>
          <a:p>
            <a:r>
              <a:rPr lang="en-US" sz="1200" dirty="0" smtClean="0"/>
              <a:t>[Wang et al. ’09]</a:t>
            </a:r>
            <a:endParaRPr lang="en-US" sz="1200" dirty="0"/>
          </a:p>
        </p:txBody>
      </p:sp>
      <p:sp>
        <p:nvSpPr>
          <p:cNvPr id="641" name="TextBox 640"/>
          <p:cNvSpPr txBox="1"/>
          <p:nvPr/>
        </p:nvSpPr>
        <p:spPr>
          <a:xfrm>
            <a:off x="7346448" y="5519077"/>
            <a:ext cx="2584880" cy="276999"/>
          </a:xfrm>
          <a:prstGeom prst="rect">
            <a:avLst/>
          </a:prstGeom>
          <a:noFill/>
        </p:spPr>
        <p:txBody>
          <a:bodyPr wrap="square" rtlCol="0">
            <a:spAutoFit/>
          </a:bodyPr>
          <a:lstStyle/>
          <a:p>
            <a:r>
              <a:rPr lang="en-US" sz="1200" dirty="0" smtClean="0"/>
              <a:t>[</a:t>
            </a:r>
            <a:r>
              <a:rPr lang="en-US" sz="1200" dirty="0" err="1" smtClean="0"/>
              <a:t>Perronnin</a:t>
            </a:r>
            <a:r>
              <a:rPr lang="en-US" sz="1200" dirty="0" smtClean="0"/>
              <a:t> et al. ’10]</a:t>
            </a:r>
            <a:endParaRPr lang="en-US" sz="1200" dirty="0"/>
          </a:p>
        </p:txBody>
      </p:sp>
      <p:sp>
        <p:nvSpPr>
          <p:cNvPr id="642" name="TextBox 641"/>
          <p:cNvSpPr txBox="1"/>
          <p:nvPr/>
        </p:nvSpPr>
        <p:spPr>
          <a:xfrm>
            <a:off x="7346448" y="5779481"/>
            <a:ext cx="2584880" cy="276999"/>
          </a:xfrm>
          <a:prstGeom prst="rect">
            <a:avLst/>
          </a:prstGeom>
          <a:noFill/>
        </p:spPr>
        <p:txBody>
          <a:bodyPr wrap="square" rtlCol="0">
            <a:spAutoFit/>
          </a:bodyPr>
          <a:lstStyle/>
          <a:p>
            <a:r>
              <a:rPr lang="en-US" sz="1200" dirty="0" smtClean="0"/>
              <a:t>[Li et al. ’10]</a:t>
            </a:r>
            <a:endParaRPr lang="en-US" sz="1200" dirty="0"/>
          </a:p>
        </p:txBody>
      </p:sp>
      <p:sp>
        <p:nvSpPr>
          <p:cNvPr id="643" name="Rectangle 642"/>
          <p:cNvSpPr/>
          <p:nvPr/>
        </p:nvSpPr>
        <p:spPr>
          <a:xfrm>
            <a:off x="7346448" y="6039885"/>
            <a:ext cx="1502735" cy="276999"/>
          </a:xfrm>
          <a:prstGeom prst="rect">
            <a:avLst/>
          </a:prstGeom>
        </p:spPr>
        <p:txBody>
          <a:bodyPr wrap="square">
            <a:spAutoFit/>
          </a:bodyPr>
          <a:lstStyle/>
          <a:p>
            <a:r>
              <a:rPr lang="en-US" sz="1200" dirty="0" smtClean="0"/>
              <a:t>[</a:t>
            </a:r>
            <a:r>
              <a:rPr lang="en-US" sz="1200" dirty="0"/>
              <a:t>Coates &amp; Ng </a:t>
            </a:r>
            <a:r>
              <a:rPr lang="fr-FR" sz="1200" dirty="0"/>
              <a:t>’</a:t>
            </a:r>
            <a:r>
              <a:rPr lang="en-US" sz="1200" dirty="0" smtClean="0"/>
              <a:t>11</a:t>
            </a:r>
            <a:r>
              <a:rPr lang="en-US" sz="1200" dirty="0"/>
              <a:t>]</a:t>
            </a:r>
            <a:r>
              <a:rPr lang="en-US" sz="1200" dirty="0" smtClean="0"/>
              <a:t>. </a:t>
            </a:r>
            <a:endParaRPr lang="en-US" sz="1200" dirty="0"/>
          </a:p>
        </p:txBody>
      </p:sp>
      <p:sp>
        <p:nvSpPr>
          <p:cNvPr id="644" name="Rectangle 643"/>
          <p:cNvSpPr/>
          <p:nvPr/>
        </p:nvSpPr>
        <p:spPr>
          <a:xfrm>
            <a:off x="7346448" y="6300293"/>
            <a:ext cx="1679381" cy="276999"/>
          </a:xfrm>
          <a:prstGeom prst="rect">
            <a:avLst/>
          </a:prstGeom>
        </p:spPr>
        <p:txBody>
          <a:bodyPr wrap="square">
            <a:spAutoFit/>
          </a:bodyPr>
          <a:lstStyle/>
          <a:p>
            <a:r>
              <a:rPr lang="en-US" sz="1200" dirty="0" smtClean="0"/>
              <a:t>[Yao et al. ’12]</a:t>
            </a:r>
            <a:endParaRPr lang="en-US" sz="1200" dirty="0"/>
          </a:p>
        </p:txBody>
      </p:sp>
      <p:sp>
        <p:nvSpPr>
          <p:cNvPr id="645" name="TextBox 644"/>
          <p:cNvSpPr txBox="1"/>
          <p:nvPr/>
        </p:nvSpPr>
        <p:spPr>
          <a:xfrm>
            <a:off x="7346448" y="4998269"/>
            <a:ext cx="1963429" cy="276999"/>
          </a:xfrm>
          <a:prstGeom prst="rect">
            <a:avLst/>
          </a:prstGeom>
          <a:noFill/>
        </p:spPr>
        <p:txBody>
          <a:bodyPr wrap="square" rtlCol="0">
            <a:spAutoFit/>
          </a:bodyPr>
          <a:lstStyle/>
          <a:p>
            <a:r>
              <a:rPr lang="en-US" sz="1200" dirty="0"/>
              <a:t>[</a:t>
            </a:r>
            <a:r>
              <a:rPr lang="en-US" sz="1200" dirty="0" smtClean="0"/>
              <a:t>Lee et al. ’09]</a:t>
            </a:r>
            <a:endParaRPr lang="en-US" sz="1200" dirty="0"/>
          </a:p>
        </p:txBody>
      </p:sp>
      <p:sp>
        <p:nvSpPr>
          <p:cNvPr id="646" name="TextBox 645"/>
          <p:cNvSpPr txBox="1"/>
          <p:nvPr/>
        </p:nvSpPr>
        <p:spPr>
          <a:xfrm>
            <a:off x="7346448" y="5258673"/>
            <a:ext cx="1963429" cy="276999"/>
          </a:xfrm>
          <a:prstGeom prst="rect">
            <a:avLst/>
          </a:prstGeom>
          <a:noFill/>
        </p:spPr>
        <p:txBody>
          <a:bodyPr wrap="square" rtlCol="0">
            <a:spAutoFit/>
          </a:bodyPr>
          <a:lstStyle/>
          <a:p>
            <a:r>
              <a:rPr lang="en-US" sz="1200" dirty="0" smtClean="0"/>
              <a:t>[Pinto et al. ’09]</a:t>
            </a:r>
            <a:endParaRPr lang="en-US" sz="1200" dirty="0"/>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81</a:t>
            </a:fld>
            <a:endParaRPr lang="en-US" dirty="0"/>
          </a:p>
        </p:txBody>
      </p:sp>
    </p:spTree>
    <p:extLst>
      <p:ext uri="{BB962C8B-B14F-4D97-AF65-F5344CB8AC3E}">
        <p14:creationId xmlns:p14="http://schemas.microsoft.com/office/powerpoint/2010/main" val="12332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500"/>
                                        <p:tgtEl>
                                          <p:spTgt spid="6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0"/>
                                        </p:tgtEl>
                                        <p:attrNameLst>
                                          <p:attrName>style.visibility</p:attrName>
                                        </p:attrNameLst>
                                      </p:cBhvr>
                                      <p:to>
                                        <p:strVal val="visible"/>
                                      </p:to>
                                    </p:set>
                                    <p:animEffect transition="in" filter="fade">
                                      <p:cBhvr>
                                        <p:cTn id="10" dur="500"/>
                                        <p:tgtEl>
                                          <p:spTgt spid="6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1"/>
                                        </p:tgtEl>
                                        <p:attrNameLst>
                                          <p:attrName>style.visibility</p:attrName>
                                        </p:attrNameLst>
                                      </p:cBhvr>
                                      <p:to>
                                        <p:strVal val="visible"/>
                                      </p:to>
                                    </p:set>
                                    <p:animEffect transition="in" filter="fade">
                                      <p:cBhvr>
                                        <p:cTn id="13" dur="500"/>
                                        <p:tgtEl>
                                          <p:spTgt spid="6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2"/>
                                        </p:tgtEl>
                                        <p:attrNameLst>
                                          <p:attrName>style.visibility</p:attrName>
                                        </p:attrNameLst>
                                      </p:cBhvr>
                                      <p:to>
                                        <p:strVal val="visible"/>
                                      </p:to>
                                    </p:set>
                                    <p:animEffect transition="in" filter="fade">
                                      <p:cBhvr>
                                        <p:cTn id="16" dur="500"/>
                                        <p:tgtEl>
                                          <p:spTgt spid="6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3"/>
                                        </p:tgtEl>
                                        <p:attrNameLst>
                                          <p:attrName>style.visibility</p:attrName>
                                        </p:attrNameLst>
                                      </p:cBhvr>
                                      <p:to>
                                        <p:strVal val="visible"/>
                                      </p:to>
                                    </p:set>
                                    <p:animEffect transition="in" filter="fade">
                                      <p:cBhvr>
                                        <p:cTn id="19" dur="500"/>
                                        <p:tgtEl>
                                          <p:spTgt spid="6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4"/>
                                        </p:tgtEl>
                                        <p:attrNameLst>
                                          <p:attrName>style.visibility</p:attrName>
                                        </p:attrNameLst>
                                      </p:cBhvr>
                                      <p:to>
                                        <p:strVal val="visible"/>
                                      </p:to>
                                    </p:set>
                                    <p:animEffect transition="in" filter="fade">
                                      <p:cBhvr>
                                        <p:cTn id="22" dur="500"/>
                                        <p:tgtEl>
                                          <p:spTgt spid="6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5"/>
                                        </p:tgtEl>
                                        <p:attrNameLst>
                                          <p:attrName>style.visibility</p:attrName>
                                        </p:attrNameLst>
                                      </p:cBhvr>
                                      <p:to>
                                        <p:strVal val="visible"/>
                                      </p:to>
                                    </p:set>
                                    <p:animEffect transition="in" filter="fade">
                                      <p:cBhvr>
                                        <p:cTn id="25" dur="500"/>
                                        <p:tgtEl>
                                          <p:spTgt spid="6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7"/>
                                        </p:tgtEl>
                                        <p:attrNameLst>
                                          <p:attrName>style.visibility</p:attrName>
                                        </p:attrNameLst>
                                      </p:cBhvr>
                                      <p:to>
                                        <p:strVal val="visible"/>
                                      </p:to>
                                    </p:set>
                                    <p:animEffect transition="in" filter="fade">
                                      <p:cBhvr>
                                        <p:cTn id="28" dur="500"/>
                                        <p:tgtEl>
                                          <p:spTgt spid="6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8"/>
                                        </p:tgtEl>
                                        <p:attrNameLst>
                                          <p:attrName>style.visibility</p:attrName>
                                        </p:attrNameLst>
                                      </p:cBhvr>
                                      <p:to>
                                        <p:strVal val="visible"/>
                                      </p:to>
                                    </p:set>
                                    <p:animEffect transition="in" filter="fade">
                                      <p:cBhvr>
                                        <p:cTn id="31" dur="500"/>
                                        <p:tgtEl>
                                          <p:spTgt spid="6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9"/>
                                        </p:tgtEl>
                                        <p:attrNameLst>
                                          <p:attrName>style.visibility</p:attrName>
                                        </p:attrNameLst>
                                      </p:cBhvr>
                                      <p:to>
                                        <p:strVal val="visible"/>
                                      </p:to>
                                    </p:set>
                                    <p:animEffect transition="in" filter="fade">
                                      <p:cBhvr>
                                        <p:cTn id="34" dur="500"/>
                                        <p:tgtEl>
                                          <p:spTgt spid="6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40"/>
                                        </p:tgtEl>
                                        <p:attrNameLst>
                                          <p:attrName>style.visibility</p:attrName>
                                        </p:attrNameLst>
                                      </p:cBhvr>
                                      <p:to>
                                        <p:strVal val="visible"/>
                                      </p:to>
                                    </p:set>
                                    <p:animEffect transition="in" filter="fade">
                                      <p:cBhvr>
                                        <p:cTn id="37" dur="500"/>
                                        <p:tgtEl>
                                          <p:spTgt spid="6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41"/>
                                        </p:tgtEl>
                                        <p:attrNameLst>
                                          <p:attrName>style.visibility</p:attrName>
                                        </p:attrNameLst>
                                      </p:cBhvr>
                                      <p:to>
                                        <p:strVal val="visible"/>
                                      </p:to>
                                    </p:set>
                                    <p:animEffect transition="in" filter="fade">
                                      <p:cBhvr>
                                        <p:cTn id="40" dur="500"/>
                                        <p:tgtEl>
                                          <p:spTgt spid="6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2"/>
                                        </p:tgtEl>
                                        <p:attrNameLst>
                                          <p:attrName>style.visibility</p:attrName>
                                        </p:attrNameLst>
                                      </p:cBhvr>
                                      <p:to>
                                        <p:strVal val="visible"/>
                                      </p:to>
                                    </p:set>
                                    <p:animEffect transition="in" filter="fade">
                                      <p:cBhvr>
                                        <p:cTn id="43" dur="500"/>
                                        <p:tgtEl>
                                          <p:spTgt spid="6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43"/>
                                        </p:tgtEl>
                                        <p:attrNameLst>
                                          <p:attrName>style.visibility</p:attrName>
                                        </p:attrNameLst>
                                      </p:cBhvr>
                                      <p:to>
                                        <p:strVal val="visible"/>
                                      </p:to>
                                    </p:set>
                                    <p:animEffect transition="in" filter="fade">
                                      <p:cBhvr>
                                        <p:cTn id="46" dur="500"/>
                                        <p:tgtEl>
                                          <p:spTgt spid="6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4"/>
                                        </p:tgtEl>
                                        <p:attrNameLst>
                                          <p:attrName>style.visibility</p:attrName>
                                        </p:attrNameLst>
                                      </p:cBhvr>
                                      <p:to>
                                        <p:strVal val="visible"/>
                                      </p:to>
                                    </p:set>
                                    <p:animEffect transition="in" filter="fade">
                                      <p:cBhvr>
                                        <p:cTn id="49" dur="500"/>
                                        <p:tgtEl>
                                          <p:spTgt spid="6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5"/>
                                        </p:tgtEl>
                                        <p:attrNameLst>
                                          <p:attrName>style.visibility</p:attrName>
                                        </p:attrNameLst>
                                      </p:cBhvr>
                                      <p:to>
                                        <p:strVal val="visible"/>
                                      </p:to>
                                    </p:set>
                                    <p:animEffect transition="in" filter="fade">
                                      <p:cBhvr>
                                        <p:cTn id="52" dur="500"/>
                                        <p:tgtEl>
                                          <p:spTgt spid="6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46"/>
                                        </p:tgtEl>
                                        <p:attrNameLst>
                                          <p:attrName>style.visibility</p:attrName>
                                        </p:attrNameLst>
                                      </p:cBhvr>
                                      <p:to>
                                        <p:strVal val="visible"/>
                                      </p:to>
                                    </p:set>
                                    <p:animEffect transition="in" filter="fade">
                                      <p:cBhvr>
                                        <p:cTn id="55"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P spid="630" grpId="0"/>
      <p:bldP spid="631" grpId="0"/>
      <p:bldP spid="632" grpId="0"/>
      <p:bldP spid="633" grpId="0"/>
      <p:bldP spid="634" grpId="0"/>
      <p:bldP spid="635" grpId="0"/>
      <p:bldP spid="637" grpId="0"/>
      <p:bldP spid="638" grpId="0"/>
      <p:bldP spid="639" grpId="0"/>
      <p:bldP spid="640" grpId="0"/>
      <p:bldP spid="641" grpId="0"/>
      <p:bldP spid="642" grpId="0"/>
      <p:bldP spid="643" grpId="0"/>
      <p:bldP spid="644" grpId="0"/>
      <p:bldP spid="645" grpId="0"/>
      <p:bldP spid="64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220448825"/>
              </p:ext>
            </p:extLst>
          </p:nvPr>
        </p:nvGraphicFramePr>
        <p:xfrm>
          <a:off x="1004679" y="1004592"/>
          <a:ext cx="7506377" cy="431216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928119" y="6434911"/>
            <a:ext cx="3069771" cy="338554"/>
          </a:xfrm>
          <a:prstGeom prst="rect">
            <a:avLst/>
          </a:prstGeom>
          <a:noFill/>
        </p:spPr>
        <p:txBody>
          <a:bodyPr wrap="none" rtlCol="0">
            <a:spAutoFit/>
          </a:bodyPr>
          <a:lstStyle/>
          <a:p>
            <a:r>
              <a:rPr lang="en-US" sz="1600" dirty="0" smtClean="0"/>
              <a:t>Deng, Krause, &amp; </a:t>
            </a:r>
            <a:r>
              <a:rPr lang="en-US" sz="1600" dirty="0" err="1" smtClean="0"/>
              <a:t>Fei-Fei</a:t>
            </a:r>
            <a:r>
              <a:rPr lang="en-US" sz="1600" dirty="0" smtClean="0"/>
              <a:t>, </a:t>
            </a:r>
            <a:r>
              <a:rPr lang="en-US" sz="1600" i="1" dirty="0" smtClean="0"/>
              <a:t>CVPR2013</a:t>
            </a:r>
            <a:endParaRPr lang="en-US" sz="1600" dirty="0"/>
          </a:p>
        </p:txBody>
      </p:sp>
      <p:sp>
        <p:nvSpPr>
          <p:cNvPr id="2" name="Rectangle 1"/>
          <p:cNvSpPr/>
          <p:nvPr/>
        </p:nvSpPr>
        <p:spPr>
          <a:xfrm>
            <a:off x="1201315" y="4986872"/>
            <a:ext cx="1386207" cy="430887"/>
          </a:xfrm>
          <a:prstGeom prst="rect">
            <a:avLst/>
          </a:prstGeom>
        </p:spPr>
        <p:txBody>
          <a:bodyPr wrap="square">
            <a:spAutoFit/>
          </a:bodyPr>
          <a:lstStyle/>
          <a:p>
            <a:r>
              <a:rPr lang="fr-FR" sz="1100" dirty="0" smtClean="0"/>
              <a:t>[</a:t>
            </a:r>
            <a:r>
              <a:rPr lang="fr-FR" sz="1100" dirty="0" err="1"/>
              <a:t>Branson</a:t>
            </a:r>
            <a:r>
              <a:rPr lang="fr-FR" sz="1100" dirty="0"/>
              <a:t> et al. '10]	</a:t>
            </a:r>
          </a:p>
        </p:txBody>
      </p:sp>
      <p:sp>
        <p:nvSpPr>
          <p:cNvPr id="8" name="Rectangle 7"/>
          <p:cNvSpPr/>
          <p:nvPr/>
        </p:nvSpPr>
        <p:spPr>
          <a:xfrm>
            <a:off x="2382647" y="4973960"/>
            <a:ext cx="1256946" cy="430887"/>
          </a:xfrm>
          <a:prstGeom prst="rect">
            <a:avLst/>
          </a:prstGeom>
        </p:spPr>
        <p:txBody>
          <a:bodyPr wrap="square">
            <a:spAutoFit/>
          </a:bodyPr>
          <a:lstStyle/>
          <a:p>
            <a:r>
              <a:rPr lang="en-US" sz="1100" dirty="0" smtClean="0"/>
              <a:t>[</a:t>
            </a:r>
            <a:r>
              <a:rPr lang="en-US" sz="1100" dirty="0"/>
              <a:t>Farrell et al. '11]	</a:t>
            </a:r>
          </a:p>
        </p:txBody>
      </p:sp>
      <p:sp>
        <p:nvSpPr>
          <p:cNvPr id="10" name="Rectangle 9"/>
          <p:cNvSpPr/>
          <p:nvPr/>
        </p:nvSpPr>
        <p:spPr>
          <a:xfrm>
            <a:off x="3668027" y="4973960"/>
            <a:ext cx="1184762" cy="261610"/>
          </a:xfrm>
          <a:prstGeom prst="rect">
            <a:avLst/>
          </a:prstGeom>
        </p:spPr>
        <p:txBody>
          <a:bodyPr wrap="square">
            <a:spAutoFit/>
          </a:bodyPr>
          <a:lstStyle/>
          <a:p>
            <a:r>
              <a:rPr lang="en-US" sz="1100" dirty="0" smtClean="0"/>
              <a:t>[Yao </a:t>
            </a:r>
            <a:r>
              <a:rPr lang="en-US" sz="1100" dirty="0"/>
              <a:t>et al. </a:t>
            </a:r>
            <a:r>
              <a:rPr lang="en-US" sz="1100" dirty="0" smtClean="0"/>
              <a:t>’12]</a:t>
            </a:r>
            <a:r>
              <a:rPr lang="en-US" sz="1100" dirty="0"/>
              <a:t>	</a:t>
            </a:r>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82</a:t>
            </a:fld>
            <a:endParaRPr lang="en-US" dirty="0"/>
          </a:p>
        </p:txBody>
      </p:sp>
    </p:spTree>
    <p:extLst>
      <p:ext uri="{BB962C8B-B14F-4D97-AF65-F5344CB8AC3E}">
        <p14:creationId xmlns:p14="http://schemas.microsoft.com/office/powerpoint/2010/main" val="2769337654"/>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1" t="33780" r="60908" b="34643"/>
          <a:stretch/>
        </p:blipFill>
        <p:spPr bwMode="auto">
          <a:xfrm>
            <a:off x="1145355" y="1143000"/>
            <a:ext cx="6199846" cy="2229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928119" y="6434911"/>
            <a:ext cx="3069771" cy="338554"/>
          </a:xfrm>
          <a:prstGeom prst="rect">
            <a:avLst/>
          </a:prstGeom>
          <a:noFill/>
        </p:spPr>
        <p:txBody>
          <a:bodyPr wrap="none" rtlCol="0">
            <a:spAutoFit/>
          </a:bodyPr>
          <a:lstStyle/>
          <a:p>
            <a:r>
              <a:rPr lang="en-US" sz="1600" dirty="0" smtClean="0"/>
              <a:t>Deng, Krause, &amp; </a:t>
            </a:r>
            <a:r>
              <a:rPr lang="en-US" sz="1600" dirty="0" err="1" smtClean="0"/>
              <a:t>Fei-Fei</a:t>
            </a:r>
            <a:r>
              <a:rPr lang="en-US" sz="1600" dirty="0" smtClean="0"/>
              <a:t>, </a:t>
            </a:r>
            <a:r>
              <a:rPr lang="en-US" sz="1600" i="1" dirty="0" smtClean="0"/>
              <a:t>CVPR2013</a:t>
            </a:r>
            <a:endParaRPr lang="en-US" sz="1600"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167" t="33047" r="30946" b="34643"/>
          <a:stretch/>
        </p:blipFill>
        <p:spPr bwMode="auto">
          <a:xfrm>
            <a:off x="1243883" y="3558331"/>
            <a:ext cx="6101317" cy="26987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299001" y="406389"/>
            <a:ext cx="3995881" cy="584776"/>
          </a:xfrm>
          <a:prstGeom prst="rect">
            <a:avLst/>
          </a:prstGeom>
          <a:noFill/>
        </p:spPr>
        <p:txBody>
          <a:bodyPr wrap="square" rtlCol="0">
            <a:spAutoFit/>
          </a:bodyPr>
          <a:lstStyle/>
          <a:p>
            <a:r>
              <a:rPr lang="en-US" sz="3200" b="1" dirty="0" smtClean="0"/>
              <a:t>Top Activated Bubbles</a:t>
            </a:r>
            <a:endParaRPr lang="en-US" sz="3200" b="1" dirty="0"/>
          </a:p>
        </p:txBody>
      </p:sp>
      <p:sp>
        <p:nvSpPr>
          <p:cNvPr id="3" name="Date Placeholder 2"/>
          <p:cNvSpPr>
            <a:spLocks noGrp="1"/>
          </p:cNvSpPr>
          <p:nvPr>
            <p:ph type="dt" sz="half" idx="10"/>
          </p:nvPr>
        </p:nvSpPr>
        <p:spPr/>
        <p:txBody>
          <a:bodyPr/>
          <a:lstStyle/>
          <a:p>
            <a:r>
              <a:rPr lang="en-US" smtClean="0"/>
              <a:t>16-Nov-17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83</a:t>
            </a:fld>
            <a:endParaRPr lang="en-US" dirty="0"/>
          </a:p>
        </p:txBody>
      </p:sp>
    </p:spTree>
    <p:extLst>
      <p:ext uri="{BB962C8B-B14F-4D97-AF65-F5344CB8AC3E}">
        <p14:creationId xmlns:p14="http://schemas.microsoft.com/office/powerpoint/2010/main" val="4280241990"/>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rved Up Arrow 22"/>
          <p:cNvSpPr/>
          <p:nvPr/>
        </p:nvSpPr>
        <p:spPr>
          <a:xfrm flipV="1">
            <a:off x="2616775" y="1444440"/>
            <a:ext cx="4233179" cy="1238742"/>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574149" y="-178432"/>
            <a:ext cx="8229600" cy="1143000"/>
          </a:xfrm>
        </p:spPr>
        <p:txBody>
          <a:bodyPr>
            <a:normAutofit/>
          </a:bodyPr>
          <a:lstStyle/>
          <a:p>
            <a:r>
              <a:rPr lang="en-US" b="1" dirty="0" smtClean="0"/>
              <a:t> Crowd-</a:t>
            </a:r>
            <a:r>
              <a:rPr lang="en-US" b="1" dirty="0"/>
              <a:t>M</a:t>
            </a:r>
            <a:r>
              <a:rPr lang="en-US" b="1" dirty="0" smtClean="0"/>
              <a:t>achine </a:t>
            </a:r>
            <a:r>
              <a:rPr lang="en-US" b="1" dirty="0"/>
              <a:t>C</a:t>
            </a:r>
            <a:r>
              <a:rPr lang="en-US" b="1" dirty="0" smtClean="0"/>
              <a:t>ollaboration</a:t>
            </a:r>
            <a:endParaRPr lang="en-US" b="1" dirty="0"/>
          </a:p>
        </p:txBody>
      </p:sp>
      <p:grpSp>
        <p:nvGrpSpPr>
          <p:cNvPr id="26" name="Group 25"/>
          <p:cNvGrpSpPr/>
          <p:nvPr/>
        </p:nvGrpSpPr>
        <p:grpSpPr>
          <a:xfrm>
            <a:off x="484398" y="4398106"/>
            <a:ext cx="821221" cy="682138"/>
            <a:chOff x="420106" y="4021224"/>
            <a:chExt cx="1324036" cy="1099796"/>
          </a:xfrm>
        </p:grpSpPr>
        <p:pic>
          <p:nvPicPr>
            <p:cNvPr id="6" name="Picture 5"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09" y="4048247"/>
              <a:ext cx="639433" cy="1006851"/>
            </a:xfrm>
            <a:prstGeom prst="rect">
              <a:avLst/>
            </a:prstGeom>
          </p:spPr>
        </p:pic>
        <p:pic>
          <p:nvPicPr>
            <p:cNvPr id="7" name="Picture 6"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7" y="4048247"/>
              <a:ext cx="669051" cy="1053487"/>
            </a:xfrm>
            <a:prstGeom prst="rect">
              <a:avLst/>
            </a:prstGeom>
          </p:spPr>
        </p:pic>
        <p:pic>
          <p:nvPicPr>
            <p:cNvPr id="8" name="Picture 7" descr="MC900431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06" y="4021224"/>
              <a:ext cx="698461" cy="1099796"/>
            </a:xfrm>
            <a:prstGeom prst="rect">
              <a:avLst/>
            </a:prstGeom>
          </p:spPr>
        </p:pic>
      </p:grpSp>
      <p:pic>
        <p:nvPicPr>
          <p:cNvPr id="9" name="Picture 8" descr="imgres.jpeg"/>
          <p:cNvPicPr>
            <a:picLocks noChangeAspect="1"/>
          </p:cNvPicPr>
          <p:nvPr/>
        </p:nvPicPr>
        <p:blipFill rotWithShape="1">
          <a:blip r:embed="rId4">
            <a:extLst>
              <a:ext uri="{28A0092B-C50C-407E-A947-70E740481C1C}">
                <a14:useLocalDpi xmlns:a14="http://schemas.microsoft.com/office/drawing/2010/main" val="0"/>
              </a:ext>
            </a:extLst>
          </a:blip>
          <a:srcRect t="32856"/>
          <a:stretch/>
        </p:blipFill>
        <p:spPr>
          <a:xfrm>
            <a:off x="5192517" y="4439826"/>
            <a:ext cx="839086" cy="563392"/>
          </a:xfrm>
          <a:prstGeom prst="rect">
            <a:avLst/>
          </a:prstGeom>
        </p:spPr>
      </p:pic>
      <p:sp>
        <p:nvSpPr>
          <p:cNvPr id="61" name="Rounded Rectangle 60"/>
          <p:cNvSpPr/>
          <p:nvPr/>
        </p:nvSpPr>
        <p:spPr>
          <a:xfrm>
            <a:off x="4974756" y="2460301"/>
            <a:ext cx="4023434"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2" name="Rounded Rectangle 61"/>
          <p:cNvSpPr/>
          <p:nvPr/>
        </p:nvSpPr>
        <p:spPr>
          <a:xfrm>
            <a:off x="304800" y="2460302"/>
            <a:ext cx="4355098" cy="2645098"/>
          </a:xfrm>
          <a:prstGeom prst="roundRect">
            <a:avLst/>
          </a:prstGeom>
          <a:noFill/>
          <a:ln>
            <a:solidFill>
              <a:schemeClr val="tx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Curved Up Arrow 23"/>
          <p:cNvSpPr/>
          <p:nvPr/>
        </p:nvSpPr>
        <p:spPr>
          <a:xfrm flipH="1">
            <a:off x="2616775" y="5105399"/>
            <a:ext cx="4353872" cy="1144695"/>
          </a:xfrm>
          <a:prstGeom prst="curvedUp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32" name="Explosion 1 31"/>
          <p:cNvSpPr/>
          <p:nvPr/>
        </p:nvSpPr>
        <p:spPr>
          <a:xfrm>
            <a:off x="3804752" y="5633793"/>
            <a:ext cx="2224997" cy="1015861"/>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Answer</a:t>
            </a:r>
            <a:endParaRPr lang="en-US" dirty="0"/>
          </a:p>
        </p:txBody>
      </p:sp>
      <p:sp>
        <p:nvSpPr>
          <p:cNvPr id="11" name="Cloud 10"/>
          <p:cNvSpPr/>
          <p:nvPr/>
        </p:nvSpPr>
        <p:spPr>
          <a:xfrm>
            <a:off x="3830772" y="1143000"/>
            <a:ext cx="1658252" cy="79771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Question</a:t>
            </a:r>
            <a:endParaRPr lang="en-US" dirty="0"/>
          </a:p>
        </p:txBody>
      </p:sp>
      <p:grpSp>
        <p:nvGrpSpPr>
          <p:cNvPr id="3" name="Group 2"/>
          <p:cNvGrpSpPr/>
          <p:nvPr/>
        </p:nvGrpSpPr>
        <p:grpSpPr>
          <a:xfrm>
            <a:off x="1710728" y="1033438"/>
            <a:ext cx="2094024" cy="731500"/>
            <a:chOff x="1710728" y="1033438"/>
            <a:chExt cx="2094024" cy="731500"/>
          </a:xfrm>
        </p:grpSpPr>
        <p:pic>
          <p:nvPicPr>
            <p:cNvPr id="30" name="Picture 29" descr="1501517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7691" y="1158241"/>
              <a:ext cx="794961" cy="529767"/>
            </a:xfrm>
            <a:prstGeom prst="rect">
              <a:avLst/>
            </a:prstGeom>
          </p:spPr>
        </p:pic>
        <p:pic>
          <p:nvPicPr>
            <p:cNvPr id="31" name="Picture 30" descr="149129487.jpg"/>
            <p:cNvPicPr>
              <a:picLocks noChangeAspect="1"/>
            </p:cNvPicPr>
            <p:nvPr/>
          </p:nvPicPr>
          <p:blipFill rotWithShape="1">
            <a:blip r:embed="rId6">
              <a:extLst>
                <a:ext uri="{28A0092B-C50C-407E-A947-70E740481C1C}">
                  <a14:useLocalDpi xmlns:a14="http://schemas.microsoft.com/office/drawing/2010/main" val="0"/>
                </a:ext>
              </a:extLst>
            </a:blip>
            <a:srcRect t="8218" b="6585"/>
            <a:stretch/>
          </p:blipFill>
          <p:spPr>
            <a:xfrm>
              <a:off x="1809394" y="1174274"/>
              <a:ext cx="730227" cy="528227"/>
            </a:xfrm>
            <a:prstGeom prst="rect">
              <a:avLst/>
            </a:prstGeom>
          </p:spPr>
        </p:pic>
        <p:sp>
          <p:nvSpPr>
            <p:cNvPr id="25" name="TextBox 24"/>
            <p:cNvSpPr txBox="1"/>
            <p:nvPr/>
          </p:nvSpPr>
          <p:spPr>
            <a:xfrm>
              <a:off x="2490935" y="1225861"/>
              <a:ext cx="572254" cy="369332"/>
            </a:xfrm>
            <a:prstGeom prst="rect">
              <a:avLst/>
            </a:prstGeom>
            <a:noFill/>
          </p:spPr>
          <p:txBody>
            <a:bodyPr wrap="square" rtlCol="0">
              <a:spAutoFit/>
            </a:bodyPr>
            <a:lstStyle/>
            <a:p>
              <a:r>
                <a:rPr lang="en-US" dirty="0" smtClean="0"/>
                <a:t>VS</a:t>
              </a:r>
              <a:endParaRPr lang="en-US" dirty="0"/>
            </a:p>
          </p:txBody>
        </p:sp>
        <p:sp>
          <p:nvSpPr>
            <p:cNvPr id="33" name="Rounded Rectangle 32"/>
            <p:cNvSpPr/>
            <p:nvPr/>
          </p:nvSpPr>
          <p:spPr>
            <a:xfrm>
              <a:off x="1710728" y="1033438"/>
              <a:ext cx="2094024" cy="731500"/>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489024" y="948915"/>
            <a:ext cx="1920633" cy="646278"/>
            <a:chOff x="5489024" y="948915"/>
            <a:chExt cx="1920633" cy="646278"/>
          </a:xfrm>
        </p:grpSpPr>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279" t="47344" r="10719" b="34102"/>
            <a:stretch/>
          </p:blipFill>
          <p:spPr bwMode="auto">
            <a:xfrm>
              <a:off x="6574576" y="1002143"/>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107" t="24565" r="82065" b="60847"/>
            <a:stretch/>
          </p:blipFill>
          <p:spPr bwMode="auto">
            <a:xfrm>
              <a:off x="5550368" y="1025932"/>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6129812" y="1053793"/>
              <a:ext cx="572254" cy="369332"/>
            </a:xfrm>
            <a:prstGeom prst="rect">
              <a:avLst/>
            </a:prstGeom>
            <a:noFill/>
          </p:spPr>
          <p:txBody>
            <a:bodyPr wrap="square" rtlCol="0">
              <a:spAutoFit/>
            </a:bodyPr>
            <a:lstStyle/>
            <a:p>
              <a:r>
                <a:rPr lang="en-US" dirty="0" smtClean="0"/>
                <a:t>VS</a:t>
              </a:r>
              <a:endParaRPr lang="en-US" dirty="0"/>
            </a:p>
          </p:txBody>
        </p:sp>
        <p:sp>
          <p:nvSpPr>
            <p:cNvPr id="34" name="Rounded Rectangle 33"/>
            <p:cNvSpPr/>
            <p:nvPr/>
          </p:nvSpPr>
          <p:spPr>
            <a:xfrm>
              <a:off x="5489024" y="948915"/>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443923" y="5783204"/>
            <a:ext cx="2094024" cy="731500"/>
            <a:chOff x="1443923" y="5783204"/>
            <a:chExt cx="2094024" cy="731500"/>
          </a:xfrm>
        </p:grpSpPr>
        <p:pic>
          <p:nvPicPr>
            <p:cNvPr id="37" name="Picture 36" descr="1501517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886" y="5908007"/>
              <a:ext cx="794961" cy="529767"/>
            </a:xfrm>
            <a:prstGeom prst="rect">
              <a:avLst/>
            </a:prstGeom>
          </p:spPr>
        </p:pic>
        <p:pic>
          <p:nvPicPr>
            <p:cNvPr id="38" name="Picture 37" descr="149129487.jpg"/>
            <p:cNvPicPr>
              <a:picLocks noChangeAspect="1"/>
            </p:cNvPicPr>
            <p:nvPr/>
          </p:nvPicPr>
          <p:blipFill rotWithShape="1">
            <a:blip r:embed="rId6">
              <a:extLst>
                <a:ext uri="{28A0092B-C50C-407E-A947-70E740481C1C}">
                  <a14:useLocalDpi xmlns:a14="http://schemas.microsoft.com/office/drawing/2010/main" val="0"/>
                </a:ext>
              </a:extLst>
            </a:blip>
            <a:srcRect t="8218" b="6585"/>
            <a:stretch/>
          </p:blipFill>
          <p:spPr>
            <a:xfrm>
              <a:off x="1542589" y="5924040"/>
              <a:ext cx="730227" cy="528227"/>
            </a:xfrm>
            <a:prstGeom prst="rect">
              <a:avLst/>
            </a:prstGeom>
          </p:spPr>
        </p:pic>
        <p:sp>
          <p:nvSpPr>
            <p:cNvPr id="39" name="TextBox 38"/>
            <p:cNvSpPr txBox="1"/>
            <p:nvPr/>
          </p:nvSpPr>
          <p:spPr>
            <a:xfrm>
              <a:off x="2224130" y="5975627"/>
              <a:ext cx="572254" cy="369332"/>
            </a:xfrm>
            <a:prstGeom prst="rect">
              <a:avLst/>
            </a:prstGeom>
            <a:noFill/>
          </p:spPr>
          <p:txBody>
            <a:bodyPr wrap="square" rtlCol="0">
              <a:spAutoFit/>
            </a:bodyPr>
            <a:lstStyle/>
            <a:p>
              <a:r>
                <a:rPr lang="en-US" dirty="0" smtClean="0"/>
                <a:t>VS</a:t>
              </a:r>
              <a:endParaRPr lang="en-US" dirty="0"/>
            </a:p>
          </p:txBody>
        </p:sp>
        <p:sp>
          <p:nvSpPr>
            <p:cNvPr id="40" name="Rounded Rectangle 39"/>
            <p:cNvSpPr/>
            <p:nvPr/>
          </p:nvSpPr>
          <p:spPr>
            <a:xfrm>
              <a:off x="1443923" y="5783204"/>
              <a:ext cx="2094024" cy="731500"/>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886029"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998266" y="6079197"/>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875079" y="6132924"/>
            <a:ext cx="1920633" cy="638685"/>
            <a:chOff x="6250714" y="5331492"/>
            <a:chExt cx="1920633" cy="638685"/>
          </a:xfrm>
        </p:grpSpPr>
        <p:pic>
          <p:nvPicPr>
            <p:cNvPr id="27" name="Picture 26"/>
            <p:cNvPicPr>
              <a:picLocks noChangeAspect="1"/>
            </p:cNvPicPr>
            <p:nvPr/>
          </p:nvPicPr>
          <p:blipFill rotWithShape="1">
            <a:blip r:embed="rId8"/>
            <a:srcRect l="-1034" t="5496" r="1" b="5960"/>
            <a:stretch/>
          </p:blipFill>
          <p:spPr>
            <a:xfrm>
              <a:off x="6282199" y="5365302"/>
              <a:ext cx="688448" cy="536981"/>
            </a:xfrm>
            <a:prstGeom prst="rect">
              <a:avLst/>
            </a:prstGeom>
          </p:spPr>
        </p:pic>
        <p:sp>
          <p:nvSpPr>
            <p:cNvPr id="29" name="TextBox 28"/>
            <p:cNvSpPr txBox="1"/>
            <p:nvPr/>
          </p:nvSpPr>
          <p:spPr>
            <a:xfrm>
              <a:off x="6939162" y="5408422"/>
              <a:ext cx="572254" cy="369332"/>
            </a:xfrm>
            <a:prstGeom prst="rect">
              <a:avLst/>
            </a:prstGeom>
            <a:noFill/>
          </p:spPr>
          <p:txBody>
            <a:bodyPr wrap="square" rtlCol="0">
              <a:spAutoFit/>
            </a:bodyPr>
            <a:lstStyle/>
            <a:p>
              <a:r>
                <a:rPr lang="en-US" dirty="0" smtClean="0"/>
                <a:t>VS</a:t>
              </a:r>
              <a:endParaRPr lang="en-US" dirty="0"/>
            </a:p>
          </p:txBody>
        </p:sp>
        <p:pic>
          <p:nvPicPr>
            <p:cNvPr id="28" name="Picture 27"/>
            <p:cNvPicPr>
              <a:picLocks noChangeAspect="1"/>
            </p:cNvPicPr>
            <p:nvPr/>
          </p:nvPicPr>
          <p:blipFill>
            <a:blip r:embed="rId9"/>
            <a:stretch>
              <a:fillRect/>
            </a:stretch>
          </p:blipFill>
          <p:spPr>
            <a:xfrm>
              <a:off x="7301822" y="5399535"/>
              <a:ext cx="648712" cy="540593"/>
            </a:xfrm>
            <a:prstGeom prst="rect">
              <a:avLst/>
            </a:prstGeom>
          </p:spPr>
        </p:pic>
        <p:sp>
          <p:nvSpPr>
            <p:cNvPr id="35" name="Rounded Rectangle 34"/>
            <p:cNvSpPr/>
            <p:nvPr/>
          </p:nvSpPr>
          <p:spPr>
            <a:xfrm>
              <a:off x="6250714" y="5331492"/>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656440" y="5445102"/>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240606" y="5562788"/>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575070" y="1677271"/>
            <a:ext cx="1920633" cy="638685"/>
            <a:chOff x="6575070" y="1677271"/>
            <a:chExt cx="1920633" cy="638685"/>
          </a:xfrm>
        </p:grpSpPr>
        <p:pic>
          <p:nvPicPr>
            <p:cNvPr id="49" name="Picture 48"/>
            <p:cNvPicPr>
              <a:picLocks noChangeAspect="1"/>
            </p:cNvPicPr>
            <p:nvPr/>
          </p:nvPicPr>
          <p:blipFill rotWithShape="1">
            <a:blip r:embed="rId8"/>
            <a:srcRect l="-1034" t="5496" r="1" b="5960"/>
            <a:stretch/>
          </p:blipFill>
          <p:spPr>
            <a:xfrm>
              <a:off x="6606555" y="1711081"/>
              <a:ext cx="688448" cy="536981"/>
            </a:xfrm>
            <a:prstGeom prst="rect">
              <a:avLst/>
            </a:prstGeom>
          </p:spPr>
        </p:pic>
        <p:sp>
          <p:nvSpPr>
            <p:cNvPr id="50" name="TextBox 49"/>
            <p:cNvSpPr txBox="1"/>
            <p:nvPr/>
          </p:nvSpPr>
          <p:spPr>
            <a:xfrm>
              <a:off x="7263518" y="1754201"/>
              <a:ext cx="572254" cy="369332"/>
            </a:xfrm>
            <a:prstGeom prst="rect">
              <a:avLst/>
            </a:prstGeom>
            <a:noFill/>
          </p:spPr>
          <p:txBody>
            <a:bodyPr wrap="square" rtlCol="0">
              <a:spAutoFit/>
            </a:bodyPr>
            <a:lstStyle/>
            <a:p>
              <a:r>
                <a:rPr lang="en-US" dirty="0" smtClean="0"/>
                <a:t>VS</a:t>
              </a:r>
              <a:endParaRPr lang="en-US" dirty="0"/>
            </a:p>
          </p:txBody>
        </p:sp>
        <p:pic>
          <p:nvPicPr>
            <p:cNvPr id="51" name="Picture 50"/>
            <p:cNvPicPr>
              <a:picLocks noChangeAspect="1"/>
            </p:cNvPicPr>
            <p:nvPr/>
          </p:nvPicPr>
          <p:blipFill>
            <a:blip r:embed="rId9"/>
            <a:stretch>
              <a:fillRect/>
            </a:stretch>
          </p:blipFill>
          <p:spPr>
            <a:xfrm>
              <a:off x="7626178" y="1745314"/>
              <a:ext cx="648712" cy="540593"/>
            </a:xfrm>
            <a:prstGeom prst="rect">
              <a:avLst/>
            </a:prstGeom>
          </p:spPr>
        </p:pic>
        <p:sp>
          <p:nvSpPr>
            <p:cNvPr id="52" name="Rounded Rectangle 51"/>
            <p:cNvSpPr/>
            <p:nvPr/>
          </p:nvSpPr>
          <p:spPr>
            <a:xfrm>
              <a:off x="6575070" y="1677271"/>
              <a:ext cx="1920633" cy="638685"/>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089520" y="5338513"/>
            <a:ext cx="1920633" cy="646278"/>
            <a:chOff x="6094087" y="6091451"/>
            <a:chExt cx="1920633" cy="646278"/>
          </a:xfrm>
        </p:grpSpPr>
        <p:pic>
          <p:nvPicPr>
            <p:cNvPr id="4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279" t="47344" r="10719" b="34102"/>
            <a:stretch/>
          </p:blipFill>
          <p:spPr bwMode="auto">
            <a:xfrm>
              <a:off x="7179639" y="6144679"/>
              <a:ext cx="660324" cy="58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107" t="24565" r="82065" b="60847"/>
            <a:stretch/>
          </p:blipFill>
          <p:spPr bwMode="auto">
            <a:xfrm>
              <a:off x="6155431" y="6168468"/>
              <a:ext cx="545116" cy="55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7" name="TextBox 46"/>
            <p:cNvSpPr txBox="1"/>
            <p:nvPr/>
          </p:nvSpPr>
          <p:spPr>
            <a:xfrm>
              <a:off x="6734875" y="6196329"/>
              <a:ext cx="572254" cy="369332"/>
            </a:xfrm>
            <a:prstGeom prst="rect">
              <a:avLst/>
            </a:prstGeom>
            <a:noFill/>
          </p:spPr>
          <p:txBody>
            <a:bodyPr wrap="square" rtlCol="0">
              <a:spAutoFit/>
            </a:bodyPr>
            <a:lstStyle/>
            <a:p>
              <a:r>
                <a:rPr lang="en-US" dirty="0" smtClean="0"/>
                <a:t>VS</a:t>
              </a:r>
              <a:endParaRPr lang="en-US" dirty="0"/>
            </a:p>
          </p:txBody>
        </p:sp>
        <p:sp>
          <p:nvSpPr>
            <p:cNvPr id="48" name="Rounded Rectangle 47"/>
            <p:cNvSpPr/>
            <p:nvPr/>
          </p:nvSpPr>
          <p:spPr>
            <a:xfrm>
              <a:off x="6094087" y="6091451"/>
              <a:ext cx="1920633" cy="646278"/>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391471"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73314" y="6144679"/>
              <a:ext cx="338102" cy="338102"/>
            </a:xfrm>
            <a:prstGeom prst="ellipse">
              <a:avLst/>
            </a:prstGeom>
            <a:noFill/>
            <a:ln w="57150" cmpd="sng">
              <a:solidFill>
                <a:srgbClr val="82FF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2" name="TextBox 101"/>
          <p:cNvSpPr txBox="1"/>
          <p:nvPr/>
        </p:nvSpPr>
        <p:spPr>
          <a:xfrm>
            <a:off x="5632568" y="3398334"/>
            <a:ext cx="3110475" cy="584776"/>
          </a:xfrm>
          <a:prstGeom prst="rect">
            <a:avLst/>
          </a:prstGeom>
          <a:noFill/>
        </p:spPr>
        <p:txBody>
          <a:bodyPr wrap="square" rtlCol="0">
            <a:spAutoFit/>
          </a:bodyPr>
          <a:lstStyle/>
          <a:p>
            <a:r>
              <a:rPr lang="en-US" sz="3200" b="1" dirty="0" smtClean="0"/>
              <a:t> </a:t>
            </a:r>
            <a:r>
              <a:rPr lang="en-US" sz="3200" b="1" dirty="0" smtClean="0">
                <a:solidFill>
                  <a:schemeClr val="accent2"/>
                </a:solidFill>
              </a:rPr>
              <a:t>Bubbles</a:t>
            </a:r>
            <a:r>
              <a:rPr lang="en-US" sz="3200" b="1" dirty="0" smtClean="0"/>
              <a:t> </a:t>
            </a:r>
            <a:r>
              <a:rPr lang="en-US" sz="3200" b="1" dirty="0">
                <a:solidFill>
                  <a:srgbClr val="C0504D"/>
                </a:solidFill>
              </a:rPr>
              <a:t>G</a:t>
            </a:r>
            <a:r>
              <a:rPr lang="en-US" sz="3200" b="1" dirty="0" smtClean="0">
                <a:solidFill>
                  <a:srgbClr val="C0504D"/>
                </a:solidFill>
              </a:rPr>
              <a:t>ame</a:t>
            </a:r>
            <a:r>
              <a:rPr lang="en-US" sz="3200" b="1" dirty="0" smtClean="0"/>
              <a:t> </a:t>
            </a:r>
            <a:endParaRPr lang="en-US" sz="3200" b="1" dirty="0"/>
          </a:p>
        </p:txBody>
      </p:sp>
      <p:sp>
        <p:nvSpPr>
          <p:cNvPr id="103" name="TextBox 102"/>
          <p:cNvSpPr txBox="1"/>
          <p:nvPr/>
        </p:nvSpPr>
        <p:spPr>
          <a:xfrm>
            <a:off x="1549423" y="3372835"/>
            <a:ext cx="3110475" cy="584776"/>
          </a:xfrm>
          <a:prstGeom prst="rect">
            <a:avLst/>
          </a:prstGeom>
          <a:noFill/>
        </p:spPr>
        <p:txBody>
          <a:bodyPr wrap="square" rtlCol="0">
            <a:spAutoFit/>
          </a:bodyPr>
          <a:lstStyle/>
          <a:p>
            <a:r>
              <a:rPr lang="en-US" sz="3200" b="1" dirty="0" err="1" smtClean="0">
                <a:solidFill>
                  <a:srgbClr val="C0504D"/>
                </a:solidFill>
              </a:rPr>
              <a:t>BubbleBank</a:t>
            </a:r>
            <a:endParaRPr lang="en-US" sz="3200" b="1" dirty="0">
              <a:solidFill>
                <a:srgbClr val="C0504D"/>
              </a:solidFill>
            </a:endParaRPr>
          </a:p>
        </p:txBody>
      </p:sp>
      <p:sp>
        <p:nvSpPr>
          <p:cNvPr id="12" name="Date Placeholder 11"/>
          <p:cNvSpPr>
            <a:spLocks noGrp="1"/>
          </p:cNvSpPr>
          <p:nvPr>
            <p:ph type="dt" sz="half" idx="10"/>
          </p:nvPr>
        </p:nvSpPr>
        <p:spPr/>
        <p:txBody>
          <a:bodyPr/>
          <a:lstStyle/>
          <a:p>
            <a:r>
              <a:rPr lang="en-US" smtClean="0"/>
              <a:t>16-Nov-17</a:t>
            </a:r>
            <a:endParaRPr lang="en-US" dirty="0"/>
          </a:p>
        </p:txBody>
      </p:sp>
      <p:sp>
        <p:nvSpPr>
          <p:cNvPr id="15" name="Slide Number Placeholder 14"/>
          <p:cNvSpPr>
            <a:spLocks noGrp="1"/>
          </p:cNvSpPr>
          <p:nvPr>
            <p:ph type="sldNum" sz="quarter" idx="12"/>
          </p:nvPr>
        </p:nvSpPr>
        <p:spPr/>
        <p:txBody>
          <a:bodyPr/>
          <a:lstStyle/>
          <a:p>
            <a:fld id="{CF7DC490-98B8-074B-BB30-37775A2447EF}" type="slidenum">
              <a:rPr lang="en-US" smtClean="0"/>
              <a:pPr/>
              <a:t>84</a:t>
            </a:fld>
            <a:endParaRPr lang="en-US" dirty="0"/>
          </a:p>
        </p:txBody>
      </p:sp>
    </p:spTree>
    <p:extLst>
      <p:ext uri="{BB962C8B-B14F-4D97-AF65-F5344CB8AC3E}">
        <p14:creationId xmlns:p14="http://schemas.microsoft.com/office/powerpoint/2010/main" val="162366691"/>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001" y="1561594"/>
            <a:ext cx="8217999" cy="707886"/>
          </a:xfrm>
          <a:prstGeom prst="rect">
            <a:avLst/>
          </a:prstGeom>
          <a:noFill/>
        </p:spPr>
        <p:txBody>
          <a:bodyPr wrap="square" rtlCol="0">
            <a:spAutoFit/>
          </a:bodyPr>
          <a:lstStyle/>
          <a:p>
            <a:r>
              <a:rPr lang="en-US" sz="4000" b="1" dirty="0" smtClean="0">
                <a:latin typeface="Abadi MT Condensed Light"/>
                <a:cs typeface="Abadi MT Condensed Light"/>
              </a:rPr>
              <a:t>Challenges</a:t>
            </a:r>
            <a:endParaRPr lang="en-US" sz="4000" b="1" dirty="0">
              <a:latin typeface="Abadi MT Condensed Light"/>
              <a:cs typeface="Abadi MT Condensed Light"/>
            </a:endParaRPr>
          </a:p>
        </p:txBody>
      </p:sp>
      <p:sp>
        <p:nvSpPr>
          <p:cNvPr id="35" name="TextBox 34"/>
          <p:cNvSpPr txBox="1"/>
          <p:nvPr/>
        </p:nvSpPr>
        <p:spPr>
          <a:xfrm>
            <a:off x="1429254" y="3852546"/>
            <a:ext cx="4420003" cy="646331"/>
          </a:xfrm>
          <a:prstGeom prst="rect">
            <a:avLst/>
          </a:prstGeom>
          <a:noFill/>
        </p:spPr>
        <p:txBody>
          <a:bodyPr wrap="square" rtlCol="0">
            <a:spAutoFit/>
          </a:bodyPr>
          <a:lstStyle/>
          <a:p>
            <a:r>
              <a:rPr lang="en-US" sz="3600" dirty="0" smtClean="0">
                <a:latin typeface="Abadi MT Condensed Light"/>
                <a:cs typeface="Abadi MT Condensed Light"/>
              </a:rPr>
              <a:t>Fine-grained classes</a:t>
            </a:r>
            <a:endParaRPr lang="en-US" sz="3600" dirty="0">
              <a:latin typeface="Abadi MT Condensed Light"/>
              <a:cs typeface="Abadi MT Condensed Light"/>
            </a:endParaRPr>
          </a:p>
        </p:txBody>
      </p:sp>
      <p:cxnSp>
        <p:nvCxnSpPr>
          <p:cNvPr id="36" name="Straight Connector 35"/>
          <p:cNvCxnSpPr/>
          <p:nvPr/>
        </p:nvCxnSpPr>
        <p:spPr>
          <a:xfrm>
            <a:off x="1061124" y="2409371"/>
            <a:ext cx="0" cy="171117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061124" y="3002367"/>
            <a:ext cx="27809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061124" y="4120542"/>
            <a:ext cx="22298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61124" y="3643291"/>
            <a:ext cx="0" cy="47725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29254" y="2679201"/>
            <a:ext cx="4420003" cy="646331"/>
          </a:xfrm>
          <a:prstGeom prst="rect">
            <a:avLst/>
          </a:prstGeom>
          <a:noFill/>
        </p:spPr>
        <p:txBody>
          <a:bodyPr wrap="square" rtlCol="0">
            <a:spAutoFit/>
          </a:bodyPr>
          <a:lstStyle/>
          <a:p>
            <a:r>
              <a:rPr lang="en-US" sz="3600" dirty="0" smtClean="0">
                <a:latin typeface="Abadi MT Condensed Light"/>
                <a:cs typeface="Abadi MT Condensed Light"/>
              </a:rPr>
              <a:t>Semantic hierarchy</a:t>
            </a:r>
            <a:endParaRPr lang="en-US" sz="3600" dirty="0">
              <a:latin typeface="Abadi MT Condensed Light"/>
              <a:cs typeface="Abadi MT Condensed Light"/>
            </a:endParaRPr>
          </a:p>
        </p:txBody>
      </p:sp>
      <p:cxnSp>
        <p:nvCxnSpPr>
          <p:cNvPr id="16" name="Straight Connector 15"/>
          <p:cNvCxnSpPr/>
          <p:nvPr/>
        </p:nvCxnSpPr>
        <p:spPr>
          <a:xfrm>
            <a:off x="1061124" y="5192789"/>
            <a:ext cx="22298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61124" y="4120542"/>
            <a:ext cx="0" cy="107457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29254" y="4871952"/>
            <a:ext cx="4420003" cy="646331"/>
          </a:xfrm>
          <a:prstGeom prst="rect">
            <a:avLst/>
          </a:prstGeom>
          <a:noFill/>
        </p:spPr>
        <p:txBody>
          <a:bodyPr wrap="square" rtlCol="0">
            <a:spAutoFit/>
          </a:bodyPr>
          <a:lstStyle/>
          <a:p>
            <a:r>
              <a:rPr lang="en-US" sz="3600" dirty="0" smtClean="0">
                <a:latin typeface="Abadi MT Condensed Light"/>
                <a:cs typeface="Abadi MT Condensed Light"/>
              </a:rPr>
              <a:t>Large-scale Learning</a:t>
            </a:r>
            <a:endParaRPr lang="en-US" sz="3600" dirty="0">
              <a:latin typeface="Abadi MT Condensed Light"/>
              <a:cs typeface="Abadi MT Condensed Light"/>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85</a:t>
            </a:fld>
            <a:endParaRPr lang="en-US" dirty="0"/>
          </a:p>
        </p:txBody>
      </p:sp>
    </p:spTree>
    <p:extLst>
      <p:ext uri="{BB962C8B-B14F-4D97-AF65-F5344CB8AC3E}">
        <p14:creationId xmlns:p14="http://schemas.microsoft.com/office/powerpoint/2010/main" val="350167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6429" y="3167404"/>
            <a:ext cx="8820828" cy="646331"/>
          </a:xfrm>
          <a:prstGeom prst="rect">
            <a:avLst/>
          </a:prstGeom>
          <a:noFill/>
        </p:spPr>
        <p:txBody>
          <a:bodyPr wrap="square" rtlCol="0">
            <a:spAutoFit/>
          </a:bodyPr>
          <a:lstStyle/>
          <a:p>
            <a:r>
              <a:rPr lang="en-US" sz="3600" b="1" dirty="0" smtClean="0"/>
              <a:t>What can computers already recognize?</a:t>
            </a:r>
            <a:endParaRPr lang="en-US" sz="3600" b="1" dirty="0">
              <a:solidFill>
                <a:schemeClr val="accent2"/>
              </a:solidFill>
            </a:endParaRPr>
          </a:p>
        </p:txBody>
      </p:sp>
      <p:sp>
        <p:nvSpPr>
          <p:cNvPr id="2" name="Date Placeholder 1"/>
          <p:cNvSpPr>
            <a:spLocks noGrp="1"/>
          </p:cNvSpPr>
          <p:nvPr>
            <p:ph type="dt" sz="half" idx="10"/>
          </p:nvPr>
        </p:nvSpPr>
        <p:spPr/>
        <p:txBody>
          <a:bodyPr/>
          <a:lstStyle/>
          <a:p>
            <a:r>
              <a:rPr lang="en-US" smtClean="0"/>
              <a:t>16-Nov-17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9</a:t>
            </a:fld>
            <a:endParaRPr lang="en-US" dirty="0"/>
          </a:p>
        </p:txBody>
      </p:sp>
    </p:spTree>
    <p:extLst>
      <p:ext uri="{BB962C8B-B14F-4D97-AF65-F5344CB8AC3E}">
        <p14:creationId xmlns:p14="http://schemas.microsoft.com/office/powerpoint/2010/main" val="163582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CS223B_slides_template</Template>
  <TotalTime>1648</TotalTime>
  <Words>6788</Words>
  <Application>Microsoft Macintosh PowerPoint</Application>
  <PresentationFormat>On-screen Show (4:3)</PresentationFormat>
  <Paragraphs>934</Paragraphs>
  <Slides>85</Slides>
  <Notes>85</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5" baseType="lpstr">
      <vt:lpstr>Abadi MT Condensed Light</vt:lpstr>
      <vt:lpstr>Bodoni MT Black</vt:lpstr>
      <vt:lpstr>Calibri</vt:lpstr>
      <vt:lpstr>Cambria Math</vt:lpstr>
      <vt:lpstr>Geneva</vt:lpstr>
      <vt:lpstr>Wingdings</vt:lpstr>
      <vt:lpstr>Zapf Dingbats</vt:lpstr>
      <vt:lpstr>Arial</vt:lpstr>
      <vt:lpstr>CS223B_slides_template</vt:lpstr>
      <vt:lpstr>Equation</vt:lpstr>
      <vt:lpstr>Lecture:  Large Scale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Fine-grained categories are a lot harder</vt:lpstr>
      <vt:lpstr>PowerPoint Presentation</vt:lpstr>
      <vt:lpstr>PowerPoint Presentation</vt:lpstr>
      <vt:lpstr>PowerPoint Presentation</vt:lpstr>
      <vt:lpstr>Hedging: Be as informative as possible with few mistakes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Fine-grained categories are a lot harder</vt:lpstr>
      <vt:lpstr>Fine-Grained Recognition</vt:lpstr>
      <vt:lpstr>Fine-Grained Recognition</vt:lpstr>
      <vt:lpstr>Fine-Grained Recognition</vt:lpstr>
      <vt:lpstr>Fine-Grained Recognition</vt:lpstr>
      <vt:lpstr> Crowd-Machine Collaboration</vt:lpstr>
      <vt:lpstr> Crowd-Machine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Crowd Picked Bubbles (AMT for now)</vt:lpstr>
      <vt:lpstr>Bubble Heatmaps</vt:lpstr>
      <vt:lpstr> Crowd-Machine Collaboration</vt:lpstr>
      <vt:lpstr> Crowd-Machine Collaboration</vt:lpstr>
      <vt:lpstr>PowerPoint Presentation</vt:lpstr>
      <vt:lpstr>PowerPoint Presentation</vt:lpstr>
      <vt:lpstr>PowerPoint Presentation</vt:lpstr>
      <vt:lpstr>PowerPoint Presentation</vt:lpstr>
      <vt:lpstr> Crowd-Machine Collaboration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A Case Study of Computer Vision – Face Recognition</dc:title>
  <dc:creator>feifeili</dc:creator>
  <cp:lastModifiedBy>Ranjay Krishna</cp:lastModifiedBy>
  <cp:revision>38</cp:revision>
  <cp:lastPrinted>2011-09-19T23:47:04Z</cp:lastPrinted>
  <dcterms:created xsi:type="dcterms:W3CDTF">2010-12-26T05:48:40Z</dcterms:created>
  <dcterms:modified xsi:type="dcterms:W3CDTF">2017-11-16T20:49:47Z</dcterms:modified>
</cp:coreProperties>
</file>