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358" r:id="rId3"/>
    <p:sldId id="381" r:id="rId4"/>
    <p:sldId id="379" r:id="rId5"/>
    <p:sldId id="392" r:id="rId6"/>
    <p:sldId id="380" r:id="rId7"/>
    <p:sldId id="459" r:id="rId8"/>
    <p:sldId id="460" r:id="rId9"/>
    <p:sldId id="404" r:id="rId10"/>
    <p:sldId id="413" r:id="rId11"/>
    <p:sldId id="414" r:id="rId12"/>
    <p:sldId id="415" r:id="rId13"/>
    <p:sldId id="453" r:id="rId14"/>
    <p:sldId id="408" r:id="rId15"/>
    <p:sldId id="411" r:id="rId16"/>
    <p:sldId id="410" r:id="rId17"/>
    <p:sldId id="409" r:id="rId18"/>
    <p:sldId id="416" r:id="rId19"/>
    <p:sldId id="417" r:id="rId20"/>
    <p:sldId id="418" r:id="rId21"/>
    <p:sldId id="419" r:id="rId22"/>
    <p:sldId id="420" r:id="rId23"/>
    <p:sldId id="407" r:id="rId24"/>
    <p:sldId id="454" r:id="rId25"/>
    <p:sldId id="455" r:id="rId26"/>
    <p:sldId id="387" r:id="rId27"/>
    <p:sldId id="388" r:id="rId28"/>
    <p:sldId id="389" r:id="rId29"/>
    <p:sldId id="390" r:id="rId30"/>
    <p:sldId id="391" r:id="rId31"/>
    <p:sldId id="385" r:id="rId32"/>
    <p:sldId id="421" r:id="rId33"/>
    <p:sldId id="395" r:id="rId34"/>
    <p:sldId id="422" r:id="rId35"/>
    <p:sldId id="424" r:id="rId36"/>
    <p:sldId id="425" r:id="rId37"/>
    <p:sldId id="426" r:id="rId38"/>
    <p:sldId id="428" r:id="rId39"/>
    <p:sldId id="429" r:id="rId40"/>
    <p:sldId id="436" r:id="rId41"/>
    <p:sldId id="386" r:id="rId42"/>
    <p:sldId id="394" r:id="rId43"/>
    <p:sldId id="393" r:id="rId44"/>
    <p:sldId id="457" r:id="rId45"/>
    <p:sldId id="456" r:id="rId46"/>
    <p:sldId id="433" r:id="rId47"/>
    <p:sldId id="435" r:id="rId48"/>
    <p:sldId id="382" r:id="rId49"/>
    <p:sldId id="437" r:id="rId50"/>
    <p:sldId id="383" r:id="rId51"/>
    <p:sldId id="439" r:id="rId52"/>
    <p:sldId id="438" r:id="rId53"/>
    <p:sldId id="440" r:id="rId54"/>
    <p:sldId id="441" r:id="rId55"/>
    <p:sldId id="443" r:id="rId56"/>
    <p:sldId id="442" r:id="rId57"/>
    <p:sldId id="444" r:id="rId58"/>
    <p:sldId id="445" r:id="rId59"/>
    <p:sldId id="447" r:id="rId60"/>
    <p:sldId id="446" r:id="rId61"/>
    <p:sldId id="448" r:id="rId62"/>
    <p:sldId id="449" r:id="rId63"/>
    <p:sldId id="450" r:id="rId64"/>
    <p:sldId id="458" r:id="rId65"/>
    <p:sldId id="451" r:id="rId66"/>
    <p:sldId id="452" r:id="rId67"/>
    <p:sldId id="398" r:id="rId68"/>
    <p:sldId id="399" r:id="rId69"/>
    <p:sldId id="400" r:id="rId70"/>
    <p:sldId id="401" r:id="rId71"/>
    <p:sldId id="396" r:id="rId72"/>
    <p:sldId id="397" r:id="rId73"/>
    <p:sldId id="402" r:id="rId74"/>
    <p:sldId id="403" r:id="rId75"/>
    <p:sldId id="373" r:id="rId76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000"/>
    <a:srgbClr val="E61020"/>
    <a:srgbClr val="222222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322" autoAdjust="0"/>
    <p:restoredTop sz="81788"/>
  </p:normalViewPr>
  <p:slideViewPr>
    <p:cSldViewPr snapToObjects="1">
      <p:cViewPr varScale="1">
        <p:scale>
          <a:sx n="73" d="100"/>
          <a:sy n="73" d="100"/>
        </p:scale>
        <p:origin x="184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r">
              <a:defRPr sz="1300"/>
            </a:lvl1pPr>
          </a:lstStyle>
          <a:p>
            <a:fld id="{BE36EF20-56E6-A245-A0C6-FCE94244DF49}" type="datetimeFigureOut">
              <a:rPr lang="en-US" smtClean="0"/>
              <a:pPr/>
              <a:t>11/14/17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r">
              <a:defRPr sz="13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16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r">
              <a:defRPr sz="1300"/>
            </a:lvl1pPr>
          </a:lstStyle>
          <a:p>
            <a:fld id="{4E0C6487-8DF9-0448-87B9-229C629F1A86}" type="datetimeFigureOut">
              <a:rPr lang="en-US" smtClean="0"/>
              <a:pPr/>
              <a:t>11/14/17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9" tIns="46480" rIns="92959" bIns="464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9" tIns="46480" rIns="92959" bIns="464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r">
              <a:defRPr sz="13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1671-F378-4CE6-8488-233ACF2D78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4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9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97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to progress!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Good design of data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Large</a:t>
            </a:r>
            <a:r>
              <a:rPr lang="en-US" baseline="0" dirty="0" smtClean="0"/>
              <a:t> scale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Large variations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6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to progress!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Good design of data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Large</a:t>
            </a:r>
            <a:r>
              <a:rPr lang="en-US" baseline="0" dirty="0" smtClean="0"/>
              <a:t> scale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Large variations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89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to progress!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Good design of data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Large</a:t>
            </a:r>
            <a:r>
              <a:rPr lang="en-US" baseline="0" dirty="0" smtClean="0"/>
              <a:t> scale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Large variations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Area under curve,</a:t>
            </a:r>
          </a:p>
          <a:p>
            <a:r>
              <a:rPr lang="en-US" dirty="0" smtClean="0"/>
              <a:t>Operating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5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4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8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nford_logo.gif"/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50000"/>
          </a:blip>
          <a:stretch>
            <a:fillRect/>
          </a:stretch>
        </p:blipFill>
        <p:spPr>
          <a:xfrm>
            <a:off x="-1828800" y="-1352550"/>
            <a:ext cx="6502400" cy="59055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14-Nov-17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E33B5-6C4E-4A36-9D72-04D6F241D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56350"/>
            <a:ext cx="9144000" cy="501649"/>
          </a:xfrm>
          <a:prstGeom prst="rect">
            <a:avLst/>
          </a:prstGeom>
          <a:solidFill>
            <a:srgbClr val="8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800" y="6440269"/>
            <a:ext cx="2235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Geneva"/>
              </a:rPr>
              <a:t>Lecture 12 -  </a:t>
            </a:r>
          </a:p>
          <a:p>
            <a:endParaRPr lang="en-US" dirty="0" smtClean="0">
              <a:solidFill>
                <a:schemeClr val="bg1"/>
              </a:solidFill>
              <a:latin typeface="Geneva"/>
            </a:endParaRPr>
          </a:p>
          <a:p>
            <a:endParaRPr lang="en-US" dirty="0">
              <a:solidFill>
                <a:schemeClr val="bg1"/>
              </a:solidFill>
              <a:latin typeface="Geneva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644324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Geneva"/>
              </a:rPr>
              <a:t>Stanford University</a:t>
            </a:r>
            <a:endParaRPr lang="en-US" sz="1600" b="1" dirty="0">
              <a:solidFill>
                <a:schemeClr val="bg1"/>
              </a:solidFill>
              <a:latin typeface="Genev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flickr.com/photos/neilsingapore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2079625"/>
          </a:xfrm>
        </p:spPr>
        <p:txBody>
          <a:bodyPr>
            <a:normAutofit/>
          </a:bodyPr>
          <a:lstStyle/>
          <a:p>
            <a:r>
              <a:rPr lang="en-US" dirty="0" smtClean="0"/>
              <a:t>Lecture: </a:t>
            </a:r>
            <a:br>
              <a:rPr lang="en-US" dirty="0" smtClean="0"/>
            </a:br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752850"/>
            <a:ext cx="70866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Juan Carlos </a:t>
            </a:r>
            <a:r>
              <a:rPr lang="en-US" dirty="0" err="1" smtClean="0"/>
              <a:t>Niebles</a:t>
            </a:r>
            <a:r>
              <a:rPr lang="en-US" dirty="0" smtClean="0"/>
              <a:t> and Ranjay Krishna</a:t>
            </a:r>
          </a:p>
          <a:p>
            <a:r>
              <a:rPr lang="en-US" dirty="0" smtClean="0"/>
              <a:t>Stanford Vision and Learning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evaluate object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17070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799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8639" y="5037137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2895601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True positive:</a:t>
            </a:r>
          </a:p>
          <a:p>
            <a:r>
              <a:rPr lang="en-US" sz="2800" dirty="0" smtClean="0"/>
              <a:t>- The overlap of the prediction with the ground truth is </a:t>
            </a:r>
            <a:r>
              <a:rPr lang="en-US" sz="2800" dirty="0" smtClean="0">
                <a:solidFill>
                  <a:srgbClr val="850000"/>
                </a:solidFill>
              </a:rPr>
              <a:t>MORE</a:t>
            </a:r>
            <a:r>
              <a:rPr lang="en-US" sz="2800" dirty="0" smtClean="0"/>
              <a:t> than 0.5</a:t>
            </a:r>
            <a:endParaRPr lang="en-US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919538" y="3124200"/>
            <a:ext cx="1490662" cy="42703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2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evaluate object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17070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799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8639" y="5037137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2895601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True positive:</a:t>
            </a:r>
          </a:p>
          <a:p>
            <a:r>
              <a:rPr lang="en-US" sz="2800" b="1" dirty="0" smtClean="0"/>
              <a:t>False positive:</a:t>
            </a:r>
          </a:p>
          <a:p>
            <a:r>
              <a:rPr lang="en-US" sz="2800" dirty="0" smtClean="0"/>
              <a:t>- The overlap of the prediction with the ground truth is </a:t>
            </a:r>
            <a:r>
              <a:rPr lang="en-US" sz="2800" dirty="0" smtClean="0">
                <a:solidFill>
                  <a:srgbClr val="850000"/>
                </a:solidFill>
              </a:rPr>
              <a:t>LESS</a:t>
            </a:r>
            <a:r>
              <a:rPr lang="en-US" sz="2800" dirty="0" smtClean="0"/>
              <a:t> than 0.5</a:t>
            </a:r>
            <a:endParaRPr lang="en-US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919538" y="2667000"/>
            <a:ext cx="1414462" cy="88423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71602" y="3695700"/>
            <a:ext cx="3962398" cy="148590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evaluate object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17070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799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8639" y="5037137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2895601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True positive:</a:t>
            </a:r>
          </a:p>
          <a:p>
            <a:r>
              <a:rPr lang="en-US" sz="2800" b="1" dirty="0" smtClean="0"/>
              <a:t>False positive:</a:t>
            </a:r>
          </a:p>
          <a:p>
            <a:r>
              <a:rPr lang="en-US" sz="2800" b="1" dirty="0" smtClean="0"/>
              <a:t>False negative:</a:t>
            </a:r>
          </a:p>
          <a:p>
            <a:r>
              <a:rPr lang="en-US" sz="2800" dirty="0" smtClean="0"/>
              <a:t>- The objects that our model doesn’t find</a:t>
            </a:r>
            <a:endParaRPr lang="en-US" sz="2800" dirty="0"/>
          </a:p>
        </p:txBody>
      </p: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>
            <a:off x="4648200" y="4018986"/>
            <a:ext cx="685800" cy="4006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2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evaluate object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17070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799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8639" y="5037137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2895601"/>
            <a:ext cx="358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True positive:</a:t>
            </a:r>
          </a:p>
          <a:p>
            <a:r>
              <a:rPr lang="en-US" sz="2800" b="1" dirty="0" smtClean="0"/>
              <a:t>False positive:</a:t>
            </a:r>
          </a:p>
          <a:p>
            <a:r>
              <a:rPr lang="en-US" sz="2800" b="1" dirty="0" smtClean="0"/>
              <a:t>False negative:</a:t>
            </a:r>
          </a:p>
          <a:p>
            <a:r>
              <a:rPr lang="en-US" sz="2800" dirty="0" smtClean="0"/>
              <a:t>- The objects that our model doesn’t find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What is a </a:t>
            </a:r>
            <a:r>
              <a:rPr lang="en-US" sz="2800" dirty="0" smtClean="0">
                <a:solidFill>
                  <a:srgbClr val="850000"/>
                </a:solidFill>
              </a:rPr>
              <a:t>True Negative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808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7625"/>
            <a:ext cx="4254500" cy="30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7625"/>
            <a:ext cx="4254500" cy="3079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5"/>
            <a:ext cx="4121316" cy="30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7625"/>
            <a:ext cx="4254500" cy="3079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5"/>
            <a:ext cx="4121316" cy="3079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27290"/>
            <a:ext cx="4300864" cy="31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7625"/>
            <a:ext cx="4254500" cy="3079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5"/>
            <a:ext cx="4121316" cy="3079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27290"/>
            <a:ext cx="4300864" cy="3187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2000" y="3581400"/>
                <a:ext cx="3962400" cy="20585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𝑝𝑟𝑒𝑐𝑖𝑠𝑖𝑜𝑛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𝑇𝑃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en-US" sz="2800" dirty="0" smtClean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𝑟𝑒𝑐𝑎𝑙𝑙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𝑇𝑃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81400"/>
                <a:ext cx="3962400" cy="20585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evaluate object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17070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799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8639" y="5037137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2895601"/>
            <a:ext cx="358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True positive: 1</a:t>
            </a:r>
          </a:p>
          <a:p>
            <a:r>
              <a:rPr lang="en-US" sz="2800" b="1" dirty="0" smtClean="0"/>
              <a:t>False positive: 2</a:t>
            </a:r>
          </a:p>
          <a:p>
            <a:r>
              <a:rPr lang="en-US" sz="2800" b="1" dirty="0" smtClean="0"/>
              <a:t>False negative: 1</a:t>
            </a:r>
          </a:p>
          <a:p>
            <a:endParaRPr lang="en-US" sz="2800" b="1" dirty="0"/>
          </a:p>
          <a:p>
            <a:r>
              <a:rPr lang="en-US" sz="2800" dirty="0" smtClean="0">
                <a:solidFill>
                  <a:srgbClr val="850000"/>
                </a:solidFill>
              </a:rPr>
              <a:t>So what is the</a:t>
            </a:r>
          </a:p>
          <a:p>
            <a:r>
              <a:rPr lang="en-US" sz="2800" dirty="0" smtClean="0">
                <a:solidFill>
                  <a:srgbClr val="850000"/>
                </a:solidFill>
              </a:rPr>
              <a:t>- precision?</a:t>
            </a:r>
          </a:p>
          <a:p>
            <a:r>
              <a:rPr lang="en-US" sz="2800" dirty="0" smtClean="0">
                <a:solidFill>
                  <a:srgbClr val="850000"/>
                </a:solidFill>
              </a:rPr>
              <a:t>- recall?</a:t>
            </a:r>
          </a:p>
        </p:txBody>
      </p:sp>
    </p:spTree>
    <p:extLst>
      <p:ext uri="{BB962C8B-B14F-4D97-AF65-F5344CB8AC3E}">
        <p14:creationId xmlns:p14="http://schemas.microsoft.com/office/powerpoint/2010/main" val="6761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versus recall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Precision: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many of the </a:t>
            </a:r>
            <a:r>
              <a:rPr lang="en-US" dirty="0" smtClean="0"/>
              <a:t>object detections are correct precision </a:t>
            </a:r>
          </a:p>
          <a:p>
            <a:endParaRPr lang="en-US" dirty="0" smtClean="0"/>
          </a:p>
          <a:p>
            <a:r>
              <a:rPr lang="en-US" dirty="0" smtClean="0"/>
              <a:t>Recall: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many of the </a:t>
            </a:r>
            <a:r>
              <a:rPr lang="en-US" dirty="0" smtClean="0"/>
              <a:t>ground truth objects can the model detect?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/>
              <a:t>Object detection</a:t>
            </a:r>
          </a:p>
          <a:p>
            <a:pPr lvl="1"/>
            <a:r>
              <a:rPr lang="en-US" dirty="0" smtClean="0"/>
              <a:t>Task and evaluation</a:t>
            </a:r>
          </a:p>
          <a:p>
            <a:r>
              <a:rPr lang="en-US" dirty="0" smtClean="0"/>
              <a:t>A simple detector</a:t>
            </a:r>
          </a:p>
          <a:p>
            <a:r>
              <a:rPr lang="en-US" dirty="0" smtClean="0"/>
              <a:t>Deformable parts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 reality, our model makes a lot of predictions with varying scores between 0 and 1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17070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799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8639" y="5037137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2895601"/>
            <a:ext cx="358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Here are all the boxes that are predicted with </a:t>
            </a:r>
            <a:r>
              <a:rPr lang="en-US" sz="2800" dirty="0" smtClean="0">
                <a:solidFill>
                  <a:srgbClr val="850000"/>
                </a:solidFill>
              </a:rPr>
              <a:t>score &gt; 0. </a:t>
            </a:r>
          </a:p>
          <a:p>
            <a:endParaRPr lang="en-US" sz="2800" dirty="0">
              <a:solidFill>
                <a:srgbClr val="850000"/>
              </a:solidFill>
            </a:endParaRPr>
          </a:p>
          <a:p>
            <a:r>
              <a:rPr lang="en-US" sz="2800" dirty="0" smtClean="0"/>
              <a:t>This means that our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Recall is perfect!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But our precision is BAD!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98130" y="3525838"/>
            <a:ext cx="931070" cy="203319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5330" y="20399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43101" y="407312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21101" y="1962150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 reality, our model makes a lot of predictions with varying scores between 0 and 1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0" y="2895601"/>
            <a:ext cx="381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are no boxes that are predicted with </a:t>
            </a:r>
            <a:r>
              <a:rPr lang="en-US" sz="2800" dirty="0" smtClean="0">
                <a:solidFill>
                  <a:srgbClr val="850000"/>
                </a:solidFill>
              </a:rPr>
              <a:t>score = 1. </a:t>
            </a:r>
          </a:p>
          <a:p>
            <a:endParaRPr lang="en-US" sz="2800" dirty="0">
              <a:solidFill>
                <a:srgbClr val="850000"/>
              </a:solidFill>
            </a:endParaRPr>
          </a:p>
          <a:p>
            <a:r>
              <a:rPr lang="en-US" sz="2800" dirty="0" smtClean="0"/>
              <a:t>This means that our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Precision is undefined!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And our recall is BAD!</a:t>
            </a:r>
          </a:p>
        </p:txBody>
      </p:sp>
    </p:spTree>
    <p:extLst>
      <p:ext uri="{BB962C8B-B14F-4D97-AF65-F5344CB8AC3E}">
        <p14:creationId xmlns:p14="http://schemas.microsoft.com/office/powerpoint/2010/main" val="79223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evaluate object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17070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799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8639" y="5037137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2895601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are all the boxes that are predicted with </a:t>
            </a:r>
            <a:r>
              <a:rPr lang="en-US" sz="2800" dirty="0">
                <a:solidFill>
                  <a:srgbClr val="850000"/>
                </a:solidFill>
              </a:rPr>
              <a:t>score &gt;</a:t>
            </a:r>
            <a:r>
              <a:rPr lang="en-US" sz="2800" dirty="0" smtClean="0">
                <a:solidFill>
                  <a:srgbClr val="850000"/>
                </a:solidFill>
              </a:rPr>
              <a:t> 0.5</a:t>
            </a:r>
          </a:p>
          <a:p>
            <a:endParaRPr lang="en-US" sz="2800" dirty="0">
              <a:solidFill>
                <a:srgbClr val="850000"/>
              </a:solidFill>
            </a:endParaRPr>
          </a:p>
          <a:p>
            <a:r>
              <a:rPr lang="en-US" sz="2800" dirty="0" smtClean="0"/>
              <a:t>We are setting a </a:t>
            </a:r>
            <a:r>
              <a:rPr lang="en-US" sz="2800" dirty="0" smtClean="0">
                <a:solidFill>
                  <a:srgbClr val="850000"/>
                </a:solidFill>
              </a:rPr>
              <a:t>threshold </a:t>
            </a:r>
            <a:r>
              <a:rPr lang="en-US" sz="2800" dirty="0" smtClean="0"/>
              <a:t>of 0.5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82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</a:t>
            </a:r>
            <a:r>
              <a:rPr lang="mr-IN" dirty="0" smtClean="0"/>
              <a:t>–</a:t>
            </a:r>
            <a:r>
              <a:rPr lang="en-US" dirty="0" smtClean="0"/>
              <a:t> recall curve (PR curve)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82111"/>
            <a:ext cx="6009819" cy="53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model is the best?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19200"/>
            <a:ext cx="86487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model is the best?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59" b="11748"/>
          <a:stretch/>
        </p:blipFill>
        <p:spPr>
          <a:xfrm>
            <a:off x="457200" y="1104155"/>
            <a:ext cx="8669916" cy="44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8" name="Picture 19" descr="C:\snavely\work\teaching\09Fa-CS6610\lectures\lec18\everingham_det_Page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3012" name="Picture 20" descr="C:\snavely\work\teaching\09Fa-CS6610\lectures\lec18\everingham_det_Pag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036" name="Picture 21" descr="C:\snavely\work\teaching\09Fa-CS6610\lectures\lec18\everingham_det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60" name="Picture 22" descr="C:\snavely\work\teaching\09Fa-CS6610\lectures\lec18\everingham_det_Page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/>
              <a:t>Object detection</a:t>
            </a:r>
          </a:p>
          <a:p>
            <a:pPr lvl="1"/>
            <a:r>
              <a:rPr lang="en-US" dirty="0" smtClean="0"/>
              <a:t>Task and evaluation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simple detector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Deformable parts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084" name="Picture 23" descr="C:\snavely\work\teaching\09Fa-CS6610\lectures\lec18\everingham_det_Pag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7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Object detection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 and evaluation</a:t>
            </a:r>
          </a:p>
          <a:p>
            <a:r>
              <a:rPr lang="en-US" dirty="0" smtClean="0"/>
              <a:t>A simple detector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Deformable parts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Dalal-Triggs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211823"/>
            <a:ext cx="8458200" cy="14937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sliding window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261"/>
            <a:ext cx="70866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</a:t>
            </a:r>
            <a:r>
              <a:rPr lang="mr-IN" dirty="0" smtClean="0"/>
              <a:t>–</a:t>
            </a:r>
            <a:r>
              <a:rPr lang="en-US" dirty="0" smtClean="0"/>
              <a:t> HOG </a:t>
            </a:r>
            <a:r>
              <a:rPr lang="en-US" dirty="0" smtClean="0"/>
              <a:t>features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364581"/>
            <a:ext cx="6070600" cy="2997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548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Find a </a:t>
            </a:r>
            <a:r>
              <a:rPr lang="en-US" smtClean="0"/>
              <a:t>HOG template and use as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+ hog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417638"/>
            <a:ext cx="3810000" cy="4708525"/>
          </a:xfrm>
        </p:spPr>
        <p:txBody>
          <a:bodyPr/>
          <a:lstStyle/>
          <a:p>
            <a:r>
              <a:rPr lang="en-US" dirty="0" smtClean="0"/>
              <a:t>Slide through the image and check if there is an object at every location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599" y="14049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599" y="5181600"/>
            <a:ext cx="34290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No person here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C 0.19705 -0.00625 0.3941 -0.01226 0.39427 0.00186 C 0.39462 0.01598 -0.00069 0.06297 0.00122 0.08519 C 0.0033 0.10741 0.4033 0.1176 0.40677 0.13519 C 0.41024 0.15278 0.03576 0.17593 0.02205 0.19075 C 0.00851 0.20556 0.27465 0.21922 0.32483 0.22408 C 0.37517 0.22894 0.32344 0.22038 0.32344 0.22038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+ hog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417638"/>
            <a:ext cx="3810000" cy="4708525"/>
          </a:xfrm>
        </p:spPr>
        <p:txBody>
          <a:bodyPr/>
          <a:lstStyle/>
          <a:p>
            <a:r>
              <a:rPr lang="en-US" dirty="0" smtClean="0"/>
              <a:t>Slide through the image and check if there is an object at every location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13497" y="3028950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599" y="5181600"/>
            <a:ext cx="46482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YES!! Person match found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+ hog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417638"/>
            <a:ext cx="3810000" cy="4708525"/>
          </a:xfrm>
        </p:spPr>
        <p:txBody>
          <a:bodyPr/>
          <a:lstStyle/>
          <a:p>
            <a:r>
              <a:rPr lang="en-US" dirty="0" smtClean="0"/>
              <a:t>But what if we were looking for buses?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14176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599" y="5181600"/>
            <a:ext cx="46482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No bus found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6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5.92593E-6 C 0.20556 -0.01529 0.41129 -0.03056 0.40816 -0.01297 C 0.40521 0.00462 -0.01493 0.08124 -0.01805 0.10555 C -0.02135 0.13008 0.38247 0.11573 0.38872 0.13333 C 0.39497 0.15092 0.01754 0.18888 0.01945 0.2111 C 0.02118 0.23333 0.40382 0.24305 0.39983 0.26666 C 0.39601 0.2905 -0.00399 0.33309 -0.00416 0.3537 C -0.00451 0.37453 0.39844 0.39096 0.39844 0.39096 L 0.39844 0.39096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+ hog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417638"/>
            <a:ext cx="3810000" cy="4708525"/>
          </a:xfrm>
        </p:spPr>
        <p:txBody>
          <a:bodyPr/>
          <a:lstStyle/>
          <a:p>
            <a:r>
              <a:rPr lang="en-US" dirty="0" smtClean="0"/>
              <a:t>But what if we were looking for buses?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28599" y="5181600"/>
            <a:ext cx="46482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No bus found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+ hog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417638"/>
            <a:ext cx="3810000" cy="4708525"/>
          </a:xfrm>
        </p:spPr>
        <p:txBody>
          <a:bodyPr/>
          <a:lstStyle/>
          <a:p>
            <a:r>
              <a:rPr lang="en-US" dirty="0" smtClean="0"/>
              <a:t>We will never find the object we don’t choose our window size wisely!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2362200"/>
            <a:ext cx="3809999" cy="23622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599" y="5181600"/>
            <a:ext cx="46482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No bus found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2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+ hog features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07" y="1360488"/>
            <a:ext cx="4391186" cy="34544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020763"/>
          </a:xfrm>
        </p:spPr>
        <p:txBody>
          <a:bodyPr/>
          <a:lstStyle/>
          <a:p>
            <a:r>
              <a:rPr lang="en-US" dirty="0" smtClean="0"/>
              <a:t>We need to do </a:t>
            </a:r>
            <a:r>
              <a:rPr lang="en-US" dirty="0" smtClean="0">
                <a:solidFill>
                  <a:srgbClr val="C00000"/>
                </a:solidFill>
              </a:rPr>
              <a:t>multi scale </a:t>
            </a:r>
            <a:r>
              <a:rPr lang="en-US" dirty="0" smtClean="0"/>
              <a:t>sliding window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 </a:t>
            </a:r>
            <a:r>
              <a:rPr lang="en-US" altLang="en-US" dirty="0" smtClean="0"/>
              <a:t>Detection</a:t>
            </a:r>
            <a:endParaRPr lang="en-US" altLang="en-US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854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6764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What do you see in the image?</a:t>
            </a:r>
            <a:endParaRPr lang="en-US" altLang="en-US" dirty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949700" y="4224338"/>
            <a:ext cx="2679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400"/>
              <a:t>Credit: Flickr user </a:t>
            </a:r>
            <a:r>
              <a:rPr lang="en-US" altLang="en-US" sz="1400">
                <a:hlinkClick r:id="rId3"/>
              </a:rPr>
              <a:t>neilalderney123</a:t>
            </a:r>
            <a:endParaRPr lang="en-US" altLang="en-US" sz="1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feature pyramid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812131"/>
            <a:ext cx="8128000" cy="4102100"/>
          </a:xfrm>
        </p:spPr>
      </p:pic>
    </p:spTree>
    <p:extLst>
      <p:ext uri="{BB962C8B-B14F-4D97-AF65-F5344CB8AC3E}">
        <p14:creationId xmlns:p14="http://schemas.microsoft.com/office/powerpoint/2010/main" val="3470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Object detection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 and evaluation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simple detector</a:t>
            </a:r>
          </a:p>
          <a:p>
            <a:r>
              <a:rPr lang="en-US" dirty="0" smtClean="0"/>
              <a:t>Deformable parts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</a:t>
            </a:r>
            <a:r>
              <a:rPr lang="mr-IN" dirty="0" smtClean="0"/>
              <a:t>–</a:t>
            </a:r>
            <a:r>
              <a:rPr lang="en-US" dirty="0" smtClean="0"/>
              <a:t> bag of visual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can present images as a set of words</a:t>
            </a:r>
          </a:p>
          <a:p>
            <a:pPr lvl="1"/>
            <a:r>
              <a:rPr lang="en-US" dirty="0" smtClean="0"/>
              <a:t>Where each word represents a </a:t>
            </a:r>
            <a:r>
              <a:rPr lang="en-US" b="1" dirty="0" smtClean="0"/>
              <a:t>part </a:t>
            </a:r>
            <a:r>
              <a:rPr lang="en-US" dirty="0" smtClean="0"/>
              <a:t>of the image.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Can we do the same for objects within those images?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67000"/>
            <a:ext cx="2023509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Represents an object as a collection of parts arranged in a deformable configuration </a:t>
            </a:r>
          </a:p>
          <a:p>
            <a:r>
              <a:rPr lang="en-US" dirty="0" smtClean="0"/>
              <a:t>Each </a:t>
            </a:r>
            <a:r>
              <a:rPr lang="en-US" dirty="0"/>
              <a:t>part represents local appearances </a:t>
            </a:r>
          </a:p>
          <a:p>
            <a:r>
              <a:rPr lang="en-US" dirty="0" smtClean="0"/>
              <a:t>Spring-like </a:t>
            </a:r>
            <a:r>
              <a:rPr lang="en-US" dirty="0"/>
              <a:t>connections between certain pairs of parts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21" y="1828800"/>
            <a:ext cx="3522579" cy="302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6065518" y="4953000"/>
            <a:ext cx="2849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Fischler</a:t>
            </a:r>
            <a:r>
              <a:rPr lang="en-US" dirty="0"/>
              <a:t> and </a:t>
            </a:r>
            <a:r>
              <a:rPr lang="en-US" dirty="0" err="1" smtClean="0"/>
              <a:t>Elschlager</a:t>
            </a:r>
            <a:r>
              <a:rPr lang="en-US" dirty="0"/>
              <a:t>, </a:t>
            </a:r>
            <a:r>
              <a:rPr lang="en-US" dirty="0" smtClean="0"/>
              <a:t> </a:t>
            </a:r>
            <a:r>
              <a:rPr lang="en-US" dirty="0" err="1" smtClean="0"/>
              <a:t>Pictoral</a:t>
            </a:r>
            <a:r>
              <a:rPr lang="en-US" dirty="0" smtClean="0"/>
              <a:t> Structures,</a:t>
            </a:r>
          </a:p>
          <a:p>
            <a:pPr algn="r"/>
            <a:r>
              <a:rPr lang="en-US" dirty="0" smtClean="0"/>
              <a:t>1973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parts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11" y="2743200"/>
            <a:ext cx="3522579" cy="302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14574" b="34978"/>
          <a:stretch/>
        </p:blipFill>
        <p:spPr>
          <a:xfrm>
            <a:off x="1185111" y="3124200"/>
            <a:ext cx="3505200" cy="2440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5111" y="1703294"/>
            <a:ext cx="6815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parts of an object form pairwise relationships.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We can model this using a “star model”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where every part is defined relative to a root.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17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Detecting a person with their parts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49" y="2947611"/>
            <a:ext cx="1612900" cy="2527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14574" b="34978"/>
          <a:stretch/>
        </p:blipFill>
        <p:spPr>
          <a:xfrm>
            <a:off x="1752600" y="2991108"/>
            <a:ext cx="3505200" cy="24403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5111" y="1703294"/>
            <a:ext cx="6815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For example, a person can be modelled as having a head, left arm, right arm,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All parts can be modelled relative to the global person detector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64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dirty="0"/>
              <a:t>Mixture of deformable part </a:t>
            </a:r>
            <a:r>
              <a:rPr lang="en-US" dirty="0" smtClean="0"/>
              <a:t>models</a:t>
            </a:r>
          </a:p>
          <a:p>
            <a:r>
              <a:rPr lang="en-US" dirty="0" smtClean="0"/>
              <a:t>Each </a:t>
            </a:r>
            <a:r>
              <a:rPr lang="en-US" dirty="0"/>
              <a:t>component has global component + deformable </a:t>
            </a:r>
            <a:r>
              <a:rPr lang="en-US" dirty="0" smtClean="0"/>
              <a:t>parts</a:t>
            </a:r>
          </a:p>
          <a:p>
            <a:endParaRPr lang="en-US" dirty="0"/>
          </a:p>
          <a:p>
            <a:r>
              <a:rPr lang="en-US" dirty="0" smtClean="0"/>
              <a:t>Part filters have finer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/>
          <a:stretch/>
        </p:blipFill>
        <p:spPr>
          <a:xfrm>
            <a:off x="4991100" y="2286000"/>
            <a:ext cx="3657600" cy="22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model will have a </a:t>
            </a:r>
            <a:r>
              <a:rPr lang="en-US" dirty="0" smtClean="0">
                <a:solidFill>
                  <a:srgbClr val="C00000"/>
                </a:solidFill>
              </a:rPr>
              <a:t>global</a:t>
            </a:r>
            <a:r>
              <a:rPr lang="en-US" dirty="0" smtClean="0"/>
              <a:t> filter. And a set of </a:t>
            </a:r>
            <a:r>
              <a:rPr lang="en-US" dirty="0" smtClean="0">
                <a:solidFill>
                  <a:srgbClr val="C00000"/>
                </a:solidFill>
              </a:rPr>
              <a:t>part</a:t>
            </a:r>
            <a:r>
              <a:rPr lang="en-US" dirty="0" smtClean="0"/>
              <a:t> filters. Here is an example of a global person filter with it’s ‘head’ part filter: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/>
          <a:stretch/>
        </p:blipFill>
        <p:spPr>
          <a:xfrm>
            <a:off x="4464149" y="3419124"/>
            <a:ext cx="3657600" cy="22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Two-component bicycle model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1524000"/>
            <a:ext cx="5745162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290513" y="396240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“side” component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228600" y="5238750"/>
            <a:ext cx="235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“frontal” component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Six-component person model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774825"/>
            <a:ext cx="86899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Problem</a:t>
            </a:r>
            <a:r>
              <a:rPr lang="en-US" dirty="0"/>
              <a:t>: Detecting and localizing generic objects from various categories, such as cars, people, etc.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Challenges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Illumination,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viewpoint, </a:t>
            </a:r>
            <a:endParaRPr lang="en-US" dirty="0" smtClean="0"/>
          </a:p>
          <a:p>
            <a:pPr lvl="1"/>
            <a:r>
              <a:rPr lang="en-US" dirty="0" smtClean="0"/>
              <a:t>deformations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I</a:t>
            </a:r>
            <a:r>
              <a:rPr lang="en-US" dirty="0" smtClean="0"/>
              <a:t>ntra-class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variability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940" y="3047999"/>
            <a:ext cx="5168360" cy="32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6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Six-component car model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1749425"/>
            <a:ext cx="6970712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1665288" y="6161088"/>
            <a:ext cx="197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root filters (coarse)</a:t>
            </a: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4321175" y="61722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part filters (fine)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6618288" y="6172200"/>
            <a:ext cx="2092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deformation models</a:t>
            </a: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392113" y="2395538"/>
            <a:ext cx="1054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side view</a:t>
            </a:r>
          </a:p>
        </p:txBody>
      </p:sp>
      <p:sp>
        <p:nvSpPr>
          <p:cNvPr id="35849" name="TextBox 8"/>
          <p:cNvSpPr txBox="1">
            <a:spLocks noChangeArrowheads="1"/>
          </p:cNvSpPr>
          <p:nvPr/>
        </p:nvSpPr>
        <p:spPr bwMode="auto">
          <a:xfrm>
            <a:off x="338138" y="4746625"/>
            <a:ext cx="1300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frontal view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 from </a:t>
            </a:r>
            <a:r>
              <a:rPr lang="en-US" dirty="0" err="1" smtClean="0"/>
              <a:t>Dalal</a:t>
            </a:r>
            <a:r>
              <a:rPr lang="en-US" dirty="0" smtClean="0"/>
              <a:t> and </a:t>
            </a:r>
            <a:r>
              <a:rPr lang="en-US" dirty="0" err="1" smtClean="0"/>
              <a:t>Triggs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812131"/>
            <a:ext cx="8128000" cy="4102100"/>
          </a:xfrm>
        </p:spPr>
      </p:pic>
    </p:spTree>
    <p:extLst>
      <p:ext uri="{BB962C8B-B14F-4D97-AF65-F5344CB8AC3E}">
        <p14:creationId xmlns:p14="http://schemas.microsoft.com/office/powerpoint/2010/main" val="92853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parts model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" y="1600200"/>
            <a:ext cx="755524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Deformable parts calculates a score for each </a:t>
            </a:r>
            <a:r>
              <a:rPr lang="en-US" dirty="0" smtClean="0">
                <a:solidFill>
                  <a:srgbClr val="C00000"/>
                </a:solidFill>
              </a:rPr>
              <a:t>part </a:t>
            </a:r>
            <a:r>
              <a:rPr lang="en-US" dirty="0" smtClean="0"/>
              <a:t>along with a </a:t>
            </a:r>
            <a:r>
              <a:rPr lang="en-US" dirty="0" smtClean="0">
                <a:solidFill>
                  <a:srgbClr val="C00000"/>
                </a:solidFill>
              </a:rPr>
              <a:t>global</a:t>
            </a:r>
            <a:r>
              <a:rPr lang="en-US" dirty="0" smtClean="0"/>
              <a:t> score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8115300" cy="44831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648200"/>
            <a:ext cx="2178149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0" y="4648200"/>
            <a:ext cx="26289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the score for a detection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49" y="2947611"/>
            <a:ext cx="1612900" cy="2527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417638"/>
            <a:ext cx="7391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score for a detection is defined as the score for the global detector minus the sum of deformation costs for each part.</a:t>
            </a:r>
          </a:p>
          <a:p>
            <a:endParaRPr lang="en-US" sz="3200" dirty="0"/>
          </a:p>
          <a:p>
            <a:r>
              <a:rPr lang="en-US" sz="3200" dirty="0" smtClean="0"/>
              <a:t>This means that if a detection’s</a:t>
            </a:r>
          </a:p>
          <a:p>
            <a:r>
              <a:rPr lang="en-US" sz="3200" dirty="0"/>
              <a:t>p</a:t>
            </a:r>
            <a:r>
              <a:rPr lang="en-US" sz="3200" dirty="0" smtClean="0"/>
              <a:t>arts are really far away from</a:t>
            </a:r>
          </a:p>
          <a:p>
            <a:r>
              <a:rPr lang="en-US" sz="3200" dirty="0" smtClean="0"/>
              <a:t>where they should be, it’s </a:t>
            </a:r>
          </a:p>
          <a:p>
            <a:r>
              <a:rPr lang="en-US" sz="3200" dirty="0" smtClean="0"/>
              <a:t>probably a false positive.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136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the score for a detection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49" y="2947611"/>
            <a:ext cx="1612900" cy="2527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417638"/>
            <a:ext cx="739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score for a detection is defined as the score for the global detector minus the sum of deformation costs for each part.</a:t>
            </a:r>
          </a:p>
          <a:p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14574" b="34978"/>
          <a:stretch/>
        </p:blipFill>
        <p:spPr>
          <a:xfrm>
            <a:off x="1752600" y="2991108"/>
            <a:ext cx="3505200" cy="2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the score for a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914400" y="1417638"/>
                <a:ext cx="7391400" cy="4152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The score for a detection is defined as the score for the global detector minus the sum of deformation costs for each part.</a:t>
                </a:r>
              </a:p>
              <a:p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𝑠𝑐𝑜𝑟𝑒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is-I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b="0" i="1" baseline="-25000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 </m:t>
                          </m:r>
                          <m:nary>
                            <m:naryPr>
                              <m:chr m:val="∑"/>
                              <m:ctrlPr>
                                <a:rPr lang="is-I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(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𝑑𝑥</m:t>
                              </m:r>
                              <m:r>
                                <a:rPr lang="en-US" sz="2800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𝑑𝑦𝑖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𝑑𝑥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baseline="30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𝑑𝑦𝑖</m:t>
                              </m:r>
                              <m:r>
                                <a:rPr lang="en-US" sz="2800" b="0" i="1" baseline="30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 smtClean="0"/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417638"/>
                <a:ext cx="7391400" cy="4152099"/>
              </a:xfrm>
              <a:prstGeom prst="rect">
                <a:avLst/>
              </a:prstGeom>
              <a:blipFill rotWithShape="0">
                <a:blip r:embed="rId2"/>
                <a:stretch>
                  <a:fillRect l="-2061"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3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the score for a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914400" y="1417638"/>
                <a:ext cx="7391400" cy="2120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𝑠𝑐𝑜𝑟𝑒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is-I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b="0" i="1" baseline="-2500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b="0" i="1" baseline="-2500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 </m:t>
                      </m:r>
                      <m:nary>
                        <m:naryPr>
                          <m:chr m:val="∑"/>
                          <m:ctrlPr>
                            <a:rPr lang="is-I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en-US" sz="2800" i="1" baseline="-250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(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  <m:r>
                            <a:rPr lang="en-US" sz="2800" i="1" baseline="-250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  <m:r>
                            <a:rPr lang="en-US" sz="2800" i="1" baseline="-250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 baseline="300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𝑑𝑦𝑖</m:t>
                          </m:r>
                          <m:r>
                            <a:rPr lang="en-US" sz="2800" i="1" baseline="300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/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417638"/>
                <a:ext cx="7391400" cy="2120773"/>
              </a:xfrm>
              <a:prstGeom prst="rect">
                <a:avLst/>
              </a:prstGeom>
              <a:blipFill rotWithShape="0">
                <a:blip r:embed="rId2"/>
                <a:stretch>
                  <a:fillRect t="-26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282700" y="3894080"/>
            <a:ext cx="6032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Scores for each part filter + global filter (same as </a:t>
            </a:r>
            <a:r>
              <a:rPr lang="en-US" sz="3200" dirty="0" err="1" smtClean="0">
                <a:solidFill>
                  <a:srgbClr val="C00000"/>
                </a:solidFill>
              </a:rPr>
              <a:t>Dalal</a:t>
            </a:r>
            <a:r>
              <a:rPr lang="en-US" sz="3200" dirty="0" smtClean="0">
                <a:solidFill>
                  <a:srgbClr val="C00000"/>
                </a:solidFill>
              </a:rPr>
              <a:t> and </a:t>
            </a:r>
            <a:r>
              <a:rPr lang="en-US" sz="3200" dirty="0" err="1" smtClean="0">
                <a:solidFill>
                  <a:srgbClr val="C00000"/>
                </a:solidFill>
              </a:rPr>
              <a:t>Triggs</a:t>
            </a:r>
            <a:r>
              <a:rPr lang="en-US" sz="3200" dirty="0" smtClean="0">
                <a:solidFill>
                  <a:srgbClr val="C00000"/>
                </a:solidFill>
              </a:rPr>
              <a:t>).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the score for a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914400" y="1417638"/>
                <a:ext cx="7391400" cy="2120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𝑠𝑐𝑜𝑟𝑒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is-I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b="0" i="1" baseline="-2500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b="0" i="1" baseline="-250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 </m:t>
                      </m:r>
                      <m:nary>
                        <m:naryPr>
                          <m:chr m:val="∑"/>
                          <m:ctrlPr>
                            <a:rPr lang="is-IS" sz="28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en-US" sz="2800" i="1" baseline="-2500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(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𝑑𝑥𝑖</m:t>
                          </m:r>
                          <m: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𝑑𝑦𝑖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  <m:r>
                            <a:rPr lang="en-US" sz="2800" i="1" baseline="-2500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 baseline="3000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𝑑𝑦𝑖</m:t>
                          </m:r>
                          <m:r>
                            <a:rPr lang="en-US" sz="2800" i="1" baseline="3000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417638"/>
                <a:ext cx="7391400" cy="2120773"/>
              </a:xfrm>
              <a:prstGeom prst="rect">
                <a:avLst/>
              </a:prstGeom>
              <a:blipFill rotWithShape="0">
                <a:blip r:embed="rId2"/>
                <a:stretch>
                  <a:fillRect t="-26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82700" y="3894080"/>
                <a:ext cx="70231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The deformation costs for each part.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𝑑𝑥</m:t>
                    </m:r>
                    <m:r>
                      <a:rPr lang="en-US" sz="2400" i="1" baseline="-25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measures the distance in the x-direction from where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part</a:t>
                </a:r>
                <a:r>
                  <a:rPr lang="en-US" sz="2400" baseline="-25000" dirty="0" err="1" smtClean="0">
                    <a:solidFill>
                      <a:srgbClr val="C00000"/>
                    </a:solidFill>
                  </a:rPr>
                  <a:t>i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should be.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𝑑𝑦</m:t>
                    </m:r>
                    <m:r>
                      <a:rPr lang="en-US" sz="2400" i="1" baseline="-25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measures the same in the y-axis direction.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sz="2400" i="1" baseline="-25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is the weight associated for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part</a:t>
                </a:r>
                <a:r>
                  <a:rPr lang="en-US" sz="2400" baseline="-25000" dirty="0" err="1" smtClean="0">
                    <a:solidFill>
                      <a:srgbClr val="C00000"/>
                    </a:solidFill>
                  </a:rPr>
                  <a:t>i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that penalizes the part for being away. </a:t>
                </a:r>
                <a:endParaRPr lang="en-US" sz="2400" baseline="-25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00" y="3894080"/>
                <a:ext cx="7023100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1301" t="-2516" r="-867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the score for a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914400" y="1417638"/>
                <a:ext cx="7391400" cy="2120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𝑠𝑐𝑜𝑟𝑒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is-I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b="0" i="1" baseline="-2500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b="0" i="1" baseline="-250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 </m:t>
                      </m:r>
                      <m:nary>
                        <m:naryPr>
                          <m:chr m:val="∑"/>
                          <m:ctrlPr>
                            <a:rPr lang="is-I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en-US" sz="2800" i="1" baseline="-2500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𝑑𝑥𝑖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</m:t>
                          </m:r>
                          <m:r>
                            <a:rPr lang="en-US" sz="2800" i="1" baseline="-250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  <m:r>
                            <a:rPr lang="en-US" sz="2800" i="1" baseline="-250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 baseline="300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𝑑𝑦𝑖</m:t>
                          </m:r>
                          <m:r>
                            <a:rPr lang="en-US" sz="2800" i="1" baseline="300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417638"/>
                <a:ext cx="7391400" cy="2120773"/>
              </a:xfrm>
              <a:prstGeom prst="rect">
                <a:avLst/>
              </a:prstGeom>
              <a:blipFill rotWithShape="0">
                <a:blip r:embed="rId2"/>
                <a:stretch>
                  <a:fillRect t="-26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82700" y="3894080"/>
                <a:ext cx="70231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sz="2400" i="1" baseline="-25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= (0, 0, 1, 0). What does this mean? </a:t>
                </a:r>
                <a:endParaRPr lang="en-US" sz="2400" baseline="-25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00" y="3894080"/>
                <a:ext cx="7023100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3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Object Detection Benchmarks</a:t>
            </a:r>
            <a:endParaRPr lang="en-US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3000"/>
              <a:t>PASCAL VOC Challenge</a:t>
            </a:r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r>
              <a:rPr lang="en-US" altLang="en-US" sz="3000" dirty="0"/>
              <a:t>20 categories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Annual classification, detection, segmentation, … challenges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81200"/>
            <a:ext cx="9072562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dirty="0" smtClean="0"/>
              <a:t>So, to make a detection, we use the sliding window technique and use the global filter first. </a:t>
            </a:r>
            <a:endParaRPr lang="en-US" dirty="0"/>
          </a:p>
          <a:p>
            <a:r>
              <a:rPr lang="en-US" dirty="0" smtClean="0"/>
              <a:t>Whenever, the global filters detects an object, we use the part filters to calculate it’s score.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55081"/>
            <a:ext cx="35814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57451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Overall detection pipeline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Let’s break this down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-1"/>
            <a:ext cx="5562600" cy="63442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Detection pipeline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0"/>
            <a:ext cx="2819401" cy="3215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7000" y="0"/>
            <a:ext cx="26670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4"/>
          <a:stretch/>
        </p:blipFill>
        <p:spPr>
          <a:xfrm>
            <a:off x="228600" y="3546795"/>
            <a:ext cx="8813801" cy="19396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2000" y="1748863"/>
                <a:ext cx="4572000" cy="13849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800" dirty="0" smtClean="0"/>
                  <a:t>First, make sure you have filters for the global and </a:t>
                </a:r>
                <a:r>
                  <a:rPr lang="en-US" sz="2800" smtClean="0"/>
                  <a:t>the parts: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𝐹</m:t>
                    </m:r>
                    <m:r>
                      <a:rPr lang="en-US" sz="2800" i="1" baseline="-25000">
                        <a:latin typeface="Cambria Math" charset="0"/>
                      </a:rPr>
                      <m:t>𝑖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748863"/>
                <a:ext cx="4572000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2667"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3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Detection pipeline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0"/>
            <a:ext cx="2819401" cy="3215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89700" y="1066800"/>
            <a:ext cx="26670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240970"/>
            <a:ext cx="7023100" cy="298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0600" y="1143000"/>
                <a:ext cx="4572000" cy="21307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800" dirty="0" smtClean="0"/>
                  <a:t>Apply the filters:</a:t>
                </a:r>
              </a:p>
              <a:p>
                <a:endParaRPr lang="en-US" sz="28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sz="28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i="1"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i="1" baseline="-2500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143000"/>
                <a:ext cx="4572000" cy="2130711"/>
              </a:xfrm>
              <a:prstGeom prst="rect">
                <a:avLst/>
              </a:prstGeom>
              <a:blipFill rotWithShape="0">
                <a:blip r:embed="rId4"/>
                <a:stretch>
                  <a:fillRect l="-2800" t="-2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3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3100" t="14734" r="9398" b="12695"/>
          <a:stretch/>
        </p:blipFill>
        <p:spPr>
          <a:xfrm>
            <a:off x="412376" y="1848550"/>
            <a:ext cx="4114800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1970988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Given the location for the detected head, we can guess where the body should be.</a:t>
            </a:r>
          </a:p>
          <a:p>
            <a:endParaRPr lang="en-US" sz="2000" dirty="0"/>
          </a:p>
          <a:p>
            <a:r>
              <a:rPr lang="en-US" sz="2000" dirty="0" smtClean="0"/>
              <a:t>The body should be in the direction calculated from the root person filter. 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49077" t="8475" r="40585" b="86251"/>
          <a:stretch/>
        </p:blipFill>
        <p:spPr>
          <a:xfrm>
            <a:off x="4495800" y="4270366"/>
            <a:ext cx="2464813" cy="1775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9705" t="30100" r="69957" b="63963"/>
          <a:stretch/>
        </p:blipFill>
        <p:spPr>
          <a:xfrm>
            <a:off x="6438900" y="4402604"/>
            <a:ext cx="2369983" cy="1921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1600" y="5867400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95241" y="5867725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body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49077" t="8475" r="40585" b="86251"/>
          <a:stretch/>
        </p:blipFill>
        <p:spPr>
          <a:xfrm>
            <a:off x="1828800" y="2667000"/>
            <a:ext cx="962984" cy="693857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2647530" y="3356474"/>
            <a:ext cx="2614872" cy="180187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49077" t="8475" r="40585" b="86251"/>
          <a:stretch/>
        </p:blipFill>
        <p:spPr>
          <a:xfrm>
            <a:off x="1075125" y="2803124"/>
            <a:ext cx="2464813" cy="343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Detection pipeline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0"/>
            <a:ext cx="2819401" cy="3215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28098" y="1872104"/>
            <a:ext cx="1968302" cy="566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667000"/>
            <a:ext cx="4724400" cy="3225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181100" y="1306291"/>
                <a:ext cx="4572000" cy="139640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 smtClean="0"/>
                  <a:t>Now apply the spatial costs: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𝑠𝑐𝑜𝑟𝑒</m:t>
                      </m:r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is-I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latin typeface="Cambria Math" charset="0"/>
                            </a:rPr>
                            <m:t>𝐹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 </m:t>
                          </m:r>
                          <m:nary>
                            <m:naryPr>
                              <m:chr m:val="∑"/>
                              <m:ctrlPr>
                                <a:rPr lang="is-I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(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𝑑𝑥𝑖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𝑑𝑥𝑖</m:t>
                              </m:r>
                              <m:r>
                                <a:rPr lang="en-US" i="1" baseline="30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𝑑𝑦𝑖</m:t>
                              </m:r>
                              <m:r>
                                <a:rPr lang="en-US" i="1" baseline="30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" y="1306291"/>
                <a:ext cx="4572000" cy="1396408"/>
              </a:xfrm>
              <a:prstGeom prst="rect">
                <a:avLst/>
              </a:prstGeom>
              <a:blipFill rotWithShape="0">
                <a:blip r:embed="rId4"/>
                <a:stretch>
                  <a:fillRect l="-1200" t="-5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1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Detection pipeline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0"/>
            <a:ext cx="2819401" cy="3215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28098" y="1872104"/>
            <a:ext cx="1968302" cy="566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181100" y="1306291"/>
                <a:ext cx="5219700" cy="1396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Now add the global filter: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𝑠𝑐𝑜𝑟𝑒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𝐹</m:t>
                      </m:r>
                      <m:r>
                        <a:rPr lang="en-US" b="0" i="1" baseline="-25000" smtClean="0">
                          <a:latin typeface="Cambria Math" charset="0"/>
                        </a:rPr>
                        <m:t>0</m:t>
                      </m:r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∏"/>
                          <m:ctrlPr>
                            <a:rPr lang="is-I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latin typeface="Cambria Math" charset="0"/>
                            </a:rPr>
                            <m:t>𝐹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 </m:t>
                          </m:r>
                          <m:nary>
                            <m:naryPr>
                              <m:chr m:val="∑"/>
                              <m:ctrlPr>
                                <a:rPr lang="is-I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(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𝑑𝑥𝑖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𝑑𝑥𝑖</m:t>
                              </m:r>
                              <m:r>
                                <a:rPr lang="en-US" i="1" baseline="30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𝑑𝑦𝑖</m:t>
                              </m:r>
                              <m:r>
                                <a:rPr lang="en-US" i="1" baseline="30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" y="1306291"/>
                <a:ext cx="5219700" cy="1396216"/>
              </a:xfrm>
              <a:prstGeom prst="rect">
                <a:avLst/>
              </a:prstGeom>
              <a:blipFill rotWithShape="0">
                <a:blip r:embed="rId3"/>
                <a:stretch>
                  <a:fillRect l="-1051" t="-5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895600"/>
            <a:ext cx="52578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6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 - bicycle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8060"/>
            <a:ext cx="8229600" cy="44102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 - person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80" y="1600200"/>
            <a:ext cx="650124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 - bottle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68" y="1600200"/>
            <a:ext cx="6545064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Object Detection Benchmarks</a:t>
            </a:r>
            <a:endParaRPr lang="en-US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PASCAL VOC Challenge</a:t>
            </a:r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ImageNet Large Scale Visual Recognition Challenge (ILSVR)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 smtClean="0"/>
              <a:t>200 Categories for detection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>
          <a:xfrm>
            <a:off x="2794000" y="3505200"/>
            <a:ext cx="3556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mr-IN" dirty="0" smtClean="0"/>
              <a:t>–</a:t>
            </a:r>
            <a:r>
              <a:rPr lang="en-US" dirty="0" smtClean="0"/>
              <a:t> car detection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05781"/>
            <a:ext cx="80772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mr-IN" dirty="0" smtClean="0"/>
              <a:t>–</a:t>
            </a:r>
            <a:r>
              <a:rPr lang="en-US" dirty="0" smtClean="0"/>
              <a:t> Person detection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3" y="1600200"/>
            <a:ext cx="812193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mr-IN" dirty="0" smtClean="0"/>
              <a:t>–</a:t>
            </a:r>
            <a:r>
              <a:rPr lang="en-US" dirty="0" smtClean="0"/>
              <a:t> horse detection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8" y="1600200"/>
            <a:ext cx="7330464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 -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Approach </a:t>
            </a:r>
          </a:p>
          <a:p>
            <a:pPr lvl="1"/>
            <a:r>
              <a:rPr lang="en-US" dirty="0" smtClean="0"/>
              <a:t>Manually </a:t>
            </a:r>
            <a:r>
              <a:rPr lang="en-US" dirty="0"/>
              <a:t>selected set of </a:t>
            </a:r>
            <a:r>
              <a:rPr lang="en-US" dirty="0" smtClean="0"/>
              <a:t>parts - Specific </a:t>
            </a:r>
            <a:r>
              <a:rPr lang="en-US" dirty="0"/>
              <a:t>detector trained for each part </a:t>
            </a:r>
          </a:p>
          <a:p>
            <a:pPr lvl="1"/>
            <a:r>
              <a:rPr lang="en-US" dirty="0" smtClean="0"/>
              <a:t>Spatial </a:t>
            </a:r>
            <a:r>
              <a:rPr lang="en-US" dirty="0"/>
              <a:t>model trained on part activations </a:t>
            </a:r>
          </a:p>
          <a:p>
            <a:pPr lvl="1"/>
            <a:r>
              <a:rPr lang="en-US" dirty="0" smtClean="0"/>
              <a:t>Evaluate </a:t>
            </a:r>
            <a:r>
              <a:rPr lang="en-US" dirty="0"/>
              <a:t>joint likelihood of part activations </a:t>
            </a:r>
            <a:endParaRPr lang="en-US" dirty="0" smtClean="0"/>
          </a:p>
          <a:p>
            <a:r>
              <a:rPr lang="en-US" dirty="0" smtClean="0"/>
              <a:t>Advantages </a:t>
            </a:r>
          </a:p>
          <a:p>
            <a:pPr lvl="1"/>
            <a:r>
              <a:rPr lang="en-US" dirty="0" smtClean="0"/>
              <a:t>Parts </a:t>
            </a:r>
            <a:r>
              <a:rPr lang="en-US" dirty="0"/>
              <a:t>have intuitive </a:t>
            </a:r>
            <a:r>
              <a:rPr lang="en-US" dirty="0" smtClean="0"/>
              <a:t>meaning.</a:t>
            </a:r>
          </a:p>
          <a:p>
            <a:pPr lvl="1"/>
            <a:r>
              <a:rPr lang="en-US" dirty="0" smtClean="0"/>
              <a:t>Standard </a:t>
            </a:r>
            <a:r>
              <a:rPr lang="en-US" dirty="0"/>
              <a:t>detection approaches can be used for each </a:t>
            </a:r>
            <a:r>
              <a:rPr lang="en-US" dirty="0" smtClean="0"/>
              <a:t>part.</a:t>
            </a:r>
          </a:p>
          <a:p>
            <a:pPr lvl="1"/>
            <a:r>
              <a:rPr lang="en-US" dirty="0" smtClean="0"/>
              <a:t>Works </a:t>
            </a:r>
            <a:r>
              <a:rPr lang="en-US" dirty="0"/>
              <a:t>well for specific categories. </a:t>
            </a:r>
          </a:p>
          <a:p>
            <a:r>
              <a:rPr lang="en-US" dirty="0" smtClean="0"/>
              <a:t>Disadvantages </a:t>
            </a:r>
          </a:p>
          <a:p>
            <a:pPr lvl="1"/>
            <a:r>
              <a:rPr lang="en-US" dirty="0" smtClean="0"/>
              <a:t>Parts </a:t>
            </a:r>
            <a:r>
              <a:rPr lang="en-US" dirty="0"/>
              <a:t>need to be selected manually </a:t>
            </a:r>
          </a:p>
          <a:p>
            <a:pPr lvl="1"/>
            <a:r>
              <a:rPr lang="en-US" dirty="0" smtClean="0"/>
              <a:t>Semantically </a:t>
            </a:r>
            <a:r>
              <a:rPr lang="en-US" dirty="0"/>
              <a:t>motivated parts sometimes don’t have a simple appearance distribution 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guarantee that some important part hasn’t been missed </a:t>
            </a:r>
          </a:p>
          <a:p>
            <a:r>
              <a:rPr lang="en-US" dirty="0" smtClean="0"/>
              <a:t>When </a:t>
            </a:r>
            <a:r>
              <a:rPr lang="en-US" dirty="0"/>
              <a:t>switching to another category, the model has to be rebuilt from scratch.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Extensions - </a:t>
            </a:r>
            <a:r>
              <a:rPr lang="en-US" dirty="0"/>
              <a:t>From star shaped model to constellation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289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3"/>
          <a:stretch/>
        </p:blipFill>
        <p:spPr>
          <a:xfrm>
            <a:off x="4514744" y="1308100"/>
            <a:ext cx="4343823" cy="4837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0"/>
          <a:stretch/>
        </p:blipFill>
        <p:spPr>
          <a:xfrm>
            <a:off x="95144" y="1308100"/>
            <a:ext cx="4419600" cy="48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learned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/>
              <a:t>Object detection</a:t>
            </a:r>
          </a:p>
          <a:p>
            <a:pPr lvl="1"/>
            <a:r>
              <a:rPr lang="en-US" dirty="0"/>
              <a:t>Task and evaluation</a:t>
            </a:r>
          </a:p>
          <a:p>
            <a:r>
              <a:rPr lang="en-US" dirty="0"/>
              <a:t>A simple detector</a:t>
            </a:r>
          </a:p>
          <a:p>
            <a:r>
              <a:rPr lang="en-US" dirty="0"/>
              <a:t>Deformable parts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Object Detection Benchmarks</a:t>
            </a:r>
            <a:endParaRPr lang="en-US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PASCAL VOC Challenge</a:t>
            </a:r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ImageNet Large Scale Visual Recognition Challenge (ILSVR)</a:t>
            </a:r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Common Objects in Context (COCO)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 smtClean="0"/>
              <a:t>80 Object categories</a:t>
            </a:r>
            <a:endParaRPr lang="en-US" altLang="en-US" sz="2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48" y="4166777"/>
            <a:ext cx="9144000" cy="18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evaluate object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6002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predictions</a:t>
            </a:r>
          </a:p>
          <a:p>
            <a:pPr marL="0" indent="0">
              <a:buNone/>
            </a:pPr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304800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0999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67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25146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17070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799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8639" y="5037137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3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CS223B_slides_template</Template>
  <TotalTime>8482</TotalTime>
  <Words>1814</Words>
  <Application>Microsoft Macintosh PowerPoint</Application>
  <PresentationFormat>On-screen Show (4:3)</PresentationFormat>
  <Paragraphs>434</Paragraphs>
  <Slides>75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Calibri</vt:lpstr>
      <vt:lpstr>Cambria Math</vt:lpstr>
      <vt:lpstr>Geneva</vt:lpstr>
      <vt:lpstr>Mangal</vt:lpstr>
      <vt:lpstr>Arial</vt:lpstr>
      <vt:lpstr>CS223B_slides_template</vt:lpstr>
      <vt:lpstr>Lecture:  Object detection</vt:lpstr>
      <vt:lpstr>What we will learn today</vt:lpstr>
      <vt:lpstr>What we will learn today</vt:lpstr>
      <vt:lpstr>Object Detection</vt:lpstr>
      <vt:lpstr>Object Detection</vt:lpstr>
      <vt:lpstr>Object Detection Benchmarks</vt:lpstr>
      <vt:lpstr>Object Detection Benchmarks</vt:lpstr>
      <vt:lpstr>Object Detection Benchmarks</vt:lpstr>
      <vt:lpstr>How do we evaluate object detection?</vt:lpstr>
      <vt:lpstr>How do we evaluate object detection?</vt:lpstr>
      <vt:lpstr>How do we evaluate object detection?</vt:lpstr>
      <vt:lpstr>How do we evaluate object detection?</vt:lpstr>
      <vt:lpstr>How do we evaluate object detection?</vt:lpstr>
      <vt:lpstr>PowerPoint Presentation</vt:lpstr>
      <vt:lpstr>PowerPoint Presentation</vt:lpstr>
      <vt:lpstr>PowerPoint Presentation</vt:lpstr>
      <vt:lpstr>PowerPoint Presentation</vt:lpstr>
      <vt:lpstr>How do we evaluate object detection?</vt:lpstr>
      <vt:lpstr>Precision versus recall</vt:lpstr>
      <vt:lpstr>In reality, our model makes a lot of predictions with varying scores between 0 and 1</vt:lpstr>
      <vt:lpstr>In reality, our model makes a lot of predictions with varying scores between 0 and 1</vt:lpstr>
      <vt:lpstr>How do we evaluate object detection?</vt:lpstr>
      <vt:lpstr>Precision – recall curve (PR curve)</vt:lpstr>
      <vt:lpstr>Which model is the best?</vt:lpstr>
      <vt:lpstr>Which model is the best?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will learn today</vt:lpstr>
      <vt:lpstr>Dalal-Triggs method</vt:lpstr>
      <vt:lpstr>Recap – HOG features</vt:lpstr>
      <vt:lpstr>Sliding window + hog features</vt:lpstr>
      <vt:lpstr>Sliding window + hog features</vt:lpstr>
      <vt:lpstr>Sliding window + hog features</vt:lpstr>
      <vt:lpstr>Sliding window + hog features</vt:lpstr>
      <vt:lpstr>Sliding window + hog features</vt:lpstr>
      <vt:lpstr>Sliding window + hog features</vt:lpstr>
      <vt:lpstr>Create a feature pyramid</vt:lpstr>
      <vt:lpstr>What we will learn today</vt:lpstr>
      <vt:lpstr>Recap – bag of visual words</vt:lpstr>
      <vt:lpstr>Deformable parts model</vt:lpstr>
      <vt:lpstr>Deformable parts model</vt:lpstr>
      <vt:lpstr>Detecting a person with their parts</vt:lpstr>
      <vt:lpstr>Deformable parts model</vt:lpstr>
      <vt:lpstr>Deformable parts model</vt:lpstr>
      <vt:lpstr>Two-component bicycle model</vt:lpstr>
      <vt:lpstr>Six-component person model</vt:lpstr>
      <vt:lpstr>Six-component car model</vt:lpstr>
      <vt:lpstr>Remember from Dalal and Triggs</vt:lpstr>
      <vt:lpstr>Deformable parts model</vt:lpstr>
      <vt:lpstr>Deformable parts calculates a score for each part along with a global score</vt:lpstr>
      <vt:lpstr>Calculating the score for a detection</vt:lpstr>
      <vt:lpstr>Calculating the score for a detection</vt:lpstr>
      <vt:lpstr>Calculating the score for a detection</vt:lpstr>
      <vt:lpstr>Calculating the score for a detection</vt:lpstr>
      <vt:lpstr>Calculating the score for a detection</vt:lpstr>
      <vt:lpstr>Calculating the score for a detection</vt:lpstr>
      <vt:lpstr>Detection pipeline</vt:lpstr>
      <vt:lpstr>Overall detection pipeline   Let’s break this down</vt:lpstr>
      <vt:lpstr>Detection pipeline</vt:lpstr>
      <vt:lpstr>Detection pipeline</vt:lpstr>
      <vt:lpstr>Transformation</vt:lpstr>
      <vt:lpstr>Detection pipeline</vt:lpstr>
      <vt:lpstr>Detection pipeline</vt:lpstr>
      <vt:lpstr>DPM - bicycle</vt:lpstr>
      <vt:lpstr>DPM - person</vt:lpstr>
      <vt:lpstr>DPM - bottle</vt:lpstr>
      <vt:lpstr>Results – car detection</vt:lpstr>
      <vt:lpstr>Results – Person detection</vt:lpstr>
      <vt:lpstr>Results – horse detection</vt:lpstr>
      <vt:lpstr>DPM - discussion</vt:lpstr>
      <vt:lpstr>Extensions - From star shaped model to constellation model </vt:lpstr>
      <vt:lpstr>What we have learned today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 A Case Study of Computer Vision – Face Recognition</dc:title>
  <dc:creator>feifeili</dc:creator>
  <cp:lastModifiedBy>Juan Carlos Niebles Duque</cp:lastModifiedBy>
  <cp:revision>139</cp:revision>
  <cp:lastPrinted>2011-09-19T23:47:04Z</cp:lastPrinted>
  <dcterms:created xsi:type="dcterms:W3CDTF">2010-12-26T05:48:40Z</dcterms:created>
  <dcterms:modified xsi:type="dcterms:W3CDTF">2017-11-14T23:10:56Z</dcterms:modified>
</cp:coreProperties>
</file>