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358" r:id="rId3"/>
    <p:sldId id="420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403" r:id="rId34"/>
    <p:sldId id="404" r:id="rId35"/>
    <p:sldId id="405" r:id="rId36"/>
    <p:sldId id="406" r:id="rId37"/>
    <p:sldId id="407" r:id="rId38"/>
    <p:sldId id="408" r:id="rId39"/>
    <p:sldId id="409" r:id="rId40"/>
    <p:sldId id="410" r:id="rId41"/>
    <p:sldId id="411" r:id="rId42"/>
    <p:sldId id="412" r:id="rId43"/>
    <p:sldId id="416" r:id="rId44"/>
    <p:sldId id="417" r:id="rId45"/>
    <p:sldId id="418" r:id="rId46"/>
    <p:sldId id="419" r:id="rId47"/>
    <p:sldId id="451" r:id="rId48"/>
    <p:sldId id="422" r:id="rId49"/>
    <p:sldId id="425" r:id="rId50"/>
    <p:sldId id="426" r:id="rId51"/>
    <p:sldId id="427" r:id="rId52"/>
    <p:sldId id="450" r:id="rId53"/>
    <p:sldId id="433" r:id="rId54"/>
    <p:sldId id="438" r:id="rId55"/>
    <p:sldId id="439" r:id="rId56"/>
    <p:sldId id="440" r:id="rId57"/>
    <p:sldId id="441" r:id="rId58"/>
    <p:sldId id="442" r:id="rId59"/>
    <p:sldId id="443" r:id="rId60"/>
    <p:sldId id="445" r:id="rId61"/>
    <p:sldId id="446" r:id="rId62"/>
    <p:sldId id="448" r:id="rId63"/>
    <p:sldId id="449" r:id="rId64"/>
    <p:sldId id="434" r:id="rId65"/>
    <p:sldId id="435" r:id="rId66"/>
    <p:sldId id="436" r:id="rId67"/>
    <p:sldId id="437" r:id="rId68"/>
    <p:sldId id="373" r:id="rId69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0000"/>
    <a:srgbClr val="222222"/>
    <a:srgbClr val="383838"/>
    <a:srgbClr val="E61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94623"/>
  </p:normalViewPr>
  <p:slideViewPr>
    <p:cSldViewPr snapToObjects="1">
      <p:cViewPr varScale="1">
        <p:scale>
          <a:sx n="101" d="100"/>
          <a:sy n="101" d="100"/>
        </p:scale>
        <p:origin x="768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3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r">
              <a:defRPr sz="1300"/>
            </a:lvl1pPr>
          </a:lstStyle>
          <a:p>
            <a:fld id="{BE36EF20-56E6-A245-A0C6-FCE94244DF49}" type="datetimeFigureOut">
              <a:rPr lang="en-US" smtClean="0"/>
              <a:pPr/>
              <a:t>11/6/17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r">
              <a:defRPr sz="1300"/>
            </a:lvl1pPr>
          </a:lstStyle>
          <a:p>
            <a:fld id="{FE1BB279-24D0-E74F-842C-97E9CC576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516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r">
              <a:defRPr sz="1300"/>
            </a:lvl1pPr>
          </a:lstStyle>
          <a:p>
            <a:fld id="{4E0C6487-8DF9-0448-87B9-229C629F1A86}" type="datetimeFigureOut">
              <a:rPr lang="en-US" smtClean="0"/>
              <a:pPr/>
              <a:t>11/6/17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9" tIns="46480" rIns="92959" bIns="464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9" tIns="46480" rIns="92959" bIns="4648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r">
              <a:defRPr sz="1300"/>
            </a:lvl1pPr>
          </a:lstStyle>
          <a:p>
            <a:fld id="{2673916B-D2F7-E340-96C7-8D932FD23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41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F1671-F378-4CE6-8488-233ACF2D78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44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D777F6D2-01D6-A046-83AD-3DD1807EE55A}" type="slidenum">
              <a:rPr lang="en-US" altLang="en-US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930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E4AF7FDF-179B-4249-B0AA-CF078F69B1EF}" type="slidenum">
              <a:rPr lang="en-US" altLang="en-US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92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5B5B7F74-9363-9D47-B3AD-BF3FE5F6FDB2}" type="slidenum">
              <a:rPr lang="en-US" altLang="en-US">
                <a:solidFill>
                  <a:srgbClr val="000000"/>
                </a:solidFill>
              </a:rPr>
              <a:pPr/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200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1F0BA3A0-2569-E548-99E6-73F25758528F}" type="slidenum">
              <a:rPr lang="en-US" altLang="en-US">
                <a:solidFill>
                  <a:srgbClr val="000000"/>
                </a:solidFill>
              </a:rPr>
              <a:pPr/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25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4822E1FD-480E-3E49-8ABF-7E8C6B1A5F45}" type="slidenum">
              <a:rPr lang="en-US" altLang="en-US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206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6AB7CFC6-4DB5-C949-9B3B-1D67810BEF99}" type="slidenum">
              <a:rPr lang="en-US" altLang="en-US">
                <a:solidFill>
                  <a:srgbClr val="000000"/>
                </a:solidFill>
              </a:rPr>
              <a:pPr/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459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A4BA281F-E241-C04A-BC11-141E24E7599E}" type="slidenum">
              <a:rPr lang="en-US" altLang="en-US">
                <a:solidFill>
                  <a:srgbClr val="000000"/>
                </a:solidFill>
              </a:rPr>
              <a:pPr/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5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CFCD5BC9-7055-D54B-8B15-3AFE74B844E5}" type="slidenum">
              <a:rPr lang="en-US" altLang="en-US">
                <a:solidFill>
                  <a:srgbClr val="000000"/>
                </a:solidFill>
              </a:rPr>
              <a:pPr/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499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D793CCEC-C93E-3F4F-A7CD-A7A31546CC60}" type="slidenum">
              <a:rPr lang="en-US" altLang="en-US">
                <a:solidFill>
                  <a:srgbClr val="000000"/>
                </a:solidFill>
              </a:rPr>
              <a:pPr/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722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47A9F5A0-6BC5-9049-9A87-73357E977E83}" type="slidenum">
              <a:rPr lang="en-US" altLang="en-US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5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1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94BEDC86-158E-8C48-B6C5-F668824785B5}" type="slidenum">
              <a:rPr lang="en-US" altLang="en-US">
                <a:solidFill>
                  <a:srgbClr val="000000"/>
                </a:solidFill>
              </a:rPr>
              <a:pPr/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092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3912999B-8435-BF48-97E7-041115821DBF}" type="slidenum">
              <a:rPr lang="en-US" altLang="en-US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40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B5BBC8BE-0CAB-754E-BACB-EA6956DC8761}" type="slidenum">
              <a:rPr lang="en-US" altLang="en-US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326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882BE818-3A85-104B-ACBA-A296D1EF9091}" type="slidenum">
              <a:rPr lang="en-US" altLang="en-US">
                <a:solidFill>
                  <a:srgbClr val="000000"/>
                </a:solidFill>
              </a:rPr>
              <a:pPr/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595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155E7B5F-4B6D-8942-9C31-721AFC5D8E35}" type="slidenum">
              <a:rPr lang="en-US" altLang="en-US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62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54CC6137-3135-1F4A-954D-AF26A476B1B7}" type="slidenum">
              <a:rPr lang="en-US" altLang="en-US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292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B79F8B5C-1BD9-4341-B51C-DDD09A050A2A}" type="slidenum">
              <a:rPr lang="en-US" altLang="en-US">
                <a:solidFill>
                  <a:srgbClr val="000000"/>
                </a:solidFill>
              </a:rPr>
              <a:pPr/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6304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D31F37AA-0DF9-1245-B1AA-9CE95CDDCF5A}" type="slidenum">
              <a:rPr lang="en-US" altLang="en-US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625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B630F71F-0B90-FF42-BC64-5FB5FA4568BA}" type="slidenum">
              <a:rPr lang="en-US" altLang="en-US">
                <a:solidFill>
                  <a:srgbClr val="000000"/>
                </a:solidFill>
              </a:rPr>
              <a:pPr/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1283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13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467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22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776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06379-FE5E-4643-9814-4A859E308A11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9862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06379-FE5E-4643-9814-4A859E308A11}" type="slidenum">
              <a:rPr lang="en-US" smtClean="0">
                <a:solidFill>
                  <a:srgbClr val="000000"/>
                </a:solidFill>
              </a:rPr>
              <a:pPr/>
              <a:t>65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29111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8681A5-25C3-4E14-9124-CDC3D4E71A21}" type="slidenum">
              <a:rPr lang="en-US" smtClean="0"/>
              <a:pPr/>
              <a:t>66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974541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8681A5-25C3-4E14-9124-CDC3D4E71A21}" type="slidenum">
              <a:rPr lang="en-US" smtClean="0"/>
              <a:pPr/>
              <a:t>67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344659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92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08D9D8A4-9D30-F245-AD16-AFCE2D83A25A}" type="slidenum">
              <a:rPr lang="en-US" altLang="en-US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646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5240A932-8FD2-5940-A552-5B344D5BC763}" type="slidenum">
              <a:rPr lang="en-US" altLang="en-US">
                <a:solidFill>
                  <a:srgbClr val="000000"/>
                </a:solidFill>
              </a:rPr>
              <a:pPr/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4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1F864FB7-15B1-BF44-9725-3291C6FE0B7C}" type="slidenum">
              <a:rPr lang="en-US" altLang="en-US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084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6141FCA1-62DC-4A4C-A30B-BD5DB9E8FB0B}" type="slidenum">
              <a:rPr lang="en-US" altLang="en-US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584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090397D0-73C2-9748-9862-45835ECAEC32}" type="slidenum">
              <a:rPr lang="en-US" altLang="en-US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49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AE661608-D925-CD45-A5BE-8B9A14AA5E49}" type="slidenum">
              <a:rPr lang="en-US" altLang="en-US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431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09-Nov-17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tanford_logo.gif"/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50000"/>
          </a:blip>
          <a:stretch>
            <a:fillRect/>
          </a:stretch>
        </p:blipFill>
        <p:spPr>
          <a:xfrm>
            <a:off x="-1828800" y="-1352550"/>
            <a:ext cx="6502400" cy="590550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09-Nov-17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09-Nov-17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09-Nov-17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E33B5-6C4E-4A36-9D72-04D6F241D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09-Nov-17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09-Nov-17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09-Nov-17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09-Nov-17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09-Nov-17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09-Nov-17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09-Nov-17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09-Nov-17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56350"/>
            <a:ext cx="9144000" cy="501649"/>
          </a:xfrm>
          <a:prstGeom prst="rect">
            <a:avLst/>
          </a:prstGeom>
          <a:solidFill>
            <a:srgbClr val="8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222"/>
              </a:solidFill>
              <a:latin typeface="Genev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3800" y="6440269"/>
            <a:ext cx="2235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Geneva"/>
              </a:rPr>
              <a:t>Lecture 12 -  </a:t>
            </a:r>
          </a:p>
          <a:p>
            <a:endParaRPr lang="en-US" dirty="0" smtClean="0">
              <a:solidFill>
                <a:schemeClr val="bg1"/>
              </a:solidFill>
              <a:latin typeface="Geneva"/>
            </a:endParaRPr>
          </a:p>
          <a:p>
            <a:endParaRPr lang="en-US" dirty="0">
              <a:solidFill>
                <a:schemeClr val="bg1"/>
              </a:solidFill>
              <a:latin typeface="Geneva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09-Nov-17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6443246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Geneva"/>
              </a:rPr>
              <a:t>Stanford University</a:t>
            </a:r>
            <a:endParaRPr lang="en-US" sz="1600" b="1" dirty="0">
              <a:solidFill>
                <a:schemeClr val="bg1"/>
              </a:solidFill>
              <a:latin typeface="Genev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4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4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4.png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en.wikipedia.org/wiki/File:Texture_spectrum.jpg" TargetMode="External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jpeg"/><Relationship Id="rId12" Type="http://schemas.openxmlformats.org/officeDocument/2006/relationships/image" Target="../media/image91.jpeg"/><Relationship Id="rId13" Type="http://schemas.openxmlformats.org/officeDocument/2006/relationships/image" Target="../media/image92.jpeg"/><Relationship Id="rId14" Type="http://schemas.openxmlformats.org/officeDocument/2006/relationships/image" Target="../media/image93.jpeg"/><Relationship Id="rId15" Type="http://schemas.openxmlformats.org/officeDocument/2006/relationships/image" Target="../media/image94.jpeg"/><Relationship Id="rId16" Type="http://schemas.openxmlformats.org/officeDocument/2006/relationships/image" Target="../media/image95.jpeg"/><Relationship Id="rId17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9" Type="http://schemas.openxmlformats.org/officeDocument/2006/relationships/image" Target="../media/image88.jpeg"/><Relationship Id="rId10" Type="http://schemas.openxmlformats.org/officeDocument/2006/relationships/image" Target="../media/image8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tanford.edu/niebles/humanactions.htm" TargetMode="External"/><Relationship Id="rId4" Type="http://schemas.openxmlformats.org/officeDocument/2006/relationships/image" Target="../media/image97.png"/><Relationship Id="rId5" Type="http://schemas.openxmlformats.org/officeDocument/2006/relationships/image" Target="../media/image9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tanford.edu/niebles/humanactions.htm" TargetMode="External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eg"/><Relationship Id="rId12" Type="http://schemas.openxmlformats.org/officeDocument/2006/relationships/image" Target="../media/image15.jpeg"/><Relationship Id="rId13" Type="http://schemas.openxmlformats.org/officeDocument/2006/relationships/image" Target="../media/image16.jpeg"/><Relationship Id="rId1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openxmlformats.org/officeDocument/2006/relationships/image" Target="../media/image16.jpeg"/><Relationship Id="rId13" Type="http://schemas.openxmlformats.org/officeDocument/2006/relationships/image" Target="../media/image17.jpeg"/><Relationship Id="rId14" Type="http://schemas.openxmlformats.org/officeDocument/2006/relationships/image" Target="../media/image9.jpeg"/><Relationship Id="rId15" Type="http://schemas.openxmlformats.org/officeDocument/2006/relationships/image" Target="../media/image10.jpeg"/><Relationship Id="rId16" Type="http://schemas.openxmlformats.org/officeDocument/2006/relationships/image" Target="../media/image24.jpeg"/><Relationship Id="rId17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2079625"/>
          </a:xfrm>
        </p:spPr>
        <p:txBody>
          <a:bodyPr>
            <a:normAutofit/>
          </a:bodyPr>
          <a:lstStyle/>
          <a:p>
            <a:r>
              <a:rPr lang="en-US" dirty="0" smtClean="0"/>
              <a:t>Lecture: </a:t>
            </a:r>
            <a:br>
              <a:rPr lang="en-US" dirty="0" smtClean="0"/>
            </a:br>
            <a:r>
              <a:rPr lang="en-US" dirty="0" smtClean="0"/>
              <a:t>Visual Bag of Words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752850"/>
            <a:ext cx="7086600" cy="2438400"/>
          </a:xfrm>
        </p:spPr>
        <p:txBody>
          <a:bodyPr>
            <a:normAutofit/>
          </a:bodyPr>
          <a:lstStyle/>
          <a:p>
            <a:r>
              <a:rPr lang="en-US" dirty="0" smtClean="0"/>
              <a:t>Juan Carlos </a:t>
            </a:r>
            <a:r>
              <a:rPr lang="en-US" dirty="0" err="1" smtClean="0"/>
              <a:t>Niebles</a:t>
            </a:r>
            <a:r>
              <a:rPr lang="en-US" dirty="0" smtClean="0"/>
              <a:t> and Ranjay Krishna</a:t>
            </a:r>
          </a:p>
          <a:p>
            <a:r>
              <a:rPr lang="en-US" dirty="0" smtClean="0"/>
              <a:t>Stanford Vision and Learning 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762000" y="2089150"/>
            <a:ext cx="6832600" cy="3692525"/>
            <a:chOff x="480" y="1316"/>
            <a:chExt cx="4304" cy="2326"/>
          </a:xfrm>
        </p:grpSpPr>
        <p:pic>
          <p:nvPicPr>
            <p:cNvPr id="47109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110" name="Rectangle 5"/>
            <p:cNvSpPr>
              <a:spLocks noChangeArrowheads="1"/>
            </p:cNvSpPr>
            <p:nvPr/>
          </p:nvSpPr>
          <p:spPr bwMode="auto">
            <a:xfrm>
              <a:off x="1673" y="331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altLang="en-US" sz="1400">
                  <a:latin typeface="Arial" charset="0"/>
                </a:rPr>
                <a:t>US Presidential Speeches Tag Cloud</a:t>
              </a:r>
              <a:br>
                <a:rPr lang="en-US" altLang="en-US" sz="1400">
                  <a:latin typeface="Arial" charset="0"/>
                </a:rPr>
              </a:br>
              <a:r>
                <a:rPr lang="en-US" altLang="en-US" sz="1400" b="1">
                  <a:latin typeface="Courier New" charset="0"/>
                </a:rPr>
                <a:t>http://</a:t>
              </a:r>
              <a:r>
                <a:rPr lang="en-US" altLang="en-US" sz="1400" b="1" dirty="0" err="1">
                  <a:latin typeface="Courier New" charset="0"/>
                </a:rPr>
                <a:t>chir.ag</a:t>
              </a:r>
              <a:r>
                <a:rPr lang="en-US" altLang="en-US" sz="1400" b="1" dirty="0">
                  <a:latin typeface="Courier New" charset="0"/>
                </a:rPr>
                <a:t>/</a:t>
              </a:r>
              <a:r>
                <a:rPr lang="en-US" altLang="en-US" sz="1400" b="1" dirty="0" err="1">
                  <a:latin typeface="Courier New" charset="0"/>
                </a:rPr>
                <a:t>phernalia</a:t>
              </a:r>
              <a:r>
                <a:rPr lang="en-US" altLang="en-US" sz="1400" b="1" dirty="0">
                  <a:latin typeface="Courier New" charset="0"/>
                </a:rPr>
                <a:t>/</a:t>
              </a:r>
              <a:r>
                <a:rPr lang="en-US" altLang="en-US" sz="1400" b="1" dirty="0" err="1">
                  <a:latin typeface="Courier New" charset="0"/>
                </a:rPr>
                <a:t>preztags</a:t>
              </a:r>
              <a:r>
                <a:rPr lang="en-US" altLang="en-US" sz="1400" b="1" dirty="0">
                  <a:latin typeface="Courier New" charset="0"/>
                </a:rPr>
                <a:t>/</a:t>
              </a:r>
            </a:p>
          </p:txBody>
        </p:sp>
      </p:grpSp>
      <p:sp>
        <p:nvSpPr>
          <p:cNvPr id="4710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762000" y="2089150"/>
            <a:ext cx="6832600" cy="3921125"/>
            <a:chOff x="480" y="1316"/>
            <a:chExt cx="4304" cy="2470"/>
          </a:xfrm>
        </p:grpSpPr>
        <p:pic>
          <p:nvPicPr>
            <p:cNvPr id="48134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135" name="Rectangle 5"/>
            <p:cNvSpPr>
              <a:spLocks noChangeArrowheads="1"/>
            </p:cNvSpPr>
            <p:nvPr/>
          </p:nvSpPr>
          <p:spPr bwMode="auto">
            <a:xfrm>
              <a:off x="1673" y="3456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altLang="en-US" sz="1400">
                  <a:latin typeface="Arial" charset="0"/>
                </a:rPr>
                <a:t>US Presidential Speeches Tag Cloud</a:t>
              </a:r>
              <a:br>
                <a:rPr lang="en-US" altLang="en-US" sz="1400">
                  <a:latin typeface="Arial" charset="0"/>
                </a:rPr>
              </a:br>
              <a:r>
                <a:rPr lang="en-US" altLang="en-US" sz="1400" b="1">
                  <a:latin typeface="Courier New" charset="0"/>
                </a:rPr>
                <a:t>http://</a:t>
              </a:r>
              <a:r>
                <a:rPr lang="en-US" altLang="en-US" sz="1400" b="1" dirty="0" err="1">
                  <a:latin typeface="Courier New" charset="0"/>
                </a:rPr>
                <a:t>chir.ag</a:t>
              </a:r>
              <a:r>
                <a:rPr lang="en-US" altLang="en-US" sz="1400" b="1" dirty="0">
                  <a:latin typeface="Courier New" charset="0"/>
                </a:rPr>
                <a:t>/</a:t>
              </a:r>
              <a:r>
                <a:rPr lang="en-US" altLang="en-US" sz="1400" b="1" dirty="0" err="1">
                  <a:latin typeface="Courier New" charset="0"/>
                </a:rPr>
                <a:t>phernalia</a:t>
              </a:r>
              <a:r>
                <a:rPr lang="en-US" altLang="en-US" sz="1400" b="1" dirty="0">
                  <a:latin typeface="Courier New" charset="0"/>
                </a:rPr>
                <a:t>/</a:t>
              </a:r>
              <a:r>
                <a:rPr lang="en-US" altLang="en-US" sz="1400" b="1" dirty="0" err="1">
                  <a:latin typeface="Courier New" charset="0"/>
                </a:rPr>
                <a:t>preztags</a:t>
              </a:r>
              <a:r>
                <a:rPr lang="en-US" altLang="en-US" sz="1400" b="1" dirty="0">
                  <a:latin typeface="Courier New" charset="0"/>
                </a:rPr>
                <a:t>/</a:t>
              </a:r>
            </a:p>
          </p:txBody>
        </p:sp>
      </p:grpSp>
      <p:pic>
        <p:nvPicPr>
          <p:cNvPr id="48132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grpSp>
        <p:nvGrpSpPr>
          <p:cNvPr id="49155" name="Group 3"/>
          <p:cNvGrpSpPr>
            <a:grpSpLocks/>
          </p:cNvGrpSpPr>
          <p:nvPr/>
        </p:nvGrpSpPr>
        <p:grpSpPr bwMode="auto">
          <a:xfrm>
            <a:off x="762000" y="2089150"/>
            <a:ext cx="6832600" cy="4302125"/>
            <a:chOff x="480" y="1316"/>
            <a:chExt cx="4304" cy="2710"/>
          </a:xfrm>
        </p:grpSpPr>
        <p:pic>
          <p:nvPicPr>
            <p:cNvPr id="49159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160" name="Rectangle 5"/>
            <p:cNvSpPr>
              <a:spLocks noChangeArrowheads="1"/>
            </p:cNvSpPr>
            <p:nvPr/>
          </p:nvSpPr>
          <p:spPr bwMode="auto">
            <a:xfrm>
              <a:off x="1673" y="3696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altLang="en-US" sz="1400">
                  <a:latin typeface="Arial" charset="0"/>
                </a:rPr>
                <a:t>US Presidential Speeches Tag Cloud</a:t>
              </a:r>
              <a:br>
                <a:rPr lang="en-US" altLang="en-US" sz="1400">
                  <a:latin typeface="Arial" charset="0"/>
                </a:rPr>
              </a:br>
              <a:r>
                <a:rPr lang="en-US" altLang="en-US" sz="1400" b="1">
                  <a:latin typeface="Courier New" charset="0"/>
                </a:rPr>
                <a:t>http://</a:t>
              </a:r>
              <a:r>
                <a:rPr lang="en-US" altLang="en-US" sz="1400" b="1" dirty="0" err="1">
                  <a:latin typeface="Courier New" charset="0"/>
                </a:rPr>
                <a:t>chir.ag</a:t>
              </a:r>
              <a:r>
                <a:rPr lang="en-US" altLang="en-US" sz="1400" b="1" dirty="0">
                  <a:latin typeface="Courier New" charset="0"/>
                </a:rPr>
                <a:t>/</a:t>
              </a:r>
              <a:r>
                <a:rPr lang="en-US" altLang="en-US" sz="1400" b="1" dirty="0" err="1">
                  <a:latin typeface="Courier New" charset="0"/>
                </a:rPr>
                <a:t>phernalia</a:t>
              </a:r>
              <a:r>
                <a:rPr lang="en-US" altLang="en-US" sz="1400" b="1" dirty="0">
                  <a:latin typeface="Courier New" charset="0"/>
                </a:rPr>
                <a:t>/</a:t>
              </a:r>
              <a:r>
                <a:rPr lang="en-US" altLang="en-US" sz="1400" b="1" dirty="0" err="1">
                  <a:latin typeface="Courier New" charset="0"/>
                </a:rPr>
                <a:t>preztags</a:t>
              </a:r>
              <a:r>
                <a:rPr lang="en-US" altLang="en-US" sz="1400" b="1" dirty="0">
                  <a:latin typeface="Courier New" charset="0"/>
                </a:rPr>
                <a:t>/</a:t>
              </a:r>
            </a:p>
          </p:txBody>
        </p:sp>
      </p:grpSp>
      <p:pic>
        <p:nvPicPr>
          <p:cNvPr id="49156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7" descr="speech2"/>
          <p:cNvPicPr>
            <a:picLocks noChangeAspect="1" noChangeArrowheads="1"/>
          </p:cNvPicPr>
          <p:nvPr/>
        </p:nvPicPr>
        <p:blipFill>
          <a:blip r:embed="rId5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54375"/>
            <a:ext cx="6858000" cy="253682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7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850" name="Picture 2" descr="bag_ju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1371600"/>
            <a:ext cx="3446462" cy="2613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68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Bags of features for object recognition</a:t>
            </a:r>
          </a:p>
        </p:txBody>
      </p:sp>
      <p:pic>
        <p:nvPicPr>
          <p:cNvPr id="50180" name="Picture 4" descr="image_00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3903663" cy="2627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6853" name="AutoShape 5"/>
          <p:cNvSpPr>
            <a:spLocks noChangeArrowheads="1"/>
          </p:cNvSpPr>
          <p:nvPr/>
        </p:nvSpPr>
        <p:spPr bwMode="auto">
          <a:xfrm>
            <a:off x="4419600" y="2330450"/>
            <a:ext cx="762000" cy="7937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04800" y="6507163"/>
            <a:ext cx="8534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FFFFFF"/>
                </a:solidFill>
                <a:latin typeface="Arial" charset="0"/>
              </a:rPr>
              <a:t>Csurka et al. (2004), Willamowski et al. (2005), Grauman &amp; Darrell (2005), Sivic et al. (2003, 2005)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6000750" y="4038600"/>
            <a:ext cx="2322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 dirty="0">
                <a:latin typeface="Arial" charset="0"/>
              </a:rPr>
              <a:t>face, flowers, building</a:t>
            </a:r>
          </a:p>
        </p:txBody>
      </p:sp>
      <p:sp>
        <p:nvSpPr>
          <p:cNvPr id="84685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4876800"/>
            <a:ext cx="8839200" cy="914400"/>
          </a:xfrm>
        </p:spPr>
        <p:txBody>
          <a:bodyPr>
            <a:normAutofit fontScale="92500" lnSpcReduction="10000"/>
          </a:bodyPr>
          <a:lstStyle/>
          <a:p>
            <a:pPr marL="457200" indent="-457200" eaLnBrk="1" hangingPunct="1"/>
            <a:r>
              <a:rPr lang="en-US" altLang="en-US"/>
              <a:t>Works pretty well for image-level classification and for recognizing object </a:t>
            </a:r>
            <a:r>
              <a:rPr lang="en-US" altLang="en-US" i="1"/>
              <a:t>instances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46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853" grpId="0" animBg="1"/>
      <p:bldP spid="84685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Bags of features for object recognition</a:t>
            </a: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3317875" y="1600200"/>
            <a:ext cx="2473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400">
                <a:solidFill>
                  <a:srgbClr val="FFFFFF"/>
                </a:solidFill>
                <a:latin typeface="Arial" charset="0"/>
              </a:rPr>
              <a:t>Caltech6 dataset</a:t>
            </a:r>
          </a:p>
        </p:txBody>
      </p:sp>
      <p:sp>
        <p:nvSpPr>
          <p:cNvPr id="51204" name="Rectangle 6"/>
          <p:cNvSpPr>
            <a:spLocks noChangeArrowheads="1"/>
          </p:cNvSpPr>
          <p:nvPr/>
        </p:nvSpPr>
        <p:spPr bwMode="auto">
          <a:xfrm>
            <a:off x="0" y="2286000"/>
            <a:ext cx="9144000" cy="36528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1205" name="Picture 10" descr="caltech_comparis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240088"/>
            <a:ext cx="8824912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1" descr="cheetah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2347913"/>
            <a:ext cx="1320800" cy="850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12" descr="image_00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347913"/>
            <a:ext cx="1339850" cy="850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13" descr="image_0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2347913"/>
            <a:ext cx="1363662" cy="850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Picture 14" descr="image_03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2347913"/>
            <a:ext cx="1354137" cy="850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15" descr="image_00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2347913"/>
            <a:ext cx="1363662" cy="850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1" name="Picture 16" descr="10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343150"/>
            <a:ext cx="1362075" cy="8524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2" name="Rectangle 17"/>
          <p:cNvSpPr>
            <a:spLocks noChangeArrowheads="1"/>
          </p:cNvSpPr>
          <p:nvPr/>
        </p:nvSpPr>
        <p:spPr bwMode="auto">
          <a:xfrm>
            <a:off x="1676400" y="3352800"/>
            <a:ext cx="7162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13" name="Text Box 9"/>
          <p:cNvSpPr txBox="1">
            <a:spLocks noChangeArrowheads="1"/>
          </p:cNvSpPr>
          <p:nvPr/>
        </p:nvSpPr>
        <p:spPr bwMode="auto">
          <a:xfrm>
            <a:off x="1981200" y="3276600"/>
            <a:ext cx="1641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 b="1">
                <a:solidFill>
                  <a:srgbClr val="FF0000"/>
                </a:solidFill>
                <a:latin typeface="Arial" charset="0"/>
              </a:rPr>
              <a:t>bag of features</a:t>
            </a:r>
          </a:p>
        </p:txBody>
      </p:sp>
      <p:sp>
        <p:nvSpPr>
          <p:cNvPr id="51214" name="Text Box 7"/>
          <p:cNvSpPr txBox="1">
            <a:spLocks noChangeArrowheads="1"/>
          </p:cNvSpPr>
          <p:nvPr/>
        </p:nvSpPr>
        <p:spPr bwMode="auto">
          <a:xfrm>
            <a:off x="4416425" y="3276600"/>
            <a:ext cx="1641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 b="1">
                <a:solidFill>
                  <a:srgbClr val="FF0000"/>
                </a:solidFill>
                <a:latin typeface="Arial" charset="0"/>
              </a:rPr>
              <a:t>bag of features</a:t>
            </a:r>
          </a:p>
        </p:txBody>
      </p:sp>
      <p:sp>
        <p:nvSpPr>
          <p:cNvPr id="51215" name="Text Box 8"/>
          <p:cNvSpPr txBox="1">
            <a:spLocks noChangeArrowheads="1"/>
          </p:cNvSpPr>
          <p:nvPr/>
        </p:nvSpPr>
        <p:spPr bwMode="auto">
          <a:xfrm>
            <a:off x="6477000" y="3276600"/>
            <a:ext cx="2430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 b="1">
                <a:solidFill>
                  <a:srgbClr val="FF0000"/>
                </a:solidFill>
                <a:latin typeface="Arial" charset="0"/>
              </a:rPr>
              <a:t>Parts-and-shape model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Bag of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First, take a bunch of images, extract features, and build up a “dictionary” or “visual vocabulary” – a list of common features</a:t>
            </a:r>
          </a:p>
          <a:p>
            <a:pPr>
              <a:buFontTx/>
              <a:buChar char="•"/>
            </a:pP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Given a new image, extract features and build a histogram – for each feature, find the closest visual word in the dictionary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3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Bag of features: outline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/>
              <a:t>Extract features</a:t>
            </a:r>
          </a:p>
        </p:txBody>
      </p:sp>
      <p:grpSp>
        <p:nvGrpSpPr>
          <p:cNvPr id="53252" name="Group 54"/>
          <p:cNvGrpSpPr>
            <a:grpSpLocks/>
          </p:cNvGrpSpPr>
          <p:nvPr/>
        </p:nvGrpSpPr>
        <p:grpSpPr bwMode="auto">
          <a:xfrm>
            <a:off x="609600" y="2514600"/>
            <a:ext cx="1547813" cy="2000250"/>
            <a:chOff x="288" y="2928"/>
            <a:chExt cx="864" cy="1116"/>
          </a:xfrm>
        </p:grpSpPr>
        <p:pic>
          <p:nvPicPr>
            <p:cNvPr id="53269" name="Picture 55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720" y="3216"/>
              <a:ext cx="28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70" name="Picture 5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864" y="3504"/>
              <a:ext cx="28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71" name="Picture 5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" y="3504"/>
              <a:ext cx="2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72" name="Picture 5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288" y="3216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73" name="Picture 5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624" y="2928"/>
              <a:ext cx="28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74" name="Picture 6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768" y="3792"/>
              <a:ext cx="3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253" name="Group 61"/>
          <p:cNvGrpSpPr>
            <a:grpSpLocks/>
          </p:cNvGrpSpPr>
          <p:nvPr/>
        </p:nvGrpSpPr>
        <p:grpSpPr bwMode="auto">
          <a:xfrm>
            <a:off x="3352800" y="2667000"/>
            <a:ext cx="2078038" cy="1809750"/>
            <a:chOff x="2243" y="2924"/>
            <a:chExt cx="1309" cy="1140"/>
          </a:xfrm>
        </p:grpSpPr>
        <p:pic>
          <p:nvPicPr>
            <p:cNvPr id="53263" name="Picture 62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2243" y="3456"/>
              <a:ext cx="49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4" name="Picture 63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3194" y="3556"/>
              <a:ext cx="35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5" name="Picture 64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490" y="2924"/>
              <a:ext cx="438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6" name="Picture 65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029" y="3118"/>
              <a:ext cx="493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7" name="Picture 66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756" y="3556"/>
              <a:ext cx="325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8" name="Picture 67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3698"/>
              <a:ext cx="253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254" name="Group 68"/>
          <p:cNvGrpSpPr>
            <a:grpSpLocks/>
          </p:cNvGrpSpPr>
          <p:nvPr/>
        </p:nvGrpSpPr>
        <p:grpSpPr bwMode="auto">
          <a:xfrm>
            <a:off x="6738938" y="2651125"/>
            <a:ext cx="2024062" cy="1704975"/>
            <a:chOff x="4416" y="3072"/>
            <a:chExt cx="1035" cy="872"/>
          </a:xfrm>
        </p:grpSpPr>
        <p:pic>
          <p:nvPicPr>
            <p:cNvPr id="53258" name="Picture 6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752" y="3600"/>
              <a:ext cx="3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9" name="Picture 7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5040" y="3360"/>
              <a:ext cx="4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0" name="Picture 7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560" y="3408"/>
              <a:ext cx="44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1" name="Picture 7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4416" y="3456"/>
              <a:ext cx="21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2" name="Picture 73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608" y="3072"/>
              <a:ext cx="48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255" name="Rectangle 74"/>
          <p:cNvSpPr>
            <a:spLocks noChangeArrowheads="1"/>
          </p:cNvSpPr>
          <p:nvPr/>
        </p:nvSpPr>
        <p:spPr bwMode="auto">
          <a:xfrm>
            <a:off x="304800" y="2362200"/>
            <a:ext cx="21336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256" name="Rectangle 75"/>
          <p:cNvSpPr>
            <a:spLocks noChangeArrowheads="1"/>
          </p:cNvSpPr>
          <p:nvPr/>
        </p:nvSpPr>
        <p:spPr bwMode="auto">
          <a:xfrm>
            <a:off x="32004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257" name="Rectangle 76"/>
          <p:cNvSpPr>
            <a:spLocks noChangeArrowheads="1"/>
          </p:cNvSpPr>
          <p:nvPr/>
        </p:nvSpPr>
        <p:spPr bwMode="auto">
          <a:xfrm>
            <a:off x="64008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3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Bag of features: outline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/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 altLang="en-US"/>
              <a:t>Learn “visual vocabulary”</a:t>
            </a:r>
          </a:p>
          <a:p>
            <a:pPr marL="533400" indent="-533400"/>
            <a:endParaRPr lang="en-US" altLang="en-US"/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1828800" y="2763838"/>
            <a:ext cx="5029200" cy="817562"/>
            <a:chOff x="96" y="96"/>
            <a:chExt cx="5616" cy="912"/>
          </a:xfrm>
        </p:grpSpPr>
        <p:sp>
          <p:nvSpPr>
            <p:cNvPr id="54277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54278" name="Picture 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9" name="Picture 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0" name="Picture 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1" name="Picture 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2" name="Picture 1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3" name="Picture 1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4" name="Picture 12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5" name="Picture 13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6" name="Picture 14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7" name="Picture 15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8" name="Picture 16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9" name="Picture 17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90" name="Picture 18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91" name="Picture 1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92" name="Picture 2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93" name="Picture 2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94" name="Picture 2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99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Bag of features: outline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/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 altLang="en-US"/>
              <a:t>Learn “visual vocabulary”</a:t>
            </a:r>
          </a:p>
          <a:p>
            <a:pPr marL="533400" indent="-533400">
              <a:buFontTx/>
              <a:buAutoNum type="arabicPeriod"/>
            </a:pPr>
            <a:r>
              <a:rPr lang="en-US" altLang="en-US"/>
              <a:t>Quantize features using visual vocabulary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Bag of features: outline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dirty="0"/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Learn “visual vocabulary”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Quantize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Represent images by frequencies of </a:t>
            </a:r>
            <a:br>
              <a:rPr lang="en-US" altLang="en-US" dirty="0"/>
            </a:br>
            <a:r>
              <a:rPr lang="en-US" altLang="en-US" dirty="0"/>
              <a:t>“visual words”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4038600"/>
            <a:ext cx="8763000" cy="2209800"/>
            <a:chOff x="144" y="1776"/>
            <a:chExt cx="5520" cy="1392"/>
          </a:xfrm>
        </p:grpSpPr>
        <p:sp>
          <p:nvSpPr>
            <p:cNvPr id="56328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29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0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1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2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3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4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5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6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7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8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9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40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6342" name="Picture 1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3" name="Picture 20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4" name="Picture 2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45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6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7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8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6349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0" name="Picture 2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1" name="Picture 28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2" name="Picture 2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3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4" name="Picture 3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5" name="Picture 32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6" name="Picture 33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7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54" descr="DaVinci_face_on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62463"/>
            <a:ext cx="5810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5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24375"/>
            <a:ext cx="990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6" descr="viol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1100">
            <a:off x="6781800" y="4157663"/>
            <a:ext cx="3841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5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688"/>
            <a:ext cx="8229600" cy="4525963"/>
          </a:xfrm>
        </p:spPr>
        <p:txBody>
          <a:bodyPr/>
          <a:lstStyle/>
          <a:p>
            <a:r>
              <a:rPr lang="en-US" dirty="0" smtClean="0"/>
              <a:t>Visual bag of words (</a:t>
            </a:r>
            <a:r>
              <a:rPr lang="en-US" dirty="0" err="1" smtClean="0"/>
              <a:t>BoW</a:t>
            </a:r>
            <a:r>
              <a:rPr lang="en-US" dirty="0" smtClean="0"/>
              <a:t>)</a:t>
            </a:r>
          </a:p>
          <a:p>
            <a:r>
              <a:rPr lang="en-US" dirty="0"/>
              <a:t>Spatial Pyramid Matching</a:t>
            </a:r>
          </a:p>
          <a:p>
            <a:r>
              <a:rPr lang="en-US" dirty="0" smtClean="0"/>
              <a:t>Naive Bayes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1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434340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7" name="Group 4"/>
          <p:cNvGrpSpPr>
            <a:grpSpLocks/>
          </p:cNvGrpSpPr>
          <p:nvPr/>
        </p:nvGrpSpPr>
        <p:grpSpPr bwMode="auto">
          <a:xfrm>
            <a:off x="4343400" y="2667000"/>
            <a:ext cx="4572000" cy="3429000"/>
            <a:chOff x="2736" y="1680"/>
            <a:chExt cx="2880" cy="2160"/>
          </a:xfrm>
        </p:grpSpPr>
        <p:sp>
          <p:nvSpPr>
            <p:cNvPr id="57350" name="Line 5"/>
            <p:cNvSpPr>
              <a:spLocks noChangeShapeType="1"/>
            </p:cNvSpPr>
            <p:nvPr/>
          </p:nvSpPr>
          <p:spPr bwMode="auto">
            <a:xfrm>
              <a:off x="297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1" name="Line 6"/>
            <p:cNvSpPr>
              <a:spLocks noChangeShapeType="1"/>
            </p:cNvSpPr>
            <p:nvPr/>
          </p:nvSpPr>
          <p:spPr bwMode="auto">
            <a:xfrm>
              <a:off x="321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2" name="Line 7"/>
            <p:cNvSpPr>
              <a:spLocks noChangeShapeType="1"/>
            </p:cNvSpPr>
            <p:nvPr/>
          </p:nvSpPr>
          <p:spPr bwMode="auto">
            <a:xfrm>
              <a:off x="345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3" name="Line 8"/>
            <p:cNvSpPr>
              <a:spLocks noChangeShapeType="1"/>
            </p:cNvSpPr>
            <p:nvPr/>
          </p:nvSpPr>
          <p:spPr bwMode="auto">
            <a:xfrm>
              <a:off x="369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4" name="Line 9"/>
            <p:cNvSpPr>
              <a:spLocks noChangeShapeType="1"/>
            </p:cNvSpPr>
            <p:nvPr/>
          </p:nvSpPr>
          <p:spPr bwMode="auto">
            <a:xfrm>
              <a:off x="393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5" name="Line 10"/>
            <p:cNvSpPr>
              <a:spLocks noChangeShapeType="1"/>
            </p:cNvSpPr>
            <p:nvPr/>
          </p:nvSpPr>
          <p:spPr bwMode="auto">
            <a:xfrm>
              <a:off x="417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6" name="Line 11"/>
            <p:cNvSpPr>
              <a:spLocks noChangeShapeType="1"/>
            </p:cNvSpPr>
            <p:nvPr/>
          </p:nvSpPr>
          <p:spPr bwMode="auto">
            <a:xfrm>
              <a:off x="441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7" name="Line 12"/>
            <p:cNvSpPr>
              <a:spLocks noChangeShapeType="1"/>
            </p:cNvSpPr>
            <p:nvPr/>
          </p:nvSpPr>
          <p:spPr bwMode="auto">
            <a:xfrm>
              <a:off x="465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8" name="Line 13"/>
            <p:cNvSpPr>
              <a:spLocks noChangeShapeType="1"/>
            </p:cNvSpPr>
            <p:nvPr/>
          </p:nvSpPr>
          <p:spPr bwMode="auto">
            <a:xfrm>
              <a:off x="489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9" name="Line 14"/>
            <p:cNvSpPr>
              <a:spLocks noChangeShapeType="1"/>
            </p:cNvSpPr>
            <p:nvPr/>
          </p:nvSpPr>
          <p:spPr bwMode="auto">
            <a:xfrm>
              <a:off x="513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0" name="Line 15"/>
            <p:cNvSpPr>
              <a:spLocks noChangeShapeType="1"/>
            </p:cNvSpPr>
            <p:nvPr/>
          </p:nvSpPr>
          <p:spPr bwMode="auto">
            <a:xfrm>
              <a:off x="5376" y="1680"/>
              <a:ext cx="0" cy="216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1" name="Line 16"/>
            <p:cNvSpPr>
              <a:spLocks noChangeShapeType="1"/>
            </p:cNvSpPr>
            <p:nvPr/>
          </p:nvSpPr>
          <p:spPr bwMode="auto">
            <a:xfrm>
              <a:off x="2736" y="192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2" name="Line 17"/>
            <p:cNvSpPr>
              <a:spLocks noChangeShapeType="1"/>
            </p:cNvSpPr>
            <p:nvPr/>
          </p:nvSpPr>
          <p:spPr bwMode="auto">
            <a:xfrm>
              <a:off x="2736" y="216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3" name="Line 18"/>
            <p:cNvSpPr>
              <a:spLocks noChangeShapeType="1"/>
            </p:cNvSpPr>
            <p:nvPr/>
          </p:nvSpPr>
          <p:spPr bwMode="auto">
            <a:xfrm>
              <a:off x="2736" y="240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4" name="Line 19"/>
            <p:cNvSpPr>
              <a:spLocks noChangeShapeType="1"/>
            </p:cNvSpPr>
            <p:nvPr/>
          </p:nvSpPr>
          <p:spPr bwMode="auto">
            <a:xfrm>
              <a:off x="2736" y="264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5" name="Line 20"/>
            <p:cNvSpPr>
              <a:spLocks noChangeShapeType="1"/>
            </p:cNvSpPr>
            <p:nvPr/>
          </p:nvSpPr>
          <p:spPr bwMode="auto">
            <a:xfrm>
              <a:off x="2736" y="288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6" name="Line 21"/>
            <p:cNvSpPr>
              <a:spLocks noChangeShapeType="1"/>
            </p:cNvSpPr>
            <p:nvPr/>
          </p:nvSpPr>
          <p:spPr bwMode="auto">
            <a:xfrm>
              <a:off x="2736" y="312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7" name="Line 22"/>
            <p:cNvSpPr>
              <a:spLocks noChangeShapeType="1"/>
            </p:cNvSpPr>
            <p:nvPr/>
          </p:nvSpPr>
          <p:spPr bwMode="auto">
            <a:xfrm>
              <a:off x="2736" y="336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8" name="Line 23"/>
            <p:cNvSpPr>
              <a:spLocks noChangeShapeType="1"/>
            </p:cNvSpPr>
            <p:nvPr/>
          </p:nvSpPr>
          <p:spPr bwMode="auto">
            <a:xfrm>
              <a:off x="2736" y="3600"/>
              <a:ext cx="2880" cy="0"/>
            </a:xfrm>
            <a:prstGeom prst="line">
              <a:avLst/>
            </a:prstGeom>
            <a:noFill/>
            <a:ln w="57150">
              <a:solidFill>
                <a:srgbClr val="FCF1A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9" name="Line 24"/>
            <p:cNvSpPr>
              <a:spLocks noChangeShapeType="1"/>
            </p:cNvSpPr>
            <p:nvPr/>
          </p:nvSpPr>
          <p:spPr bwMode="auto">
            <a:xfrm>
              <a:off x="2736" y="3840"/>
              <a:ext cx="28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48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830763"/>
          </a:xfrm>
        </p:spPr>
        <p:txBody>
          <a:bodyPr/>
          <a:lstStyle/>
          <a:p>
            <a:r>
              <a:rPr lang="en-US" altLang="en-US" sz="2400"/>
              <a:t>Regular grid</a:t>
            </a:r>
          </a:p>
          <a:p>
            <a:pPr lvl="1"/>
            <a:r>
              <a:rPr lang="en-US" altLang="en-US" sz="1800"/>
              <a:t>Vogel &amp; Schiele, 2003</a:t>
            </a:r>
          </a:p>
          <a:p>
            <a:pPr lvl="1"/>
            <a:r>
              <a:rPr lang="en-US" altLang="en-US" sz="1800"/>
              <a:t>Fei-Fei &amp; Perona, 2005</a:t>
            </a:r>
          </a:p>
          <a:p>
            <a:endParaRPr lang="en-US" altLang="en-US" sz="2400"/>
          </a:p>
        </p:txBody>
      </p:sp>
      <p:sp>
        <p:nvSpPr>
          <p:cNvPr id="57349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Feature extraction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1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434340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9380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15742" r="4668" b="44186"/>
          <a:stretch>
            <a:fillRect/>
          </a:stretch>
        </p:blipFill>
        <p:spPr bwMode="auto">
          <a:xfrm>
            <a:off x="4343400" y="2590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830763"/>
          </a:xfrm>
        </p:spPr>
        <p:txBody>
          <a:bodyPr/>
          <a:lstStyle/>
          <a:p>
            <a:r>
              <a:rPr lang="en-US" altLang="en-US" sz="2400"/>
              <a:t>Regular grid</a:t>
            </a:r>
          </a:p>
          <a:p>
            <a:pPr lvl="1"/>
            <a:r>
              <a:rPr lang="en-US" altLang="en-US" sz="1800"/>
              <a:t>Vogel &amp; Schiele, 2003</a:t>
            </a:r>
          </a:p>
          <a:p>
            <a:pPr lvl="1"/>
            <a:r>
              <a:rPr lang="en-US" altLang="en-US" sz="1800"/>
              <a:t>Fei-Fei &amp; Perona, 2005</a:t>
            </a:r>
          </a:p>
          <a:p>
            <a:r>
              <a:rPr lang="en-US" altLang="en-US" sz="2400"/>
              <a:t>Interest point detector</a:t>
            </a:r>
          </a:p>
          <a:p>
            <a:pPr lvl="1"/>
            <a:r>
              <a:rPr lang="en-US" altLang="en-US" sz="1800"/>
              <a:t>Csurka et al. 2004</a:t>
            </a:r>
          </a:p>
          <a:p>
            <a:pPr lvl="1"/>
            <a:r>
              <a:rPr lang="en-US" altLang="en-US" sz="1800"/>
              <a:t>Fei-Fei &amp; Perona, 2005</a:t>
            </a:r>
          </a:p>
          <a:p>
            <a:pPr lvl="1"/>
            <a:r>
              <a:rPr lang="en-US" altLang="en-US" sz="1800"/>
              <a:t>Sivic et al. 2005</a:t>
            </a:r>
          </a:p>
        </p:txBody>
      </p:sp>
      <p:sp>
        <p:nvSpPr>
          <p:cNvPr id="5837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Feature extraction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41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5029200"/>
          </a:xfrm>
        </p:spPr>
        <p:txBody>
          <a:bodyPr/>
          <a:lstStyle/>
          <a:p>
            <a:r>
              <a:rPr lang="en-US" altLang="en-US" sz="2400"/>
              <a:t>Regular grid</a:t>
            </a:r>
          </a:p>
          <a:p>
            <a:pPr lvl="1"/>
            <a:r>
              <a:rPr lang="en-US" altLang="en-US" sz="1800"/>
              <a:t>Vogel &amp; Schiele, 2003</a:t>
            </a:r>
          </a:p>
          <a:p>
            <a:pPr lvl="1"/>
            <a:r>
              <a:rPr lang="en-US" altLang="en-US" sz="1800"/>
              <a:t>Fei-Fei &amp; Perona, 2005</a:t>
            </a:r>
          </a:p>
          <a:p>
            <a:r>
              <a:rPr lang="en-US" altLang="en-US" sz="2400"/>
              <a:t>Interest point detector</a:t>
            </a:r>
          </a:p>
          <a:p>
            <a:pPr lvl="1"/>
            <a:r>
              <a:rPr lang="en-US" altLang="en-US" sz="1800"/>
              <a:t>Csurka et al. 2004</a:t>
            </a:r>
          </a:p>
          <a:p>
            <a:pPr lvl="1"/>
            <a:r>
              <a:rPr lang="en-US" altLang="en-US" sz="1800"/>
              <a:t>Fei-Fei &amp; Perona, 2005</a:t>
            </a:r>
          </a:p>
          <a:p>
            <a:pPr lvl="1"/>
            <a:r>
              <a:rPr lang="en-US" altLang="en-US" sz="1800"/>
              <a:t>Sivic et al. 2005</a:t>
            </a:r>
          </a:p>
          <a:p>
            <a:r>
              <a:rPr lang="en-US" altLang="en-US" sz="2400"/>
              <a:t>Other methods</a:t>
            </a:r>
          </a:p>
          <a:p>
            <a:pPr lvl="1"/>
            <a:r>
              <a:rPr lang="en-US" altLang="en-US" sz="1800"/>
              <a:t>Random sampling (Vidal-Naquet &amp; Ullman, 2002)</a:t>
            </a:r>
          </a:p>
          <a:p>
            <a:pPr lvl="1"/>
            <a:r>
              <a:rPr lang="en-US" altLang="en-US" sz="1800"/>
              <a:t>Segmentation-based patches (Barnard et al. 2003)</a:t>
            </a:r>
          </a:p>
        </p:txBody>
      </p:sp>
      <p:sp>
        <p:nvSpPr>
          <p:cNvPr id="5939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Feature extraction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6048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48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8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8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8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9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0419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23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24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25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26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27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28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29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0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1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2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3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4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5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0436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6047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48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8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8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8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8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0437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6047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47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7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7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7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7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0438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6046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46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6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7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7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47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60440" name="Freeform 48"/>
          <p:cNvSpPr>
            <a:spLocks/>
          </p:cNvSpPr>
          <p:nvPr/>
        </p:nvSpPr>
        <p:spPr bwMode="auto">
          <a:xfrm>
            <a:off x="1866900" y="2438400"/>
            <a:ext cx="800100" cy="1295400"/>
          </a:xfrm>
          <a:custGeom>
            <a:avLst/>
            <a:gdLst>
              <a:gd name="T0" fmla="*/ 181451250 w 504"/>
              <a:gd name="T1" fmla="*/ 0 h 816"/>
              <a:gd name="T2" fmla="*/ 181451250 w 504"/>
              <a:gd name="T3" fmla="*/ 967740000 h 816"/>
              <a:gd name="T4" fmla="*/ 1270158750 w 504"/>
              <a:gd name="T5" fmla="*/ 2056447500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1" name="Freeform 49"/>
          <p:cNvSpPr>
            <a:spLocks/>
          </p:cNvSpPr>
          <p:nvPr/>
        </p:nvSpPr>
        <p:spPr bwMode="auto">
          <a:xfrm>
            <a:off x="2057400" y="2514600"/>
            <a:ext cx="1320800" cy="2997200"/>
          </a:xfrm>
          <a:custGeom>
            <a:avLst/>
            <a:gdLst>
              <a:gd name="T0" fmla="*/ 1088707500 w 832"/>
              <a:gd name="T1" fmla="*/ 0 h 1888"/>
              <a:gd name="T2" fmla="*/ 2056447500 w 832"/>
              <a:gd name="T3" fmla="*/ 2147483647 h 1888"/>
              <a:gd name="T4" fmla="*/ 846772500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2" name="Freeform 50"/>
          <p:cNvSpPr>
            <a:spLocks/>
          </p:cNvSpPr>
          <p:nvPr/>
        </p:nvSpPr>
        <p:spPr bwMode="auto">
          <a:xfrm>
            <a:off x="3352800" y="2514600"/>
            <a:ext cx="990600" cy="3124200"/>
          </a:xfrm>
          <a:custGeom>
            <a:avLst/>
            <a:gdLst>
              <a:gd name="T0" fmla="*/ 0 w 624"/>
              <a:gd name="T1" fmla="*/ 0 h 1968"/>
              <a:gd name="T2" fmla="*/ 1451610000 w 624"/>
              <a:gd name="T3" fmla="*/ 1935480000 h 1968"/>
              <a:gd name="T4" fmla="*/ 725805000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3" name="Freeform 51"/>
          <p:cNvSpPr>
            <a:spLocks/>
          </p:cNvSpPr>
          <p:nvPr/>
        </p:nvSpPr>
        <p:spPr bwMode="auto">
          <a:xfrm>
            <a:off x="304800" y="2362200"/>
            <a:ext cx="1295400" cy="2057400"/>
          </a:xfrm>
          <a:custGeom>
            <a:avLst/>
            <a:gdLst>
              <a:gd name="T0" fmla="*/ 1572577500 w 816"/>
              <a:gd name="T1" fmla="*/ 0 h 1296"/>
              <a:gd name="T2" fmla="*/ 0 w 816"/>
              <a:gd name="T3" fmla="*/ 1330642500 h 1296"/>
              <a:gd name="T4" fmla="*/ 1572577500 w 816"/>
              <a:gd name="T5" fmla="*/ 2147483647 h 1296"/>
              <a:gd name="T6" fmla="*/ 2056447500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0444" name="Group 52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60445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60461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0" hangingPunct="0"/>
                <a:endParaRPr lang="en-US" alt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0462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463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464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465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466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0446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60455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0" hangingPunct="0"/>
                <a:endParaRPr lang="en-US" alt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0456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457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458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459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460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0447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60449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0" hangingPunct="0"/>
                <a:endParaRPr lang="en-US" alt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0450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451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452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453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454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0448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en-US" sz="3200">
                  <a:solidFill>
                    <a:srgbClr val="000099"/>
                  </a:solidFill>
                  <a:latin typeface="Arial" charset="0"/>
                </a:rPr>
                <a:t>…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6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61527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528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29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30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31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32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1443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47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48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49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0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1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2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3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4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5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6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7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8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59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1460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61521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522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23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24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25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26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1461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61515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516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17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18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19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20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1462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61509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510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11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12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13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14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6284913" y="28924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57912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6096000" y="3124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5867400" y="30480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7162800" y="16764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7086600" y="22860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68580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71628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66294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5943600" y="24384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8001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7848600" y="34290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7620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Arial" charset="0"/>
              </a:rPr>
              <a:t>Clustering</a:t>
            </a:r>
          </a:p>
        </p:txBody>
      </p:sp>
      <p:grpSp>
        <p:nvGrpSpPr>
          <p:cNvPr id="61484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61487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61503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0" hangingPunct="0"/>
                <a:endParaRPr lang="en-US" alt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504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505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506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507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508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1488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61497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0" hangingPunct="0"/>
                <a:endParaRPr lang="en-US" alt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498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499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500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501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502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1489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61491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0" hangingPunct="0"/>
                <a:endParaRPr lang="en-US" alt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492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493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494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495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496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1490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en-US" sz="3200">
                  <a:solidFill>
                    <a:srgbClr val="000099"/>
                  </a:solidFill>
                  <a:latin typeface="Arial" charset="0"/>
                </a:rPr>
                <a:t>…</a:t>
              </a:r>
            </a:p>
          </p:txBody>
        </p:sp>
      </p:grpSp>
      <p:sp>
        <p:nvSpPr>
          <p:cNvPr id="61485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6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Arial" charset="0"/>
              </a:rPr>
              <a:t>Slide credit: Josef Sivic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9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3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3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3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3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3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3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3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3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3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83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3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3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83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3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6254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54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4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4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4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4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2467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8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9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71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72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73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74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75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76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77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78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79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80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81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82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83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2484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6253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53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3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3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3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4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2485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6252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53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3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3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3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3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2486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6252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52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2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2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2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52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2487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8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9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0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91" name="Oval 58"/>
          <p:cNvSpPr>
            <a:spLocks noChangeAspect="1" noChangeArrowheads="1"/>
          </p:cNvSpPr>
          <p:nvPr/>
        </p:nvSpPr>
        <p:spPr bwMode="auto">
          <a:xfrm>
            <a:off x="70866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92" name="Oval 63"/>
          <p:cNvSpPr>
            <a:spLocks noChangeAspect="1" noChangeArrowheads="1"/>
          </p:cNvSpPr>
          <p:nvPr/>
        </p:nvSpPr>
        <p:spPr bwMode="auto">
          <a:xfrm>
            <a:off x="7827963" y="3581400"/>
            <a:ext cx="173037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62494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5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6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Arial" charset="0"/>
              </a:rPr>
              <a:t>Clustering</a:t>
            </a:r>
          </a:p>
        </p:txBody>
      </p:sp>
      <p:grpSp>
        <p:nvGrpSpPr>
          <p:cNvPr id="62497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6250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6251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0" hangingPunct="0"/>
                <a:endParaRPr lang="en-US" alt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51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1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2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2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2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250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6251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0" hangingPunct="0"/>
                <a:endParaRPr lang="en-US" alt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51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1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1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1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1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250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6250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0" hangingPunct="0"/>
                <a:endParaRPr lang="en-US" alt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50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0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0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0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1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250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en-US" sz="3200">
                  <a:solidFill>
                    <a:srgbClr val="000099"/>
                  </a:solidFill>
                  <a:latin typeface="Arial" charset="0"/>
                </a:rPr>
                <a:t>…</a:t>
              </a:r>
            </a:p>
          </p:txBody>
        </p:sp>
      </p:grpSp>
      <p:sp>
        <p:nvSpPr>
          <p:cNvPr id="62498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9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Arial" charset="0"/>
              </a:rPr>
              <a:t>Slide credit: Josef Sivic</a:t>
            </a:r>
          </a:p>
        </p:txBody>
      </p:sp>
      <p:sp>
        <p:nvSpPr>
          <p:cNvPr id="62500" name="Text Box 93"/>
          <p:cNvSpPr txBox="1">
            <a:spLocks noChangeArrowheads="1"/>
          </p:cNvSpPr>
          <p:nvPr/>
        </p:nvSpPr>
        <p:spPr bwMode="auto">
          <a:xfrm>
            <a:off x="5867400" y="1143000"/>
            <a:ext cx="2614613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Arial" charset="0"/>
              </a:rPr>
              <a:t>Visual vocabulary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dirty="0"/>
              <a:t>K-means </a:t>
            </a:r>
            <a:r>
              <a:rPr lang="en-US" altLang="en-US" dirty="0" smtClean="0"/>
              <a:t>clustering recap</a:t>
            </a:r>
            <a:endParaRPr lang="en-US" altLang="en-US" dirty="0"/>
          </a:p>
        </p:txBody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410200"/>
          </a:xfrm>
        </p:spPr>
        <p:txBody>
          <a:bodyPr>
            <a:normAutofit fontScale="92500" lnSpcReduction="10000"/>
          </a:bodyPr>
          <a:lstStyle/>
          <a:p>
            <a:pPr marL="533400" indent="-533400">
              <a:buFontTx/>
              <a:buChar char="•"/>
            </a:pPr>
            <a:r>
              <a:rPr lang="en-US" altLang="en-US" dirty="0"/>
              <a:t>Want to minimize sum of squared Euclidean distances between points </a:t>
            </a:r>
            <a:r>
              <a:rPr lang="en-US" altLang="en-US" i="1" dirty="0"/>
              <a:t>x</a:t>
            </a:r>
            <a:r>
              <a:rPr lang="en-US" altLang="en-US" i="1" baseline="-25000" dirty="0"/>
              <a:t>i</a:t>
            </a:r>
            <a:r>
              <a:rPr lang="en-US" altLang="en-US" dirty="0"/>
              <a:t> and their nearest cluster centers </a:t>
            </a:r>
            <a:r>
              <a:rPr lang="en-US" altLang="en-US" i="1" dirty="0" err="1"/>
              <a:t>m</a:t>
            </a:r>
            <a:r>
              <a:rPr lang="en-US" altLang="en-US" i="1" baseline="-25000" dirty="0" err="1"/>
              <a:t>k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pPr marL="533400" indent="-533400"/>
            <a:r>
              <a:rPr lang="en-US" altLang="en-US" dirty="0"/>
              <a:t>Algorithm:</a:t>
            </a:r>
          </a:p>
          <a:p>
            <a:pPr marL="533400" indent="-533400">
              <a:buFontTx/>
              <a:buChar char="•"/>
            </a:pPr>
            <a:r>
              <a:rPr lang="en-US" altLang="en-US" dirty="0"/>
              <a:t>Randomly initialize K cluster centers</a:t>
            </a:r>
          </a:p>
          <a:p>
            <a:pPr marL="533400" indent="-533400">
              <a:buFontTx/>
              <a:buChar char="•"/>
            </a:pPr>
            <a:r>
              <a:rPr lang="en-US" altLang="en-US" dirty="0"/>
              <a:t>Iterate until convergence:</a:t>
            </a:r>
          </a:p>
          <a:p>
            <a:pPr marL="838200" lvl="1" indent="-381000"/>
            <a:r>
              <a:rPr lang="en-US" altLang="en-US" dirty="0"/>
              <a:t>Assign each data point to the nearest center</a:t>
            </a:r>
          </a:p>
          <a:p>
            <a:pPr marL="838200" lvl="1" indent="-381000"/>
            <a:r>
              <a:rPr lang="en-US" altLang="en-US" dirty="0" err="1"/>
              <a:t>Recompute</a:t>
            </a:r>
            <a:r>
              <a:rPr lang="en-US" altLang="en-US" dirty="0"/>
              <a:t> each cluster center as the mean of all points assigned to it</a:t>
            </a:r>
          </a:p>
        </p:txBody>
      </p:sp>
      <p:graphicFrame>
        <p:nvGraphicFramePr>
          <p:cNvPr id="63492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438400" y="2293938"/>
          <a:ext cx="4800600" cy="135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2" name="Equation" r:id="rId4" imgW="1981200" imgH="558800" progId="Equation.3">
                  <p:embed/>
                </p:oleObj>
              </mc:Choice>
              <mc:Fallback>
                <p:oleObj name="Equation" r:id="rId4" imgW="1981200" imgH="5588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293938"/>
                        <a:ext cx="4800600" cy="135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5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4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97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From clustering to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3340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</a:pPr>
            <a:r>
              <a:rPr lang="en-US" altLang="en-US" dirty="0"/>
              <a:t>Clustering is a common method for learning a visual vocabulary or codebook</a:t>
            </a:r>
          </a:p>
          <a:p>
            <a:pPr lvl="1"/>
            <a:r>
              <a:rPr lang="en-US" altLang="en-US" dirty="0"/>
              <a:t>Unsupervised learning process</a:t>
            </a:r>
          </a:p>
          <a:p>
            <a:pPr lvl="1"/>
            <a:r>
              <a:rPr lang="en-US" altLang="en-US" dirty="0"/>
              <a:t>Each cluster center produced by k-means becomes a </a:t>
            </a:r>
            <a:r>
              <a:rPr lang="en-US" altLang="en-US" dirty="0" err="1"/>
              <a:t>codevector</a:t>
            </a:r>
            <a:endParaRPr lang="en-US" altLang="en-US" dirty="0"/>
          </a:p>
          <a:p>
            <a:pPr lvl="1"/>
            <a:r>
              <a:rPr lang="en-US" altLang="en-US" dirty="0"/>
              <a:t>Codebook can be learned on separate training set</a:t>
            </a:r>
          </a:p>
          <a:p>
            <a:pPr lvl="1"/>
            <a:r>
              <a:rPr lang="en-US" altLang="en-US" dirty="0"/>
              <a:t>Provided the training set is sufficiently representative, the codebook will be “universal”</a:t>
            </a:r>
            <a:br>
              <a:rPr lang="en-US" altLang="en-US" dirty="0"/>
            </a:b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The codebook is used for quantizing features</a:t>
            </a:r>
          </a:p>
          <a:p>
            <a:pPr lvl="1"/>
            <a:r>
              <a:rPr lang="en-US" altLang="en-US" dirty="0"/>
              <a:t>A </a:t>
            </a:r>
            <a:r>
              <a:rPr lang="en-US" altLang="en-US" i="1" dirty="0"/>
              <a:t>vector </a:t>
            </a:r>
            <a:r>
              <a:rPr lang="en-US" altLang="en-US" i="1" dirty="0" err="1"/>
              <a:t>quantizer</a:t>
            </a:r>
            <a:r>
              <a:rPr lang="en-US" altLang="en-US" dirty="0"/>
              <a:t> takes a feature vector and maps it to the index of the nearest </a:t>
            </a:r>
            <a:r>
              <a:rPr lang="en-US" altLang="en-US" dirty="0" err="1"/>
              <a:t>codevector</a:t>
            </a:r>
            <a:r>
              <a:rPr lang="en-US" altLang="en-US" dirty="0"/>
              <a:t> in a codebook</a:t>
            </a:r>
          </a:p>
          <a:p>
            <a:pPr lvl="1"/>
            <a:r>
              <a:rPr lang="en-US" altLang="en-US" dirty="0"/>
              <a:t>Codebook = visual vocabulary</a:t>
            </a:r>
          </a:p>
          <a:p>
            <a:pPr lvl="1"/>
            <a:r>
              <a:rPr lang="en-US" altLang="en-US" dirty="0" err="1"/>
              <a:t>Codevector</a:t>
            </a:r>
            <a:r>
              <a:rPr lang="en-US" altLang="en-US" dirty="0"/>
              <a:t> = visual word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6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6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515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</a:rPr>
              <a:t>Example visual vocabulary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893" y="990600"/>
            <a:ext cx="5510213" cy="520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7246938" y="6534150"/>
            <a:ext cx="1820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Arial" charset="0"/>
              </a:rPr>
              <a:t>Fei-Fei et al. 2005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4648200" y="1295400"/>
            <a:ext cx="4495800" cy="4724400"/>
          </a:xfrm>
          <a:prstGeom prst="rect">
            <a:avLst/>
          </a:prstGeom>
          <a:solidFill>
            <a:srgbClr val="F6B6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1295400"/>
            <a:ext cx="4495800" cy="4724400"/>
          </a:xfrm>
          <a:prstGeom prst="rect">
            <a:avLst/>
          </a:prstGeom>
          <a:solidFill>
            <a:srgbClr val="B3B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6564" name="Object 4"/>
          <p:cNvGraphicFramePr>
            <a:graphicFrameLocks noChangeAspect="1"/>
          </p:cNvGraphicFramePr>
          <p:nvPr/>
        </p:nvGraphicFramePr>
        <p:xfrm>
          <a:off x="4800600" y="1524000"/>
          <a:ext cx="4114800" cy="405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82" name="Image" r:id="rId4" imgW="4800000" imgH="3415873" progId="">
                  <p:embed/>
                </p:oleObj>
              </mc:Choice>
              <mc:Fallback>
                <p:oleObj name="Image" r:id="rId4" imgW="4800000" imgH="341587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777" r="18889"/>
                      <a:stretch>
                        <a:fillRect/>
                      </a:stretch>
                    </p:blipFill>
                    <p:spPr bwMode="auto">
                      <a:xfrm>
                        <a:off x="4800600" y="1524000"/>
                        <a:ext cx="4114800" cy="405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5" name="Object 5"/>
          <p:cNvGraphicFramePr>
            <a:graphicFrameLocks noChangeAspect="1"/>
          </p:cNvGraphicFramePr>
          <p:nvPr/>
        </p:nvGraphicFramePr>
        <p:xfrm>
          <a:off x="180975" y="1524000"/>
          <a:ext cx="4086225" cy="420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83" name="Image" r:id="rId6" imgW="4888889" imgH="3530159" progId="">
                  <p:embed/>
                </p:oleObj>
              </mc:Choice>
              <mc:Fallback>
                <p:oleObj name="Image" r:id="rId6" imgW="4888889" imgH="35301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715" r="20238"/>
                      <a:stretch>
                        <a:fillRect/>
                      </a:stretch>
                    </p:blipFill>
                    <p:spPr bwMode="auto">
                      <a:xfrm>
                        <a:off x="180975" y="1524000"/>
                        <a:ext cx="4086225" cy="420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5766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</a:rPr>
              <a:t>Image patch examples of  visual words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7450138" y="6534150"/>
            <a:ext cx="1617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Arial" charset="0"/>
              </a:rPr>
              <a:t>Sivic et al. 2005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688"/>
            <a:ext cx="8229600" cy="4525963"/>
          </a:xfrm>
        </p:spPr>
        <p:txBody>
          <a:bodyPr/>
          <a:lstStyle/>
          <a:p>
            <a:r>
              <a:rPr lang="en-US" dirty="0" smtClean="0"/>
              <a:t>Visual bag of words (</a:t>
            </a:r>
            <a:r>
              <a:rPr lang="en-US" dirty="0" err="1" smtClean="0"/>
              <a:t>BoW</a:t>
            </a:r>
            <a:r>
              <a:rPr lang="en-US" dirty="0" smtClean="0"/>
              <a:t>)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Spatial Pyramid Matching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Naïve Bayes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1722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/>
              <a:t>How to choose vocabulary size?</a:t>
            </a:r>
          </a:p>
          <a:p>
            <a:pPr lvl="1"/>
            <a:r>
              <a:rPr lang="en-US" altLang="en-US" dirty="0"/>
              <a:t>Too small: visual words not representative of all patches</a:t>
            </a:r>
          </a:p>
          <a:p>
            <a:pPr lvl="1"/>
            <a:r>
              <a:rPr lang="en-US" altLang="en-US" dirty="0"/>
              <a:t>Too large: quantization artifacts, overfitting</a:t>
            </a:r>
          </a:p>
          <a:p>
            <a:pPr>
              <a:buFontTx/>
              <a:buChar char="•"/>
            </a:pPr>
            <a:r>
              <a:rPr lang="en-US" altLang="en-US" dirty="0"/>
              <a:t>Computational efficiency</a:t>
            </a:r>
          </a:p>
          <a:p>
            <a:pPr lvl="1"/>
            <a:r>
              <a:rPr lang="en-US" altLang="en-US" dirty="0"/>
              <a:t>Vocabulary trees </a:t>
            </a:r>
            <a:br>
              <a:rPr lang="en-US" altLang="en-US" dirty="0"/>
            </a:br>
            <a:r>
              <a:rPr lang="en-US" altLang="en-US" dirty="0"/>
              <a:t>(</a:t>
            </a:r>
            <a:r>
              <a:rPr lang="en-US" altLang="en-US" dirty="0" err="1"/>
              <a:t>Nister</a:t>
            </a:r>
            <a:r>
              <a:rPr lang="en-US" altLang="en-US" dirty="0"/>
              <a:t> &amp; </a:t>
            </a:r>
            <a:r>
              <a:rPr lang="en-US" altLang="en-US" dirty="0" err="1"/>
              <a:t>Stewenius</a:t>
            </a:r>
            <a:r>
              <a:rPr lang="en-US" altLang="en-US" dirty="0"/>
              <a:t>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37468"/>
            <a:ext cx="29067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8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tmp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5715000" y="8953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787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</a:rPr>
              <a:t>3. Image representation</a:t>
            </a:r>
          </a:p>
        </p:txBody>
      </p:sp>
      <p:grpSp>
        <p:nvGrpSpPr>
          <p:cNvPr id="68612" name="Group 4"/>
          <p:cNvGrpSpPr>
            <a:grpSpLocks/>
          </p:cNvGrpSpPr>
          <p:nvPr/>
        </p:nvGrpSpPr>
        <p:grpSpPr bwMode="auto">
          <a:xfrm>
            <a:off x="1317625" y="5111750"/>
            <a:ext cx="6835775" cy="755650"/>
            <a:chOff x="2256" y="2544"/>
            <a:chExt cx="3202" cy="354"/>
          </a:xfrm>
        </p:grpSpPr>
        <p:pic>
          <p:nvPicPr>
            <p:cNvPr id="6862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79" r="21556" b="47224"/>
            <a:stretch>
              <a:fillRect/>
            </a:stretch>
          </p:blipFill>
          <p:spPr bwMode="auto">
            <a:xfrm>
              <a:off x="2256" y="2688"/>
              <a:ext cx="264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29" name="Text Box 6"/>
            <p:cNvSpPr txBox="1">
              <a:spLocks noChangeArrowheads="1"/>
            </p:cNvSpPr>
            <p:nvPr/>
          </p:nvSpPr>
          <p:spPr bwMode="auto">
            <a:xfrm>
              <a:off x="4944" y="2544"/>
              <a:ext cx="51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en-US" sz="3200" b="1">
                  <a:solidFill>
                    <a:srgbClr val="000000"/>
                  </a:solidFill>
                  <a:latin typeface="Arial" charset="0"/>
                </a:rPr>
                <a:t>…..</a:t>
              </a:r>
            </a:p>
          </p:txBody>
        </p:sp>
      </p:grpSp>
      <p:sp>
        <p:nvSpPr>
          <p:cNvPr id="68613" name="Line 7"/>
          <p:cNvSpPr>
            <a:spLocks noChangeShapeType="1"/>
          </p:cNvSpPr>
          <p:nvPr/>
        </p:nvSpPr>
        <p:spPr bwMode="auto">
          <a:xfrm>
            <a:off x="1066800" y="51054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4" name="Line 8"/>
          <p:cNvSpPr>
            <a:spLocks noChangeShapeType="1"/>
          </p:cNvSpPr>
          <p:nvPr/>
        </p:nvSpPr>
        <p:spPr bwMode="auto">
          <a:xfrm flipV="1">
            <a:off x="1066800" y="2286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5" name="Rectangle 9"/>
          <p:cNvSpPr>
            <a:spLocks noChangeArrowheads="1"/>
          </p:cNvSpPr>
          <p:nvPr/>
        </p:nvSpPr>
        <p:spPr bwMode="auto">
          <a:xfrm>
            <a:off x="1447800" y="4495800"/>
            <a:ext cx="228600" cy="609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6" name="Rectangle 10"/>
          <p:cNvSpPr>
            <a:spLocks noChangeArrowheads="1"/>
          </p:cNvSpPr>
          <p:nvPr/>
        </p:nvSpPr>
        <p:spPr bwMode="auto">
          <a:xfrm>
            <a:off x="19050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7" name="Rectangle 11"/>
          <p:cNvSpPr>
            <a:spLocks noChangeArrowheads="1"/>
          </p:cNvSpPr>
          <p:nvPr/>
        </p:nvSpPr>
        <p:spPr bwMode="auto">
          <a:xfrm>
            <a:off x="2438400" y="3657600"/>
            <a:ext cx="228600" cy="1447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8" name="Rectangle 12"/>
          <p:cNvSpPr>
            <a:spLocks noChangeArrowheads="1"/>
          </p:cNvSpPr>
          <p:nvPr/>
        </p:nvSpPr>
        <p:spPr bwMode="auto">
          <a:xfrm>
            <a:off x="2971800" y="4800600"/>
            <a:ext cx="228600" cy="304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9" name="Rectangle 13"/>
          <p:cNvSpPr>
            <a:spLocks noChangeArrowheads="1"/>
          </p:cNvSpPr>
          <p:nvPr/>
        </p:nvSpPr>
        <p:spPr bwMode="auto">
          <a:xfrm>
            <a:off x="3505200" y="2819400"/>
            <a:ext cx="228600" cy="2286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0" name="Rectangle 14"/>
          <p:cNvSpPr>
            <a:spLocks noChangeArrowheads="1"/>
          </p:cNvSpPr>
          <p:nvPr/>
        </p:nvSpPr>
        <p:spPr bwMode="auto">
          <a:xfrm>
            <a:off x="4038600" y="3962400"/>
            <a:ext cx="228600" cy="1143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1" name="Rectangle 15"/>
          <p:cNvSpPr>
            <a:spLocks noChangeArrowheads="1"/>
          </p:cNvSpPr>
          <p:nvPr/>
        </p:nvSpPr>
        <p:spPr bwMode="auto">
          <a:xfrm>
            <a:off x="4572000" y="3505200"/>
            <a:ext cx="228600" cy="1600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2" name="Rectangle 16"/>
          <p:cNvSpPr>
            <a:spLocks noChangeArrowheads="1"/>
          </p:cNvSpPr>
          <p:nvPr/>
        </p:nvSpPr>
        <p:spPr bwMode="auto">
          <a:xfrm>
            <a:off x="5029200" y="4267200"/>
            <a:ext cx="228600" cy="838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3" name="Rectangle 17"/>
          <p:cNvSpPr>
            <a:spLocks noChangeArrowheads="1"/>
          </p:cNvSpPr>
          <p:nvPr/>
        </p:nvSpPr>
        <p:spPr bwMode="auto">
          <a:xfrm>
            <a:off x="55626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4" name="Rectangle 18"/>
          <p:cNvSpPr>
            <a:spLocks noChangeArrowheads="1"/>
          </p:cNvSpPr>
          <p:nvPr/>
        </p:nvSpPr>
        <p:spPr bwMode="auto">
          <a:xfrm>
            <a:off x="6096000" y="4648200"/>
            <a:ext cx="228600" cy="457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5" name="Rectangle 19"/>
          <p:cNvSpPr>
            <a:spLocks noChangeArrowheads="1"/>
          </p:cNvSpPr>
          <p:nvPr/>
        </p:nvSpPr>
        <p:spPr bwMode="auto">
          <a:xfrm>
            <a:off x="6553200" y="3810000"/>
            <a:ext cx="228600" cy="1295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6" name="Text Box 20"/>
          <p:cNvSpPr txBox="1">
            <a:spLocks noChangeArrowheads="1"/>
          </p:cNvSpPr>
          <p:nvPr/>
        </p:nvSpPr>
        <p:spPr bwMode="auto">
          <a:xfrm rot="-5400000">
            <a:off x="6350" y="3651250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Arial" charset="0"/>
              </a:rPr>
              <a:t>frequency</a:t>
            </a:r>
          </a:p>
        </p:txBody>
      </p:sp>
      <p:sp>
        <p:nvSpPr>
          <p:cNvPr id="68627" name="Text Box 21"/>
          <p:cNvSpPr txBox="1">
            <a:spLocks noChangeArrowheads="1"/>
          </p:cNvSpPr>
          <p:nvPr/>
        </p:nvSpPr>
        <p:spPr bwMode="auto">
          <a:xfrm>
            <a:off x="3657600" y="5943600"/>
            <a:ext cx="166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Arial" charset="0"/>
              </a:rPr>
              <a:t>codewords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5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classification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Given the bag-of-features representations of images from different classes, how do we learn a model for distinguishing them?</a:t>
            </a:r>
          </a:p>
        </p:txBody>
      </p:sp>
      <p:grpSp>
        <p:nvGrpSpPr>
          <p:cNvPr id="69636" name="Group 4"/>
          <p:cNvGrpSpPr>
            <a:grpSpLocks/>
          </p:cNvGrpSpPr>
          <p:nvPr/>
        </p:nvGrpSpPr>
        <p:grpSpPr bwMode="auto">
          <a:xfrm>
            <a:off x="228600" y="3505200"/>
            <a:ext cx="8763000" cy="2209800"/>
            <a:chOff x="144" y="1776"/>
            <a:chExt cx="5520" cy="1392"/>
          </a:xfrm>
        </p:grpSpPr>
        <p:sp>
          <p:nvSpPr>
            <p:cNvPr id="696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9651" name="Picture 1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2" name="Picture 20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3" name="Picture 2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9658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9" name="Picture 2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0" name="Picture 28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1" name="Picture 2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2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3" name="Picture 3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4" name="Picture 32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5" name="Picture 33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6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7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Uses of BoW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Treat as feature vector for standard classifier</a:t>
            </a:r>
          </a:p>
          <a:p>
            <a:pPr lvl="1"/>
            <a:r>
              <a:rPr lang="en-US" altLang="en-US"/>
              <a:t>e.g k-nearest neighbors, support vector machine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r>
              <a:rPr lang="en-US" altLang="en-US"/>
              <a:t>Cluster BoW vectors over image collection</a:t>
            </a:r>
          </a:p>
          <a:p>
            <a:pPr lvl="1"/>
            <a:r>
              <a:rPr lang="en-US" altLang="en-US"/>
              <a:t>Discover visual themes</a:t>
            </a:r>
          </a:p>
          <a:p>
            <a:pPr lvl="1"/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Large-scale image matching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3516313" y="1436689"/>
            <a:ext cx="5780087" cy="1458912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/>
              <a:t>Bag-of-words models have been useful in matching an image to a large database of object </a:t>
            </a:r>
            <a:r>
              <a:rPr lang="en-US" altLang="en-US" i="1"/>
              <a:t>instances</a:t>
            </a:r>
          </a:p>
        </p:txBody>
      </p:sp>
      <p:pic>
        <p:nvPicPr>
          <p:cNvPr id="2539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38275"/>
            <a:ext cx="28956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203325"/>
            <a:ext cx="321945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201738"/>
            <a:ext cx="3302000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3397250"/>
            <a:ext cx="3317875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altLang="en-US" sz="2000" dirty="0"/>
              <a:t>11,400 images of game covers</a:t>
            </a:r>
          </a:p>
          <a:p>
            <a:pPr algn="ctr"/>
            <a:r>
              <a:rPr lang="en-US" altLang="en-US" sz="2000" dirty="0"/>
              <a:t>(Caltech games dataset)</a:t>
            </a:r>
          </a:p>
        </p:txBody>
      </p:sp>
      <p:pic>
        <p:nvPicPr>
          <p:cNvPr id="2539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3276600"/>
            <a:ext cx="313531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24338" y="5651500"/>
            <a:ext cx="4044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how do I find this image in the database?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6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3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Large-scale image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371600"/>
            <a:ext cx="5105400" cy="498633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Build the database:</a:t>
            </a:r>
          </a:p>
          <a:p>
            <a:pPr lvl="1"/>
            <a:r>
              <a:rPr lang="en-US" altLang="en-US" dirty="0"/>
              <a:t>Extract features from the database images</a:t>
            </a:r>
          </a:p>
          <a:p>
            <a:pPr lvl="1"/>
            <a:r>
              <a:rPr lang="en-US" altLang="en-US" dirty="0"/>
              <a:t>Learn a vocabulary using k-means (typical k: 100,000)</a:t>
            </a:r>
          </a:p>
          <a:p>
            <a:pPr lvl="1"/>
            <a:r>
              <a:rPr lang="en-US" altLang="en-US" dirty="0"/>
              <a:t>Compute </a:t>
            </a:r>
            <a:r>
              <a:rPr lang="en-US" altLang="en-US" i="1" dirty="0"/>
              <a:t>weights</a:t>
            </a:r>
            <a:r>
              <a:rPr lang="en-US" altLang="en-US" dirty="0"/>
              <a:t> for each word</a:t>
            </a:r>
          </a:p>
          <a:p>
            <a:pPr lvl="1"/>
            <a:r>
              <a:rPr lang="en-US" altLang="en-US" dirty="0"/>
              <a:t>Create an inverted file mapping words </a:t>
            </a:r>
            <a:r>
              <a:rPr lang="en-US" altLang="en-US" dirty="0">
                <a:sym typeface="Wingdings" charset="2"/>
              </a:rPr>
              <a:t> images</a:t>
            </a:r>
            <a:endParaRPr lang="en-US" altLang="en-US" dirty="0"/>
          </a:p>
        </p:txBody>
      </p:sp>
      <p:pic>
        <p:nvPicPr>
          <p:cNvPr id="727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302000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0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Weighting the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3175"/>
          </a:xfrm>
        </p:spPr>
        <p:txBody>
          <a:bodyPr/>
          <a:lstStyle/>
          <a:p>
            <a:r>
              <a:rPr lang="en-US" altLang="en-US"/>
              <a:t>Just as with text, some visual words are more discriminative than others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the bigger fraction of the documents a word appears in, the less useful it is for matching</a:t>
            </a:r>
          </a:p>
          <a:p>
            <a:pPr lvl="1"/>
            <a:r>
              <a:rPr lang="en-US" altLang="en-US"/>
              <a:t>e.g., a word that appears in </a:t>
            </a:r>
            <a:r>
              <a:rPr lang="en-US" altLang="en-US" i="1"/>
              <a:t>all </a:t>
            </a:r>
            <a:r>
              <a:rPr lang="en-US" altLang="en-US"/>
              <a:t>documents is not helping us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57263" y="3101975"/>
            <a:ext cx="7043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3600" b="1" i="1"/>
              <a:t>the, and, or</a:t>
            </a:r>
            <a:r>
              <a:rPr lang="en-US" altLang="en-US" sz="3600" i="1"/>
              <a:t>      </a:t>
            </a:r>
            <a:r>
              <a:rPr lang="en-US" altLang="en-US" sz="3600"/>
              <a:t>vs.     </a:t>
            </a:r>
            <a:r>
              <a:rPr lang="en-US" altLang="en-US" sz="3600" b="1" i="1"/>
              <a:t>cow, AT&amp;T, Cher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76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TF-IDF weighting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35313"/>
          </a:xfrm>
        </p:spPr>
        <p:txBody>
          <a:bodyPr/>
          <a:lstStyle/>
          <a:p>
            <a:r>
              <a:rPr lang="en-US" altLang="en-US"/>
              <a:t>Instead of computing a regular histogram distance, we’ll weight each word by it’s   </a:t>
            </a:r>
            <a:r>
              <a:rPr lang="en-US" altLang="en-US" i="1"/>
              <a:t>inverse document frequency</a:t>
            </a:r>
          </a:p>
          <a:p>
            <a:endParaRPr lang="en-US" altLang="en-US" i="1"/>
          </a:p>
          <a:p>
            <a:r>
              <a:rPr lang="en-US" altLang="en-US"/>
              <a:t>inverse document frequency (IDF) of word </a:t>
            </a:r>
            <a:r>
              <a:rPr lang="en-US" altLang="en-US" i="1"/>
              <a:t>j </a:t>
            </a:r>
            <a:r>
              <a:rPr lang="en-US" altLang="en-US"/>
              <a:t>=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68375" y="4919663"/>
            <a:ext cx="814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4000"/>
              <a:t>log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00400" y="4843463"/>
            <a:ext cx="3435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800"/>
              <a:t>number of documents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82775" y="5322888"/>
            <a:ext cx="6148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800"/>
              <a:t>number of documents in which </a:t>
            </a:r>
            <a:r>
              <a:rPr lang="en-US" altLang="en-US" sz="2800" i="1"/>
              <a:t>j </a:t>
            </a:r>
            <a:r>
              <a:rPr lang="en-US" altLang="en-US" sz="2800"/>
              <a:t>appears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958975" y="5345113"/>
            <a:ext cx="592296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6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TF-IDF weighting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457200" y="2471738"/>
            <a:ext cx="8229600" cy="4525962"/>
          </a:xfrm>
        </p:spPr>
        <p:txBody>
          <a:bodyPr/>
          <a:lstStyle/>
          <a:p>
            <a:r>
              <a:rPr lang="en-US" altLang="en-US"/>
              <a:t>To compute the value of bin </a:t>
            </a:r>
            <a:r>
              <a:rPr lang="en-US" altLang="en-US" i="1"/>
              <a:t>j</a:t>
            </a:r>
            <a:r>
              <a:rPr lang="en-US" altLang="en-US"/>
              <a:t> in image </a:t>
            </a:r>
            <a:r>
              <a:rPr lang="en-US" altLang="en-US" i="1"/>
              <a:t>I</a:t>
            </a:r>
            <a:r>
              <a:rPr lang="en-US" altLang="en-US"/>
              <a:t>: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3200" y="3394075"/>
            <a:ext cx="34718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800" i="1"/>
              <a:t>term frequency</a:t>
            </a:r>
            <a:r>
              <a:rPr lang="en-US" altLang="en-US" sz="2800"/>
              <a:t> of </a:t>
            </a:r>
            <a:r>
              <a:rPr lang="en-US" altLang="en-US" sz="2800" i="1"/>
              <a:t>j </a:t>
            </a:r>
            <a:r>
              <a:rPr lang="en-US" altLang="en-US" sz="2800"/>
              <a:t>in </a:t>
            </a:r>
            <a:r>
              <a:rPr lang="en-US" altLang="en-US" sz="2800" i="1"/>
              <a:t>I</a:t>
            </a:r>
            <a:endParaRPr lang="en-US" altLang="en-US" sz="280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13163" y="3308350"/>
            <a:ext cx="396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3600" b="1"/>
              <a:t>x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67188" y="3381375"/>
            <a:ext cx="4819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800" i="1"/>
              <a:t>inverse document frequency</a:t>
            </a:r>
            <a:r>
              <a:rPr lang="en-US" altLang="en-US" sz="2800"/>
              <a:t> of </a:t>
            </a:r>
            <a:r>
              <a:rPr lang="en-US" altLang="en-US" sz="2800" i="1"/>
              <a:t>j</a:t>
            </a:r>
            <a:endParaRPr lang="en-US" altLang="en-US" sz="28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5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Inverted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7432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/>
              <a:t>Each image has ~1,000 features</a:t>
            </a:r>
          </a:p>
          <a:p>
            <a:r>
              <a:rPr lang="en-US" altLang="en-US" dirty="0"/>
              <a:t>We have ~100,000 visual words</a:t>
            </a:r>
          </a:p>
          <a:p>
            <a:pPr lvl="1">
              <a:buFont typeface="Wingdings" charset="2"/>
              <a:buChar char="à"/>
            </a:pPr>
            <a:r>
              <a:rPr lang="en-US" altLang="en-US" dirty="0">
                <a:sym typeface="Wingdings" charset="2"/>
              </a:rPr>
              <a:t>each histogram is extremely sparse (mostly zeros)</a:t>
            </a:r>
          </a:p>
          <a:p>
            <a:endParaRPr lang="en-US" altLang="en-US" dirty="0"/>
          </a:p>
          <a:p>
            <a:r>
              <a:rPr lang="en-US" altLang="en-US" dirty="0"/>
              <a:t>Inverted file</a:t>
            </a:r>
          </a:p>
          <a:p>
            <a:pPr lvl="1"/>
            <a:r>
              <a:rPr lang="en-US" altLang="en-US" dirty="0"/>
              <a:t>mapping from words to documents</a:t>
            </a:r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4343401"/>
            <a:ext cx="30099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3"/>
          <p:cNvGrpSpPr>
            <a:grpSpLocks/>
          </p:cNvGrpSpPr>
          <p:nvPr/>
        </p:nvGrpSpPr>
        <p:grpSpPr bwMode="auto">
          <a:xfrm>
            <a:off x="457200" y="533400"/>
            <a:ext cx="2297113" cy="3200400"/>
            <a:chOff x="288" y="336"/>
            <a:chExt cx="1447" cy="2016"/>
          </a:xfrm>
        </p:grpSpPr>
        <p:pic>
          <p:nvPicPr>
            <p:cNvPr id="40965" name="Picture 4" descr="lunch-bagtran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336"/>
              <a:ext cx="1447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6" name="Picture 5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1056" y="1800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Picture 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672" y="820"/>
              <a:ext cx="265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8" name="Picture 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7" t="38583" r="43579" b="54558"/>
            <a:stretch>
              <a:fillRect/>
            </a:stretch>
          </p:blipFill>
          <p:spPr bwMode="auto">
            <a:xfrm>
              <a:off x="720" y="1584"/>
              <a:ext cx="265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9" name="Picture 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6" t="15433" r="51772" b="79422"/>
            <a:stretch>
              <a:fillRect/>
            </a:stretch>
          </p:blipFill>
          <p:spPr bwMode="auto">
            <a:xfrm>
              <a:off x="1344" y="2016"/>
              <a:ext cx="19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0" name="Picture 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1008" y="864"/>
              <a:ext cx="1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1" name="Picture 1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1" t="32582" r="31876" b="62274"/>
            <a:stretch>
              <a:fillRect/>
            </a:stretch>
          </p:blipFill>
          <p:spPr bwMode="auto">
            <a:xfrm>
              <a:off x="768" y="2016"/>
              <a:ext cx="24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2" name="Picture 1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1248" y="1104"/>
              <a:ext cx="19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3" name="Picture 12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1392"/>
              <a:ext cx="1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4" name="Picture 13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8" t="24008" r="45920" b="63130"/>
            <a:stretch>
              <a:fillRect/>
            </a:stretch>
          </p:blipFill>
          <p:spPr bwMode="auto">
            <a:xfrm>
              <a:off x="864" y="1104"/>
              <a:ext cx="144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5" name="Picture 14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1584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63" name="Title 1"/>
          <p:cNvSpPr txBox="1">
            <a:spLocks/>
          </p:cNvSpPr>
          <p:nvPr/>
        </p:nvSpPr>
        <p:spPr bwMode="auto">
          <a:xfrm>
            <a:off x="3200400" y="1600200"/>
            <a:ext cx="5562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altLang="en-US" sz="5400" b="1">
                <a:solidFill>
                  <a:srgbClr val="000000"/>
                </a:solidFill>
              </a:rPr>
              <a:t>Bag of Words</a:t>
            </a:r>
          </a:p>
          <a:p>
            <a:pPr algn="ctr"/>
            <a:r>
              <a:rPr lang="en-US" altLang="en-US" sz="5400" b="1">
                <a:solidFill>
                  <a:srgbClr val="000000"/>
                </a:solidFill>
              </a:rPr>
              <a:t>Models</a:t>
            </a:r>
          </a:p>
        </p:txBody>
      </p:sp>
      <p:sp>
        <p:nvSpPr>
          <p:cNvPr id="40964" name="TextBox 14"/>
          <p:cNvSpPr txBox="1">
            <a:spLocks noChangeArrowheads="1"/>
          </p:cNvSpPr>
          <p:nvPr/>
        </p:nvSpPr>
        <p:spPr bwMode="auto">
          <a:xfrm>
            <a:off x="3919538" y="3352800"/>
            <a:ext cx="4200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altLang="en-US">
                <a:latin typeface="Arial" charset="0"/>
              </a:rPr>
              <a:t>Adapted from slides by Rob Fergus and Svetlana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5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Inverted file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82975"/>
          </a:xfrm>
        </p:spPr>
        <p:txBody>
          <a:bodyPr/>
          <a:lstStyle/>
          <a:p>
            <a:r>
              <a:rPr lang="en-US" altLang="en-US"/>
              <a:t>Can quickly use the inverted file to compute similarity between a new image and all the images in the database</a:t>
            </a:r>
          </a:p>
          <a:p>
            <a:pPr lvl="1"/>
            <a:r>
              <a:rPr lang="en-US" altLang="en-US"/>
              <a:t>Only consider database images whose bins overlap the query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85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-7938"/>
            <a:ext cx="8229600" cy="1143001"/>
          </a:xfrm>
        </p:spPr>
        <p:txBody>
          <a:bodyPr/>
          <a:lstStyle/>
          <a:p>
            <a:r>
              <a:rPr lang="en-US" altLang="en-US"/>
              <a:t>Large-scale image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47088" cy="5257800"/>
          </a:xfrm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Cons: </a:t>
            </a:r>
          </a:p>
          <a:p>
            <a:pPr lvl="1"/>
            <a:r>
              <a:rPr lang="en-US" altLang="en-US" dirty="0" smtClean="0"/>
              <a:t>performance </a:t>
            </a:r>
            <a:r>
              <a:rPr lang="en-US" altLang="en-US" dirty="0"/>
              <a:t>degrades as the database grows</a:t>
            </a:r>
          </a:p>
        </p:txBody>
      </p:sp>
      <p:pic>
        <p:nvPicPr>
          <p:cNvPr id="2560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111500"/>
            <a:ext cx="84105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143375"/>
            <a:ext cx="8291513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727200"/>
            <a:ext cx="820737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2113" y="1676400"/>
            <a:ext cx="1165225" cy="130651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8856" name="TextBox 9"/>
          <p:cNvSpPr txBox="1">
            <a:spLocks noChangeArrowheads="1"/>
          </p:cNvSpPr>
          <p:nvPr/>
        </p:nvSpPr>
        <p:spPr bwMode="auto">
          <a:xfrm>
            <a:off x="327025" y="1328738"/>
            <a:ext cx="1352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query image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00200" y="1382713"/>
            <a:ext cx="7185025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8775" y="3113088"/>
            <a:ext cx="1122363" cy="784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2113" y="4157663"/>
            <a:ext cx="1120775" cy="784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35113" y="3070225"/>
            <a:ext cx="7391400" cy="849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77975" y="4125913"/>
            <a:ext cx="7185025" cy="849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09800" y="1328738"/>
            <a:ext cx="1349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top 6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Large-scale image search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/>
              <a:t>Pros:</a:t>
            </a:r>
          </a:p>
          <a:p>
            <a:pPr lvl="1"/>
            <a:r>
              <a:rPr lang="en-US" altLang="en-US" dirty="0"/>
              <a:t>Works well for CD covers, movie posters </a:t>
            </a:r>
          </a:p>
          <a:p>
            <a:pPr lvl="1"/>
            <a:r>
              <a:rPr lang="en-US" altLang="en-US" dirty="0"/>
              <a:t>Real-time performance possible</a:t>
            </a:r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28937"/>
            <a:ext cx="3287713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1890712" y="5727700"/>
            <a:ext cx="5362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real-time retrieval from a database of 40,000 CD covers</a:t>
            </a:r>
          </a:p>
        </p:txBody>
      </p:sp>
      <p:sp>
        <p:nvSpPr>
          <p:cNvPr id="79878" name="TextBox 5"/>
          <p:cNvSpPr txBox="1">
            <a:spLocks noChangeArrowheads="1"/>
          </p:cNvSpPr>
          <p:nvPr/>
        </p:nvSpPr>
        <p:spPr bwMode="auto">
          <a:xfrm>
            <a:off x="1524000" y="6065680"/>
            <a:ext cx="6278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Nister</a:t>
            </a:r>
            <a:r>
              <a:rPr lang="en-US" altLang="en-US" dirty="0"/>
              <a:t> &amp; </a:t>
            </a:r>
            <a:r>
              <a:rPr lang="en-US" altLang="en-US" dirty="0" err="1"/>
              <a:t>Stewenius</a:t>
            </a:r>
            <a:r>
              <a:rPr lang="en-US" altLang="en-US" dirty="0"/>
              <a:t>, </a:t>
            </a:r>
            <a:r>
              <a:rPr lang="en-US" altLang="en-US" b="1" dirty="0"/>
              <a:t>Scalable Recognition with a Vocabulary Tree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bag-of-words matches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2609850" cy="1758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954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9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bag-of-words matches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2195513" cy="32972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8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60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588"/>
            <a:ext cx="109728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7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63563"/>
          </a:xfrm>
          <a:solidFill>
            <a:schemeClr val="bg1">
              <a:alpha val="75999"/>
            </a:schemeClr>
          </a:solidFill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85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What about spatial info?</a:t>
            </a:r>
          </a:p>
        </p:txBody>
      </p:sp>
      <p:grpSp>
        <p:nvGrpSpPr>
          <p:cNvPr id="87043" name="Group 11"/>
          <p:cNvGrpSpPr>
            <a:grpSpLocks/>
          </p:cNvGrpSpPr>
          <p:nvPr/>
        </p:nvGrpSpPr>
        <p:grpSpPr bwMode="auto">
          <a:xfrm>
            <a:off x="7931150" y="0"/>
            <a:ext cx="1212850" cy="1600200"/>
            <a:chOff x="2928" y="528"/>
            <a:chExt cx="1447" cy="2016"/>
          </a:xfrm>
        </p:grpSpPr>
        <p:pic>
          <p:nvPicPr>
            <p:cNvPr id="87058" name="Picture 12" descr="lunch-bagtran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528"/>
              <a:ext cx="1447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9" name="Picture 13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3696" y="1940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60" name="Picture 14" descr="erm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3312" y="960"/>
              <a:ext cx="265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61" name="Picture 15" descr="erm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7" t="38583" r="43579" b="54558"/>
            <a:stretch>
              <a:fillRect/>
            </a:stretch>
          </p:blipFill>
          <p:spPr bwMode="auto">
            <a:xfrm>
              <a:off x="3360" y="1724"/>
              <a:ext cx="265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62" name="Picture 16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6" t="15433" r="51772" b="79422"/>
            <a:stretch>
              <a:fillRect/>
            </a:stretch>
          </p:blipFill>
          <p:spPr bwMode="auto">
            <a:xfrm>
              <a:off x="3984" y="2156"/>
              <a:ext cx="19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63" name="Picture 1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648" y="1004"/>
              <a:ext cx="1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64" name="Picture 1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1" t="32582" r="31876" b="62274"/>
            <a:stretch>
              <a:fillRect/>
            </a:stretch>
          </p:blipFill>
          <p:spPr bwMode="auto">
            <a:xfrm>
              <a:off x="3408" y="2156"/>
              <a:ext cx="24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65" name="Picture 19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888" y="1244"/>
              <a:ext cx="19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66" name="Picture 2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3744" y="1532"/>
              <a:ext cx="1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67" name="Picture 21" descr="ermin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8" t="24008" r="45920" b="63130"/>
            <a:stretch>
              <a:fillRect/>
            </a:stretch>
          </p:blipFill>
          <p:spPr bwMode="auto">
            <a:xfrm>
              <a:off x="3504" y="1244"/>
              <a:ext cx="144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68" name="Picture 22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936" y="1724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7044" name="Picture 25" descr="DaVinci_face_on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2538413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29" descr="lunch-bag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29543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30" descr="erm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9" t="22293" r="38898" b="71706"/>
          <a:stretch>
            <a:fillRect/>
          </a:stretch>
        </p:blipFill>
        <p:spPr bwMode="auto">
          <a:xfrm>
            <a:off x="7877175" y="4586288"/>
            <a:ext cx="623888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31" descr="erm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1" t="4288" r="29535" b="88853"/>
          <a:stretch>
            <a:fillRect/>
          </a:stretch>
        </p:blipFill>
        <p:spPr bwMode="auto">
          <a:xfrm>
            <a:off x="7440613" y="2716213"/>
            <a:ext cx="56038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32" descr="erm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7" t="38583" r="43579" b="54558"/>
          <a:stretch>
            <a:fillRect/>
          </a:stretch>
        </p:blipFill>
        <p:spPr bwMode="auto">
          <a:xfrm>
            <a:off x="6318250" y="4648200"/>
            <a:ext cx="5603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33" descr="erm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6" t="15433" r="51772" b="79422"/>
          <a:stretch>
            <a:fillRect/>
          </a:stretch>
        </p:blipFill>
        <p:spPr bwMode="auto">
          <a:xfrm>
            <a:off x="7689850" y="3836988"/>
            <a:ext cx="4984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34" descr="erm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2" t="14577" r="31876" b="79422"/>
          <a:stretch>
            <a:fillRect/>
          </a:stretch>
        </p:blipFill>
        <p:spPr bwMode="auto">
          <a:xfrm>
            <a:off x="6942138" y="3900488"/>
            <a:ext cx="49847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Picture 35" descr="erm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1" t="32582" r="31876" b="62274"/>
          <a:stretch>
            <a:fillRect/>
          </a:stretch>
        </p:blipFill>
        <p:spPr bwMode="auto">
          <a:xfrm>
            <a:off x="7627938" y="5272088"/>
            <a:ext cx="6223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2" name="Picture 36" descr="erm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2" t="27437" r="31876" b="67418"/>
          <a:stretch>
            <a:fillRect/>
          </a:stretch>
        </p:blipFill>
        <p:spPr bwMode="auto">
          <a:xfrm>
            <a:off x="7813675" y="3276600"/>
            <a:ext cx="5000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3" name="Picture 37" descr="erm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2" t="23151" r="31876" b="71706"/>
          <a:stretch>
            <a:fillRect/>
          </a:stretch>
        </p:blipFill>
        <p:spPr bwMode="auto">
          <a:xfrm>
            <a:off x="7191375" y="4522788"/>
            <a:ext cx="4365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38" descr="erm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8" t="24008" r="45920" b="63130"/>
          <a:stretch>
            <a:fillRect/>
          </a:stretch>
        </p:blipFill>
        <p:spPr bwMode="auto">
          <a:xfrm>
            <a:off x="6878638" y="2778125"/>
            <a:ext cx="3746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39" descr="erm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9" t="17148" r="37727" b="76851"/>
          <a:stretch>
            <a:fillRect/>
          </a:stretch>
        </p:blipFill>
        <p:spPr bwMode="auto">
          <a:xfrm>
            <a:off x="6691313" y="5208588"/>
            <a:ext cx="6238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6" name="Line 42"/>
          <p:cNvSpPr>
            <a:spLocks noChangeShapeType="1"/>
          </p:cNvSpPr>
          <p:nvPr/>
        </p:nvSpPr>
        <p:spPr bwMode="auto">
          <a:xfrm flipH="1">
            <a:off x="3276600" y="3886200"/>
            <a:ext cx="25146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7" name="Text Box 43"/>
          <p:cNvSpPr txBox="1">
            <a:spLocks noChangeArrowheads="1"/>
          </p:cNvSpPr>
          <p:nvPr/>
        </p:nvSpPr>
        <p:spPr bwMode="auto">
          <a:xfrm>
            <a:off x="3505200" y="1862138"/>
            <a:ext cx="2138363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52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7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68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 bag of words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BoW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n-US" dirty="0"/>
              <a:t>Spatial Pyramid Matching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Naïve Bayes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Pyramids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688"/>
            <a:ext cx="8229600" cy="4525963"/>
          </a:xfrm>
        </p:spPr>
        <p:txBody>
          <a:bodyPr/>
          <a:lstStyle/>
          <a:p>
            <a:r>
              <a:rPr lang="en-US" dirty="0"/>
              <a:t>Very useful for representing images. </a:t>
            </a:r>
          </a:p>
          <a:p>
            <a:r>
              <a:rPr lang="en-US" dirty="0" smtClean="0"/>
              <a:t>Pyramid </a:t>
            </a:r>
            <a:r>
              <a:rPr lang="en-US" dirty="0"/>
              <a:t>is built by using multiple copies of image. </a:t>
            </a:r>
          </a:p>
          <a:p>
            <a:r>
              <a:rPr lang="en-US" dirty="0" smtClean="0"/>
              <a:t>Each </a:t>
            </a:r>
            <a:r>
              <a:rPr lang="en-US" dirty="0"/>
              <a:t>level in the pyramid is 1/4 of the size of previous level. </a:t>
            </a:r>
          </a:p>
          <a:p>
            <a:r>
              <a:rPr lang="en-US" dirty="0" smtClean="0"/>
              <a:t>The </a:t>
            </a:r>
            <a:r>
              <a:rPr lang="en-US" dirty="0"/>
              <a:t>lowest level is of the highest resolution. </a:t>
            </a:r>
          </a:p>
          <a:p>
            <a:r>
              <a:rPr lang="en-US" dirty="0" smtClean="0"/>
              <a:t>The </a:t>
            </a:r>
            <a:r>
              <a:rPr lang="en-US" dirty="0"/>
              <a:t>highest level is of the lowest </a:t>
            </a:r>
            <a:r>
              <a:rPr lang="en-US" dirty="0" smtClean="0"/>
              <a:t>resolution.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48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 of words + pyramids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1" y="1600200"/>
            <a:ext cx="786179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84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838200" y="533400"/>
            <a:ext cx="3101975" cy="5519738"/>
            <a:chOff x="528" y="336"/>
            <a:chExt cx="1954" cy="3477"/>
          </a:xfrm>
        </p:grpSpPr>
        <p:pic>
          <p:nvPicPr>
            <p:cNvPr id="42002" name="Picture 3" descr="DaVinci_face_onl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392"/>
              <a:ext cx="1954" cy="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9956" name="Text Box 4"/>
            <p:cNvSpPr txBox="1">
              <a:spLocks noChangeArrowheads="1"/>
            </p:cNvSpPr>
            <p:nvPr/>
          </p:nvSpPr>
          <p:spPr bwMode="auto">
            <a:xfrm>
              <a:off x="576" y="336"/>
              <a:ext cx="1584" cy="498"/>
            </a:xfrm>
            <a:prstGeom prst="rect">
              <a:avLst/>
            </a:prstGeom>
            <a:solidFill>
              <a:srgbClr val="DCF6D6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4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  <a:ea typeface="+mn-ea"/>
                  <a:cs typeface="+mn-cs"/>
                </a:rPr>
                <a:t>Object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429000" y="533400"/>
            <a:ext cx="5334000" cy="6096000"/>
            <a:chOff x="2160" y="336"/>
            <a:chExt cx="3360" cy="3840"/>
          </a:xfrm>
        </p:grpSpPr>
        <p:grpSp>
          <p:nvGrpSpPr>
            <p:cNvPr id="41988" name="Group 6"/>
            <p:cNvGrpSpPr>
              <a:grpSpLocks/>
            </p:cNvGrpSpPr>
            <p:nvPr/>
          </p:nvGrpSpPr>
          <p:grpSpPr bwMode="auto">
            <a:xfrm>
              <a:off x="3072" y="1008"/>
              <a:ext cx="2274" cy="3168"/>
              <a:chOff x="3072" y="1008"/>
              <a:chExt cx="2274" cy="3168"/>
            </a:xfrm>
          </p:grpSpPr>
          <p:pic>
            <p:nvPicPr>
              <p:cNvPr id="41991" name="Picture 7" descr="lunch-bagtran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1008"/>
                <a:ext cx="2274" cy="3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992" name="Picture 8" descr="ermin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99" t="22293" r="38898" b="71706"/>
              <a:stretch>
                <a:fillRect/>
              </a:stretch>
            </p:blipFill>
            <p:spPr bwMode="auto">
              <a:xfrm>
                <a:off x="4560" y="3072"/>
                <a:ext cx="480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993" name="Picture 9" descr="ermin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91" t="4288" r="29535" b="88853"/>
              <a:stretch>
                <a:fillRect/>
              </a:stretch>
            </p:blipFill>
            <p:spPr bwMode="auto">
              <a:xfrm>
                <a:off x="4224" y="1632"/>
                <a:ext cx="432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994" name="Picture 10" descr="ermin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47" t="38583" r="43579" b="54558"/>
              <a:stretch>
                <a:fillRect/>
              </a:stretch>
            </p:blipFill>
            <p:spPr bwMode="auto">
              <a:xfrm>
                <a:off x="3360" y="3120"/>
                <a:ext cx="432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995" name="Picture 11" descr="ermin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66" t="15433" r="51772" b="79422"/>
              <a:stretch>
                <a:fillRect/>
              </a:stretch>
            </p:blipFill>
            <p:spPr bwMode="auto">
              <a:xfrm>
                <a:off x="4416" y="2496"/>
                <a:ext cx="38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996" name="Picture 12" descr="ermin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14577" r="31876" b="79422"/>
              <a:stretch>
                <a:fillRect/>
              </a:stretch>
            </p:blipFill>
            <p:spPr bwMode="auto">
              <a:xfrm>
                <a:off x="3840" y="2544"/>
                <a:ext cx="38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997" name="Picture 13" descr="ermin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21" t="32582" r="31876" b="62274"/>
              <a:stretch>
                <a:fillRect/>
              </a:stretch>
            </p:blipFill>
            <p:spPr bwMode="auto">
              <a:xfrm>
                <a:off x="4368" y="3600"/>
                <a:ext cx="48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998" name="Picture 14" descr="ermin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27437" r="31876" b="67418"/>
              <a:stretch>
                <a:fillRect/>
              </a:stretch>
            </p:blipFill>
            <p:spPr bwMode="auto">
              <a:xfrm>
                <a:off x="4512" y="2064"/>
                <a:ext cx="38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999" name="Picture 15" descr="ermin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32" t="23151" r="31876" b="71706"/>
              <a:stretch>
                <a:fillRect/>
              </a:stretch>
            </p:blipFill>
            <p:spPr bwMode="auto">
              <a:xfrm>
                <a:off x="4032" y="3024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00" name="Picture 16" descr="ermin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58" t="24008" r="45920" b="63130"/>
              <a:stretch>
                <a:fillRect/>
              </a:stretch>
            </p:blipFill>
            <p:spPr bwMode="auto">
              <a:xfrm>
                <a:off x="3792" y="1680"/>
                <a:ext cx="288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01" name="Picture 17" descr="ermin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69" t="17148" r="37727" b="76851"/>
              <a:stretch>
                <a:fillRect/>
              </a:stretch>
            </p:blipFill>
            <p:spPr bwMode="auto">
              <a:xfrm>
                <a:off x="3648" y="3552"/>
                <a:ext cx="480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09970" name="Text Box 18"/>
            <p:cNvSpPr txBox="1">
              <a:spLocks noChangeArrowheads="1"/>
            </p:cNvSpPr>
            <p:nvPr/>
          </p:nvSpPr>
          <p:spPr bwMode="auto">
            <a:xfrm>
              <a:off x="2880" y="336"/>
              <a:ext cx="2640" cy="498"/>
            </a:xfrm>
            <a:prstGeom prst="rect">
              <a:avLst/>
            </a:prstGeom>
            <a:solidFill>
              <a:srgbClr val="DFCCAB"/>
            </a:solidFill>
            <a:ln w="28575">
              <a:solidFill>
                <a:srgbClr val="9A79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4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  <a:ea typeface="+mn-ea"/>
                  <a:cs typeface="+mn-cs"/>
                </a:rPr>
                <a:t>Bag of ‘words’</a:t>
              </a:r>
            </a:p>
          </p:txBody>
        </p:sp>
        <p:sp>
          <p:nvSpPr>
            <p:cNvPr id="41990" name="Line 19"/>
            <p:cNvSpPr>
              <a:spLocks noChangeShapeType="1"/>
            </p:cNvSpPr>
            <p:nvPr/>
          </p:nvSpPr>
          <p:spPr bwMode="auto">
            <a:xfrm>
              <a:off x="2160" y="576"/>
              <a:ext cx="720" cy="0"/>
            </a:xfrm>
            <a:prstGeom prst="line">
              <a:avLst/>
            </a:prstGeom>
            <a:noFill/>
            <a:ln w="38100">
              <a:solidFill>
                <a:srgbClr val="3333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3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Bag of words + pyramids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4" y="1600200"/>
            <a:ext cx="7543271" cy="4525963"/>
          </a:xfrm>
        </p:spPr>
      </p:pic>
    </p:spTree>
    <p:extLst>
      <p:ext uri="{BB962C8B-B14F-4D97-AF65-F5344CB8AC3E}">
        <p14:creationId xmlns:p14="http://schemas.microsoft.com/office/powerpoint/2010/main" val="204276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Bag of words + pyramids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" y="1600200"/>
            <a:ext cx="7743112" cy="4525963"/>
          </a:xfrm>
        </p:spPr>
      </p:pic>
    </p:spTree>
    <p:extLst>
      <p:ext uri="{BB962C8B-B14F-4D97-AF65-F5344CB8AC3E}">
        <p14:creationId xmlns:p14="http://schemas.microsoft.com/office/powerpoint/2010/main" val="47287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68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 bag of words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BoW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Spatial Pyramid Matching</a:t>
            </a:r>
          </a:p>
          <a:p>
            <a:r>
              <a:rPr lang="en-US" dirty="0" smtClean="0"/>
              <a:t>Naïve Bayes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14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Bayes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39656"/>
          </a:xfrm>
        </p:spPr>
        <p:txBody>
          <a:bodyPr>
            <a:normAutofit fontScale="92500"/>
          </a:bodyPr>
          <a:lstStyle/>
          <a:p>
            <a:r>
              <a:rPr lang="en-US" dirty="0"/>
              <a:t>Classify image using histograms of occurrences on visual words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only present/absence of a word is taken into account</a:t>
            </a:r>
            <a:r>
              <a:rPr lang="en-US" dirty="0" smtClean="0"/>
              <a:t>:</a:t>
            </a:r>
          </a:p>
          <a:p>
            <a:r>
              <a:rPr lang="en-US" dirty="0"/>
              <a:t>Naïve Bayes classifier assumes that visual words are conditionally independent given object </a:t>
            </a:r>
            <a:r>
              <a:rPr lang="en-US" dirty="0" smtClean="0"/>
              <a:t>class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5943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Csurka</a:t>
            </a:r>
            <a:r>
              <a:rPr lang="en-US" dirty="0" smtClean="0"/>
              <a:t> </a:t>
            </a:r>
            <a:r>
              <a:rPr lang="en-US" dirty="0"/>
              <a:t>Bray, Dance &amp; Fan, 2004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85" y="2369386"/>
            <a:ext cx="3048000" cy="1125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264253"/>
            <a:ext cx="1920836" cy="56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2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Bayes - prior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229600" cy="423965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Model </a:t>
                </a:r>
                <a:r>
                  <a:rPr lang="en-US" dirty="0"/>
                  <a:t>for each object class</a:t>
                </a:r>
                <a:r>
                  <a:rPr lang="en-US" dirty="0" smtClean="0"/>
                  <a:t>:</a:t>
                </a:r>
                <a:endParaRPr lang="en-US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𝑐</m:t>
                      </m:r>
                      <m:r>
                        <a:rPr lang="en-US" b="0" i="1" smtClean="0">
                          <a:latin typeface="Cambria Math" charset="0"/>
                        </a:rPr>
                        <m:t>)= 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sup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b="0" i="1" baseline="-25000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b="0" i="1" baseline="-25000" smtClean="0">
                                  <a:latin typeface="Cambria Math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b="0" i="1" baseline="-25000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r>
                  <a:rPr lang="en-US" dirty="0"/>
                  <a:t>Class </a:t>
                </a:r>
                <a:r>
                  <a:rPr lang="en-US" dirty="0" smtClean="0"/>
                  <a:t>priors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𝑐</m:t>
                    </m:r>
                    <m:r>
                      <a:rPr lang="en-US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 encode how likely we are to see one class versus others.</a:t>
                </a:r>
              </a:p>
              <a:p>
                <a:r>
                  <a:rPr lang="en-US" dirty="0" smtClean="0"/>
                  <a:t>Note that: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</m:sup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229600" cy="4239656"/>
              </a:xfrm>
              <a:blipFill rotWithShape="0">
                <a:blip r:embed="rId2"/>
                <a:stretch>
                  <a:fillRect l="-1481" t="-3741" r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5943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Csurka</a:t>
            </a:r>
            <a:r>
              <a:rPr lang="en-US" dirty="0" smtClean="0"/>
              <a:t> </a:t>
            </a:r>
            <a:r>
              <a:rPr lang="en-US" dirty="0"/>
              <a:t>Bray, Dance &amp; Fan, 2004 </a:t>
            </a:r>
          </a:p>
        </p:txBody>
      </p:sp>
    </p:spTree>
    <p:extLst>
      <p:ext uri="{BB962C8B-B14F-4D97-AF65-F5344CB8AC3E}">
        <p14:creationId xmlns:p14="http://schemas.microsoft.com/office/powerpoint/2010/main" val="208596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Bayes - posterior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With the equations from the previous slides, we can now calculate the probability that an image represented by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𝒙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belongs to class category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𝑐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1" i="1" smtClean="0">
                          <a:latin typeface="Cambria Math" charset="0"/>
                        </a:rPr>
                        <m:t>𝒙</m:t>
                      </m:r>
                      <m:r>
                        <a:rPr lang="en-US" b="0" i="1" smtClean="0">
                          <a:latin typeface="Cambria Math" charset="0"/>
                        </a:rPr>
                        <m:t>)= 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b="1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latin typeface="Cambria Math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b="1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charset="0"/>
                                    </a:rPr>
                                    <m:t>𝒙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51054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50000"/>
                </a:solidFill>
              </a:rPr>
              <a:t>Bayes Theorem</a:t>
            </a:r>
            <a:endParaRPr lang="en-US" sz="3200" dirty="0">
              <a:solidFill>
                <a:srgbClr val="85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2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Bayes </a:t>
            </a:r>
            <a:r>
              <a:rPr lang="mr-IN" dirty="0" smtClean="0"/>
              <a:t>–</a:t>
            </a:r>
            <a:r>
              <a:rPr lang="en-US" dirty="0" smtClean="0"/>
              <a:t> posterior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With the equations from the previous slides, we can now calculate the probability that an image represented by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𝒙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belongs to class category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𝑐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1" i="1" smtClean="0">
                          <a:latin typeface="Cambria Math" charset="0"/>
                        </a:rPr>
                        <m:t>𝒙</m:t>
                      </m:r>
                      <m:r>
                        <a:rPr lang="en-US" b="0" i="1" smtClean="0">
                          <a:latin typeface="Cambria Math" charset="0"/>
                        </a:rPr>
                        <m:t>)= 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b="1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latin typeface="Cambria Math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b="1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charset="0"/>
                                    </a:rPr>
                                    <m:t>𝒙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′)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b="1" i="1">
                          <a:latin typeface="Cambria Math" charset="0"/>
                        </a:rPr>
                        <m:t>𝒙</m:t>
                      </m:r>
                      <m:r>
                        <a:rPr lang="en-US" i="1">
                          <a:latin typeface="Cambria Math" charset="0"/>
                        </a:rPr>
                        <m:t>)= </m:t>
                      </m:r>
                      <m:f>
                        <m:fPr>
                          <m:ctrlPr>
                            <a:rPr lang="mr-IN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</m:e>
                          </m:d>
                          <m:nary>
                            <m:naryPr>
                              <m:chr m:val="∏"/>
                              <m:ctrlPr>
                                <a:rPr lang="is-IS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𝑚</m:t>
                              </m:r>
                            </m:sup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i="1" baseline="-2500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nary>
                                <m:naryPr>
                                  <m:chr m:val="∏"/>
                                  <m:ctrlPr>
                                    <a:rPr lang="is-IS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𝑚</m:t>
                                  </m:r>
                                </m:sup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𝑃</m:t>
                                  </m:r>
                                  <m:d>
                                    <m:dPr>
                                      <m:endChr m:val="|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𝑥</m:t>
                                      </m:r>
                                      <m:r>
                                        <a:rPr lang="en-US" i="1" baseline="-25000"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en-US" i="1" baseline="-2500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′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Bayes - classification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 can now classify that the image represented by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</a:rPr>
                      <m:t>𝒙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is belongs class that has the highest probability: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𝑐</m:t>
                      </m:r>
                      <m:r>
                        <a:rPr lang="en-US" b="0" i="1" baseline="30000" smtClean="0">
                          <a:latin typeface="Cambria Math" charset="0"/>
                        </a:rPr>
                        <m:t>∗</m:t>
                      </m:r>
                      <m:r>
                        <a:rPr lang="en-US" b="0" i="1" smtClean="0">
                          <a:latin typeface="Cambria Math" charset="0"/>
                        </a:rPr>
                        <m:t> =</m:t>
                      </m:r>
                      <m:r>
                        <a:rPr lang="en-US" b="0" i="1" smtClean="0">
                          <a:latin typeface="Cambria Math" charset="0"/>
                        </a:rPr>
                        <m:t>𝑎𝑟𝑔</m:t>
                      </m:r>
                      <m:func>
                        <m:func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 b="0" i="0" smtClean="0">
                                  <a:latin typeface="Cambria Math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charset="0"/>
                            </a:rPr>
                            <m:t>𝒙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𝑐</m:t>
                      </m:r>
                      <m:r>
                        <a:rPr lang="en-US" i="1" baseline="30000">
                          <a:latin typeface="Cambria Math" charset="0"/>
                        </a:rPr>
                        <m:t>∗</m:t>
                      </m:r>
                      <m:r>
                        <a:rPr lang="en-US" i="1">
                          <a:latin typeface="Cambria Math" charset="0"/>
                        </a:rPr>
                        <m:t> =</m:t>
                      </m:r>
                      <m:r>
                        <a:rPr lang="en-US" i="1">
                          <a:latin typeface="Cambria Math" charset="0"/>
                        </a:rPr>
                        <m:t>𝑎𝑟𝑔</m:t>
                      </m:r>
                      <m:func>
                        <m:funcPr>
                          <m:ctrlPr>
                            <a:rPr lang="mr-IN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>
                                  <a:latin typeface="Cambria Math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850000"/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b="1" i="1">
                                  <a:latin typeface="Cambria Math" charset="0"/>
                                </a:rPr>
                                <m:t>𝒙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 r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52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break down the posterior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The probability that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</a:rPr>
                      <m:t>𝒙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belongs to class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𝑐</m:t>
                    </m:r>
                    <m:r>
                      <a:rPr lang="en-US" b="0" i="1" baseline="-25000" smtClean="0">
                        <a:latin typeface="Cambria Math" charset="0"/>
                      </a:rPr>
                      <m:t>1</m:t>
                    </m:r>
                  </m:oMath>
                </a14:m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baseline="-25000" smtClean="0">
                              <a:latin typeface="Cambria Math" charset="0"/>
                            </a:rPr>
                            <m:t>1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b="1" i="1">
                          <a:latin typeface="Cambria Math" charset="0"/>
                        </a:rPr>
                        <m:t>𝒙</m:t>
                      </m:r>
                      <m:r>
                        <a:rPr lang="en-US" i="1">
                          <a:latin typeface="Cambria Math" charset="0"/>
                        </a:rPr>
                        <m:t>)= </m:t>
                      </m:r>
                      <m:f>
                        <m:fPr>
                          <m:ctrlPr>
                            <a:rPr lang="mr-IN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baseline="-25000" smtClean="0">
                                  <a:latin typeface="Cambria Math" charset="0"/>
                                </a:rPr>
                                <m:t>1</m:t>
                              </m:r>
                            </m:e>
                          </m:d>
                          <m:nary>
                            <m:naryPr>
                              <m:chr m:val="∏"/>
                              <m:ctrlPr>
                                <a:rPr lang="is-IS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𝑚</m:t>
                              </m:r>
                            </m:sup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i="1" baseline="-2500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baseline="-25000" smtClean="0">
                                  <a:latin typeface="Cambria Math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nary>
                                <m:naryPr>
                                  <m:chr m:val="∏"/>
                                  <m:ctrlPr>
                                    <a:rPr lang="is-IS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𝑚</m:t>
                                  </m:r>
                                </m:sup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𝑃</m:t>
                                  </m:r>
                                  <m:d>
                                    <m:dPr>
                                      <m:endChr m:val="|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𝑥</m:t>
                                      </m:r>
                                      <m:r>
                                        <a:rPr lang="en-US" i="1" baseline="-25000"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en-US" i="1" baseline="-2500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′)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And the probability </a:t>
                </a:r>
                <a:r>
                  <a:rPr lang="en-US" dirty="0"/>
                  <a:t>that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</a:rPr>
                      <m:t>𝒙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belongs </a:t>
                </a:r>
                <a:r>
                  <a:rPr lang="en-US" dirty="0"/>
                  <a:t>to class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𝑐</m:t>
                    </m:r>
                  </m:oMath>
                </a14:m>
                <a:r>
                  <a:rPr lang="en-US" baseline="-25000" dirty="0" smtClean="0"/>
                  <a:t>2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baseline="-25000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b="1" i="1">
                          <a:latin typeface="Cambria Math" charset="0"/>
                        </a:rPr>
                        <m:t>𝒙</m:t>
                      </m:r>
                      <m:r>
                        <a:rPr lang="en-US" i="1">
                          <a:latin typeface="Cambria Math" charset="0"/>
                        </a:rPr>
                        <m:t>)= </m:t>
                      </m:r>
                      <m:f>
                        <m:fPr>
                          <m:ctrlPr>
                            <a:rPr lang="mr-IN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baseline="-25000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d>
                          <m:nary>
                            <m:naryPr>
                              <m:chr m:val="∏"/>
                              <m:ctrlPr>
                                <a:rPr lang="is-IS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𝑚</m:t>
                              </m:r>
                            </m:sup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i="1" baseline="-2500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baseline="-25000" smtClean="0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nary>
                                <m:naryPr>
                                  <m:chr m:val="∏"/>
                                  <m:ctrlPr>
                                    <a:rPr lang="is-IS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𝑚</m:t>
                                  </m:r>
                                </m:sup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𝑃</m:t>
                                  </m:r>
                                  <m:d>
                                    <m:dPr>
                                      <m:endChr m:val="|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𝑥</m:t>
                                      </m:r>
                                      <m:r>
                                        <a:rPr lang="en-US" i="1" baseline="-25000"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en-US" i="1" baseline="-2500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′)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baseline="-25000" dirty="0" smtClean="0"/>
              </a:p>
              <a:p>
                <a:pPr marL="0" indent="0">
                  <a:buNone/>
                </a:pPr>
                <a:endParaRPr lang="en-US" baseline="-25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52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1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850000"/>
                </a:solidFill>
              </a:rPr>
              <a:t>Both their denominators are the same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The probability that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</a:rPr>
                      <m:t>𝒙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belongs to class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𝑐</m:t>
                    </m:r>
                    <m:r>
                      <a:rPr lang="en-US" b="0" i="1" baseline="-25000" smtClean="0">
                        <a:latin typeface="Cambria Math" charset="0"/>
                      </a:rPr>
                      <m:t>1</m:t>
                    </m:r>
                  </m:oMath>
                </a14:m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baseline="-25000" smtClean="0">
                              <a:latin typeface="Cambria Math" charset="0"/>
                            </a:rPr>
                            <m:t>1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b="1" i="1">
                          <a:latin typeface="Cambria Math" charset="0"/>
                        </a:rPr>
                        <m:t>𝒙</m:t>
                      </m:r>
                      <m:r>
                        <a:rPr lang="en-US" i="1">
                          <a:latin typeface="Cambria Math" charset="0"/>
                        </a:rPr>
                        <m:t>)= </m:t>
                      </m:r>
                      <m:f>
                        <m:fPr>
                          <m:ctrlPr>
                            <a:rPr lang="mr-IN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baseline="-25000" smtClean="0">
                                  <a:latin typeface="Cambria Math" charset="0"/>
                                </a:rPr>
                                <m:t>1</m:t>
                              </m:r>
                            </m:e>
                          </m:d>
                          <m:nary>
                            <m:naryPr>
                              <m:chr m:val="∏"/>
                              <m:ctrlPr>
                                <a:rPr lang="is-IS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𝑚</m:t>
                              </m:r>
                            </m:sup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i="1" baseline="-2500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baseline="-25000" smtClean="0">
                                  <a:latin typeface="Cambria Math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i="1" smtClean="0">
                                  <a:solidFill>
                                    <a:srgbClr val="850000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rgbClr val="85000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i="1">
                                  <a:solidFill>
                                    <a:srgbClr val="8500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rgbClr val="850000"/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85000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850000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850000"/>
                                          </a:solidFill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nary>
                                <m:naryPr>
                                  <m:chr m:val="∏"/>
                                  <m:ctrlPr>
                                    <a:rPr lang="is-I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sup>
                                <m:e>
                                  <m:r>
                                    <a:rPr lang="en-U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  <m:t>𝑃</m:t>
                                  </m:r>
                                  <m:d>
                                    <m:dPr>
                                      <m:endChr m:val="|"/>
                                      <m:ctrlPr>
                                        <a:rPr lang="en-US" i="1">
                                          <a:solidFill>
                                            <a:srgbClr val="85000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850000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  <m:r>
                                        <a:rPr lang="en-US" i="1" baseline="-25000">
                                          <a:solidFill>
                                            <a:srgbClr val="85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en-US" i="1" baseline="-25000">
                                          <a:solidFill>
                                            <a:srgbClr val="85000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r>
                                    <a:rPr lang="en-US" i="1" baseline="-25000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  <m:t>′)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And the probability </a:t>
                </a:r>
                <a:r>
                  <a:rPr lang="en-US" dirty="0"/>
                  <a:t>that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</a:rPr>
                      <m:t>𝒙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belongs </a:t>
                </a:r>
                <a:r>
                  <a:rPr lang="en-US" dirty="0"/>
                  <a:t>to class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𝑐</m:t>
                    </m:r>
                  </m:oMath>
                </a14:m>
                <a:r>
                  <a:rPr lang="en-US" baseline="-25000" dirty="0" smtClean="0"/>
                  <a:t>2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baseline="-25000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b="1" i="1">
                          <a:latin typeface="Cambria Math" charset="0"/>
                        </a:rPr>
                        <m:t>𝒙</m:t>
                      </m:r>
                      <m:r>
                        <a:rPr lang="en-US" i="1">
                          <a:latin typeface="Cambria Math" charset="0"/>
                        </a:rPr>
                        <m:t>)= </m:t>
                      </m:r>
                      <m:f>
                        <m:fPr>
                          <m:ctrlPr>
                            <a:rPr lang="mr-IN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baseline="-25000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d>
                          <m:nary>
                            <m:naryPr>
                              <m:chr m:val="∏"/>
                              <m:ctrlPr>
                                <a:rPr lang="is-IS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𝑚</m:t>
                              </m:r>
                            </m:sup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i="1" baseline="-2500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baseline="-25000" smtClean="0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i="1" smtClean="0">
                                  <a:solidFill>
                                    <a:srgbClr val="850000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rgbClr val="85000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i="1">
                                  <a:solidFill>
                                    <a:srgbClr val="8500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rgbClr val="850000"/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85000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850000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850000"/>
                                          </a:solidFill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nary>
                                <m:naryPr>
                                  <m:chr m:val="∏"/>
                                  <m:ctrlPr>
                                    <a:rPr lang="is-I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sup>
                                <m:e>
                                  <m:r>
                                    <a:rPr lang="en-U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  <m:t>𝑃</m:t>
                                  </m:r>
                                  <m:d>
                                    <m:dPr>
                                      <m:endChr m:val="|"/>
                                      <m:ctrlPr>
                                        <a:rPr lang="en-US" i="1">
                                          <a:solidFill>
                                            <a:srgbClr val="85000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850000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  <m:r>
                                        <a:rPr lang="en-US" i="1" baseline="-25000">
                                          <a:solidFill>
                                            <a:srgbClr val="85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en-US" i="1" baseline="-25000">
                                          <a:solidFill>
                                            <a:srgbClr val="85000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r>
                                    <a:rPr lang="en-US" i="1" baseline="-25000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solidFill>
                                        <a:srgbClr val="850000"/>
                                      </a:solidFill>
                                      <a:latin typeface="Cambria Math" charset="0"/>
                                    </a:rPr>
                                    <m:t>′)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baseline="-25000" dirty="0" smtClean="0"/>
              </a:p>
              <a:p>
                <a:pPr marL="0" indent="0">
                  <a:buNone/>
                </a:pPr>
                <a:endParaRPr lang="en-US" baseline="-25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52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88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Origin 1: Texture Recognition</a:t>
            </a:r>
          </a:p>
        </p:txBody>
      </p:sp>
      <p:pic>
        <p:nvPicPr>
          <p:cNvPr id="43011" name="Picture 2" descr="The texture spectrum">
            <a:hlinkClick r:id="rId2" tooltip="The texture spectrum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106613"/>
            <a:ext cx="8905875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2492375" y="5453063"/>
            <a:ext cx="371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>
                <a:latin typeface="Arial" charset="0"/>
              </a:rPr>
              <a:t>Example textures (from Wikipedia)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7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850000"/>
                </a:solidFill>
              </a:rPr>
              <a:t>Both their denominators are the same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Since we only want the max, we can ignore the denominator: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i="1" baseline="-25000">
                              <a:latin typeface="Cambria Math" charset="0"/>
                            </a:rPr>
                            <m:t>1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b="1" i="1">
                          <a:latin typeface="Cambria Math" charset="0"/>
                        </a:rPr>
                        <m:t>𝒙</m:t>
                      </m:r>
                      <m:r>
                        <a:rPr lang="en-US" i="1">
                          <a:latin typeface="Cambria Math" charset="0"/>
                        </a:rPr>
                        <m:t>)</m:t>
                      </m:r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i="1" baseline="-25000">
                              <a:latin typeface="Cambria Math" charset="0"/>
                            </a:rPr>
                            <m:t>1</m:t>
                          </m:r>
                        </m:e>
                      </m:d>
                      <m:nary>
                        <m:naryPr>
                          <m:chr m:val="∏"/>
                          <m:ctrlPr>
                            <a:rPr lang="is-IS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</m:sup>
                        <m:e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 baseline="-2500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i="1" baseline="-25000"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i="1" baseline="-25000">
                              <a:latin typeface="Cambria Math" charset="0"/>
                            </a:rPr>
                            <m:t>1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i="1" baseline="-25000"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b="1" i="1">
                          <a:latin typeface="Cambria Math" charset="0"/>
                        </a:rPr>
                        <m:t>𝒙</m:t>
                      </m:r>
                      <m:r>
                        <a:rPr lang="en-US" i="1">
                          <a:latin typeface="Cambria Math" charset="0"/>
                        </a:rPr>
                        <m:t>)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i="1" baseline="-25000">
                              <a:latin typeface="Cambria Math" charset="0"/>
                            </a:rPr>
                            <m:t>2</m:t>
                          </m:r>
                        </m:e>
                      </m:d>
                      <m:nary>
                        <m:naryPr>
                          <m:chr m:val="∏"/>
                          <m:ctrlPr>
                            <a:rPr lang="is-IS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</m:sup>
                        <m:e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 baseline="-2500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i="1" baseline="-25000"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i="1" baseline="-25000"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65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For the general class c,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b="1" i="1">
                          <a:latin typeface="Cambria Math" charset="0"/>
                        </a:rPr>
                        <m:t>𝒙</m:t>
                      </m:r>
                      <m:r>
                        <a:rPr lang="en-US" i="1">
                          <a:latin typeface="Cambria Math" charset="0"/>
                        </a:rPr>
                        <m:t>)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</m:e>
                      </m:d>
                      <m:nary>
                        <m:naryPr>
                          <m:chr m:val="∏"/>
                          <m:ctrlPr>
                            <a:rPr lang="is-IS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</m:sup>
                        <m:e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 baseline="-2500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i="1" baseline="-25000"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i="1" dirty="0" smtClean="0">
                  <a:latin typeface="Cambria Math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57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For the general class c,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b="1" i="1">
                          <a:latin typeface="Cambria Math" charset="0"/>
                        </a:rPr>
                        <m:t>𝒙</m:t>
                      </m:r>
                      <m:r>
                        <a:rPr lang="en-US" i="1">
                          <a:latin typeface="Cambria Math" charset="0"/>
                        </a:rPr>
                        <m:t>)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</m:e>
                      </m:d>
                      <m:nary>
                        <m:naryPr>
                          <m:chr m:val="∏"/>
                          <m:ctrlPr>
                            <a:rPr lang="is-IS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</m:sup>
                        <m:e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 baseline="-2500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i="1" baseline="-25000"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latin typeface="Cambria Math" charset="0"/>
                  </a:rPr>
                  <a:t>We can take the log: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  <m:r>
                            <a:rPr lang="en-US" b="1" i="1">
                              <a:latin typeface="Cambria Math" charset="0"/>
                            </a:rPr>
                            <m:t>𝒙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>
                        <a:rPr lang="en-US" b="0" i="1" smtClean="0">
                          <a:latin typeface="Cambria Math" charset="0"/>
                        </a:rPr>
                        <m:t>𝑙𝑜𝑔</m:t>
                      </m:r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+ 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sup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𝑙𝑜𝑔</m:t>
                          </m:r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 baseline="-2500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 baseline="-25000">
                                  <a:latin typeface="Cambria Math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i="1" baseline="-25000"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i="1" dirty="0">
                  <a:latin typeface="Cambria Math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Bayes - classification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So, the following </a:t>
                </a:r>
                <a:r>
                  <a:rPr lang="en-US" dirty="0" smtClean="0"/>
                  <a:t>classification </a:t>
                </a:r>
                <a:r>
                  <a:rPr lang="en-US" dirty="0" smtClean="0"/>
                  <a:t>becomes:</a:t>
                </a:r>
              </a:p>
              <a:p>
                <a:pPr marL="0" indent="0">
                  <a:buNone/>
                </a:pPr>
                <a:endParaRPr lang="en-US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𝑐</m:t>
                      </m:r>
                      <m:r>
                        <a:rPr lang="en-US" b="0" i="1" baseline="30000" smtClean="0">
                          <a:latin typeface="Cambria Math" charset="0"/>
                        </a:rPr>
                        <m:t>∗</m:t>
                      </m:r>
                      <m:r>
                        <a:rPr lang="en-US" b="0" i="1" smtClean="0">
                          <a:latin typeface="Cambria Math" charset="0"/>
                        </a:rPr>
                        <m:t> =</m:t>
                      </m:r>
                      <m:r>
                        <a:rPr lang="en-US" b="0" i="1" smtClean="0">
                          <a:latin typeface="Cambria Math" charset="0"/>
                        </a:rPr>
                        <m:t>𝑎𝑟𝑔</m:t>
                      </m:r>
                      <m:func>
                        <m:func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 b="0" i="0" smtClean="0">
                                  <a:latin typeface="Cambria Math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charset="0"/>
                            </a:rPr>
                            <m:t>𝒙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𝑐</m:t>
                      </m:r>
                      <m:r>
                        <a:rPr lang="en-US" i="1" baseline="30000">
                          <a:latin typeface="Cambria Math" charset="0"/>
                        </a:rPr>
                        <m:t>∗</m:t>
                      </m:r>
                      <m:r>
                        <a:rPr lang="en-US" i="1">
                          <a:latin typeface="Cambria Math" charset="0"/>
                        </a:rPr>
                        <m:t> =</m:t>
                      </m:r>
                      <m:r>
                        <a:rPr lang="en-US" i="1">
                          <a:latin typeface="Cambria Math" charset="0"/>
                        </a:rPr>
                        <m:t>𝑎𝑟𝑔</m:t>
                      </m:r>
                      <m:func>
                        <m:funcPr>
                          <m:ctrlPr>
                            <a:rPr lang="mr-IN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>
                                  <a:latin typeface="Cambria Math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850000"/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b="1" i="1">
                                  <a:latin typeface="Cambria Math" charset="0"/>
                                </a:rPr>
                                <m:t>𝒙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𝑐</m:t>
                      </m:r>
                      <m:r>
                        <a:rPr lang="en-US" i="1" baseline="30000">
                          <a:latin typeface="Cambria Math" charset="0"/>
                        </a:rPr>
                        <m:t>∗</m:t>
                      </m:r>
                      <m:r>
                        <a:rPr lang="en-US" i="1">
                          <a:latin typeface="Cambria Math" charset="0"/>
                        </a:rPr>
                        <m:t> =</m:t>
                      </m:r>
                      <m:r>
                        <a:rPr lang="en-US" i="1">
                          <a:latin typeface="Cambria Math" charset="0"/>
                        </a:rPr>
                        <m:t>𝑎𝑟𝑔</m:t>
                      </m:r>
                      <m:func>
                        <m:funcPr>
                          <m:ctrlPr>
                            <a:rPr lang="mr-IN" i="1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>
                                  <a:latin typeface="Cambria Math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charset="0"/>
                            </a:rPr>
                            <m:t>𝑙𝑜𝑔𝑃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i="1">
                              <a:latin typeface="Cambria Math" charset="0"/>
                            </a:rPr>
                            <m:t>+ </m:t>
                          </m:r>
                          <m:nary>
                            <m:naryPr>
                              <m:chr m:val="∑"/>
                              <m:ctrlPr>
                                <a:rPr lang="is-IS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𝑚</m:t>
                              </m:r>
                            </m:sup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𝑙𝑜𝑔𝑃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 baseline="-25000">
                                      <a:latin typeface="Cambria Math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i="1" baseline="-2500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00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Text Box 42"/>
          <p:cNvSpPr txBox="1">
            <a:spLocks noChangeArrowheads="1"/>
          </p:cNvSpPr>
          <p:nvPr/>
        </p:nvSpPr>
        <p:spPr bwMode="auto">
          <a:xfrm>
            <a:off x="2890838" y="6477000"/>
            <a:ext cx="340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 smtClean="0">
                <a:solidFill>
                  <a:srgbClr val="FFFF00"/>
                </a:solidFill>
              </a:rPr>
              <a:t>Lazebnik, Schmid &amp; Ponce (CVPR 2006)</a:t>
            </a:r>
          </a:p>
        </p:txBody>
      </p:sp>
      <p:sp>
        <p:nvSpPr>
          <p:cNvPr id="44" name="4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 category dataset</a:t>
            </a:r>
            <a:endParaRPr lang="es-ES" dirty="0"/>
          </a:p>
        </p:txBody>
      </p:sp>
      <p:pic>
        <p:nvPicPr>
          <p:cNvPr id="46" name="Picture 3" descr="scene_categorie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80108"/>
            <a:ext cx="91440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" descr="scene_categories_result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089400"/>
            <a:ext cx="6934200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2362200" y="3502749"/>
            <a:ext cx="31223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dirty="0" smtClean="0"/>
              <a:t>Multi-class classification results</a:t>
            </a:r>
            <a:br>
              <a:rPr lang="en-US" dirty="0" smtClean="0"/>
            </a:br>
            <a:r>
              <a:rPr lang="en-US" dirty="0" smtClean="0"/>
              <a:t>(100 training images per class)</a:t>
            </a:r>
          </a:p>
        </p:txBody>
      </p:sp>
      <p:sp>
        <p:nvSpPr>
          <p:cNvPr id="49" name="48 CuadroTexto"/>
          <p:cNvSpPr txBox="1"/>
          <p:nvPr/>
        </p:nvSpPr>
        <p:spPr>
          <a:xfrm>
            <a:off x="5868144" y="6488668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Svetlana </a:t>
            </a:r>
            <a:r>
              <a:rPr lang="en-US" dirty="0" err="1" smtClean="0"/>
              <a:t>Lazebnik</a:t>
            </a:r>
            <a:endParaRPr lang="es-E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0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Caltech101 dataset</a:t>
            </a:r>
            <a:br>
              <a:rPr lang="en-US" dirty="0" smtClean="0"/>
            </a:br>
            <a:endParaRPr lang="es-ES" dirty="0"/>
          </a:p>
        </p:txBody>
      </p:sp>
      <p:pic>
        <p:nvPicPr>
          <p:cNvPr id="30" name="Picture 3" descr="image_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2038"/>
            <a:ext cx="982663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1" name="Picture 4" descr="image_00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9225" y="1062038"/>
            <a:ext cx="1247775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2" name="Picture 5" descr="image_0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062038"/>
            <a:ext cx="763588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" name="Picture 6" descr="image_00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0288" y="1062038"/>
            <a:ext cx="1484312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" name="Picture 7" descr="image_00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70575" y="1062038"/>
            <a:ext cx="1516063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" name="Picture 8" descr="image_00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2205038"/>
            <a:ext cx="1112838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6" name="Picture 9" descr="image_00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27625" y="1062038"/>
            <a:ext cx="6604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7" name="Picture 10" descr="image_00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43788" y="1062038"/>
            <a:ext cx="1319212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8" name="Picture 11" descr="image_003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68450" y="2205038"/>
            <a:ext cx="1135063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9" name="Picture 12" descr="image_000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54313" y="2205038"/>
            <a:ext cx="8001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" name="Picture 13" descr="image_00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16325" y="2205038"/>
            <a:ext cx="16256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" name="Picture 14" descr="image_00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0" y="2205038"/>
            <a:ext cx="135255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2" name="Picture 15" descr="image_002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59575" y="2205038"/>
            <a:ext cx="631825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3" name="Picture 16" descr="image_000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67600" y="2205038"/>
            <a:ext cx="12954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5" name="Rectangle 17"/>
          <p:cNvSpPr>
            <a:spLocks noChangeArrowheads="1"/>
          </p:cNvSpPr>
          <p:nvPr/>
        </p:nvSpPr>
        <p:spPr bwMode="auto">
          <a:xfrm>
            <a:off x="704056" y="718049"/>
            <a:ext cx="7735887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</a:rPr>
              <a:t>http://www.vision.caltech.edu/Image_Datasets/Caltech101/Caltech101.html</a:t>
            </a:r>
          </a:p>
        </p:txBody>
      </p:sp>
      <p:grpSp>
        <p:nvGrpSpPr>
          <p:cNvPr id="50" name="Group 18"/>
          <p:cNvGrpSpPr>
            <a:grpSpLocks/>
          </p:cNvGrpSpPr>
          <p:nvPr/>
        </p:nvGrpSpPr>
        <p:grpSpPr bwMode="auto">
          <a:xfrm>
            <a:off x="838200" y="3352800"/>
            <a:ext cx="7508875" cy="2911475"/>
            <a:chOff x="528" y="2256"/>
            <a:chExt cx="4730" cy="1834"/>
          </a:xfrm>
        </p:grpSpPr>
        <p:sp>
          <p:nvSpPr>
            <p:cNvPr id="51" name="Text Box 19"/>
            <p:cNvSpPr txBox="1">
              <a:spLocks noChangeArrowheads="1"/>
            </p:cNvSpPr>
            <p:nvPr/>
          </p:nvSpPr>
          <p:spPr bwMode="auto">
            <a:xfrm>
              <a:off x="672" y="2256"/>
              <a:ext cx="412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 dirty="0" smtClean="0"/>
                <a:t>Multi-class classification results (30 training images per class)</a:t>
              </a:r>
            </a:p>
          </p:txBody>
        </p:sp>
        <p:pic>
          <p:nvPicPr>
            <p:cNvPr id="52" name="Picture 20" descr="caltech101_results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28" y="2490"/>
              <a:ext cx="4730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52 CuadroTexto"/>
          <p:cNvSpPr txBox="1"/>
          <p:nvPr/>
        </p:nvSpPr>
        <p:spPr>
          <a:xfrm rot="16200000">
            <a:off x="7321406" y="3442102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Svetlana </a:t>
            </a:r>
            <a:r>
              <a:rPr lang="en-US" dirty="0" err="1" smtClean="0"/>
              <a:t>Lazebnik</a:t>
            </a:r>
            <a:endParaRPr lang="es-E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09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7"/>
          <p:cNvSpPr>
            <a:spLocks noChangeArrowheads="1"/>
          </p:cNvSpPr>
          <p:nvPr/>
        </p:nvSpPr>
        <p:spPr bwMode="auto">
          <a:xfrm>
            <a:off x="228600" y="5772150"/>
            <a:ext cx="868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Juan Carlos Niebles, Hongcheng Wang and Li Fei-Fei, </a:t>
            </a:r>
            <a:r>
              <a:rPr lang="en-US" sz="1600" b="1">
                <a:hlinkClick r:id="rId3"/>
              </a:rPr>
              <a:t>Unsupervised Learning of Human Action Categories Using Spatial-Temporal Words</a:t>
            </a:r>
            <a:r>
              <a:rPr lang="en-US" sz="1600"/>
              <a:t>, IJCV 2008.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143000"/>
            <a:ext cx="70104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990600" y="838200"/>
            <a:ext cx="37449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Space-time interest points</a:t>
            </a:r>
          </a:p>
        </p:txBody>
      </p:sp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3811588"/>
            <a:ext cx="6019800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dirty="0" smtClean="0">
                <a:solidFill>
                  <a:prstClr val="black"/>
                </a:solidFill>
                <a:ea typeface="+mn-ea"/>
                <a:cs typeface="+mn-cs"/>
              </a:rPr>
              <a:t>Bags of features for action recognition</a:t>
            </a:r>
            <a:br>
              <a:rPr lang="en-US" dirty="0" smtClean="0">
                <a:solidFill>
                  <a:prstClr val="black"/>
                </a:solidFill>
                <a:ea typeface="+mn-ea"/>
                <a:cs typeface="+mn-cs"/>
              </a:rPr>
            </a:br>
            <a:endParaRPr lang="es-E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7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Bags of features for action recognition</a:t>
            </a:r>
            <a:br>
              <a:rPr lang="en-US" smtClean="0"/>
            </a:br>
            <a:endParaRPr lang="es-E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8600" y="5791200"/>
            <a:ext cx="868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Juan Carlos </a:t>
            </a:r>
            <a:r>
              <a:rPr lang="en-US" sz="1600" dirty="0" err="1"/>
              <a:t>Niebles</a:t>
            </a:r>
            <a:r>
              <a:rPr lang="en-US" sz="1600" dirty="0"/>
              <a:t>, </a:t>
            </a:r>
            <a:r>
              <a:rPr lang="en-US" sz="1600" dirty="0" err="1"/>
              <a:t>Hongcheng</a:t>
            </a:r>
            <a:r>
              <a:rPr lang="en-US" sz="1600" dirty="0"/>
              <a:t> Wang and Li </a:t>
            </a:r>
            <a:r>
              <a:rPr lang="en-US" sz="1600" dirty="0" err="1"/>
              <a:t>Fei-Fei</a:t>
            </a:r>
            <a:r>
              <a:rPr lang="en-US" sz="1600" dirty="0"/>
              <a:t>, </a:t>
            </a:r>
            <a:r>
              <a:rPr lang="en-US" sz="1600" b="1" dirty="0">
                <a:hlinkClick r:id="rId3"/>
              </a:rPr>
              <a:t>Unsupervised Learning of Human Action Categories Using Spatial-Temporal Words</a:t>
            </a:r>
            <a:r>
              <a:rPr lang="en-US" sz="1600" dirty="0"/>
              <a:t>, IJCV 2008.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9263" y="762000"/>
            <a:ext cx="551973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5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have learned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688"/>
            <a:ext cx="8229600" cy="4525963"/>
          </a:xfrm>
        </p:spPr>
        <p:txBody>
          <a:bodyPr/>
          <a:lstStyle/>
          <a:p>
            <a:r>
              <a:rPr lang="en-US" dirty="0" smtClean="0"/>
              <a:t>Visual bag of words (</a:t>
            </a:r>
            <a:r>
              <a:rPr lang="en-US" dirty="0" err="1" smtClean="0"/>
              <a:t>BoW</a:t>
            </a:r>
            <a:r>
              <a:rPr lang="en-US" dirty="0" smtClean="0"/>
              <a:t>)</a:t>
            </a:r>
          </a:p>
          <a:p>
            <a:r>
              <a:rPr lang="en-US" dirty="0" smtClean="0"/>
              <a:t>Spatial Pyramid Matching</a:t>
            </a:r>
            <a:endParaRPr lang="en-US" dirty="0" smtClean="0"/>
          </a:p>
          <a:p>
            <a:r>
              <a:rPr lang="en-US" dirty="0" smtClean="0"/>
              <a:t>Naïve </a:t>
            </a:r>
            <a:r>
              <a:rPr lang="en-US" dirty="0"/>
              <a:t>B</a:t>
            </a:r>
            <a:r>
              <a:rPr lang="en-US" dirty="0" smtClean="0"/>
              <a:t>ayes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37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1: Texture recognition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1676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Texture is characterized by the repetition of basic elements or </a:t>
            </a:r>
            <a:r>
              <a:rPr lang="en-US" altLang="en-US" b="1" i="1" dirty="0" err="1" smtClean="0"/>
              <a:t>textons</a:t>
            </a:r>
            <a:endParaRPr lang="en-US" altLang="en-US" b="1" i="1" dirty="0"/>
          </a:p>
        </p:txBody>
      </p:sp>
      <p:pic>
        <p:nvPicPr>
          <p:cNvPr id="44036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194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94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123" descr="brodatz2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3340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124" descr="brodatz2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Picture 126" descr="brodatz2_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3340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64" descr="hexholes_patch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0"/>
            <a:ext cx="271463" cy="2682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3" name="Picture 165" descr="hexholes_patch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0"/>
            <a:ext cx="268288" cy="265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4" name="Picture 166" descr="hexholes_patch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0"/>
            <a:ext cx="271463" cy="2682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5" name="Picture 172" descr="brodatz1_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40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6" name="Picture 173" descr="brodatz1_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7" name="Picture 174" descr="brodatz1_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40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8" name="Rectangle 181"/>
          <p:cNvSpPr>
            <a:spLocks noChangeArrowheads="1"/>
          </p:cNvSpPr>
          <p:nvPr/>
        </p:nvSpPr>
        <p:spPr bwMode="auto">
          <a:xfrm>
            <a:off x="152400" y="5723414"/>
            <a:ext cx="891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r>
              <a:rPr lang="en-US" altLang="en-US">
                <a:latin typeface="Arial" charset="0"/>
              </a:rPr>
              <a:t>Julesz</a:t>
            </a:r>
            <a:r>
              <a:rPr lang="en-US" altLang="en-US" dirty="0">
                <a:latin typeface="Arial" charset="0"/>
              </a:rPr>
              <a:t>, 1981; </a:t>
            </a:r>
            <a:r>
              <a:rPr lang="en-US" altLang="en-US" dirty="0" err="1">
                <a:latin typeface="Arial" charset="0"/>
              </a:rPr>
              <a:t>Cula</a:t>
            </a:r>
            <a:r>
              <a:rPr lang="en-US" altLang="en-US" dirty="0">
                <a:latin typeface="Arial" charset="0"/>
              </a:rPr>
              <a:t> &amp; Dana, 2001; Leung &amp; Malik 2001; Mori, </a:t>
            </a:r>
            <a:r>
              <a:rPr lang="en-US" altLang="en-US" dirty="0" err="1">
                <a:latin typeface="Arial" charset="0"/>
              </a:rPr>
              <a:t>Belongie</a:t>
            </a:r>
            <a:r>
              <a:rPr lang="en-US" altLang="en-US" dirty="0">
                <a:latin typeface="Arial" charset="0"/>
              </a:rPr>
              <a:t> &amp; Malik, 2001; </a:t>
            </a:r>
            <a:r>
              <a:rPr lang="en-US" altLang="en-US" dirty="0" err="1">
                <a:latin typeface="Arial" charset="0"/>
              </a:rPr>
              <a:t>Schmid</a:t>
            </a:r>
            <a:r>
              <a:rPr lang="en-US" altLang="en-US" dirty="0">
                <a:latin typeface="Arial" charset="0"/>
              </a:rPr>
              <a:t> 2001; Varma &amp; Zisserman, 2002, 2003; </a:t>
            </a:r>
            <a:r>
              <a:rPr lang="en-US" altLang="en-US" dirty="0" err="1">
                <a:latin typeface="Arial" charset="0"/>
              </a:rPr>
              <a:t>Lazebnik</a:t>
            </a:r>
            <a:r>
              <a:rPr lang="en-US" altLang="en-US" dirty="0">
                <a:latin typeface="Arial" charset="0"/>
              </a:rPr>
              <a:t>, </a:t>
            </a:r>
            <a:r>
              <a:rPr lang="en-US" altLang="en-US" dirty="0" err="1">
                <a:latin typeface="Arial" charset="0"/>
              </a:rPr>
              <a:t>Schmid</a:t>
            </a:r>
            <a:r>
              <a:rPr lang="en-US" altLang="en-US" dirty="0">
                <a:latin typeface="Arial" charset="0"/>
              </a:rPr>
              <a:t> &amp; Ponce, 2003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1: Texture recognition</a:t>
            </a:r>
          </a:p>
        </p:txBody>
      </p:sp>
      <p:pic>
        <p:nvPicPr>
          <p:cNvPr id="9219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4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0375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3679825" y="1524000"/>
            <a:ext cx="484188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3706813" y="327660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711700" y="2376488"/>
            <a:ext cx="286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altLang="en-US">
                <a:solidFill>
                  <a:srgbClr val="FFFFFF"/>
                </a:solidFill>
                <a:latin typeface="Arial" charset="0"/>
              </a:rPr>
              <a:t>Universal texton dictionary</a:t>
            </a:r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3706813" y="513715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4800600" y="2209800"/>
            <a:ext cx="2660650" cy="152400"/>
            <a:chOff x="4800600" y="2209800"/>
            <a:chExt cx="2660650" cy="152400"/>
          </a:xfrm>
        </p:grpSpPr>
        <p:pic>
          <p:nvPicPr>
            <p:cNvPr id="45146" name="Picture 6" descr="hexholes_patch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209800"/>
              <a:ext cx="153988" cy="152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47" name="Picture 7" descr="hexholes_patch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211388"/>
              <a:ext cx="152400" cy="150812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48" name="Picture 8" descr="hexholes_patch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213" y="2209800"/>
              <a:ext cx="153987" cy="152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49" name="Picture 34" descr="brodatz1_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50" name="Picture 35" descr="brodatz1_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51" name="Picture 36" descr="brodatz1_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52" name="Picture 37" descr="brodatz1_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53" name="Picture 38" descr="brodatz1_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54" name="Picture 39" descr="brodatz2_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55" name="Picture 40" descr="brodatz2_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56" name="Picture 41" descr="brodatz2_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57" name="Picture 42" descr="brodatz2_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9" name="Group 98"/>
          <p:cNvGrpSpPr>
            <a:grpSpLocks/>
          </p:cNvGrpSpPr>
          <p:nvPr/>
        </p:nvGrpSpPr>
        <p:grpSpPr bwMode="auto">
          <a:xfrm>
            <a:off x="4800600" y="2832100"/>
            <a:ext cx="2667000" cy="1206500"/>
            <a:chOff x="4800600" y="2832100"/>
            <a:chExt cx="2667000" cy="1206500"/>
          </a:xfrm>
        </p:grpSpPr>
        <p:pic>
          <p:nvPicPr>
            <p:cNvPr id="45122" name="Picture 9" descr="brodatz1_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89255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23" name="Picture 10" descr="brodatz1_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389255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24" name="Picture 11" descr="brodatz1_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89255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25" name="Picture 12" descr="brodatz1_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389255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26" name="Picture 13" descr="brodatz1_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389255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127" name="Rectangle 17"/>
            <p:cNvSpPr>
              <a:spLocks noChangeArrowheads="1"/>
            </p:cNvSpPr>
            <p:nvPr/>
          </p:nvSpPr>
          <p:spPr bwMode="auto">
            <a:xfrm>
              <a:off x="5486400" y="3111500"/>
              <a:ext cx="152400" cy="6985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28" name="Rectangle 18"/>
            <p:cNvSpPr>
              <a:spLocks noChangeArrowheads="1"/>
            </p:cNvSpPr>
            <p:nvPr/>
          </p:nvSpPr>
          <p:spPr bwMode="auto">
            <a:xfrm>
              <a:off x="5715000" y="2971800"/>
              <a:ext cx="152400" cy="838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29" name="Rectangle 19"/>
            <p:cNvSpPr>
              <a:spLocks noChangeArrowheads="1"/>
            </p:cNvSpPr>
            <p:nvPr/>
          </p:nvSpPr>
          <p:spPr bwMode="auto">
            <a:xfrm>
              <a:off x="5943600" y="3076575"/>
              <a:ext cx="152400" cy="733425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30" name="Rectangle 20"/>
            <p:cNvSpPr>
              <a:spLocks noChangeArrowheads="1"/>
            </p:cNvSpPr>
            <p:nvPr/>
          </p:nvSpPr>
          <p:spPr bwMode="auto">
            <a:xfrm>
              <a:off x="6172200" y="2971800"/>
              <a:ext cx="152400" cy="838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31" name="Rectangle 21"/>
            <p:cNvSpPr>
              <a:spLocks noChangeArrowheads="1"/>
            </p:cNvSpPr>
            <p:nvPr/>
          </p:nvSpPr>
          <p:spPr bwMode="auto">
            <a:xfrm>
              <a:off x="6400800" y="2832100"/>
              <a:ext cx="152400" cy="9779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45132" name="Picture 52" descr="hexholes_patch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886200"/>
              <a:ext cx="153988" cy="152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33" name="Picture 53" descr="hexholes_patch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887788"/>
              <a:ext cx="152400" cy="150812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34" name="Picture 54" descr="hexholes_patch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213" y="3886200"/>
              <a:ext cx="153987" cy="152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35" name="Picture 55" descr="brodatz2_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389255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36" name="Picture 56" descr="brodatz2_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389255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37" name="Picture 57" descr="brodatz2_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389255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38" name="Picture 58" descr="brodatz2_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89255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139" name="Rectangle 59"/>
            <p:cNvSpPr>
              <a:spLocks noChangeArrowheads="1"/>
            </p:cNvSpPr>
            <p:nvPr/>
          </p:nvSpPr>
          <p:spPr bwMode="auto">
            <a:xfrm>
              <a:off x="6629400" y="374015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40" name="Rectangle 60"/>
            <p:cNvSpPr>
              <a:spLocks noChangeArrowheads="1"/>
            </p:cNvSpPr>
            <p:nvPr/>
          </p:nvSpPr>
          <p:spPr bwMode="auto">
            <a:xfrm>
              <a:off x="6858000" y="3657600"/>
              <a:ext cx="152400" cy="15875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41" name="Rectangle 61"/>
            <p:cNvSpPr>
              <a:spLocks noChangeArrowheads="1"/>
            </p:cNvSpPr>
            <p:nvPr/>
          </p:nvSpPr>
          <p:spPr bwMode="auto">
            <a:xfrm>
              <a:off x="7086600" y="374015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42" name="Rectangle 62"/>
            <p:cNvSpPr>
              <a:spLocks noChangeArrowheads="1"/>
            </p:cNvSpPr>
            <p:nvPr/>
          </p:nvSpPr>
          <p:spPr bwMode="auto">
            <a:xfrm>
              <a:off x="7315200" y="374015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43" name="Rectangle 63"/>
            <p:cNvSpPr>
              <a:spLocks noChangeArrowheads="1"/>
            </p:cNvSpPr>
            <p:nvPr/>
          </p:nvSpPr>
          <p:spPr bwMode="auto">
            <a:xfrm>
              <a:off x="4800600" y="37338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44" name="Rectangle 64"/>
            <p:cNvSpPr>
              <a:spLocks noChangeArrowheads="1"/>
            </p:cNvSpPr>
            <p:nvPr/>
          </p:nvSpPr>
          <p:spPr bwMode="auto">
            <a:xfrm>
              <a:off x="5029200" y="37338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45" name="Rectangle 65"/>
            <p:cNvSpPr>
              <a:spLocks noChangeArrowheads="1"/>
            </p:cNvSpPr>
            <p:nvPr/>
          </p:nvSpPr>
          <p:spPr bwMode="auto">
            <a:xfrm>
              <a:off x="5257800" y="36576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0" name="Group 99"/>
          <p:cNvGrpSpPr>
            <a:grpSpLocks/>
          </p:cNvGrpSpPr>
          <p:nvPr/>
        </p:nvGrpSpPr>
        <p:grpSpPr bwMode="auto">
          <a:xfrm>
            <a:off x="4800600" y="4572000"/>
            <a:ext cx="2667000" cy="1327150"/>
            <a:chOff x="4800600" y="4572000"/>
            <a:chExt cx="2667000" cy="1327150"/>
          </a:xfrm>
        </p:grpSpPr>
        <p:pic>
          <p:nvPicPr>
            <p:cNvPr id="45098" name="Picture 25" descr="brodatz2_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57531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99" name="Picture 26" descr="brodatz2_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7531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00" name="Picture 27" descr="brodatz2_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57531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01" name="Picture 28" descr="brodatz2_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57531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102" name="Rectangle 29"/>
            <p:cNvSpPr>
              <a:spLocks noChangeArrowheads="1"/>
            </p:cNvSpPr>
            <p:nvPr/>
          </p:nvSpPr>
          <p:spPr bwMode="auto">
            <a:xfrm>
              <a:off x="6629400" y="4756150"/>
              <a:ext cx="152400" cy="92075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03" name="Rectangle 30"/>
            <p:cNvSpPr>
              <a:spLocks noChangeArrowheads="1"/>
            </p:cNvSpPr>
            <p:nvPr/>
          </p:nvSpPr>
          <p:spPr bwMode="auto">
            <a:xfrm>
              <a:off x="6858000" y="4572000"/>
              <a:ext cx="152400" cy="11049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04" name="Rectangle 31"/>
            <p:cNvSpPr>
              <a:spLocks noChangeArrowheads="1"/>
            </p:cNvSpPr>
            <p:nvPr/>
          </p:nvSpPr>
          <p:spPr bwMode="auto">
            <a:xfrm>
              <a:off x="7086600" y="4708525"/>
              <a:ext cx="152400" cy="968375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05" name="Rectangle 32"/>
            <p:cNvSpPr>
              <a:spLocks noChangeArrowheads="1"/>
            </p:cNvSpPr>
            <p:nvPr/>
          </p:nvSpPr>
          <p:spPr bwMode="auto">
            <a:xfrm>
              <a:off x="7315200" y="4572000"/>
              <a:ext cx="152400" cy="11049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45106" name="Picture 66" descr="hexholes_patch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746750"/>
              <a:ext cx="153988" cy="152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07" name="Picture 67" descr="hexholes_patch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5748338"/>
              <a:ext cx="152400" cy="150812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08" name="Picture 68" descr="hexholes_patch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213" y="5746750"/>
              <a:ext cx="153987" cy="152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109" name="Rectangle 69"/>
            <p:cNvSpPr>
              <a:spLocks noChangeArrowheads="1"/>
            </p:cNvSpPr>
            <p:nvPr/>
          </p:nvSpPr>
          <p:spPr bwMode="auto">
            <a:xfrm>
              <a:off x="4800600" y="559435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10" name="Rectangle 70"/>
            <p:cNvSpPr>
              <a:spLocks noChangeArrowheads="1"/>
            </p:cNvSpPr>
            <p:nvPr/>
          </p:nvSpPr>
          <p:spPr bwMode="auto">
            <a:xfrm>
              <a:off x="5029200" y="5441950"/>
              <a:ext cx="152400" cy="2286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11" name="Rectangle 71"/>
            <p:cNvSpPr>
              <a:spLocks noChangeArrowheads="1"/>
            </p:cNvSpPr>
            <p:nvPr/>
          </p:nvSpPr>
          <p:spPr bwMode="auto">
            <a:xfrm>
              <a:off x="5257800" y="559435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45112" name="Picture 72" descr="brodatz1_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57531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13" name="Picture 73" descr="brodatz1_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57531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14" name="Picture 74" descr="brodatz1_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7531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15" name="Picture 75" descr="brodatz1_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57531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16" name="Picture 76" descr="brodatz1_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57531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117" name="Rectangle 77"/>
            <p:cNvSpPr>
              <a:spLocks noChangeArrowheads="1"/>
            </p:cNvSpPr>
            <p:nvPr/>
          </p:nvSpPr>
          <p:spPr bwMode="auto">
            <a:xfrm>
              <a:off x="5486400" y="5518150"/>
              <a:ext cx="152400" cy="15875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18" name="Rectangle 78"/>
            <p:cNvSpPr>
              <a:spLocks noChangeArrowheads="1"/>
            </p:cNvSpPr>
            <p:nvPr/>
          </p:nvSpPr>
          <p:spPr bwMode="auto">
            <a:xfrm>
              <a:off x="5715000" y="56007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19" name="Rectangle 79"/>
            <p:cNvSpPr>
              <a:spLocks noChangeArrowheads="1"/>
            </p:cNvSpPr>
            <p:nvPr/>
          </p:nvSpPr>
          <p:spPr bwMode="auto">
            <a:xfrm>
              <a:off x="5943600" y="56007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20" name="Rectangle 80"/>
            <p:cNvSpPr>
              <a:spLocks noChangeArrowheads="1"/>
            </p:cNvSpPr>
            <p:nvPr/>
          </p:nvSpPr>
          <p:spPr bwMode="auto">
            <a:xfrm>
              <a:off x="6172200" y="5518150"/>
              <a:ext cx="152400" cy="15875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21" name="Rectangle 81"/>
            <p:cNvSpPr>
              <a:spLocks noChangeArrowheads="1"/>
            </p:cNvSpPr>
            <p:nvPr/>
          </p:nvSpPr>
          <p:spPr bwMode="auto">
            <a:xfrm>
              <a:off x="6400800" y="5441950"/>
              <a:ext cx="152400" cy="23495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98" name="Group 97"/>
          <p:cNvGrpSpPr>
            <a:grpSpLocks/>
          </p:cNvGrpSpPr>
          <p:nvPr/>
        </p:nvGrpSpPr>
        <p:grpSpPr bwMode="auto">
          <a:xfrm>
            <a:off x="4800600" y="1066800"/>
            <a:ext cx="2667000" cy="1066800"/>
            <a:chOff x="4800600" y="1066800"/>
            <a:chExt cx="2667000" cy="1066800"/>
          </a:xfrm>
        </p:grpSpPr>
        <p:sp>
          <p:nvSpPr>
            <p:cNvPr id="45085" name="Rectangle 14"/>
            <p:cNvSpPr>
              <a:spLocks noChangeArrowheads="1"/>
            </p:cNvSpPr>
            <p:nvPr/>
          </p:nvSpPr>
          <p:spPr bwMode="auto">
            <a:xfrm>
              <a:off x="4800600" y="1200150"/>
              <a:ext cx="152400" cy="93345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86" name="Rectangle 15"/>
            <p:cNvSpPr>
              <a:spLocks noChangeArrowheads="1"/>
            </p:cNvSpPr>
            <p:nvPr/>
          </p:nvSpPr>
          <p:spPr bwMode="auto">
            <a:xfrm>
              <a:off x="5029200" y="1066800"/>
              <a:ext cx="152400" cy="10668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87" name="Rectangle 16"/>
            <p:cNvSpPr>
              <a:spLocks noChangeArrowheads="1"/>
            </p:cNvSpPr>
            <p:nvPr/>
          </p:nvSpPr>
          <p:spPr bwMode="auto">
            <a:xfrm>
              <a:off x="5257800" y="1200150"/>
              <a:ext cx="152400" cy="93345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88" name="Rectangle 43"/>
            <p:cNvSpPr>
              <a:spLocks noChangeArrowheads="1"/>
            </p:cNvSpPr>
            <p:nvPr/>
          </p:nvSpPr>
          <p:spPr bwMode="auto">
            <a:xfrm>
              <a:off x="54864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89" name="Rectangle 44"/>
            <p:cNvSpPr>
              <a:spLocks noChangeArrowheads="1"/>
            </p:cNvSpPr>
            <p:nvPr/>
          </p:nvSpPr>
          <p:spPr bwMode="auto">
            <a:xfrm>
              <a:off x="57150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0" name="Rectangle 45"/>
            <p:cNvSpPr>
              <a:spLocks noChangeArrowheads="1"/>
            </p:cNvSpPr>
            <p:nvPr/>
          </p:nvSpPr>
          <p:spPr bwMode="auto">
            <a:xfrm>
              <a:off x="59436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1" name="Rectangle 46"/>
            <p:cNvSpPr>
              <a:spLocks noChangeArrowheads="1"/>
            </p:cNvSpPr>
            <p:nvPr/>
          </p:nvSpPr>
          <p:spPr bwMode="auto">
            <a:xfrm>
              <a:off x="61722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2" name="Rectangle 47"/>
            <p:cNvSpPr>
              <a:spLocks noChangeArrowheads="1"/>
            </p:cNvSpPr>
            <p:nvPr/>
          </p:nvSpPr>
          <p:spPr bwMode="auto">
            <a:xfrm>
              <a:off x="6400800" y="1905000"/>
              <a:ext cx="152400" cy="2286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3" name="Rectangle 48"/>
            <p:cNvSpPr>
              <a:spLocks noChangeArrowheads="1"/>
            </p:cNvSpPr>
            <p:nvPr/>
          </p:nvSpPr>
          <p:spPr bwMode="auto">
            <a:xfrm>
              <a:off x="66294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4" name="Rectangle 49"/>
            <p:cNvSpPr>
              <a:spLocks noChangeArrowheads="1"/>
            </p:cNvSpPr>
            <p:nvPr/>
          </p:nvSpPr>
          <p:spPr bwMode="auto">
            <a:xfrm>
              <a:off x="68580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5" name="Rectangle 50"/>
            <p:cNvSpPr>
              <a:spLocks noChangeArrowheads="1"/>
            </p:cNvSpPr>
            <p:nvPr/>
          </p:nvSpPr>
          <p:spPr bwMode="auto">
            <a:xfrm>
              <a:off x="70866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6" name="Rectangle 51"/>
            <p:cNvSpPr>
              <a:spLocks noChangeArrowheads="1"/>
            </p:cNvSpPr>
            <p:nvPr/>
          </p:nvSpPr>
          <p:spPr bwMode="auto">
            <a:xfrm>
              <a:off x="73152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7" name="Text Box 82"/>
            <p:cNvSpPr txBox="1">
              <a:spLocks noChangeArrowheads="1"/>
            </p:cNvSpPr>
            <p:nvPr/>
          </p:nvSpPr>
          <p:spPr bwMode="auto">
            <a:xfrm>
              <a:off x="5534025" y="1374775"/>
              <a:ext cx="1187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/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histogram</a:t>
              </a:r>
            </a:p>
          </p:txBody>
        </p:sp>
      </p:grpSp>
      <p:grpSp>
        <p:nvGrpSpPr>
          <p:cNvPr id="102" name="Group 101"/>
          <p:cNvGrpSpPr>
            <a:grpSpLocks/>
          </p:cNvGrpSpPr>
          <p:nvPr/>
        </p:nvGrpSpPr>
        <p:grpSpPr bwMode="auto">
          <a:xfrm>
            <a:off x="1001713" y="3167063"/>
            <a:ext cx="7412037" cy="425450"/>
            <a:chOff x="4800600" y="2209800"/>
            <a:chExt cx="2660650" cy="152400"/>
          </a:xfrm>
        </p:grpSpPr>
        <p:pic>
          <p:nvPicPr>
            <p:cNvPr id="45073" name="Picture 6" descr="hexholes_patch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209800"/>
              <a:ext cx="153988" cy="152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74" name="Picture 7" descr="hexholes_patch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211388"/>
              <a:ext cx="152400" cy="150812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75" name="Picture 8" descr="hexholes_patch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213" y="2209800"/>
              <a:ext cx="153987" cy="152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76" name="Picture 34" descr="brodatz1_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77" name="Picture 35" descr="brodatz1_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78" name="Picture 36" descr="brodatz1_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79" name="Picture 37" descr="brodatz1_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80" name="Picture 38" descr="brodatz1_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81" name="Picture 39" descr="brodatz2_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82" name="Picture 40" descr="brodatz2_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83" name="Picture 41" descr="brodatz2_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84" name="Picture 42" descr="brodatz2_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5" name="Text Box 24"/>
          <p:cNvSpPr txBox="1">
            <a:spLocks noChangeArrowheads="1"/>
          </p:cNvSpPr>
          <p:nvPr/>
        </p:nvSpPr>
        <p:spPr bwMode="auto">
          <a:xfrm>
            <a:off x="1820863" y="3595688"/>
            <a:ext cx="559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FFFF"/>
                </a:solidFill>
                <a:latin typeface="Arial" charset="0"/>
              </a:rPr>
              <a:t>Universal texton dictionary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8" grpId="0" animBg="1"/>
      <p:bldP spid="9239" grpId="0" animBg="1"/>
      <p:bldP spid="9240" grpId="0"/>
      <p:bldP spid="9249" grpId="0" animBg="1"/>
      <p:bldP spid="1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Origin 2: Bag-of-words models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223B_slide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CS223B_slides_template</Template>
  <TotalTime>7021</TotalTime>
  <Words>1624</Words>
  <Application>Microsoft Macintosh PowerPoint</Application>
  <PresentationFormat>On-screen Show (4:3)</PresentationFormat>
  <Paragraphs>391</Paragraphs>
  <Slides>68</Slides>
  <Notes>36</Notes>
  <HiddenSlides>4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Calibri</vt:lpstr>
      <vt:lpstr>Cambria Math</vt:lpstr>
      <vt:lpstr>Courier New</vt:lpstr>
      <vt:lpstr>Geneva</vt:lpstr>
      <vt:lpstr>Mangal</vt:lpstr>
      <vt:lpstr>Wingdings</vt:lpstr>
      <vt:lpstr>Arial</vt:lpstr>
      <vt:lpstr>CS223B_slides_template</vt:lpstr>
      <vt:lpstr>Equation</vt:lpstr>
      <vt:lpstr>Image</vt:lpstr>
      <vt:lpstr>Lecture:  Visual Bag of Words</vt:lpstr>
      <vt:lpstr>What we will learn today</vt:lpstr>
      <vt:lpstr>What we will learn today</vt:lpstr>
      <vt:lpstr>PowerPoint Presentation</vt:lpstr>
      <vt:lpstr>PowerPoint Presentation</vt:lpstr>
      <vt:lpstr>Origin 1: Texture Recognition</vt:lpstr>
      <vt:lpstr>Origin 1: Texture recognition</vt:lpstr>
      <vt:lpstr>Origin 1: Texture recognition</vt:lpstr>
      <vt:lpstr>Origin 2: Bag-of-words models</vt:lpstr>
      <vt:lpstr>Origin 2: Bag-of-words models</vt:lpstr>
      <vt:lpstr>Origin 2: Bag-of-words models</vt:lpstr>
      <vt:lpstr>Origin 2: Bag-of-words models</vt:lpstr>
      <vt:lpstr>Bags of features for object recognition</vt:lpstr>
      <vt:lpstr>Bags of features for object recognition</vt:lpstr>
      <vt:lpstr>Bag of features</vt:lpstr>
      <vt:lpstr>Bag of features: outline</vt:lpstr>
      <vt:lpstr>Bag of features: outline</vt:lpstr>
      <vt:lpstr>Bag of features: outline</vt:lpstr>
      <vt:lpstr>Bag of features: outline</vt:lpstr>
      <vt:lpstr>1. Feature extraction</vt:lpstr>
      <vt:lpstr>1. Feature extraction</vt:lpstr>
      <vt:lpstr>1. Feature extraction</vt:lpstr>
      <vt:lpstr>2. Learning the visual vocabulary</vt:lpstr>
      <vt:lpstr>2. Learning the visual vocabulary</vt:lpstr>
      <vt:lpstr>2. Learning the visual vocabulary</vt:lpstr>
      <vt:lpstr>K-means clustering recap</vt:lpstr>
      <vt:lpstr>From clustering to vector quantization</vt:lpstr>
      <vt:lpstr>PowerPoint Presentation</vt:lpstr>
      <vt:lpstr>PowerPoint Presentation</vt:lpstr>
      <vt:lpstr>Visual vocabularies: Issues</vt:lpstr>
      <vt:lpstr>PowerPoint Presentation</vt:lpstr>
      <vt:lpstr>Image classification</vt:lpstr>
      <vt:lpstr>Uses of BoW representation</vt:lpstr>
      <vt:lpstr>Large-scale image matching</vt:lpstr>
      <vt:lpstr>Large-scale image search</vt:lpstr>
      <vt:lpstr>Weighting the words</vt:lpstr>
      <vt:lpstr>TF-IDF weighting</vt:lpstr>
      <vt:lpstr>TF-IDF weighting</vt:lpstr>
      <vt:lpstr>Inverted file</vt:lpstr>
      <vt:lpstr>Inverted file</vt:lpstr>
      <vt:lpstr>Large-scale image search</vt:lpstr>
      <vt:lpstr>Large-scale image search</vt:lpstr>
      <vt:lpstr>Example bag-of-words matches</vt:lpstr>
      <vt:lpstr>Example bag-of-words matches</vt:lpstr>
      <vt:lpstr>PowerPoint Presentation</vt:lpstr>
      <vt:lpstr>What about spatial info?</vt:lpstr>
      <vt:lpstr>What we will learn today</vt:lpstr>
      <vt:lpstr>Pyramids</vt:lpstr>
      <vt:lpstr>Bag of words + pyramids</vt:lpstr>
      <vt:lpstr>Bag of words + pyramids</vt:lpstr>
      <vt:lpstr>Bag of words + pyramids</vt:lpstr>
      <vt:lpstr>What we will learn today</vt:lpstr>
      <vt:lpstr>Naïve Bayes</vt:lpstr>
      <vt:lpstr>Naïve Bayes - prior</vt:lpstr>
      <vt:lpstr>Naïve Bayes - posterior</vt:lpstr>
      <vt:lpstr>Naïve Bayes – posterior</vt:lpstr>
      <vt:lpstr>Naïve Bayes - classification</vt:lpstr>
      <vt:lpstr>Let’s break down the posterior </vt:lpstr>
      <vt:lpstr>Both their denominators are the same</vt:lpstr>
      <vt:lpstr>Both their denominators are the same</vt:lpstr>
      <vt:lpstr>For the general class c,</vt:lpstr>
      <vt:lpstr>For the general class c,</vt:lpstr>
      <vt:lpstr>Naïve Bayes - classification</vt:lpstr>
      <vt:lpstr>Scene category dataset</vt:lpstr>
      <vt:lpstr>Caltech101 dataset </vt:lpstr>
      <vt:lpstr>Bags of features for action recognition </vt:lpstr>
      <vt:lpstr>Bags of features for action recognition </vt:lpstr>
      <vt:lpstr>What we have learned today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 A Case Study of Computer Vision – Face Recognition</dc:title>
  <dc:creator>feifeili</dc:creator>
  <cp:lastModifiedBy>Ranjay Krishna</cp:lastModifiedBy>
  <cp:revision>103</cp:revision>
  <cp:lastPrinted>2011-09-19T23:47:04Z</cp:lastPrinted>
  <dcterms:created xsi:type="dcterms:W3CDTF">2010-12-26T05:48:40Z</dcterms:created>
  <dcterms:modified xsi:type="dcterms:W3CDTF">2017-11-06T22:54:02Z</dcterms:modified>
</cp:coreProperties>
</file>