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6" r:id="rId2"/>
    <p:sldId id="358" r:id="rId3"/>
    <p:sldId id="258" r:id="rId4"/>
    <p:sldId id="343" r:id="rId5"/>
    <p:sldId id="413" r:id="rId6"/>
    <p:sldId id="259" r:id="rId7"/>
    <p:sldId id="260" r:id="rId8"/>
    <p:sldId id="261" r:id="rId9"/>
    <p:sldId id="262" r:id="rId10"/>
    <p:sldId id="263" r:id="rId11"/>
    <p:sldId id="264" r:id="rId12"/>
    <p:sldId id="274" r:id="rId13"/>
    <p:sldId id="414" r:id="rId14"/>
    <p:sldId id="349" r:id="rId15"/>
    <p:sldId id="382" r:id="rId16"/>
    <p:sldId id="344" r:id="rId17"/>
    <p:sldId id="275" r:id="rId18"/>
    <p:sldId id="357" r:id="rId19"/>
    <p:sldId id="350" r:id="rId20"/>
    <p:sldId id="388" r:id="rId21"/>
    <p:sldId id="389" r:id="rId22"/>
    <p:sldId id="390" r:id="rId23"/>
    <p:sldId id="368" r:id="rId24"/>
    <p:sldId id="369" r:id="rId25"/>
    <p:sldId id="282" r:id="rId26"/>
    <p:sldId id="391" r:id="rId27"/>
    <p:sldId id="392" r:id="rId28"/>
    <p:sldId id="370" r:id="rId29"/>
    <p:sldId id="286" r:id="rId30"/>
    <p:sldId id="383" r:id="rId31"/>
    <p:sldId id="288" r:id="rId32"/>
    <p:sldId id="384" r:id="rId33"/>
    <p:sldId id="385" r:id="rId34"/>
    <p:sldId id="386" r:id="rId35"/>
    <p:sldId id="387" r:id="rId36"/>
    <p:sldId id="371" r:id="rId37"/>
    <p:sldId id="393" r:id="rId38"/>
    <p:sldId id="373" r:id="rId39"/>
    <p:sldId id="394" r:id="rId40"/>
    <p:sldId id="395" r:id="rId41"/>
    <p:sldId id="294" r:id="rId42"/>
    <p:sldId id="401" r:id="rId43"/>
    <p:sldId id="416" r:id="rId44"/>
    <p:sldId id="412" r:id="rId45"/>
    <p:sldId id="405" r:id="rId46"/>
    <p:sldId id="411" r:id="rId47"/>
    <p:sldId id="406" r:id="rId48"/>
    <p:sldId id="407" r:id="rId49"/>
    <p:sldId id="408" r:id="rId50"/>
    <p:sldId id="409" r:id="rId51"/>
    <p:sldId id="410" r:id="rId52"/>
    <p:sldId id="402" r:id="rId53"/>
    <p:sldId id="396" r:id="rId54"/>
    <p:sldId id="397" r:id="rId55"/>
    <p:sldId id="400" r:id="rId56"/>
    <p:sldId id="399" r:id="rId57"/>
    <p:sldId id="398" r:id="rId58"/>
    <p:sldId id="292" r:id="rId59"/>
    <p:sldId id="381" r:id="rId60"/>
    <p:sldId id="302" r:id="rId61"/>
    <p:sldId id="303" r:id="rId62"/>
    <p:sldId id="372" r:id="rId63"/>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2"/>
    <a:srgbClr val="383838"/>
    <a:srgbClr val="850000"/>
    <a:srgbClr val="E61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1" autoAdjust="0"/>
    <p:restoredTop sz="94703"/>
  </p:normalViewPr>
  <p:slideViewPr>
    <p:cSldViewPr snapToObjects="1">
      <p:cViewPr>
        <p:scale>
          <a:sx n="94" d="100"/>
          <a:sy n="94" d="100"/>
        </p:scale>
        <p:origin x="936" y="320"/>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3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3.wmf"/><Relationship Id="rId2" Type="http://schemas.openxmlformats.org/officeDocument/2006/relationships/image" Target="../media/image104.wmf"/><Relationship Id="rId3" Type="http://schemas.openxmlformats.org/officeDocument/2006/relationships/image" Target="../media/image10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7.wmf"/><Relationship Id="rId2" Type="http://schemas.openxmlformats.org/officeDocument/2006/relationships/image" Target="../media/image10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image" Target="../media/image39.emf"/><Relationship Id="rId2"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2.wmf"/><Relationship Id="rId4" Type="http://schemas.openxmlformats.org/officeDocument/2006/relationships/image" Target="../media/image83.wmf"/><Relationship Id="rId1" Type="http://schemas.openxmlformats.org/officeDocument/2006/relationships/image" Target="../media/image80.wmf"/><Relationship Id="rId2"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wmf"/><Relationship Id="rId2" Type="http://schemas.openxmlformats.org/officeDocument/2006/relationships/image" Target="../media/image96.wmf"/><Relationship Id="rId3" Type="http://schemas.openxmlformats.org/officeDocument/2006/relationships/image" Target="../media/image9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wmf"/><Relationship Id="rId2" Type="http://schemas.openxmlformats.org/officeDocument/2006/relationships/image" Target="../media/image101.wmf"/><Relationship Id="rId3"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BE36EF20-56E6-A245-A0C6-FCE94244DF49}" type="datetimeFigureOut">
              <a:rPr lang="en-US" smtClean="0"/>
              <a:pPr/>
              <a:t>11/6/17</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5558516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4E0C6487-8DF9-0448-87B9-229C629F1A86}" type="datetimeFigureOut">
              <a:rPr lang="en-US" smtClean="0"/>
              <a:pPr/>
              <a:t>11/6/17</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3859441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F1671-F378-4CE6-8488-233ACF2D786C}" type="slidenum">
              <a:rPr lang="en-US" smtClean="0"/>
              <a:t>1</a:t>
            </a:fld>
            <a:endParaRPr lang="en-US"/>
          </a:p>
        </p:txBody>
      </p:sp>
    </p:spTree>
    <p:extLst>
      <p:ext uri="{BB962C8B-B14F-4D97-AF65-F5344CB8AC3E}">
        <p14:creationId xmlns:p14="http://schemas.microsoft.com/office/powerpoint/2010/main" val="316384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BD7FEF7A-835E-8E41-AEA8-7D29AD555427}" type="slidenum">
              <a:rPr lang="en-US" altLang="en-US" sz="1300"/>
              <a:pPr eaLnBrk="1" hangingPunct="1"/>
              <a:t>32</a:t>
            </a:fld>
            <a:endParaRPr lang="en-US" altLang="en-US"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149020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87883142-FC69-5B49-A2D1-B6DCDC9F95B5}" type="slidenum">
              <a:rPr lang="en-US" altLang="en-US" sz="1300"/>
              <a:pPr eaLnBrk="1" hangingPunct="1"/>
              <a:t>33</a:t>
            </a:fld>
            <a:endParaRPr lang="en-US" altLang="en-US" sz="13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137138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A32DE3D7-6260-F446-A408-47C79EB50941}" type="slidenum">
              <a:rPr lang="en-US" altLang="en-US" sz="1300"/>
              <a:pPr eaLnBrk="1" hangingPunct="1"/>
              <a:t>34</a:t>
            </a:fld>
            <a:endParaRPr lang="en-US" altLang="en-US" sz="13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57388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44F4B29B-3FE8-1F43-B4F7-20B94DE17999}" type="slidenum">
              <a:rPr lang="en-US" altLang="en-US" sz="1300"/>
              <a:pPr eaLnBrk="1" hangingPunct="1"/>
              <a:t>35</a:t>
            </a:fld>
            <a:endParaRPr lang="en-US" altLang="en-US" sz="13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186532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F0FC35-1E7B-2141-8F61-41CFD590FBC6}" type="slidenum">
              <a:rPr lang="en-US" altLang="en-US">
                <a:ea typeface="Arial" charset="0"/>
                <a:cs typeface="Arial" charset="0"/>
              </a:rPr>
              <a:pPr eaLnBrk="1" hangingPunct="1"/>
              <a:t>37</a:t>
            </a:fld>
            <a:endParaRPr lang="en-US" altLang="en-US">
              <a:ea typeface="Arial" charset="0"/>
              <a:cs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159068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38</a:t>
            </a:fld>
            <a:endParaRPr lang="en-US"/>
          </a:p>
        </p:txBody>
      </p:sp>
    </p:spTree>
    <p:extLst>
      <p:ext uri="{BB962C8B-B14F-4D97-AF65-F5344CB8AC3E}">
        <p14:creationId xmlns:p14="http://schemas.microsoft.com/office/powerpoint/2010/main" val="1679957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42</a:t>
            </a:fld>
            <a:endParaRPr lang="en-US"/>
          </a:p>
        </p:txBody>
      </p:sp>
    </p:spTree>
    <p:extLst>
      <p:ext uri="{BB962C8B-B14F-4D97-AF65-F5344CB8AC3E}">
        <p14:creationId xmlns:p14="http://schemas.microsoft.com/office/powerpoint/2010/main" val="58437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43</a:t>
            </a:fld>
            <a:endParaRPr lang="en-US"/>
          </a:p>
        </p:txBody>
      </p:sp>
    </p:spTree>
    <p:extLst>
      <p:ext uri="{BB962C8B-B14F-4D97-AF65-F5344CB8AC3E}">
        <p14:creationId xmlns:p14="http://schemas.microsoft.com/office/powerpoint/2010/main" val="72390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8DAE1E9-E669-4E66-A854-D297FB676AFC}" type="slidenum">
              <a:rPr lang="en-US"/>
              <a:pPr/>
              <a:t>12</a:t>
            </a:fld>
            <a:endParaRPr lang="en-US"/>
          </a:p>
        </p:txBody>
      </p:sp>
      <p:sp>
        <p:nvSpPr>
          <p:cNvPr id="101379" name="Rectangle 2"/>
          <p:cNvSpPr>
            <a:spLocks noGrp="1" noRot="1" noChangeAspect="1" noChangeArrowheads="1" noTextEdit="1"/>
          </p:cNvSpPr>
          <p:nvPr>
            <p:ph type="sldImg"/>
          </p:nvPr>
        </p:nvSpPr>
        <p:spPr>
          <a:xfrm>
            <a:off x="1168400" y="690563"/>
            <a:ext cx="4621213" cy="3467100"/>
          </a:xfrm>
          <a:ln/>
        </p:spPr>
      </p:sp>
      <p:sp>
        <p:nvSpPr>
          <p:cNvPr id="101380"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122766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8DAE1E9-E669-4E66-A854-D297FB676AFC}" type="slidenum">
              <a:rPr lang="en-US"/>
              <a:pPr/>
              <a:t>14</a:t>
            </a:fld>
            <a:endParaRPr lang="en-US"/>
          </a:p>
        </p:txBody>
      </p:sp>
      <p:sp>
        <p:nvSpPr>
          <p:cNvPr id="101379" name="Rectangle 2"/>
          <p:cNvSpPr>
            <a:spLocks noGrp="1" noRot="1" noChangeAspect="1" noChangeArrowheads="1" noTextEdit="1"/>
          </p:cNvSpPr>
          <p:nvPr>
            <p:ph type="sldImg"/>
          </p:nvPr>
        </p:nvSpPr>
        <p:spPr>
          <a:xfrm>
            <a:off x="1168400" y="690563"/>
            <a:ext cx="4621213" cy="3467100"/>
          </a:xfrm>
          <a:ln/>
        </p:spPr>
      </p:sp>
      <p:sp>
        <p:nvSpPr>
          <p:cNvPr id="101380"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35060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596AD8C-2EAE-45A9-B67D-75E997CFA09C}" type="slidenum">
              <a:rPr lang="en-US"/>
              <a:pPr/>
              <a:t>17</a:t>
            </a:fld>
            <a:endParaRPr lang="en-US"/>
          </a:p>
        </p:txBody>
      </p:sp>
      <p:sp>
        <p:nvSpPr>
          <p:cNvPr id="102403" name="Rectangle 2"/>
          <p:cNvSpPr>
            <a:spLocks noGrp="1" noRot="1" noChangeAspect="1" noChangeArrowheads="1" noTextEdit="1"/>
          </p:cNvSpPr>
          <p:nvPr>
            <p:ph type="sldImg"/>
          </p:nvPr>
        </p:nvSpPr>
        <p:spPr>
          <a:xfrm>
            <a:off x="1168400" y="690563"/>
            <a:ext cx="4621213" cy="3467100"/>
          </a:xfrm>
          <a:ln/>
        </p:spPr>
      </p:sp>
      <p:sp>
        <p:nvSpPr>
          <p:cNvPr id="102404"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209892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49EC6-0D55-9040-814A-581EEC151FD3}" type="slidenum">
              <a:rPr lang="en-US" altLang="en-US">
                <a:ea typeface="Arial" charset="0"/>
                <a:cs typeface="Arial" charset="0"/>
              </a:rPr>
              <a:pPr eaLnBrk="1" hangingPunct="1"/>
              <a:t>20</a:t>
            </a:fld>
            <a:endParaRPr lang="en-US" altLang="en-US">
              <a:ea typeface="Arial" charset="0"/>
              <a:cs typeface="Arial"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70363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3771E1-4462-AA46-9F11-444CB7C23E9E}" type="slidenum">
              <a:rPr lang="en-US" altLang="en-US">
                <a:ea typeface="Arial" charset="0"/>
                <a:cs typeface="Arial" charset="0"/>
              </a:rPr>
              <a:pPr eaLnBrk="1" hangingPunct="1"/>
              <a:t>21</a:t>
            </a:fld>
            <a:endParaRPr lang="en-US" altLang="en-US">
              <a:ea typeface="Arial" charset="0"/>
              <a:cs typeface="Arial"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213081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C0BA6E-2EE1-854E-9D32-47E42A0A0973}" type="slidenum">
              <a:rPr lang="en-US" altLang="en-US">
                <a:ea typeface="Arial" charset="0"/>
                <a:cs typeface="Arial" charset="0"/>
              </a:rPr>
              <a:pPr eaLnBrk="1" hangingPunct="1"/>
              <a:t>22</a:t>
            </a:fld>
            <a:endParaRPr lang="en-US" altLang="en-US">
              <a:ea typeface="Arial" charset="0"/>
              <a:cs typeface="Arial" charset="0"/>
            </a:endParaRPr>
          </a:p>
        </p:txBody>
      </p:sp>
    </p:spTree>
    <p:extLst>
      <p:ext uri="{BB962C8B-B14F-4D97-AF65-F5344CB8AC3E}">
        <p14:creationId xmlns:p14="http://schemas.microsoft.com/office/powerpoint/2010/main" val="41767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207526F-F300-46F8-8D76-1ADAC7DD1786}" type="slidenum">
              <a:rPr lang="en-US"/>
              <a:pPr/>
              <a:t>25</a:t>
            </a:fld>
            <a:endParaRPr lang="en-US"/>
          </a:p>
        </p:txBody>
      </p:sp>
      <p:sp>
        <p:nvSpPr>
          <p:cNvPr id="104451" name="Rectangle 2"/>
          <p:cNvSpPr>
            <a:spLocks noGrp="1" noRot="1" noChangeAspect="1" noChangeArrowheads="1" noTextEdit="1"/>
          </p:cNvSpPr>
          <p:nvPr>
            <p:ph type="sldImg"/>
          </p:nvPr>
        </p:nvSpPr>
        <p:spPr>
          <a:xfrm>
            <a:off x="1168400" y="690563"/>
            <a:ext cx="4621213" cy="3467100"/>
          </a:xfrm>
          <a:ln/>
        </p:spPr>
      </p:sp>
      <p:sp>
        <p:nvSpPr>
          <p:cNvPr id="104452"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211451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11157D2A-7F85-DD49-934D-FA15D9C62DBC}" type="slidenum">
              <a:rPr lang="en-US" altLang="en-US" sz="1300"/>
              <a:pPr eaLnBrk="1" hangingPunct="1"/>
              <a:t>30</a:t>
            </a:fld>
            <a:endParaRPr lang="en-US" altLang="en-US" sz="1300"/>
          </a:p>
        </p:txBody>
      </p:sp>
      <p:sp>
        <p:nvSpPr>
          <p:cNvPr id="100355" name="Rectangle 2"/>
          <p:cNvSpPr>
            <a:spLocks noGrp="1" noRot="1" noChangeAspect="1" noChangeArrowheads="1" noTextEdit="1"/>
          </p:cNvSpPr>
          <p:nvPr>
            <p:ph type="sldImg"/>
          </p:nvPr>
        </p:nvSpPr>
        <p:spPr>
          <a:xfrm>
            <a:off x="1257300" y="720725"/>
            <a:ext cx="4800600" cy="3600450"/>
          </a:xfrm>
          <a:ln/>
        </p:spPr>
      </p:sp>
      <p:sp>
        <p:nvSpPr>
          <p:cNvPr id="100356" name="Rectangle 3"/>
          <p:cNvSpPr>
            <a:spLocks noGrp="1" noChangeArrowheads="1"/>
          </p:cNvSpPr>
          <p:nvPr>
            <p:ph type="body" idx="1"/>
          </p:nvPr>
        </p:nvSpPr>
        <p:spPr>
          <a:xfrm>
            <a:off x="731838" y="4560888"/>
            <a:ext cx="5851525" cy="431958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74932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pic>
        <p:nvPicPr>
          <p:cNvPr id="8" name="Picture 7" descr="stanford_logo.gif"/>
          <p:cNvPicPr>
            <a:picLocks noChangeAspect="1"/>
          </p:cNvPicPr>
          <p:nvPr userDrawn="1"/>
        </p:nvPicPr>
        <p:blipFill>
          <a:blip r:embed="rId2">
            <a:lum bright="70000" contrast="-70000"/>
            <a:alphaModFix amt="50000"/>
          </a:blip>
          <a:stretch>
            <a:fillRect/>
          </a:stretch>
        </p:blipFill>
        <p:spPr>
          <a:xfrm>
            <a:off x="-1828800" y="-1352550"/>
            <a:ext cx="6502400" cy="5905500"/>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smtClean="0"/>
              <a:t>07-Nov-17</a:t>
            </a: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F5E33B5-6C4E-4A36-9D72-04D6F241D8A3}" type="slidenum">
              <a:rPr lang="en-US"/>
              <a:pPr>
                <a:defRPr/>
              </a:pPr>
              <a:t>‹#›</a:t>
            </a:fld>
            <a:endParaRPr lang="en-US"/>
          </a:p>
        </p:txBody>
      </p:sp>
    </p:spTree>
    <p:extLst>
      <p:ext uri="{BB962C8B-B14F-4D97-AF65-F5344CB8AC3E}">
        <p14:creationId xmlns:p14="http://schemas.microsoft.com/office/powerpoint/2010/main" val="305996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endParaRPr lang="en-US"/>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dirty="0" smtClean="0">
                <a:solidFill>
                  <a:schemeClr val="bg1"/>
                </a:solidFill>
                <a:latin typeface="Geneva"/>
              </a:rPr>
              <a:t>Lecture 12 -  </a:t>
            </a:r>
          </a:p>
          <a:p>
            <a:endParaRPr lang="en-US" dirty="0" smtClean="0">
              <a:solidFill>
                <a:schemeClr val="bg1"/>
              </a:solidFill>
              <a:latin typeface="Geneva"/>
            </a:endParaRPr>
          </a:p>
          <a:p>
            <a:endParaRPr lang="en-US" dirty="0">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r>
              <a:rPr lang="en-US" smtClean="0"/>
              <a:t>07-Nov-17</a:t>
            </a:r>
            <a:endParaRPr lang="en-US" dirty="0"/>
          </a:p>
        </p:txBody>
      </p:sp>
      <p:sp>
        <p:nvSpPr>
          <p:cNvPr id="7" name="TextBox 6"/>
          <p:cNvSpPr txBox="1"/>
          <p:nvPr userDrawn="1"/>
        </p:nvSpPr>
        <p:spPr>
          <a:xfrm>
            <a:off x="457200" y="6443246"/>
            <a:ext cx="2514600"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1" Type="http://schemas.openxmlformats.org/officeDocument/2006/relationships/image" Target="../media/image24.tiff"/><Relationship Id="rId12" Type="http://schemas.openxmlformats.org/officeDocument/2006/relationships/image" Target="../media/image25.tiff"/><Relationship Id="rId13" Type="http://schemas.openxmlformats.org/officeDocument/2006/relationships/image" Target="../media/image26.tiff"/><Relationship Id="rId14" Type="http://schemas.openxmlformats.org/officeDocument/2006/relationships/image" Target="../media/image27.tiff"/><Relationship Id="rId15" Type="http://schemas.openxmlformats.org/officeDocument/2006/relationships/image" Target="../media/image28.tiff"/><Relationship Id="rId16"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csb.edu/~mturk/Papers/mturk-CVPR9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oleObject" Target="../embeddings/oleObject3.bin"/><Relationship Id="rId5" Type="http://schemas.openxmlformats.org/officeDocument/2006/relationships/image" Target="../media/image36.emf"/><Relationship Id="rId6" Type="http://schemas.openxmlformats.org/officeDocument/2006/relationships/image" Target="../media/image3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oleObject" Target="../embeddings/oleObject4.bin"/><Relationship Id="rId5" Type="http://schemas.openxmlformats.org/officeDocument/2006/relationships/image" Target="../media/image39.emf"/><Relationship Id="rId6" Type="http://schemas.openxmlformats.org/officeDocument/2006/relationships/oleObject" Target="../embeddings/oleObject5.bin"/><Relationship Id="rId7"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0" Type="http://schemas.openxmlformats.org/officeDocument/2006/relationships/image" Target="../media/image49.png"/><Relationship Id="rId21" Type="http://schemas.openxmlformats.org/officeDocument/2006/relationships/image" Target="../media/image50.png"/><Relationship Id="rId22" Type="http://schemas.openxmlformats.org/officeDocument/2006/relationships/image" Target="../media/image51.png"/><Relationship Id="rId23" Type="http://schemas.openxmlformats.org/officeDocument/2006/relationships/image" Target="../media/image52.png"/><Relationship Id="rId24" Type="http://schemas.openxmlformats.org/officeDocument/2006/relationships/image" Target="../media/image53.png"/><Relationship Id="rId25" Type="http://schemas.openxmlformats.org/officeDocument/2006/relationships/image" Target="../media/image54.png"/><Relationship Id="rId26" Type="http://schemas.openxmlformats.org/officeDocument/2006/relationships/image" Target="../media/image55.png"/><Relationship Id="rId27" Type="http://schemas.openxmlformats.org/officeDocument/2006/relationships/image" Target="../media/image56.png"/><Relationship Id="rId28" Type="http://schemas.openxmlformats.org/officeDocument/2006/relationships/image" Target="../media/image57.png"/><Relationship Id="rId29" Type="http://schemas.openxmlformats.org/officeDocument/2006/relationships/oleObject" Target="../embeddings/oleObject8.bin"/><Relationship Id="rId1" Type="http://schemas.openxmlformats.org/officeDocument/2006/relationships/vmlDrawing" Target="../drawings/vmlDrawing5.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30" Type="http://schemas.openxmlformats.org/officeDocument/2006/relationships/image" Target="../media/image42.emf"/><Relationship Id="rId31" Type="http://schemas.openxmlformats.org/officeDocument/2006/relationships/oleObject" Target="../embeddings/oleObject9.bin"/><Relationship Id="rId32" Type="http://schemas.openxmlformats.org/officeDocument/2006/relationships/image" Target="../media/image43.emf"/><Relationship Id="rId9" Type="http://schemas.openxmlformats.org/officeDocument/2006/relationships/tags" Target="../tags/tag8.xml"/><Relationship Id="rId6" Type="http://schemas.openxmlformats.org/officeDocument/2006/relationships/tags" Target="../tags/tag5.xml"/><Relationship Id="rId7" Type="http://schemas.openxmlformats.org/officeDocument/2006/relationships/tags" Target="../tags/tag6.xml"/><Relationship Id="rId8" Type="http://schemas.openxmlformats.org/officeDocument/2006/relationships/tags" Target="../tags/tag7.xml"/><Relationship Id="rId33" Type="http://schemas.openxmlformats.org/officeDocument/2006/relationships/oleObject" Target="../embeddings/oleObject10.bin"/><Relationship Id="rId34" Type="http://schemas.openxmlformats.org/officeDocument/2006/relationships/image" Target="../media/image44.emf"/><Relationship Id="rId35" Type="http://schemas.openxmlformats.org/officeDocument/2006/relationships/oleObject" Target="../embeddings/oleObject11.bin"/><Relationship Id="rId36" Type="http://schemas.openxmlformats.org/officeDocument/2006/relationships/image" Target="../media/image45.emf"/><Relationship Id="rId10" Type="http://schemas.openxmlformats.org/officeDocument/2006/relationships/tags" Target="../tags/tag9.xml"/><Relationship Id="rId11" Type="http://schemas.openxmlformats.org/officeDocument/2006/relationships/slideLayout" Target="../slideLayouts/slideLayout2.xml"/><Relationship Id="rId12" Type="http://schemas.openxmlformats.org/officeDocument/2006/relationships/notesSlide" Target="../notesSlides/notesSlide8.xml"/><Relationship Id="rId13" Type="http://schemas.openxmlformats.org/officeDocument/2006/relationships/image" Target="../media/image46.png"/><Relationship Id="rId14" Type="http://schemas.openxmlformats.org/officeDocument/2006/relationships/oleObject" Target="../embeddings/oleObject6.bin"/><Relationship Id="rId15" Type="http://schemas.openxmlformats.org/officeDocument/2006/relationships/image" Target="../media/image39.emf"/><Relationship Id="rId16" Type="http://schemas.openxmlformats.org/officeDocument/2006/relationships/oleObject" Target="../embeddings/oleObject7.bin"/><Relationship Id="rId17" Type="http://schemas.openxmlformats.org/officeDocument/2006/relationships/image" Target="../media/image40.emf"/><Relationship Id="rId18" Type="http://schemas.openxmlformats.org/officeDocument/2006/relationships/image" Target="../media/image47.png"/><Relationship Id="rId19" Type="http://schemas.openxmlformats.org/officeDocument/2006/relationships/image" Target="../media/image48.png"/><Relationship Id="rId37"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6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wmf"/></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80.wmf"/><Relationship Id="rId5" Type="http://schemas.openxmlformats.org/officeDocument/2006/relationships/oleObject" Target="../embeddings/oleObject14.bin"/><Relationship Id="rId6" Type="http://schemas.openxmlformats.org/officeDocument/2006/relationships/image" Target="../media/image81.wmf"/><Relationship Id="rId7" Type="http://schemas.openxmlformats.org/officeDocument/2006/relationships/oleObject" Target="../embeddings/oleObject15.bin"/><Relationship Id="rId8" Type="http://schemas.openxmlformats.org/officeDocument/2006/relationships/image" Target="../media/image82.wmf"/><Relationship Id="rId9" Type="http://schemas.openxmlformats.org/officeDocument/2006/relationships/oleObject" Target="../embeddings/oleObject16.bin"/><Relationship Id="rId10" Type="http://schemas.openxmlformats.org/officeDocument/2006/relationships/image" Target="../media/image83.w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 Id="rId3"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95.wmf"/><Relationship Id="rId5" Type="http://schemas.openxmlformats.org/officeDocument/2006/relationships/oleObject" Target="../embeddings/oleObject18.bin"/><Relationship Id="rId6" Type="http://schemas.openxmlformats.org/officeDocument/2006/relationships/image" Target="../media/image96.wmf"/><Relationship Id="rId7" Type="http://schemas.openxmlformats.org/officeDocument/2006/relationships/image" Target="../media/image98.png"/><Relationship Id="rId8" Type="http://schemas.openxmlformats.org/officeDocument/2006/relationships/oleObject" Target="../embeddings/oleObject19.bin"/><Relationship Id="rId9" Type="http://schemas.openxmlformats.org/officeDocument/2006/relationships/image" Target="../media/image97.wmf"/><Relationship Id="rId10" Type="http://schemas.openxmlformats.org/officeDocument/2006/relationships/image" Target="../media/image99.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00.wmf"/><Relationship Id="rId5" Type="http://schemas.openxmlformats.org/officeDocument/2006/relationships/oleObject" Target="../embeddings/oleObject21.bin"/><Relationship Id="rId6" Type="http://schemas.openxmlformats.org/officeDocument/2006/relationships/image" Target="../media/image101.wmf"/><Relationship Id="rId7" Type="http://schemas.openxmlformats.org/officeDocument/2006/relationships/oleObject" Target="../embeddings/oleObject22.bin"/><Relationship Id="rId8" Type="http://schemas.openxmlformats.org/officeDocument/2006/relationships/image" Target="../media/image102.wmf"/><Relationship Id="rId9" Type="http://schemas.openxmlformats.org/officeDocument/2006/relationships/image" Target="../media/image99.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03.wmf"/><Relationship Id="rId5" Type="http://schemas.openxmlformats.org/officeDocument/2006/relationships/oleObject" Target="../embeddings/oleObject24.bin"/><Relationship Id="rId6" Type="http://schemas.openxmlformats.org/officeDocument/2006/relationships/image" Target="../media/image104.wmf"/><Relationship Id="rId7" Type="http://schemas.openxmlformats.org/officeDocument/2006/relationships/oleObject" Target="../embeddings/oleObject25.bin"/><Relationship Id="rId8" Type="http://schemas.openxmlformats.org/officeDocument/2006/relationships/image" Target="../media/image105.wmf"/><Relationship Id="rId9" Type="http://schemas.openxmlformats.org/officeDocument/2006/relationships/image" Target="../media/image73.png"/><Relationship Id="rId10" Type="http://schemas.openxmlformats.org/officeDocument/2006/relationships/image" Target="../media/image106.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07.wmf"/><Relationship Id="rId5" Type="http://schemas.openxmlformats.org/officeDocument/2006/relationships/oleObject" Target="../embeddings/oleObject27.bin"/><Relationship Id="rId6" Type="http://schemas.openxmlformats.org/officeDocument/2006/relationships/image" Target="../media/image108.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09.w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2079625"/>
          </a:xfrm>
        </p:spPr>
        <p:txBody>
          <a:bodyPr>
            <a:normAutofit/>
          </a:bodyPr>
          <a:lstStyle/>
          <a:p>
            <a:r>
              <a:rPr lang="en-US" dirty="0" smtClean="0"/>
              <a:t>Lecture: </a:t>
            </a:r>
            <a:br>
              <a:rPr lang="en-US" dirty="0" smtClean="0"/>
            </a:br>
            <a:r>
              <a:rPr lang="en-US" dirty="0" smtClean="0"/>
              <a:t>Face Recognition</a:t>
            </a:r>
            <a:endParaRPr lang="en-US" dirty="0"/>
          </a:p>
        </p:txBody>
      </p:sp>
      <p:sp>
        <p:nvSpPr>
          <p:cNvPr id="3" name="Subtitle 2"/>
          <p:cNvSpPr>
            <a:spLocks noGrp="1"/>
          </p:cNvSpPr>
          <p:nvPr>
            <p:ph type="subTitle" idx="1"/>
          </p:nvPr>
        </p:nvSpPr>
        <p:spPr>
          <a:xfrm>
            <a:off x="1028700" y="3752850"/>
            <a:ext cx="7086600" cy="2438400"/>
          </a:xfrm>
        </p:spPr>
        <p:txBody>
          <a:bodyPr>
            <a:normAutofit/>
          </a:bodyPr>
          <a:lstStyle/>
          <a:p>
            <a:r>
              <a:rPr lang="en-US" dirty="0" smtClean="0"/>
              <a:t>Juan Carlos </a:t>
            </a:r>
            <a:r>
              <a:rPr lang="en-US" dirty="0" err="1" smtClean="0"/>
              <a:t>Niebles</a:t>
            </a:r>
            <a:r>
              <a:rPr lang="en-US" dirty="0" smtClean="0"/>
              <a:t> and Ranjay Krishna</a:t>
            </a:r>
          </a:p>
          <a:p>
            <a:r>
              <a:rPr lang="en-US" dirty="0" smtClean="0"/>
              <a:t>Stanford Vision and Learning Lab</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dirty="0"/>
          </a:p>
        </p:txBody>
      </p:sp>
    </p:spTree>
    <p:extLst>
      <p:ext uri="{BB962C8B-B14F-4D97-AF65-F5344CB8AC3E}">
        <p14:creationId xmlns:p14="http://schemas.microsoft.com/office/powerpoint/2010/main" val="917616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a:p>
            <a:pPr eaLnBrk="1" hangingPunct="1"/>
            <a:r>
              <a:rPr lang="en-US" smtClean="0"/>
              <a:t>Person tracking/id.</a:t>
            </a:r>
          </a:p>
          <a:p>
            <a:pPr eaLnBrk="1" hangingPunct="1"/>
            <a:r>
              <a:rPr lang="en-US" smtClean="0"/>
              <a:t>Emotions and expressions</a:t>
            </a:r>
          </a:p>
        </p:txBody>
      </p:sp>
      <p:pic>
        <p:nvPicPr>
          <p:cNvPr id="24580" name="Picture 4"/>
          <p:cNvPicPr>
            <a:picLocks noChangeAspect="1" noChangeArrowheads="1"/>
          </p:cNvPicPr>
          <p:nvPr/>
        </p:nvPicPr>
        <p:blipFill>
          <a:blip r:embed="rId2" cstate="print"/>
          <a:srcRect/>
          <a:stretch>
            <a:fillRect/>
          </a:stretch>
        </p:blipFill>
        <p:spPr bwMode="auto">
          <a:xfrm>
            <a:off x="3899306" y="1447800"/>
            <a:ext cx="5016093" cy="4279900"/>
          </a:xfrm>
          <a:prstGeom prst="rect">
            <a:avLst/>
          </a:prstGeom>
          <a:noFill/>
          <a:ln w="9525">
            <a:noFill/>
            <a:miter lim="800000"/>
            <a:headEnd/>
            <a:tailEnd/>
          </a:ln>
        </p:spPr>
      </p:pic>
      <p:sp>
        <p:nvSpPr>
          <p:cNvPr id="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a:t>
            </a:fld>
            <a:endParaRPr lang="en-US" dirty="0"/>
          </a:p>
        </p:txBody>
      </p:sp>
    </p:spTree>
    <p:extLst>
      <p:ext uri="{BB962C8B-B14F-4D97-AF65-F5344CB8AC3E}">
        <p14:creationId xmlns:p14="http://schemas.microsoft.com/office/powerpoint/2010/main" val="436728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609600" y="1447800"/>
            <a:ext cx="3810000" cy="4724400"/>
          </a:xfrm>
        </p:spPr>
        <p:txBody>
          <a:bodyPr/>
          <a:lstStyle/>
          <a:p>
            <a:pPr eaLnBrk="1" hangingPunct="1"/>
            <a:r>
              <a:rPr lang="en-US" dirty="0" smtClean="0"/>
              <a:t>Digital photography</a:t>
            </a:r>
          </a:p>
          <a:p>
            <a:pPr eaLnBrk="1" hangingPunct="1"/>
            <a:r>
              <a:rPr lang="en-US" dirty="0" smtClean="0"/>
              <a:t>Surveillance</a:t>
            </a:r>
          </a:p>
          <a:p>
            <a:pPr eaLnBrk="1" hangingPunct="1"/>
            <a:r>
              <a:rPr lang="en-US" dirty="0" smtClean="0"/>
              <a:t>Album organization</a:t>
            </a:r>
          </a:p>
          <a:p>
            <a:pPr eaLnBrk="1" hangingPunct="1"/>
            <a:r>
              <a:rPr lang="en-US" dirty="0" smtClean="0"/>
              <a:t>Person tracking/id.</a:t>
            </a:r>
          </a:p>
          <a:p>
            <a:pPr eaLnBrk="1" hangingPunct="1"/>
            <a:r>
              <a:rPr lang="en-US" dirty="0" smtClean="0"/>
              <a:t>Emotions and expressions</a:t>
            </a:r>
          </a:p>
          <a:p>
            <a:pPr eaLnBrk="1" hangingPunct="1"/>
            <a:r>
              <a:rPr lang="en-US" dirty="0" smtClean="0"/>
              <a:t>Security/warfare</a:t>
            </a:r>
          </a:p>
          <a:p>
            <a:pPr eaLnBrk="1" hangingPunct="1"/>
            <a:r>
              <a:rPr lang="en-US" dirty="0" smtClean="0"/>
              <a:t>Tele-conferencing</a:t>
            </a:r>
          </a:p>
          <a:p>
            <a:pPr eaLnBrk="1" hangingPunct="1"/>
            <a:r>
              <a:rPr lang="en-US" dirty="0" smtClean="0"/>
              <a:t>Etc.</a:t>
            </a:r>
          </a:p>
        </p:txBody>
      </p:sp>
      <p:sp>
        <p:nvSpPr>
          <p:cNvPr id="5"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dirty="0"/>
          </a:p>
        </p:txBody>
      </p:sp>
    </p:spTree>
    <p:extLst>
      <p:ext uri="{BB962C8B-B14F-4D97-AF65-F5344CB8AC3E}">
        <p14:creationId xmlns:p14="http://schemas.microsoft.com/office/powerpoint/2010/main" val="1748654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914400"/>
          </a:xfrm>
        </p:spPr>
        <p:txBody>
          <a:bodyPr/>
          <a:lstStyle/>
          <a:p>
            <a:pPr eaLnBrk="1" hangingPunct="1"/>
            <a:r>
              <a:rPr lang="en-US" sz="3600" dirty="0" smtClean="0"/>
              <a:t>The Space of Faces</a:t>
            </a:r>
          </a:p>
        </p:txBody>
      </p:sp>
      <p:sp>
        <p:nvSpPr>
          <p:cNvPr id="35844" name="Rectangle 3"/>
          <p:cNvSpPr>
            <a:spLocks noGrp="1" noChangeArrowheads="1"/>
          </p:cNvSpPr>
          <p:nvPr>
            <p:ph idx="1"/>
          </p:nvPr>
        </p:nvSpPr>
        <p:spPr>
          <a:xfrm>
            <a:off x="4038600" y="1066800"/>
            <a:ext cx="4648200" cy="5059363"/>
          </a:xfrm>
        </p:spPr>
        <p:txBody>
          <a:bodyPr>
            <a:normAutofit/>
          </a:bodyPr>
          <a:lstStyle/>
          <a:p>
            <a:pPr eaLnBrk="1" hangingPunct="1"/>
            <a:r>
              <a:rPr lang="en-US" sz="2400" dirty="0" smtClean="0"/>
              <a:t>An image is a point in a high dimensional space</a:t>
            </a:r>
          </a:p>
          <a:p>
            <a:pPr lvl="1"/>
            <a:r>
              <a:rPr lang="en-US" sz="2000" dirty="0" smtClean="0"/>
              <a:t>If represented in </a:t>
            </a:r>
            <a:r>
              <a:rPr lang="en-US" sz="2000" dirty="0" err="1" smtClean="0"/>
              <a:t>grayscale</a:t>
            </a:r>
            <a:r>
              <a:rPr lang="en-US" sz="2000" dirty="0" smtClean="0"/>
              <a:t> intensity, an N x M image is a point in </a:t>
            </a:r>
            <a:r>
              <a:rPr lang="en-US" sz="2000" dirty="0"/>
              <a:t>R</a:t>
            </a:r>
            <a:r>
              <a:rPr lang="en-US" sz="2000" baseline="30000" dirty="0"/>
              <a:t>NM</a:t>
            </a:r>
            <a:endParaRPr lang="en-US" sz="2000" dirty="0" smtClean="0"/>
          </a:p>
          <a:p>
            <a:pPr lvl="1" eaLnBrk="1" hangingPunct="1"/>
            <a:r>
              <a:rPr lang="en-US" sz="2000" dirty="0" smtClean="0"/>
              <a:t>E.g. 100x100 image = 10,000 dim</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12</a:t>
            </a:fld>
            <a:endParaRPr lang="en-US" dirty="0"/>
          </a:p>
        </p:txBody>
      </p:sp>
      <p:sp>
        <p:nvSpPr>
          <p:cNvPr id="35850" name="Text Box 19"/>
          <p:cNvSpPr txBox="1">
            <a:spLocks noChangeArrowheads="1"/>
          </p:cNvSpPr>
          <p:nvPr/>
        </p:nvSpPr>
        <p:spPr bwMode="auto">
          <a:xfrm>
            <a:off x="5853473" y="6102487"/>
            <a:ext cx="3006502" cy="276999"/>
          </a:xfrm>
          <a:prstGeom prst="rect">
            <a:avLst/>
          </a:prstGeom>
          <a:noFill/>
          <a:ln w="9525">
            <a:noFill/>
            <a:miter lim="800000"/>
            <a:headEnd/>
            <a:tailEnd/>
          </a:ln>
        </p:spPr>
        <p:txBody>
          <a:bodyPr wrap="none">
            <a:spAutoFit/>
          </a:bodyPr>
          <a:lstStyle/>
          <a:p>
            <a:pPr eaLnBrk="0" hangingPunct="0"/>
            <a:r>
              <a:rPr lang="en-US" sz="1200" dirty="0" smtClean="0"/>
              <a:t>Slide credit: Chuck </a:t>
            </a:r>
            <a:r>
              <a:rPr lang="en-US" sz="1200" dirty="0"/>
              <a:t>Dyer, Steve Seitz, </a:t>
            </a:r>
            <a:r>
              <a:rPr lang="en-US" sz="1200" dirty="0" smtClean="0"/>
              <a:t>Nishino</a:t>
            </a:r>
            <a:endParaRPr lang="en-US" sz="1200" dirty="0"/>
          </a:p>
        </p:txBody>
      </p:sp>
      <p:grpSp>
        <p:nvGrpSpPr>
          <p:cNvPr id="4" name="Group 3"/>
          <p:cNvGrpSpPr/>
          <p:nvPr/>
        </p:nvGrpSpPr>
        <p:grpSpPr>
          <a:xfrm>
            <a:off x="495300" y="1943100"/>
            <a:ext cx="3390900" cy="3124200"/>
            <a:chOff x="1752600" y="1295400"/>
            <a:chExt cx="3390900" cy="3124200"/>
          </a:xfrm>
        </p:grpSpPr>
        <p:sp>
          <p:nvSpPr>
            <p:cNvPr id="126997" name="Oval 21"/>
            <p:cNvSpPr>
              <a:spLocks noChangeArrowheads="1"/>
            </p:cNvSpPr>
            <p:nvPr/>
          </p:nvSpPr>
          <p:spPr bwMode="auto">
            <a:xfrm>
              <a:off x="2133600" y="1295400"/>
              <a:ext cx="2667000" cy="2209800"/>
            </a:xfrm>
            <a:prstGeom prst="ellipse">
              <a:avLst/>
            </a:prstGeom>
            <a:noFill/>
            <a:ln w="50800">
              <a:solidFill>
                <a:srgbClr val="800000"/>
              </a:solidFill>
              <a:prstDash val="sysDot"/>
              <a:round/>
              <a:headEnd/>
              <a:tailEnd/>
            </a:ln>
          </p:spPr>
          <p:txBody>
            <a:bodyPr wrap="none" anchor="ctr"/>
            <a:lstStyle/>
            <a:p>
              <a:endParaRPr lang="en-US"/>
            </a:p>
          </p:txBody>
        </p:sp>
        <p:sp>
          <p:nvSpPr>
            <p:cNvPr id="126980" name="Line 4"/>
            <p:cNvSpPr>
              <a:spLocks noChangeShapeType="1"/>
            </p:cNvSpPr>
            <p:nvPr/>
          </p:nvSpPr>
          <p:spPr bwMode="auto">
            <a:xfrm flipV="1">
              <a:off x="1752600" y="3886200"/>
              <a:ext cx="1371600" cy="519113"/>
            </a:xfrm>
            <a:prstGeom prst="line">
              <a:avLst/>
            </a:prstGeom>
            <a:noFill/>
            <a:ln w="38100">
              <a:solidFill>
                <a:schemeClr val="tx1"/>
              </a:solidFill>
              <a:round/>
              <a:headEnd/>
              <a:tailEnd type="triangle" w="med" len="med"/>
            </a:ln>
          </p:spPr>
          <p:txBody>
            <a:bodyPr wrap="none" anchor="ctr"/>
            <a:lstStyle/>
            <a:p>
              <a:endParaRPr lang="en-US"/>
            </a:p>
          </p:txBody>
        </p:sp>
        <p:sp>
          <p:nvSpPr>
            <p:cNvPr id="35846" name="Line 5"/>
            <p:cNvSpPr>
              <a:spLocks noChangeShapeType="1"/>
            </p:cNvSpPr>
            <p:nvPr/>
          </p:nvSpPr>
          <p:spPr bwMode="auto">
            <a:xfrm flipV="1">
              <a:off x="1752600" y="1357313"/>
              <a:ext cx="0" cy="3048000"/>
            </a:xfrm>
            <a:prstGeom prst="line">
              <a:avLst/>
            </a:prstGeom>
            <a:noFill/>
            <a:ln w="38100">
              <a:solidFill>
                <a:schemeClr val="tx1"/>
              </a:solidFill>
              <a:round/>
              <a:headEnd/>
              <a:tailEnd type="triangle" w="med" len="med"/>
            </a:ln>
          </p:spPr>
          <p:txBody>
            <a:bodyPr wrap="none" anchor="ctr"/>
            <a:lstStyle/>
            <a:p>
              <a:endParaRPr lang="en-US"/>
            </a:p>
          </p:txBody>
        </p:sp>
        <p:sp>
          <p:nvSpPr>
            <p:cNvPr id="35847" name="Line 6"/>
            <p:cNvSpPr>
              <a:spLocks noChangeShapeType="1"/>
            </p:cNvSpPr>
            <p:nvPr/>
          </p:nvSpPr>
          <p:spPr bwMode="auto">
            <a:xfrm flipV="1">
              <a:off x="1752600" y="4405313"/>
              <a:ext cx="3390900" cy="0"/>
            </a:xfrm>
            <a:prstGeom prst="line">
              <a:avLst/>
            </a:prstGeom>
            <a:noFill/>
            <a:ln w="38100">
              <a:solidFill>
                <a:schemeClr val="tx1"/>
              </a:solidFill>
              <a:round/>
              <a:headEnd/>
              <a:tailEnd type="triangle" w="med" len="med"/>
            </a:ln>
          </p:spPr>
          <p:txBody>
            <a:bodyPr wrap="none" anchor="ctr"/>
            <a:lstStyle/>
            <a:p>
              <a:endParaRPr lang="en-US"/>
            </a:p>
          </p:txBody>
        </p:sp>
        <p:sp>
          <p:nvSpPr>
            <p:cNvPr id="126985" name="Line 9"/>
            <p:cNvSpPr>
              <a:spLocks noChangeShapeType="1"/>
            </p:cNvSpPr>
            <p:nvPr/>
          </p:nvSpPr>
          <p:spPr bwMode="auto">
            <a:xfrm>
              <a:off x="2514600" y="2119313"/>
              <a:ext cx="1143000" cy="1143000"/>
            </a:xfrm>
            <a:prstGeom prst="line">
              <a:avLst/>
            </a:prstGeom>
            <a:noFill/>
            <a:ln w="28575">
              <a:solidFill>
                <a:schemeClr val="accent2"/>
              </a:solidFill>
              <a:round/>
              <a:headEnd type="triangle" w="med" len="med"/>
              <a:tailEnd type="triangle" w="med" len="med"/>
            </a:ln>
          </p:spPr>
          <p:txBody>
            <a:bodyPr wrap="none" anchor="ctr"/>
            <a:lstStyle/>
            <a:p>
              <a:endParaRPr lang="en-US"/>
            </a:p>
          </p:txBody>
        </p:sp>
        <p:pic>
          <p:nvPicPr>
            <p:cNvPr id="35849" name="Picture 10" descr="bush"/>
            <p:cNvPicPr>
              <a:picLocks noChangeAspect="1" noChangeArrowheads="1"/>
            </p:cNvPicPr>
            <p:nvPr/>
          </p:nvPicPr>
          <p:blipFill>
            <a:blip r:embed="rId3" cstate="print"/>
            <a:srcRect/>
            <a:stretch>
              <a:fillRect/>
            </a:stretch>
          </p:blipFill>
          <p:spPr bwMode="auto">
            <a:xfrm>
              <a:off x="2133600" y="1466850"/>
              <a:ext cx="712788" cy="576263"/>
            </a:xfrm>
            <a:prstGeom prst="rect">
              <a:avLst/>
            </a:prstGeom>
            <a:noFill/>
            <a:ln w="9525">
              <a:noFill/>
              <a:miter lim="800000"/>
              <a:headEnd/>
              <a:tailEnd/>
            </a:ln>
          </p:spPr>
        </p:pic>
        <p:sp>
          <p:nvSpPr>
            <p:cNvPr id="126996" name="Line 20"/>
            <p:cNvSpPr>
              <a:spLocks noChangeShapeType="1"/>
            </p:cNvSpPr>
            <p:nvPr/>
          </p:nvSpPr>
          <p:spPr bwMode="auto">
            <a:xfrm flipV="1">
              <a:off x="1752600" y="3505200"/>
              <a:ext cx="838200" cy="914400"/>
            </a:xfrm>
            <a:prstGeom prst="line">
              <a:avLst/>
            </a:prstGeom>
            <a:noFill/>
            <a:ln w="38100">
              <a:solidFill>
                <a:schemeClr val="tx1"/>
              </a:solidFill>
              <a:round/>
              <a:headEnd/>
              <a:tailEnd type="triangle" w="med" len="med"/>
            </a:ln>
          </p:spPr>
          <p:txBody>
            <a:bodyPr wrap="none" anchor="ctr"/>
            <a:lstStyle/>
            <a:p>
              <a:endParaRPr lang="en-US"/>
            </a:p>
          </p:txBody>
        </p:sp>
        <p:pic>
          <p:nvPicPr>
            <p:cNvPr id="126998" name="Picture 22"/>
            <p:cNvPicPr>
              <a:picLocks noChangeAspect="1" noChangeArrowheads="1"/>
            </p:cNvPicPr>
            <p:nvPr/>
          </p:nvPicPr>
          <p:blipFill>
            <a:blip r:embed="rId4" cstate="print">
              <a:lum bright="48000" contrast="54000"/>
              <a:grayscl/>
            </a:blip>
            <a:srcRect l="66000" t="16667" b="31334"/>
            <a:stretch>
              <a:fillRect/>
            </a:stretch>
          </p:blipFill>
          <p:spPr bwMode="auto">
            <a:xfrm>
              <a:off x="3810000" y="2971800"/>
              <a:ext cx="730250" cy="838200"/>
            </a:xfrm>
            <a:prstGeom prst="rect">
              <a:avLst/>
            </a:prstGeom>
            <a:noFill/>
            <a:ln w="9525">
              <a:noFill/>
              <a:miter lim="800000"/>
              <a:headEnd/>
              <a:tailEnd/>
            </a:ln>
          </p:spPr>
        </p:pic>
      </p:grpSp>
    </p:spTree>
    <p:extLst>
      <p:ext uri="{BB962C8B-B14F-4D97-AF65-F5344CB8AC3E}">
        <p14:creationId xmlns:p14="http://schemas.microsoft.com/office/powerpoint/2010/main" val="12159819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100x100 images can contain many things other than faces!</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dirty="0"/>
          </a:p>
        </p:txBody>
      </p:sp>
      <p:pic>
        <p:nvPicPr>
          <p:cNvPr id="7" name="Picture 6"/>
          <p:cNvPicPr>
            <a:picLocks noChangeAspect="1"/>
          </p:cNvPicPr>
          <p:nvPr/>
        </p:nvPicPr>
        <p:blipFill>
          <a:blip r:embed="rId2"/>
          <a:stretch>
            <a:fillRect/>
          </a:stretch>
        </p:blipFill>
        <p:spPr>
          <a:xfrm>
            <a:off x="4423391" y="1712842"/>
            <a:ext cx="1270000" cy="1270000"/>
          </a:xfrm>
          <a:prstGeom prst="rect">
            <a:avLst/>
          </a:prstGeom>
        </p:spPr>
      </p:pic>
      <p:pic>
        <p:nvPicPr>
          <p:cNvPr id="8" name="Picture 7"/>
          <p:cNvPicPr>
            <a:picLocks noChangeAspect="1"/>
          </p:cNvPicPr>
          <p:nvPr/>
        </p:nvPicPr>
        <p:blipFill>
          <a:blip r:embed="rId3"/>
          <a:stretch>
            <a:fillRect/>
          </a:stretch>
        </p:blipFill>
        <p:spPr>
          <a:xfrm>
            <a:off x="685800" y="1712842"/>
            <a:ext cx="1270000" cy="1270000"/>
          </a:xfrm>
          <a:prstGeom prst="rect">
            <a:avLst/>
          </a:prstGeom>
        </p:spPr>
      </p:pic>
      <p:pic>
        <p:nvPicPr>
          <p:cNvPr id="9" name="Picture 8"/>
          <p:cNvPicPr>
            <a:picLocks noChangeAspect="1"/>
          </p:cNvPicPr>
          <p:nvPr/>
        </p:nvPicPr>
        <p:blipFill>
          <a:blip r:embed="rId4"/>
          <a:stretch>
            <a:fillRect/>
          </a:stretch>
        </p:blipFill>
        <p:spPr>
          <a:xfrm>
            <a:off x="685800" y="3045122"/>
            <a:ext cx="1270000" cy="1270000"/>
          </a:xfrm>
          <a:prstGeom prst="rect">
            <a:avLst/>
          </a:prstGeom>
        </p:spPr>
      </p:pic>
      <p:pic>
        <p:nvPicPr>
          <p:cNvPr id="10" name="Picture 9"/>
          <p:cNvPicPr>
            <a:picLocks noChangeAspect="1"/>
          </p:cNvPicPr>
          <p:nvPr/>
        </p:nvPicPr>
        <p:blipFill>
          <a:blip r:embed="rId5"/>
          <a:stretch>
            <a:fillRect/>
          </a:stretch>
        </p:blipFill>
        <p:spPr>
          <a:xfrm>
            <a:off x="4425666" y="3041526"/>
            <a:ext cx="1270000" cy="1270000"/>
          </a:xfrm>
          <a:prstGeom prst="rect">
            <a:avLst/>
          </a:prstGeom>
        </p:spPr>
      </p:pic>
      <p:pic>
        <p:nvPicPr>
          <p:cNvPr id="11" name="Picture 10"/>
          <p:cNvPicPr>
            <a:picLocks noChangeAspect="1"/>
          </p:cNvPicPr>
          <p:nvPr/>
        </p:nvPicPr>
        <p:blipFill>
          <a:blip r:embed="rId6"/>
          <a:stretch>
            <a:fillRect/>
          </a:stretch>
        </p:blipFill>
        <p:spPr>
          <a:xfrm>
            <a:off x="4440451" y="4432490"/>
            <a:ext cx="1270000" cy="1270000"/>
          </a:xfrm>
          <a:prstGeom prst="rect">
            <a:avLst/>
          </a:prstGeom>
        </p:spPr>
      </p:pic>
      <p:pic>
        <p:nvPicPr>
          <p:cNvPr id="12" name="Picture 11"/>
          <p:cNvPicPr>
            <a:picLocks noChangeAspect="1"/>
          </p:cNvPicPr>
          <p:nvPr/>
        </p:nvPicPr>
        <p:blipFill>
          <a:blip r:embed="rId7"/>
          <a:stretch>
            <a:fillRect/>
          </a:stretch>
        </p:blipFill>
        <p:spPr>
          <a:xfrm>
            <a:off x="5765042" y="1711044"/>
            <a:ext cx="1270000" cy="1270000"/>
          </a:xfrm>
          <a:prstGeom prst="rect">
            <a:avLst/>
          </a:prstGeom>
        </p:spPr>
      </p:pic>
      <p:pic>
        <p:nvPicPr>
          <p:cNvPr id="13" name="Picture 12"/>
          <p:cNvPicPr>
            <a:picLocks noChangeAspect="1"/>
          </p:cNvPicPr>
          <p:nvPr/>
        </p:nvPicPr>
        <p:blipFill>
          <a:blip r:embed="rId8"/>
          <a:stretch>
            <a:fillRect/>
          </a:stretch>
        </p:blipFill>
        <p:spPr>
          <a:xfrm>
            <a:off x="5765042" y="3041526"/>
            <a:ext cx="1270000" cy="1270000"/>
          </a:xfrm>
          <a:prstGeom prst="rect">
            <a:avLst/>
          </a:prstGeom>
        </p:spPr>
      </p:pic>
      <p:pic>
        <p:nvPicPr>
          <p:cNvPr id="14" name="Picture 13"/>
          <p:cNvPicPr>
            <a:picLocks noChangeAspect="1"/>
          </p:cNvPicPr>
          <p:nvPr/>
        </p:nvPicPr>
        <p:blipFill>
          <a:blip r:embed="rId9"/>
          <a:stretch>
            <a:fillRect/>
          </a:stretch>
        </p:blipFill>
        <p:spPr>
          <a:xfrm>
            <a:off x="685800" y="4377402"/>
            <a:ext cx="1270000" cy="1270000"/>
          </a:xfrm>
          <a:prstGeom prst="rect">
            <a:avLst/>
          </a:prstGeom>
        </p:spPr>
      </p:pic>
      <p:pic>
        <p:nvPicPr>
          <p:cNvPr id="15" name="Picture 14"/>
          <p:cNvPicPr>
            <a:picLocks noChangeAspect="1"/>
          </p:cNvPicPr>
          <p:nvPr/>
        </p:nvPicPr>
        <p:blipFill>
          <a:blip r:embed="rId10"/>
          <a:stretch>
            <a:fillRect/>
          </a:stretch>
        </p:blipFill>
        <p:spPr>
          <a:xfrm>
            <a:off x="5796319" y="4432490"/>
            <a:ext cx="1270000" cy="1270000"/>
          </a:xfrm>
          <a:prstGeom prst="rect">
            <a:avLst/>
          </a:prstGeom>
        </p:spPr>
      </p:pic>
      <p:pic>
        <p:nvPicPr>
          <p:cNvPr id="16" name="Picture 15"/>
          <p:cNvPicPr>
            <a:picLocks noChangeAspect="1"/>
          </p:cNvPicPr>
          <p:nvPr/>
        </p:nvPicPr>
        <p:blipFill>
          <a:blip r:embed="rId11"/>
          <a:stretch>
            <a:fillRect/>
          </a:stretch>
        </p:blipFill>
        <p:spPr>
          <a:xfrm>
            <a:off x="3086290" y="3041526"/>
            <a:ext cx="1270000" cy="1270000"/>
          </a:xfrm>
          <a:prstGeom prst="rect">
            <a:avLst/>
          </a:prstGeom>
        </p:spPr>
      </p:pic>
      <p:pic>
        <p:nvPicPr>
          <p:cNvPr id="17" name="Picture 16"/>
          <p:cNvPicPr>
            <a:picLocks noChangeAspect="1"/>
          </p:cNvPicPr>
          <p:nvPr/>
        </p:nvPicPr>
        <p:blipFill>
          <a:blip r:embed="rId12"/>
          <a:stretch>
            <a:fillRect/>
          </a:stretch>
        </p:blipFill>
        <p:spPr>
          <a:xfrm>
            <a:off x="7114275" y="4409414"/>
            <a:ext cx="1270000" cy="1270000"/>
          </a:xfrm>
          <a:prstGeom prst="rect">
            <a:avLst/>
          </a:prstGeom>
        </p:spPr>
      </p:pic>
      <p:pic>
        <p:nvPicPr>
          <p:cNvPr id="18" name="Picture 17"/>
          <p:cNvPicPr>
            <a:picLocks noChangeAspect="1"/>
          </p:cNvPicPr>
          <p:nvPr/>
        </p:nvPicPr>
        <p:blipFill>
          <a:blip r:embed="rId13"/>
          <a:stretch>
            <a:fillRect/>
          </a:stretch>
        </p:blipFill>
        <p:spPr>
          <a:xfrm>
            <a:off x="3048000" y="1712842"/>
            <a:ext cx="1270000" cy="1270000"/>
          </a:xfrm>
          <a:prstGeom prst="rect">
            <a:avLst/>
          </a:prstGeom>
        </p:spPr>
      </p:pic>
      <p:pic>
        <p:nvPicPr>
          <p:cNvPr id="19" name="Picture 18"/>
          <p:cNvPicPr>
            <a:picLocks noChangeAspect="1"/>
          </p:cNvPicPr>
          <p:nvPr/>
        </p:nvPicPr>
        <p:blipFill>
          <a:blip r:embed="rId14"/>
          <a:stretch>
            <a:fillRect/>
          </a:stretch>
        </p:blipFill>
        <p:spPr>
          <a:xfrm>
            <a:off x="7114275" y="1711044"/>
            <a:ext cx="1270000" cy="1270000"/>
          </a:xfrm>
          <a:prstGeom prst="rect">
            <a:avLst/>
          </a:prstGeom>
        </p:spPr>
      </p:pic>
      <p:pic>
        <p:nvPicPr>
          <p:cNvPr id="20" name="Picture 19"/>
          <p:cNvPicPr>
            <a:picLocks noChangeAspect="1"/>
          </p:cNvPicPr>
          <p:nvPr/>
        </p:nvPicPr>
        <p:blipFill>
          <a:blip r:embed="rId15"/>
          <a:stretch>
            <a:fillRect/>
          </a:stretch>
        </p:blipFill>
        <p:spPr>
          <a:xfrm>
            <a:off x="7114275" y="3060229"/>
            <a:ext cx="1270000" cy="1270000"/>
          </a:xfrm>
          <a:prstGeom prst="rect">
            <a:avLst/>
          </a:prstGeom>
        </p:spPr>
      </p:pic>
      <p:pic>
        <p:nvPicPr>
          <p:cNvPr id="21" name="Picture 20"/>
          <p:cNvPicPr>
            <a:picLocks noChangeAspect="1"/>
          </p:cNvPicPr>
          <p:nvPr/>
        </p:nvPicPr>
        <p:blipFill>
          <a:blip r:embed="rId16"/>
          <a:stretch>
            <a:fillRect/>
          </a:stretch>
        </p:blipFill>
        <p:spPr>
          <a:xfrm>
            <a:off x="3084583" y="4432490"/>
            <a:ext cx="1270000" cy="1270000"/>
          </a:xfrm>
          <a:prstGeom prst="rect">
            <a:avLst/>
          </a:prstGeom>
        </p:spPr>
      </p:pic>
    </p:spTree>
    <p:extLst>
      <p:ext uri="{BB962C8B-B14F-4D97-AF65-F5344CB8AC3E}">
        <p14:creationId xmlns:p14="http://schemas.microsoft.com/office/powerpoint/2010/main" val="1162449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914400"/>
          </a:xfrm>
        </p:spPr>
        <p:txBody>
          <a:bodyPr/>
          <a:lstStyle/>
          <a:p>
            <a:pPr eaLnBrk="1" hangingPunct="1"/>
            <a:r>
              <a:rPr lang="en-US" sz="3600" dirty="0" smtClean="0"/>
              <a:t>The Space of Faces</a:t>
            </a:r>
          </a:p>
        </p:txBody>
      </p:sp>
      <p:sp>
        <p:nvSpPr>
          <p:cNvPr id="35844" name="Rectangle 3"/>
          <p:cNvSpPr>
            <a:spLocks noGrp="1" noChangeArrowheads="1"/>
          </p:cNvSpPr>
          <p:nvPr>
            <p:ph idx="1"/>
          </p:nvPr>
        </p:nvSpPr>
        <p:spPr>
          <a:xfrm>
            <a:off x="4038600" y="1066800"/>
            <a:ext cx="4648200" cy="5059363"/>
          </a:xfrm>
        </p:spPr>
        <p:txBody>
          <a:bodyPr>
            <a:normAutofit/>
          </a:bodyPr>
          <a:lstStyle/>
          <a:p>
            <a:pPr eaLnBrk="1" hangingPunct="1"/>
            <a:r>
              <a:rPr lang="en-US" sz="2400" dirty="0" smtClean="0"/>
              <a:t>An image is a point in a high dimensional space</a:t>
            </a:r>
          </a:p>
          <a:p>
            <a:pPr lvl="1"/>
            <a:r>
              <a:rPr lang="en-US" sz="2000" dirty="0" smtClean="0"/>
              <a:t>If represented in </a:t>
            </a:r>
            <a:r>
              <a:rPr lang="en-US" sz="2000" dirty="0" err="1" smtClean="0"/>
              <a:t>grayscale</a:t>
            </a:r>
            <a:r>
              <a:rPr lang="en-US" sz="2000" dirty="0" smtClean="0"/>
              <a:t> intensity, an N x M image is a point in </a:t>
            </a:r>
            <a:r>
              <a:rPr lang="en-US" sz="2000" dirty="0"/>
              <a:t>R</a:t>
            </a:r>
            <a:r>
              <a:rPr lang="en-US" sz="2000" baseline="30000" dirty="0"/>
              <a:t>NM</a:t>
            </a:r>
            <a:endParaRPr lang="en-US" sz="2000" dirty="0" smtClean="0"/>
          </a:p>
          <a:p>
            <a:pPr lvl="1" eaLnBrk="1" hangingPunct="1"/>
            <a:r>
              <a:rPr lang="en-US" sz="2000" dirty="0" smtClean="0"/>
              <a:t>E.g. 100x100 image = 10,000 dim</a:t>
            </a:r>
          </a:p>
          <a:p>
            <a:r>
              <a:rPr lang="en-US" sz="2400" dirty="0" smtClean="0"/>
              <a:t>However, relatively few high dimensional vectors correspond to valid face images</a:t>
            </a:r>
          </a:p>
          <a:p>
            <a:r>
              <a:rPr lang="en-US" sz="2400" dirty="0" smtClean="0"/>
              <a:t>We want to effectively model the subspace of face images</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14</a:t>
            </a:fld>
            <a:endParaRPr lang="en-US" dirty="0"/>
          </a:p>
        </p:txBody>
      </p:sp>
      <p:sp>
        <p:nvSpPr>
          <p:cNvPr id="35850" name="Text Box 19"/>
          <p:cNvSpPr txBox="1">
            <a:spLocks noChangeArrowheads="1"/>
          </p:cNvSpPr>
          <p:nvPr/>
        </p:nvSpPr>
        <p:spPr bwMode="auto">
          <a:xfrm>
            <a:off x="5853473" y="6102487"/>
            <a:ext cx="3006502" cy="276999"/>
          </a:xfrm>
          <a:prstGeom prst="rect">
            <a:avLst/>
          </a:prstGeom>
          <a:noFill/>
          <a:ln w="9525">
            <a:noFill/>
            <a:miter lim="800000"/>
            <a:headEnd/>
            <a:tailEnd/>
          </a:ln>
        </p:spPr>
        <p:txBody>
          <a:bodyPr wrap="none">
            <a:spAutoFit/>
          </a:bodyPr>
          <a:lstStyle/>
          <a:p>
            <a:pPr eaLnBrk="0" hangingPunct="0"/>
            <a:r>
              <a:rPr lang="en-US" sz="1200" dirty="0" smtClean="0"/>
              <a:t>Slide credit: Chuck </a:t>
            </a:r>
            <a:r>
              <a:rPr lang="en-US" sz="1200" dirty="0"/>
              <a:t>Dyer, Steve Seitz, </a:t>
            </a:r>
            <a:r>
              <a:rPr lang="en-US" sz="1200" dirty="0" smtClean="0"/>
              <a:t>Nishino</a:t>
            </a:r>
            <a:endParaRPr lang="en-US" sz="1200" dirty="0"/>
          </a:p>
        </p:txBody>
      </p:sp>
      <p:graphicFrame>
        <p:nvGraphicFramePr>
          <p:cNvPr id="16" name="Object 4"/>
          <p:cNvGraphicFramePr>
            <a:graphicFrameLocks noChangeAspect="1"/>
          </p:cNvGraphicFramePr>
          <p:nvPr>
            <p:extLst>
              <p:ext uri="{D42A27DB-BD31-4B8C-83A1-F6EECF244321}">
                <p14:modId xmlns:p14="http://schemas.microsoft.com/office/powerpoint/2010/main" val="1439833293"/>
              </p:ext>
            </p:extLst>
          </p:nvPr>
        </p:nvGraphicFramePr>
        <p:xfrm>
          <a:off x="21383" y="1371600"/>
          <a:ext cx="3810000" cy="4364038"/>
        </p:xfrm>
        <a:graphic>
          <a:graphicData uri="http://schemas.openxmlformats.org/presentationml/2006/ole">
            <mc:AlternateContent xmlns:mc="http://schemas.openxmlformats.org/markup-compatibility/2006">
              <mc:Choice xmlns:v="urn:schemas-microsoft-com:vml" Requires="v">
                <p:oleObj spid="_x0000_s33861" name="Image" r:id="rId4" imgW="6374603" imgH="7301587" progId="Photoshop.Image.10">
                  <p:embed/>
                </p:oleObj>
              </mc:Choice>
              <mc:Fallback>
                <p:oleObj name="Image" r:id="rId4" imgW="6374603" imgH="730158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3" y="1371600"/>
                        <a:ext cx="3810000" cy="436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ectangle 3"/>
          <p:cNvSpPr/>
          <p:nvPr/>
        </p:nvSpPr>
        <p:spPr>
          <a:xfrm>
            <a:off x="3276600" y="1123720"/>
            <a:ext cx="762000"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3200" dirty="0" smtClean="0"/>
              <a:t>ɸ</a:t>
            </a:r>
            <a:r>
              <a:rPr lang="en-US" altLang="en-US" sz="3200" baseline="-25000" dirty="0" smtClean="0"/>
              <a:t>1</a:t>
            </a:r>
            <a:endParaRPr lang="en-US" sz="3200" baseline="-25000" dirty="0"/>
          </a:p>
        </p:txBody>
      </p:sp>
    </p:spTree>
    <p:extLst>
      <p:ext uri="{BB962C8B-B14F-4D97-AF65-F5344CB8AC3E}">
        <p14:creationId xmlns:p14="http://schemas.microsoft.com/office/powerpoint/2010/main" val="42836922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have we seen something like this before?</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15</a:t>
            </a:fld>
            <a:endParaRPr lang="en-US" dirty="0"/>
          </a:p>
        </p:txBody>
      </p:sp>
      <p:graphicFrame>
        <p:nvGraphicFramePr>
          <p:cNvPr id="6" name="Object 4"/>
          <p:cNvGraphicFramePr>
            <a:graphicFrameLocks noChangeAspect="1"/>
          </p:cNvGraphicFramePr>
          <p:nvPr>
            <p:extLst>
              <p:ext uri="{D42A27DB-BD31-4B8C-83A1-F6EECF244321}">
                <p14:modId xmlns:p14="http://schemas.microsoft.com/office/powerpoint/2010/main" val="788221718"/>
              </p:ext>
            </p:extLst>
          </p:nvPr>
        </p:nvGraphicFramePr>
        <p:xfrm>
          <a:off x="2667000" y="1417638"/>
          <a:ext cx="3810000" cy="4364038"/>
        </p:xfrm>
        <a:graphic>
          <a:graphicData uri="http://schemas.openxmlformats.org/presentationml/2006/ole">
            <mc:AlternateContent xmlns:mc="http://schemas.openxmlformats.org/markup-compatibility/2006">
              <mc:Choice xmlns:v="urn:schemas-microsoft-com:vml" Requires="v">
                <p:oleObj spid="_x0000_s39958" name="Image" r:id="rId3" imgW="6374603" imgH="7301587" progId="Photoshop.Image.10">
                  <p:embed/>
                </p:oleObj>
              </mc:Choice>
              <mc:Fallback>
                <p:oleObj name="Image" r:id="rId3" imgW="6374603" imgH="7301587" progId="Photoshop.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417638"/>
                        <a:ext cx="3810000" cy="436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5943600" y="1214437"/>
            <a:ext cx="762000"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3200" dirty="0" smtClean="0"/>
              <a:t>ɸ</a:t>
            </a:r>
            <a:r>
              <a:rPr lang="en-US" altLang="en-US" sz="3200" baseline="-25000" dirty="0" smtClean="0"/>
              <a:t>1</a:t>
            </a:r>
            <a:endParaRPr lang="en-US" sz="3200" baseline="-25000" dirty="0"/>
          </a:p>
        </p:txBody>
      </p:sp>
    </p:spTree>
    <p:extLst>
      <p:ext uri="{BB962C8B-B14F-4D97-AF65-F5344CB8AC3E}">
        <p14:creationId xmlns:p14="http://schemas.microsoft.com/office/powerpoint/2010/main" val="88921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4"/>
          <p:cNvSpPr>
            <a:spLocks noChangeShapeType="1"/>
          </p:cNvSpPr>
          <p:nvPr/>
        </p:nvSpPr>
        <p:spPr bwMode="auto">
          <a:xfrm>
            <a:off x="2643188" y="4114800"/>
            <a:ext cx="5486400" cy="1447800"/>
          </a:xfrm>
          <a:prstGeom prst="line">
            <a:avLst/>
          </a:prstGeom>
          <a:noFill/>
          <a:ln w="63500">
            <a:solidFill>
              <a:schemeClr val="tx1"/>
            </a:solidFill>
            <a:round/>
            <a:headEnd/>
            <a:tailEnd type="triangle" w="med" len="med"/>
          </a:ln>
        </p:spPr>
        <p:txBody>
          <a:bodyPr/>
          <a:lstStyle/>
          <a:p>
            <a:endParaRPr lang="en-US"/>
          </a:p>
        </p:txBody>
      </p:sp>
      <p:sp>
        <p:nvSpPr>
          <p:cNvPr id="36867" name="Line 5"/>
          <p:cNvSpPr>
            <a:spLocks noChangeShapeType="1"/>
          </p:cNvSpPr>
          <p:nvPr/>
        </p:nvSpPr>
        <p:spPr bwMode="auto">
          <a:xfrm>
            <a:off x="2643188" y="4114800"/>
            <a:ext cx="1828800" cy="1371600"/>
          </a:xfrm>
          <a:prstGeom prst="line">
            <a:avLst/>
          </a:prstGeom>
          <a:noFill/>
          <a:ln w="63500">
            <a:solidFill>
              <a:schemeClr val="tx1"/>
            </a:solidFill>
            <a:round/>
            <a:headEnd/>
            <a:tailEnd type="triangle" w="med" len="med"/>
          </a:ln>
        </p:spPr>
        <p:txBody>
          <a:bodyPr/>
          <a:lstStyle/>
          <a:p>
            <a:endParaRPr lang="en-US"/>
          </a:p>
        </p:txBody>
      </p:sp>
      <p:sp>
        <p:nvSpPr>
          <p:cNvPr id="36868" name="Line 6"/>
          <p:cNvSpPr>
            <a:spLocks noChangeShapeType="1"/>
          </p:cNvSpPr>
          <p:nvPr/>
        </p:nvSpPr>
        <p:spPr bwMode="auto">
          <a:xfrm flipV="1">
            <a:off x="2643188" y="3200400"/>
            <a:ext cx="5562600" cy="914400"/>
          </a:xfrm>
          <a:prstGeom prst="line">
            <a:avLst/>
          </a:prstGeom>
          <a:noFill/>
          <a:ln w="63500">
            <a:solidFill>
              <a:schemeClr val="tx1"/>
            </a:solidFill>
            <a:round/>
            <a:headEnd/>
            <a:tailEnd type="triangle" w="med" len="med"/>
          </a:ln>
        </p:spPr>
        <p:txBody>
          <a:bodyPr/>
          <a:lstStyle/>
          <a:p>
            <a:endParaRPr lang="en-US"/>
          </a:p>
        </p:txBody>
      </p:sp>
      <p:sp>
        <p:nvSpPr>
          <p:cNvPr id="36869" name="Line 7"/>
          <p:cNvSpPr>
            <a:spLocks noChangeShapeType="1"/>
          </p:cNvSpPr>
          <p:nvPr/>
        </p:nvSpPr>
        <p:spPr bwMode="auto">
          <a:xfrm flipH="1" flipV="1">
            <a:off x="2185988" y="685800"/>
            <a:ext cx="457200" cy="3429000"/>
          </a:xfrm>
          <a:prstGeom prst="line">
            <a:avLst/>
          </a:prstGeom>
          <a:noFill/>
          <a:ln w="63500">
            <a:solidFill>
              <a:schemeClr val="tx1"/>
            </a:solidFill>
            <a:round/>
            <a:headEnd/>
            <a:tailEnd type="triangle" w="med" len="med"/>
          </a:ln>
        </p:spPr>
        <p:txBody>
          <a:bodyPr/>
          <a:lstStyle/>
          <a:p>
            <a:endParaRPr lang="en-US"/>
          </a:p>
        </p:txBody>
      </p:sp>
      <p:sp>
        <p:nvSpPr>
          <p:cNvPr id="36870" name="Rectangle 9"/>
          <p:cNvSpPr>
            <a:spLocks noChangeArrowheads="1"/>
          </p:cNvSpPr>
          <p:nvPr/>
        </p:nvSpPr>
        <p:spPr bwMode="auto">
          <a:xfrm>
            <a:off x="304800" y="304800"/>
            <a:ext cx="1639888" cy="1190625"/>
          </a:xfrm>
          <a:prstGeom prst="rect">
            <a:avLst/>
          </a:prstGeom>
          <a:noFill/>
          <a:ln w="9525">
            <a:noFill/>
            <a:miter lim="800000"/>
            <a:headEnd/>
            <a:tailEnd/>
          </a:ln>
        </p:spPr>
        <p:txBody>
          <a:bodyPr wrap="none">
            <a:spAutoFit/>
          </a:bodyPr>
          <a:lstStyle/>
          <a:p>
            <a:r>
              <a:rPr lang="en-US" sz="3600"/>
              <a:t>Image </a:t>
            </a:r>
          </a:p>
          <a:p>
            <a:r>
              <a:rPr lang="en-US" sz="3600"/>
              <a:t>space</a:t>
            </a:r>
          </a:p>
        </p:txBody>
      </p:sp>
      <p:sp>
        <p:nvSpPr>
          <p:cNvPr id="36872" name="Line 11"/>
          <p:cNvSpPr>
            <a:spLocks noChangeShapeType="1"/>
          </p:cNvSpPr>
          <p:nvPr/>
        </p:nvSpPr>
        <p:spPr bwMode="auto">
          <a:xfrm>
            <a:off x="2643188" y="4114800"/>
            <a:ext cx="228600" cy="1143000"/>
          </a:xfrm>
          <a:prstGeom prst="line">
            <a:avLst/>
          </a:prstGeom>
          <a:noFill/>
          <a:ln w="63500">
            <a:solidFill>
              <a:schemeClr val="tx1"/>
            </a:solidFill>
            <a:round/>
            <a:headEnd/>
            <a:tailEnd type="triangle" w="med" len="med"/>
          </a:ln>
        </p:spPr>
        <p:txBody>
          <a:bodyPr/>
          <a:lstStyle/>
          <a:p>
            <a:endParaRPr lang="en-US"/>
          </a:p>
        </p:txBody>
      </p:sp>
      <p:sp>
        <p:nvSpPr>
          <p:cNvPr id="36873" name="Line 12"/>
          <p:cNvSpPr>
            <a:spLocks noChangeShapeType="1"/>
          </p:cNvSpPr>
          <p:nvPr/>
        </p:nvSpPr>
        <p:spPr bwMode="auto">
          <a:xfrm flipH="1">
            <a:off x="1804988" y="4114800"/>
            <a:ext cx="838200" cy="990600"/>
          </a:xfrm>
          <a:prstGeom prst="line">
            <a:avLst/>
          </a:prstGeom>
          <a:noFill/>
          <a:ln w="63500">
            <a:solidFill>
              <a:schemeClr val="tx1"/>
            </a:solidFill>
            <a:round/>
            <a:headEnd/>
            <a:tailEnd type="triangle" w="med" len="med"/>
          </a:ln>
        </p:spPr>
        <p:txBody>
          <a:bodyPr/>
          <a:lstStyle/>
          <a:p>
            <a:endParaRPr lang="en-US"/>
          </a:p>
        </p:txBody>
      </p:sp>
      <p:sp>
        <p:nvSpPr>
          <p:cNvPr id="36874" name="Line 13"/>
          <p:cNvSpPr>
            <a:spLocks noChangeShapeType="1"/>
          </p:cNvSpPr>
          <p:nvPr/>
        </p:nvSpPr>
        <p:spPr bwMode="auto">
          <a:xfrm flipV="1">
            <a:off x="2643188" y="990600"/>
            <a:ext cx="838200" cy="3124200"/>
          </a:xfrm>
          <a:prstGeom prst="line">
            <a:avLst/>
          </a:prstGeom>
          <a:noFill/>
          <a:ln w="63500">
            <a:solidFill>
              <a:schemeClr val="tx1"/>
            </a:solidFill>
            <a:round/>
            <a:headEnd/>
            <a:tailEnd type="triangle" w="med" len="med"/>
          </a:ln>
        </p:spPr>
        <p:txBody>
          <a:bodyPr/>
          <a:lstStyle/>
          <a:p>
            <a:endParaRPr lang="en-US"/>
          </a:p>
        </p:txBody>
      </p:sp>
      <p:sp>
        <p:nvSpPr>
          <p:cNvPr id="36875" name="Line 14"/>
          <p:cNvSpPr>
            <a:spLocks noChangeShapeType="1"/>
          </p:cNvSpPr>
          <p:nvPr/>
        </p:nvSpPr>
        <p:spPr bwMode="auto">
          <a:xfrm flipH="1" flipV="1">
            <a:off x="1500188" y="1524000"/>
            <a:ext cx="1143000" cy="2590800"/>
          </a:xfrm>
          <a:prstGeom prst="line">
            <a:avLst/>
          </a:prstGeom>
          <a:noFill/>
          <a:ln w="63500">
            <a:solidFill>
              <a:schemeClr val="tx1"/>
            </a:solidFill>
            <a:round/>
            <a:headEnd/>
            <a:tailEnd type="triangle" w="med" len="med"/>
          </a:ln>
        </p:spPr>
        <p:txBody>
          <a:bodyPr/>
          <a:lstStyle/>
          <a:p>
            <a:endParaRPr lang="en-US"/>
          </a:p>
        </p:txBody>
      </p:sp>
      <p:sp>
        <p:nvSpPr>
          <p:cNvPr id="206863" name="Line 15"/>
          <p:cNvSpPr>
            <a:spLocks noChangeShapeType="1"/>
          </p:cNvSpPr>
          <p:nvPr/>
        </p:nvSpPr>
        <p:spPr bwMode="auto">
          <a:xfrm>
            <a:off x="2643188" y="4114800"/>
            <a:ext cx="5486400" cy="1447800"/>
          </a:xfrm>
          <a:prstGeom prst="line">
            <a:avLst/>
          </a:prstGeom>
          <a:noFill/>
          <a:ln w="63500">
            <a:solidFill>
              <a:srgbClr val="FF9900"/>
            </a:solidFill>
            <a:round/>
            <a:headEnd/>
            <a:tailEnd type="triangle" w="med" len="med"/>
          </a:ln>
        </p:spPr>
        <p:txBody>
          <a:bodyPr/>
          <a:lstStyle/>
          <a:p>
            <a:endParaRPr lang="en-US"/>
          </a:p>
        </p:txBody>
      </p:sp>
      <p:sp>
        <p:nvSpPr>
          <p:cNvPr id="206864" name="Line 16"/>
          <p:cNvSpPr>
            <a:spLocks noChangeShapeType="1"/>
          </p:cNvSpPr>
          <p:nvPr/>
        </p:nvSpPr>
        <p:spPr bwMode="auto">
          <a:xfrm>
            <a:off x="2643188" y="4114800"/>
            <a:ext cx="1828800" cy="1371600"/>
          </a:xfrm>
          <a:prstGeom prst="line">
            <a:avLst/>
          </a:prstGeom>
          <a:noFill/>
          <a:ln w="63500">
            <a:solidFill>
              <a:srgbClr val="FF9900"/>
            </a:solidFill>
            <a:round/>
            <a:headEnd/>
            <a:tailEnd type="triangle" w="med" len="med"/>
          </a:ln>
        </p:spPr>
        <p:txBody>
          <a:bodyPr/>
          <a:lstStyle/>
          <a:p>
            <a:endParaRPr lang="en-US"/>
          </a:p>
        </p:txBody>
      </p:sp>
      <p:sp>
        <p:nvSpPr>
          <p:cNvPr id="206865" name="Line 17"/>
          <p:cNvSpPr>
            <a:spLocks noChangeShapeType="1"/>
          </p:cNvSpPr>
          <p:nvPr/>
        </p:nvSpPr>
        <p:spPr bwMode="auto">
          <a:xfrm>
            <a:off x="2643188" y="4114800"/>
            <a:ext cx="228600" cy="1143000"/>
          </a:xfrm>
          <a:prstGeom prst="line">
            <a:avLst/>
          </a:prstGeom>
          <a:noFill/>
          <a:ln w="63500">
            <a:solidFill>
              <a:srgbClr val="FF9900"/>
            </a:solidFill>
            <a:round/>
            <a:headEnd/>
            <a:tailEnd type="triangle" w="med" len="med"/>
          </a:ln>
        </p:spPr>
        <p:txBody>
          <a:bodyPr/>
          <a:lstStyle/>
          <a:p>
            <a:endParaRPr lang="en-US"/>
          </a:p>
        </p:txBody>
      </p:sp>
      <p:sp>
        <p:nvSpPr>
          <p:cNvPr id="206866" name="Line 18"/>
          <p:cNvSpPr>
            <a:spLocks noChangeShapeType="1"/>
          </p:cNvSpPr>
          <p:nvPr/>
        </p:nvSpPr>
        <p:spPr bwMode="auto">
          <a:xfrm flipV="1">
            <a:off x="2643188" y="990600"/>
            <a:ext cx="838200" cy="3124200"/>
          </a:xfrm>
          <a:prstGeom prst="line">
            <a:avLst/>
          </a:prstGeom>
          <a:noFill/>
          <a:ln w="63500">
            <a:solidFill>
              <a:srgbClr val="FF9900"/>
            </a:solidFill>
            <a:round/>
            <a:headEnd/>
            <a:tailEnd type="triangle" w="med" len="med"/>
          </a:ln>
        </p:spPr>
        <p:txBody>
          <a:bodyPr/>
          <a:lstStyle/>
          <a:p>
            <a:endParaRPr lang="en-US"/>
          </a:p>
        </p:txBody>
      </p:sp>
      <p:pic>
        <p:nvPicPr>
          <p:cNvPr id="36880" name="Picture 8"/>
          <p:cNvPicPr>
            <a:picLocks noChangeAspect="1" noChangeArrowheads="1"/>
          </p:cNvPicPr>
          <p:nvPr/>
        </p:nvPicPr>
        <p:blipFill>
          <a:blip r:embed="rId2" cstate="print"/>
          <a:srcRect/>
          <a:stretch>
            <a:fillRect/>
          </a:stretch>
        </p:blipFill>
        <p:spPr bwMode="auto">
          <a:xfrm>
            <a:off x="3633788" y="1524000"/>
            <a:ext cx="3810000" cy="3181350"/>
          </a:xfrm>
          <a:prstGeom prst="rect">
            <a:avLst/>
          </a:prstGeom>
          <a:noFill/>
          <a:ln w="9525">
            <a:noFill/>
            <a:miter lim="800000"/>
            <a:headEnd/>
            <a:tailEnd/>
          </a:ln>
        </p:spPr>
      </p:pic>
      <p:sp>
        <p:nvSpPr>
          <p:cNvPr id="206867" name="Rectangle 19"/>
          <p:cNvSpPr>
            <a:spLocks noChangeArrowheads="1"/>
          </p:cNvSpPr>
          <p:nvPr/>
        </p:nvSpPr>
        <p:spPr bwMode="auto">
          <a:xfrm>
            <a:off x="3657600" y="533400"/>
            <a:ext cx="3276600" cy="641350"/>
          </a:xfrm>
          <a:prstGeom prst="rect">
            <a:avLst/>
          </a:prstGeom>
          <a:noFill/>
          <a:ln w="9525">
            <a:noFill/>
            <a:miter lim="800000"/>
            <a:headEnd/>
            <a:tailEnd/>
          </a:ln>
        </p:spPr>
        <p:txBody>
          <a:bodyPr>
            <a:spAutoFit/>
          </a:bodyPr>
          <a:lstStyle/>
          <a:p>
            <a:r>
              <a:rPr lang="en-US" sz="3600">
                <a:solidFill>
                  <a:srgbClr val="FF9900"/>
                </a:solidFill>
              </a:rPr>
              <a:t>Face space</a:t>
            </a:r>
          </a:p>
        </p:txBody>
      </p:sp>
      <p:sp>
        <p:nvSpPr>
          <p:cNvPr id="36882" name="Rectangle 20"/>
          <p:cNvSpPr>
            <a:spLocks noChangeArrowheads="1"/>
          </p:cNvSpPr>
          <p:nvPr/>
        </p:nvSpPr>
        <p:spPr bwMode="auto">
          <a:xfrm>
            <a:off x="471258" y="5851525"/>
            <a:ext cx="7005638" cy="396875"/>
          </a:xfrm>
          <a:prstGeom prst="rect">
            <a:avLst/>
          </a:prstGeom>
          <a:noFill/>
          <a:ln w="9525">
            <a:noFill/>
            <a:miter lim="800000"/>
            <a:headEnd/>
            <a:tailEnd/>
          </a:ln>
        </p:spPr>
        <p:txBody>
          <a:bodyPr wrap="none">
            <a:spAutoFit/>
          </a:bodyPr>
          <a:lstStyle/>
          <a:p>
            <a:pPr>
              <a:buFontTx/>
              <a:buChar char="•"/>
            </a:pPr>
            <a:r>
              <a:rPr lang="en-GB" sz="2000" dirty="0">
                <a:solidFill>
                  <a:srgbClr val="40458C"/>
                </a:solidFill>
              </a:rPr>
              <a:t> </a:t>
            </a:r>
            <a:r>
              <a:rPr lang="en-GB" sz="2000" dirty="0">
                <a:solidFill>
                  <a:srgbClr val="CC3300"/>
                </a:solidFill>
              </a:rPr>
              <a:t>Maximize the scatter</a:t>
            </a:r>
            <a:r>
              <a:rPr lang="en-GB" sz="2000" dirty="0">
                <a:solidFill>
                  <a:srgbClr val="40458C"/>
                </a:solidFill>
              </a:rPr>
              <a:t> of the training images in face space</a:t>
            </a:r>
            <a:endParaRPr lang="en-US" sz="2000" dirty="0">
              <a:solidFill>
                <a:srgbClr val="40458C"/>
              </a:solidFill>
            </a:endParaRPr>
          </a:p>
        </p:txBody>
      </p:sp>
      <p:sp>
        <p:nvSpPr>
          <p:cNvPr id="21" name="Rectangle 20"/>
          <p:cNvSpPr/>
          <p:nvPr/>
        </p:nvSpPr>
        <p:spPr>
          <a:xfrm>
            <a:off x="3581400" y="28194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2" name="Rectangle 21"/>
          <p:cNvSpPr/>
          <p:nvPr/>
        </p:nvSpPr>
        <p:spPr>
          <a:xfrm>
            <a:off x="4419600" y="41148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3" name="Rectangle 22"/>
          <p:cNvSpPr/>
          <p:nvPr/>
        </p:nvSpPr>
        <p:spPr>
          <a:xfrm>
            <a:off x="6934200" y="28194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4" name="Rectangle 23"/>
          <p:cNvSpPr/>
          <p:nvPr/>
        </p:nvSpPr>
        <p:spPr>
          <a:xfrm>
            <a:off x="6934200" y="41910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5" name="Rectangle 24"/>
          <p:cNvSpPr/>
          <p:nvPr/>
        </p:nvSpPr>
        <p:spPr>
          <a:xfrm>
            <a:off x="5257800" y="15240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36871" name="Rectangle 10"/>
          <p:cNvSpPr>
            <a:spLocks noChangeArrowheads="1"/>
          </p:cNvSpPr>
          <p:nvPr/>
        </p:nvSpPr>
        <p:spPr bwMode="auto">
          <a:xfrm>
            <a:off x="0" y="5180491"/>
            <a:ext cx="8991600" cy="701675"/>
          </a:xfrm>
          <a:prstGeom prst="rect">
            <a:avLst/>
          </a:prstGeom>
          <a:noFill/>
          <a:ln w="9525">
            <a:noFill/>
            <a:miter lim="800000"/>
            <a:headEnd/>
            <a:tailEnd/>
          </a:ln>
        </p:spPr>
        <p:txBody>
          <a:bodyPr>
            <a:spAutoFit/>
          </a:bodyPr>
          <a:lstStyle/>
          <a:p>
            <a:pPr lvl="1">
              <a:spcBef>
                <a:spcPct val="20000"/>
              </a:spcBef>
              <a:buFontTx/>
              <a:buChar char="•"/>
            </a:pPr>
            <a:r>
              <a:rPr lang="en-GB" sz="2000" dirty="0">
                <a:solidFill>
                  <a:srgbClr val="40458C"/>
                </a:solidFill>
              </a:rPr>
              <a:t> </a:t>
            </a:r>
            <a:r>
              <a:rPr lang="en-GB" sz="2000" dirty="0" smtClean="0">
                <a:solidFill>
                  <a:srgbClr val="40458C"/>
                </a:solidFill>
              </a:rPr>
              <a:t>Compute n-dim </a:t>
            </a:r>
            <a:r>
              <a:rPr lang="en-GB" sz="2000" dirty="0">
                <a:solidFill>
                  <a:srgbClr val="40458C"/>
                </a:solidFill>
              </a:rPr>
              <a:t>subspace such that the projection of the data points onto the subspace has </a:t>
            </a:r>
            <a:r>
              <a:rPr lang="en-GB" sz="2000" dirty="0">
                <a:solidFill>
                  <a:srgbClr val="CC3300"/>
                </a:solidFill>
              </a:rPr>
              <a:t>the largest variance</a:t>
            </a:r>
            <a:r>
              <a:rPr lang="en-GB" sz="2000" dirty="0">
                <a:solidFill>
                  <a:srgbClr val="40458C"/>
                </a:solidFill>
              </a:rPr>
              <a:t> among all </a:t>
            </a:r>
            <a:r>
              <a:rPr lang="en-GB" sz="2000" dirty="0" smtClean="0">
                <a:solidFill>
                  <a:srgbClr val="40458C"/>
                </a:solidFill>
              </a:rPr>
              <a:t>n-dim </a:t>
            </a:r>
            <a:r>
              <a:rPr lang="en-GB" sz="2000" dirty="0">
                <a:solidFill>
                  <a:srgbClr val="40458C"/>
                </a:solidFill>
              </a:rPr>
              <a:t>subspaces.</a:t>
            </a:r>
            <a:r>
              <a:rPr lang="en-GB" sz="2000" dirty="0"/>
              <a:t>    </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dirty="0"/>
          </a:p>
        </p:txBody>
      </p:sp>
    </p:spTree>
    <p:extLst>
      <p:ext uri="{BB962C8B-B14F-4D97-AF65-F5344CB8AC3E}">
        <p14:creationId xmlns:p14="http://schemas.microsoft.com/office/powerpoint/2010/main" val="44501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8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8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63" grpId="0" animBg="1"/>
      <p:bldP spid="206864" grpId="0" animBg="1"/>
      <p:bldP spid="206865" grpId="0" animBg="1"/>
      <p:bldP spid="206866" grpId="0" animBg="1"/>
      <p:bldP spid="206867" grpId="0"/>
      <p:bldP spid="21"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381000" y="1647825"/>
            <a:ext cx="7716475" cy="2369880"/>
          </a:xfrm>
          <a:prstGeom prst="rect">
            <a:avLst/>
          </a:prstGeom>
          <a:noFill/>
          <a:ln w="9525">
            <a:noFill/>
            <a:miter lim="800000"/>
            <a:headEnd/>
            <a:tailEnd/>
          </a:ln>
        </p:spPr>
        <p:txBody>
          <a:bodyPr wrap="none">
            <a:spAutoFit/>
          </a:bodyPr>
          <a:lstStyle/>
          <a:p>
            <a:pPr eaLnBrk="0" hangingPunct="0"/>
            <a:endParaRPr lang="en-US" sz="800" dirty="0"/>
          </a:p>
          <a:p>
            <a:pPr eaLnBrk="0" hangingPunct="0">
              <a:buFontTx/>
              <a:buChar char="•"/>
            </a:pPr>
            <a:r>
              <a:rPr lang="en-US" sz="2400" dirty="0"/>
              <a:t> So, compress them to a low-dimensional subspace that</a:t>
            </a:r>
          </a:p>
          <a:p>
            <a:pPr eaLnBrk="0" hangingPunct="0"/>
            <a:r>
              <a:rPr lang="en-US" sz="2400" dirty="0"/>
              <a:t>  captures key appearance characteristics of the visual DOFs.</a:t>
            </a:r>
          </a:p>
          <a:p>
            <a:pPr eaLnBrk="0" hangingPunct="0"/>
            <a:endParaRPr lang="en-US" sz="2400" dirty="0"/>
          </a:p>
          <a:p>
            <a:pPr eaLnBrk="0" hangingPunct="0"/>
            <a:endParaRPr lang="en-US" sz="2400" dirty="0"/>
          </a:p>
          <a:p>
            <a:pPr eaLnBrk="0" hangingPunct="0"/>
            <a:endParaRPr lang="en-US" sz="2400" dirty="0"/>
          </a:p>
          <a:p>
            <a:pPr eaLnBrk="0" hangingPunct="0">
              <a:buFontTx/>
              <a:buChar char="•"/>
            </a:pPr>
            <a:endParaRPr lang="en-US" sz="2000" dirty="0"/>
          </a:p>
        </p:txBody>
      </p:sp>
      <p:sp>
        <p:nvSpPr>
          <p:cNvPr id="1028" name="Rectangle 2"/>
          <p:cNvSpPr>
            <a:spLocks noGrp="1" noChangeArrowheads="1"/>
          </p:cNvSpPr>
          <p:nvPr>
            <p:ph type="title"/>
          </p:nvPr>
        </p:nvSpPr>
        <p:spPr>
          <a:xfrm>
            <a:off x="457200" y="152400"/>
            <a:ext cx="8229600" cy="1143000"/>
          </a:xfrm>
        </p:spPr>
        <p:txBody>
          <a:bodyPr/>
          <a:lstStyle/>
          <a:p>
            <a:pPr eaLnBrk="1" hangingPunct="1"/>
            <a:r>
              <a:rPr lang="en-US" sz="3600" smtClean="0"/>
              <a:t>Key Idea</a:t>
            </a:r>
          </a:p>
        </p:txBody>
      </p:sp>
      <p:sp>
        <p:nvSpPr>
          <p:cNvPr id="129030" name="Text Box 6"/>
          <p:cNvSpPr txBox="1">
            <a:spLocks noChangeArrowheads="1"/>
          </p:cNvSpPr>
          <p:nvPr/>
        </p:nvSpPr>
        <p:spPr bwMode="auto">
          <a:xfrm>
            <a:off x="304800" y="3200400"/>
            <a:ext cx="7699375" cy="944563"/>
          </a:xfrm>
          <a:prstGeom prst="rect">
            <a:avLst/>
          </a:prstGeom>
          <a:noFill/>
          <a:ln w="9525">
            <a:noFill/>
            <a:miter lim="800000"/>
            <a:headEnd/>
            <a:tailEnd/>
          </a:ln>
        </p:spPr>
        <p:txBody>
          <a:bodyPr wrap="none">
            <a:spAutoFit/>
          </a:bodyPr>
          <a:lstStyle/>
          <a:p>
            <a:pPr eaLnBrk="0" hangingPunct="0">
              <a:buFontTx/>
              <a:buChar char="•"/>
            </a:pPr>
            <a:r>
              <a:rPr lang="en-US" sz="3200" dirty="0">
                <a:solidFill>
                  <a:srgbClr val="CC3300"/>
                </a:solidFill>
              </a:rPr>
              <a:t> USE PCA for estimating the sub-space </a:t>
            </a:r>
          </a:p>
          <a:p>
            <a:pPr eaLnBrk="0" hangingPunct="0"/>
            <a:r>
              <a:rPr lang="en-US" sz="2400" dirty="0">
                <a:solidFill>
                  <a:srgbClr val="CC3300"/>
                </a:solidFill>
              </a:rPr>
              <a:t>   (dimensionality reduction)</a:t>
            </a:r>
            <a:endParaRPr lang="en-US" dirty="0"/>
          </a:p>
        </p:txBody>
      </p:sp>
      <p:sp>
        <p:nvSpPr>
          <p:cNvPr id="129032" name="Rectangle 8"/>
          <p:cNvSpPr>
            <a:spLocks noChangeArrowheads="1"/>
          </p:cNvSpPr>
          <p:nvPr/>
        </p:nvSpPr>
        <p:spPr bwMode="auto">
          <a:xfrm>
            <a:off x="304800" y="4869627"/>
            <a:ext cx="8305800" cy="1187450"/>
          </a:xfrm>
          <a:prstGeom prst="rect">
            <a:avLst/>
          </a:prstGeom>
          <a:noFill/>
          <a:ln w="9525">
            <a:noFill/>
            <a:miter lim="800000"/>
            <a:headEnd/>
            <a:tailEnd/>
          </a:ln>
        </p:spPr>
        <p:txBody>
          <a:bodyPr>
            <a:spAutoFit/>
          </a:bodyPr>
          <a:lstStyle/>
          <a:p>
            <a:pPr>
              <a:spcBef>
                <a:spcPct val="20000"/>
              </a:spcBef>
              <a:buFontTx/>
              <a:buChar char="•"/>
            </a:pPr>
            <a:r>
              <a:rPr lang="en-GB" sz="2400" dirty="0">
                <a:solidFill>
                  <a:srgbClr val="40458C"/>
                </a:solidFill>
              </a:rPr>
              <a:t>Compare two faces by projecting the images into the subspace and measuring the EUCLIDEAN distance between them.</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dirty="0"/>
          </a:p>
        </p:txBody>
      </p:sp>
    </p:spTree>
    <p:extLst>
      <p:ext uri="{BB962C8B-B14F-4D97-AF65-F5344CB8AC3E}">
        <p14:creationId xmlns:p14="http://schemas.microsoft.com/office/powerpoint/2010/main" val="1728501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P spid="1290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solidFill>
                  <a:srgbClr val="A6A6A6"/>
                </a:solidFill>
              </a:rPr>
              <a:t>Introduction to face recognition</a:t>
            </a:r>
          </a:p>
          <a:p>
            <a:r>
              <a:rPr lang="en-US" dirty="0" smtClean="0"/>
              <a:t>The </a:t>
            </a:r>
            <a:r>
              <a:rPr lang="en-US" dirty="0" err="1" smtClean="0"/>
              <a:t>Eigenfaces</a:t>
            </a:r>
            <a:r>
              <a:rPr lang="en-US" dirty="0" smtClean="0"/>
              <a:t> Algorithm</a:t>
            </a:r>
          </a:p>
          <a:p>
            <a:r>
              <a:rPr lang="en-US" dirty="0" smtClean="0">
                <a:solidFill>
                  <a:schemeClr val="bg1">
                    <a:lumMod val="65000"/>
                  </a:schemeClr>
                </a:solidFill>
              </a:rPr>
              <a:t>Linear Discriminant Analysis (LDA)</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18</a:t>
            </a:fld>
            <a:endParaRPr lang="en-US" dirty="0"/>
          </a:p>
        </p:txBody>
      </p:sp>
      <p:sp>
        <p:nvSpPr>
          <p:cNvPr id="7" name="TextBox 6"/>
          <p:cNvSpPr txBox="1"/>
          <p:nvPr/>
        </p:nvSpPr>
        <p:spPr>
          <a:xfrm>
            <a:off x="249688" y="5001161"/>
            <a:ext cx="8686800" cy="1323439"/>
          </a:xfrm>
          <a:prstGeom prst="rect">
            <a:avLst/>
          </a:prstGeom>
          <a:noFill/>
        </p:spPr>
        <p:txBody>
          <a:bodyPr wrap="square" rtlCol="0">
            <a:spAutoFit/>
          </a:bodyPr>
          <a:lstStyle/>
          <a:p>
            <a:r>
              <a:rPr lang="en-US" sz="1600" dirty="0" smtClean="0"/>
              <a:t>Turk and </a:t>
            </a:r>
            <a:r>
              <a:rPr lang="en-US" sz="1600" dirty="0" err="1" smtClean="0"/>
              <a:t>Pentland</a:t>
            </a:r>
            <a:r>
              <a:rPr lang="en-US" sz="1600" dirty="0" smtClean="0"/>
              <a:t>, </a:t>
            </a:r>
            <a:r>
              <a:rPr lang="en-US" sz="1600" dirty="0" err="1" smtClean="0"/>
              <a:t>Eigenfaces</a:t>
            </a:r>
            <a:r>
              <a:rPr lang="en-US" sz="1600" dirty="0" smtClean="0"/>
              <a:t> for Recognition, </a:t>
            </a:r>
            <a:r>
              <a:rPr lang="en-US" sz="1600" i="1" dirty="0"/>
              <a:t>Journal of Cognitive Neuroscience</a:t>
            </a:r>
            <a:r>
              <a:rPr lang="en-US" sz="1600" dirty="0"/>
              <a:t> </a:t>
            </a:r>
            <a:r>
              <a:rPr lang="en-US" sz="1600" b="1" dirty="0"/>
              <a:t>3</a:t>
            </a:r>
            <a:r>
              <a:rPr lang="en-US" sz="1600" dirty="0"/>
              <a:t> (1): 71–86</a:t>
            </a:r>
            <a:r>
              <a:rPr lang="en-US" sz="1600" dirty="0" smtClean="0"/>
              <a:t>.</a:t>
            </a:r>
          </a:p>
          <a:p>
            <a:endParaRPr lang="en-US" sz="1600" dirty="0">
              <a:solidFill>
                <a:srgbClr val="A6A6A6"/>
              </a:solidFill>
            </a:endParaRPr>
          </a:p>
          <a:p>
            <a:r>
              <a:rPr lang="en-US" sz="1600" dirty="0" smtClean="0">
                <a:solidFill>
                  <a:srgbClr val="A6A6A6"/>
                </a:solidFill>
              </a:rPr>
              <a:t>P</a:t>
            </a:r>
            <a:r>
              <a:rPr lang="en-US" sz="1600" dirty="0">
                <a:solidFill>
                  <a:srgbClr val="A6A6A6"/>
                </a:solidFill>
              </a:rPr>
              <a:t>. </a:t>
            </a:r>
            <a:r>
              <a:rPr lang="en-US" sz="1600" dirty="0" err="1">
                <a:solidFill>
                  <a:srgbClr val="A6A6A6"/>
                </a:solidFill>
              </a:rPr>
              <a:t>Belhumeur</a:t>
            </a:r>
            <a:r>
              <a:rPr lang="en-US" sz="1600" dirty="0">
                <a:solidFill>
                  <a:srgbClr val="A6A6A6"/>
                </a:solidFill>
              </a:rPr>
              <a:t>, J. </a:t>
            </a:r>
            <a:r>
              <a:rPr lang="en-US" sz="1600" dirty="0" err="1">
                <a:solidFill>
                  <a:srgbClr val="A6A6A6"/>
                </a:solidFill>
              </a:rPr>
              <a:t>Hespanha</a:t>
            </a:r>
            <a:r>
              <a:rPr lang="en-US" sz="1600" dirty="0">
                <a:solidFill>
                  <a:srgbClr val="A6A6A6"/>
                </a:solidFill>
              </a:rPr>
              <a:t>, and D. </a:t>
            </a:r>
            <a:r>
              <a:rPr lang="en-US" sz="1600" dirty="0" err="1" smtClean="0">
                <a:solidFill>
                  <a:srgbClr val="A6A6A6"/>
                </a:solidFill>
              </a:rPr>
              <a:t>Kriegman</a:t>
            </a:r>
            <a:r>
              <a:rPr lang="en-US" sz="1600" dirty="0" smtClean="0">
                <a:solidFill>
                  <a:srgbClr val="A6A6A6"/>
                </a:solidFill>
              </a:rPr>
              <a:t>. </a:t>
            </a:r>
            <a:r>
              <a:rPr lang="en-US" sz="1600" dirty="0">
                <a:solidFill>
                  <a:srgbClr val="A6A6A6"/>
                </a:solidFill>
              </a:rPr>
              <a:t>"</a:t>
            </a:r>
            <a:r>
              <a:rPr lang="en-US" sz="1600" dirty="0" err="1">
                <a:solidFill>
                  <a:srgbClr val="A6A6A6"/>
                </a:solidFill>
              </a:rPr>
              <a:t>Eigenfaces</a:t>
            </a:r>
            <a:r>
              <a:rPr lang="en-US" sz="1600" dirty="0">
                <a:solidFill>
                  <a:srgbClr val="A6A6A6"/>
                </a:solidFill>
              </a:rPr>
              <a:t> vs. </a:t>
            </a:r>
            <a:r>
              <a:rPr lang="en-US" sz="1600" dirty="0" err="1">
                <a:solidFill>
                  <a:srgbClr val="A6A6A6"/>
                </a:solidFill>
              </a:rPr>
              <a:t>Fisherfaces</a:t>
            </a:r>
            <a:r>
              <a:rPr lang="en-US" sz="1600" dirty="0">
                <a:solidFill>
                  <a:srgbClr val="A6A6A6"/>
                </a:solidFill>
              </a:rPr>
              <a:t>: Recognition </a:t>
            </a:r>
            <a:endParaRPr lang="en-US" sz="1600" dirty="0" smtClean="0">
              <a:solidFill>
                <a:srgbClr val="A6A6A6"/>
              </a:solidFill>
            </a:endParaRPr>
          </a:p>
          <a:p>
            <a:r>
              <a:rPr lang="en-US" sz="1600" dirty="0" smtClean="0">
                <a:solidFill>
                  <a:srgbClr val="A6A6A6"/>
                </a:solidFill>
              </a:rPr>
              <a:t>Using </a:t>
            </a:r>
            <a:r>
              <a:rPr lang="en-US" sz="1600" dirty="0">
                <a:solidFill>
                  <a:srgbClr val="A6A6A6"/>
                </a:solidFill>
              </a:rPr>
              <a:t>Class Specific Linear Projection". </a:t>
            </a:r>
            <a:r>
              <a:rPr lang="en-US" sz="1600" i="1" dirty="0">
                <a:solidFill>
                  <a:srgbClr val="A6A6A6"/>
                </a:solidFill>
              </a:rPr>
              <a:t>IEEE Transactions on pattern analysis and machine </a:t>
            </a:r>
            <a:endParaRPr lang="en-US" sz="1600" i="1" dirty="0" smtClean="0">
              <a:solidFill>
                <a:srgbClr val="A6A6A6"/>
              </a:solidFill>
            </a:endParaRPr>
          </a:p>
          <a:p>
            <a:r>
              <a:rPr lang="en-US" sz="1600" i="1" dirty="0" smtClean="0">
                <a:solidFill>
                  <a:srgbClr val="A6A6A6"/>
                </a:solidFill>
              </a:rPr>
              <a:t>intelligence</a:t>
            </a:r>
            <a:r>
              <a:rPr lang="en-US" sz="1600" dirty="0" smtClean="0">
                <a:solidFill>
                  <a:srgbClr val="A6A6A6"/>
                </a:solidFill>
              </a:rPr>
              <a:t> </a:t>
            </a:r>
            <a:r>
              <a:rPr lang="en-US" sz="1600" b="1" dirty="0">
                <a:solidFill>
                  <a:srgbClr val="A6A6A6"/>
                </a:solidFill>
              </a:rPr>
              <a:t>19</a:t>
            </a:r>
            <a:r>
              <a:rPr lang="en-US" sz="1600" dirty="0">
                <a:solidFill>
                  <a:srgbClr val="A6A6A6"/>
                </a:solidFill>
              </a:rPr>
              <a:t> (7): 711</a:t>
            </a:r>
            <a:r>
              <a:rPr lang="en-US" sz="1600" dirty="0" smtClean="0">
                <a:solidFill>
                  <a:srgbClr val="A6A6A6"/>
                </a:solidFill>
              </a:rPr>
              <a:t>. 1997.</a:t>
            </a:r>
          </a:p>
        </p:txBody>
      </p:sp>
    </p:spTree>
    <p:extLst>
      <p:ext uri="{BB962C8B-B14F-4D97-AF65-F5344CB8AC3E}">
        <p14:creationId xmlns:p14="http://schemas.microsoft.com/office/powerpoint/2010/main" val="2176178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Eigenfaces</a:t>
            </a:r>
            <a:r>
              <a:rPr lang="en-US" dirty="0" smtClean="0"/>
              <a:t>: key idea</a:t>
            </a:r>
            <a:endParaRPr lang="en-US" dirty="0"/>
          </a:p>
        </p:txBody>
      </p:sp>
      <p:sp>
        <p:nvSpPr>
          <p:cNvPr id="3" name="Content Placeholder 2"/>
          <p:cNvSpPr>
            <a:spLocks noGrp="1"/>
          </p:cNvSpPr>
          <p:nvPr>
            <p:ph idx="1"/>
          </p:nvPr>
        </p:nvSpPr>
        <p:spPr/>
        <p:txBody>
          <a:bodyPr/>
          <a:lstStyle/>
          <a:p>
            <a:r>
              <a:rPr lang="en-US" dirty="0" smtClean="0"/>
              <a:t>Assume that most face images lie on a low-dimensional subspace determined by the first k (k&lt;&lt;d) directions of maximum variance</a:t>
            </a:r>
          </a:p>
          <a:p>
            <a:r>
              <a:rPr lang="en-US" dirty="0" smtClean="0"/>
              <a:t>Use PCA to determine the vectors or “</a:t>
            </a:r>
            <a:r>
              <a:rPr lang="en-US" dirty="0" err="1" smtClean="0"/>
              <a:t>eigenfaces</a:t>
            </a:r>
            <a:r>
              <a:rPr lang="en-US" dirty="0" smtClean="0"/>
              <a:t>” that span that subspace</a:t>
            </a:r>
          </a:p>
          <a:p>
            <a:r>
              <a:rPr lang="en-US" dirty="0" smtClean="0"/>
              <a:t>Represent all face images in the dataset as linear combinations of </a:t>
            </a:r>
            <a:r>
              <a:rPr lang="en-US" dirty="0" err="1" smtClean="0"/>
              <a:t>eigenfaces</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19</a:t>
            </a:fld>
            <a:endParaRPr lang="en-US" dirty="0"/>
          </a:p>
        </p:txBody>
      </p:sp>
      <p:sp>
        <p:nvSpPr>
          <p:cNvPr id="6" name="Text Box 4"/>
          <p:cNvSpPr txBox="1">
            <a:spLocks noChangeArrowheads="1"/>
          </p:cNvSpPr>
          <p:nvPr/>
        </p:nvSpPr>
        <p:spPr bwMode="auto">
          <a:xfrm>
            <a:off x="768350" y="5867400"/>
            <a:ext cx="7689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r>
              <a:rPr lang="en-US" sz="1800" b="0" dirty="0"/>
              <a:t>M. Turk and A. </a:t>
            </a:r>
            <a:r>
              <a:rPr lang="en-US" sz="1800" b="0" dirty="0" err="1"/>
              <a:t>Pentland</a:t>
            </a:r>
            <a:r>
              <a:rPr lang="en-US" sz="1800" b="0" dirty="0"/>
              <a:t>, </a:t>
            </a:r>
            <a:r>
              <a:rPr lang="en-US" sz="1800" b="0" dirty="0">
                <a:hlinkClick r:id="rId2"/>
              </a:rPr>
              <a:t>Face Recognition using Eigenfaces</a:t>
            </a:r>
            <a:r>
              <a:rPr lang="en-US" sz="1800" b="0" dirty="0"/>
              <a:t>, CVPR 1991</a:t>
            </a:r>
          </a:p>
        </p:txBody>
      </p:sp>
    </p:spTree>
    <p:extLst>
      <p:ext uri="{BB962C8B-B14F-4D97-AF65-F5344CB8AC3E}">
        <p14:creationId xmlns:p14="http://schemas.microsoft.com/office/powerpoint/2010/main" val="1989019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t>Introduction to face recognition</a:t>
            </a:r>
          </a:p>
          <a:p>
            <a:r>
              <a:rPr lang="en-US" dirty="0" smtClean="0"/>
              <a:t>The </a:t>
            </a:r>
            <a:r>
              <a:rPr lang="en-US" dirty="0" err="1" smtClean="0"/>
              <a:t>Eigenfaces</a:t>
            </a:r>
            <a:r>
              <a:rPr lang="en-US" dirty="0" smtClean="0"/>
              <a:t> Algorithm</a:t>
            </a:r>
          </a:p>
          <a:p>
            <a:r>
              <a:rPr lang="en-US" dirty="0" smtClean="0"/>
              <a:t>Linear Discriminant Analysis (LDA)</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a:t>
            </a:fld>
            <a:endParaRPr lang="en-US" dirty="0"/>
          </a:p>
        </p:txBody>
      </p:sp>
      <p:sp>
        <p:nvSpPr>
          <p:cNvPr id="7" name="TextBox 6"/>
          <p:cNvSpPr txBox="1"/>
          <p:nvPr/>
        </p:nvSpPr>
        <p:spPr>
          <a:xfrm>
            <a:off x="249688" y="5001161"/>
            <a:ext cx="8686800" cy="1323439"/>
          </a:xfrm>
          <a:prstGeom prst="rect">
            <a:avLst/>
          </a:prstGeom>
          <a:noFill/>
        </p:spPr>
        <p:txBody>
          <a:bodyPr wrap="square" rtlCol="0">
            <a:spAutoFit/>
          </a:bodyPr>
          <a:lstStyle/>
          <a:p>
            <a:r>
              <a:rPr lang="en-US" sz="1600" dirty="0" smtClean="0"/>
              <a:t>Turk and </a:t>
            </a:r>
            <a:r>
              <a:rPr lang="en-US" sz="1600" dirty="0" err="1" smtClean="0"/>
              <a:t>Pentland</a:t>
            </a:r>
            <a:r>
              <a:rPr lang="en-US" sz="1600" dirty="0" smtClean="0"/>
              <a:t>, </a:t>
            </a:r>
            <a:r>
              <a:rPr lang="en-US" sz="1600" dirty="0" err="1" smtClean="0"/>
              <a:t>Eigenfaces</a:t>
            </a:r>
            <a:r>
              <a:rPr lang="en-US" sz="1600" dirty="0" smtClean="0"/>
              <a:t> for Recognition, </a:t>
            </a:r>
            <a:r>
              <a:rPr lang="en-US" sz="1600" i="1" dirty="0"/>
              <a:t>Journal of Cognitive Neuroscience</a:t>
            </a:r>
            <a:r>
              <a:rPr lang="en-US" sz="1600" dirty="0"/>
              <a:t> </a:t>
            </a:r>
            <a:r>
              <a:rPr lang="en-US" sz="1600" b="1" dirty="0"/>
              <a:t>3</a:t>
            </a:r>
            <a:r>
              <a:rPr lang="en-US" sz="1600" dirty="0"/>
              <a:t> (1): 71–86</a:t>
            </a:r>
            <a:r>
              <a:rPr lang="en-US" sz="1600" dirty="0" smtClean="0"/>
              <a:t>.</a:t>
            </a:r>
          </a:p>
          <a:p>
            <a:endParaRPr lang="en-US" sz="1600" dirty="0"/>
          </a:p>
          <a:p>
            <a:r>
              <a:rPr lang="en-US" sz="1600" dirty="0" smtClean="0"/>
              <a:t>P</a:t>
            </a:r>
            <a:r>
              <a:rPr lang="en-US" sz="1600" dirty="0"/>
              <a:t>. </a:t>
            </a:r>
            <a:r>
              <a:rPr lang="en-US" sz="1600" dirty="0" err="1"/>
              <a:t>Belhumeur</a:t>
            </a:r>
            <a:r>
              <a:rPr lang="en-US" sz="1600" dirty="0"/>
              <a:t>, J. </a:t>
            </a:r>
            <a:r>
              <a:rPr lang="en-US" sz="1600" dirty="0" err="1"/>
              <a:t>Hespanha</a:t>
            </a:r>
            <a:r>
              <a:rPr lang="en-US" sz="1600" dirty="0"/>
              <a:t>, and D. </a:t>
            </a:r>
            <a:r>
              <a:rPr lang="en-US" sz="1600" dirty="0" err="1" smtClean="0"/>
              <a:t>Kriegman</a:t>
            </a:r>
            <a:r>
              <a:rPr lang="en-US" sz="1600" dirty="0" smtClean="0"/>
              <a:t>. </a:t>
            </a:r>
            <a:r>
              <a:rPr lang="en-US" sz="1600" dirty="0"/>
              <a:t>"</a:t>
            </a:r>
            <a:r>
              <a:rPr lang="en-US" sz="1600" dirty="0" err="1"/>
              <a:t>Eigenfaces</a:t>
            </a:r>
            <a:r>
              <a:rPr lang="en-US" sz="1600" dirty="0"/>
              <a:t> vs. </a:t>
            </a:r>
            <a:r>
              <a:rPr lang="en-US" sz="1600" dirty="0" err="1"/>
              <a:t>Fisherfaces</a:t>
            </a:r>
            <a:r>
              <a:rPr lang="en-US" sz="1600" dirty="0"/>
              <a:t>: Recognition </a:t>
            </a:r>
            <a:endParaRPr lang="en-US" sz="1600" dirty="0" smtClean="0"/>
          </a:p>
          <a:p>
            <a:r>
              <a:rPr lang="en-US" sz="1600" dirty="0" smtClean="0"/>
              <a:t>Using </a:t>
            </a:r>
            <a:r>
              <a:rPr lang="en-US" sz="1600" dirty="0"/>
              <a:t>Class Specific Linear Projection". </a:t>
            </a:r>
            <a:r>
              <a:rPr lang="en-US" sz="1600" i="1" dirty="0"/>
              <a:t>IEEE Transactions on pattern analysis and machine </a:t>
            </a:r>
            <a:endParaRPr lang="en-US" sz="1600" i="1" dirty="0" smtClean="0"/>
          </a:p>
          <a:p>
            <a:r>
              <a:rPr lang="en-US" sz="1600" i="1" dirty="0" smtClean="0"/>
              <a:t>intelligence</a:t>
            </a:r>
            <a:r>
              <a:rPr lang="en-US" sz="1600" dirty="0" smtClean="0"/>
              <a:t> </a:t>
            </a:r>
            <a:r>
              <a:rPr lang="en-US" sz="1600" b="1" dirty="0"/>
              <a:t>19</a:t>
            </a:r>
            <a:r>
              <a:rPr lang="en-US" sz="1600" dirty="0"/>
              <a:t> (7): 711</a:t>
            </a:r>
            <a:r>
              <a:rPr lang="en-US" sz="1600" dirty="0" smtClean="0"/>
              <a:t>. 1997.</a:t>
            </a:r>
          </a:p>
        </p:txBody>
      </p:sp>
    </p:spTree>
    <p:extLst>
      <p:ext uri="{BB962C8B-B14F-4D97-AF65-F5344CB8AC3E}">
        <p14:creationId xmlns:p14="http://schemas.microsoft.com/office/powerpoint/2010/main" val="958317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altLang="en-US" dirty="0"/>
              <a:t>Training </a:t>
            </a:r>
            <a:r>
              <a:rPr lang="en-US" altLang="en-US" dirty="0" smtClean="0"/>
              <a:t>images: </a:t>
            </a:r>
            <a:r>
              <a:rPr lang="en-US" altLang="en-US" b="1" dirty="0" smtClean="0"/>
              <a:t>x</a:t>
            </a:r>
            <a:r>
              <a:rPr lang="en-US" altLang="en-US" baseline="-25000" dirty="0" smtClean="0"/>
              <a:t>1</a:t>
            </a:r>
            <a:r>
              <a:rPr lang="en-US" altLang="en-US" dirty="0"/>
              <a:t>,…,</a:t>
            </a:r>
            <a:r>
              <a:rPr lang="en-US" altLang="en-US" b="1" dirty="0" err="1"/>
              <a:t>x</a:t>
            </a:r>
            <a:r>
              <a:rPr lang="en-US" altLang="en-US" baseline="-25000" dirty="0" err="1"/>
              <a:t>N</a:t>
            </a:r>
            <a:endParaRPr lang="en-US" altLang="en-US" baseline="-25000" dirty="0"/>
          </a:p>
        </p:txBody>
      </p:sp>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417638"/>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dirty="0"/>
          </a:p>
        </p:txBody>
      </p:sp>
    </p:spTree>
    <p:extLst>
      <p:ext uri="{BB962C8B-B14F-4D97-AF65-F5344CB8AC3E}">
        <p14:creationId xmlns:p14="http://schemas.microsoft.com/office/powerpoint/2010/main" val="1096591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altLang="en-US" dirty="0"/>
              <a:t>Top eigenvectors: </a:t>
            </a:r>
            <a:r>
              <a:rPr lang="en-US" altLang="en-US" dirty="0" smtClean="0"/>
              <a:t>ɸ</a:t>
            </a:r>
            <a:r>
              <a:rPr lang="en-US" altLang="en-US" baseline="-25000" dirty="0" smtClean="0"/>
              <a:t>1</a:t>
            </a:r>
            <a:r>
              <a:rPr lang="en-US" altLang="en-US" dirty="0" smtClean="0"/>
              <a:t>,…,</a:t>
            </a:r>
            <a:r>
              <a:rPr lang="en-US" altLang="en-US" dirty="0" err="1" smtClean="0"/>
              <a:t>ɸ</a:t>
            </a:r>
            <a:r>
              <a:rPr lang="en-US" altLang="en-US" baseline="-25000" dirty="0" err="1" smtClean="0"/>
              <a:t>k</a:t>
            </a:r>
            <a:endParaRPr lang="en-US" altLang="en-US" baseline="-25000" dirty="0"/>
          </a:p>
        </p:txBody>
      </p:sp>
      <p:sp>
        <p:nvSpPr>
          <p:cNvPr id="25605" name="Rectangle 7"/>
          <p:cNvSpPr>
            <a:spLocks noChangeArrowheads="1"/>
          </p:cNvSpPr>
          <p:nvPr/>
        </p:nvSpPr>
        <p:spPr bwMode="auto">
          <a:xfrm>
            <a:off x="1603375" y="2209800"/>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Mean: μ</a:t>
            </a:r>
          </a:p>
        </p:txBody>
      </p:sp>
      <p:pic>
        <p:nvPicPr>
          <p:cNvPr id="2560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67000"/>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4478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dirty="0"/>
          </a:p>
        </p:txBody>
      </p:sp>
    </p:spTree>
    <p:extLst>
      <p:ext uri="{BB962C8B-B14F-4D97-AF65-F5344CB8AC3E}">
        <p14:creationId xmlns:p14="http://schemas.microsoft.com/office/powerpoint/2010/main" val="2029931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
            <a:ext cx="8229600" cy="1143000"/>
          </a:xfrm>
        </p:spPr>
        <p:txBody>
          <a:bodyPr/>
          <a:lstStyle/>
          <a:p>
            <a:r>
              <a:rPr lang="en-US" altLang="en-US"/>
              <a:t>Visualization of </a:t>
            </a:r>
            <a:r>
              <a:rPr lang="en-US" altLang="en-US" dirty="0" err="1"/>
              <a:t>eigenfaces</a:t>
            </a:r>
            <a:endParaRPr lang="en-US" alt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78200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1981200" y="838200"/>
            <a:ext cx="52196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Principal component (eigenvector) </a:t>
            </a:r>
            <a:r>
              <a:rPr lang="en-US" altLang="en-US" sz="2400" dirty="0" err="1"/>
              <a:t>ɸ</a:t>
            </a:r>
            <a:r>
              <a:rPr lang="en-US" altLang="en-US" sz="2400" baseline="-14000" dirty="0" err="1" smtClean="0"/>
              <a:t>k</a:t>
            </a:r>
            <a:endParaRPr lang="en-US" altLang="en-US" sz="2400" dirty="0"/>
          </a:p>
        </p:txBody>
      </p:sp>
      <p:sp>
        <p:nvSpPr>
          <p:cNvPr id="26629" name="TextBox 6"/>
          <p:cNvSpPr txBox="1">
            <a:spLocks noChangeArrowheads="1"/>
          </p:cNvSpPr>
          <p:nvPr/>
        </p:nvSpPr>
        <p:spPr bwMode="auto">
          <a:xfrm>
            <a:off x="3795712" y="2814638"/>
            <a:ext cx="1451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err="1"/>
              <a:t>μ</a:t>
            </a:r>
            <a:r>
              <a:rPr lang="en-US" altLang="en-US" sz="2400" dirty="0"/>
              <a:t> + 3</a:t>
            </a:r>
            <a:r>
              <a:rPr lang="el-GR" altLang="en-US" sz="2400" dirty="0"/>
              <a:t>σ</a:t>
            </a:r>
            <a:r>
              <a:rPr lang="en-US" altLang="en-US" sz="2400" baseline="-14000" dirty="0" err="1" smtClean="0"/>
              <a:t>k</a:t>
            </a:r>
            <a:r>
              <a:rPr lang="en-US" altLang="en-US" sz="2400" dirty="0" err="1"/>
              <a:t>ɸ</a:t>
            </a:r>
            <a:r>
              <a:rPr lang="en-US" altLang="en-US" sz="2400" baseline="-14000" dirty="0" err="1" smtClean="0"/>
              <a:t>k</a:t>
            </a:r>
            <a:endParaRPr lang="en-US" altLang="en-US" sz="2400" baseline="-14000" dirty="0"/>
          </a:p>
        </p:txBody>
      </p:sp>
      <p:sp>
        <p:nvSpPr>
          <p:cNvPr id="26630" name="TextBox 7"/>
          <p:cNvSpPr txBox="1">
            <a:spLocks noChangeArrowheads="1"/>
          </p:cNvSpPr>
          <p:nvPr/>
        </p:nvSpPr>
        <p:spPr bwMode="auto">
          <a:xfrm>
            <a:off x="3795712" y="4795838"/>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err="1"/>
              <a:t>μ</a:t>
            </a:r>
            <a:r>
              <a:rPr lang="en-US" altLang="en-US" sz="2400" dirty="0"/>
              <a:t> – 3</a:t>
            </a:r>
            <a:r>
              <a:rPr lang="el-GR" altLang="en-US" sz="2400" dirty="0"/>
              <a:t>σ</a:t>
            </a:r>
            <a:r>
              <a:rPr lang="en-US" altLang="en-US" sz="2400" baseline="-14000" dirty="0" err="1" smtClean="0"/>
              <a:t>k</a:t>
            </a:r>
            <a:r>
              <a:rPr lang="en-US" altLang="en-US" sz="2400" dirty="0" err="1"/>
              <a:t>ɸ</a:t>
            </a:r>
            <a:r>
              <a:rPr lang="en-US" altLang="en-US" sz="2400" baseline="-14000" dirty="0" err="1" smtClean="0"/>
              <a:t>k</a:t>
            </a:r>
            <a:endParaRPr lang="en-US" altLang="en-US" sz="2400" baseline="-14000" dirty="0"/>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22</a:t>
            </a:fld>
            <a:endParaRPr lang="en-US" dirty="0"/>
          </a:p>
        </p:txBody>
      </p:sp>
    </p:spTree>
    <p:extLst>
      <p:ext uri="{BB962C8B-B14F-4D97-AF65-F5344CB8AC3E}">
        <p14:creationId xmlns:p14="http://schemas.microsoft.com/office/powerpoint/2010/main" val="1172726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algorithm</a:t>
            </a:r>
            <a:endParaRPr lang="en-US" dirty="0"/>
          </a:p>
        </p:txBody>
      </p:sp>
      <p:sp>
        <p:nvSpPr>
          <p:cNvPr id="10" name="Content Placeholder 9"/>
          <p:cNvSpPr>
            <a:spLocks noGrp="1"/>
          </p:cNvSpPr>
          <p:nvPr>
            <p:ph idx="1"/>
          </p:nvPr>
        </p:nvSpPr>
        <p:spPr>
          <a:xfrm>
            <a:off x="433600" y="1143000"/>
            <a:ext cx="8229600" cy="4525963"/>
          </a:xfrm>
        </p:spPr>
        <p:txBody>
          <a:bodyPr>
            <a:normAutofit/>
          </a:bodyPr>
          <a:lstStyle/>
          <a:p>
            <a:r>
              <a:rPr lang="en-US" sz="2800" dirty="0" smtClean="0"/>
              <a:t>Training</a:t>
            </a:r>
          </a:p>
          <a:p>
            <a:pPr marL="800100" lvl="1" indent="-342900">
              <a:buFont typeface="+mj-lt"/>
              <a:buAutoNum type="arabicPeriod"/>
            </a:pPr>
            <a:r>
              <a:rPr lang="en-US" sz="2000" dirty="0" smtClean="0"/>
              <a:t>Align training images x</a:t>
            </a:r>
            <a:r>
              <a:rPr lang="en-US" sz="2000" baseline="-25000" dirty="0" smtClean="0"/>
              <a:t>1</a:t>
            </a:r>
            <a:r>
              <a:rPr lang="en-US" sz="2000" dirty="0" smtClean="0"/>
              <a:t>, x</a:t>
            </a:r>
            <a:r>
              <a:rPr lang="en-US" sz="2000" baseline="-25000" dirty="0" smtClean="0"/>
              <a:t>2</a:t>
            </a:r>
            <a:r>
              <a:rPr lang="en-US" sz="2000" dirty="0" smtClean="0"/>
              <a:t>, …, </a:t>
            </a:r>
            <a:r>
              <a:rPr lang="en-US" sz="2000" dirty="0" err="1" smtClean="0"/>
              <a:t>x</a:t>
            </a:r>
            <a:r>
              <a:rPr lang="en-US" sz="2000" baseline="-25000" dirty="0" err="1" smtClean="0"/>
              <a:t>N</a:t>
            </a: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r>
              <a:rPr lang="en-US" sz="2000" dirty="0" smtClean="0"/>
              <a:t>Compute average face</a:t>
            </a:r>
          </a:p>
          <a:p>
            <a:pPr marL="800100" lvl="1" indent="-342900">
              <a:buFont typeface="+mj-lt"/>
              <a:buAutoNum type="arabicPeriod"/>
            </a:pPr>
            <a:endParaRPr lang="en-US" sz="2000" dirty="0"/>
          </a:p>
          <a:p>
            <a:pPr marL="800100" lvl="1" indent="-342900">
              <a:buFont typeface="+mj-lt"/>
              <a:buAutoNum type="arabicPeriod"/>
            </a:pPr>
            <a:r>
              <a:rPr lang="en-US" sz="2000" dirty="0" smtClean="0"/>
              <a:t>Compute the difference image (the </a:t>
            </a:r>
            <a:r>
              <a:rPr lang="en-US" sz="2000" u="sng" dirty="0" smtClean="0"/>
              <a:t>centered data matrix</a:t>
            </a:r>
            <a:r>
              <a:rPr lang="en-US" sz="2000" dirty="0" smtClean="0"/>
              <a:t>)</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dirty="0"/>
          </a:p>
        </p:txBody>
      </p:sp>
      <p:pic>
        <p:nvPicPr>
          <p:cNvPr id="14" name="Picture 3"/>
          <p:cNvPicPr>
            <a:picLocks noChangeAspect="1" noChangeArrowheads="1"/>
          </p:cNvPicPr>
          <p:nvPr/>
        </p:nvPicPr>
        <p:blipFill>
          <a:blip r:embed="rId3" cstate="print"/>
          <a:srcRect/>
          <a:stretch>
            <a:fillRect/>
          </a:stretch>
        </p:blipFill>
        <p:spPr bwMode="auto">
          <a:xfrm>
            <a:off x="1577849" y="2133600"/>
            <a:ext cx="6248400" cy="1216025"/>
          </a:xfrm>
          <a:prstGeom prst="rect">
            <a:avLst/>
          </a:prstGeom>
          <a:noFill/>
          <a:ln w="9525">
            <a:noFill/>
            <a:miter lim="800000"/>
            <a:headEnd/>
            <a:tailEnd/>
          </a:ln>
        </p:spPr>
      </p:pic>
      <p:sp>
        <p:nvSpPr>
          <p:cNvPr id="15" name="Rectangle 10" descr="Rectangle: Click to edit Master text styles&#10;Second level&#10;Third level&#10;Fourth level&#10;Fifth level"/>
          <p:cNvSpPr>
            <a:spLocks noChangeArrowheads="1"/>
          </p:cNvSpPr>
          <p:nvPr/>
        </p:nvSpPr>
        <p:spPr bwMode="auto">
          <a:xfrm>
            <a:off x="2286000" y="3276600"/>
            <a:ext cx="5105400" cy="533400"/>
          </a:xfrm>
          <a:prstGeom prst="rect">
            <a:avLst/>
          </a:prstGeom>
          <a:noFill/>
          <a:ln w="9525">
            <a:noFill/>
            <a:miter lim="800000"/>
            <a:headEnd/>
            <a:tailEnd/>
          </a:ln>
        </p:spPr>
        <p:txBody>
          <a:bodyPr/>
          <a:lstStyle/>
          <a:p>
            <a:pPr marL="457200" indent="-457200">
              <a:lnSpc>
                <a:spcPct val="90000"/>
              </a:lnSpc>
              <a:spcBef>
                <a:spcPct val="20000"/>
              </a:spcBef>
              <a:buClr>
                <a:schemeClr val="hlink"/>
              </a:buClr>
              <a:buFont typeface="Wingdings" pitchFamily="2" charset="2"/>
              <a:buNone/>
            </a:pPr>
            <a:r>
              <a:rPr lang="en-GB" sz="1600" dirty="0">
                <a:solidFill>
                  <a:srgbClr val="000000"/>
                </a:solidFill>
              </a:rPr>
              <a:t>Note that each image is formulated into a long vector!</a:t>
            </a:r>
          </a:p>
        </p:txBody>
      </p:sp>
      <p:graphicFrame>
        <p:nvGraphicFramePr>
          <p:cNvPr id="11" name="Object 10"/>
          <p:cNvGraphicFramePr>
            <a:graphicFrameLocks noChangeAspect="1"/>
          </p:cNvGraphicFramePr>
          <p:nvPr>
            <p:extLst>
              <p:ext uri="{D42A27DB-BD31-4B8C-83A1-F6EECF244321}">
                <p14:modId xmlns:p14="http://schemas.microsoft.com/office/powerpoint/2010/main" val="2302352638"/>
              </p:ext>
            </p:extLst>
          </p:nvPr>
        </p:nvGraphicFramePr>
        <p:xfrm>
          <a:off x="3724275" y="3581400"/>
          <a:ext cx="1425575" cy="762000"/>
        </p:xfrm>
        <a:graphic>
          <a:graphicData uri="http://schemas.openxmlformats.org/presentationml/2006/ole">
            <mc:AlternateContent xmlns:mc="http://schemas.openxmlformats.org/markup-compatibility/2006">
              <mc:Choice xmlns:v="urn:schemas-microsoft-com:vml" Requires="v">
                <p:oleObj spid="_x0000_s1078" name="Equation" r:id="rId4" imgW="736600" imgH="393700" progId="Equation.3">
                  <p:embed/>
                </p:oleObj>
              </mc:Choice>
              <mc:Fallback>
                <p:oleObj name="Equation" r:id="rId4" imgW="736600" imgH="393700" progId="Equation.3">
                  <p:embed/>
                  <p:pic>
                    <p:nvPicPr>
                      <p:cNvPr id="0" name=""/>
                      <p:cNvPicPr/>
                      <p:nvPr/>
                    </p:nvPicPr>
                    <p:blipFill>
                      <a:blip r:embed="rId5"/>
                      <a:stretch>
                        <a:fillRect/>
                      </a:stretch>
                    </p:blipFill>
                    <p:spPr>
                      <a:xfrm>
                        <a:off x="3724275" y="3581400"/>
                        <a:ext cx="1425575" cy="762000"/>
                      </a:xfrm>
                      <a:prstGeom prst="rect">
                        <a:avLst/>
                      </a:prstGeom>
                    </p:spPr>
                  </p:pic>
                </p:oleObj>
              </mc:Fallback>
            </mc:AlternateContent>
          </a:graphicData>
        </a:graphic>
      </p:graphicFrame>
      <p:pic>
        <p:nvPicPr>
          <p:cNvPr id="16" name="Picture 15"/>
          <p:cNvPicPr>
            <a:picLocks noChangeAspect="1"/>
          </p:cNvPicPr>
          <p:nvPr/>
        </p:nvPicPr>
        <p:blipFill>
          <a:blip r:embed="rId6"/>
          <a:stretch>
            <a:fillRect/>
          </a:stretch>
        </p:blipFill>
        <p:spPr>
          <a:xfrm>
            <a:off x="2743200" y="4876800"/>
            <a:ext cx="3429000" cy="1405795"/>
          </a:xfrm>
          <a:prstGeom prst="rect">
            <a:avLst/>
          </a:prstGeom>
        </p:spPr>
      </p:pic>
    </p:spTree>
    <p:extLst>
      <p:ext uri="{BB962C8B-B14F-4D97-AF65-F5344CB8AC3E}">
        <p14:creationId xmlns:p14="http://schemas.microsoft.com/office/powerpoint/2010/main" val="4267918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sp>
        <p:nvSpPr>
          <p:cNvPr id="10" name="Content Placeholder 9"/>
          <p:cNvSpPr>
            <a:spLocks noGrp="1"/>
          </p:cNvSpPr>
          <p:nvPr>
            <p:ph idx="1"/>
          </p:nvPr>
        </p:nvSpPr>
        <p:spPr>
          <a:xfrm>
            <a:off x="433600" y="884237"/>
            <a:ext cx="8229600" cy="4975225"/>
          </a:xfrm>
        </p:spPr>
        <p:txBody>
          <a:bodyPr>
            <a:normAutofit/>
          </a:bodyPr>
          <a:lstStyle/>
          <a:p>
            <a:pPr marL="0" indent="0">
              <a:buNone/>
            </a:pPr>
            <a:endParaRPr lang="en-US" sz="2800" dirty="0" smtClean="0">
              <a:solidFill>
                <a:schemeClr val="bg1"/>
              </a:solidFill>
            </a:endParaRPr>
          </a:p>
          <a:p>
            <a:pPr marL="914400" lvl="1" indent="-457200">
              <a:buFont typeface="+mj-lt"/>
              <a:buAutoNum type="arabicPeriod" startAt="4"/>
            </a:pPr>
            <a:r>
              <a:rPr lang="en-US" sz="2000" dirty="0" smtClean="0"/>
              <a:t>Compute the covariance matrix</a:t>
            </a:r>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r>
              <a:rPr lang="en-US" sz="2000" dirty="0" smtClean="0"/>
              <a:t>Compute the eigenvectors of the covariance matrix </a:t>
            </a:r>
            <a:r>
              <a:rPr lang="en-US" sz="2000" dirty="0" err="1" smtClean="0"/>
              <a:t>Σ</a:t>
            </a:r>
            <a:endParaRPr lang="en-US" sz="2000" dirty="0"/>
          </a:p>
          <a:p>
            <a:pPr marL="914400" lvl="1" indent="-457200">
              <a:buFont typeface="+mj-lt"/>
              <a:buAutoNum type="arabicPeriod" startAt="4"/>
            </a:pPr>
            <a:r>
              <a:rPr lang="en-US" sz="2000" dirty="0" smtClean="0"/>
              <a:t>Compute each training image x</a:t>
            </a:r>
            <a:r>
              <a:rPr lang="en-US" sz="2000" baseline="-25000" dirty="0" smtClean="0"/>
              <a:t>i</a:t>
            </a:r>
            <a:r>
              <a:rPr lang="en-US" sz="2000" dirty="0"/>
              <a:t> </a:t>
            </a:r>
            <a:r>
              <a:rPr lang="en-US" sz="2000" dirty="0" smtClean="0"/>
              <a:t>‘s projections as</a:t>
            </a:r>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r>
              <a:rPr lang="en-US" sz="2000" dirty="0" smtClean="0"/>
              <a:t>Visualize the estimated training face x</a:t>
            </a:r>
            <a:r>
              <a:rPr lang="en-US" sz="2000" baseline="-25000" dirty="0" smtClean="0"/>
              <a:t>i</a:t>
            </a:r>
            <a:r>
              <a:rPr lang="en-US" sz="2000" dirty="0" smtClean="0"/>
              <a:t> </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dirty="0"/>
          </a:p>
        </p:txBody>
      </p:sp>
      <p:pic>
        <p:nvPicPr>
          <p:cNvPr id="13" name="Picture 12"/>
          <p:cNvPicPr>
            <a:picLocks noChangeAspect="1"/>
          </p:cNvPicPr>
          <p:nvPr/>
        </p:nvPicPr>
        <p:blipFill>
          <a:blip r:embed="rId3"/>
          <a:stretch>
            <a:fillRect/>
          </a:stretch>
        </p:blipFill>
        <p:spPr>
          <a:xfrm>
            <a:off x="2356515" y="1760348"/>
            <a:ext cx="4817241" cy="14337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342681085"/>
              </p:ext>
            </p:extLst>
          </p:nvPr>
        </p:nvGraphicFramePr>
        <p:xfrm>
          <a:off x="1674813" y="4078288"/>
          <a:ext cx="6207125" cy="646112"/>
        </p:xfrm>
        <a:graphic>
          <a:graphicData uri="http://schemas.openxmlformats.org/presentationml/2006/ole">
            <mc:AlternateContent xmlns:mc="http://schemas.openxmlformats.org/markup-compatibility/2006">
              <mc:Choice xmlns:v="urn:schemas-microsoft-com:vml" Requires="v">
                <p:oleObj spid="_x0000_s34923" name="Equation" r:id="rId4" imgW="2806700" imgH="292100" progId="Equation.3">
                  <p:embed/>
                </p:oleObj>
              </mc:Choice>
              <mc:Fallback>
                <p:oleObj name="Equation" r:id="rId4" imgW="2806700" imgH="292100" progId="Equation.3">
                  <p:embed/>
                  <p:pic>
                    <p:nvPicPr>
                      <p:cNvPr id="0" name=""/>
                      <p:cNvPicPr/>
                      <p:nvPr/>
                    </p:nvPicPr>
                    <p:blipFill>
                      <a:blip r:embed="rId5"/>
                      <a:stretch>
                        <a:fillRect/>
                      </a:stretch>
                    </p:blipFill>
                    <p:spPr>
                      <a:xfrm>
                        <a:off x="1674813" y="4078288"/>
                        <a:ext cx="6207125" cy="646112"/>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19557865"/>
              </p:ext>
            </p:extLst>
          </p:nvPr>
        </p:nvGraphicFramePr>
        <p:xfrm>
          <a:off x="2300288" y="5389563"/>
          <a:ext cx="4016375" cy="477837"/>
        </p:xfrm>
        <a:graphic>
          <a:graphicData uri="http://schemas.openxmlformats.org/presentationml/2006/ole">
            <mc:AlternateContent xmlns:mc="http://schemas.openxmlformats.org/markup-compatibility/2006">
              <mc:Choice xmlns:v="urn:schemas-microsoft-com:vml" Requires="v">
                <p:oleObj spid="_x0000_s34924" name="Equation" r:id="rId6" imgW="1816100" imgH="215900" progId="Equation.3">
                  <p:embed/>
                </p:oleObj>
              </mc:Choice>
              <mc:Fallback>
                <p:oleObj name="Equation" r:id="rId6" imgW="1816100" imgH="215900" progId="Equation.3">
                  <p:embed/>
                  <p:pic>
                    <p:nvPicPr>
                      <p:cNvPr id="0" name=""/>
                      <p:cNvPicPr/>
                      <p:nvPr/>
                    </p:nvPicPr>
                    <p:blipFill>
                      <a:blip r:embed="rId7"/>
                      <a:stretch>
                        <a:fillRect/>
                      </a:stretch>
                    </p:blipFill>
                    <p:spPr>
                      <a:xfrm>
                        <a:off x="2300288" y="5389563"/>
                        <a:ext cx="4016375" cy="477837"/>
                      </a:xfrm>
                      <a:prstGeom prst="rect">
                        <a:avLst/>
                      </a:prstGeom>
                    </p:spPr>
                  </p:pic>
                </p:oleObj>
              </mc:Fallback>
            </mc:AlternateContent>
          </a:graphicData>
        </a:graphic>
      </p:graphicFrame>
    </p:spTree>
    <p:extLst>
      <p:ext uri="{BB962C8B-B14F-4D97-AF65-F5344CB8AC3E}">
        <p14:creationId xmlns:p14="http://schemas.microsoft.com/office/powerpoint/2010/main" val="3213152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a:grpSpLocks/>
          </p:cNvGrpSpPr>
          <p:nvPr/>
        </p:nvGrpSpPr>
        <p:grpSpPr bwMode="auto">
          <a:xfrm>
            <a:off x="7383462" y="1343025"/>
            <a:ext cx="1379538" cy="1587500"/>
            <a:chOff x="4793" y="2208"/>
            <a:chExt cx="869" cy="1000"/>
          </a:xfrm>
        </p:grpSpPr>
        <p:pic>
          <p:nvPicPr>
            <p:cNvPr id="41998" name="Picture 25"/>
            <p:cNvPicPr>
              <a:picLocks noChangeAspect="1" noChangeArrowheads="1"/>
            </p:cNvPicPr>
            <p:nvPr/>
          </p:nvPicPr>
          <p:blipFill>
            <a:blip r:embed="rId13" cstate="print"/>
            <a:srcRect l="92639" t="19998" r="2151" b="52223"/>
            <a:stretch>
              <a:fillRect/>
            </a:stretch>
          </p:blipFill>
          <p:spPr bwMode="auto">
            <a:xfrm>
              <a:off x="5167" y="2208"/>
              <a:ext cx="495" cy="1000"/>
            </a:xfrm>
            <a:prstGeom prst="rect">
              <a:avLst/>
            </a:prstGeom>
            <a:noFill/>
            <a:ln w="9525">
              <a:noFill/>
              <a:miter lim="800000"/>
              <a:headEnd/>
              <a:tailEnd/>
            </a:ln>
          </p:spPr>
        </p:pic>
        <p:sp>
          <p:nvSpPr>
            <p:cNvPr id="41999" name="Line 26"/>
            <p:cNvSpPr>
              <a:spLocks noChangeShapeType="1"/>
            </p:cNvSpPr>
            <p:nvPr/>
          </p:nvSpPr>
          <p:spPr bwMode="auto">
            <a:xfrm>
              <a:off x="4793" y="2751"/>
              <a:ext cx="295" cy="0"/>
            </a:xfrm>
            <a:prstGeom prst="line">
              <a:avLst/>
            </a:prstGeom>
            <a:noFill/>
            <a:ln w="19050">
              <a:solidFill>
                <a:schemeClr val="tx1"/>
              </a:solidFill>
              <a:round/>
              <a:headEnd/>
              <a:tailEnd type="triangle" w="med" len="med"/>
            </a:ln>
          </p:spPr>
          <p:txBody>
            <a:bodyPr wrap="none" anchor="ctr"/>
            <a:lstStyle/>
            <a:p>
              <a:endParaRPr lang="en-US"/>
            </a:p>
          </p:txBody>
        </p:sp>
      </p:gr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dirty="0"/>
          </a:p>
        </p:txBody>
      </p:sp>
      <p:sp>
        <p:nvSpPr>
          <p:cNvPr id="41" name="Content Placeholder 9"/>
          <p:cNvSpPr>
            <a:spLocks noGrp="1"/>
          </p:cNvSpPr>
          <p:nvPr>
            <p:ph idx="1"/>
          </p:nvPr>
        </p:nvSpPr>
        <p:spPr>
          <a:xfrm>
            <a:off x="433600" y="2209800"/>
            <a:ext cx="8229600" cy="3184524"/>
          </a:xfrm>
        </p:spPr>
        <p:txBody>
          <a:bodyPr>
            <a:normAutofit lnSpcReduction="10000"/>
          </a:bodyPr>
          <a:lstStyle/>
          <a:p>
            <a:pPr marL="457200" lvl="1" indent="0">
              <a:buNone/>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6"/>
            </a:pPr>
            <a:r>
              <a:rPr lang="en-US" sz="2000" dirty="0" smtClean="0"/>
              <a:t>Compute each training image x</a:t>
            </a:r>
            <a:r>
              <a:rPr lang="en-US" sz="2000" baseline="-25000" dirty="0" smtClean="0"/>
              <a:t>i</a:t>
            </a:r>
            <a:r>
              <a:rPr lang="en-US" sz="2000" dirty="0"/>
              <a:t> </a:t>
            </a:r>
            <a:r>
              <a:rPr lang="en-US" sz="2000" dirty="0" smtClean="0"/>
              <a:t>‘s projections as</a:t>
            </a:r>
          </a:p>
          <a:p>
            <a:pPr marL="914400" lvl="1" indent="-457200">
              <a:buFont typeface="+mj-lt"/>
              <a:buAutoNum type="arabicPeriod" startAt="6"/>
            </a:pPr>
            <a:endParaRPr lang="en-US" sz="2000" dirty="0"/>
          </a:p>
          <a:p>
            <a:pPr marL="914400" lvl="1" indent="-457200">
              <a:buFont typeface="+mj-lt"/>
              <a:buAutoNum type="arabicPeriod" startAt="6"/>
            </a:pPr>
            <a:endParaRPr lang="en-US" sz="2000" dirty="0" smtClean="0"/>
          </a:p>
          <a:p>
            <a:pPr marL="914400" lvl="1" indent="-457200">
              <a:buFont typeface="+mj-lt"/>
              <a:buAutoNum type="arabicPeriod" startAt="6"/>
            </a:pPr>
            <a:endParaRPr lang="en-US" sz="2000" dirty="0"/>
          </a:p>
          <a:p>
            <a:pPr marL="914400" lvl="1" indent="-457200">
              <a:buFont typeface="+mj-lt"/>
              <a:buAutoNum type="arabicPeriod" startAt="6"/>
            </a:pPr>
            <a:r>
              <a:rPr lang="en-US" sz="2000" dirty="0" smtClean="0"/>
              <a:t>Visualize the </a:t>
            </a:r>
            <a:r>
              <a:rPr lang="en-US" sz="2000" dirty="0" smtClean="0"/>
              <a:t>reconstructed training </a:t>
            </a:r>
            <a:r>
              <a:rPr lang="en-US" sz="2000" dirty="0" smtClean="0"/>
              <a:t>face x</a:t>
            </a:r>
            <a:r>
              <a:rPr lang="en-US" sz="2000" baseline="-25000" dirty="0" smtClean="0"/>
              <a:t>i</a:t>
            </a:r>
            <a:r>
              <a:rPr lang="en-US" sz="2000" dirty="0" smtClean="0"/>
              <a:t> </a:t>
            </a:r>
          </a:p>
        </p:txBody>
      </p:sp>
      <p:graphicFrame>
        <p:nvGraphicFramePr>
          <p:cNvPr id="43" name="Object 42"/>
          <p:cNvGraphicFramePr>
            <a:graphicFrameLocks noChangeAspect="1"/>
          </p:cNvGraphicFramePr>
          <p:nvPr>
            <p:extLst>
              <p:ext uri="{D42A27DB-BD31-4B8C-83A1-F6EECF244321}">
                <p14:modId xmlns:p14="http://schemas.microsoft.com/office/powerpoint/2010/main" val="3805512076"/>
              </p:ext>
            </p:extLst>
          </p:nvPr>
        </p:nvGraphicFramePr>
        <p:xfrm>
          <a:off x="1674813" y="4078288"/>
          <a:ext cx="6207125" cy="646112"/>
        </p:xfrm>
        <a:graphic>
          <a:graphicData uri="http://schemas.openxmlformats.org/presentationml/2006/ole">
            <mc:AlternateContent xmlns:mc="http://schemas.openxmlformats.org/markup-compatibility/2006">
              <mc:Choice xmlns:v="urn:schemas-microsoft-com:vml" Requires="v">
                <p:oleObj spid="_x0000_s37140" name="Equation" r:id="rId14" imgW="2806700" imgH="292100" progId="Equation.3">
                  <p:embed/>
                </p:oleObj>
              </mc:Choice>
              <mc:Fallback>
                <p:oleObj name="Equation" r:id="rId14" imgW="2806700" imgH="292100" progId="Equation.3">
                  <p:embed/>
                  <p:pic>
                    <p:nvPicPr>
                      <p:cNvPr id="0" name=""/>
                      <p:cNvPicPr/>
                      <p:nvPr/>
                    </p:nvPicPr>
                    <p:blipFill>
                      <a:blip r:embed="rId15"/>
                      <a:stretch>
                        <a:fillRect/>
                      </a:stretch>
                    </p:blipFill>
                    <p:spPr>
                      <a:xfrm>
                        <a:off x="1674813" y="4078288"/>
                        <a:ext cx="6207125" cy="646112"/>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024943845"/>
              </p:ext>
            </p:extLst>
          </p:nvPr>
        </p:nvGraphicFramePr>
        <p:xfrm>
          <a:off x="2300288" y="5389563"/>
          <a:ext cx="4016375" cy="477837"/>
        </p:xfrm>
        <a:graphic>
          <a:graphicData uri="http://schemas.openxmlformats.org/presentationml/2006/ole">
            <mc:AlternateContent xmlns:mc="http://schemas.openxmlformats.org/markup-compatibility/2006">
              <mc:Choice xmlns:v="urn:schemas-microsoft-com:vml" Requires="v">
                <p:oleObj spid="_x0000_s37141" name="Equation" r:id="rId16" imgW="1816100" imgH="215900" progId="Equation.3">
                  <p:embed/>
                </p:oleObj>
              </mc:Choice>
              <mc:Fallback>
                <p:oleObj name="Equation" r:id="rId16" imgW="1816100" imgH="215900" progId="Equation.3">
                  <p:embed/>
                  <p:pic>
                    <p:nvPicPr>
                      <p:cNvPr id="0" name=""/>
                      <p:cNvPicPr/>
                      <p:nvPr/>
                    </p:nvPicPr>
                    <p:blipFill>
                      <a:blip r:embed="rId17"/>
                      <a:stretch>
                        <a:fillRect/>
                      </a:stretch>
                    </p:blipFill>
                    <p:spPr>
                      <a:xfrm>
                        <a:off x="2300288" y="5389563"/>
                        <a:ext cx="4016375" cy="477837"/>
                      </a:xfrm>
                      <a:prstGeom prst="rect">
                        <a:avLst/>
                      </a:prstGeom>
                    </p:spPr>
                  </p:pic>
                </p:oleObj>
              </mc:Fallback>
            </mc:AlternateContent>
          </a:graphicData>
        </a:graphic>
      </p:graphicFrame>
      <p:grpSp>
        <p:nvGrpSpPr>
          <p:cNvPr id="10" name="Group 9"/>
          <p:cNvGrpSpPr/>
          <p:nvPr/>
        </p:nvGrpSpPr>
        <p:grpSpPr>
          <a:xfrm>
            <a:off x="333800" y="1328738"/>
            <a:ext cx="6932188" cy="1871662"/>
            <a:chOff x="223044" y="1328738"/>
            <a:chExt cx="7189788" cy="1871662"/>
          </a:xfrm>
        </p:grpSpPr>
        <p:grpSp>
          <p:nvGrpSpPr>
            <p:cNvPr id="9" name="Group 8"/>
            <p:cNvGrpSpPr/>
            <p:nvPr/>
          </p:nvGrpSpPr>
          <p:grpSpPr>
            <a:xfrm>
              <a:off x="223044" y="1328738"/>
              <a:ext cx="7189788" cy="1871662"/>
              <a:chOff x="223044" y="3666836"/>
              <a:chExt cx="7189788" cy="1871662"/>
            </a:xfrm>
          </p:grpSpPr>
          <p:grpSp>
            <p:nvGrpSpPr>
              <p:cNvPr id="2" name="Group 5"/>
              <p:cNvGrpSpPr>
                <a:grpSpLocks/>
              </p:cNvGrpSpPr>
              <p:nvPr/>
            </p:nvGrpSpPr>
            <p:grpSpPr bwMode="auto">
              <a:xfrm>
                <a:off x="223044" y="3666836"/>
                <a:ext cx="7189788" cy="1871662"/>
                <a:chOff x="144" y="2208"/>
                <a:chExt cx="4529" cy="1179"/>
              </a:xfrm>
            </p:grpSpPr>
            <p:pic>
              <p:nvPicPr>
                <p:cNvPr id="42001" name="Picture 6"/>
                <p:cNvPicPr>
                  <a:picLocks noChangeAspect="1" noChangeArrowheads="1"/>
                </p:cNvPicPr>
                <p:nvPr/>
              </p:nvPicPr>
              <p:blipFill>
                <a:blip r:embed="rId18" cstate="print"/>
                <a:srcRect/>
                <a:stretch>
                  <a:fillRect/>
                </a:stretch>
              </p:blipFill>
              <p:spPr bwMode="auto">
                <a:xfrm>
                  <a:off x="1152" y="2324"/>
                  <a:ext cx="3521" cy="852"/>
                </a:xfrm>
                <a:prstGeom prst="rect">
                  <a:avLst/>
                </a:prstGeom>
                <a:noFill/>
                <a:ln w="9525">
                  <a:noFill/>
                  <a:miter lim="800000"/>
                  <a:headEnd/>
                  <a:tailEnd/>
                </a:ln>
              </p:spPr>
            </p:pic>
            <p:sp>
              <p:nvSpPr>
                <p:cNvPr id="42002" name="Line 7"/>
                <p:cNvSpPr>
                  <a:spLocks noChangeShapeType="1"/>
                </p:cNvSpPr>
                <p:nvPr/>
              </p:nvSpPr>
              <p:spPr bwMode="auto">
                <a:xfrm>
                  <a:off x="768" y="2727"/>
                  <a:ext cx="295" cy="0"/>
                </a:xfrm>
                <a:prstGeom prst="line">
                  <a:avLst/>
                </a:prstGeom>
                <a:noFill/>
                <a:ln w="19050">
                  <a:solidFill>
                    <a:schemeClr val="tx1"/>
                  </a:solidFill>
                  <a:round/>
                  <a:headEnd/>
                  <a:tailEnd type="triangle" w="med" len="med"/>
                </a:ln>
              </p:spPr>
              <p:txBody>
                <a:bodyPr wrap="none" anchor="ctr"/>
                <a:lstStyle/>
                <a:p>
                  <a:endParaRPr lang="en-US"/>
                </a:p>
              </p:txBody>
            </p:sp>
            <p:pic>
              <p:nvPicPr>
                <p:cNvPr id="42003" name="Picture 8"/>
                <p:cNvPicPr preferRelativeResize="0">
                  <a:picLocks noChangeArrowheads="1"/>
                </p:cNvPicPr>
                <p:nvPr/>
              </p:nvPicPr>
              <p:blipFill>
                <a:blip r:embed="rId19" cstate="print"/>
                <a:srcRect l="37048" t="16777" r="27962" b="20271"/>
                <a:stretch>
                  <a:fillRect/>
                </a:stretch>
              </p:blipFill>
              <p:spPr bwMode="auto">
                <a:xfrm>
                  <a:off x="144" y="2208"/>
                  <a:ext cx="527" cy="1001"/>
                </a:xfrm>
                <a:prstGeom prst="rect">
                  <a:avLst/>
                </a:prstGeom>
                <a:noFill/>
                <a:ln w="9525">
                  <a:noFill/>
                  <a:miter lim="800000"/>
                  <a:headEnd/>
                  <a:tailEnd/>
                </a:ln>
              </p:spPr>
            </p:pic>
            <p:pic>
              <p:nvPicPr>
                <p:cNvPr id="42004" name="Picture 9" descr="Edittex"/>
                <p:cNvPicPr>
                  <a:picLocks noChangeAspect="1" noChangeArrowheads="1"/>
                </p:cNvPicPr>
                <p:nvPr>
                  <p:custDataLst>
                    <p:tags r:id="rId2"/>
                  </p:custDataLst>
                </p:nvPr>
              </p:nvPicPr>
              <p:blipFill>
                <a:blip r:embed="rId20" cstate="print"/>
                <a:srcRect/>
                <a:stretch>
                  <a:fillRect/>
                </a:stretch>
              </p:blipFill>
              <p:spPr bwMode="auto">
                <a:xfrm>
                  <a:off x="336" y="3278"/>
                  <a:ext cx="121" cy="109"/>
                </a:xfrm>
                <a:prstGeom prst="rect">
                  <a:avLst/>
                </a:prstGeom>
                <a:noFill/>
                <a:ln w="9525">
                  <a:noFill/>
                  <a:miter lim="800000"/>
                  <a:headEnd/>
                  <a:tailEnd/>
                </a:ln>
              </p:spPr>
            </p:pic>
            <p:pic>
              <p:nvPicPr>
                <p:cNvPr id="42005" name="Picture 10" descr="Edittex"/>
                <p:cNvPicPr>
                  <a:picLocks noChangeAspect="1" noChangeArrowheads="1"/>
                </p:cNvPicPr>
                <p:nvPr>
                  <p:custDataLst>
                    <p:tags r:id="rId3"/>
                  </p:custDataLst>
                </p:nvPr>
              </p:nvPicPr>
              <p:blipFill>
                <a:blip r:embed="rId21" cstate="print"/>
                <a:srcRect/>
                <a:stretch>
                  <a:fillRect/>
                </a:stretch>
              </p:blipFill>
              <p:spPr bwMode="auto">
                <a:xfrm>
                  <a:off x="1210" y="3249"/>
                  <a:ext cx="326" cy="106"/>
                </a:xfrm>
                <a:prstGeom prst="rect">
                  <a:avLst/>
                </a:prstGeom>
                <a:noFill/>
                <a:ln w="9525">
                  <a:noFill/>
                  <a:miter lim="800000"/>
                  <a:headEnd/>
                  <a:tailEnd/>
                </a:ln>
              </p:spPr>
            </p:pic>
            <p:pic>
              <p:nvPicPr>
                <p:cNvPr id="42006" name="Picture 11" descr="Edittex"/>
                <p:cNvPicPr>
                  <a:picLocks noChangeAspect="1" noChangeArrowheads="1"/>
                </p:cNvPicPr>
                <p:nvPr>
                  <p:custDataLst>
                    <p:tags r:id="rId4"/>
                  </p:custDataLst>
                </p:nvPr>
              </p:nvPicPr>
              <p:blipFill>
                <a:blip r:embed="rId22" cstate="print"/>
                <a:srcRect/>
                <a:stretch>
                  <a:fillRect/>
                </a:stretch>
              </p:blipFill>
              <p:spPr bwMode="auto">
                <a:xfrm>
                  <a:off x="1680" y="3249"/>
                  <a:ext cx="326" cy="106"/>
                </a:xfrm>
                <a:prstGeom prst="rect">
                  <a:avLst/>
                </a:prstGeom>
                <a:noFill/>
                <a:ln w="9525">
                  <a:noFill/>
                  <a:miter lim="800000"/>
                  <a:headEnd/>
                  <a:tailEnd/>
                </a:ln>
              </p:spPr>
            </p:pic>
            <p:pic>
              <p:nvPicPr>
                <p:cNvPr id="42007" name="Picture 12" descr="Edittex"/>
                <p:cNvPicPr>
                  <a:picLocks noChangeAspect="1" noChangeArrowheads="1"/>
                </p:cNvPicPr>
                <p:nvPr>
                  <p:custDataLst>
                    <p:tags r:id="rId5"/>
                  </p:custDataLst>
                </p:nvPr>
              </p:nvPicPr>
              <p:blipFill>
                <a:blip r:embed="rId23" cstate="print"/>
                <a:srcRect/>
                <a:stretch>
                  <a:fillRect/>
                </a:stretch>
              </p:blipFill>
              <p:spPr bwMode="auto">
                <a:xfrm>
                  <a:off x="2109" y="3249"/>
                  <a:ext cx="326" cy="106"/>
                </a:xfrm>
                <a:prstGeom prst="rect">
                  <a:avLst/>
                </a:prstGeom>
                <a:noFill/>
                <a:ln w="9525">
                  <a:noFill/>
                  <a:miter lim="800000"/>
                  <a:headEnd/>
                  <a:tailEnd/>
                </a:ln>
              </p:spPr>
            </p:pic>
            <p:pic>
              <p:nvPicPr>
                <p:cNvPr id="42008" name="Picture 13" descr="Edittex"/>
                <p:cNvPicPr>
                  <a:picLocks noChangeAspect="1" noChangeArrowheads="1"/>
                </p:cNvPicPr>
                <p:nvPr>
                  <p:custDataLst>
                    <p:tags r:id="rId6"/>
                  </p:custDataLst>
                </p:nvPr>
              </p:nvPicPr>
              <p:blipFill>
                <a:blip r:embed="rId24" cstate="print"/>
                <a:srcRect/>
                <a:stretch>
                  <a:fillRect/>
                </a:stretch>
              </p:blipFill>
              <p:spPr bwMode="auto">
                <a:xfrm>
                  <a:off x="2541" y="3249"/>
                  <a:ext cx="326" cy="106"/>
                </a:xfrm>
                <a:prstGeom prst="rect">
                  <a:avLst/>
                </a:prstGeom>
                <a:noFill/>
                <a:ln w="9525">
                  <a:noFill/>
                  <a:miter lim="800000"/>
                  <a:headEnd/>
                  <a:tailEnd/>
                </a:ln>
              </p:spPr>
            </p:pic>
            <p:pic>
              <p:nvPicPr>
                <p:cNvPr id="42009" name="Picture 14" descr="Edittex"/>
                <p:cNvPicPr>
                  <a:picLocks noChangeAspect="1" noChangeArrowheads="1"/>
                </p:cNvPicPr>
                <p:nvPr>
                  <p:custDataLst>
                    <p:tags r:id="rId7"/>
                  </p:custDataLst>
                </p:nvPr>
              </p:nvPicPr>
              <p:blipFill>
                <a:blip r:embed="rId25" cstate="print"/>
                <a:srcRect/>
                <a:stretch>
                  <a:fillRect/>
                </a:stretch>
              </p:blipFill>
              <p:spPr bwMode="auto">
                <a:xfrm>
                  <a:off x="2973" y="3249"/>
                  <a:ext cx="326" cy="106"/>
                </a:xfrm>
                <a:prstGeom prst="rect">
                  <a:avLst/>
                </a:prstGeom>
                <a:noFill/>
                <a:ln w="9525">
                  <a:noFill/>
                  <a:miter lim="800000"/>
                  <a:headEnd/>
                  <a:tailEnd/>
                </a:ln>
              </p:spPr>
            </p:pic>
            <p:pic>
              <p:nvPicPr>
                <p:cNvPr id="42010" name="Picture 15" descr="Edittex"/>
                <p:cNvPicPr>
                  <a:picLocks noChangeAspect="1" noChangeArrowheads="1"/>
                </p:cNvPicPr>
                <p:nvPr>
                  <p:custDataLst>
                    <p:tags r:id="rId8"/>
                  </p:custDataLst>
                </p:nvPr>
              </p:nvPicPr>
              <p:blipFill>
                <a:blip r:embed="rId26" cstate="print"/>
                <a:srcRect/>
                <a:stretch>
                  <a:fillRect/>
                </a:stretch>
              </p:blipFill>
              <p:spPr bwMode="auto">
                <a:xfrm>
                  <a:off x="3415" y="3249"/>
                  <a:ext cx="326" cy="106"/>
                </a:xfrm>
                <a:prstGeom prst="rect">
                  <a:avLst/>
                </a:prstGeom>
                <a:noFill/>
                <a:ln w="9525">
                  <a:noFill/>
                  <a:miter lim="800000"/>
                  <a:headEnd/>
                  <a:tailEnd/>
                </a:ln>
              </p:spPr>
            </p:pic>
            <p:pic>
              <p:nvPicPr>
                <p:cNvPr id="42011" name="Picture 16" descr="Edittex"/>
                <p:cNvPicPr>
                  <a:picLocks noChangeAspect="1" noChangeArrowheads="1"/>
                </p:cNvPicPr>
                <p:nvPr>
                  <p:custDataLst>
                    <p:tags r:id="rId9"/>
                  </p:custDataLst>
                </p:nvPr>
              </p:nvPicPr>
              <p:blipFill>
                <a:blip r:embed="rId27" cstate="print"/>
                <a:srcRect/>
                <a:stretch>
                  <a:fillRect/>
                </a:stretch>
              </p:blipFill>
              <p:spPr bwMode="auto">
                <a:xfrm>
                  <a:off x="3892" y="3249"/>
                  <a:ext cx="333" cy="106"/>
                </a:xfrm>
                <a:prstGeom prst="rect">
                  <a:avLst/>
                </a:prstGeom>
                <a:noFill/>
                <a:ln w="9525">
                  <a:noFill/>
                  <a:miter lim="800000"/>
                  <a:headEnd/>
                  <a:tailEnd/>
                </a:ln>
              </p:spPr>
            </p:pic>
            <p:pic>
              <p:nvPicPr>
                <p:cNvPr id="42012" name="Picture 17" descr="Edittex"/>
                <p:cNvPicPr>
                  <a:picLocks noChangeAspect="1" noChangeArrowheads="1"/>
                </p:cNvPicPr>
                <p:nvPr>
                  <p:custDataLst>
                    <p:tags r:id="rId10"/>
                  </p:custDataLst>
                </p:nvPr>
              </p:nvPicPr>
              <p:blipFill>
                <a:blip r:embed="rId28" cstate="print"/>
                <a:srcRect/>
                <a:stretch>
                  <a:fillRect/>
                </a:stretch>
              </p:blipFill>
              <p:spPr bwMode="auto">
                <a:xfrm>
                  <a:off x="4317" y="3249"/>
                  <a:ext cx="326" cy="106"/>
                </a:xfrm>
                <a:prstGeom prst="rect">
                  <a:avLst/>
                </a:prstGeom>
                <a:noFill/>
                <a:ln w="9525">
                  <a:noFill/>
                  <a:miter lim="800000"/>
                  <a:headEnd/>
                  <a:tailEnd/>
                </a:ln>
              </p:spPr>
            </p:pic>
          </p:grpSp>
          <p:sp>
            <p:nvSpPr>
              <p:cNvPr id="8" name="Rectangle 7"/>
              <p:cNvSpPr/>
              <p:nvPr/>
            </p:nvSpPr>
            <p:spPr>
              <a:xfrm>
                <a:off x="1823244" y="5255923"/>
                <a:ext cx="5589588" cy="282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7" name="Object 36"/>
            <p:cNvGraphicFramePr>
              <a:graphicFrameLocks noChangeAspect="1"/>
            </p:cNvGraphicFramePr>
            <p:nvPr>
              <p:extLst>
                <p:ext uri="{D42A27DB-BD31-4B8C-83A1-F6EECF244321}">
                  <p14:modId xmlns:p14="http://schemas.microsoft.com/office/powerpoint/2010/main" val="852170118"/>
                </p:ext>
              </p:extLst>
            </p:nvPr>
          </p:nvGraphicFramePr>
          <p:xfrm>
            <a:off x="1905000" y="2816225"/>
            <a:ext cx="502975" cy="383671"/>
          </p:xfrm>
          <a:graphic>
            <a:graphicData uri="http://schemas.openxmlformats.org/presentationml/2006/ole">
              <mc:AlternateContent xmlns:mc="http://schemas.openxmlformats.org/markup-compatibility/2006">
                <mc:Choice xmlns:v="urn:schemas-microsoft-com:vml" Requires="v">
                  <p:oleObj spid="_x0000_s37142" name="Equation" r:id="rId29" imgW="266700" imgH="203200" progId="Equation.3">
                    <p:embed/>
                  </p:oleObj>
                </mc:Choice>
                <mc:Fallback>
                  <p:oleObj name="Equation" r:id="rId29" imgW="266700" imgH="203200" progId="Equation.3">
                    <p:embed/>
                    <p:pic>
                      <p:nvPicPr>
                        <p:cNvPr id="0" name=""/>
                        <p:cNvPicPr/>
                        <p:nvPr/>
                      </p:nvPicPr>
                      <p:blipFill>
                        <a:blip r:embed="rId30"/>
                        <a:stretch>
                          <a:fillRect/>
                        </a:stretch>
                      </p:blipFill>
                      <p:spPr>
                        <a:xfrm>
                          <a:off x="1905000" y="2816225"/>
                          <a:ext cx="502975" cy="383671"/>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020056505"/>
                </p:ext>
              </p:extLst>
            </p:nvPr>
          </p:nvGraphicFramePr>
          <p:xfrm>
            <a:off x="2586038" y="2816225"/>
            <a:ext cx="574675" cy="384175"/>
          </p:xfrm>
          <a:graphic>
            <a:graphicData uri="http://schemas.openxmlformats.org/presentationml/2006/ole">
              <mc:AlternateContent xmlns:mc="http://schemas.openxmlformats.org/markup-compatibility/2006">
                <mc:Choice xmlns:v="urn:schemas-microsoft-com:vml" Requires="v">
                  <p:oleObj spid="_x0000_s37143" name="Equation" r:id="rId31" imgW="304800" imgH="203200" progId="Equation.3">
                    <p:embed/>
                  </p:oleObj>
                </mc:Choice>
                <mc:Fallback>
                  <p:oleObj name="Equation" r:id="rId31" imgW="304800" imgH="203200" progId="Equation.3">
                    <p:embed/>
                    <p:pic>
                      <p:nvPicPr>
                        <p:cNvPr id="0" name=""/>
                        <p:cNvPicPr/>
                        <p:nvPr/>
                      </p:nvPicPr>
                      <p:blipFill>
                        <a:blip r:embed="rId32"/>
                        <a:stretch>
                          <a:fillRect/>
                        </a:stretch>
                      </p:blipFill>
                      <p:spPr>
                        <a:xfrm>
                          <a:off x="2586038" y="2816225"/>
                          <a:ext cx="574675" cy="38417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390889533"/>
                </p:ext>
              </p:extLst>
            </p:nvPr>
          </p:nvGraphicFramePr>
          <p:xfrm>
            <a:off x="6740525" y="2816225"/>
            <a:ext cx="647700" cy="384175"/>
          </p:xfrm>
          <a:graphic>
            <a:graphicData uri="http://schemas.openxmlformats.org/presentationml/2006/ole">
              <mc:AlternateContent xmlns:mc="http://schemas.openxmlformats.org/markup-compatibility/2006">
                <mc:Choice xmlns:v="urn:schemas-microsoft-com:vml" Requires="v">
                  <p:oleObj spid="_x0000_s37144" name="Equation" r:id="rId33" imgW="342900" imgH="203200" progId="Equation.3">
                    <p:embed/>
                  </p:oleObj>
                </mc:Choice>
                <mc:Fallback>
                  <p:oleObj name="Equation" r:id="rId33" imgW="342900" imgH="203200" progId="Equation.3">
                    <p:embed/>
                    <p:pic>
                      <p:nvPicPr>
                        <p:cNvPr id="0" name=""/>
                        <p:cNvPicPr/>
                        <p:nvPr/>
                      </p:nvPicPr>
                      <p:blipFill>
                        <a:blip r:embed="rId34"/>
                        <a:stretch>
                          <a:fillRect/>
                        </a:stretch>
                      </p:blipFill>
                      <p:spPr>
                        <a:xfrm>
                          <a:off x="6740525" y="2816225"/>
                          <a:ext cx="647700" cy="38417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79593569"/>
                </p:ext>
              </p:extLst>
            </p:nvPr>
          </p:nvGraphicFramePr>
          <p:xfrm>
            <a:off x="4821238" y="2946400"/>
            <a:ext cx="287337" cy="168275"/>
          </p:xfrm>
          <a:graphic>
            <a:graphicData uri="http://schemas.openxmlformats.org/presentationml/2006/ole">
              <mc:AlternateContent xmlns:mc="http://schemas.openxmlformats.org/markup-compatibility/2006">
                <mc:Choice xmlns:v="urn:schemas-microsoft-com:vml" Requires="v">
                  <p:oleObj spid="_x0000_s37145" name="Equation" r:id="rId35" imgW="152400" imgH="88900" progId="Equation.3">
                    <p:embed/>
                  </p:oleObj>
                </mc:Choice>
                <mc:Fallback>
                  <p:oleObj name="Equation" r:id="rId35" imgW="152400" imgH="88900" progId="Equation.3">
                    <p:embed/>
                    <p:pic>
                      <p:nvPicPr>
                        <p:cNvPr id="0" name=""/>
                        <p:cNvPicPr/>
                        <p:nvPr/>
                      </p:nvPicPr>
                      <p:blipFill>
                        <a:blip r:embed="rId36"/>
                        <a:stretch>
                          <a:fillRect/>
                        </a:stretch>
                      </p:blipFill>
                      <p:spPr>
                        <a:xfrm>
                          <a:off x="4821238" y="2946400"/>
                          <a:ext cx="287337" cy="168275"/>
                        </a:xfrm>
                        <a:prstGeom prst="rect">
                          <a:avLst/>
                        </a:prstGeom>
                      </p:spPr>
                    </p:pic>
                  </p:oleObj>
                </mc:Fallback>
              </mc:AlternateContent>
            </a:graphicData>
          </a:graphic>
        </p:graphicFrame>
      </p:grpSp>
      <p:sp>
        <p:nvSpPr>
          <p:cNvPr id="46"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sp>
        <p:nvSpPr>
          <p:cNvPr id="6" name="TextBox 5"/>
          <p:cNvSpPr txBox="1"/>
          <p:nvPr/>
        </p:nvSpPr>
        <p:spPr>
          <a:xfrm>
            <a:off x="7565232" y="2946400"/>
            <a:ext cx="1637506" cy="646331"/>
          </a:xfrm>
          <a:prstGeom prst="rect">
            <a:avLst/>
          </a:prstGeom>
          <a:noFill/>
        </p:spPr>
        <p:txBody>
          <a:bodyPr wrap="square" rtlCol="0">
            <a:spAutoFit/>
          </a:bodyPr>
          <a:lstStyle/>
          <a:p>
            <a:pPr algn="ctr"/>
            <a:r>
              <a:rPr lang="en-US" smtClean="0"/>
              <a:t>Reconstructed training </a:t>
            </a:r>
            <a:r>
              <a:rPr lang="en-US" dirty="0" smtClean="0"/>
              <a:t>face</a:t>
            </a:r>
            <a:endParaRPr lang="en-US" dirty="0"/>
          </a:p>
        </p:txBody>
      </p:sp>
      <p:sp>
        <p:nvSpPr>
          <p:cNvPr id="7" name="Rectangle 6"/>
          <p:cNvSpPr/>
          <p:nvPr/>
        </p:nvSpPr>
        <p:spPr>
          <a:xfrm>
            <a:off x="416430" y="2946400"/>
            <a:ext cx="497970" cy="4616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p:cNvSpPr txBox="1"/>
              <p:nvPr/>
            </p:nvSpPr>
            <p:spPr>
              <a:xfrm>
                <a:off x="381000" y="2895600"/>
                <a:ext cx="582954"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mr-IN" sz="2400" b="0" i="1" smtClean="0">
                              <a:latin typeface="Cambria Math" charset="0"/>
                            </a:rPr>
                          </m:ctrlPr>
                        </m:sSubPr>
                        <m:e>
                          <m:r>
                            <a:rPr lang="mr-IN" sz="2400" b="0" i="1" smtClean="0">
                              <a:latin typeface="Cambria Math" charset="0"/>
                            </a:rPr>
                            <m:t>𝑥</m:t>
                          </m:r>
                        </m:e>
                        <m:sub>
                          <m:r>
                            <a:rPr lang="en-US" sz="2400" b="0" i="1" smtClean="0">
                              <a:latin typeface="Cambria Math" charset="0"/>
                            </a:rPr>
                            <m:t>𝑖</m:t>
                          </m:r>
                        </m:sub>
                      </m:sSub>
                    </m:oMath>
                  </m:oMathPara>
                </a14:m>
                <a:endParaRPr lang="en-US" sz="2400" dirty="0"/>
              </a:p>
            </p:txBody>
          </p:sp>
        </mc:Choice>
        <mc:Fallback>
          <p:sp>
            <p:nvSpPr>
              <p:cNvPr id="11" name="TextBox 10"/>
              <p:cNvSpPr txBox="1">
                <a:spLocks noRot="1" noChangeAspect="1" noMove="1" noResize="1" noEditPoints="1" noAdjustHandles="1" noChangeArrowheads="1" noChangeShapeType="1" noTextEdit="1"/>
              </p:cNvSpPr>
              <p:nvPr/>
            </p:nvSpPr>
            <p:spPr>
              <a:xfrm>
                <a:off x="381000" y="2895600"/>
                <a:ext cx="582954" cy="369332"/>
              </a:xfrm>
              <a:prstGeom prst="rect">
                <a:avLst/>
              </a:prstGeom>
              <a:blipFill rotWithShape="0">
                <a:blip r:embed="rId37"/>
                <a:stretch>
                  <a:fillRect b="-14754"/>
                </a:stretch>
              </a:blipFill>
            </p:spPr>
            <p:txBody>
              <a:bodyPr/>
              <a:lstStyle/>
              <a:p>
                <a:r>
                  <a:rPr lang="en-US">
                    <a:noFill/>
                  </a:rPr>
                  <a:t> </a:t>
                </a:r>
              </a:p>
            </p:txBody>
          </p:sp>
        </mc:Fallback>
      </mc:AlternateContent>
    </p:spTree>
    <p:extLst>
      <p:ext uri="{BB962C8B-B14F-4D97-AF65-F5344CB8AC3E}">
        <p14:creationId xmlns:p14="http://schemas.microsoft.com/office/powerpoint/2010/main" val="128864067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p:cNvSpPr txBox="1">
            <a:spLocks/>
          </p:cNvSpPr>
          <p:nvPr/>
        </p:nvSpPr>
        <p:spPr>
          <a:xfrm>
            <a:off x="457200" y="0"/>
            <a:ext cx="8229600" cy="914400"/>
          </a:xfrm>
          <a:prstGeom prst="rect">
            <a:avLst/>
          </a:prstGeom>
        </p:spPr>
        <p:txBody>
          <a:bodyPr/>
          <a:lstStyle/>
          <a:p>
            <a:pPr eaLnBrk="0" hangingPunct="0">
              <a:defRPr/>
            </a:pPr>
            <a:r>
              <a:rPr lang="en-US" sz="3600" dirty="0" err="1">
                <a:latin typeface="+mj-lt"/>
                <a:ea typeface="+mj-ea"/>
                <a:cs typeface="+mj-cs"/>
              </a:rPr>
              <a:t>Eigenvalues</a:t>
            </a:r>
            <a:r>
              <a:rPr lang="en-US" sz="3600" dirty="0">
                <a:latin typeface="+mj-lt"/>
                <a:ea typeface="+mj-ea"/>
                <a:cs typeface="+mj-cs"/>
              </a:rPr>
              <a:t> (variance along eigenvectors)</a:t>
            </a:r>
          </a:p>
        </p:txBody>
      </p:sp>
      <p:grpSp>
        <p:nvGrpSpPr>
          <p:cNvPr id="32771" name="Group 8"/>
          <p:cNvGrpSpPr>
            <a:grpSpLocks/>
          </p:cNvGrpSpPr>
          <p:nvPr/>
        </p:nvGrpSpPr>
        <p:grpSpPr bwMode="auto">
          <a:xfrm>
            <a:off x="990600" y="762000"/>
            <a:ext cx="6858000" cy="5143500"/>
            <a:chOff x="990600" y="1458913"/>
            <a:chExt cx="6858000" cy="5143500"/>
          </a:xfrm>
        </p:grpSpPr>
        <p:pic>
          <p:nvPicPr>
            <p:cNvPr id="32772" name="Picture 3" descr="eigenval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58913"/>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889125" y="5426075"/>
              <a:ext cx="51816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dirty="0"/>
          </a:p>
        </p:txBody>
      </p:sp>
    </p:spTree>
    <p:extLst>
      <p:ext uri="{BB962C8B-B14F-4D97-AF65-F5344CB8AC3E}">
        <p14:creationId xmlns:p14="http://schemas.microsoft.com/office/powerpoint/2010/main" val="754447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descr="Rectangle: Click to edit Master text styles&#10;Second level&#10;Third level&#10;Fourth level&#10;Fifth level"/>
          <p:cNvSpPr>
            <a:spLocks noChangeArrowheads="1"/>
          </p:cNvSpPr>
          <p:nvPr/>
        </p:nvSpPr>
        <p:spPr bwMode="auto">
          <a:xfrm>
            <a:off x="228600" y="4724400"/>
            <a:ext cx="8915400" cy="1371600"/>
          </a:xfrm>
          <a:prstGeom prst="rect">
            <a:avLst/>
          </a:prstGeom>
          <a:noFill/>
          <a:ln w="9525">
            <a:noFill/>
            <a:miter lim="800000"/>
            <a:headEnd/>
            <a:tailEnd/>
          </a:ln>
        </p:spPr>
        <p:txBody>
          <a:bodyPr/>
          <a:lstStyle/>
          <a:p>
            <a:pPr marL="342900" indent="-342900">
              <a:spcBef>
                <a:spcPct val="20000"/>
              </a:spcBef>
              <a:buClr>
                <a:schemeClr val="hlink"/>
              </a:buClr>
              <a:buSzPct val="110000"/>
              <a:buFontTx/>
              <a:buChar char="•"/>
            </a:pPr>
            <a:r>
              <a:rPr lang="en-GB" sz="2400" dirty="0">
                <a:solidFill>
                  <a:srgbClr val="000000"/>
                </a:solidFill>
                <a:cs typeface="Times New Roman" pitchFamily="18" charset="0"/>
              </a:rPr>
              <a:t>Only selecting the top </a:t>
            </a:r>
            <a:r>
              <a:rPr lang="en-GB" sz="2400" dirty="0" smtClean="0">
                <a:solidFill>
                  <a:srgbClr val="000000"/>
                </a:solidFill>
                <a:cs typeface="Times New Roman" pitchFamily="18" charset="0"/>
              </a:rPr>
              <a:t>K </a:t>
            </a:r>
            <a:r>
              <a:rPr lang="en-GB" sz="2400" dirty="0" err="1">
                <a:solidFill>
                  <a:srgbClr val="000000"/>
                </a:solidFill>
                <a:cs typeface="Times New Roman" pitchFamily="18" charset="0"/>
              </a:rPr>
              <a:t>eigenfaces</a:t>
            </a:r>
            <a:r>
              <a:rPr lang="en-GB" sz="2400" dirty="0">
                <a:solidFill>
                  <a:srgbClr val="000000"/>
                </a:solidFill>
                <a:cs typeface="Times New Roman" pitchFamily="18" charset="0"/>
              </a:rPr>
              <a:t> </a:t>
            </a:r>
            <a:r>
              <a:rPr lang="en-GB" sz="2400" dirty="0">
                <a:solidFill>
                  <a:srgbClr val="000000"/>
                </a:solidFill>
                <a:cs typeface="Times New Roman" pitchFamily="18" charset="0"/>
                <a:sym typeface="Wingdings" pitchFamily="2" charset="2"/>
              </a:rPr>
              <a:t> </a:t>
            </a:r>
            <a:r>
              <a:rPr lang="en-GB" sz="2400" dirty="0">
                <a:solidFill>
                  <a:srgbClr val="000000"/>
                </a:solidFill>
                <a:cs typeface="Times New Roman" pitchFamily="18" charset="0"/>
              </a:rPr>
              <a:t>reduces the dimensionality.</a:t>
            </a:r>
            <a:r>
              <a:rPr lang="en-GB" sz="2400" dirty="0">
                <a:solidFill>
                  <a:srgbClr val="000000"/>
                </a:solidFill>
              </a:rPr>
              <a:t> </a:t>
            </a:r>
          </a:p>
          <a:p>
            <a:pPr marL="342900" indent="-342900">
              <a:spcBef>
                <a:spcPct val="20000"/>
              </a:spcBef>
              <a:buClr>
                <a:schemeClr val="hlink"/>
              </a:buClr>
              <a:buSzPct val="110000"/>
              <a:buFontTx/>
              <a:buChar char="•"/>
            </a:pPr>
            <a:r>
              <a:rPr lang="en-GB" sz="2400" dirty="0">
                <a:solidFill>
                  <a:srgbClr val="000000"/>
                </a:solidFill>
                <a:cs typeface="Times New Roman" pitchFamily="18" charset="0"/>
              </a:rPr>
              <a:t>Fewer </a:t>
            </a:r>
            <a:r>
              <a:rPr lang="en-GB" sz="2400" dirty="0" err="1">
                <a:solidFill>
                  <a:srgbClr val="000000"/>
                </a:solidFill>
                <a:cs typeface="Times New Roman" pitchFamily="18" charset="0"/>
              </a:rPr>
              <a:t>eigenfaces</a:t>
            </a:r>
            <a:r>
              <a:rPr lang="en-GB" sz="2400" dirty="0">
                <a:solidFill>
                  <a:srgbClr val="000000"/>
                </a:solidFill>
                <a:cs typeface="Times New Roman" pitchFamily="18" charset="0"/>
              </a:rPr>
              <a:t> result in more information loss, and hence less discrimination between faces.</a:t>
            </a:r>
          </a:p>
        </p:txBody>
      </p:sp>
      <p:sp>
        <p:nvSpPr>
          <p:cNvPr id="146435" name="Rectangle 3"/>
          <p:cNvSpPr>
            <a:spLocks noChangeArrowheads="1"/>
          </p:cNvSpPr>
          <p:nvPr/>
        </p:nvSpPr>
        <p:spPr bwMode="auto">
          <a:xfrm>
            <a:off x="609600" y="152400"/>
            <a:ext cx="7772400" cy="762000"/>
          </a:xfrm>
          <a:prstGeom prst="rect">
            <a:avLst/>
          </a:prstGeom>
          <a:noFill/>
          <a:ln w="9525">
            <a:noFill/>
            <a:miter lim="800000"/>
            <a:headEnd/>
            <a:tailEnd/>
          </a:ln>
          <a:effectLst/>
        </p:spPr>
        <p:txBody>
          <a:bodyPr anchor="b"/>
          <a:lstStyle/>
          <a:p>
            <a:pPr algn="ctr">
              <a:defRPr/>
            </a:pPr>
            <a:r>
              <a:rPr lang="en-US" altLang="zh-CN" sz="4000" dirty="0">
                <a:solidFill>
                  <a:srgbClr val="000000"/>
                </a:solidFill>
                <a:latin typeface="+mj-lt"/>
                <a:ea typeface="SimSun" pitchFamily="2" charset="-122"/>
              </a:rPr>
              <a:t>Reconstruction and Errors</a:t>
            </a:r>
          </a:p>
        </p:txBody>
      </p:sp>
      <p:pic>
        <p:nvPicPr>
          <p:cNvPr id="47108" name="Picture 4" descr="recon_4"/>
          <p:cNvPicPr>
            <a:picLocks noChangeAspect="1" noChangeArrowheads="1"/>
          </p:cNvPicPr>
          <p:nvPr/>
        </p:nvPicPr>
        <p:blipFill>
          <a:blip r:embed="rId2" cstate="print"/>
          <a:srcRect/>
          <a:stretch>
            <a:fillRect/>
          </a:stretch>
        </p:blipFill>
        <p:spPr bwMode="auto">
          <a:xfrm>
            <a:off x="1828800" y="914400"/>
            <a:ext cx="7010400" cy="1295400"/>
          </a:xfrm>
          <a:prstGeom prst="rect">
            <a:avLst/>
          </a:prstGeom>
          <a:noFill/>
          <a:ln w="9525">
            <a:noFill/>
            <a:miter lim="800000"/>
            <a:headEnd/>
            <a:tailEnd/>
          </a:ln>
        </p:spPr>
      </p:pic>
      <p:sp>
        <p:nvSpPr>
          <p:cNvPr id="47109" name="Rectangle 5"/>
          <p:cNvSpPr>
            <a:spLocks noChangeArrowheads="1"/>
          </p:cNvSpPr>
          <p:nvPr/>
        </p:nvSpPr>
        <p:spPr bwMode="auto">
          <a:xfrm>
            <a:off x="990600" y="11430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4</a:t>
            </a:r>
          </a:p>
        </p:txBody>
      </p:sp>
      <p:pic>
        <p:nvPicPr>
          <p:cNvPr id="47110" name="Picture 6" descr="reon_200"/>
          <p:cNvPicPr>
            <a:picLocks noChangeAspect="1" noChangeArrowheads="1"/>
          </p:cNvPicPr>
          <p:nvPr/>
        </p:nvPicPr>
        <p:blipFill>
          <a:blip r:embed="rId3" cstate="print"/>
          <a:srcRect/>
          <a:stretch>
            <a:fillRect/>
          </a:stretch>
        </p:blipFill>
        <p:spPr bwMode="auto">
          <a:xfrm>
            <a:off x="1828800" y="2133600"/>
            <a:ext cx="7010400" cy="1276350"/>
          </a:xfrm>
          <a:prstGeom prst="rect">
            <a:avLst/>
          </a:prstGeom>
          <a:noFill/>
          <a:ln w="9525">
            <a:noFill/>
            <a:miter lim="800000"/>
            <a:headEnd/>
            <a:tailEnd/>
          </a:ln>
        </p:spPr>
      </p:pic>
      <p:pic>
        <p:nvPicPr>
          <p:cNvPr id="47111" name="Picture 7" descr="recon_400"/>
          <p:cNvPicPr>
            <a:picLocks noChangeAspect="1" noChangeArrowheads="1"/>
          </p:cNvPicPr>
          <p:nvPr/>
        </p:nvPicPr>
        <p:blipFill>
          <a:blip r:embed="rId4" cstate="print"/>
          <a:srcRect/>
          <a:stretch>
            <a:fillRect/>
          </a:stretch>
        </p:blipFill>
        <p:spPr bwMode="auto">
          <a:xfrm>
            <a:off x="1828800" y="3276600"/>
            <a:ext cx="7023100" cy="1371600"/>
          </a:xfrm>
          <a:prstGeom prst="rect">
            <a:avLst/>
          </a:prstGeom>
          <a:noFill/>
          <a:ln w="9525">
            <a:noFill/>
            <a:miter lim="800000"/>
            <a:headEnd/>
            <a:tailEnd/>
          </a:ln>
        </p:spPr>
      </p:pic>
      <p:sp>
        <p:nvSpPr>
          <p:cNvPr id="47112" name="Rectangle 8"/>
          <p:cNvSpPr>
            <a:spLocks noChangeArrowheads="1"/>
          </p:cNvSpPr>
          <p:nvPr/>
        </p:nvSpPr>
        <p:spPr bwMode="auto">
          <a:xfrm>
            <a:off x="1066800" y="22860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200</a:t>
            </a:r>
          </a:p>
        </p:txBody>
      </p:sp>
      <p:sp>
        <p:nvSpPr>
          <p:cNvPr id="47113" name="Rectangle 9"/>
          <p:cNvSpPr>
            <a:spLocks noChangeArrowheads="1"/>
          </p:cNvSpPr>
          <p:nvPr/>
        </p:nvSpPr>
        <p:spPr bwMode="auto">
          <a:xfrm>
            <a:off x="1066800" y="35052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400</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27</a:t>
            </a:fld>
            <a:endParaRPr lang="en-US" dirty="0"/>
          </a:p>
        </p:txBody>
      </p:sp>
    </p:spTree>
    <p:extLst>
      <p:ext uri="{BB962C8B-B14F-4D97-AF65-F5344CB8AC3E}">
        <p14:creationId xmlns:p14="http://schemas.microsoft.com/office/powerpoint/2010/main" val="985200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sp>
        <p:nvSpPr>
          <p:cNvPr id="10" name="Content Placeholder 9"/>
          <p:cNvSpPr>
            <a:spLocks noGrp="1"/>
          </p:cNvSpPr>
          <p:nvPr>
            <p:ph idx="1"/>
          </p:nvPr>
        </p:nvSpPr>
        <p:spPr>
          <a:xfrm>
            <a:off x="433600" y="1447800"/>
            <a:ext cx="8229600" cy="4221163"/>
          </a:xfrm>
        </p:spPr>
        <p:txBody>
          <a:bodyPr>
            <a:normAutofit/>
          </a:bodyPr>
          <a:lstStyle/>
          <a:p>
            <a:r>
              <a:rPr lang="en-US" sz="2800" dirty="0" smtClean="0"/>
              <a:t>Testing</a:t>
            </a:r>
          </a:p>
          <a:p>
            <a:pPr marL="914400" lvl="1" indent="-457200">
              <a:buFont typeface="+mj-lt"/>
              <a:buAutoNum type="arabicPeriod"/>
            </a:pPr>
            <a:r>
              <a:rPr lang="en-US" sz="2000" dirty="0" smtClean="0"/>
              <a:t>Take query image t</a:t>
            </a:r>
          </a:p>
          <a:p>
            <a:pPr marL="914400" lvl="1" indent="-457200">
              <a:buFont typeface="+mj-lt"/>
              <a:buAutoNum type="arabicPeriod"/>
            </a:pPr>
            <a:r>
              <a:rPr lang="en-US" sz="2000" dirty="0" smtClean="0"/>
              <a:t>Project into </a:t>
            </a:r>
            <a:r>
              <a:rPr lang="en-US" sz="2000" dirty="0" err="1" smtClean="0"/>
              <a:t>eigenface</a:t>
            </a:r>
            <a:r>
              <a:rPr lang="en-US" sz="2000" dirty="0" smtClean="0"/>
              <a:t> space</a:t>
            </a:r>
            <a:r>
              <a:rPr lang="en-US" sz="2000" dirty="0"/>
              <a:t> </a:t>
            </a:r>
            <a:r>
              <a:rPr lang="en-US" sz="2000" dirty="0" smtClean="0"/>
              <a:t>and compute projection</a:t>
            </a:r>
          </a:p>
          <a:p>
            <a:pPr marL="914400" lvl="1" indent="-457200">
              <a:buFont typeface="+mj-lt"/>
              <a:buAutoNum type="arabicPeriod"/>
            </a:pPr>
            <a:endParaRPr lang="en-US" sz="2000" dirty="0"/>
          </a:p>
          <a:p>
            <a:pPr marL="914400" lvl="1" indent="-457200">
              <a:buFont typeface="+mj-lt"/>
              <a:buAutoNum type="arabicPeriod"/>
            </a:pPr>
            <a:endParaRPr lang="en-US" sz="2000" dirty="0" smtClean="0"/>
          </a:p>
          <a:p>
            <a:pPr marL="914400" lvl="1" indent="-457200">
              <a:buFont typeface="+mj-lt"/>
              <a:buAutoNum type="arabicPeriod"/>
            </a:pPr>
            <a:r>
              <a:rPr lang="en-US" sz="2000" dirty="0" smtClean="0"/>
              <a:t>Compare projection w with all N training projections</a:t>
            </a:r>
          </a:p>
          <a:p>
            <a:pPr marL="1314450" lvl="2" indent="-457200"/>
            <a:r>
              <a:rPr lang="en-US" sz="1600" dirty="0" smtClean="0"/>
              <a:t>Simple comparison metric: Euclidean</a:t>
            </a:r>
          </a:p>
          <a:p>
            <a:pPr marL="1314450" lvl="2" indent="-457200"/>
            <a:r>
              <a:rPr lang="en-US" sz="1600" dirty="0" smtClean="0"/>
              <a:t>Simple decision: K-Nearest Neighbor</a:t>
            </a:r>
          </a:p>
          <a:p>
            <a:pPr marL="857250" lvl="2" indent="0">
              <a:buNone/>
            </a:pPr>
            <a:r>
              <a:rPr lang="en-US" sz="1600" dirty="0"/>
              <a:t>	</a:t>
            </a:r>
            <a:r>
              <a:rPr lang="en-US" sz="1600" dirty="0" smtClean="0"/>
              <a:t>	(note: this “K” refers to the k-NN algorithm, is different from the previous K’s 			 referring to the # of principal components)</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3779381014"/>
              </p:ext>
            </p:extLst>
          </p:nvPr>
        </p:nvGraphicFramePr>
        <p:xfrm>
          <a:off x="917575" y="2798763"/>
          <a:ext cx="7693025" cy="534987"/>
        </p:xfrm>
        <a:graphic>
          <a:graphicData uri="http://schemas.openxmlformats.org/presentationml/2006/ole">
            <mc:AlternateContent xmlns:mc="http://schemas.openxmlformats.org/markup-compatibility/2006">
              <mc:Choice xmlns:v="urn:schemas-microsoft-com:vml" Requires="v">
                <p:oleObj spid="_x0000_s35892" name="Equation" r:id="rId3" imgW="3479800" imgH="241300" progId="Equation.3">
                  <p:embed/>
                </p:oleObj>
              </mc:Choice>
              <mc:Fallback>
                <p:oleObj name="Equation" r:id="rId3" imgW="3479800" imgH="241300" progId="Equation.3">
                  <p:embed/>
                  <p:pic>
                    <p:nvPicPr>
                      <p:cNvPr id="0" name=""/>
                      <p:cNvPicPr/>
                      <p:nvPr/>
                    </p:nvPicPr>
                    <p:blipFill>
                      <a:blip r:embed="rId4"/>
                      <a:stretch>
                        <a:fillRect/>
                      </a:stretch>
                    </p:blipFill>
                    <p:spPr>
                      <a:xfrm>
                        <a:off x="917575" y="2798763"/>
                        <a:ext cx="7693025" cy="534987"/>
                      </a:xfrm>
                      <a:prstGeom prst="rect">
                        <a:avLst/>
                      </a:prstGeom>
                    </p:spPr>
                  </p:pic>
                </p:oleObj>
              </mc:Fallback>
            </mc:AlternateContent>
          </a:graphicData>
        </a:graphic>
      </p:graphicFrame>
    </p:spTree>
    <p:extLst>
      <p:ext uri="{BB962C8B-B14F-4D97-AF65-F5344CB8AC3E}">
        <p14:creationId xmlns:p14="http://schemas.microsoft.com/office/powerpoint/2010/main" val="816348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52400" y="1828800"/>
            <a:ext cx="8763000" cy="3171825"/>
          </a:xfrm>
          <a:prstGeom prst="rect">
            <a:avLst/>
          </a:prstGeom>
          <a:noFill/>
          <a:ln w="9525">
            <a:noFill/>
            <a:miter lim="800000"/>
            <a:headEnd/>
            <a:tailEnd/>
          </a:ln>
        </p:spPr>
      </p:pic>
      <p:sp>
        <p:nvSpPr>
          <p:cNvPr id="46083" name="Text Box 3"/>
          <p:cNvSpPr txBox="1">
            <a:spLocks noChangeArrowheads="1"/>
          </p:cNvSpPr>
          <p:nvPr/>
        </p:nvSpPr>
        <p:spPr bwMode="auto">
          <a:xfrm>
            <a:off x="1524000" y="5334000"/>
            <a:ext cx="6338888" cy="457200"/>
          </a:xfrm>
          <a:prstGeom prst="rect">
            <a:avLst/>
          </a:prstGeom>
          <a:noFill/>
          <a:ln w="9525">
            <a:noFill/>
            <a:miter lim="800000"/>
            <a:headEnd/>
            <a:tailEnd/>
          </a:ln>
        </p:spPr>
        <p:txBody>
          <a:bodyPr wrap="none">
            <a:spAutoFit/>
          </a:bodyPr>
          <a:lstStyle/>
          <a:p>
            <a:pPr eaLnBrk="0" hangingPunct="0"/>
            <a:r>
              <a:rPr lang="en-US" sz="2400" dirty="0" err="1"/>
              <a:t>Eigenfaces</a:t>
            </a:r>
            <a:r>
              <a:rPr lang="en-US" sz="2400" dirty="0"/>
              <a:t> look somewhat like generic faces.</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29</a:t>
            </a:fld>
            <a:endParaRPr lang="en-US" dirty="0"/>
          </a:p>
        </p:txBody>
      </p:sp>
      <p:sp>
        <p:nvSpPr>
          <p:cNvPr id="6" name="Rectangle 3"/>
          <p:cNvSpPr>
            <a:spLocks noChangeArrowheads="1"/>
          </p:cNvSpPr>
          <p:nvPr/>
        </p:nvSpPr>
        <p:spPr bwMode="auto">
          <a:xfrm>
            <a:off x="609600" y="152400"/>
            <a:ext cx="7772400" cy="762000"/>
          </a:xfrm>
          <a:prstGeom prst="rect">
            <a:avLst/>
          </a:prstGeom>
          <a:noFill/>
          <a:ln w="9525">
            <a:noFill/>
            <a:miter lim="800000"/>
            <a:headEnd/>
            <a:tailEnd/>
          </a:ln>
          <a:effectLst/>
        </p:spPr>
        <p:txBody>
          <a:bodyPr anchor="b"/>
          <a:lstStyle/>
          <a:p>
            <a:pPr algn="ctr">
              <a:defRPr/>
            </a:pPr>
            <a:r>
              <a:rPr lang="en-US" altLang="zh-CN" sz="4000" dirty="0" smtClean="0">
                <a:solidFill>
                  <a:srgbClr val="000000"/>
                </a:solidFill>
                <a:latin typeface="+mj-lt"/>
                <a:ea typeface="SimSun" pitchFamily="2" charset="-122"/>
              </a:rPr>
              <a:t>Visualization of </a:t>
            </a:r>
            <a:r>
              <a:rPr lang="en-US" altLang="zh-CN" sz="4000" dirty="0" err="1" smtClean="0">
                <a:solidFill>
                  <a:srgbClr val="000000"/>
                </a:solidFill>
                <a:latin typeface="+mj-lt"/>
                <a:ea typeface="SimSun" pitchFamily="2" charset="-122"/>
              </a:rPr>
              <a:t>eigenfaces</a:t>
            </a:r>
            <a:endParaRPr lang="en-US" altLang="zh-CN" sz="4000" dirty="0">
              <a:solidFill>
                <a:srgbClr val="000000"/>
              </a:solidFill>
              <a:latin typeface="+mj-lt"/>
              <a:ea typeface="SimSun" pitchFamily="2" charset="-122"/>
            </a:endParaRPr>
          </a:p>
        </p:txBody>
      </p:sp>
    </p:spTree>
    <p:extLst>
      <p:ext uri="{BB962C8B-B14F-4D97-AF65-F5344CB8AC3E}">
        <p14:creationId xmlns:p14="http://schemas.microsoft.com/office/powerpoint/2010/main" val="18466596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2" cstate="print"/>
          <a:srcRect/>
          <a:stretch>
            <a:fillRect/>
          </a:stretch>
        </p:blipFill>
        <p:spPr bwMode="auto">
          <a:xfrm>
            <a:off x="914400" y="1600200"/>
            <a:ext cx="7351713" cy="4162425"/>
          </a:xfrm>
          <a:prstGeom prst="rect">
            <a:avLst/>
          </a:prstGeom>
          <a:noFill/>
          <a:ln w="9525">
            <a:noFill/>
            <a:miter lim="800000"/>
            <a:headEnd/>
            <a:tailEnd/>
          </a:ln>
        </p:spPr>
      </p:pic>
      <p:sp>
        <p:nvSpPr>
          <p:cNvPr id="19462" name="Rectangle 5"/>
          <p:cNvSpPr>
            <a:spLocks noChangeArrowheads="1"/>
          </p:cNvSpPr>
          <p:nvPr/>
        </p:nvSpPr>
        <p:spPr bwMode="auto">
          <a:xfrm>
            <a:off x="5867400" y="5791200"/>
            <a:ext cx="2413000" cy="276225"/>
          </a:xfrm>
          <a:prstGeom prst="rect">
            <a:avLst/>
          </a:prstGeom>
          <a:noFill/>
          <a:ln w="9525">
            <a:noFill/>
            <a:miter lim="800000"/>
            <a:headEnd/>
            <a:tailEnd/>
          </a:ln>
        </p:spPr>
        <p:txBody>
          <a:bodyPr wrap="none">
            <a:spAutoFit/>
          </a:bodyPr>
          <a:lstStyle/>
          <a:p>
            <a:r>
              <a:rPr lang="en-US" sz="1200" i="1" dirty="0"/>
              <a:t>Courtesy of Johannes M. </a:t>
            </a:r>
            <a:r>
              <a:rPr lang="en-US" sz="1200" i="1" dirty="0" err="1"/>
              <a:t>Zanker</a:t>
            </a:r>
            <a:endParaRPr lang="en-US" sz="1200" dirty="0"/>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9" name="Title 1"/>
          <p:cNvSpPr txBox="1">
            <a:spLocks/>
          </p:cNvSpPr>
          <p:nvPr/>
        </p:nvSpPr>
        <p:spPr>
          <a:xfrm>
            <a:off x="457200" y="1524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“Faces” in the brain</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a:t>
            </a:fld>
            <a:endParaRPr lang="en-US" dirty="0"/>
          </a:p>
        </p:txBody>
      </p:sp>
    </p:spTree>
    <p:extLst>
      <p:ext uri="{BB962C8B-B14F-4D97-AF65-F5344CB8AC3E}">
        <p14:creationId xmlns:p14="http://schemas.microsoft.com/office/powerpoint/2010/main" val="1697748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nchor="ctr"/>
          <a:lstStyle/>
          <a:p>
            <a:pPr eaLnBrk="1" hangingPunct="1"/>
            <a:r>
              <a:rPr lang="en-US" altLang="en-US" dirty="0"/>
              <a:t>Shortcomings</a:t>
            </a:r>
          </a:p>
        </p:txBody>
      </p:sp>
      <p:sp>
        <p:nvSpPr>
          <p:cNvPr id="30723" name="Rectangle 3"/>
          <p:cNvSpPr>
            <a:spLocks noGrp="1" noChangeArrowheads="1"/>
          </p:cNvSpPr>
          <p:nvPr>
            <p:ph type="body" idx="4294967295"/>
          </p:nvPr>
        </p:nvSpPr>
        <p:spPr>
          <a:xfrm>
            <a:off x="228600" y="1219200"/>
            <a:ext cx="8726488" cy="5257800"/>
          </a:xfrm>
        </p:spPr>
        <p:txBody>
          <a:bodyPr>
            <a:noAutofit/>
          </a:bodyPr>
          <a:lstStyle/>
          <a:p>
            <a:pPr eaLnBrk="1" hangingPunct="1">
              <a:lnSpc>
                <a:spcPct val="90000"/>
              </a:lnSpc>
            </a:pPr>
            <a:r>
              <a:rPr lang="en-US" altLang="en-US" sz="2400" dirty="0"/>
              <a:t>Requires carefully controlled data:</a:t>
            </a:r>
          </a:p>
          <a:p>
            <a:pPr lvl="1" eaLnBrk="1" hangingPunct="1">
              <a:lnSpc>
                <a:spcPct val="90000"/>
              </a:lnSpc>
            </a:pPr>
            <a:r>
              <a:rPr lang="en-US" altLang="en-US" sz="2400" dirty="0"/>
              <a:t>All faces centered in frame</a:t>
            </a:r>
          </a:p>
          <a:p>
            <a:pPr lvl="1" eaLnBrk="1" hangingPunct="1">
              <a:lnSpc>
                <a:spcPct val="90000"/>
              </a:lnSpc>
            </a:pPr>
            <a:r>
              <a:rPr lang="en-US" altLang="en-US" sz="2400" dirty="0"/>
              <a:t>Same size</a:t>
            </a:r>
          </a:p>
          <a:p>
            <a:pPr lvl="1" eaLnBrk="1" hangingPunct="1">
              <a:lnSpc>
                <a:spcPct val="90000"/>
              </a:lnSpc>
            </a:pPr>
            <a:r>
              <a:rPr lang="en-US" altLang="en-US" sz="2400" dirty="0"/>
              <a:t>Some sensitivity to angle</a:t>
            </a:r>
          </a:p>
          <a:p>
            <a:pPr eaLnBrk="1" hangingPunct="1">
              <a:lnSpc>
                <a:spcPct val="90000"/>
              </a:lnSpc>
            </a:pPr>
            <a:r>
              <a:rPr lang="en-US" altLang="en-US" sz="2400" dirty="0"/>
              <a:t>Alternative:</a:t>
            </a:r>
          </a:p>
          <a:p>
            <a:pPr lvl="1" eaLnBrk="1" hangingPunct="1">
              <a:lnSpc>
                <a:spcPct val="90000"/>
              </a:lnSpc>
            </a:pPr>
            <a:r>
              <a:rPr lang="en-US" altLang="en-US" sz="2400" dirty="0"/>
              <a:t>“Learn” one set of PCA vectors for each angle</a:t>
            </a:r>
          </a:p>
          <a:p>
            <a:pPr lvl="1" eaLnBrk="1" hangingPunct="1">
              <a:lnSpc>
                <a:spcPct val="90000"/>
              </a:lnSpc>
            </a:pPr>
            <a:r>
              <a:rPr lang="en-US" altLang="en-US" sz="2400" dirty="0"/>
              <a:t>Use the one with lowest </a:t>
            </a:r>
            <a:r>
              <a:rPr lang="en-US" altLang="en-US" sz="2400" dirty="0" smtClean="0"/>
              <a:t>error</a:t>
            </a:r>
            <a:endParaRPr lang="en-US" altLang="en-US" sz="2400" dirty="0"/>
          </a:p>
          <a:p>
            <a:pPr eaLnBrk="1" hangingPunct="1">
              <a:lnSpc>
                <a:spcPct val="90000"/>
              </a:lnSpc>
            </a:pPr>
            <a:r>
              <a:rPr lang="en-US" altLang="en-US" sz="2400" dirty="0"/>
              <a:t>Method is completely knowledge free</a:t>
            </a:r>
          </a:p>
          <a:p>
            <a:pPr lvl="1" eaLnBrk="1" hangingPunct="1">
              <a:lnSpc>
                <a:spcPct val="90000"/>
              </a:lnSpc>
            </a:pPr>
            <a:r>
              <a:rPr lang="en-US" altLang="en-US" sz="2400" dirty="0"/>
              <a:t>(sometimes this is good!)</a:t>
            </a:r>
          </a:p>
          <a:p>
            <a:pPr lvl="1" eaLnBrk="1" hangingPunct="1">
              <a:lnSpc>
                <a:spcPct val="90000"/>
              </a:lnSpc>
            </a:pPr>
            <a:r>
              <a:rPr lang="en-US" altLang="en-US" sz="2400" dirty="0"/>
              <a:t>Doesn’t know that faces are wrapped around 3D objects (heads)</a:t>
            </a:r>
          </a:p>
          <a:p>
            <a:pPr lvl="1" eaLnBrk="1" hangingPunct="1">
              <a:lnSpc>
                <a:spcPct val="90000"/>
              </a:lnSpc>
            </a:pPr>
            <a:r>
              <a:rPr lang="en-US" altLang="en-US" sz="2400" dirty="0"/>
              <a:t>Makes no effort to preserve class distinctions</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30</a:t>
            </a:fld>
            <a:endParaRPr lang="en-US" dirty="0"/>
          </a:p>
        </p:txBody>
      </p:sp>
    </p:spTree>
    <p:extLst>
      <p:ext uri="{BB962C8B-B14F-4D97-AF65-F5344CB8AC3E}">
        <p14:creationId xmlns:p14="http://schemas.microsoft.com/office/powerpoint/2010/main" val="2894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2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09600" y="222921"/>
            <a:ext cx="7772400" cy="843879"/>
          </a:xfrm>
          <a:prstGeom prst="rect">
            <a:avLst/>
          </a:prstGeom>
          <a:noFill/>
          <a:ln w="9525">
            <a:noFill/>
            <a:miter lim="800000"/>
            <a:headEnd/>
            <a:tailEnd/>
          </a:ln>
          <a:effectLst/>
        </p:spPr>
        <p:txBody>
          <a:bodyPr anchor="b"/>
          <a:lstStyle/>
          <a:p>
            <a:pPr algn="ctr">
              <a:defRPr/>
            </a:pPr>
            <a:r>
              <a:rPr lang="en-US" altLang="zh-CN" sz="4400" dirty="0">
                <a:ea typeface="SimSun" pitchFamily="2" charset="-122"/>
              </a:rPr>
              <a:t>Summary for </a:t>
            </a:r>
            <a:r>
              <a:rPr lang="en-US" altLang="zh-CN" sz="4400" dirty="0" err="1" smtClean="0">
                <a:ea typeface="SimSun" pitchFamily="2" charset="-122"/>
              </a:rPr>
              <a:t>Eigenface</a:t>
            </a:r>
            <a:endParaRPr lang="en-US" altLang="zh-CN" sz="3600" dirty="0">
              <a:effectLst>
                <a:outerShdw blurRad="38100" dist="38100" dir="2700000" algn="tl">
                  <a:srgbClr val="C0C0C0"/>
                </a:outerShdw>
              </a:effectLst>
              <a:ea typeface="SimSun" pitchFamily="2" charset="-122"/>
            </a:endParaRPr>
          </a:p>
        </p:txBody>
      </p:sp>
      <p:sp>
        <p:nvSpPr>
          <p:cNvPr id="49155" name="Rectangle 3" descr="Rectangle: Click to edit Master text styles&#10;Second level&#10;Third level&#10;Fourth level&#10;Fifth level"/>
          <p:cNvSpPr>
            <a:spLocks noChangeArrowheads="1"/>
          </p:cNvSpPr>
          <p:nvPr/>
        </p:nvSpPr>
        <p:spPr bwMode="auto">
          <a:xfrm>
            <a:off x="582386" y="1447800"/>
            <a:ext cx="7848600" cy="1371600"/>
          </a:xfrm>
          <a:prstGeom prst="rect">
            <a:avLst/>
          </a:prstGeom>
          <a:noFill/>
          <a:ln w="9525">
            <a:noFill/>
            <a:miter lim="800000"/>
            <a:headEnd/>
            <a:tailEnd/>
          </a:ln>
        </p:spPr>
        <p:txBody>
          <a:bodyPr/>
          <a:lstStyle/>
          <a:p>
            <a:pPr>
              <a:spcBef>
                <a:spcPct val="20000"/>
              </a:spcBef>
            </a:pPr>
            <a:r>
              <a:rPr lang="en-US" altLang="zh-TW" sz="3600" dirty="0" smtClean="0">
                <a:ea typeface="PMingLiU" pitchFamily="18" charset="-120"/>
              </a:rPr>
              <a:t>Pros</a:t>
            </a:r>
          </a:p>
          <a:p>
            <a:pPr marL="342900" indent="-342900">
              <a:spcBef>
                <a:spcPct val="20000"/>
              </a:spcBef>
              <a:buFontTx/>
              <a:buChar char="•"/>
            </a:pPr>
            <a:r>
              <a:rPr lang="en-US" altLang="zh-TW" sz="2800" dirty="0" smtClean="0">
                <a:ea typeface="PMingLiU" pitchFamily="18" charset="-120"/>
              </a:rPr>
              <a:t>Non</a:t>
            </a:r>
            <a:r>
              <a:rPr lang="en-US" altLang="zh-TW" sz="2800" dirty="0">
                <a:ea typeface="PMingLiU" pitchFamily="18" charset="-120"/>
              </a:rPr>
              <a:t>-iterative, globally optimal solution</a:t>
            </a:r>
          </a:p>
          <a:p>
            <a:pPr marL="342900" indent="-342900">
              <a:spcBef>
                <a:spcPct val="20000"/>
              </a:spcBef>
              <a:buFontTx/>
              <a:buChar char="•"/>
            </a:pPr>
            <a:endParaRPr lang="en-US" altLang="zh-TW" sz="2800" dirty="0">
              <a:ea typeface="PMingLiU" pitchFamily="18" charset="-120"/>
            </a:endParaRPr>
          </a:p>
        </p:txBody>
      </p:sp>
      <p:sp>
        <p:nvSpPr>
          <p:cNvPr id="222213" name="Rectangle 5"/>
          <p:cNvSpPr>
            <a:spLocks noChangeArrowheads="1"/>
          </p:cNvSpPr>
          <p:nvPr/>
        </p:nvSpPr>
        <p:spPr bwMode="auto">
          <a:xfrm>
            <a:off x="609600" y="2743200"/>
            <a:ext cx="7924800" cy="2246769"/>
          </a:xfrm>
          <a:prstGeom prst="rect">
            <a:avLst/>
          </a:prstGeom>
          <a:noFill/>
          <a:ln w="9525">
            <a:noFill/>
            <a:miter lim="800000"/>
            <a:headEnd/>
            <a:tailEnd/>
          </a:ln>
        </p:spPr>
        <p:txBody>
          <a:bodyPr>
            <a:spAutoFit/>
          </a:bodyPr>
          <a:lstStyle/>
          <a:p>
            <a:pPr>
              <a:spcBef>
                <a:spcPct val="20000"/>
              </a:spcBef>
            </a:pPr>
            <a:r>
              <a:rPr lang="en-US" altLang="zh-TW" sz="3600" dirty="0">
                <a:ea typeface="PMingLiU" pitchFamily="18" charset="-120"/>
              </a:rPr>
              <a:t>Limitations</a:t>
            </a:r>
          </a:p>
          <a:p>
            <a:pPr>
              <a:spcBef>
                <a:spcPct val="20000"/>
              </a:spcBef>
              <a:buFontTx/>
              <a:buChar char="•"/>
            </a:pPr>
            <a:endParaRPr lang="en-US" altLang="zh-TW" sz="1200" dirty="0">
              <a:ea typeface="PMingLiU" pitchFamily="18" charset="-120"/>
            </a:endParaRPr>
          </a:p>
          <a:p>
            <a:pPr>
              <a:spcBef>
                <a:spcPct val="20000"/>
              </a:spcBef>
              <a:buFontTx/>
              <a:buChar char="•"/>
            </a:pPr>
            <a:r>
              <a:rPr lang="en-GB" sz="2800" dirty="0" smtClean="0"/>
              <a:t> PCA </a:t>
            </a:r>
            <a:r>
              <a:rPr lang="en-GB" sz="2800" dirty="0"/>
              <a:t>projection is </a:t>
            </a:r>
            <a:r>
              <a:rPr lang="en-GB" sz="2800" b="1" dirty="0"/>
              <a:t>optimal for reconstruction</a:t>
            </a:r>
            <a:r>
              <a:rPr lang="en-GB" sz="2800" dirty="0"/>
              <a:t> from a low dimensional basis, but </a:t>
            </a:r>
            <a:r>
              <a:rPr lang="en-GB" sz="2800" b="1" dirty="0"/>
              <a:t>may NOT be optimal for discrimination… </a:t>
            </a:r>
            <a:endParaRPr lang="en-GB" sz="2800" b="1" dirty="0" smtClean="0"/>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31</a:t>
            </a:fld>
            <a:endParaRPr lang="en-US" dirty="0"/>
          </a:p>
        </p:txBody>
      </p:sp>
    </p:spTree>
    <p:extLst>
      <p:ext uri="{BB962C8B-B14F-4D97-AF65-F5344CB8AC3E}">
        <p14:creationId xmlns:p14="http://schemas.microsoft.com/office/powerpoint/2010/main" val="413658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09600" y="1517650"/>
            <a:ext cx="8382000" cy="2901950"/>
          </a:xfrm>
        </p:spPr>
        <p:txBody>
          <a:bodyPr/>
          <a:lstStyle/>
          <a:p>
            <a:pPr algn="l" eaLnBrk="1" hangingPunct="1"/>
            <a:r>
              <a:rPr lang="en-US" altLang="en-US" dirty="0" smtClean="0"/>
              <a:t>Besides face recognitions</a:t>
            </a:r>
            <a:r>
              <a:rPr lang="en-US" altLang="en-US" smtClean="0"/>
              <a:t>, </a:t>
            </a:r>
            <a:br>
              <a:rPr lang="en-US" altLang="en-US" smtClean="0"/>
            </a:br>
            <a:r>
              <a:rPr lang="en-US" altLang="en-US" smtClean="0"/>
              <a:t>we can also do</a:t>
            </a:r>
            <a:br>
              <a:rPr lang="en-US" altLang="en-US" smtClean="0"/>
            </a:br>
            <a:r>
              <a:rPr lang="en-US" altLang="en-US" smtClean="0"/>
              <a:t>Facial </a:t>
            </a:r>
            <a:r>
              <a:rPr lang="en-US" altLang="en-US" dirty="0"/>
              <a:t>expression recognition</a:t>
            </a:r>
          </a:p>
        </p:txBody>
      </p:sp>
      <p:sp>
        <p:nvSpPr>
          <p:cNvPr id="31747" name="Rectangle 3"/>
          <p:cNvSpPr>
            <a:spLocks noChangeArrowheads="1"/>
          </p:cNvSpPr>
          <p:nvPr/>
        </p:nvSpPr>
        <p:spPr bwMode="auto">
          <a:xfrm>
            <a:off x="4419600" y="44196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50000"/>
              </a:spcBef>
              <a:spcAft>
                <a:spcPct val="0"/>
              </a:spcAft>
              <a:buClr>
                <a:schemeClr val="tx1"/>
              </a:buClr>
              <a:defRPr sz="2000">
                <a:solidFill>
                  <a:schemeClr val="tx1"/>
                </a:solidFill>
                <a:latin typeface="Tahoma" charset="0"/>
              </a:defRPr>
            </a:lvl6pPr>
            <a:lvl7pPr marL="2971800" indent="-228600" eaLnBrk="0" fontAlgn="base" hangingPunct="0">
              <a:spcBef>
                <a:spcPct val="50000"/>
              </a:spcBef>
              <a:spcAft>
                <a:spcPct val="0"/>
              </a:spcAft>
              <a:buClr>
                <a:schemeClr val="tx1"/>
              </a:buClr>
              <a:defRPr sz="2000">
                <a:solidFill>
                  <a:schemeClr val="tx1"/>
                </a:solidFill>
                <a:latin typeface="Tahoma" charset="0"/>
              </a:defRPr>
            </a:lvl7pPr>
            <a:lvl8pPr marL="3429000" indent="-228600" eaLnBrk="0" fontAlgn="base" hangingPunct="0">
              <a:spcBef>
                <a:spcPct val="50000"/>
              </a:spcBef>
              <a:spcAft>
                <a:spcPct val="0"/>
              </a:spcAft>
              <a:buClr>
                <a:schemeClr val="tx1"/>
              </a:buClr>
              <a:defRPr sz="2000">
                <a:solidFill>
                  <a:schemeClr val="tx1"/>
                </a:solidFill>
                <a:latin typeface="Tahoma" charset="0"/>
              </a:defRPr>
            </a:lvl8pPr>
            <a:lvl9pPr marL="3886200" indent="-228600" eaLnBrk="0" fontAlgn="base" hangingPunct="0">
              <a:spcBef>
                <a:spcPct val="50000"/>
              </a:spcBef>
              <a:spcAft>
                <a:spcPct val="0"/>
              </a:spcAft>
              <a:buClr>
                <a:schemeClr val="tx1"/>
              </a:buClr>
              <a:defRPr sz="2000">
                <a:solidFill>
                  <a:schemeClr val="tx1"/>
                </a:solidFill>
                <a:latin typeface="Tahoma" charset="0"/>
              </a:defRPr>
            </a:lvl9pPr>
          </a:lstStyle>
          <a:p>
            <a:pPr eaLnBrk="1" hangingPunct="1"/>
            <a:endParaRPr lang="en-CA" altLang="en-US">
              <a:latin typeface="TTE26B6D08t00" charset="0"/>
            </a:endParaRP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32</a:t>
            </a:fld>
            <a:endParaRPr lang="en-US" dirty="0"/>
          </a:p>
        </p:txBody>
      </p:sp>
    </p:spTree>
    <p:extLst>
      <p:ext uri="{BB962C8B-B14F-4D97-AF65-F5344CB8AC3E}">
        <p14:creationId xmlns:p14="http://schemas.microsoft.com/office/powerpoint/2010/main" val="166982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r>
              <a:rPr lang="en-CA" altLang="en-US"/>
              <a:t>Happiness subspace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250" y="1417638"/>
            <a:ext cx="6547500" cy="4398169"/>
          </a:xfrm>
        </p:spPr>
      </p:pic>
      <p:sp>
        <p:nvSpPr>
          <p:cNvPr id="2" name="Date Placeholder 1"/>
          <p:cNvSpPr>
            <a:spLocks noGrp="1"/>
          </p:cNvSpPr>
          <p:nvPr>
            <p:ph type="dt" sz="half" idx="10"/>
          </p:nvPr>
        </p:nvSpPr>
        <p:spPr/>
        <p:txBody>
          <a:bodyPr/>
          <a:lstStyle/>
          <a:p>
            <a:r>
              <a:rPr lang="en-US" smtClean="0"/>
              <a:t>07-Nov-17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33</a:t>
            </a:fld>
            <a:endParaRPr lang="en-US" dirty="0"/>
          </a:p>
        </p:txBody>
      </p:sp>
    </p:spTree>
    <p:extLst>
      <p:ext uri="{BB962C8B-B14F-4D97-AF65-F5344CB8AC3E}">
        <p14:creationId xmlns:p14="http://schemas.microsoft.com/office/powerpoint/2010/main" val="197238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pPr eaLnBrk="1" hangingPunct="1"/>
            <a:r>
              <a:rPr lang="en-CA" altLang="en-US"/>
              <a:t>Disgust subspace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2400" y="1600200"/>
            <a:ext cx="6299200" cy="4322665"/>
          </a:xfrm>
        </p:spPr>
      </p:pic>
      <p:sp>
        <p:nvSpPr>
          <p:cNvPr id="2" name="Date Placeholder 1"/>
          <p:cNvSpPr>
            <a:spLocks noGrp="1"/>
          </p:cNvSpPr>
          <p:nvPr>
            <p:ph type="dt" sz="half" idx="10"/>
          </p:nvPr>
        </p:nvSpPr>
        <p:spPr/>
        <p:txBody>
          <a:bodyPr/>
          <a:lstStyle/>
          <a:p>
            <a:r>
              <a:rPr lang="en-US" smtClean="0"/>
              <a:t>07-Nov-17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34</a:t>
            </a:fld>
            <a:endParaRPr lang="en-US" dirty="0"/>
          </a:p>
        </p:txBody>
      </p:sp>
    </p:spTree>
    <p:extLst>
      <p:ext uri="{BB962C8B-B14F-4D97-AF65-F5344CB8AC3E}">
        <p14:creationId xmlns:p14="http://schemas.microsoft.com/office/powerpoint/2010/main" val="488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304800" y="228600"/>
            <a:ext cx="8534400" cy="1295400"/>
          </a:xfrm>
        </p:spPr>
        <p:txBody>
          <a:bodyPr>
            <a:normAutofit fontScale="90000"/>
          </a:bodyPr>
          <a:lstStyle/>
          <a:p>
            <a:pPr eaLnBrk="1" hangingPunct="1"/>
            <a:r>
              <a:rPr lang="en-CA" altLang="en-US"/>
              <a:t>Facial Expression Recognition</a:t>
            </a:r>
            <a:br>
              <a:rPr lang="en-CA" altLang="en-US"/>
            </a:br>
            <a:r>
              <a:rPr lang="en-CA" altLang="en-US"/>
              <a:t>Movies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0" y="1831181"/>
            <a:ext cx="2286000" cy="40640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16881"/>
            <a:ext cx="2209800" cy="4292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875631"/>
            <a:ext cx="2171700" cy="3975100"/>
          </a:xfrm>
          <a:prstGeom prst="rect">
            <a:avLst/>
          </a:prstGeom>
        </p:spPr>
      </p:pic>
      <p:sp>
        <p:nvSpPr>
          <p:cNvPr id="2" name="Date Placeholder 1"/>
          <p:cNvSpPr>
            <a:spLocks noGrp="1"/>
          </p:cNvSpPr>
          <p:nvPr>
            <p:ph type="dt" sz="half" idx="10"/>
          </p:nvPr>
        </p:nvSpPr>
        <p:spPr/>
        <p:txBody>
          <a:bodyPr/>
          <a:lstStyle/>
          <a:p>
            <a:r>
              <a:rPr lang="en-US" smtClean="0"/>
              <a:t>07-Nov-17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35</a:t>
            </a:fld>
            <a:endParaRPr lang="en-US" dirty="0"/>
          </a:p>
        </p:txBody>
      </p:sp>
    </p:spTree>
    <p:extLst>
      <p:ext uri="{BB962C8B-B14F-4D97-AF65-F5344CB8AC3E}">
        <p14:creationId xmlns:p14="http://schemas.microsoft.com/office/powerpoint/2010/main" val="93438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solidFill>
                  <a:srgbClr val="A6A6A6"/>
                </a:solidFill>
              </a:rPr>
              <a:t>Introduction to face recognition</a:t>
            </a:r>
          </a:p>
          <a:p>
            <a:r>
              <a:rPr lang="en-US" dirty="0" smtClean="0">
                <a:solidFill>
                  <a:srgbClr val="A6A6A6"/>
                </a:solidFill>
              </a:rPr>
              <a:t>The </a:t>
            </a:r>
            <a:r>
              <a:rPr lang="en-US" dirty="0" err="1" smtClean="0">
                <a:solidFill>
                  <a:srgbClr val="A6A6A6"/>
                </a:solidFill>
              </a:rPr>
              <a:t>Eigenfaces</a:t>
            </a:r>
            <a:r>
              <a:rPr lang="en-US" dirty="0" smtClean="0">
                <a:solidFill>
                  <a:srgbClr val="A6A6A6"/>
                </a:solidFill>
              </a:rPr>
              <a:t> Algorithm</a:t>
            </a:r>
          </a:p>
          <a:p>
            <a:r>
              <a:rPr lang="en-US" dirty="0" smtClean="0"/>
              <a:t>Linear Discriminant Analysis (LDA)</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36</a:t>
            </a:fld>
            <a:endParaRPr lang="en-US" dirty="0"/>
          </a:p>
        </p:txBody>
      </p:sp>
      <p:sp>
        <p:nvSpPr>
          <p:cNvPr id="7" name="TextBox 6"/>
          <p:cNvSpPr txBox="1"/>
          <p:nvPr/>
        </p:nvSpPr>
        <p:spPr>
          <a:xfrm>
            <a:off x="249688" y="5001161"/>
            <a:ext cx="8686800" cy="1323439"/>
          </a:xfrm>
          <a:prstGeom prst="rect">
            <a:avLst/>
          </a:prstGeom>
          <a:noFill/>
        </p:spPr>
        <p:txBody>
          <a:bodyPr wrap="square" rtlCol="0">
            <a:spAutoFit/>
          </a:bodyPr>
          <a:lstStyle/>
          <a:p>
            <a:r>
              <a:rPr lang="en-US" sz="1600" dirty="0" smtClean="0">
                <a:solidFill>
                  <a:srgbClr val="A6A6A6"/>
                </a:solidFill>
              </a:rPr>
              <a:t>Turk and </a:t>
            </a:r>
            <a:r>
              <a:rPr lang="en-US" sz="1600" dirty="0" err="1" smtClean="0">
                <a:solidFill>
                  <a:srgbClr val="A6A6A6"/>
                </a:solidFill>
              </a:rPr>
              <a:t>Pentland</a:t>
            </a:r>
            <a:r>
              <a:rPr lang="en-US" sz="1600" dirty="0" smtClean="0">
                <a:solidFill>
                  <a:srgbClr val="A6A6A6"/>
                </a:solidFill>
              </a:rPr>
              <a:t>, </a:t>
            </a:r>
            <a:r>
              <a:rPr lang="en-US" sz="1600" dirty="0" err="1" smtClean="0">
                <a:solidFill>
                  <a:srgbClr val="A6A6A6"/>
                </a:solidFill>
              </a:rPr>
              <a:t>Eigenfaces</a:t>
            </a:r>
            <a:r>
              <a:rPr lang="en-US" sz="1600" dirty="0" smtClean="0">
                <a:solidFill>
                  <a:srgbClr val="A6A6A6"/>
                </a:solidFill>
              </a:rPr>
              <a:t> for Recognition, </a:t>
            </a:r>
            <a:r>
              <a:rPr lang="en-US" sz="1600" i="1" dirty="0">
                <a:solidFill>
                  <a:srgbClr val="A6A6A6"/>
                </a:solidFill>
              </a:rPr>
              <a:t>Journal of Cognitive Neuroscience</a:t>
            </a:r>
            <a:r>
              <a:rPr lang="en-US" sz="1600" dirty="0">
                <a:solidFill>
                  <a:srgbClr val="A6A6A6"/>
                </a:solidFill>
              </a:rPr>
              <a:t> </a:t>
            </a:r>
            <a:r>
              <a:rPr lang="en-US" sz="1600" b="1" dirty="0">
                <a:solidFill>
                  <a:srgbClr val="A6A6A6"/>
                </a:solidFill>
              </a:rPr>
              <a:t>3</a:t>
            </a:r>
            <a:r>
              <a:rPr lang="en-US" sz="1600" dirty="0">
                <a:solidFill>
                  <a:srgbClr val="A6A6A6"/>
                </a:solidFill>
              </a:rPr>
              <a:t> (1): 71–86</a:t>
            </a:r>
            <a:r>
              <a:rPr lang="en-US" sz="1600" dirty="0" smtClean="0"/>
              <a:t>.</a:t>
            </a:r>
          </a:p>
          <a:p>
            <a:endParaRPr lang="en-US" sz="1600" dirty="0"/>
          </a:p>
          <a:p>
            <a:r>
              <a:rPr lang="en-US" sz="1600" dirty="0" smtClean="0"/>
              <a:t>P</a:t>
            </a:r>
            <a:r>
              <a:rPr lang="en-US" sz="1600" dirty="0"/>
              <a:t>. </a:t>
            </a:r>
            <a:r>
              <a:rPr lang="en-US" sz="1600" dirty="0" err="1"/>
              <a:t>Belhumeur</a:t>
            </a:r>
            <a:r>
              <a:rPr lang="en-US" sz="1600" dirty="0"/>
              <a:t>, J. </a:t>
            </a:r>
            <a:r>
              <a:rPr lang="en-US" sz="1600" dirty="0" err="1"/>
              <a:t>Hespanha</a:t>
            </a:r>
            <a:r>
              <a:rPr lang="en-US" sz="1600" dirty="0"/>
              <a:t>, and D. </a:t>
            </a:r>
            <a:r>
              <a:rPr lang="en-US" sz="1600" dirty="0" err="1" smtClean="0"/>
              <a:t>Kriegman</a:t>
            </a:r>
            <a:r>
              <a:rPr lang="en-US" sz="1600" dirty="0" smtClean="0"/>
              <a:t>. </a:t>
            </a:r>
            <a:r>
              <a:rPr lang="en-US" sz="1600" dirty="0"/>
              <a:t>"</a:t>
            </a:r>
            <a:r>
              <a:rPr lang="en-US" sz="1600" dirty="0" err="1"/>
              <a:t>Eigenfaces</a:t>
            </a:r>
            <a:r>
              <a:rPr lang="en-US" sz="1600" dirty="0"/>
              <a:t> vs. </a:t>
            </a:r>
            <a:r>
              <a:rPr lang="en-US" sz="1600" dirty="0" err="1"/>
              <a:t>Fisherfaces</a:t>
            </a:r>
            <a:r>
              <a:rPr lang="en-US" sz="1600" dirty="0"/>
              <a:t>: Recognition </a:t>
            </a:r>
            <a:endParaRPr lang="en-US" sz="1600" dirty="0" smtClean="0"/>
          </a:p>
          <a:p>
            <a:r>
              <a:rPr lang="en-US" sz="1600" dirty="0" smtClean="0"/>
              <a:t>Using </a:t>
            </a:r>
            <a:r>
              <a:rPr lang="en-US" sz="1600" dirty="0"/>
              <a:t>Class Specific Linear Projection". </a:t>
            </a:r>
            <a:r>
              <a:rPr lang="en-US" sz="1600" i="1" dirty="0"/>
              <a:t>IEEE Transactions on pattern analysis and machine </a:t>
            </a:r>
            <a:endParaRPr lang="en-US" sz="1600" i="1" dirty="0" smtClean="0"/>
          </a:p>
          <a:p>
            <a:r>
              <a:rPr lang="en-US" sz="1600" i="1" dirty="0" smtClean="0"/>
              <a:t>intelligence</a:t>
            </a:r>
            <a:r>
              <a:rPr lang="en-US" sz="1600" dirty="0" smtClean="0"/>
              <a:t> </a:t>
            </a:r>
            <a:r>
              <a:rPr lang="en-US" sz="1600" b="1" dirty="0"/>
              <a:t>19</a:t>
            </a:r>
            <a:r>
              <a:rPr lang="en-US" sz="1600" dirty="0"/>
              <a:t> (7): 711</a:t>
            </a:r>
            <a:r>
              <a:rPr lang="en-US" sz="1600" dirty="0" smtClean="0"/>
              <a:t>. 1997.</a:t>
            </a:r>
          </a:p>
        </p:txBody>
      </p:sp>
    </p:spTree>
    <p:extLst>
      <p:ext uri="{BB962C8B-B14F-4D97-AF65-F5344CB8AC3E}">
        <p14:creationId xmlns:p14="http://schemas.microsoft.com/office/powerpoint/2010/main" val="2242492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0"/>
            <a:ext cx="8229600" cy="1143000"/>
          </a:xfrm>
        </p:spPr>
        <p:txBody>
          <a:bodyPr>
            <a:normAutofit fontScale="90000"/>
          </a:bodyPr>
          <a:lstStyle/>
          <a:p>
            <a:r>
              <a:rPr lang="en-US" altLang="en-US" dirty="0" smtClean="0"/>
              <a:t>Which direction will is the </a:t>
            </a:r>
            <a:r>
              <a:rPr lang="en-US" altLang="en-US" smtClean="0"/>
              <a:t>first principle component?</a:t>
            </a:r>
            <a:endParaRPr lang="en-US" altLang="en-US" dirty="0"/>
          </a:p>
        </p:txBody>
      </p:sp>
      <p:sp>
        <p:nvSpPr>
          <p:cNvPr id="38916" name="Oval 4"/>
          <p:cNvSpPr>
            <a:spLocks noChangeArrowheads="1"/>
          </p:cNvSpPr>
          <p:nvPr/>
        </p:nvSpPr>
        <p:spPr bwMode="auto">
          <a:xfrm rot="2407822">
            <a:off x="4663316" y="23933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7" name="Oval 5"/>
          <p:cNvSpPr>
            <a:spLocks noChangeArrowheads="1"/>
          </p:cNvSpPr>
          <p:nvPr/>
        </p:nvSpPr>
        <p:spPr bwMode="auto">
          <a:xfrm rot="2407822">
            <a:off x="4337820" y="301595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8" name="Oval 6"/>
          <p:cNvSpPr>
            <a:spLocks noChangeArrowheads="1"/>
          </p:cNvSpPr>
          <p:nvPr/>
        </p:nvSpPr>
        <p:spPr bwMode="auto">
          <a:xfrm rot="2407822">
            <a:off x="4359490" y="263556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9" name="Oval 7"/>
          <p:cNvSpPr>
            <a:spLocks noChangeArrowheads="1"/>
          </p:cNvSpPr>
          <p:nvPr/>
        </p:nvSpPr>
        <p:spPr bwMode="auto">
          <a:xfrm rot="2407822">
            <a:off x="3997402" y="2828646"/>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0" name="Oval 8"/>
          <p:cNvSpPr>
            <a:spLocks noChangeArrowheads="1"/>
          </p:cNvSpPr>
          <p:nvPr/>
        </p:nvSpPr>
        <p:spPr bwMode="auto">
          <a:xfrm rot="2407822">
            <a:off x="3975733" y="320902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1" name="Oval 9"/>
          <p:cNvSpPr>
            <a:spLocks noChangeArrowheads="1"/>
          </p:cNvSpPr>
          <p:nvPr/>
        </p:nvSpPr>
        <p:spPr bwMode="auto">
          <a:xfrm rot="2407822">
            <a:off x="3659384" y="393897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2" name="Oval 10"/>
          <p:cNvSpPr>
            <a:spLocks noChangeArrowheads="1"/>
          </p:cNvSpPr>
          <p:nvPr/>
        </p:nvSpPr>
        <p:spPr bwMode="auto">
          <a:xfrm rot="2407822">
            <a:off x="4168811" y="357111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3" name="Oval 11"/>
          <p:cNvSpPr>
            <a:spLocks noChangeArrowheads="1"/>
          </p:cNvSpPr>
          <p:nvPr/>
        </p:nvSpPr>
        <p:spPr bwMode="auto">
          <a:xfrm rot="2407822">
            <a:off x="3398897" y="342040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4" name="Oval 12"/>
          <p:cNvSpPr>
            <a:spLocks noChangeArrowheads="1"/>
          </p:cNvSpPr>
          <p:nvPr/>
        </p:nvSpPr>
        <p:spPr bwMode="auto">
          <a:xfrm rot="2407822">
            <a:off x="3944915" y="348203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5" name="Oval 13"/>
          <p:cNvSpPr>
            <a:spLocks noChangeArrowheads="1"/>
          </p:cNvSpPr>
          <p:nvPr/>
        </p:nvSpPr>
        <p:spPr bwMode="auto">
          <a:xfrm rot="2407822">
            <a:off x="3082549" y="416426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6" name="Oval 14"/>
          <p:cNvSpPr>
            <a:spLocks noChangeArrowheads="1"/>
          </p:cNvSpPr>
          <p:nvPr/>
        </p:nvSpPr>
        <p:spPr bwMode="auto">
          <a:xfrm rot="2407822">
            <a:off x="4807282" y="281372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7" name="Oval 15"/>
          <p:cNvSpPr>
            <a:spLocks noChangeArrowheads="1"/>
          </p:cNvSpPr>
          <p:nvPr/>
        </p:nvSpPr>
        <p:spPr bwMode="auto">
          <a:xfrm rot="2407822">
            <a:off x="4745647" y="3359742"/>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8" name="Oval 16"/>
          <p:cNvSpPr>
            <a:spLocks noChangeArrowheads="1"/>
          </p:cNvSpPr>
          <p:nvPr/>
        </p:nvSpPr>
        <p:spPr bwMode="auto">
          <a:xfrm rot="2407822">
            <a:off x="4205403" y="400061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9" name="Oval 17"/>
          <p:cNvSpPr>
            <a:spLocks noChangeArrowheads="1"/>
          </p:cNvSpPr>
          <p:nvPr/>
        </p:nvSpPr>
        <p:spPr bwMode="auto">
          <a:xfrm rot="2407822">
            <a:off x="3754237" y="443149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0" name="Oval 18"/>
          <p:cNvSpPr>
            <a:spLocks noChangeArrowheads="1"/>
          </p:cNvSpPr>
          <p:nvPr/>
        </p:nvSpPr>
        <p:spPr bwMode="auto">
          <a:xfrm rot="2407822">
            <a:off x="3079175" y="4759391"/>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1" name="Oval 19"/>
          <p:cNvSpPr>
            <a:spLocks noChangeArrowheads="1"/>
          </p:cNvSpPr>
          <p:nvPr/>
        </p:nvSpPr>
        <p:spPr bwMode="auto">
          <a:xfrm rot="2407822">
            <a:off x="6279575" y="3002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2" name="Oval 20"/>
          <p:cNvSpPr>
            <a:spLocks noChangeArrowheads="1"/>
          </p:cNvSpPr>
          <p:nvPr/>
        </p:nvSpPr>
        <p:spPr bwMode="auto">
          <a:xfrm rot="2407822">
            <a:off x="5222684" y="398606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3" name="Oval 21"/>
          <p:cNvSpPr>
            <a:spLocks noChangeArrowheads="1"/>
          </p:cNvSpPr>
          <p:nvPr/>
        </p:nvSpPr>
        <p:spPr bwMode="auto">
          <a:xfrm rot="2407822">
            <a:off x="5244353" y="3605681"/>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4" name="Oval 22"/>
          <p:cNvSpPr>
            <a:spLocks noChangeArrowheads="1"/>
          </p:cNvSpPr>
          <p:nvPr/>
        </p:nvSpPr>
        <p:spPr bwMode="auto">
          <a:xfrm rot="2407822">
            <a:off x="4921825" y="40074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5" name="Oval 23"/>
          <p:cNvSpPr>
            <a:spLocks noChangeArrowheads="1"/>
          </p:cNvSpPr>
          <p:nvPr/>
        </p:nvSpPr>
        <p:spPr bwMode="auto">
          <a:xfrm rot="2407822">
            <a:off x="5250127" y="430818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6" name="Oval 24"/>
          <p:cNvSpPr>
            <a:spLocks noChangeArrowheads="1"/>
          </p:cNvSpPr>
          <p:nvPr/>
        </p:nvSpPr>
        <p:spPr bwMode="auto">
          <a:xfrm rot="2407822">
            <a:off x="4544248" y="490909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7" name="Oval 25"/>
          <p:cNvSpPr>
            <a:spLocks noChangeArrowheads="1"/>
          </p:cNvSpPr>
          <p:nvPr/>
        </p:nvSpPr>
        <p:spPr bwMode="auto">
          <a:xfrm rot="2407822">
            <a:off x="5906894" y="3765542"/>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8" name="Oval 26"/>
          <p:cNvSpPr>
            <a:spLocks noChangeArrowheads="1"/>
          </p:cNvSpPr>
          <p:nvPr/>
        </p:nvSpPr>
        <p:spPr bwMode="auto">
          <a:xfrm rot="2407822">
            <a:off x="4808109" y="483253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9" name="Oval 27"/>
          <p:cNvSpPr>
            <a:spLocks noChangeArrowheads="1"/>
          </p:cNvSpPr>
          <p:nvPr/>
        </p:nvSpPr>
        <p:spPr bwMode="auto">
          <a:xfrm rot="2407822">
            <a:off x="4829779" y="445215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0" name="Oval 28"/>
          <p:cNvSpPr>
            <a:spLocks noChangeArrowheads="1"/>
          </p:cNvSpPr>
          <p:nvPr/>
        </p:nvSpPr>
        <p:spPr bwMode="auto">
          <a:xfrm rot="2407822">
            <a:off x="3967412" y="512046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1" name="Oval 29"/>
          <p:cNvSpPr>
            <a:spLocks noChangeArrowheads="1"/>
          </p:cNvSpPr>
          <p:nvPr/>
        </p:nvSpPr>
        <p:spPr bwMode="auto">
          <a:xfrm rot="2407822">
            <a:off x="5606441" y="341260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2" name="Oval 30"/>
          <p:cNvSpPr>
            <a:spLocks noChangeArrowheads="1"/>
          </p:cNvSpPr>
          <p:nvPr/>
        </p:nvSpPr>
        <p:spPr bwMode="auto">
          <a:xfrm rot="2407822">
            <a:off x="5630511" y="432985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3" name="Oval 31"/>
          <p:cNvSpPr>
            <a:spLocks noChangeArrowheads="1"/>
          </p:cNvSpPr>
          <p:nvPr/>
        </p:nvSpPr>
        <p:spPr bwMode="auto">
          <a:xfrm rot="2407822">
            <a:off x="5090266" y="497072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4" name="Oval 32"/>
          <p:cNvSpPr>
            <a:spLocks noChangeArrowheads="1"/>
          </p:cNvSpPr>
          <p:nvPr/>
        </p:nvSpPr>
        <p:spPr bwMode="auto">
          <a:xfrm rot="2407822">
            <a:off x="4464318" y="524036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5" name="Oval 33"/>
          <p:cNvSpPr>
            <a:spLocks noChangeArrowheads="1"/>
          </p:cNvSpPr>
          <p:nvPr/>
        </p:nvSpPr>
        <p:spPr bwMode="auto">
          <a:xfrm rot="2407822">
            <a:off x="4138822" y="5862938"/>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6" name="Oval 34"/>
          <p:cNvSpPr>
            <a:spLocks noChangeArrowheads="1"/>
          </p:cNvSpPr>
          <p:nvPr/>
        </p:nvSpPr>
        <p:spPr bwMode="auto">
          <a:xfrm rot="2407822">
            <a:off x="3749291" y="5733894"/>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dirty="0"/>
          </a:p>
        </p:txBody>
      </p:sp>
      <p:sp>
        <p:nvSpPr>
          <p:cNvPr id="42" name="TextBox 41"/>
          <p:cNvSpPr txBox="1"/>
          <p:nvPr/>
        </p:nvSpPr>
        <p:spPr>
          <a:xfrm>
            <a:off x="6504214" y="4561114"/>
            <a:ext cx="184731" cy="369332"/>
          </a:xfrm>
          <a:prstGeom prst="rect">
            <a:avLst/>
          </a:prstGeom>
          <a:noFill/>
        </p:spPr>
        <p:txBody>
          <a:bodyPr wrap="none" rtlCol="0">
            <a:spAutoFit/>
          </a:bodyPr>
          <a:lstStyle/>
          <a:p>
            <a:endParaRPr lang="en-US" dirty="0"/>
          </a:p>
        </p:txBody>
      </p:sp>
      <p:sp>
        <p:nvSpPr>
          <p:cNvPr id="43" name="Oval 19"/>
          <p:cNvSpPr>
            <a:spLocks noChangeArrowheads="1"/>
          </p:cNvSpPr>
          <p:nvPr/>
        </p:nvSpPr>
        <p:spPr bwMode="auto">
          <a:xfrm rot="2407822">
            <a:off x="6058792" y="269149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4" name="Oval 25"/>
          <p:cNvSpPr>
            <a:spLocks noChangeArrowheads="1"/>
          </p:cNvSpPr>
          <p:nvPr/>
        </p:nvSpPr>
        <p:spPr bwMode="auto">
          <a:xfrm rot="2407822">
            <a:off x="6122828" y="3443111"/>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5" name="Oval 29"/>
          <p:cNvSpPr>
            <a:spLocks noChangeArrowheads="1"/>
          </p:cNvSpPr>
          <p:nvPr/>
        </p:nvSpPr>
        <p:spPr bwMode="auto">
          <a:xfrm rot="2407822">
            <a:off x="5822375" y="3090172"/>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6" name="Oval 30"/>
          <p:cNvSpPr>
            <a:spLocks noChangeArrowheads="1"/>
          </p:cNvSpPr>
          <p:nvPr/>
        </p:nvSpPr>
        <p:spPr bwMode="auto">
          <a:xfrm rot="2407822">
            <a:off x="5846445" y="40074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7" name="Oval 19"/>
          <p:cNvSpPr>
            <a:spLocks noChangeArrowheads="1"/>
          </p:cNvSpPr>
          <p:nvPr/>
        </p:nvSpPr>
        <p:spPr bwMode="auto">
          <a:xfrm rot="2407822">
            <a:off x="4255887" y="522435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8" name="Oval 25"/>
          <p:cNvSpPr>
            <a:spLocks noChangeArrowheads="1"/>
          </p:cNvSpPr>
          <p:nvPr/>
        </p:nvSpPr>
        <p:spPr bwMode="auto">
          <a:xfrm rot="2407822">
            <a:off x="4319923" y="5975974"/>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 name="Oval 29"/>
          <p:cNvSpPr>
            <a:spLocks noChangeArrowheads="1"/>
          </p:cNvSpPr>
          <p:nvPr/>
        </p:nvSpPr>
        <p:spPr bwMode="auto">
          <a:xfrm rot="2407822">
            <a:off x="4019470" y="562303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0" name="Oval 30"/>
          <p:cNvSpPr>
            <a:spLocks noChangeArrowheads="1"/>
          </p:cNvSpPr>
          <p:nvPr/>
        </p:nvSpPr>
        <p:spPr bwMode="auto">
          <a:xfrm rot="2407822">
            <a:off x="3667059" y="6105128"/>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1" name="Oval 13"/>
          <p:cNvSpPr>
            <a:spLocks noChangeArrowheads="1"/>
          </p:cNvSpPr>
          <p:nvPr/>
        </p:nvSpPr>
        <p:spPr bwMode="auto">
          <a:xfrm rot="2407822">
            <a:off x="3262108" y="387735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 name="Oval 17"/>
          <p:cNvSpPr>
            <a:spLocks noChangeArrowheads="1"/>
          </p:cNvSpPr>
          <p:nvPr/>
        </p:nvSpPr>
        <p:spPr bwMode="auto">
          <a:xfrm rot="2407822">
            <a:off x="3933796" y="414459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 name="Oval 18"/>
          <p:cNvSpPr>
            <a:spLocks noChangeArrowheads="1"/>
          </p:cNvSpPr>
          <p:nvPr/>
        </p:nvSpPr>
        <p:spPr bwMode="auto">
          <a:xfrm rot="2407822">
            <a:off x="3258734" y="447248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 name="Oval 13"/>
          <p:cNvSpPr>
            <a:spLocks noChangeArrowheads="1"/>
          </p:cNvSpPr>
          <p:nvPr/>
        </p:nvSpPr>
        <p:spPr bwMode="auto">
          <a:xfrm rot="2407822">
            <a:off x="2891871" y="448491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 name="Oval 17"/>
          <p:cNvSpPr>
            <a:spLocks noChangeArrowheads="1"/>
          </p:cNvSpPr>
          <p:nvPr/>
        </p:nvSpPr>
        <p:spPr bwMode="auto">
          <a:xfrm rot="2407822">
            <a:off x="3563559" y="475214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 name="Oval 18"/>
          <p:cNvSpPr>
            <a:spLocks noChangeArrowheads="1"/>
          </p:cNvSpPr>
          <p:nvPr/>
        </p:nvSpPr>
        <p:spPr bwMode="auto">
          <a:xfrm rot="2407822">
            <a:off x="2888497" y="508004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 name="Oval 13"/>
          <p:cNvSpPr>
            <a:spLocks noChangeArrowheads="1"/>
          </p:cNvSpPr>
          <p:nvPr/>
        </p:nvSpPr>
        <p:spPr bwMode="auto">
          <a:xfrm rot="2407822">
            <a:off x="2669702" y="4851412"/>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 name="Oval 17"/>
          <p:cNvSpPr>
            <a:spLocks noChangeArrowheads="1"/>
          </p:cNvSpPr>
          <p:nvPr/>
        </p:nvSpPr>
        <p:spPr bwMode="auto">
          <a:xfrm rot="2407822">
            <a:off x="3341390" y="511864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 name="Oval 18"/>
          <p:cNvSpPr>
            <a:spLocks noChangeArrowheads="1"/>
          </p:cNvSpPr>
          <p:nvPr/>
        </p:nvSpPr>
        <p:spPr bwMode="auto">
          <a:xfrm rot="2407822">
            <a:off x="2666328" y="544654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cxnSp>
        <p:nvCxnSpPr>
          <p:cNvPr id="7" name="Straight Arrow Connector 6"/>
          <p:cNvCxnSpPr/>
          <p:nvPr/>
        </p:nvCxnSpPr>
        <p:spPr>
          <a:xfrm flipV="1">
            <a:off x="2971800" y="2133600"/>
            <a:ext cx="3118669" cy="4155103"/>
          </a:xfrm>
          <a:prstGeom prst="straightConnector1">
            <a:avLst/>
          </a:prstGeom>
          <a:ln w="57150">
            <a:solidFill>
              <a:schemeClr val="tx1"/>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1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457200" y="1267250"/>
            <a:ext cx="8229600" cy="4752141"/>
          </a:xfrm>
        </p:spPr>
        <p:txBody>
          <a:bodyPr/>
          <a:lstStyle/>
          <a:p>
            <a:r>
              <a:rPr lang="en-US" dirty="0" smtClean="0"/>
              <a:t>Goal: find the best separation between two classes</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38</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990600" y="2362200"/>
            <a:ext cx="7772400" cy="3423163"/>
          </a:xfrm>
          <a:prstGeom prst="rect">
            <a:avLst/>
          </a:prstGeom>
        </p:spPr>
      </p:pic>
      <p:sp>
        <p:nvSpPr>
          <p:cNvPr id="8" name="Oval 17"/>
          <p:cNvSpPr>
            <a:spLocks noChangeArrowheads="1"/>
          </p:cNvSpPr>
          <p:nvPr/>
        </p:nvSpPr>
        <p:spPr bwMode="auto">
          <a:xfrm rot="2407822">
            <a:off x="2698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4544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4845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4374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4526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4696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4603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4921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4374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4769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4921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5150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5074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2469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2393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2788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2926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2648050"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2559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2864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2926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3169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3016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3093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8323490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PCA and LDA</a:t>
            </a:r>
            <a:endParaRPr lang="en-US" dirty="0"/>
          </a:p>
        </p:txBody>
      </p:sp>
      <p:sp>
        <p:nvSpPr>
          <p:cNvPr id="3" name="Content Placeholder 2"/>
          <p:cNvSpPr>
            <a:spLocks noGrp="1"/>
          </p:cNvSpPr>
          <p:nvPr>
            <p:ph idx="1"/>
          </p:nvPr>
        </p:nvSpPr>
        <p:spPr/>
        <p:txBody>
          <a:bodyPr/>
          <a:lstStyle/>
          <a:p>
            <a:r>
              <a:rPr lang="en-US" altLang="en-US" dirty="0">
                <a:sym typeface="Wingdings" charset="2"/>
              </a:rPr>
              <a:t>PCA preserves maximum variance</a:t>
            </a:r>
          </a:p>
          <a:p>
            <a:endParaRPr lang="en-US" altLang="en-US" dirty="0">
              <a:sym typeface="Wingdings" charset="2"/>
            </a:endParaRPr>
          </a:p>
          <a:p>
            <a:r>
              <a:rPr lang="en-US" altLang="en-US" dirty="0" smtClean="0">
                <a:sym typeface="Wingdings" charset="2"/>
              </a:rPr>
              <a:t>LDA </a:t>
            </a:r>
            <a:r>
              <a:rPr lang="en-US" altLang="en-US" dirty="0">
                <a:sym typeface="Wingdings" charset="2"/>
              </a:rPr>
              <a:t>preserves discrimination</a:t>
            </a:r>
          </a:p>
          <a:p>
            <a:pPr lvl="1"/>
            <a:r>
              <a:rPr lang="en-US" altLang="en-US" dirty="0">
                <a:sym typeface="Wingdings" charset="2"/>
              </a:rPr>
              <a:t>Find projection that maximizes scatter between classes and minimizes scatter within classes</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39</a:t>
            </a:fld>
            <a:endParaRPr lang="en-US" dirty="0"/>
          </a:p>
        </p:txBody>
      </p:sp>
    </p:spTree>
    <p:extLst>
      <p:ext uri="{BB962C8B-B14F-4D97-AF65-F5344CB8AC3E}">
        <p14:creationId xmlns:p14="http://schemas.microsoft.com/office/powerpoint/2010/main" val="952535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“Faces</a:t>
            </a:r>
            <a:r>
              <a:rPr lang="en-US" dirty="0" smtClean="0"/>
              <a:t>” in the </a:t>
            </a:r>
            <a:r>
              <a:rPr lang="en-US" dirty="0" smtClean="0"/>
              <a:t>brain</a:t>
            </a:r>
            <a:br>
              <a:rPr lang="en-US" dirty="0" smtClean="0"/>
            </a:br>
            <a:r>
              <a:rPr lang="en-US" dirty="0"/>
              <a:t>fusiform </a:t>
            </a:r>
            <a:r>
              <a:rPr lang="en-US" b="1" dirty="0"/>
              <a:t>face area</a:t>
            </a:r>
            <a:endParaRPr lang="en-US" dirty="0"/>
          </a:p>
        </p:txBody>
      </p:sp>
      <p:sp>
        <p:nvSpPr>
          <p:cNvPr id="3" name="Date Placeholder 2"/>
          <p:cNvSpPr>
            <a:spLocks noGrp="1"/>
          </p:cNvSpPr>
          <p:nvPr>
            <p:ph type="dt" sz="half" idx="10"/>
          </p:nvPr>
        </p:nvSpPr>
        <p:spPr/>
        <p:txBody>
          <a:bodyPr/>
          <a:lstStyle/>
          <a:p>
            <a:r>
              <a:rPr lang="en-US" smtClean="0"/>
              <a:t>07-Nov-17</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219200"/>
            <a:ext cx="4629150" cy="4743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469"/>
          <a:stretch/>
        </p:blipFill>
        <p:spPr bwMode="auto">
          <a:xfrm>
            <a:off x="762000" y="1425494"/>
            <a:ext cx="2174449" cy="4019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858000" y="6019800"/>
            <a:ext cx="2234073" cy="369332"/>
          </a:xfrm>
          <a:prstGeom prst="rect">
            <a:avLst/>
          </a:prstGeom>
          <a:noFill/>
        </p:spPr>
        <p:txBody>
          <a:bodyPr wrap="none" rtlCol="0">
            <a:spAutoFit/>
          </a:bodyPr>
          <a:lstStyle/>
          <a:p>
            <a:r>
              <a:rPr lang="en-US" dirty="0" err="1" smtClean="0"/>
              <a:t>Kanwisher</a:t>
            </a:r>
            <a:r>
              <a:rPr lang="en-US" dirty="0" smtClean="0"/>
              <a:t>, et al. 1997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a:t>
            </a:fld>
            <a:endParaRPr lang="en-US" dirty="0"/>
          </a:p>
        </p:txBody>
      </p:sp>
    </p:spTree>
    <p:extLst>
      <p:ext uri="{BB962C8B-B14F-4D97-AF65-F5344CB8AC3E}">
        <p14:creationId xmlns:p14="http://schemas.microsoft.com/office/powerpoint/2010/main" val="1184460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609600" y="609600"/>
            <a:ext cx="7772400" cy="1143000"/>
          </a:xfrm>
          <a:prstGeom prst="rect">
            <a:avLst/>
          </a:prstGeom>
        </p:spPr>
        <p:txBody>
          <a:bodyPr>
            <a:normAutofit fontScale="97500"/>
          </a:bodyPr>
          <a:lstStyle/>
          <a:p>
            <a:pPr algn="ctr">
              <a:spcBef>
                <a:spcPct val="0"/>
              </a:spcBef>
            </a:pPr>
            <a:r>
              <a:rPr lang="en-US" altLang="zh-CN" sz="4400" dirty="0">
                <a:latin typeface="+mj-lt"/>
                <a:ea typeface="+mj-ea"/>
                <a:cs typeface="+mj-cs"/>
              </a:rPr>
              <a:t>Illustration of the Projection</a:t>
            </a:r>
          </a:p>
        </p:txBody>
      </p:sp>
      <p:sp>
        <p:nvSpPr>
          <p:cNvPr id="40963" name="Rectangle 3" descr="Rectangle: Click to edit Master text styles&#10;Second level&#10;Third level&#10;Fourth level&#10;Fifth level"/>
          <p:cNvSpPr>
            <a:spLocks noChangeArrowheads="1"/>
          </p:cNvSpPr>
          <p:nvPr/>
        </p:nvSpPr>
        <p:spPr bwMode="auto">
          <a:xfrm>
            <a:off x="838200" y="5257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GB" altLang="en-US" sz="2800">
                <a:solidFill>
                  <a:srgbClr val="40458C"/>
                </a:solidFill>
              </a:rPr>
              <a:t>        Poor Projection</a:t>
            </a:r>
          </a:p>
        </p:txBody>
      </p:sp>
      <p:sp>
        <p:nvSpPr>
          <p:cNvPr id="40964" name="Line 4"/>
          <p:cNvSpPr>
            <a:spLocks noChangeShapeType="1"/>
          </p:cNvSpPr>
          <p:nvPr/>
        </p:nvSpPr>
        <p:spPr bwMode="auto">
          <a:xfrm>
            <a:off x="1752600" y="4800600"/>
            <a:ext cx="2667000" cy="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65" name="Line 5"/>
          <p:cNvSpPr>
            <a:spLocks noChangeShapeType="1"/>
          </p:cNvSpPr>
          <p:nvPr/>
        </p:nvSpPr>
        <p:spPr bwMode="auto">
          <a:xfrm flipV="1">
            <a:off x="1752600" y="2286000"/>
            <a:ext cx="0" cy="251460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66" name="Rectangle 6"/>
          <p:cNvSpPr>
            <a:spLocks noChangeArrowheads="1"/>
          </p:cNvSpPr>
          <p:nvPr/>
        </p:nvSpPr>
        <p:spPr bwMode="auto">
          <a:xfrm>
            <a:off x="4343400"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x1</a:t>
            </a:r>
          </a:p>
        </p:txBody>
      </p:sp>
      <p:sp>
        <p:nvSpPr>
          <p:cNvPr id="40967" name="Rectangle 7"/>
          <p:cNvSpPr>
            <a:spLocks noChangeArrowheads="1"/>
          </p:cNvSpPr>
          <p:nvPr/>
        </p:nvSpPr>
        <p:spPr bwMode="auto">
          <a:xfrm>
            <a:off x="1371600"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x2</a:t>
            </a:r>
          </a:p>
        </p:txBody>
      </p:sp>
      <p:sp>
        <p:nvSpPr>
          <p:cNvPr id="40968" name="Oval 8"/>
          <p:cNvSpPr>
            <a:spLocks noChangeArrowheads="1"/>
          </p:cNvSpPr>
          <p:nvPr/>
        </p:nvSpPr>
        <p:spPr bwMode="auto">
          <a:xfrm>
            <a:off x="2222500" y="27051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69" name="Oval 9"/>
          <p:cNvSpPr>
            <a:spLocks noChangeArrowheads="1"/>
          </p:cNvSpPr>
          <p:nvPr/>
        </p:nvSpPr>
        <p:spPr bwMode="auto">
          <a:xfrm>
            <a:off x="2362200" y="25908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0" name="Oval 10"/>
          <p:cNvSpPr>
            <a:spLocks noChangeArrowheads="1"/>
          </p:cNvSpPr>
          <p:nvPr/>
        </p:nvSpPr>
        <p:spPr bwMode="auto">
          <a:xfrm>
            <a:off x="2133600" y="30480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1" name="Oval 11"/>
          <p:cNvSpPr>
            <a:spLocks noChangeArrowheads="1"/>
          </p:cNvSpPr>
          <p:nvPr/>
        </p:nvSpPr>
        <p:spPr bwMode="auto">
          <a:xfrm>
            <a:off x="2667000" y="2743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2" name="Rectangle 12"/>
          <p:cNvSpPr>
            <a:spLocks noChangeArrowheads="1"/>
          </p:cNvSpPr>
          <p:nvPr/>
        </p:nvSpPr>
        <p:spPr bwMode="auto">
          <a:xfrm>
            <a:off x="2847975" y="2971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3" name="Rectangle 13"/>
          <p:cNvSpPr>
            <a:spLocks noChangeArrowheads="1"/>
          </p:cNvSpPr>
          <p:nvPr/>
        </p:nvSpPr>
        <p:spPr bwMode="auto">
          <a:xfrm>
            <a:off x="3048000" y="2971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4" name="Rectangle 14"/>
          <p:cNvSpPr>
            <a:spLocks noChangeArrowheads="1"/>
          </p:cNvSpPr>
          <p:nvPr/>
        </p:nvSpPr>
        <p:spPr bwMode="auto">
          <a:xfrm>
            <a:off x="2971800" y="3276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5" name="Rectangle 15"/>
          <p:cNvSpPr>
            <a:spLocks noChangeArrowheads="1"/>
          </p:cNvSpPr>
          <p:nvPr/>
        </p:nvSpPr>
        <p:spPr bwMode="auto">
          <a:xfrm>
            <a:off x="2514600" y="3276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6" name="Rectangle 16"/>
          <p:cNvSpPr>
            <a:spLocks noChangeArrowheads="1"/>
          </p:cNvSpPr>
          <p:nvPr/>
        </p:nvSpPr>
        <p:spPr bwMode="auto">
          <a:xfrm>
            <a:off x="2743200" y="31242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7" name="Line 17"/>
          <p:cNvSpPr>
            <a:spLocks noChangeShapeType="1"/>
          </p:cNvSpPr>
          <p:nvPr/>
        </p:nvSpPr>
        <p:spPr bwMode="auto">
          <a:xfrm>
            <a:off x="2171700" y="3048000"/>
            <a:ext cx="0" cy="1752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78" name="Line 18"/>
          <p:cNvSpPr>
            <a:spLocks noChangeShapeType="1"/>
          </p:cNvSpPr>
          <p:nvPr/>
        </p:nvSpPr>
        <p:spPr bwMode="auto">
          <a:xfrm>
            <a:off x="2247900" y="2743200"/>
            <a:ext cx="0" cy="20574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79" name="Line 19"/>
          <p:cNvSpPr>
            <a:spLocks noChangeShapeType="1"/>
          </p:cNvSpPr>
          <p:nvPr/>
        </p:nvSpPr>
        <p:spPr bwMode="auto">
          <a:xfrm>
            <a:off x="2400300" y="2667000"/>
            <a:ext cx="0" cy="2133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0" name="Line 20"/>
          <p:cNvSpPr>
            <a:spLocks noChangeShapeType="1"/>
          </p:cNvSpPr>
          <p:nvPr/>
        </p:nvSpPr>
        <p:spPr bwMode="auto">
          <a:xfrm>
            <a:off x="2705100" y="2819400"/>
            <a:ext cx="0" cy="19812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1" name="Oval 21"/>
          <p:cNvSpPr>
            <a:spLocks noChangeArrowheads="1"/>
          </p:cNvSpPr>
          <p:nvPr/>
        </p:nvSpPr>
        <p:spPr bwMode="auto">
          <a:xfrm>
            <a:off x="2133600" y="4775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2" name="Oval 22"/>
          <p:cNvSpPr>
            <a:spLocks noChangeArrowheads="1"/>
          </p:cNvSpPr>
          <p:nvPr/>
        </p:nvSpPr>
        <p:spPr bwMode="auto">
          <a:xfrm>
            <a:off x="22352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3" name="Oval 23"/>
          <p:cNvSpPr>
            <a:spLocks noChangeArrowheads="1"/>
          </p:cNvSpPr>
          <p:nvPr/>
        </p:nvSpPr>
        <p:spPr bwMode="auto">
          <a:xfrm>
            <a:off x="26797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4" name="Oval 24"/>
          <p:cNvSpPr>
            <a:spLocks noChangeArrowheads="1"/>
          </p:cNvSpPr>
          <p:nvPr/>
        </p:nvSpPr>
        <p:spPr bwMode="auto">
          <a:xfrm>
            <a:off x="23876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5" name="Line 25"/>
          <p:cNvSpPr>
            <a:spLocks noChangeShapeType="1"/>
          </p:cNvSpPr>
          <p:nvPr/>
        </p:nvSpPr>
        <p:spPr bwMode="auto">
          <a:xfrm>
            <a:off x="2578100" y="3352800"/>
            <a:ext cx="0" cy="1447800"/>
          </a:xfrm>
          <a:prstGeom prst="line">
            <a:avLst/>
          </a:prstGeom>
          <a:noFill/>
          <a:ln w="9525">
            <a:solidFill>
              <a:srgbClr val="26A63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6" name="Line 26"/>
          <p:cNvSpPr>
            <a:spLocks noChangeShapeType="1"/>
          </p:cNvSpPr>
          <p:nvPr/>
        </p:nvSpPr>
        <p:spPr bwMode="auto">
          <a:xfrm flipH="1">
            <a:off x="2870200" y="3048000"/>
            <a:ext cx="25400" cy="17526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7" name="Line 27"/>
          <p:cNvSpPr>
            <a:spLocks noChangeShapeType="1"/>
          </p:cNvSpPr>
          <p:nvPr/>
        </p:nvSpPr>
        <p:spPr bwMode="auto">
          <a:xfrm>
            <a:off x="2781300" y="3200400"/>
            <a:ext cx="0" cy="16002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8" name="Line 28"/>
          <p:cNvSpPr>
            <a:spLocks noChangeShapeType="1"/>
          </p:cNvSpPr>
          <p:nvPr/>
        </p:nvSpPr>
        <p:spPr bwMode="auto">
          <a:xfrm>
            <a:off x="3048000" y="3352800"/>
            <a:ext cx="0" cy="14478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9" name="Line 29"/>
          <p:cNvSpPr>
            <a:spLocks noChangeShapeType="1"/>
          </p:cNvSpPr>
          <p:nvPr/>
        </p:nvSpPr>
        <p:spPr bwMode="auto">
          <a:xfrm>
            <a:off x="3124200" y="3048000"/>
            <a:ext cx="0" cy="17526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90" name="Rectangle 30"/>
          <p:cNvSpPr>
            <a:spLocks noChangeArrowheads="1"/>
          </p:cNvSpPr>
          <p:nvPr/>
        </p:nvSpPr>
        <p:spPr bwMode="auto">
          <a:xfrm>
            <a:off x="25273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1" name="Rectangle 31"/>
          <p:cNvSpPr>
            <a:spLocks noChangeArrowheads="1"/>
          </p:cNvSpPr>
          <p:nvPr/>
        </p:nvSpPr>
        <p:spPr bwMode="auto">
          <a:xfrm>
            <a:off x="28194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2" name="Rectangle 32"/>
          <p:cNvSpPr>
            <a:spLocks noChangeArrowheads="1"/>
          </p:cNvSpPr>
          <p:nvPr/>
        </p:nvSpPr>
        <p:spPr bwMode="auto">
          <a:xfrm>
            <a:off x="30099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3" name="Rectangle 33"/>
          <p:cNvSpPr>
            <a:spLocks noChangeArrowheads="1"/>
          </p:cNvSpPr>
          <p:nvPr/>
        </p:nvSpPr>
        <p:spPr bwMode="auto">
          <a:xfrm>
            <a:off x="31115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4" name="Rectangle 34"/>
          <p:cNvSpPr>
            <a:spLocks noChangeArrowheads="1"/>
          </p:cNvSpPr>
          <p:nvPr/>
        </p:nvSpPr>
        <p:spPr bwMode="auto">
          <a:xfrm>
            <a:off x="27432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5" name="Oval 35"/>
          <p:cNvSpPr>
            <a:spLocks noChangeArrowheads="1"/>
          </p:cNvSpPr>
          <p:nvPr/>
        </p:nvSpPr>
        <p:spPr bwMode="auto">
          <a:xfrm>
            <a:off x="1981200" y="4648200"/>
            <a:ext cx="838200" cy="381000"/>
          </a:xfrm>
          <a:prstGeom prst="ellipse">
            <a:avLst/>
          </a:prstGeom>
          <a:noFill/>
          <a:ln w="19050">
            <a:solidFill>
              <a:srgbClr val="ECD88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6" name="Oval 36"/>
          <p:cNvSpPr>
            <a:spLocks noChangeArrowheads="1"/>
          </p:cNvSpPr>
          <p:nvPr/>
        </p:nvSpPr>
        <p:spPr bwMode="auto">
          <a:xfrm>
            <a:off x="2438400" y="4572000"/>
            <a:ext cx="990600" cy="5334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1" name="Line 37"/>
          <p:cNvSpPr>
            <a:spLocks noChangeShapeType="1"/>
          </p:cNvSpPr>
          <p:nvPr/>
        </p:nvSpPr>
        <p:spPr bwMode="auto">
          <a:xfrm>
            <a:off x="5638800" y="4876800"/>
            <a:ext cx="2667000" cy="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9542" name="Line 38"/>
          <p:cNvSpPr>
            <a:spLocks noChangeShapeType="1"/>
          </p:cNvSpPr>
          <p:nvPr/>
        </p:nvSpPr>
        <p:spPr bwMode="auto">
          <a:xfrm flipV="1">
            <a:off x="5638800" y="2362200"/>
            <a:ext cx="0" cy="251460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9543" name="Rectangle 39"/>
          <p:cNvSpPr>
            <a:spLocks noChangeArrowheads="1"/>
          </p:cNvSpPr>
          <p:nvPr/>
        </p:nvSpPr>
        <p:spPr bwMode="auto">
          <a:xfrm>
            <a:off x="8229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x1</a:t>
            </a:r>
          </a:p>
        </p:txBody>
      </p:sp>
      <p:sp>
        <p:nvSpPr>
          <p:cNvPr id="149544" name="Rectangle 40"/>
          <p:cNvSpPr>
            <a:spLocks noChangeArrowheads="1"/>
          </p:cNvSpPr>
          <p:nvPr/>
        </p:nvSpPr>
        <p:spPr bwMode="auto">
          <a:xfrm>
            <a:off x="5257800" y="220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x2</a:t>
            </a:r>
          </a:p>
        </p:txBody>
      </p:sp>
      <p:sp>
        <p:nvSpPr>
          <p:cNvPr id="149545" name="Oval 41"/>
          <p:cNvSpPr>
            <a:spLocks noChangeArrowheads="1"/>
          </p:cNvSpPr>
          <p:nvPr/>
        </p:nvSpPr>
        <p:spPr bwMode="auto">
          <a:xfrm>
            <a:off x="6108700" y="27813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6" name="Oval 42"/>
          <p:cNvSpPr>
            <a:spLocks noChangeArrowheads="1"/>
          </p:cNvSpPr>
          <p:nvPr/>
        </p:nvSpPr>
        <p:spPr bwMode="auto">
          <a:xfrm>
            <a:off x="6248400" y="26670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7" name="Oval 43"/>
          <p:cNvSpPr>
            <a:spLocks noChangeArrowheads="1"/>
          </p:cNvSpPr>
          <p:nvPr/>
        </p:nvSpPr>
        <p:spPr bwMode="auto">
          <a:xfrm>
            <a:off x="6019800" y="3124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8" name="Oval 44"/>
          <p:cNvSpPr>
            <a:spLocks noChangeArrowheads="1"/>
          </p:cNvSpPr>
          <p:nvPr/>
        </p:nvSpPr>
        <p:spPr bwMode="auto">
          <a:xfrm>
            <a:off x="6553200" y="28194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9" name="Rectangle 45"/>
          <p:cNvSpPr>
            <a:spLocks noChangeArrowheads="1"/>
          </p:cNvSpPr>
          <p:nvPr/>
        </p:nvSpPr>
        <p:spPr bwMode="auto">
          <a:xfrm>
            <a:off x="6677025" y="3048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0" name="Rectangle 46"/>
          <p:cNvSpPr>
            <a:spLocks noChangeArrowheads="1"/>
          </p:cNvSpPr>
          <p:nvPr/>
        </p:nvSpPr>
        <p:spPr bwMode="auto">
          <a:xfrm>
            <a:off x="6934200" y="3048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1" name="Rectangle 47"/>
          <p:cNvSpPr>
            <a:spLocks noChangeArrowheads="1"/>
          </p:cNvSpPr>
          <p:nvPr/>
        </p:nvSpPr>
        <p:spPr bwMode="auto">
          <a:xfrm>
            <a:off x="6858000" y="3352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2" name="Rectangle 48"/>
          <p:cNvSpPr>
            <a:spLocks noChangeArrowheads="1"/>
          </p:cNvSpPr>
          <p:nvPr/>
        </p:nvSpPr>
        <p:spPr bwMode="auto">
          <a:xfrm>
            <a:off x="6400800" y="3352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3" name="Rectangle 49"/>
          <p:cNvSpPr>
            <a:spLocks noChangeArrowheads="1"/>
          </p:cNvSpPr>
          <p:nvPr/>
        </p:nvSpPr>
        <p:spPr bwMode="auto">
          <a:xfrm>
            <a:off x="6629400" y="3200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4" name="Line 50"/>
          <p:cNvSpPr>
            <a:spLocks noChangeShapeType="1"/>
          </p:cNvSpPr>
          <p:nvPr/>
        </p:nvSpPr>
        <p:spPr bwMode="auto">
          <a:xfrm flipH="1">
            <a:off x="5880100" y="3124200"/>
            <a:ext cx="177800" cy="265113"/>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5" name="Line 51"/>
          <p:cNvSpPr>
            <a:spLocks noChangeShapeType="1"/>
          </p:cNvSpPr>
          <p:nvPr/>
        </p:nvSpPr>
        <p:spPr bwMode="auto">
          <a:xfrm flipH="1">
            <a:off x="5791200" y="2819400"/>
            <a:ext cx="342900" cy="4572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6" name="Line 52"/>
          <p:cNvSpPr>
            <a:spLocks noChangeShapeType="1"/>
          </p:cNvSpPr>
          <p:nvPr/>
        </p:nvSpPr>
        <p:spPr bwMode="auto">
          <a:xfrm flipH="1">
            <a:off x="5867400" y="2743200"/>
            <a:ext cx="419100" cy="609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7" name="Line 53"/>
          <p:cNvSpPr>
            <a:spLocks noChangeShapeType="1"/>
          </p:cNvSpPr>
          <p:nvPr/>
        </p:nvSpPr>
        <p:spPr bwMode="auto">
          <a:xfrm flipH="1">
            <a:off x="6096000" y="2895600"/>
            <a:ext cx="495300" cy="609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8" name="Oval 54"/>
          <p:cNvSpPr>
            <a:spLocks noChangeArrowheads="1"/>
          </p:cNvSpPr>
          <p:nvPr/>
        </p:nvSpPr>
        <p:spPr bwMode="auto">
          <a:xfrm>
            <a:off x="5727700" y="3238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9" name="Oval 55"/>
          <p:cNvSpPr>
            <a:spLocks noChangeArrowheads="1"/>
          </p:cNvSpPr>
          <p:nvPr/>
        </p:nvSpPr>
        <p:spPr bwMode="auto">
          <a:xfrm>
            <a:off x="5867400" y="33528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0" name="Oval 56"/>
          <p:cNvSpPr>
            <a:spLocks noChangeArrowheads="1"/>
          </p:cNvSpPr>
          <p:nvPr/>
        </p:nvSpPr>
        <p:spPr bwMode="auto">
          <a:xfrm>
            <a:off x="6019800" y="3505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1" name="Oval 57"/>
          <p:cNvSpPr>
            <a:spLocks noChangeArrowheads="1"/>
          </p:cNvSpPr>
          <p:nvPr/>
        </p:nvSpPr>
        <p:spPr bwMode="auto">
          <a:xfrm>
            <a:off x="5803900" y="33147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2" name="Line 58"/>
          <p:cNvSpPr>
            <a:spLocks noChangeShapeType="1"/>
          </p:cNvSpPr>
          <p:nvPr/>
        </p:nvSpPr>
        <p:spPr bwMode="auto">
          <a:xfrm flipH="1">
            <a:off x="6248400" y="3403600"/>
            <a:ext cx="179388" cy="254000"/>
          </a:xfrm>
          <a:prstGeom prst="line">
            <a:avLst/>
          </a:prstGeom>
          <a:noFill/>
          <a:ln w="9525">
            <a:solidFill>
              <a:srgbClr val="26A63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3" name="Line 59"/>
          <p:cNvSpPr>
            <a:spLocks noChangeShapeType="1"/>
          </p:cNvSpPr>
          <p:nvPr/>
        </p:nvSpPr>
        <p:spPr bwMode="auto">
          <a:xfrm flipH="1">
            <a:off x="6248400" y="3124200"/>
            <a:ext cx="431800" cy="5334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4" name="Line 60"/>
          <p:cNvSpPr>
            <a:spLocks noChangeShapeType="1"/>
          </p:cNvSpPr>
          <p:nvPr/>
        </p:nvSpPr>
        <p:spPr bwMode="auto">
          <a:xfrm flipH="1">
            <a:off x="6324600" y="3276600"/>
            <a:ext cx="342900" cy="4572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5" name="Line 61"/>
          <p:cNvSpPr>
            <a:spLocks noChangeShapeType="1"/>
          </p:cNvSpPr>
          <p:nvPr/>
        </p:nvSpPr>
        <p:spPr bwMode="auto">
          <a:xfrm flipH="1">
            <a:off x="6477000" y="3417888"/>
            <a:ext cx="420688" cy="468312"/>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6" name="Line 62"/>
          <p:cNvSpPr>
            <a:spLocks noChangeShapeType="1"/>
          </p:cNvSpPr>
          <p:nvPr/>
        </p:nvSpPr>
        <p:spPr bwMode="auto">
          <a:xfrm flipH="1">
            <a:off x="6450013" y="3124200"/>
            <a:ext cx="560387" cy="6985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7" name="Rectangle 63"/>
          <p:cNvSpPr>
            <a:spLocks noChangeArrowheads="1"/>
          </p:cNvSpPr>
          <p:nvPr/>
        </p:nvSpPr>
        <p:spPr bwMode="auto">
          <a:xfrm>
            <a:off x="6223000" y="36195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8" name="Rectangle 64"/>
          <p:cNvSpPr>
            <a:spLocks noChangeArrowheads="1"/>
          </p:cNvSpPr>
          <p:nvPr/>
        </p:nvSpPr>
        <p:spPr bwMode="auto">
          <a:xfrm>
            <a:off x="6311900" y="36703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9" name="Rectangle 65"/>
          <p:cNvSpPr>
            <a:spLocks noChangeArrowheads="1"/>
          </p:cNvSpPr>
          <p:nvPr/>
        </p:nvSpPr>
        <p:spPr bwMode="auto">
          <a:xfrm>
            <a:off x="6477000" y="3810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0" name="Rectangle 66"/>
          <p:cNvSpPr>
            <a:spLocks noChangeArrowheads="1"/>
          </p:cNvSpPr>
          <p:nvPr/>
        </p:nvSpPr>
        <p:spPr bwMode="auto">
          <a:xfrm>
            <a:off x="6248400" y="3657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1" name="Rectangle 67"/>
          <p:cNvSpPr>
            <a:spLocks noChangeArrowheads="1"/>
          </p:cNvSpPr>
          <p:nvPr/>
        </p:nvSpPr>
        <p:spPr bwMode="auto">
          <a:xfrm>
            <a:off x="6400800" y="3733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2" name="Oval 68"/>
          <p:cNvSpPr>
            <a:spLocks noChangeArrowheads="1"/>
          </p:cNvSpPr>
          <p:nvPr/>
        </p:nvSpPr>
        <p:spPr bwMode="auto">
          <a:xfrm rot="2592405">
            <a:off x="5514975" y="3138488"/>
            <a:ext cx="685800" cy="381000"/>
          </a:xfrm>
          <a:prstGeom prst="ellipse">
            <a:avLst/>
          </a:prstGeom>
          <a:noFill/>
          <a:ln w="19050">
            <a:solidFill>
              <a:srgbClr val="ECD88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3" name="Oval 69"/>
          <p:cNvSpPr>
            <a:spLocks noChangeArrowheads="1"/>
          </p:cNvSpPr>
          <p:nvPr/>
        </p:nvSpPr>
        <p:spPr bwMode="auto">
          <a:xfrm rot="2304131">
            <a:off x="6096000" y="3581400"/>
            <a:ext cx="6858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4" name="Line 70"/>
          <p:cNvSpPr>
            <a:spLocks noChangeShapeType="1"/>
          </p:cNvSpPr>
          <p:nvPr/>
        </p:nvSpPr>
        <p:spPr bwMode="auto">
          <a:xfrm>
            <a:off x="5181600" y="2819400"/>
            <a:ext cx="2667000" cy="2133600"/>
          </a:xfrm>
          <a:prstGeom prst="line">
            <a:avLst/>
          </a:prstGeom>
          <a:noFill/>
          <a:ln w="19050">
            <a:solidFill>
              <a:srgbClr val="CA0223"/>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1031" name="Rectangle 71" descr="Rectangle: Click to edit Master text styles&#10;Second level&#10;Third level&#10;Fourth level&#10;Fifth level"/>
          <p:cNvSpPr>
            <a:spLocks noChangeArrowheads="1"/>
          </p:cNvSpPr>
          <p:nvPr/>
        </p:nvSpPr>
        <p:spPr bwMode="auto">
          <a:xfrm>
            <a:off x="838200" y="16764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tx1"/>
              </a:buClr>
              <a:buSzPct val="110000"/>
              <a:buFont typeface="Arial" charset="0"/>
              <a:buChar char="•"/>
            </a:pPr>
            <a:r>
              <a:rPr lang="en-GB" altLang="en-US" sz="2400" dirty="0"/>
              <a:t>Using two classes as example:</a:t>
            </a:r>
          </a:p>
        </p:txBody>
      </p:sp>
      <p:sp>
        <p:nvSpPr>
          <p:cNvPr id="149577" name="Rectangle 73"/>
          <p:cNvSpPr>
            <a:spLocks noChangeArrowheads="1"/>
          </p:cNvSpPr>
          <p:nvPr/>
        </p:nvSpPr>
        <p:spPr bwMode="auto">
          <a:xfrm>
            <a:off x="6248400" y="5334000"/>
            <a:ext cx="1095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800">
                <a:solidFill>
                  <a:srgbClr val="40458C"/>
                </a:solidFill>
              </a:rPr>
              <a:t>Good</a:t>
            </a:r>
            <a:endParaRPr lang="en-US" altLang="en-US" sz="2800">
              <a:solidFill>
                <a:srgbClr val="40458C"/>
              </a:solidFill>
            </a:endParaRP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dirty="0"/>
          </a:p>
        </p:txBody>
      </p:sp>
    </p:spTree>
    <p:extLst>
      <p:ext uri="{BB962C8B-B14F-4D97-AF65-F5344CB8AC3E}">
        <p14:creationId xmlns:p14="http://schemas.microsoft.com/office/powerpoint/2010/main" val="1125448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5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95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95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95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95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95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95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95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95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95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95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5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95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95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95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95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5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95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95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95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95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95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95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957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957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5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1" grpId="0" animBg="1"/>
      <p:bldP spid="149542" grpId="0" animBg="1"/>
      <p:bldP spid="149543" grpId="0"/>
      <p:bldP spid="149544" grpId="0"/>
      <p:bldP spid="149545" grpId="0" animBg="1"/>
      <p:bldP spid="149546" grpId="0" animBg="1"/>
      <p:bldP spid="149547" grpId="0" animBg="1"/>
      <p:bldP spid="149548" grpId="0" animBg="1"/>
      <p:bldP spid="149549" grpId="0" animBg="1"/>
      <p:bldP spid="149550" grpId="0" animBg="1"/>
      <p:bldP spid="149551" grpId="0" animBg="1"/>
      <p:bldP spid="149552" grpId="0" animBg="1"/>
      <p:bldP spid="149553" grpId="0" animBg="1"/>
      <p:bldP spid="149554" grpId="0" animBg="1"/>
      <p:bldP spid="149555" grpId="0" animBg="1"/>
      <p:bldP spid="149556" grpId="0" animBg="1"/>
      <p:bldP spid="149557" grpId="0" animBg="1"/>
      <p:bldP spid="149558" grpId="0" animBg="1"/>
      <p:bldP spid="149559" grpId="0" animBg="1"/>
      <p:bldP spid="149560" grpId="0" animBg="1"/>
      <p:bldP spid="149561" grpId="0" animBg="1"/>
      <p:bldP spid="149562" grpId="0" animBg="1"/>
      <p:bldP spid="149563" grpId="0" animBg="1"/>
      <p:bldP spid="149564" grpId="0" animBg="1"/>
      <p:bldP spid="149565" grpId="0" animBg="1"/>
      <p:bldP spid="149566" grpId="0" animBg="1"/>
      <p:bldP spid="149567" grpId="0" animBg="1"/>
      <p:bldP spid="149568" grpId="0" animBg="1"/>
      <p:bldP spid="149569" grpId="0" animBg="1"/>
      <p:bldP spid="149570" grpId="0" animBg="1"/>
      <p:bldP spid="149571" grpId="0" animBg="1"/>
      <p:bldP spid="149572" grpId="0" animBg="1"/>
      <p:bldP spid="149573" grpId="0" animBg="1"/>
      <p:bldP spid="149574" grpId="0" animBg="1"/>
      <p:bldP spid="14957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1752600" y="1066800"/>
            <a:ext cx="5638800" cy="4948238"/>
          </a:xfrm>
          <a:prstGeom prst="rect">
            <a:avLst/>
          </a:prstGeom>
          <a:noFill/>
          <a:ln w="9525">
            <a:noFill/>
            <a:miter lim="800000"/>
            <a:headEnd/>
            <a:tailEnd/>
          </a:ln>
        </p:spPr>
      </p:pic>
      <p:sp>
        <p:nvSpPr>
          <p:cNvPr id="55300" name="Oval 4"/>
          <p:cNvSpPr>
            <a:spLocks noChangeArrowheads="1"/>
          </p:cNvSpPr>
          <p:nvPr/>
        </p:nvSpPr>
        <p:spPr bwMode="auto">
          <a:xfrm rot="-1559477">
            <a:off x="3492500" y="3835400"/>
            <a:ext cx="3429000" cy="990600"/>
          </a:xfrm>
          <a:prstGeom prst="ellipse">
            <a:avLst/>
          </a:prstGeom>
          <a:noFill/>
          <a:ln w="9525">
            <a:solidFill>
              <a:srgbClr val="FF0000"/>
            </a:solidFill>
            <a:round/>
            <a:headEnd/>
            <a:tailEnd/>
          </a:ln>
        </p:spPr>
        <p:txBody>
          <a:bodyPr wrap="none" anchor="ctr"/>
          <a:lstStyle/>
          <a:p>
            <a:endParaRPr lang="en-US"/>
          </a:p>
        </p:txBody>
      </p:sp>
      <p:sp>
        <p:nvSpPr>
          <p:cNvPr id="55301" name="Oval 5"/>
          <p:cNvSpPr>
            <a:spLocks noChangeArrowheads="1"/>
          </p:cNvSpPr>
          <p:nvPr/>
        </p:nvSpPr>
        <p:spPr bwMode="auto">
          <a:xfrm rot="-3483972">
            <a:off x="2362200" y="2895600"/>
            <a:ext cx="3429000" cy="990600"/>
          </a:xfrm>
          <a:prstGeom prst="ellipse">
            <a:avLst/>
          </a:prstGeom>
          <a:noFill/>
          <a:ln w="9525">
            <a:solidFill>
              <a:srgbClr val="0707C5"/>
            </a:solidFill>
            <a:round/>
            <a:headEnd/>
            <a:tailEnd/>
          </a:ln>
        </p:spPr>
        <p:txBody>
          <a:bodyPr wrap="none" anchor="ctr"/>
          <a:lstStyle/>
          <a:p>
            <a:endParaRPr lang="en-US"/>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dirty="0"/>
          </a:p>
        </p:txBody>
      </p:sp>
      <p:sp>
        <p:nvSpPr>
          <p:cNvPr id="8" name="Title 1"/>
          <p:cNvSpPr txBox="1">
            <a:spLocks/>
          </p:cNvSpPr>
          <p:nvPr/>
        </p:nvSpPr>
        <p:spPr>
          <a:xfrm>
            <a:off x="457200" y="76200"/>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Basic intuition: PCA vs. LDA</a:t>
            </a:r>
            <a:endParaRPr lang="en-US" dirty="0"/>
          </a:p>
        </p:txBody>
      </p:sp>
    </p:spTree>
    <p:extLst>
      <p:ext uri="{BB962C8B-B14F-4D97-AF65-F5344CB8AC3E}">
        <p14:creationId xmlns:p14="http://schemas.microsoft.com/office/powerpoint/2010/main" val="1886959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28098" y="6035675"/>
            <a:ext cx="1587302" cy="365125"/>
          </a:xfrm>
        </p:spPr>
        <p:txBody>
          <a:bodyPr/>
          <a:lstStyle/>
          <a:p>
            <a:r>
              <a:rPr lang="en-US" smtClean="0"/>
              <a:t>07-Nov-17</a:t>
            </a:r>
            <a:endParaRPr lang="en-US" dirty="0"/>
          </a:p>
        </p:txBody>
      </p:sp>
      <p:sp>
        <p:nvSpPr>
          <p:cNvPr id="3" name="Slide Number Placeholder 2"/>
          <p:cNvSpPr>
            <a:spLocks noGrp="1"/>
          </p:cNvSpPr>
          <p:nvPr>
            <p:ph type="sldNum" sz="quarter" idx="12"/>
          </p:nvPr>
        </p:nvSpPr>
        <p:spPr>
          <a:xfrm>
            <a:off x="6324600" y="6416675"/>
            <a:ext cx="1003498" cy="365125"/>
          </a:xfrm>
        </p:spPr>
        <p:txBody>
          <a:bodyPr/>
          <a:lstStyle/>
          <a:p>
            <a:fld id="{CF7DC490-98B8-074B-BB30-37775A2447EF}" type="slidenum">
              <a:rPr lang="en-US" smtClean="0"/>
              <a:pPr/>
              <a:t>42</a:t>
            </a:fld>
            <a:endParaRPr lang="en-US" dirty="0"/>
          </a:p>
        </p:txBody>
      </p:sp>
      <p:sp>
        <p:nvSpPr>
          <p:cNvPr id="4" name="Rectangle 2"/>
          <p:cNvSpPr>
            <a:spLocks noChangeArrowheads="1"/>
          </p:cNvSpPr>
          <p:nvPr/>
        </p:nvSpPr>
        <p:spPr bwMode="auto">
          <a:xfrm>
            <a:off x="609600" y="228600"/>
            <a:ext cx="7772400" cy="1143000"/>
          </a:xfrm>
          <a:prstGeom prst="rect">
            <a:avLst/>
          </a:prstGeom>
        </p:spPr>
        <p:txBody>
          <a:bodyPr>
            <a:normAutofit fontScale="97500"/>
          </a:bodyPr>
          <a:lstStyle/>
          <a:p>
            <a:pPr algn="ctr">
              <a:spcBef>
                <a:spcPct val="0"/>
              </a:spcBef>
            </a:pPr>
            <a:r>
              <a:rPr lang="en-US" altLang="zh-CN" sz="4400" dirty="0" smtClean="0">
                <a:latin typeface="+mj-lt"/>
                <a:ea typeface="+mj-ea"/>
                <a:cs typeface="+mj-cs"/>
              </a:rPr>
              <a:t>LDA with 2 variables</a:t>
            </a:r>
            <a:endParaRPr lang="en-US" altLang="zh-CN" sz="4400" dirty="0">
              <a:latin typeface="+mj-lt"/>
              <a:ea typeface="+mj-ea"/>
              <a:cs typeface="+mj-cs"/>
            </a:endParaRPr>
          </a:p>
        </p:txBody>
      </p:sp>
      <p:sp>
        <p:nvSpPr>
          <p:cNvPr id="6" name="TextBox 5"/>
          <p:cNvSpPr txBox="1"/>
          <p:nvPr/>
        </p:nvSpPr>
        <p:spPr>
          <a:xfrm>
            <a:off x="762000" y="1295400"/>
            <a:ext cx="7620000" cy="3970318"/>
          </a:xfrm>
          <a:prstGeom prst="rect">
            <a:avLst/>
          </a:prstGeom>
          <a:noFill/>
        </p:spPr>
        <p:txBody>
          <a:bodyPr wrap="square" rtlCol="0">
            <a:spAutoFit/>
          </a:bodyPr>
          <a:lstStyle/>
          <a:p>
            <a:pPr marL="285750" indent="-285750">
              <a:buFont typeface="Arial" charset="0"/>
              <a:buChar char="•"/>
            </a:pPr>
            <a:r>
              <a:rPr lang="en-US" altLang="zh-CN" dirty="0">
                <a:ea typeface="SimSun" charset="-122"/>
                <a:cs typeface="Times New Roman" charset="0"/>
              </a:rPr>
              <a:t>We want to learn a projection W such that the projection converts all the points from x to a new </a:t>
            </a:r>
            <a:r>
              <a:rPr lang="en-US" altLang="zh-CN" dirty="0" smtClean="0">
                <a:ea typeface="SimSun" charset="-122"/>
                <a:cs typeface="Times New Roman" charset="0"/>
              </a:rPr>
              <a:t>space (For this example, assume m == 1):</a:t>
            </a:r>
            <a:endParaRPr lang="en-US" altLang="zh-CN" dirty="0" smtClean="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smtClean="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r>
              <a:rPr lang="en-US" altLang="zh-CN" dirty="0" smtClean="0">
                <a:ea typeface="SimSun" charset="-122"/>
                <a:cs typeface="Times New Roman" charset="0"/>
              </a:rPr>
              <a:t>Let the </a:t>
            </a:r>
            <a:r>
              <a:rPr lang="en-US" altLang="zh-CN" b="1" dirty="0" smtClean="0">
                <a:ea typeface="SimSun" charset="-122"/>
                <a:cs typeface="Times New Roman" charset="0"/>
              </a:rPr>
              <a:t>per class </a:t>
            </a:r>
            <a:r>
              <a:rPr lang="en-US" altLang="zh-CN" dirty="0" smtClean="0">
                <a:ea typeface="SimSun" charset="-122"/>
                <a:cs typeface="Times New Roman" charset="0"/>
              </a:rPr>
              <a:t>means be</a:t>
            </a:r>
            <a:r>
              <a:rPr lang="en-US" altLang="zh-CN" dirty="0" smtClean="0">
                <a:ea typeface="SimSun" charset="-122"/>
                <a:cs typeface="Times New Roman" charset="0"/>
              </a:rPr>
              <a:t>:</a:t>
            </a: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smtClean="0">
              <a:ea typeface="SimSun" charset="-122"/>
              <a:cs typeface="Times New Roman" charset="0"/>
            </a:endParaRPr>
          </a:p>
          <a:p>
            <a:pPr marL="285750" indent="-285750">
              <a:buFont typeface="Arial" charset="0"/>
              <a:buChar char="•"/>
            </a:pPr>
            <a:r>
              <a:rPr lang="en-US" altLang="zh-CN" dirty="0" smtClean="0">
                <a:ea typeface="SimSun" charset="-122"/>
                <a:cs typeface="Times New Roman" charset="0"/>
              </a:rPr>
              <a:t>And the </a:t>
            </a:r>
            <a:r>
              <a:rPr lang="en-US" altLang="zh-CN" b="1" dirty="0" smtClean="0">
                <a:ea typeface="SimSun" charset="-122"/>
                <a:cs typeface="Times New Roman" charset="0"/>
              </a:rPr>
              <a:t>per class </a:t>
            </a:r>
            <a:r>
              <a:rPr lang="en-US" altLang="zh-CN" dirty="0" smtClean="0">
                <a:ea typeface="SimSun" charset="-122"/>
                <a:cs typeface="Times New Roman" charset="0"/>
              </a:rPr>
              <a:t>covariance matrices be:</a:t>
            </a: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dirty="0" smtClean="0"/>
          </a:p>
          <a:p>
            <a:pPr marL="285750" indent="-285750">
              <a:buFont typeface="Arial" charset="0"/>
              <a:buChar char="•"/>
            </a:pPr>
            <a:endParaRPr lang="en-US" dirty="0"/>
          </a:p>
          <a:p>
            <a:pPr marL="285750" indent="-285750">
              <a:buFont typeface="Arial" charset="0"/>
              <a:buChar char="•"/>
            </a:pPr>
            <a:r>
              <a:rPr lang="en-US" dirty="0" smtClean="0"/>
              <a:t>We want a projection that maximizes</a:t>
            </a:r>
            <a:r>
              <a:rPr lang="en-US" dirty="0" smtClean="0">
                <a:ea typeface="SimSun" charset="-122"/>
                <a:cs typeface="Times New Roman" charset="0"/>
              </a:rPr>
              <a:t>:</a:t>
            </a:r>
            <a:endParaRPr lang="en-US" dirty="0"/>
          </a:p>
        </p:txBody>
      </p:sp>
      <p:pic>
        <p:nvPicPr>
          <p:cNvPr id="8" name="Picture 7"/>
          <p:cNvPicPr>
            <a:picLocks noChangeAspect="1"/>
          </p:cNvPicPr>
          <p:nvPr/>
        </p:nvPicPr>
        <p:blipFill rotWithShape="1">
          <a:blip r:embed="rId3"/>
          <a:srcRect l="1455" r="42778" b="54465"/>
          <a:stretch/>
        </p:blipFill>
        <p:spPr>
          <a:xfrm>
            <a:off x="3229411" y="3092072"/>
            <a:ext cx="2673454" cy="609114"/>
          </a:xfrm>
          <a:prstGeom prst="rect">
            <a:avLst/>
          </a:prstGeom>
        </p:spPr>
      </p:pic>
      <p:pic>
        <p:nvPicPr>
          <p:cNvPr id="9" name="Picture 8"/>
          <p:cNvPicPr>
            <a:picLocks noChangeAspect="1"/>
          </p:cNvPicPr>
          <p:nvPr/>
        </p:nvPicPr>
        <p:blipFill rotWithShape="1">
          <a:blip r:embed="rId3"/>
          <a:srcRect l="1573" t="48358" r="-1" b="1"/>
          <a:stretch/>
        </p:blipFill>
        <p:spPr>
          <a:xfrm>
            <a:off x="2107811" y="4031885"/>
            <a:ext cx="4718538" cy="69078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7412" t="1" b="-14259"/>
          <a:stretch/>
        </p:blipFill>
        <p:spPr>
          <a:xfrm>
            <a:off x="3810000" y="1995029"/>
            <a:ext cx="3759688" cy="623968"/>
          </a:xfrm>
          <a:prstGeom prst="rect">
            <a:avLst/>
          </a:prstGeom>
        </p:spPr>
      </p:pic>
      <p:grpSp>
        <p:nvGrpSpPr>
          <p:cNvPr id="15" name="Group 14"/>
          <p:cNvGrpSpPr/>
          <p:nvPr/>
        </p:nvGrpSpPr>
        <p:grpSpPr>
          <a:xfrm>
            <a:off x="2508250" y="5146865"/>
            <a:ext cx="4057256" cy="838200"/>
            <a:chOff x="2508250" y="5146865"/>
            <a:chExt cx="4057256" cy="838200"/>
          </a:xfrm>
        </p:grpSpPr>
        <p:pic>
          <p:nvPicPr>
            <p:cNvPr id="10" name="Picture 9"/>
            <p:cNvPicPr>
              <a:picLocks noChangeAspect="1"/>
            </p:cNvPicPr>
            <p:nvPr/>
          </p:nvPicPr>
          <p:blipFill rotWithShape="1">
            <a:blip r:embed="rId5"/>
            <a:srcRect l="2854" t="6487" r="26984" b="55161"/>
            <a:stretch/>
          </p:blipFill>
          <p:spPr>
            <a:xfrm>
              <a:off x="3429000" y="5257800"/>
              <a:ext cx="3136506" cy="685800"/>
            </a:xfrm>
            <a:prstGeom prst="rect">
              <a:avLst/>
            </a:prstGeom>
          </p:spPr>
        </p:pic>
        <p:pic>
          <p:nvPicPr>
            <p:cNvPr id="14" name="Picture 13"/>
            <p:cNvPicPr>
              <a:picLocks noChangeAspect="1"/>
            </p:cNvPicPr>
            <p:nvPr/>
          </p:nvPicPr>
          <p:blipFill rotWithShape="1">
            <a:blip r:embed="rId6"/>
            <a:srcRect r="80563" b="53056"/>
            <a:stretch/>
          </p:blipFill>
          <p:spPr>
            <a:xfrm>
              <a:off x="2508250" y="5146865"/>
              <a:ext cx="920750" cy="838200"/>
            </a:xfrm>
            <a:prstGeom prst="rect">
              <a:avLst/>
            </a:prstGeom>
          </p:spPr>
        </p:pic>
      </p:grpSp>
      <mc:AlternateContent xmlns:mc="http://schemas.openxmlformats.org/markup-compatibility/2006">
        <mc:Choice xmlns:a14="http://schemas.microsoft.com/office/drawing/2010/main" Requires="a14">
          <p:sp>
            <p:nvSpPr>
              <p:cNvPr id="5" name="TextBox 4"/>
              <p:cNvSpPr txBox="1"/>
              <p:nvPr/>
            </p:nvSpPr>
            <p:spPr>
              <a:xfrm>
                <a:off x="1707325" y="2022157"/>
                <a:ext cx="1601849"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charset="0"/>
                        </a:rPr>
                        <m:t>𝑧</m:t>
                      </m:r>
                      <m:r>
                        <a:rPr lang="en-US" sz="3200" b="0" i="1" smtClean="0">
                          <a:latin typeface="Cambria Math" charset="0"/>
                        </a:rPr>
                        <m:t>=</m:t>
                      </m:r>
                      <m:sSup>
                        <m:sSupPr>
                          <m:ctrlPr>
                            <a:rPr lang="en-US" sz="3200" b="0" i="1" smtClean="0">
                              <a:latin typeface="Cambria Math" charset="0"/>
                            </a:rPr>
                          </m:ctrlPr>
                        </m:sSupPr>
                        <m:e>
                          <m:r>
                            <a:rPr lang="en-US" sz="3200" b="0" i="1" smtClean="0">
                              <a:latin typeface="Cambria Math" charset="0"/>
                            </a:rPr>
                            <m:t>𝑤</m:t>
                          </m:r>
                        </m:e>
                        <m:sup>
                          <m:r>
                            <a:rPr lang="en-US" sz="3200" b="0" i="1" smtClean="0">
                              <a:latin typeface="Cambria Math" charset="0"/>
                            </a:rPr>
                            <m:t>𝑇</m:t>
                          </m:r>
                        </m:sup>
                      </m:sSup>
                      <m:r>
                        <a:rPr lang="en-US" sz="3200" b="0" i="1" smtClean="0">
                          <a:latin typeface="Cambria Math" charset="0"/>
                        </a:rPr>
                        <m:t>𝑥</m:t>
                      </m:r>
                    </m:oMath>
                  </m:oMathPara>
                </a14:m>
                <a:endParaRPr lang="en-US" sz="3200" dirty="0"/>
              </a:p>
            </p:txBody>
          </p:sp>
        </mc:Choice>
        <mc:Fallback>
          <p:sp>
            <p:nvSpPr>
              <p:cNvPr id="5" name="TextBox 4"/>
              <p:cNvSpPr txBox="1">
                <a:spLocks noRot="1" noChangeAspect="1" noMove="1" noResize="1" noEditPoints="1" noAdjustHandles="1" noChangeArrowheads="1" noChangeShapeType="1" noTextEdit="1"/>
              </p:cNvSpPr>
              <p:nvPr/>
            </p:nvSpPr>
            <p:spPr>
              <a:xfrm>
                <a:off x="1707325" y="2022157"/>
                <a:ext cx="1601849" cy="492443"/>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5362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457200" y="1267250"/>
            <a:ext cx="8229600" cy="4752141"/>
          </a:xfrm>
        </p:spPr>
        <p:txBody>
          <a:bodyPr/>
          <a:lstStyle/>
          <a:p>
            <a:endParaRPr lang="en-US" dirty="0" smtClean="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43</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990600" y="2362200"/>
            <a:ext cx="7772400" cy="3423163"/>
          </a:xfrm>
          <a:prstGeom prst="rect">
            <a:avLst/>
          </a:prstGeom>
        </p:spPr>
      </p:pic>
      <p:sp>
        <p:nvSpPr>
          <p:cNvPr id="8" name="Oval 17"/>
          <p:cNvSpPr>
            <a:spLocks noChangeArrowheads="1"/>
          </p:cNvSpPr>
          <p:nvPr/>
        </p:nvSpPr>
        <p:spPr bwMode="auto">
          <a:xfrm rot="2407822">
            <a:off x="2698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4544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4845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4374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4526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4696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4603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4921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4374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4769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4921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5150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5074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2469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2393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2788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2926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2648050"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2559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2864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2926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3169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3016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3093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8" name="Group 37"/>
          <p:cNvGrpSpPr/>
          <p:nvPr/>
        </p:nvGrpSpPr>
        <p:grpSpPr>
          <a:xfrm>
            <a:off x="2252619" y="4253350"/>
            <a:ext cx="2181068" cy="730179"/>
            <a:chOff x="2252619" y="4253350"/>
            <a:chExt cx="2181068" cy="730179"/>
          </a:xfrm>
        </p:grpSpPr>
        <p:cxnSp>
          <p:nvCxnSpPr>
            <p:cNvPr id="23" name="Straight Connector 22"/>
            <p:cNvCxnSpPr/>
            <p:nvPr/>
          </p:nvCxnSpPr>
          <p:spPr>
            <a:xfrm>
              <a:off x="2362200" y="4253350"/>
              <a:ext cx="1828800" cy="69965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280814">
              <a:off x="2252619" y="4337198"/>
              <a:ext cx="2181068" cy="646331"/>
            </a:xfrm>
            <a:prstGeom prst="rect">
              <a:avLst/>
            </a:prstGeom>
            <a:noFill/>
          </p:spPr>
          <p:txBody>
            <a:bodyPr wrap="square" rtlCol="0">
              <a:spAutoFit/>
            </a:bodyPr>
            <a:lstStyle/>
            <a:p>
              <a:pPr algn="ctr"/>
              <a:r>
                <a:rPr lang="en-US" smtClean="0"/>
                <a:t>Between class scatter</a:t>
              </a:r>
              <a:endParaRPr lang="en-US"/>
            </a:p>
          </p:txBody>
        </p:sp>
      </p:grpSp>
      <p:cxnSp>
        <p:nvCxnSpPr>
          <p:cNvPr id="40" name="Straight Connector 39"/>
          <p:cNvCxnSpPr/>
          <p:nvPr/>
        </p:nvCxnSpPr>
        <p:spPr>
          <a:xfrm>
            <a:off x="3945601" y="5156450"/>
            <a:ext cx="397799" cy="16370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280814">
            <a:off x="2907962" y="5542308"/>
            <a:ext cx="2911776" cy="369332"/>
          </a:xfrm>
          <a:prstGeom prst="rect">
            <a:avLst/>
          </a:prstGeom>
          <a:noFill/>
        </p:spPr>
        <p:txBody>
          <a:bodyPr wrap="square" rtlCol="0">
            <a:spAutoFit/>
          </a:bodyPr>
          <a:lstStyle/>
          <a:p>
            <a:pPr algn="ctr"/>
            <a:r>
              <a:rPr lang="en-US" smtClean="0"/>
              <a:t>Within class </a:t>
            </a:r>
            <a:r>
              <a:rPr lang="en-US" dirty="0" smtClean="0"/>
              <a:t>scatter</a:t>
            </a:r>
            <a:endParaRPr lang="en-US" dirty="0"/>
          </a:p>
        </p:txBody>
      </p:sp>
    </p:spTree>
    <p:extLst>
      <p:ext uri="{BB962C8B-B14F-4D97-AF65-F5344CB8AC3E}">
        <p14:creationId xmlns:p14="http://schemas.microsoft.com/office/powerpoint/2010/main" val="114233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28098" y="6035675"/>
            <a:ext cx="1587302" cy="365125"/>
          </a:xfrm>
        </p:spPr>
        <p:txBody>
          <a:bodyPr/>
          <a:lstStyle/>
          <a:p>
            <a:r>
              <a:rPr lang="en-US" smtClean="0"/>
              <a:t>07-Nov-17</a:t>
            </a:r>
            <a:endParaRPr lang="en-US" dirty="0"/>
          </a:p>
        </p:txBody>
      </p:sp>
      <p:sp>
        <p:nvSpPr>
          <p:cNvPr id="3" name="Slide Number Placeholder 2"/>
          <p:cNvSpPr>
            <a:spLocks noGrp="1"/>
          </p:cNvSpPr>
          <p:nvPr>
            <p:ph type="sldNum" sz="quarter" idx="12"/>
          </p:nvPr>
        </p:nvSpPr>
        <p:spPr>
          <a:xfrm>
            <a:off x="6324600" y="6416675"/>
            <a:ext cx="1003498" cy="365125"/>
          </a:xfrm>
        </p:spPr>
        <p:txBody>
          <a:bodyPr/>
          <a:lstStyle/>
          <a:p>
            <a:fld id="{CF7DC490-98B8-074B-BB30-37775A2447EF}" type="slidenum">
              <a:rPr lang="en-US" smtClean="0"/>
              <a:pPr/>
              <a:t>44</a:t>
            </a:fld>
            <a:endParaRPr lang="en-US" dirty="0"/>
          </a:p>
        </p:txBody>
      </p:sp>
      <p:sp>
        <p:nvSpPr>
          <p:cNvPr id="11" name="Rectangle 2"/>
          <p:cNvSpPr>
            <a:spLocks noChangeArrowheads="1"/>
          </p:cNvSpPr>
          <p:nvPr/>
        </p:nvSpPr>
        <p:spPr bwMode="auto">
          <a:xfrm>
            <a:off x="609600" y="228600"/>
            <a:ext cx="7772400" cy="1143000"/>
          </a:xfrm>
          <a:prstGeom prst="rect">
            <a:avLst/>
          </a:prstGeom>
        </p:spPr>
        <p:txBody>
          <a:bodyPr>
            <a:normAutofit fontScale="97500"/>
          </a:bodyPr>
          <a:lstStyle/>
          <a:p>
            <a:pPr algn="ctr">
              <a:spcBef>
                <a:spcPct val="0"/>
              </a:spcBef>
            </a:pPr>
            <a:r>
              <a:rPr lang="en-US" altLang="zh-CN" sz="4400" dirty="0" smtClean="0">
                <a:latin typeface="+mj-lt"/>
                <a:ea typeface="+mj-ea"/>
                <a:cs typeface="+mj-cs"/>
              </a:rPr>
              <a:t>LDA with 2 variables</a:t>
            </a:r>
            <a:endParaRPr lang="en-US" altLang="zh-CN" sz="4400" dirty="0">
              <a:latin typeface="+mj-lt"/>
              <a:ea typeface="+mj-ea"/>
              <a:cs typeface="+mj-cs"/>
            </a:endParaRPr>
          </a:p>
        </p:txBody>
      </p:sp>
      <p:pic>
        <p:nvPicPr>
          <p:cNvPr id="13" name="Picture 12"/>
          <p:cNvPicPr>
            <a:picLocks noChangeAspect="1"/>
          </p:cNvPicPr>
          <p:nvPr/>
        </p:nvPicPr>
        <p:blipFill rotWithShape="1">
          <a:blip r:embed="rId2"/>
          <a:srcRect b="48967"/>
          <a:stretch/>
        </p:blipFill>
        <p:spPr>
          <a:xfrm>
            <a:off x="2127250" y="3584583"/>
            <a:ext cx="4737100" cy="911217"/>
          </a:xfrm>
          <a:prstGeom prst="rect">
            <a:avLst/>
          </a:prstGeom>
        </p:spPr>
      </p:pic>
      <p:sp>
        <p:nvSpPr>
          <p:cNvPr id="17" name="TextBox 16"/>
          <p:cNvSpPr txBox="1"/>
          <p:nvPr/>
        </p:nvSpPr>
        <p:spPr>
          <a:xfrm>
            <a:off x="762000" y="1295400"/>
            <a:ext cx="7620000" cy="2308324"/>
          </a:xfrm>
          <a:prstGeom prst="rect">
            <a:avLst/>
          </a:prstGeom>
          <a:noFill/>
        </p:spPr>
        <p:txBody>
          <a:bodyPr wrap="square" rtlCol="0">
            <a:spAutoFit/>
          </a:bodyPr>
          <a:lstStyle/>
          <a:p>
            <a:r>
              <a:rPr lang="en-US" altLang="zh-CN" dirty="0" smtClean="0">
                <a:ea typeface="SimSun" charset="-122"/>
                <a:cs typeface="Times New Roman" charset="0"/>
              </a:rPr>
              <a:t>The following objective function:</a:t>
            </a:r>
          </a:p>
          <a:p>
            <a:endParaRPr lang="en-US" altLang="zh-CN" dirty="0">
              <a:ea typeface="SimSun" charset="-122"/>
              <a:cs typeface="Times New Roman" charset="0"/>
            </a:endParaRPr>
          </a:p>
          <a:p>
            <a:endParaRPr lang="en-US" altLang="zh-CN" dirty="0" smtClean="0">
              <a:ea typeface="SimSun" charset="-122"/>
              <a:cs typeface="Times New Roman" charset="0"/>
            </a:endParaRPr>
          </a:p>
          <a:p>
            <a:endParaRPr lang="en-US" altLang="zh-CN" dirty="0">
              <a:ea typeface="SimSun" charset="-122"/>
              <a:cs typeface="Times New Roman" charset="0"/>
            </a:endParaRPr>
          </a:p>
          <a:p>
            <a:endParaRPr lang="en-US" altLang="zh-CN" dirty="0">
              <a:ea typeface="SimSun" charset="-122"/>
              <a:cs typeface="Times New Roman" charset="0"/>
            </a:endParaRPr>
          </a:p>
          <a:p>
            <a:endParaRPr lang="en-US" altLang="zh-CN" dirty="0" smtClean="0">
              <a:ea typeface="SimSun" charset="-122"/>
              <a:cs typeface="Times New Roman" charset="0"/>
            </a:endParaRPr>
          </a:p>
          <a:p>
            <a:r>
              <a:rPr lang="en-US" altLang="zh-CN" dirty="0" smtClean="0">
                <a:ea typeface="SimSun" charset="-122"/>
                <a:cs typeface="Times New Roman" charset="0"/>
              </a:rPr>
              <a:t>Can be written as</a:t>
            </a:r>
            <a:endParaRPr lang="en-US" altLang="zh-CN" dirty="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p:txBody>
      </p:sp>
      <p:grpSp>
        <p:nvGrpSpPr>
          <p:cNvPr id="14" name="Group 13"/>
          <p:cNvGrpSpPr/>
          <p:nvPr/>
        </p:nvGrpSpPr>
        <p:grpSpPr>
          <a:xfrm>
            <a:off x="2467172" y="1828800"/>
            <a:ext cx="4057256" cy="838200"/>
            <a:chOff x="2508250" y="5146865"/>
            <a:chExt cx="4057256" cy="838200"/>
          </a:xfrm>
        </p:grpSpPr>
        <p:pic>
          <p:nvPicPr>
            <p:cNvPr id="15" name="Picture 14"/>
            <p:cNvPicPr>
              <a:picLocks noChangeAspect="1"/>
            </p:cNvPicPr>
            <p:nvPr/>
          </p:nvPicPr>
          <p:blipFill rotWithShape="1">
            <a:blip r:embed="rId3"/>
            <a:srcRect l="2854" t="6487" r="26984" b="55161"/>
            <a:stretch/>
          </p:blipFill>
          <p:spPr>
            <a:xfrm>
              <a:off x="3429000" y="5257800"/>
              <a:ext cx="3136506" cy="685800"/>
            </a:xfrm>
            <a:prstGeom prst="rect">
              <a:avLst/>
            </a:prstGeom>
          </p:spPr>
        </p:pic>
        <p:pic>
          <p:nvPicPr>
            <p:cNvPr id="16" name="Picture 15"/>
            <p:cNvPicPr>
              <a:picLocks noChangeAspect="1"/>
            </p:cNvPicPr>
            <p:nvPr/>
          </p:nvPicPr>
          <p:blipFill rotWithShape="1">
            <a:blip r:embed="rId2"/>
            <a:srcRect r="80563" b="53056"/>
            <a:stretch/>
          </p:blipFill>
          <p:spPr>
            <a:xfrm>
              <a:off x="2508250" y="5146865"/>
              <a:ext cx="920750" cy="838200"/>
            </a:xfrm>
            <a:prstGeom prst="rect">
              <a:avLst/>
            </a:prstGeom>
          </p:spPr>
        </p:pic>
      </p:grpSp>
    </p:spTree>
    <p:extLst>
      <p:ext uri="{BB962C8B-B14F-4D97-AF65-F5344CB8AC3E}">
        <p14:creationId xmlns:p14="http://schemas.microsoft.com/office/powerpoint/2010/main" val="491293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3" name="Content Placeholder 2"/>
          <p:cNvSpPr>
            <a:spLocks noGrp="1"/>
          </p:cNvSpPr>
          <p:nvPr>
            <p:ph idx="1"/>
          </p:nvPr>
        </p:nvSpPr>
        <p:spPr>
          <a:xfrm>
            <a:off x="457200" y="1267250"/>
            <a:ext cx="8229600" cy="4752141"/>
          </a:xfrm>
        </p:spPr>
        <p:txBody>
          <a:bodyPr>
            <a:normAutofit/>
          </a:bodyPr>
          <a:lstStyle/>
          <a:p>
            <a:r>
              <a:rPr lang="en-US" sz="2400" dirty="0" smtClean="0"/>
              <a:t>We can write the between class scatter as:</a:t>
            </a:r>
          </a:p>
          <a:p>
            <a:endParaRPr lang="en-US" sz="2400" dirty="0"/>
          </a:p>
          <a:p>
            <a:endParaRPr lang="en-US" sz="2400" dirty="0" smtClean="0"/>
          </a:p>
          <a:p>
            <a:endParaRPr lang="en-US" sz="2400" dirty="0"/>
          </a:p>
          <a:p>
            <a:endParaRPr lang="en-US" sz="2400" dirty="0" smtClean="0"/>
          </a:p>
          <a:p>
            <a:r>
              <a:rPr lang="en-US" sz="2400" dirty="0" smtClean="0"/>
              <a:t>Also, the within class scatter becomes:</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45</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6" name="Picture 5"/>
          <p:cNvPicPr>
            <a:picLocks noChangeAspect="1"/>
          </p:cNvPicPr>
          <p:nvPr/>
        </p:nvPicPr>
        <p:blipFill>
          <a:blip r:embed="rId2"/>
          <a:stretch>
            <a:fillRect/>
          </a:stretch>
        </p:blipFill>
        <p:spPr>
          <a:xfrm>
            <a:off x="1828800" y="1981200"/>
            <a:ext cx="6570204" cy="1216704"/>
          </a:xfrm>
          <a:prstGeom prst="rect">
            <a:avLst/>
          </a:prstGeom>
        </p:spPr>
      </p:pic>
      <p:pic>
        <p:nvPicPr>
          <p:cNvPr id="7" name="Picture 6"/>
          <p:cNvPicPr>
            <a:picLocks noChangeAspect="1"/>
          </p:cNvPicPr>
          <p:nvPr/>
        </p:nvPicPr>
        <p:blipFill>
          <a:blip r:embed="rId3"/>
          <a:stretch>
            <a:fillRect/>
          </a:stretch>
        </p:blipFill>
        <p:spPr>
          <a:xfrm>
            <a:off x="1676400" y="3875836"/>
            <a:ext cx="6217753" cy="2372564"/>
          </a:xfrm>
          <a:prstGeom prst="rect">
            <a:avLst/>
          </a:prstGeom>
        </p:spPr>
      </p:pic>
    </p:spTree>
    <p:extLst>
      <p:ext uri="{BB962C8B-B14F-4D97-AF65-F5344CB8AC3E}">
        <p14:creationId xmlns:p14="http://schemas.microsoft.com/office/powerpoint/2010/main" val="106848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7250"/>
            <a:ext cx="8229600" cy="4752141"/>
          </a:xfrm>
        </p:spPr>
        <p:txBody>
          <a:bodyPr>
            <a:normAutofit/>
          </a:bodyPr>
          <a:lstStyle/>
          <a:p>
            <a:r>
              <a:rPr lang="en-US" sz="2400" dirty="0" smtClean="0"/>
              <a:t>We can plug in these scatter values to our objective function:</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And our objective becomes:</a:t>
            </a:r>
          </a:p>
          <a:p>
            <a:endParaRPr lang="en-US" sz="2400" dirty="0"/>
          </a:p>
          <a:p>
            <a:endParaRPr lang="en-US" sz="2400" dirty="0" smtClean="0"/>
          </a:p>
          <a:p>
            <a:endParaRPr lang="en-US" sz="2400" dirty="0"/>
          </a:p>
        </p:txBody>
      </p:sp>
      <p:grpSp>
        <p:nvGrpSpPr>
          <p:cNvPr id="15" name="Group 14"/>
          <p:cNvGrpSpPr/>
          <p:nvPr/>
        </p:nvGrpSpPr>
        <p:grpSpPr>
          <a:xfrm>
            <a:off x="1241459" y="1676074"/>
            <a:ext cx="6880290" cy="2394448"/>
            <a:chOff x="1524000" y="3657600"/>
            <a:chExt cx="6880290" cy="2394448"/>
          </a:xfrm>
        </p:grpSpPr>
        <p:pic>
          <p:nvPicPr>
            <p:cNvPr id="13" name="Picture 12"/>
            <p:cNvPicPr>
              <a:picLocks noChangeAspect="1"/>
            </p:cNvPicPr>
            <p:nvPr/>
          </p:nvPicPr>
          <p:blipFill>
            <a:blip r:embed="rId2"/>
            <a:stretch>
              <a:fillRect/>
            </a:stretch>
          </p:blipFill>
          <p:spPr>
            <a:xfrm>
              <a:off x="1752600" y="3817893"/>
              <a:ext cx="6651690" cy="2234155"/>
            </a:xfrm>
            <a:prstGeom prst="rect">
              <a:avLst/>
            </a:prstGeom>
          </p:spPr>
        </p:pic>
        <p:sp>
          <p:nvSpPr>
            <p:cNvPr id="14" name="Rectangle 13"/>
            <p:cNvSpPr/>
            <p:nvPr/>
          </p:nvSpPr>
          <p:spPr>
            <a:xfrm>
              <a:off x="1524000" y="3657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46</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2203450" y="4403146"/>
            <a:ext cx="4737100" cy="1785522"/>
          </a:xfrm>
          <a:prstGeom prst="rect">
            <a:avLst/>
          </a:prstGeom>
        </p:spPr>
      </p:pic>
    </p:spTree>
    <p:extLst>
      <p:ext uri="{BB962C8B-B14F-4D97-AF65-F5344CB8AC3E}">
        <p14:creationId xmlns:p14="http://schemas.microsoft.com/office/powerpoint/2010/main" val="1668197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60659" y="2286000"/>
            <a:ext cx="4365690" cy="2394448"/>
            <a:chOff x="3810000" y="3625352"/>
            <a:chExt cx="4365690" cy="2394448"/>
          </a:xfrm>
        </p:grpSpPr>
        <p:pic>
          <p:nvPicPr>
            <p:cNvPr id="13" name="Picture 12"/>
            <p:cNvPicPr>
              <a:picLocks noChangeAspect="1"/>
            </p:cNvPicPr>
            <p:nvPr/>
          </p:nvPicPr>
          <p:blipFill rotWithShape="1">
            <a:blip r:embed="rId2"/>
            <a:srcRect l="38949"/>
            <a:stretch/>
          </p:blipFill>
          <p:spPr>
            <a:xfrm>
              <a:off x="4114800" y="3785645"/>
              <a:ext cx="4060890" cy="2234155"/>
            </a:xfrm>
            <a:prstGeom prst="rect">
              <a:avLst/>
            </a:prstGeom>
          </p:spPr>
        </p:pic>
        <p:sp>
          <p:nvSpPr>
            <p:cNvPr id="14" name="Rectangle 13"/>
            <p:cNvSpPr/>
            <p:nvPr/>
          </p:nvSpPr>
          <p:spPr>
            <a:xfrm>
              <a:off x="3810000" y="3625352"/>
              <a:ext cx="685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3" name="Content Placeholder 2"/>
          <p:cNvSpPr>
            <a:spLocks noGrp="1"/>
          </p:cNvSpPr>
          <p:nvPr>
            <p:ph idx="1"/>
          </p:nvPr>
        </p:nvSpPr>
        <p:spPr>
          <a:xfrm>
            <a:off x="457200" y="1267251"/>
            <a:ext cx="8229600" cy="713950"/>
          </a:xfrm>
        </p:spPr>
        <p:txBody>
          <a:bodyPr>
            <a:normAutofit/>
          </a:bodyPr>
          <a:lstStyle/>
          <a:p>
            <a:r>
              <a:rPr lang="en-US" sz="2400" dirty="0" smtClean="0"/>
              <a:t>The scatter variables </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47</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spTree>
    <p:extLst>
      <p:ext uri="{BB962C8B-B14F-4D97-AF65-F5344CB8AC3E}">
        <p14:creationId xmlns:p14="http://schemas.microsoft.com/office/powerpoint/2010/main" val="512209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5" name="Oval 45"/>
          <p:cNvSpPr>
            <a:spLocks noChangeArrowheads="1"/>
          </p:cNvSpPr>
          <p:nvPr/>
        </p:nvSpPr>
        <p:spPr bwMode="auto">
          <a:xfrm rot="2304131">
            <a:off x="4227513" y="2670175"/>
            <a:ext cx="685800" cy="990600"/>
          </a:xfrm>
          <a:prstGeom prst="ellipse">
            <a:avLst/>
          </a:prstGeom>
          <a:noFill/>
          <a:ln w="19050">
            <a:solidFill>
              <a:srgbClr val="008000"/>
            </a:solidFill>
            <a:round/>
            <a:headEnd/>
            <a:tailEnd/>
          </a:ln>
        </p:spPr>
        <p:txBody>
          <a:bodyPr wrap="none" anchor="ctr"/>
          <a:lstStyle/>
          <a:p>
            <a:endParaRPr lang="en-US"/>
          </a:p>
        </p:txBody>
      </p:sp>
      <p:graphicFrame>
        <p:nvGraphicFramePr>
          <p:cNvPr id="153603" name="Object 3"/>
          <p:cNvGraphicFramePr>
            <a:graphicFrameLocks noChangeAspect="1"/>
          </p:cNvGraphicFramePr>
          <p:nvPr>
            <p:extLst/>
          </p:nvPr>
        </p:nvGraphicFramePr>
        <p:xfrm>
          <a:off x="5029200" y="3824287"/>
          <a:ext cx="350838" cy="379413"/>
        </p:xfrm>
        <a:graphic>
          <a:graphicData uri="http://schemas.openxmlformats.org/presentationml/2006/ole">
            <mc:AlternateContent xmlns:mc="http://schemas.openxmlformats.org/markup-compatibility/2006">
              <mc:Choice xmlns:v="urn:schemas-microsoft-com:vml" Requires="v">
                <p:oleObj spid="_x0000_s76871" name="Equation" r:id="rId3" imgW="342720" imgH="368280" progId="Equation.3">
                  <p:embed/>
                </p:oleObj>
              </mc:Choice>
              <mc:Fallback>
                <p:oleObj name="Equation" r:id="rId3" imgW="34272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24287"/>
                        <a:ext cx="350838" cy="379413"/>
                      </a:xfrm>
                      <a:prstGeom prst="rect">
                        <a:avLst/>
                      </a:pr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04" name="Line 4"/>
          <p:cNvSpPr>
            <a:spLocks noChangeShapeType="1"/>
          </p:cNvSpPr>
          <p:nvPr/>
        </p:nvSpPr>
        <p:spPr bwMode="auto">
          <a:xfrm flipH="1" flipV="1">
            <a:off x="4800600" y="3443287"/>
            <a:ext cx="228600" cy="381000"/>
          </a:xfrm>
          <a:prstGeom prst="line">
            <a:avLst/>
          </a:prstGeom>
          <a:noFill/>
          <a:ln w="28575">
            <a:solidFill>
              <a:srgbClr val="B2B2B2"/>
            </a:solidFill>
            <a:round/>
            <a:headEnd/>
            <a:tailEnd/>
          </a:ln>
        </p:spPr>
        <p:txBody>
          <a:bodyPr wrap="none" anchor="ctr"/>
          <a:lstStyle/>
          <a:p>
            <a:endParaRPr lang="en-US"/>
          </a:p>
        </p:txBody>
      </p:sp>
      <p:graphicFrame>
        <p:nvGraphicFramePr>
          <p:cNvPr id="153605" name="Object 5"/>
          <p:cNvGraphicFramePr>
            <a:graphicFrameLocks noChangeAspect="1"/>
          </p:cNvGraphicFramePr>
          <p:nvPr>
            <p:extLst/>
          </p:nvPr>
        </p:nvGraphicFramePr>
        <p:xfrm>
          <a:off x="2590800" y="2757487"/>
          <a:ext cx="360363" cy="379413"/>
        </p:xfrm>
        <a:graphic>
          <a:graphicData uri="http://schemas.openxmlformats.org/presentationml/2006/ole">
            <mc:AlternateContent xmlns:mc="http://schemas.openxmlformats.org/markup-compatibility/2006">
              <mc:Choice xmlns:v="urn:schemas-microsoft-com:vml" Requires="v">
                <p:oleObj spid="_x0000_s76872" name="Equation" r:id="rId5" imgW="317160" imgH="368280" progId="Equation.3">
                  <p:embed/>
                </p:oleObj>
              </mc:Choice>
              <mc:Fallback>
                <p:oleObj name="Equation" r:id="rId5" imgW="31716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757487"/>
                        <a:ext cx="360363" cy="379413"/>
                      </a:xfrm>
                      <a:prstGeom prst="rect">
                        <a:avLst/>
                      </a:prstGeom>
                      <a:noFill/>
                      <a:ln w="2857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06" name="Line 6"/>
          <p:cNvSpPr>
            <a:spLocks noChangeShapeType="1"/>
          </p:cNvSpPr>
          <p:nvPr/>
        </p:nvSpPr>
        <p:spPr bwMode="auto">
          <a:xfrm flipV="1">
            <a:off x="2971800" y="2909887"/>
            <a:ext cx="685800" cy="76200"/>
          </a:xfrm>
          <a:prstGeom prst="line">
            <a:avLst/>
          </a:prstGeom>
          <a:noFill/>
          <a:ln w="28575">
            <a:solidFill>
              <a:srgbClr val="ECD882"/>
            </a:solidFill>
            <a:round/>
            <a:headEnd/>
            <a:tailEnd/>
          </a:ln>
        </p:spPr>
        <p:txBody>
          <a:bodyPr wrap="none" anchor="ctr"/>
          <a:lstStyle/>
          <a:p>
            <a:endParaRPr lang="en-US"/>
          </a:p>
        </p:txBody>
      </p:sp>
      <p:sp>
        <p:nvSpPr>
          <p:cNvPr id="153607" name="Line 7"/>
          <p:cNvSpPr>
            <a:spLocks noChangeShapeType="1"/>
          </p:cNvSpPr>
          <p:nvPr/>
        </p:nvSpPr>
        <p:spPr bwMode="auto">
          <a:xfrm flipH="1">
            <a:off x="2590800" y="2681287"/>
            <a:ext cx="1524000" cy="1676400"/>
          </a:xfrm>
          <a:prstGeom prst="line">
            <a:avLst/>
          </a:prstGeom>
          <a:noFill/>
          <a:ln w="38100">
            <a:solidFill>
              <a:srgbClr val="FF0000"/>
            </a:solidFill>
            <a:round/>
            <a:headEnd type="diamond" w="med" len="med"/>
            <a:tailEnd/>
          </a:ln>
        </p:spPr>
        <p:txBody>
          <a:bodyPr wrap="none" anchor="ctr"/>
          <a:lstStyle/>
          <a:p>
            <a:endParaRPr lang="en-US"/>
          </a:p>
        </p:txBody>
      </p:sp>
      <p:sp>
        <p:nvSpPr>
          <p:cNvPr id="153608" name="Line 8"/>
          <p:cNvSpPr>
            <a:spLocks noChangeShapeType="1"/>
          </p:cNvSpPr>
          <p:nvPr/>
        </p:nvSpPr>
        <p:spPr bwMode="auto">
          <a:xfrm flipV="1">
            <a:off x="2743200" y="3138487"/>
            <a:ext cx="1828800" cy="1371600"/>
          </a:xfrm>
          <a:prstGeom prst="line">
            <a:avLst/>
          </a:prstGeom>
          <a:noFill/>
          <a:ln w="38100">
            <a:solidFill>
              <a:srgbClr val="FF0000"/>
            </a:solidFill>
            <a:round/>
            <a:headEnd/>
            <a:tailEnd type="diamond" w="med" len="med"/>
          </a:ln>
        </p:spPr>
        <p:txBody>
          <a:bodyPr wrap="none" anchor="ctr"/>
          <a:lstStyle/>
          <a:p>
            <a:endParaRPr lang="en-US"/>
          </a:p>
        </p:txBody>
      </p:sp>
      <p:graphicFrame>
        <p:nvGraphicFramePr>
          <p:cNvPr id="153609" name="Object 9"/>
          <p:cNvGraphicFramePr>
            <a:graphicFrameLocks noChangeAspect="1"/>
          </p:cNvGraphicFramePr>
          <p:nvPr>
            <p:extLst/>
          </p:nvPr>
        </p:nvGraphicFramePr>
        <p:xfrm>
          <a:off x="2336800" y="4383087"/>
          <a:ext cx="401638" cy="379413"/>
        </p:xfrm>
        <a:graphic>
          <a:graphicData uri="http://schemas.openxmlformats.org/presentationml/2006/ole">
            <mc:AlternateContent xmlns:mc="http://schemas.openxmlformats.org/markup-compatibility/2006">
              <mc:Choice xmlns:v="urn:schemas-microsoft-com:vml" Requires="v">
                <p:oleObj spid="_x0000_s76873" name="Equation" r:id="rId7" imgW="393480" imgH="368280" progId="Equation.3">
                  <p:embed/>
                </p:oleObj>
              </mc:Choice>
              <mc:Fallback>
                <p:oleObj name="Equation" r:id="rId7" imgW="393480" imgH="3682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6800" y="4383087"/>
                        <a:ext cx="401638" cy="37941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53610" name="Object 10"/>
          <p:cNvGraphicFramePr>
            <a:graphicFrameLocks noChangeAspect="1"/>
          </p:cNvGraphicFramePr>
          <p:nvPr>
            <p:extLst/>
          </p:nvPr>
        </p:nvGraphicFramePr>
        <p:xfrm>
          <a:off x="5334000" y="1690687"/>
          <a:ext cx="1709738" cy="390525"/>
        </p:xfrm>
        <a:graphic>
          <a:graphicData uri="http://schemas.openxmlformats.org/presentationml/2006/ole">
            <mc:AlternateContent xmlns:mc="http://schemas.openxmlformats.org/markup-compatibility/2006">
              <mc:Choice xmlns:v="urn:schemas-microsoft-com:vml" Requires="v">
                <p:oleObj spid="_x0000_s76874" name="Equation" r:id="rId9" imgW="1663560" imgH="380880" progId="Equation.3">
                  <p:embed/>
                </p:oleObj>
              </mc:Choice>
              <mc:Fallback>
                <p:oleObj name="Equation" r:id="rId9" imgW="1663560" imgH="3808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690687"/>
                        <a:ext cx="1709738" cy="3905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11" name="Oval 11"/>
          <p:cNvSpPr>
            <a:spLocks noChangeArrowheads="1"/>
          </p:cNvSpPr>
          <p:nvPr/>
        </p:nvSpPr>
        <p:spPr bwMode="auto">
          <a:xfrm rot="18744042">
            <a:off x="3811588" y="2206625"/>
            <a:ext cx="1143000" cy="1600200"/>
          </a:xfrm>
          <a:prstGeom prst="ellipse">
            <a:avLst/>
          </a:prstGeom>
          <a:noFill/>
          <a:ln w="28575">
            <a:solidFill>
              <a:srgbClr val="00FFFF"/>
            </a:solidFill>
            <a:round/>
            <a:headEnd/>
            <a:tailEnd/>
          </a:ln>
        </p:spPr>
        <p:txBody>
          <a:bodyPr wrap="none" anchor="ctr"/>
          <a:lstStyle/>
          <a:p>
            <a:endParaRPr lang="en-US"/>
          </a:p>
        </p:txBody>
      </p:sp>
      <p:sp>
        <p:nvSpPr>
          <p:cNvPr id="153612" name="Line 12"/>
          <p:cNvSpPr>
            <a:spLocks noChangeShapeType="1"/>
          </p:cNvSpPr>
          <p:nvPr/>
        </p:nvSpPr>
        <p:spPr bwMode="auto">
          <a:xfrm flipH="1">
            <a:off x="4800600" y="2071687"/>
            <a:ext cx="1066800" cy="457200"/>
          </a:xfrm>
          <a:prstGeom prst="line">
            <a:avLst/>
          </a:prstGeom>
          <a:noFill/>
          <a:ln w="28575">
            <a:solidFill>
              <a:srgbClr val="00FFFF"/>
            </a:solidFill>
            <a:round/>
            <a:headEnd/>
            <a:tailEnd/>
          </a:ln>
        </p:spPr>
        <p:txBody>
          <a:bodyPr wrap="none" anchor="ctr"/>
          <a:lstStyle/>
          <a:p>
            <a:endParaRPr lang="en-US"/>
          </a:p>
        </p:txBody>
      </p:sp>
      <p:sp>
        <p:nvSpPr>
          <p:cNvPr id="5134" name="Line 13"/>
          <p:cNvSpPr>
            <a:spLocks noChangeShapeType="1"/>
          </p:cNvSpPr>
          <p:nvPr/>
        </p:nvSpPr>
        <p:spPr bwMode="auto">
          <a:xfrm>
            <a:off x="3429000" y="4662487"/>
            <a:ext cx="2667000" cy="0"/>
          </a:xfrm>
          <a:prstGeom prst="line">
            <a:avLst/>
          </a:prstGeom>
          <a:noFill/>
          <a:ln w="9525">
            <a:solidFill>
              <a:srgbClr val="40458C"/>
            </a:solidFill>
            <a:round/>
            <a:headEnd/>
            <a:tailEnd type="triangle" w="med" len="med"/>
          </a:ln>
        </p:spPr>
        <p:txBody>
          <a:bodyPr wrap="none"/>
          <a:lstStyle/>
          <a:p>
            <a:endParaRPr lang="en-US"/>
          </a:p>
        </p:txBody>
      </p:sp>
      <p:sp>
        <p:nvSpPr>
          <p:cNvPr id="5135" name="Line 14"/>
          <p:cNvSpPr>
            <a:spLocks noChangeShapeType="1"/>
          </p:cNvSpPr>
          <p:nvPr/>
        </p:nvSpPr>
        <p:spPr bwMode="auto">
          <a:xfrm flipV="1">
            <a:off x="3429000" y="2147887"/>
            <a:ext cx="0" cy="2514600"/>
          </a:xfrm>
          <a:prstGeom prst="line">
            <a:avLst/>
          </a:prstGeom>
          <a:noFill/>
          <a:ln w="9525">
            <a:solidFill>
              <a:srgbClr val="40458C"/>
            </a:solidFill>
            <a:round/>
            <a:headEnd/>
            <a:tailEnd type="triangle" w="med" len="med"/>
          </a:ln>
        </p:spPr>
        <p:txBody>
          <a:bodyPr wrap="none"/>
          <a:lstStyle/>
          <a:p>
            <a:endParaRPr lang="en-US"/>
          </a:p>
        </p:txBody>
      </p:sp>
      <p:sp>
        <p:nvSpPr>
          <p:cNvPr id="5136" name="Rectangle 15"/>
          <p:cNvSpPr>
            <a:spLocks noChangeArrowheads="1"/>
          </p:cNvSpPr>
          <p:nvPr/>
        </p:nvSpPr>
        <p:spPr bwMode="auto">
          <a:xfrm>
            <a:off x="6019800" y="4281487"/>
            <a:ext cx="304800" cy="304800"/>
          </a:xfrm>
          <a:prstGeom prst="rect">
            <a:avLst/>
          </a:prstGeom>
          <a:noFill/>
          <a:ln w="9525">
            <a:noFill/>
            <a:miter lim="800000"/>
            <a:headEnd/>
            <a:tailEnd/>
          </a:ln>
        </p:spPr>
        <p:txBody>
          <a:bodyPr wrap="none" anchor="ctr"/>
          <a:lstStyle/>
          <a:p>
            <a:pPr algn="ctr"/>
            <a:r>
              <a:rPr lang="en-US" altLang="zh-CN" sz="1400" b="1">
                <a:solidFill>
                  <a:srgbClr val="40458C"/>
                </a:solidFill>
                <a:latin typeface="Tahoma" pitchFamily="34" charset="0"/>
                <a:ea typeface="SimSun" pitchFamily="2" charset="-122"/>
              </a:rPr>
              <a:t>x1</a:t>
            </a:r>
          </a:p>
        </p:txBody>
      </p:sp>
      <p:sp>
        <p:nvSpPr>
          <p:cNvPr id="5137" name="Rectangle 16"/>
          <p:cNvSpPr>
            <a:spLocks noChangeArrowheads="1"/>
          </p:cNvSpPr>
          <p:nvPr/>
        </p:nvSpPr>
        <p:spPr bwMode="auto">
          <a:xfrm>
            <a:off x="3048000" y="1995487"/>
            <a:ext cx="304800" cy="304800"/>
          </a:xfrm>
          <a:prstGeom prst="rect">
            <a:avLst/>
          </a:prstGeom>
          <a:noFill/>
          <a:ln w="9525">
            <a:noFill/>
            <a:miter lim="800000"/>
            <a:headEnd/>
            <a:tailEnd/>
          </a:ln>
        </p:spPr>
        <p:txBody>
          <a:bodyPr wrap="none" anchor="ctr"/>
          <a:lstStyle/>
          <a:p>
            <a:pPr algn="ctr"/>
            <a:r>
              <a:rPr lang="en-US" altLang="zh-CN" sz="1400" b="1">
                <a:solidFill>
                  <a:srgbClr val="40458C"/>
                </a:solidFill>
                <a:latin typeface="Tahoma" pitchFamily="34" charset="0"/>
                <a:ea typeface="SimSun" pitchFamily="2" charset="-122"/>
              </a:rPr>
              <a:t>x2</a:t>
            </a:r>
          </a:p>
        </p:txBody>
      </p:sp>
      <p:sp>
        <p:nvSpPr>
          <p:cNvPr id="5138" name="Oval 17"/>
          <p:cNvSpPr>
            <a:spLocks noChangeArrowheads="1"/>
          </p:cNvSpPr>
          <p:nvPr/>
        </p:nvSpPr>
        <p:spPr bwMode="auto">
          <a:xfrm>
            <a:off x="3898900" y="25669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39" name="Oval 18"/>
          <p:cNvSpPr>
            <a:spLocks noChangeArrowheads="1"/>
          </p:cNvSpPr>
          <p:nvPr/>
        </p:nvSpPr>
        <p:spPr bwMode="auto">
          <a:xfrm>
            <a:off x="4038600" y="24526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0" name="Oval 19"/>
          <p:cNvSpPr>
            <a:spLocks noChangeArrowheads="1"/>
          </p:cNvSpPr>
          <p:nvPr/>
        </p:nvSpPr>
        <p:spPr bwMode="auto">
          <a:xfrm>
            <a:off x="3810000" y="29098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1" name="Oval 20"/>
          <p:cNvSpPr>
            <a:spLocks noChangeArrowheads="1"/>
          </p:cNvSpPr>
          <p:nvPr/>
        </p:nvSpPr>
        <p:spPr bwMode="auto">
          <a:xfrm>
            <a:off x="4343400" y="26050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2" name="Rectangle 21"/>
          <p:cNvSpPr>
            <a:spLocks noChangeArrowheads="1"/>
          </p:cNvSpPr>
          <p:nvPr/>
        </p:nvSpPr>
        <p:spPr bwMode="auto">
          <a:xfrm>
            <a:off x="4495800" y="33670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3" name="Rectangle 22"/>
          <p:cNvSpPr>
            <a:spLocks noChangeArrowheads="1"/>
          </p:cNvSpPr>
          <p:nvPr/>
        </p:nvSpPr>
        <p:spPr bwMode="auto">
          <a:xfrm>
            <a:off x="4724400" y="28336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4" name="Rectangle 23"/>
          <p:cNvSpPr>
            <a:spLocks noChangeArrowheads="1"/>
          </p:cNvSpPr>
          <p:nvPr/>
        </p:nvSpPr>
        <p:spPr bwMode="auto">
          <a:xfrm>
            <a:off x="4648200" y="31384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5" name="Rectangle 24"/>
          <p:cNvSpPr>
            <a:spLocks noChangeArrowheads="1"/>
          </p:cNvSpPr>
          <p:nvPr/>
        </p:nvSpPr>
        <p:spPr bwMode="auto">
          <a:xfrm>
            <a:off x="4191000" y="31384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6" name="Rectangle 25"/>
          <p:cNvSpPr>
            <a:spLocks noChangeArrowheads="1"/>
          </p:cNvSpPr>
          <p:nvPr/>
        </p:nvSpPr>
        <p:spPr bwMode="auto">
          <a:xfrm>
            <a:off x="4419600" y="29860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153644" name="Oval 44"/>
          <p:cNvSpPr>
            <a:spLocks noChangeArrowheads="1"/>
          </p:cNvSpPr>
          <p:nvPr/>
        </p:nvSpPr>
        <p:spPr bwMode="auto">
          <a:xfrm rot="2592405">
            <a:off x="3729038" y="2312987"/>
            <a:ext cx="685800" cy="838200"/>
          </a:xfrm>
          <a:prstGeom prst="ellipse">
            <a:avLst/>
          </a:prstGeom>
          <a:noFill/>
          <a:ln w="19050">
            <a:solidFill>
              <a:srgbClr val="ECD882"/>
            </a:solidFill>
            <a:round/>
            <a:headEnd/>
            <a:tailEnd/>
          </a:ln>
        </p:spPr>
        <p:txBody>
          <a:bodyPr wrap="none" anchor="ctr"/>
          <a:lstStyle/>
          <a:p>
            <a:endParaRPr lang="en-US"/>
          </a:p>
        </p:txBody>
      </p:sp>
      <p:sp>
        <p:nvSpPr>
          <p:cNvPr id="153647" name="Rectangle 47"/>
          <p:cNvSpPr>
            <a:spLocks noChangeArrowheads="1"/>
          </p:cNvSpPr>
          <p:nvPr/>
        </p:nvSpPr>
        <p:spPr bwMode="auto">
          <a:xfrm>
            <a:off x="5943600" y="2147887"/>
            <a:ext cx="2002133" cy="369332"/>
          </a:xfrm>
          <a:prstGeom prst="rect">
            <a:avLst/>
          </a:prstGeom>
          <a:noFill/>
          <a:ln w="9525">
            <a:noFill/>
            <a:miter lim="800000"/>
            <a:headEnd/>
            <a:tailEnd/>
          </a:ln>
        </p:spPr>
        <p:txBody>
          <a:bodyPr wrap="none">
            <a:spAutoFit/>
          </a:bodyPr>
          <a:lstStyle/>
          <a:p>
            <a:r>
              <a:rPr lang="en-US" altLang="zh-CN">
                <a:ea typeface="SimSun" pitchFamily="2" charset="-122"/>
              </a:rPr>
              <a:t>Within class scatter</a:t>
            </a:r>
            <a:endParaRPr lang="en-US"/>
          </a:p>
        </p:txBody>
      </p:sp>
      <p:sp>
        <p:nvSpPr>
          <p:cNvPr id="153648" name="Rectangle 48"/>
          <p:cNvSpPr>
            <a:spLocks noChangeArrowheads="1"/>
          </p:cNvSpPr>
          <p:nvPr/>
        </p:nvSpPr>
        <p:spPr bwMode="auto">
          <a:xfrm>
            <a:off x="914400" y="4814887"/>
            <a:ext cx="2204675" cy="369332"/>
          </a:xfrm>
          <a:prstGeom prst="rect">
            <a:avLst/>
          </a:prstGeom>
          <a:noFill/>
          <a:ln w="9525">
            <a:noFill/>
            <a:miter lim="800000"/>
            <a:headEnd/>
            <a:tailEnd/>
          </a:ln>
        </p:spPr>
        <p:txBody>
          <a:bodyPr wrap="none">
            <a:spAutoFit/>
          </a:bodyPr>
          <a:lstStyle/>
          <a:p>
            <a:pPr>
              <a:spcBef>
                <a:spcPct val="20000"/>
              </a:spcBef>
            </a:pPr>
            <a:r>
              <a:rPr lang="en-US" altLang="zh-CN">
                <a:ea typeface="SimSun" pitchFamily="2" charset="-122"/>
              </a:rPr>
              <a:t>Between class scatter</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48</a:t>
            </a:fld>
            <a:endParaRPr lang="en-US" dirty="0"/>
          </a:p>
        </p:txBody>
      </p:sp>
      <p:sp>
        <p:nvSpPr>
          <p:cNvPr id="35" name="Title 1"/>
          <p:cNvSpPr txBox="1">
            <a:spLocks/>
          </p:cNvSpPr>
          <p:nvPr/>
        </p:nvSpPr>
        <p:spPr>
          <a:xfrm>
            <a:off x="1524000" y="76200"/>
            <a:ext cx="716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Visualization </a:t>
            </a:r>
            <a:endParaRPr lang="en-US" sz="3600" dirty="0"/>
          </a:p>
        </p:txBody>
      </p:sp>
    </p:spTree>
    <p:extLst>
      <p:ext uri="{BB962C8B-B14F-4D97-AF65-F5344CB8AC3E}">
        <p14:creationId xmlns:p14="http://schemas.microsoft.com/office/powerpoint/2010/main" val="15825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36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6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6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5" grpId="0" animBg="1"/>
      <p:bldP spid="153604" grpId="0" animBg="1"/>
      <p:bldP spid="153606" grpId="0" animBg="1"/>
      <p:bldP spid="153607" grpId="0" animBg="1"/>
      <p:bldP spid="153608" grpId="0" animBg="1"/>
      <p:bldP spid="153611" grpId="0" animBg="1"/>
      <p:bldP spid="153612" grpId="0" animBg="1"/>
      <p:bldP spid="153644" grpId="0" animBg="1"/>
      <p:bldP spid="153647" grpId="0"/>
      <p:bldP spid="1536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752141"/>
          </a:xfrm>
        </p:spPr>
        <p:txBody>
          <a:bodyPr>
            <a:normAutofit lnSpcReduction="10000"/>
          </a:bodyPr>
          <a:lstStyle/>
          <a:p>
            <a:r>
              <a:rPr lang="en-US" sz="2400" dirty="0" smtClean="0"/>
              <a:t>Maximizing the ratio</a:t>
            </a:r>
          </a:p>
          <a:p>
            <a:endParaRPr lang="en-US" sz="2400" dirty="0"/>
          </a:p>
          <a:p>
            <a:endParaRPr lang="en-US" sz="2400" dirty="0" smtClean="0"/>
          </a:p>
          <a:p>
            <a:r>
              <a:rPr lang="en-US" sz="2400" dirty="0" smtClean="0"/>
              <a:t>Is equivalent to maximizing the numerator while keeping the denominator constant, i.e. </a:t>
            </a:r>
          </a:p>
          <a:p>
            <a:endParaRPr lang="en-US" sz="2400" dirty="0" smtClean="0"/>
          </a:p>
          <a:p>
            <a:endParaRPr lang="en-US" sz="2400" dirty="0"/>
          </a:p>
          <a:p>
            <a:r>
              <a:rPr lang="en-US" sz="2400" dirty="0" smtClean="0"/>
              <a:t>And can be accomplished using Lagrange multipliers, where we define the </a:t>
            </a:r>
            <a:r>
              <a:rPr lang="en-US" sz="2400" dirty="0" err="1" smtClean="0"/>
              <a:t>Lagrangian</a:t>
            </a:r>
            <a:r>
              <a:rPr lang="en-US" sz="2400" dirty="0" smtClean="0"/>
              <a:t> as</a:t>
            </a:r>
          </a:p>
          <a:p>
            <a:endParaRPr lang="en-US" sz="2400" dirty="0" smtClean="0"/>
          </a:p>
          <a:p>
            <a:endParaRPr lang="en-US" sz="2400" dirty="0"/>
          </a:p>
          <a:p>
            <a:r>
              <a:rPr lang="en-US" sz="2400" dirty="0" smtClean="0"/>
              <a:t>And maximize with respect to both w and </a:t>
            </a:r>
            <a:r>
              <a:rPr lang="en-US" sz="2400" dirty="0" err="1" smtClean="0"/>
              <a:t>λ</a:t>
            </a:r>
            <a:endParaRPr lang="en-US" sz="2400" dirty="0" smtClean="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49</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6" name="Picture 5"/>
          <p:cNvPicPr>
            <a:picLocks noChangeAspect="1"/>
          </p:cNvPicPr>
          <p:nvPr/>
        </p:nvPicPr>
        <p:blipFill>
          <a:blip r:embed="rId2"/>
          <a:stretch>
            <a:fillRect/>
          </a:stretch>
        </p:blipFill>
        <p:spPr>
          <a:xfrm>
            <a:off x="3073400" y="1600200"/>
            <a:ext cx="2082800" cy="894953"/>
          </a:xfrm>
          <a:prstGeom prst="rect">
            <a:avLst/>
          </a:prstGeom>
        </p:spPr>
      </p:pic>
      <p:pic>
        <p:nvPicPr>
          <p:cNvPr id="7" name="Picture 6"/>
          <p:cNvPicPr>
            <a:picLocks noChangeAspect="1"/>
          </p:cNvPicPr>
          <p:nvPr/>
        </p:nvPicPr>
        <p:blipFill>
          <a:blip r:embed="rId3"/>
          <a:stretch>
            <a:fillRect/>
          </a:stretch>
        </p:blipFill>
        <p:spPr>
          <a:xfrm>
            <a:off x="1981200" y="3276600"/>
            <a:ext cx="5448300" cy="804564"/>
          </a:xfrm>
          <a:prstGeom prst="rect">
            <a:avLst/>
          </a:prstGeom>
        </p:spPr>
      </p:pic>
      <p:pic>
        <p:nvPicPr>
          <p:cNvPr id="16" name="Picture 15"/>
          <p:cNvPicPr>
            <a:picLocks noChangeAspect="1"/>
          </p:cNvPicPr>
          <p:nvPr/>
        </p:nvPicPr>
        <p:blipFill>
          <a:blip r:embed="rId4"/>
          <a:stretch>
            <a:fillRect/>
          </a:stretch>
        </p:blipFill>
        <p:spPr>
          <a:xfrm>
            <a:off x="2514600" y="4724400"/>
            <a:ext cx="4000500" cy="688828"/>
          </a:xfrm>
          <a:prstGeom prst="rect">
            <a:avLst/>
          </a:prstGeom>
        </p:spPr>
      </p:pic>
    </p:spTree>
    <p:extLst>
      <p:ext uri="{BB962C8B-B14F-4D97-AF65-F5344CB8AC3E}">
        <p14:creationId xmlns:p14="http://schemas.microsoft.com/office/powerpoint/2010/main" val="20452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versus Recognition</a:t>
            </a:r>
            <a:endParaRPr lang="en-US" dirty="0"/>
          </a:p>
        </p:txBody>
      </p:sp>
      <p:sp>
        <p:nvSpPr>
          <p:cNvPr id="3" name="Date Placeholder 2"/>
          <p:cNvSpPr>
            <a:spLocks noGrp="1"/>
          </p:cNvSpPr>
          <p:nvPr>
            <p:ph type="dt" sz="half" idx="10"/>
          </p:nvPr>
        </p:nvSpPr>
        <p:spPr/>
        <p:txBody>
          <a:bodyPr/>
          <a:lstStyle/>
          <a:p>
            <a:r>
              <a:rPr lang="en-US" smtClean="0"/>
              <a:t>07-Nov-17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609600" y="2084150"/>
            <a:ext cx="3110712" cy="2330450"/>
          </a:xfrm>
          <a:prstGeom prst="rect">
            <a:avLst/>
          </a:prstGeom>
        </p:spPr>
      </p:pic>
      <p:sp>
        <p:nvSpPr>
          <p:cNvPr id="6" name="TextBox 5"/>
          <p:cNvSpPr txBox="1"/>
          <p:nvPr/>
        </p:nvSpPr>
        <p:spPr>
          <a:xfrm>
            <a:off x="438393" y="4583668"/>
            <a:ext cx="3453125" cy="369332"/>
          </a:xfrm>
          <a:prstGeom prst="rect">
            <a:avLst/>
          </a:prstGeom>
          <a:noFill/>
        </p:spPr>
        <p:txBody>
          <a:bodyPr wrap="none" rtlCol="0">
            <a:spAutoFit/>
          </a:bodyPr>
          <a:lstStyle/>
          <a:p>
            <a:r>
              <a:rPr lang="en-US" smtClean="0"/>
              <a:t>Detection finds the faces in images</a:t>
            </a:r>
            <a:endParaRPr lang="en-US" dirty="0"/>
          </a:p>
        </p:txBody>
      </p:sp>
      <p:pic>
        <p:nvPicPr>
          <p:cNvPr id="7" name="Picture 6"/>
          <p:cNvPicPr>
            <a:picLocks noChangeAspect="1"/>
          </p:cNvPicPr>
          <p:nvPr/>
        </p:nvPicPr>
        <p:blipFill>
          <a:blip r:embed="rId3"/>
          <a:stretch>
            <a:fillRect/>
          </a:stretch>
        </p:blipFill>
        <p:spPr>
          <a:xfrm>
            <a:off x="4564097" y="2084150"/>
            <a:ext cx="4409317" cy="2330450"/>
          </a:xfrm>
          <a:prstGeom prst="rect">
            <a:avLst/>
          </a:prstGeom>
        </p:spPr>
      </p:pic>
      <p:sp>
        <p:nvSpPr>
          <p:cNvPr id="8" name="TextBox 7"/>
          <p:cNvSpPr txBox="1"/>
          <p:nvPr/>
        </p:nvSpPr>
        <p:spPr>
          <a:xfrm>
            <a:off x="5099786" y="4583668"/>
            <a:ext cx="3587014" cy="646331"/>
          </a:xfrm>
          <a:prstGeom prst="rect">
            <a:avLst/>
          </a:prstGeom>
          <a:noFill/>
        </p:spPr>
        <p:txBody>
          <a:bodyPr wrap="square" rtlCol="0">
            <a:spAutoFit/>
          </a:bodyPr>
          <a:lstStyle/>
          <a:p>
            <a:pPr algn="ctr"/>
            <a:r>
              <a:rPr lang="en-US" dirty="0" smtClean="0"/>
              <a:t>Recognition recognizes WHO the person is</a:t>
            </a:r>
            <a:endParaRPr lang="en-US" dirty="0"/>
          </a:p>
        </p:txBody>
      </p:sp>
    </p:spTree>
    <p:extLst>
      <p:ext uri="{BB962C8B-B14F-4D97-AF65-F5344CB8AC3E}">
        <p14:creationId xmlns:p14="http://schemas.microsoft.com/office/powerpoint/2010/main" val="20621800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752141"/>
          </a:xfrm>
        </p:spPr>
        <p:txBody>
          <a:bodyPr>
            <a:normAutofit lnSpcReduction="10000"/>
          </a:bodyPr>
          <a:lstStyle/>
          <a:p>
            <a:r>
              <a:rPr lang="en-US" sz="2000" dirty="0" smtClean="0"/>
              <a:t>Setting the gradient of</a:t>
            </a:r>
          </a:p>
          <a:p>
            <a:endParaRPr lang="en-US" sz="2000" dirty="0"/>
          </a:p>
          <a:p>
            <a:endParaRPr lang="en-US" sz="2000" dirty="0" smtClean="0"/>
          </a:p>
          <a:p>
            <a:endParaRPr lang="en-US" sz="2000" dirty="0"/>
          </a:p>
          <a:p>
            <a:pPr marL="0" indent="0">
              <a:buNone/>
            </a:pPr>
            <a:r>
              <a:rPr lang="en-US" sz="2000" dirty="0" smtClean="0"/>
              <a:t>	With respect to w to zeros we get</a:t>
            </a:r>
          </a:p>
          <a:p>
            <a:pPr marL="0" indent="0">
              <a:buNone/>
            </a:pPr>
            <a:endParaRPr lang="en-US" sz="2000" dirty="0" smtClean="0"/>
          </a:p>
          <a:p>
            <a:pPr marL="0" indent="0">
              <a:buNone/>
            </a:pPr>
            <a:endParaRPr lang="en-US" sz="2000" dirty="0"/>
          </a:p>
          <a:p>
            <a:pPr marL="0" indent="0">
              <a:buNone/>
            </a:pPr>
            <a:r>
              <a:rPr lang="en-US" sz="2000" dirty="0" smtClean="0"/>
              <a:t>	or</a:t>
            </a:r>
          </a:p>
          <a:p>
            <a:pPr marL="0" indent="0">
              <a:buNone/>
            </a:pPr>
            <a:endParaRPr lang="en-US" sz="2000" dirty="0" smtClean="0"/>
          </a:p>
          <a:p>
            <a:pPr marL="0" indent="0">
              <a:buNone/>
            </a:pPr>
            <a:endParaRPr lang="en-US" sz="2000" dirty="0"/>
          </a:p>
          <a:p>
            <a:r>
              <a:rPr lang="en-US" sz="2000" dirty="0" smtClean="0"/>
              <a:t>This is a generalized eigenvalue problem</a:t>
            </a:r>
          </a:p>
          <a:p>
            <a:pPr marL="0" indent="0">
              <a:buNone/>
            </a:pPr>
            <a:endParaRPr lang="en-US" sz="2000" dirty="0" smtClean="0"/>
          </a:p>
          <a:p>
            <a:r>
              <a:rPr lang="en-US" sz="2000" dirty="0" smtClean="0"/>
              <a:t>The solution is easy when						  exists </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50</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2"/>
          <a:stretch>
            <a:fillRect/>
          </a:stretch>
        </p:blipFill>
        <p:spPr>
          <a:xfrm>
            <a:off x="1981200" y="1828800"/>
            <a:ext cx="3975100" cy="622300"/>
          </a:xfrm>
          <a:prstGeom prst="rect">
            <a:avLst/>
          </a:prstGeom>
        </p:spPr>
      </p:pic>
      <p:pic>
        <p:nvPicPr>
          <p:cNvPr id="13" name="Picture 12"/>
          <p:cNvPicPr>
            <a:picLocks noChangeAspect="1"/>
          </p:cNvPicPr>
          <p:nvPr/>
        </p:nvPicPr>
        <p:blipFill>
          <a:blip r:embed="rId3"/>
          <a:stretch>
            <a:fillRect/>
          </a:stretch>
        </p:blipFill>
        <p:spPr>
          <a:xfrm>
            <a:off x="1828800" y="3035300"/>
            <a:ext cx="4025900" cy="787400"/>
          </a:xfrm>
          <a:prstGeom prst="rect">
            <a:avLst/>
          </a:prstGeom>
        </p:spPr>
      </p:pic>
      <p:pic>
        <p:nvPicPr>
          <p:cNvPr id="14" name="Picture 13"/>
          <p:cNvPicPr>
            <a:picLocks noChangeAspect="1"/>
          </p:cNvPicPr>
          <p:nvPr/>
        </p:nvPicPr>
        <p:blipFill>
          <a:blip r:embed="rId4"/>
          <a:stretch>
            <a:fillRect/>
          </a:stretch>
        </p:blipFill>
        <p:spPr>
          <a:xfrm>
            <a:off x="1959429" y="3962400"/>
            <a:ext cx="2222500" cy="723900"/>
          </a:xfrm>
          <a:prstGeom prst="rect">
            <a:avLst/>
          </a:prstGeom>
        </p:spPr>
      </p:pic>
      <p:pic>
        <p:nvPicPr>
          <p:cNvPr id="15" name="Picture 14"/>
          <p:cNvPicPr>
            <a:picLocks noChangeAspect="1"/>
          </p:cNvPicPr>
          <p:nvPr/>
        </p:nvPicPr>
        <p:blipFill>
          <a:blip r:embed="rId5"/>
          <a:stretch>
            <a:fillRect/>
          </a:stretch>
        </p:blipFill>
        <p:spPr>
          <a:xfrm>
            <a:off x="3581400" y="5181600"/>
            <a:ext cx="2501900" cy="736600"/>
          </a:xfrm>
          <a:prstGeom prst="rect">
            <a:avLst/>
          </a:prstGeom>
        </p:spPr>
      </p:pic>
    </p:spTree>
    <p:extLst>
      <p:ext uri="{BB962C8B-B14F-4D97-AF65-F5344CB8AC3E}">
        <p14:creationId xmlns:p14="http://schemas.microsoft.com/office/powerpoint/2010/main" val="18363523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981150"/>
          </a:xfrm>
        </p:spPr>
        <p:txBody>
          <a:bodyPr>
            <a:normAutofit/>
          </a:bodyPr>
          <a:lstStyle/>
          <a:p>
            <a:r>
              <a:rPr lang="en-US" sz="2000" dirty="0" smtClean="0"/>
              <a:t>In this case</a:t>
            </a:r>
          </a:p>
          <a:p>
            <a:endParaRPr lang="en-US" sz="2000" dirty="0"/>
          </a:p>
          <a:p>
            <a:endParaRPr lang="en-US" sz="2000" dirty="0" smtClean="0"/>
          </a:p>
          <a:p>
            <a:r>
              <a:rPr lang="en-US" sz="2000" dirty="0" smtClean="0"/>
              <a:t>And using the definition of </a:t>
            </a:r>
            <a:r>
              <a:rPr lang="en-US" sz="2000" dirty="0" smtClean="0"/>
              <a:t>S</a:t>
            </a:r>
            <a:r>
              <a:rPr lang="en-US" sz="2000" baseline="-25000" dirty="0" smtClean="0"/>
              <a:t>B</a:t>
            </a:r>
            <a:endParaRPr lang="en-US" sz="2000" baseline="-25000" dirty="0" smtClean="0"/>
          </a:p>
          <a:p>
            <a:endParaRPr lang="en-US" sz="2000" baseline="-25000" dirty="0"/>
          </a:p>
          <a:p>
            <a:endParaRPr lang="en-US" sz="2000" baseline="-25000" dirty="0" smtClean="0"/>
          </a:p>
          <a:p>
            <a:endParaRPr lang="en-US" sz="2000" dirty="0"/>
          </a:p>
          <a:p>
            <a:r>
              <a:rPr lang="en-US" sz="2000" dirty="0" smtClean="0"/>
              <a:t>Noting that </a:t>
            </a:r>
            <a:r>
              <a:rPr lang="en-US" sz="2000" i="1" dirty="0" smtClean="0"/>
              <a:t>(μ</a:t>
            </a:r>
            <a:r>
              <a:rPr lang="en-US" sz="2000" i="1" baseline="-25000" dirty="0" smtClean="0"/>
              <a:t>1</a:t>
            </a:r>
            <a:r>
              <a:rPr lang="en-US" sz="2000" i="1" dirty="0" smtClean="0"/>
              <a:t>-μ</a:t>
            </a:r>
            <a:r>
              <a:rPr lang="en-US" sz="2000" i="1" baseline="-25000" dirty="0" smtClean="0"/>
              <a:t>0</a:t>
            </a:r>
            <a:r>
              <a:rPr lang="en-US" sz="2000" i="1" dirty="0" smtClean="0"/>
              <a:t>)</a:t>
            </a:r>
            <a:r>
              <a:rPr lang="en-US" sz="2000" i="1" baseline="30000" dirty="0" smtClean="0"/>
              <a:t>T</a:t>
            </a:r>
            <a:r>
              <a:rPr lang="en-US" sz="2000" i="1" dirty="0" smtClean="0"/>
              <a:t>w=α </a:t>
            </a:r>
            <a:r>
              <a:rPr lang="en-US" sz="2000" dirty="0" smtClean="0"/>
              <a:t>is a scalar this can be written as</a:t>
            </a:r>
          </a:p>
          <a:p>
            <a:endParaRPr lang="en-US" sz="2000" i="1" dirty="0"/>
          </a:p>
          <a:p>
            <a:endParaRPr lang="en-US" sz="2000" i="1" dirty="0" smtClean="0"/>
          </a:p>
          <a:p>
            <a:endParaRPr lang="en-US" sz="2000" dirty="0" smtClean="0"/>
          </a:p>
          <a:p>
            <a:r>
              <a:rPr lang="en-US" sz="2000" dirty="0" smtClean="0"/>
              <a:t>and since we don’t care about the magnitude of w</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51</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6" name="Picture 5"/>
          <p:cNvPicPr>
            <a:picLocks noChangeAspect="1"/>
          </p:cNvPicPr>
          <p:nvPr/>
        </p:nvPicPr>
        <p:blipFill>
          <a:blip r:embed="rId2"/>
          <a:stretch>
            <a:fillRect/>
          </a:stretch>
        </p:blipFill>
        <p:spPr>
          <a:xfrm>
            <a:off x="2241550" y="1600200"/>
            <a:ext cx="2324100" cy="749300"/>
          </a:xfrm>
          <a:prstGeom prst="rect">
            <a:avLst/>
          </a:prstGeom>
        </p:spPr>
      </p:pic>
      <p:pic>
        <p:nvPicPr>
          <p:cNvPr id="7" name="Picture 6"/>
          <p:cNvPicPr>
            <a:picLocks noChangeAspect="1"/>
          </p:cNvPicPr>
          <p:nvPr/>
        </p:nvPicPr>
        <p:blipFill>
          <a:blip r:embed="rId3"/>
          <a:stretch>
            <a:fillRect/>
          </a:stretch>
        </p:blipFill>
        <p:spPr>
          <a:xfrm>
            <a:off x="1879600" y="2768600"/>
            <a:ext cx="4445000" cy="660400"/>
          </a:xfrm>
          <a:prstGeom prst="rect">
            <a:avLst/>
          </a:prstGeom>
        </p:spPr>
      </p:pic>
      <p:pic>
        <p:nvPicPr>
          <p:cNvPr id="16" name="Picture 15"/>
          <p:cNvPicPr>
            <a:picLocks noChangeAspect="1"/>
          </p:cNvPicPr>
          <p:nvPr/>
        </p:nvPicPr>
        <p:blipFill>
          <a:blip r:embed="rId4"/>
          <a:stretch>
            <a:fillRect/>
          </a:stretch>
        </p:blipFill>
        <p:spPr>
          <a:xfrm>
            <a:off x="1664002" y="3898900"/>
            <a:ext cx="2870200" cy="952500"/>
          </a:xfrm>
          <a:prstGeom prst="rect">
            <a:avLst/>
          </a:prstGeom>
        </p:spPr>
      </p:pic>
      <p:pic>
        <p:nvPicPr>
          <p:cNvPr id="17" name="Picture 16"/>
          <p:cNvPicPr>
            <a:picLocks noChangeAspect="1"/>
          </p:cNvPicPr>
          <p:nvPr/>
        </p:nvPicPr>
        <p:blipFill>
          <a:blip r:embed="rId5"/>
          <a:stretch>
            <a:fillRect/>
          </a:stretch>
        </p:blipFill>
        <p:spPr>
          <a:xfrm>
            <a:off x="1577849" y="5464024"/>
            <a:ext cx="5816600" cy="749300"/>
          </a:xfrm>
          <a:prstGeom prst="rect">
            <a:avLst/>
          </a:prstGeom>
        </p:spPr>
      </p:pic>
    </p:spTree>
    <p:extLst>
      <p:ext uri="{BB962C8B-B14F-4D97-AF65-F5344CB8AC3E}">
        <p14:creationId xmlns:p14="http://schemas.microsoft.com/office/powerpoint/2010/main" val="2085917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52</a:t>
            </a:fld>
            <a:endParaRPr lang="en-US" dirty="0"/>
          </a:p>
        </p:txBody>
      </p:sp>
      <p:sp>
        <p:nvSpPr>
          <p:cNvPr id="4" name="Rectangle 2"/>
          <p:cNvSpPr>
            <a:spLocks noChangeArrowheads="1"/>
          </p:cNvSpPr>
          <p:nvPr/>
        </p:nvSpPr>
        <p:spPr bwMode="auto">
          <a:xfrm>
            <a:off x="609600" y="2743200"/>
            <a:ext cx="7772400" cy="1143000"/>
          </a:xfrm>
          <a:prstGeom prst="rect">
            <a:avLst/>
          </a:prstGeom>
        </p:spPr>
        <p:txBody>
          <a:bodyPr>
            <a:normAutofit fontScale="90000"/>
          </a:bodyPr>
          <a:lstStyle/>
          <a:p>
            <a:pPr algn="ctr">
              <a:spcBef>
                <a:spcPct val="0"/>
              </a:spcBef>
            </a:pPr>
            <a:r>
              <a:rPr lang="en-US" altLang="zh-CN" sz="4400" dirty="0" smtClean="0">
                <a:latin typeface="+mj-lt"/>
                <a:ea typeface="+mj-ea"/>
                <a:cs typeface="+mj-cs"/>
              </a:rPr>
              <a:t>LDA with N variables and C classes</a:t>
            </a:r>
            <a:endParaRPr lang="en-US" altLang="zh-CN" sz="4400" dirty="0">
              <a:latin typeface="+mj-lt"/>
              <a:ea typeface="+mj-ea"/>
              <a:cs typeface="+mj-cs"/>
            </a:endParaRPr>
          </a:p>
        </p:txBody>
      </p:sp>
    </p:spTree>
    <p:extLst>
      <p:ext uri="{BB962C8B-B14F-4D97-AF65-F5344CB8AC3E}">
        <p14:creationId xmlns:p14="http://schemas.microsoft.com/office/powerpoint/2010/main" val="334262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Variables</a:t>
            </a:r>
          </a:p>
        </p:txBody>
      </p:sp>
      <p:sp>
        <p:nvSpPr>
          <p:cNvPr id="4103" name="Rectangle 3" descr="Rectangle: Click to edit Master text styles&#10;Second level&#10;Third level&#10;Fourth level&#10;Fifth level"/>
          <p:cNvSpPr>
            <a:spLocks noChangeArrowheads="1"/>
          </p:cNvSpPr>
          <p:nvPr/>
        </p:nvSpPr>
        <p:spPr bwMode="auto">
          <a:xfrm>
            <a:off x="838200" y="1524000"/>
            <a:ext cx="4800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2800" dirty="0" smtClean="0">
                <a:ea typeface="SimSun" charset="-122"/>
              </a:rPr>
              <a:t>N </a:t>
            </a:r>
            <a:r>
              <a:rPr lang="en-US" altLang="zh-CN" sz="2800" dirty="0">
                <a:ea typeface="SimSun" charset="-122"/>
              </a:rPr>
              <a:t>Sample images: </a:t>
            </a:r>
          </a:p>
          <a:p>
            <a:pPr eaLnBrk="1" hangingPunct="1">
              <a:spcBef>
                <a:spcPct val="20000"/>
              </a:spcBef>
              <a:buFontTx/>
              <a:buChar char="•"/>
            </a:pPr>
            <a:endParaRPr lang="en-US" altLang="zh-CN" sz="2800" dirty="0" smtClean="0">
              <a:ea typeface="SimSun" charset="-122"/>
            </a:endParaRPr>
          </a:p>
          <a:p>
            <a:pPr eaLnBrk="1" hangingPunct="1">
              <a:spcBef>
                <a:spcPct val="20000"/>
              </a:spcBef>
              <a:buFontTx/>
              <a:buChar char="•"/>
            </a:pPr>
            <a:r>
              <a:rPr lang="en-US" altLang="zh-CN" sz="2800" dirty="0">
                <a:ea typeface="SimSun" charset="-122"/>
              </a:rPr>
              <a:t>C</a:t>
            </a:r>
            <a:r>
              <a:rPr lang="en-US" altLang="zh-CN" sz="2800" dirty="0" smtClean="0">
                <a:ea typeface="SimSun" charset="-122"/>
              </a:rPr>
              <a:t> </a:t>
            </a:r>
            <a:r>
              <a:rPr lang="en-US" altLang="zh-CN" sz="2800" dirty="0">
                <a:ea typeface="SimSun" charset="-122"/>
              </a:rPr>
              <a:t>classes:</a:t>
            </a:r>
          </a:p>
          <a:p>
            <a:pPr eaLnBrk="1" hangingPunct="1">
              <a:spcBef>
                <a:spcPct val="20000"/>
              </a:spcBef>
              <a:buFontTx/>
              <a:buChar char="•"/>
            </a:pPr>
            <a:endParaRPr lang="en-US" altLang="zh-CN" sz="2800" dirty="0">
              <a:ea typeface="SimSun" charset="-122"/>
            </a:endParaRPr>
          </a:p>
          <a:p>
            <a:pPr eaLnBrk="1" hangingPunct="1">
              <a:spcBef>
                <a:spcPct val="20000"/>
              </a:spcBef>
              <a:buFontTx/>
              <a:buChar char="•"/>
            </a:pPr>
            <a:r>
              <a:rPr lang="en-US" altLang="zh-CN" sz="2800" dirty="0">
                <a:ea typeface="SimSun" charset="-122"/>
              </a:rPr>
              <a:t>Average of each class: </a:t>
            </a:r>
          </a:p>
          <a:p>
            <a:pPr eaLnBrk="1" hangingPunct="1">
              <a:spcBef>
                <a:spcPct val="20000"/>
              </a:spcBef>
              <a:buFontTx/>
              <a:buChar char="•"/>
            </a:pPr>
            <a:endParaRPr lang="en-US" altLang="zh-CN" sz="2800" dirty="0" smtClean="0">
              <a:ea typeface="SimSun" charset="-122"/>
            </a:endParaRPr>
          </a:p>
          <a:p>
            <a:pPr eaLnBrk="1" hangingPunct="1">
              <a:spcBef>
                <a:spcPct val="20000"/>
              </a:spcBef>
              <a:buFontTx/>
              <a:buChar char="•"/>
            </a:pPr>
            <a:r>
              <a:rPr lang="en-US" altLang="zh-CN" sz="2800" dirty="0" smtClean="0">
                <a:ea typeface="SimSun" charset="-122"/>
              </a:rPr>
              <a:t>Average </a:t>
            </a:r>
            <a:r>
              <a:rPr lang="en-US" altLang="zh-CN" sz="2800" dirty="0">
                <a:ea typeface="SimSun" charset="-122"/>
              </a:rPr>
              <a:t>of all data:</a:t>
            </a:r>
            <a:r>
              <a:rPr lang="en-US" altLang="zh-CN" sz="4000" dirty="0">
                <a:ea typeface="SimSun" charset="-122"/>
              </a:rPr>
              <a:t>	</a:t>
            </a:r>
          </a:p>
        </p:txBody>
      </p:sp>
      <p:graphicFrame>
        <p:nvGraphicFramePr>
          <p:cNvPr id="4098" name="Object 4"/>
          <p:cNvGraphicFramePr>
            <a:graphicFrameLocks noChangeAspect="1"/>
          </p:cNvGraphicFramePr>
          <p:nvPr>
            <p:extLst>
              <p:ext uri="{D42A27DB-BD31-4B8C-83A1-F6EECF244321}">
                <p14:modId xmlns:p14="http://schemas.microsoft.com/office/powerpoint/2010/main" val="845535818"/>
              </p:ext>
            </p:extLst>
          </p:nvPr>
        </p:nvGraphicFramePr>
        <p:xfrm>
          <a:off x="5638800" y="1640847"/>
          <a:ext cx="1500188" cy="377825"/>
        </p:xfrm>
        <a:graphic>
          <a:graphicData uri="http://schemas.openxmlformats.org/presentationml/2006/ole">
            <mc:AlternateContent xmlns:mc="http://schemas.openxmlformats.org/markup-compatibility/2006">
              <mc:Choice xmlns:v="urn:schemas-microsoft-com:vml" Requires="v">
                <p:oleObj spid="_x0000_s69694" name="Equation" r:id="rId3" imgW="1460160" imgH="368280" progId="Equation.3">
                  <p:embed/>
                </p:oleObj>
              </mc:Choice>
              <mc:Fallback>
                <p:oleObj name="Equation" r:id="rId3" imgW="146016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40847"/>
                        <a:ext cx="1500188"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01" name="Object 7"/>
          <p:cNvGraphicFramePr>
            <a:graphicFrameLocks noChangeAspect="1"/>
          </p:cNvGraphicFramePr>
          <p:nvPr>
            <p:extLst>
              <p:ext uri="{D42A27DB-BD31-4B8C-83A1-F6EECF244321}">
                <p14:modId xmlns:p14="http://schemas.microsoft.com/office/powerpoint/2010/main" val="1391910124"/>
              </p:ext>
            </p:extLst>
          </p:nvPr>
        </p:nvGraphicFramePr>
        <p:xfrm>
          <a:off x="5562600" y="4630110"/>
          <a:ext cx="1919288" cy="918829"/>
        </p:xfrm>
        <a:graphic>
          <a:graphicData uri="http://schemas.openxmlformats.org/presentationml/2006/ole">
            <mc:AlternateContent xmlns:mc="http://schemas.openxmlformats.org/markup-compatibility/2006">
              <mc:Choice xmlns:v="urn:schemas-microsoft-com:vml" Requires="v">
                <p:oleObj spid="_x0000_s69695" name="Equation" r:id="rId5" imgW="1562040" imgH="749160" progId="Equation.3">
                  <p:embed/>
                </p:oleObj>
              </mc:Choice>
              <mc:Fallback>
                <p:oleObj name="Equation" r:id="rId5" imgW="1562040" imgH="7491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630110"/>
                        <a:ext cx="1919288" cy="918829"/>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447" y="2317916"/>
            <a:ext cx="2729593" cy="761039"/>
          </a:xfrm>
          <a:prstGeom prst="rect">
            <a:avLst/>
          </a:prstGeom>
        </p:spPr>
      </p:pic>
      <p:grpSp>
        <p:nvGrpSpPr>
          <p:cNvPr id="4" name="Group 3"/>
          <p:cNvGrpSpPr/>
          <p:nvPr/>
        </p:nvGrpSpPr>
        <p:grpSpPr>
          <a:xfrm>
            <a:off x="5562600" y="3429000"/>
            <a:ext cx="1919288" cy="838200"/>
            <a:chOff x="5562600" y="3429000"/>
            <a:chExt cx="1919288" cy="838200"/>
          </a:xfrm>
        </p:grpSpPr>
        <p:graphicFrame>
          <p:nvGraphicFramePr>
            <p:cNvPr id="4100" name="Object 6"/>
            <p:cNvGraphicFramePr>
              <a:graphicFrameLocks noChangeAspect="1"/>
            </p:cNvGraphicFramePr>
            <p:nvPr>
              <p:extLst>
                <p:ext uri="{D42A27DB-BD31-4B8C-83A1-F6EECF244321}">
                  <p14:modId xmlns:p14="http://schemas.microsoft.com/office/powerpoint/2010/main" val="1267660896"/>
                </p:ext>
              </p:extLst>
            </p:nvPr>
          </p:nvGraphicFramePr>
          <p:xfrm>
            <a:off x="5562600" y="3429000"/>
            <a:ext cx="1919288" cy="819150"/>
          </p:xfrm>
          <a:graphic>
            <a:graphicData uri="http://schemas.openxmlformats.org/presentationml/2006/ole">
              <mc:AlternateContent xmlns:mc="http://schemas.openxmlformats.org/markup-compatibility/2006">
                <mc:Choice xmlns:v="urn:schemas-microsoft-com:vml" Requires="v">
                  <p:oleObj spid="_x0000_s69696" name="Equation" r:id="rId8" imgW="1866600" imgH="799920" progId="Equation.3">
                    <p:embed/>
                  </p:oleObj>
                </mc:Choice>
                <mc:Fallback>
                  <p:oleObj name="Equation" r:id="rId8" imgW="1866600" imgH="7999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429000"/>
                          <a:ext cx="1919288"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0" y="4032250"/>
              <a:ext cx="222250" cy="234950"/>
            </a:xfrm>
            <a:prstGeom prst="rect">
              <a:avLst/>
            </a:prstGeom>
          </p:spPr>
        </p:pic>
      </p:grpSp>
      <p:sp>
        <p:nvSpPr>
          <p:cNvPr id="5" name="Date Placeholder 4"/>
          <p:cNvSpPr>
            <a:spLocks noGrp="1"/>
          </p:cNvSpPr>
          <p:nvPr>
            <p:ph type="dt" sz="half" idx="10"/>
          </p:nvPr>
        </p:nvSpPr>
        <p:spPr/>
        <p:txBody>
          <a:bodyPr/>
          <a:lstStyle/>
          <a:p>
            <a:r>
              <a:rPr lang="en-US" smtClean="0"/>
              <a:t>07-Nov-17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53</a:t>
            </a:fld>
            <a:endParaRPr lang="en-US" dirty="0"/>
          </a:p>
        </p:txBody>
      </p:sp>
    </p:spTree>
    <p:extLst>
      <p:ext uri="{BB962C8B-B14F-4D97-AF65-F5344CB8AC3E}">
        <p14:creationId xmlns:p14="http://schemas.microsoft.com/office/powerpoint/2010/main" val="18869593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latin typeface="+mj-lt"/>
                <a:ea typeface="SimSun" charset="-122"/>
              </a:rPr>
              <a:t>Scatter Matrices</a:t>
            </a:r>
          </a:p>
        </p:txBody>
      </p:sp>
      <p:sp>
        <p:nvSpPr>
          <p:cNvPr id="5126" name="Rectangle 3"/>
          <p:cNvSpPr>
            <a:spLocks noChangeArrowheads="1"/>
          </p:cNvSpPr>
          <p:nvPr/>
        </p:nvSpPr>
        <p:spPr bwMode="auto">
          <a:xfrm>
            <a:off x="685800" y="1981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zh-CN" sz="3200" dirty="0">
                <a:ea typeface="SimSun" charset="-122"/>
              </a:rPr>
              <a:t>Scatter of class </a:t>
            </a:r>
            <a:r>
              <a:rPr lang="en-US" altLang="zh-CN" sz="3200" dirty="0" err="1">
                <a:ea typeface="SimSun" charset="-122"/>
              </a:rPr>
              <a:t>i</a:t>
            </a:r>
            <a:r>
              <a:rPr lang="en-US" altLang="zh-CN" sz="3200" dirty="0">
                <a:ea typeface="SimSun" charset="-122"/>
              </a:rPr>
              <a:t>:</a:t>
            </a:r>
          </a:p>
        </p:txBody>
      </p:sp>
      <p:graphicFrame>
        <p:nvGraphicFramePr>
          <p:cNvPr id="5123" name="Object 5"/>
          <p:cNvGraphicFramePr>
            <a:graphicFrameLocks noChangeAspect="1"/>
          </p:cNvGraphicFramePr>
          <p:nvPr/>
        </p:nvGraphicFramePr>
        <p:xfrm>
          <a:off x="5257800" y="2667000"/>
          <a:ext cx="1397000" cy="877888"/>
        </p:xfrm>
        <a:graphic>
          <a:graphicData uri="http://schemas.openxmlformats.org/presentationml/2006/ole">
            <mc:AlternateContent xmlns:mc="http://schemas.openxmlformats.org/markup-compatibility/2006">
              <mc:Choice xmlns:v="urn:schemas-microsoft-com:vml" Requires="v">
                <p:oleObj spid="_x0000_s70713" name="Equation" r:id="rId3" imgW="685800" imgH="431640" progId="Equation.3">
                  <p:embed/>
                </p:oleObj>
              </mc:Choice>
              <mc:Fallback>
                <p:oleObj name="Equation" r:id="rId3" imgW="6858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67000"/>
                        <a:ext cx="1397000" cy="87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5280025" y="3886200"/>
          <a:ext cx="3602038" cy="912813"/>
        </p:xfrm>
        <a:graphic>
          <a:graphicData uri="http://schemas.openxmlformats.org/presentationml/2006/ole">
            <mc:AlternateContent xmlns:mc="http://schemas.openxmlformats.org/markup-compatibility/2006">
              <mc:Choice xmlns:v="urn:schemas-microsoft-com:vml" Requires="v">
                <p:oleObj spid="_x0000_s70714" name="Equation" r:id="rId5" imgW="1714320" imgH="431640" progId="Equation.3">
                  <p:embed/>
                </p:oleObj>
              </mc:Choice>
              <mc:Fallback>
                <p:oleObj name="Equation" r:id="rId5" imgW="17143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25" y="3886200"/>
                        <a:ext cx="3602038"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7" name="Rectangle 8"/>
          <p:cNvSpPr>
            <a:spLocks noChangeArrowheads="1"/>
          </p:cNvSpPr>
          <p:nvPr/>
        </p:nvSpPr>
        <p:spPr bwMode="auto">
          <a:xfrm>
            <a:off x="685800" y="2895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3200">
                <a:ea typeface="SimSun" charset="-122"/>
              </a:rPr>
              <a:t>Within class scatter:</a:t>
            </a:r>
          </a:p>
        </p:txBody>
      </p:sp>
      <p:sp>
        <p:nvSpPr>
          <p:cNvPr id="5128" name="Rectangle 9"/>
          <p:cNvSpPr>
            <a:spLocks noChangeArrowheads="1"/>
          </p:cNvSpPr>
          <p:nvPr/>
        </p:nvSpPr>
        <p:spPr bwMode="auto">
          <a:xfrm>
            <a:off x="685800" y="403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3200">
                <a:ea typeface="SimSun" charset="-122"/>
              </a:rPr>
              <a:t>Between class scatter:</a:t>
            </a:r>
          </a:p>
        </p:txBody>
      </p:sp>
      <p:grpSp>
        <p:nvGrpSpPr>
          <p:cNvPr id="3" name="Group 2"/>
          <p:cNvGrpSpPr/>
          <p:nvPr/>
        </p:nvGrpSpPr>
        <p:grpSpPr>
          <a:xfrm>
            <a:off x="5334000" y="1905000"/>
            <a:ext cx="3038475" cy="725488"/>
            <a:chOff x="5334000" y="1905000"/>
            <a:chExt cx="3038475" cy="725488"/>
          </a:xfrm>
        </p:grpSpPr>
        <p:graphicFrame>
          <p:nvGraphicFramePr>
            <p:cNvPr id="5122" name="Object 4"/>
            <p:cNvGraphicFramePr>
              <a:graphicFrameLocks noChangeAspect="1"/>
            </p:cNvGraphicFramePr>
            <p:nvPr>
              <p:extLst>
                <p:ext uri="{D42A27DB-BD31-4B8C-83A1-F6EECF244321}">
                  <p14:modId xmlns:p14="http://schemas.microsoft.com/office/powerpoint/2010/main" val="2046947713"/>
                </p:ext>
              </p:extLst>
            </p:nvPr>
          </p:nvGraphicFramePr>
          <p:xfrm>
            <a:off x="5334000" y="1905000"/>
            <a:ext cx="3038475" cy="719138"/>
          </p:xfrm>
          <a:graphic>
            <a:graphicData uri="http://schemas.openxmlformats.org/presentationml/2006/ole">
              <mc:AlternateContent xmlns:mc="http://schemas.openxmlformats.org/markup-compatibility/2006">
                <mc:Choice xmlns:v="urn:schemas-microsoft-com:vml" Requires="v">
                  <p:oleObj spid="_x0000_s70715" name="Equation" r:id="rId7" imgW="1612800" imgH="380880" progId="Equation.3">
                    <p:embed/>
                  </p:oleObj>
                </mc:Choice>
                <mc:Fallback>
                  <p:oleObj name="Equation" r:id="rId7" imgW="1612800" imgH="3808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905000"/>
                          <a:ext cx="3038475" cy="71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4899" y="2425700"/>
              <a:ext cx="193719" cy="204788"/>
            </a:xfrm>
            <a:prstGeom prst="rect">
              <a:avLst/>
            </a:prstGeom>
          </p:spPr>
        </p:pic>
      </p:gr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54</a:t>
            </a:fld>
            <a:endParaRPr lang="en-US" dirty="0"/>
          </a:p>
        </p:txBody>
      </p:sp>
    </p:spTree>
    <p:extLst>
      <p:ext uri="{BB962C8B-B14F-4D97-AF65-F5344CB8AC3E}">
        <p14:creationId xmlns:p14="http://schemas.microsoft.com/office/powerpoint/2010/main" val="876158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Mathematical Formulation</a:t>
            </a:r>
          </a:p>
        </p:txBody>
      </p:sp>
      <p:sp>
        <p:nvSpPr>
          <p:cNvPr id="7176" name="Rectangle 3"/>
          <p:cNvSpPr>
            <a:spLocks noChangeArrowheads="1"/>
          </p:cNvSpPr>
          <p:nvPr/>
        </p:nvSpPr>
        <p:spPr bwMode="auto">
          <a:xfrm>
            <a:off x="685800" y="10668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hlink"/>
              </a:buClr>
              <a:buSzPct val="110000"/>
              <a:buFontTx/>
              <a:buChar char="•"/>
            </a:pPr>
            <a:r>
              <a:rPr lang="en-US" altLang="zh-CN" sz="2800" dirty="0" smtClean="0">
                <a:ea typeface="SimSun" charset="-122"/>
                <a:cs typeface="Times New Roman" charset="0"/>
              </a:rPr>
              <a:t>Recall that we want to learn a projection W such that the projection converts all the points from x to a new space </a:t>
            </a:r>
            <a:r>
              <a:rPr lang="en-US" altLang="zh-CN" sz="2800" dirty="0" smtClean="0">
                <a:ea typeface="SimSun" charset="-122"/>
                <a:cs typeface="Times New Roman" charset="0"/>
              </a:rPr>
              <a:t>z:</a:t>
            </a:r>
            <a:endParaRPr lang="en-US" altLang="zh-CN" sz="2800" dirty="0" smtClean="0">
              <a:ea typeface="SimSun" charset="-122"/>
              <a:cs typeface="Times New Roman" charset="0"/>
            </a:endParaRPr>
          </a:p>
          <a:p>
            <a:pPr eaLnBrk="1" hangingPunct="1">
              <a:spcBef>
                <a:spcPct val="20000"/>
              </a:spcBef>
              <a:buClr>
                <a:schemeClr val="hlink"/>
              </a:buClr>
              <a:buSzPct val="110000"/>
              <a:buFontTx/>
              <a:buChar char="•"/>
            </a:pPr>
            <a:endParaRPr lang="en-US" altLang="zh-CN" sz="2800" dirty="0">
              <a:ea typeface="SimSun" charset="-122"/>
              <a:cs typeface="Times New Roman" charset="0"/>
            </a:endParaRPr>
          </a:p>
          <a:p>
            <a:pPr eaLnBrk="1" hangingPunct="1">
              <a:spcBef>
                <a:spcPct val="20000"/>
              </a:spcBef>
              <a:buClr>
                <a:schemeClr val="hlink"/>
              </a:buClr>
              <a:buSzPct val="110000"/>
              <a:buFontTx/>
              <a:buChar char="•"/>
            </a:pPr>
            <a:r>
              <a:rPr lang="en-US" altLang="zh-CN" sz="2800" dirty="0" smtClean="0">
                <a:ea typeface="SimSun" charset="-122"/>
                <a:cs typeface="Times New Roman" charset="0"/>
              </a:rPr>
              <a:t>After projection:</a:t>
            </a:r>
            <a:endParaRPr lang="en-US" altLang="zh-CN" sz="2800" dirty="0">
              <a:ea typeface="SimSun" charset="-122"/>
              <a:cs typeface="Times New Roman" charset="0"/>
            </a:endParaRPr>
          </a:p>
          <a:p>
            <a:pPr lvl="1" eaLnBrk="1" hangingPunct="1">
              <a:spcBef>
                <a:spcPct val="20000"/>
              </a:spcBef>
              <a:buClr>
                <a:schemeClr val="hlink"/>
              </a:buClr>
              <a:buSzPct val="110000"/>
              <a:buFont typeface="Arial" charset="0"/>
              <a:buChar char="–"/>
            </a:pPr>
            <a:r>
              <a:rPr lang="en-US" altLang="zh-CN" sz="2800" dirty="0">
                <a:ea typeface="SimSun" charset="-122"/>
                <a:cs typeface="Times New Roman" charset="0"/>
              </a:rPr>
              <a:t>Between class scatter</a:t>
            </a:r>
          </a:p>
          <a:p>
            <a:pPr lvl="1" eaLnBrk="1" hangingPunct="1">
              <a:spcBef>
                <a:spcPct val="20000"/>
              </a:spcBef>
              <a:buClr>
                <a:schemeClr val="hlink"/>
              </a:buClr>
              <a:buSzPct val="110000"/>
              <a:buFont typeface="Arial" charset="0"/>
              <a:buChar char="–"/>
            </a:pPr>
            <a:r>
              <a:rPr lang="en-US" altLang="zh-CN" sz="2800" dirty="0">
                <a:ea typeface="SimSun" charset="-122"/>
                <a:cs typeface="Times New Roman" charset="0"/>
              </a:rPr>
              <a:t>Within class scatter</a:t>
            </a:r>
          </a:p>
          <a:p>
            <a:pPr eaLnBrk="1" hangingPunct="1">
              <a:spcBef>
                <a:spcPct val="20000"/>
              </a:spcBef>
              <a:buClr>
                <a:schemeClr val="hlink"/>
              </a:buClr>
              <a:buSzPct val="110000"/>
              <a:buFontTx/>
              <a:buChar char="•"/>
            </a:pPr>
            <a:r>
              <a:rPr lang="en-US" altLang="zh-CN" sz="2800" dirty="0" smtClean="0">
                <a:ea typeface="SimSun" charset="-122"/>
                <a:cs typeface="Times New Roman" charset="0"/>
              </a:rPr>
              <a:t>So, the objective becomes:</a:t>
            </a:r>
            <a:endParaRPr lang="en-US" altLang="zh-CN" sz="2800" dirty="0">
              <a:ea typeface="SimSun" charset="-122"/>
              <a:cs typeface="Times New Roman" charset="0"/>
            </a:endParaRPr>
          </a:p>
          <a:p>
            <a:pPr eaLnBrk="1" hangingPunct="1">
              <a:spcBef>
                <a:spcPct val="20000"/>
              </a:spcBef>
              <a:buClr>
                <a:schemeClr val="hlink"/>
              </a:buClr>
              <a:buSzPct val="110000"/>
              <a:buFontTx/>
              <a:buChar char="•"/>
            </a:pPr>
            <a:endParaRPr lang="en-US" altLang="zh-CN" sz="2800" dirty="0">
              <a:ea typeface="SimSun" charset="-122"/>
              <a:cs typeface="Times New Roman" charset="0"/>
            </a:endParaRPr>
          </a:p>
        </p:txBody>
      </p:sp>
      <p:graphicFrame>
        <p:nvGraphicFramePr>
          <p:cNvPr id="7171" name="Object 5"/>
          <p:cNvGraphicFramePr>
            <a:graphicFrameLocks noChangeAspect="1"/>
          </p:cNvGraphicFramePr>
          <p:nvPr>
            <p:extLst>
              <p:ext uri="{D42A27DB-BD31-4B8C-83A1-F6EECF244321}">
                <p14:modId xmlns:p14="http://schemas.microsoft.com/office/powerpoint/2010/main" val="724377270"/>
              </p:ext>
            </p:extLst>
          </p:nvPr>
        </p:nvGraphicFramePr>
        <p:xfrm>
          <a:off x="5257800" y="3430587"/>
          <a:ext cx="1905000" cy="442913"/>
        </p:xfrm>
        <a:graphic>
          <a:graphicData uri="http://schemas.openxmlformats.org/presentationml/2006/ole">
            <mc:AlternateContent xmlns:mc="http://schemas.openxmlformats.org/markup-compatibility/2006">
              <mc:Choice xmlns:v="urn:schemas-microsoft-com:vml" Requires="v">
                <p:oleObj spid="_x0000_s73790" name="Equation" r:id="rId3" imgW="1854000" imgH="431640" progId="Equation.3">
                  <p:embed/>
                </p:oleObj>
              </mc:Choice>
              <mc:Fallback>
                <p:oleObj name="Equation" r:id="rId3" imgW="18540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30587"/>
                        <a:ext cx="19050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72" name="Object 6"/>
          <p:cNvGraphicFramePr>
            <a:graphicFrameLocks noChangeAspect="1"/>
          </p:cNvGraphicFramePr>
          <p:nvPr>
            <p:extLst>
              <p:ext uri="{D42A27DB-BD31-4B8C-83A1-F6EECF244321}">
                <p14:modId xmlns:p14="http://schemas.microsoft.com/office/powerpoint/2010/main" val="283443988"/>
              </p:ext>
            </p:extLst>
          </p:nvPr>
        </p:nvGraphicFramePr>
        <p:xfrm>
          <a:off x="5257800" y="3887787"/>
          <a:ext cx="2008188" cy="455613"/>
        </p:xfrm>
        <a:graphic>
          <a:graphicData uri="http://schemas.openxmlformats.org/presentationml/2006/ole">
            <mc:AlternateContent xmlns:mc="http://schemas.openxmlformats.org/markup-compatibility/2006">
              <mc:Choice xmlns:v="urn:schemas-microsoft-com:vml" Requires="v">
                <p:oleObj spid="_x0000_s73791" name="Equation" r:id="rId5" imgW="1955520" imgH="444240" progId="Equation.3">
                  <p:embed/>
                </p:oleObj>
              </mc:Choice>
              <mc:Fallback>
                <p:oleObj name="Equation" r:id="rId5" imgW="195552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887787"/>
                        <a:ext cx="20081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73" name="Object 4"/>
          <p:cNvGraphicFramePr>
            <a:graphicFrameLocks noChangeAspect="1"/>
          </p:cNvGraphicFramePr>
          <p:nvPr>
            <p:extLst>
              <p:ext uri="{D42A27DB-BD31-4B8C-83A1-F6EECF244321}">
                <p14:modId xmlns:p14="http://schemas.microsoft.com/office/powerpoint/2010/main" val="2000236811"/>
              </p:ext>
            </p:extLst>
          </p:nvPr>
        </p:nvGraphicFramePr>
        <p:xfrm>
          <a:off x="1939925" y="5049531"/>
          <a:ext cx="5326063" cy="1093788"/>
        </p:xfrm>
        <a:graphic>
          <a:graphicData uri="http://schemas.openxmlformats.org/presentationml/2006/ole">
            <mc:AlternateContent xmlns:mc="http://schemas.openxmlformats.org/markup-compatibility/2006">
              <mc:Choice xmlns:v="urn:schemas-microsoft-com:vml" Requires="v">
                <p:oleObj spid="_x0000_s73792" name="Equation" r:id="rId7" imgW="5181480" imgH="1066680" progId="Equation.3">
                  <p:embed/>
                </p:oleObj>
              </mc:Choice>
              <mc:Fallback>
                <p:oleObj name="Equation" r:id="rId7" imgW="5181480" imgH="1066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9925" y="5049531"/>
                        <a:ext cx="5326063" cy="109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35531"/>
          <a:stretch/>
        </p:blipFill>
        <p:spPr>
          <a:xfrm>
            <a:off x="3733800" y="2398406"/>
            <a:ext cx="3872706" cy="546100"/>
          </a:xfrm>
          <a:prstGeom prst="rect">
            <a:avLst/>
          </a:prstGeom>
        </p:spPr>
      </p:pic>
      <p:sp>
        <p:nvSpPr>
          <p:cNvPr id="2" name="Date Placeholder 1"/>
          <p:cNvSpPr>
            <a:spLocks noGrp="1"/>
          </p:cNvSpPr>
          <p:nvPr>
            <p:ph type="dt" sz="half" idx="10"/>
          </p:nvPr>
        </p:nvSpPr>
        <p:spPr/>
        <p:txBody>
          <a:bodyPr/>
          <a:lstStyle/>
          <a:p>
            <a:r>
              <a:rPr lang="en-US" smtClean="0"/>
              <a:t>07-Nov-17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55</a:t>
            </a:fld>
            <a:endParaRPr lang="en-US" dirty="0"/>
          </a:p>
        </p:txBody>
      </p:sp>
      <mc:AlternateContent xmlns:mc="http://schemas.openxmlformats.org/markup-compatibility/2006">
        <mc:Choice xmlns:a14="http://schemas.microsoft.com/office/drawing/2010/main" Requires="a14">
          <p:sp>
            <p:nvSpPr>
              <p:cNvPr id="10" name="TextBox 9"/>
              <p:cNvSpPr txBox="1"/>
              <p:nvPr/>
            </p:nvSpPr>
            <p:spPr>
              <a:xfrm>
                <a:off x="1707325" y="2438400"/>
                <a:ext cx="1601849"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charset="0"/>
                        </a:rPr>
                        <m:t>𝑧</m:t>
                      </m:r>
                      <m:r>
                        <a:rPr lang="en-US" sz="3200" b="0" i="1" smtClean="0">
                          <a:latin typeface="Cambria Math" charset="0"/>
                        </a:rPr>
                        <m:t>=</m:t>
                      </m:r>
                      <m:sSup>
                        <m:sSupPr>
                          <m:ctrlPr>
                            <a:rPr lang="en-US" sz="3200" b="0" i="1" smtClean="0">
                              <a:latin typeface="Cambria Math" charset="0"/>
                            </a:rPr>
                          </m:ctrlPr>
                        </m:sSupPr>
                        <m:e>
                          <m:r>
                            <a:rPr lang="en-US" sz="3200" b="0" i="1" smtClean="0">
                              <a:latin typeface="Cambria Math" charset="0"/>
                            </a:rPr>
                            <m:t>𝑤</m:t>
                          </m:r>
                        </m:e>
                        <m:sup>
                          <m:r>
                            <a:rPr lang="en-US" sz="3200" b="0" i="1" smtClean="0">
                              <a:latin typeface="Cambria Math" charset="0"/>
                            </a:rPr>
                            <m:t>𝑇</m:t>
                          </m:r>
                        </m:sup>
                      </m:sSup>
                      <m:r>
                        <a:rPr lang="en-US" sz="3200" b="0" i="1" smtClean="0">
                          <a:latin typeface="Cambria Math" charset="0"/>
                        </a:rPr>
                        <m:t>𝑥</m:t>
                      </m:r>
                    </m:oMath>
                  </m:oMathPara>
                </a14:m>
                <a:endParaRPr lang="en-US" sz="3200" dirty="0"/>
              </a:p>
            </p:txBody>
          </p:sp>
        </mc:Choice>
        <mc:Fallback>
          <p:sp>
            <p:nvSpPr>
              <p:cNvPr id="10" name="TextBox 9"/>
              <p:cNvSpPr txBox="1">
                <a:spLocks noRot="1" noChangeAspect="1" noMove="1" noResize="1" noEditPoints="1" noAdjustHandles="1" noChangeArrowheads="1" noChangeShapeType="1" noTextEdit="1"/>
              </p:cNvSpPr>
              <p:nvPr/>
            </p:nvSpPr>
            <p:spPr>
              <a:xfrm>
                <a:off x="1707325" y="2438400"/>
                <a:ext cx="1601849" cy="492443"/>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313302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itle 1"/>
          <p:cNvSpPr>
            <a:spLocks noGrp="1"/>
          </p:cNvSpPr>
          <p:nvPr>
            <p:ph type="title"/>
          </p:nvPr>
        </p:nvSpPr>
        <p:spPr/>
        <p:txBody>
          <a:bodyPr/>
          <a:lstStyle/>
          <a:p>
            <a:r>
              <a:rPr lang="en-US" altLang="zh-CN" dirty="0">
                <a:ea typeface="SimSun" charset="-122"/>
              </a:rPr>
              <a:t>Mathematical Formulation</a:t>
            </a:r>
          </a:p>
        </p:txBody>
      </p:sp>
      <p:sp>
        <p:nvSpPr>
          <p:cNvPr id="3" name="Content Placeholder 2"/>
          <p:cNvSpPr>
            <a:spLocks noGrp="1"/>
          </p:cNvSpPr>
          <p:nvPr>
            <p:ph idx="1"/>
          </p:nvPr>
        </p:nvSpPr>
        <p:spPr/>
        <p:txBody>
          <a:bodyPr>
            <a:normAutofit/>
          </a:bodyPr>
          <a:lstStyle/>
          <a:p>
            <a:endParaRPr lang="en-US" altLang="en-US" dirty="0"/>
          </a:p>
          <a:p>
            <a:endParaRPr lang="en-US" altLang="en-US" dirty="0" smtClean="0"/>
          </a:p>
          <a:p>
            <a:endParaRPr lang="en-US" altLang="en-US" dirty="0"/>
          </a:p>
          <a:p>
            <a:r>
              <a:rPr lang="en-US" altLang="en-US" dirty="0" smtClean="0"/>
              <a:t>Solve </a:t>
            </a:r>
            <a:r>
              <a:rPr lang="en-US" altLang="en-US" dirty="0"/>
              <a:t>generalized eigenvector </a:t>
            </a:r>
            <a:r>
              <a:rPr lang="en-US" altLang="en-US" dirty="0" smtClean="0"/>
              <a:t>problem:</a:t>
            </a:r>
            <a:endParaRPr lang="en-US" altLang="en-US" b="1" i="1" dirty="0"/>
          </a:p>
          <a:p>
            <a:endParaRPr lang="en-US" altLang="en-US" dirty="0"/>
          </a:p>
          <a:p>
            <a:endParaRPr lang="en-US" altLang="en-US" dirty="0" smtClean="0"/>
          </a:p>
        </p:txBody>
      </p:sp>
      <p:graphicFrame>
        <p:nvGraphicFramePr>
          <p:cNvPr id="12" name="Object 4"/>
          <p:cNvGraphicFramePr>
            <a:graphicFrameLocks noChangeAspect="1"/>
          </p:cNvGraphicFramePr>
          <p:nvPr>
            <p:extLst>
              <p:ext uri="{D42A27DB-BD31-4B8C-83A1-F6EECF244321}">
                <p14:modId xmlns:p14="http://schemas.microsoft.com/office/powerpoint/2010/main" val="242446499"/>
              </p:ext>
            </p:extLst>
          </p:nvPr>
        </p:nvGraphicFramePr>
        <p:xfrm>
          <a:off x="2286000" y="1828800"/>
          <a:ext cx="3838395" cy="1364637"/>
        </p:xfrm>
        <a:graphic>
          <a:graphicData uri="http://schemas.openxmlformats.org/presentationml/2006/ole">
            <mc:AlternateContent xmlns:mc="http://schemas.openxmlformats.org/markup-compatibility/2006">
              <mc:Choice xmlns:v="urn:schemas-microsoft-com:vml" Requires="v">
                <p:oleObj spid="_x0000_s72752" name="Equation" r:id="rId3" imgW="1536480" imgH="533160" progId="Equation.3">
                  <p:embed/>
                </p:oleObj>
              </mc:Choice>
              <mc:Fallback>
                <p:oleObj name="Equation" r:id="rId3" imgW="153648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3838395" cy="1364637"/>
                      </a:xfrm>
                      <a:prstGeom prst="rect">
                        <a:avLst/>
                      </a:prstGeom>
                      <a:noFill/>
                      <a:ln>
                        <a:noFill/>
                      </a:ln>
                      <a:effectLst/>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475698479"/>
              </p:ext>
            </p:extLst>
          </p:nvPr>
        </p:nvGraphicFramePr>
        <p:xfrm>
          <a:off x="1752600" y="4110966"/>
          <a:ext cx="5353997" cy="686505"/>
        </p:xfrm>
        <a:graphic>
          <a:graphicData uri="http://schemas.openxmlformats.org/presentationml/2006/ole">
            <mc:AlternateContent xmlns:mc="http://schemas.openxmlformats.org/markup-compatibility/2006">
              <mc:Choice xmlns:v="urn:schemas-microsoft-com:vml" Requires="v">
                <p:oleObj spid="_x0000_s72753" name="Equation" r:id="rId5" imgW="1981080" imgH="228600" progId="Equation.3">
                  <p:embed/>
                </p:oleObj>
              </mc:Choice>
              <mc:Fallback>
                <p:oleObj name="Equation" r:id="rId5" imgW="19810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110966"/>
                        <a:ext cx="5353997" cy="686505"/>
                      </a:xfrm>
                      <a:prstGeom prst="rect">
                        <a:avLst/>
                      </a:prstGeom>
                      <a:noFill/>
                      <a:ln>
                        <a:noFill/>
                      </a:ln>
                      <a:effectLst/>
                    </p:spPr>
                  </p:pic>
                </p:oleObj>
              </mc:Fallback>
            </mc:AlternateContent>
          </a:graphicData>
        </a:graphic>
      </p:graphicFrame>
      <p:sp>
        <p:nvSpPr>
          <p:cNvPr id="2" name="Date Placeholder 1"/>
          <p:cNvSpPr>
            <a:spLocks noGrp="1"/>
          </p:cNvSpPr>
          <p:nvPr>
            <p:ph type="dt" sz="half" idx="10"/>
          </p:nvPr>
        </p:nvSpPr>
        <p:spPr/>
        <p:txBody>
          <a:bodyPr/>
          <a:lstStyle/>
          <a:p>
            <a:r>
              <a:rPr lang="en-US" smtClean="0"/>
              <a:t>07-Nov-17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56</a:t>
            </a:fld>
            <a:endParaRPr lang="en-US" dirty="0"/>
          </a:p>
        </p:txBody>
      </p:sp>
    </p:spTree>
    <p:extLst>
      <p:ext uri="{BB962C8B-B14F-4D97-AF65-F5344CB8AC3E}">
        <p14:creationId xmlns:p14="http://schemas.microsoft.com/office/powerpoint/2010/main" val="100828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Mathematical Formulation</a:t>
            </a:r>
          </a:p>
        </p:txBody>
      </p:sp>
      <p:sp>
        <p:nvSpPr>
          <p:cNvPr id="7176" name="Rectangle 3"/>
          <p:cNvSpPr>
            <a:spLocks noChangeArrowheads="1"/>
          </p:cNvSpPr>
          <p:nvPr/>
        </p:nvSpPr>
        <p:spPr bwMode="auto">
          <a:xfrm>
            <a:off x="685800" y="10668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r>
              <a:rPr lang="en-US" altLang="zh-CN" sz="2800" dirty="0">
                <a:ea typeface="SimSun" charset="-122"/>
                <a:cs typeface="Times New Roman" charset="0"/>
              </a:rPr>
              <a:t>Solution: Generalized Eigenvectors</a:t>
            </a:r>
          </a:p>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endParaRPr lang="en-US" altLang="zh-CN" sz="2800" dirty="0" smtClean="0">
              <a:ea typeface="SimSun" charset="-122"/>
              <a:cs typeface="Times New Roman" charset="0"/>
            </a:endParaRPr>
          </a:p>
          <a:p>
            <a:pPr eaLnBrk="1" hangingPunct="1">
              <a:spcBef>
                <a:spcPct val="20000"/>
              </a:spcBef>
              <a:buClr>
                <a:schemeClr val="tx1"/>
              </a:buClr>
              <a:buSzPct val="110000"/>
              <a:buFontTx/>
              <a:buChar char="•"/>
            </a:pPr>
            <a:r>
              <a:rPr lang="en-US" altLang="zh-CN" sz="2800" dirty="0" smtClean="0">
                <a:ea typeface="SimSun" charset="-122"/>
                <a:cs typeface="Times New Roman" charset="0"/>
              </a:rPr>
              <a:t>Rank </a:t>
            </a:r>
            <a:r>
              <a:rPr lang="en-US" altLang="zh-CN" sz="2800" dirty="0">
                <a:ea typeface="SimSun" charset="-122"/>
                <a:cs typeface="Times New Roman" charset="0"/>
              </a:rPr>
              <a:t>of </a:t>
            </a:r>
            <a:r>
              <a:rPr lang="en-US" altLang="zh-CN" sz="2800" b="1" i="1" dirty="0" err="1">
                <a:ea typeface="SimSun" charset="-122"/>
                <a:cs typeface="Times New Roman" charset="0"/>
              </a:rPr>
              <a:t>W</a:t>
            </a:r>
            <a:r>
              <a:rPr lang="en-US" altLang="zh-CN" sz="2800" b="1" i="1" baseline="-25000" dirty="0" err="1">
                <a:ea typeface="SimSun" charset="-122"/>
                <a:cs typeface="Times New Roman" charset="0"/>
              </a:rPr>
              <a:t>opt</a:t>
            </a:r>
            <a:r>
              <a:rPr lang="en-US" altLang="zh-CN" sz="2800" dirty="0">
                <a:ea typeface="SimSun" charset="-122"/>
                <a:cs typeface="Times New Roman" charset="0"/>
              </a:rPr>
              <a:t> is limited</a:t>
            </a:r>
          </a:p>
          <a:p>
            <a:pPr lvl="1" eaLnBrk="1" hangingPunct="1">
              <a:spcBef>
                <a:spcPct val="20000"/>
              </a:spcBef>
              <a:buClr>
                <a:schemeClr val="tx1"/>
              </a:buClr>
              <a:buSzPct val="110000"/>
              <a:buFont typeface="Arial" charset="0"/>
              <a:buChar char="–"/>
            </a:pPr>
            <a:r>
              <a:rPr lang="en-US" altLang="zh-CN" sz="2800" dirty="0">
                <a:ea typeface="SimSun" charset="-122"/>
                <a:cs typeface="Times New Roman" charset="0"/>
              </a:rPr>
              <a:t>Rank(S</a:t>
            </a:r>
            <a:r>
              <a:rPr lang="en-US" altLang="zh-CN" sz="2800" baseline="-25000" dirty="0">
                <a:ea typeface="SimSun" charset="-122"/>
                <a:cs typeface="Times New Roman" charset="0"/>
              </a:rPr>
              <a:t>B</a:t>
            </a:r>
            <a:r>
              <a:rPr lang="en-US" altLang="zh-CN" sz="2800" dirty="0">
                <a:ea typeface="SimSun" charset="-122"/>
                <a:cs typeface="Times New Roman" charset="0"/>
              </a:rPr>
              <a:t>) &lt;= |C|-1</a:t>
            </a:r>
          </a:p>
          <a:p>
            <a:pPr lvl="1" eaLnBrk="1" hangingPunct="1">
              <a:spcBef>
                <a:spcPct val="20000"/>
              </a:spcBef>
              <a:buClr>
                <a:schemeClr val="tx1"/>
              </a:buClr>
              <a:buSzPct val="110000"/>
              <a:buFont typeface="Arial" charset="0"/>
              <a:buChar char="–"/>
            </a:pPr>
            <a:r>
              <a:rPr lang="en-US" altLang="zh-CN" sz="2800" dirty="0">
                <a:ea typeface="SimSun" charset="-122"/>
                <a:cs typeface="Times New Roman" charset="0"/>
              </a:rPr>
              <a:t>Rank(S</a:t>
            </a:r>
            <a:r>
              <a:rPr lang="en-US" altLang="zh-CN" sz="2800" baseline="-25000" dirty="0">
                <a:ea typeface="SimSun" charset="-122"/>
                <a:cs typeface="Times New Roman" charset="0"/>
              </a:rPr>
              <a:t>W</a:t>
            </a:r>
            <a:r>
              <a:rPr lang="en-US" altLang="zh-CN" sz="2800" dirty="0">
                <a:ea typeface="SimSun" charset="-122"/>
                <a:cs typeface="Times New Roman" charset="0"/>
              </a:rPr>
              <a:t>) &lt;= N-C</a:t>
            </a:r>
          </a:p>
        </p:txBody>
      </p:sp>
      <p:graphicFrame>
        <p:nvGraphicFramePr>
          <p:cNvPr id="155653" name="Object 5"/>
          <p:cNvGraphicFramePr>
            <a:graphicFrameLocks noChangeAspect="1"/>
          </p:cNvGraphicFramePr>
          <p:nvPr>
            <p:extLst>
              <p:ext uri="{D42A27DB-BD31-4B8C-83A1-F6EECF244321}">
                <p14:modId xmlns:p14="http://schemas.microsoft.com/office/powerpoint/2010/main" val="693785086"/>
              </p:ext>
            </p:extLst>
          </p:nvPr>
        </p:nvGraphicFramePr>
        <p:xfrm>
          <a:off x="2362200" y="2884487"/>
          <a:ext cx="4335463" cy="392113"/>
        </p:xfrm>
        <a:graphic>
          <a:graphicData uri="http://schemas.openxmlformats.org/presentationml/2006/ole">
            <mc:AlternateContent xmlns:mc="http://schemas.openxmlformats.org/markup-compatibility/2006">
              <mc:Choice xmlns:v="urn:schemas-microsoft-com:vml" Requires="v">
                <p:oleObj spid="_x0000_s71706" name="Equation" r:id="rId3" imgW="4216320" imgH="380880" progId="Equation.3">
                  <p:embed/>
                </p:oleObj>
              </mc:Choice>
              <mc:Fallback>
                <p:oleObj name="Equation" r:id="rId3" imgW="4216320" imgH="380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884487"/>
                        <a:ext cx="4335463"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57</a:t>
            </a:fld>
            <a:endParaRPr lang="en-US" dirty="0"/>
          </a:p>
        </p:txBody>
      </p:sp>
    </p:spTree>
    <p:extLst>
      <p:ext uri="{BB962C8B-B14F-4D97-AF65-F5344CB8AC3E}">
        <p14:creationId xmlns:p14="http://schemas.microsoft.com/office/powerpoint/2010/main" val="179463414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09600" y="152400"/>
            <a:ext cx="8001000" cy="990600"/>
          </a:xfrm>
          <a:prstGeom prst="rect">
            <a:avLst/>
          </a:prstGeom>
          <a:noFill/>
          <a:ln w="9525">
            <a:noFill/>
            <a:miter lim="800000"/>
            <a:headEnd/>
            <a:tailEnd/>
          </a:ln>
        </p:spPr>
        <p:txBody>
          <a:bodyPr anchor="b"/>
          <a:lstStyle/>
          <a:p>
            <a:pPr algn="ctr"/>
            <a:r>
              <a:rPr lang="en-US" altLang="zh-CN" sz="4000" dirty="0" smtClean="0">
                <a:ea typeface="SimSun" pitchFamily="2" charset="-122"/>
              </a:rPr>
              <a:t>PCA vs. LDA</a:t>
            </a:r>
            <a:endParaRPr lang="en-US" altLang="zh-CN" sz="4000" dirty="0">
              <a:solidFill>
                <a:srgbClr val="40458C"/>
              </a:solidFill>
              <a:ea typeface="SimSun" pitchFamily="2" charset="-122"/>
            </a:endParaRPr>
          </a:p>
        </p:txBody>
      </p:sp>
      <p:sp>
        <p:nvSpPr>
          <p:cNvPr id="53251" name="Rectangle 3" descr="Rectangle: Click to edit Master text styles&#10;Second level&#10;Third level&#10;Fourth level&#10;Fifth level"/>
          <p:cNvSpPr>
            <a:spLocks noChangeArrowheads="1"/>
          </p:cNvSpPr>
          <p:nvPr/>
        </p:nvSpPr>
        <p:spPr bwMode="auto">
          <a:xfrm>
            <a:off x="838200" y="1752600"/>
            <a:ext cx="7772400" cy="3886200"/>
          </a:xfrm>
          <a:prstGeom prst="rect">
            <a:avLst/>
          </a:prstGeom>
          <a:noFill/>
          <a:ln w="9525">
            <a:noFill/>
            <a:miter lim="800000"/>
            <a:headEnd/>
            <a:tailEnd/>
          </a:ln>
        </p:spPr>
        <p:txBody>
          <a:bodyPr/>
          <a:lstStyle/>
          <a:p>
            <a:pPr marL="342900" indent="-342900">
              <a:spcBef>
                <a:spcPct val="20000"/>
              </a:spcBef>
            </a:pPr>
            <a:endParaRPr lang="en-GB" sz="1000" dirty="0">
              <a:solidFill>
                <a:srgbClr val="000000"/>
              </a:solidFill>
            </a:endParaRPr>
          </a:p>
          <a:p>
            <a:pPr marL="342900" indent="-342900">
              <a:spcBef>
                <a:spcPct val="20000"/>
              </a:spcBef>
              <a:buFontTx/>
              <a:buChar char="•"/>
            </a:pPr>
            <a:r>
              <a:rPr lang="en-GB" sz="2800" dirty="0" err="1">
                <a:solidFill>
                  <a:srgbClr val="000000"/>
                </a:solidFill>
              </a:rPr>
              <a:t>Eigenfaces</a:t>
            </a:r>
            <a:r>
              <a:rPr lang="en-GB" sz="2800" dirty="0">
                <a:solidFill>
                  <a:srgbClr val="000000"/>
                </a:solidFill>
              </a:rPr>
              <a:t> exploit the max scatter of the training images in face space</a:t>
            </a:r>
          </a:p>
          <a:p>
            <a:pPr marL="342900" indent="-342900">
              <a:spcBef>
                <a:spcPct val="20000"/>
              </a:spcBef>
              <a:buFontTx/>
              <a:buChar char="•"/>
            </a:pPr>
            <a:r>
              <a:rPr lang="en-GB" sz="2800" dirty="0" err="1">
                <a:solidFill>
                  <a:srgbClr val="000000"/>
                </a:solidFill>
              </a:rPr>
              <a:t>Fisherfaces</a:t>
            </a:r>
            <a:r>
              <a:rPr lang="en-GB" sz="2800" dirty="0">
                <a:solidFill>
                  <a:srgbClr val="000000"/>
                </a:solidFill>
              </a:rPr>
              <a:t> attempt to maximise the </a:t>
            </a:r>
            <a:r>
              <a:rPr lang="en-GB" sz="2800" b="1" dirty="0">
                <a:solidFill>
                  <a:srgbClr val="000000"/>
                </a:solidFill>
              </a:rPr>
              <a:t>between class scatter</a:t>
            </a:r>
            <a:r>
              <a:rPr lang="en-GB" sz="2800" dirty="0">
                <a:solidFill>
                  <a:srgbClr val="000000"/>
                </a:solidFill>
              </a:rPr>
              <a:t>, while minimising the </a:t>
            </a:r>
            <a:r>
              <a:rPr lang="en-GB" sz="2800" b="1" dirty="0">
                <a:solidFill>
                  <a:srgbClr val="000000"/>
                </a:solidFill>
              </a:rPr>
              <a:t>within class scatter</a:t>
            </a:r>
            <a:r>
              <a:rPr lang="en-GB" sz="2800" dirty="0">
                <a:solidFill>
                  <a:srgbClr val="000000"/>
                </a:solidFill>
              </a:rPr>
              <a:t>.</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58</a:t>
            </a:fld>
            <a:endParaRPr lang="en-US" dirty="0"/>
          </a:p>
        </p:txBody>
      </p:sp>
    </p:spTree>
    <p:extLst>
      <p:ext uri="{BB962C8B-B14F-4D97-AF65-F5344CB8AC3E}">
        <p14:creationId xmlns:p14="http://schemas.microsoft.com/office/powerpoint/2010/main" val="36412171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1752600" y="1066800"/>
            <a:ext cx="5638800" cy="4948238"/>
          </a:xfrm>
          <a:prstGeom prst="rect">
            <a:avLst/>
          </a:prstGeom>
          <a:noFill/>
          <a:ln w="9525">
            <a:noFill/>
            <a:miter lim="800000"/>
            <a:headEnd/>
            <a:tailEnd/>
          </a:ln>
        </p:spPr>
      </p:pic>
      <p:sp>
        <p:nvSpPr>
          <p:cNvPr id="55300" name="Oval 4"/>
          <p:cNvSpPr>
            <a:spLocks noChangeArrowheads="1"/>
          </p:cNvSpPr>
          <p:nvPr/>
        </p:nvSpPr>
        <p:spPr bwMode="auto">
          <a:xfrm rot="-1559477">
            <a:off x="3492500" y="3835400"/>
            <a:ext cx="3429000" cy="990600"/>
          </a:xfrm>
          <a:prstGeom prst="ellipse">
            <a:avLst/>
          </a:prstGeom>
          <a:noFill/>
          <a:ln w="9525">
            <a:solidFill>
              <a:srgbClr val="FF0000"/>
            </a:solidFill>
            <a:round/>
            <a:headEnd/>
            <a:tailEnd/>
          </a:ln>
        </p:spPr>
        <p:txBody>
          <a:bodyPr wrap="none" anchor="ctr"/>
          <a:lstStyle/>
          <a:p>
            <a:endParaRPr lang="en-US"/>
          </a:p>
        </p:txBody>
      </p:sp>
      <p:sp>
        <p:nvSpPr>
          <p:cNvPr id="55301" name="Oval 5"/>
          <p:cNvSpPr>
            <a:spLocks noChangeArrowheads="1"/>
          </p:cNvSpPr>
          <p:nvPr/>
        </p:nvSpPr>
        <p:spPr bwMode="auto">
          <a:xfrm rot="-3483972">
            <a:off x="2362200" y="2895600"/>
            <a:ext cx="3429000" cy="990600"/>
          </a:xfrm>
          <a:prstGeom prst="ellipse">
            <a:avLst/>
          </a:prstGeom>
          <a:noFill/>
          <a:ln w="9525">
            <a:solidFill>
              <a:srgbClr val="0707C5"/>
            </a:solidFill>
            <a:round/>
            <a:headEnd/>
            <a:tailEnd/>
          </a:ln>
        </p:spPr>
        <p:txBody>
          <a:bodyPr wrap="none" anchor="ctr"/>
          <a:lstStyle/>
          <a:p>
            <a:endParaRPr lang="en-US"/>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59</a:t>
            </a:fld>
            <a:endParaRPr lang="en-US" dirty="0"/>
          </a:p>
        </p:txBody>
      </p:sp>
      <p:sp>
        <p:nvSpPr>
          <p:cNvPr id="8" name="Title 1"/>
          <p:cNvSpPr txBox="1">
            <a:spLocks/>
          </p:cNvSpPr>
          <p:nvPr/>
        </p:nvSpPr>
        <p:spPr>
          <a:xfrm>
            <a:off x="457200" y="76200"/>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Basic intuition: PCA vs. LDA</a:t>
            </a:r>
            <a:endParaRPr lang="en-US" dirty="0"/>
          </a:p>
        </p:txBody>
      </p:sp>
    </p:spTree>
    <p:extLst>
      <p:ext uri="{BB962C8B-B14F-4D97-AF65-F5344CB8AC3E}">
        <p14:creationId xmlns:p14="http://schemas.microsoft.com/office/powerpoint/2010/main" val="484752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609600" y="1371600"/>
            <a:ext cx="3810000" cy="4419600"/>
          </a:xfrm>
        </p:spPr>
        <p:txBody>
          <a:bodyPr/>
          <a:lstStyle/>
          <a:p>
            <a:pPr eaLnBrk="1" hangingPunct="1"/>
            <a:r>
              <a:rPr lang="en-US" dirty="0" smtClean="0"/>
              <a:t>Digital photography</a:t>
            </a:r>
          </a:p>
        </p:txBody>
      </p:sp>
      <p:pic>
        <p:nvPicPr>
          <p:cNvPr id="20484" name="Picture 4"/>
          <p:cNvPicPr>
            <a:picLocks noChangeAspect="1" noChangeArrowheads="1"/>
          </p:cNvPicPr>
          <p:nvPr/>
        </p:nvPicPr>
        <p:blipFill>
          <a:blip r:embed="rId2" cstate="print"/>
          <a:srcRect/>
          <a:stretch>
            <a:fillRect/>
          </a:stretch>
        </p:blipFill>
        <p:spPr bwMode="auto">
          <a:xfrm>
            <a:off x="1066800" y="1981200"/>
            <a:ext cx="5867400" cy="4044950"/>
          </a:xfrm>
          <a:prstGeom prst="rect">
            <a:avLst/>
          </a:prstGeom>
          <a:noFill/>
          <a:ln w="9525">
            <a:noFill/>
            <a:miter lim="800000"/>
            <a:headEnd/>
            <a:tailEnd/>
          </a:ln>
        </p:spPr>
      </p:pic>
      <p:sp>
        <p:nvSpPr>
          <p:cNvPr id="7"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a:t>
            </a:fld>
            <a:endParaRPr lang="en-US" dirty="0"/>
          </a:p>
        </p:txBody>
      </p:sp>
      <p:pic>
        <p:nvPicPr>
          <p:cNvPr id="4" name="Picture 3"/>
          <p:cNvPicPr>
            <a:picLocks noChangeAspect="1"/>
          </p:cNvPicPr>
          <p:nvPr/>
        </p:nvPicPr>
        <p:blipFill>
          <a:blip r:embed="rId3"/>
          <a:stretch>
            <a:fillRect/>
          </a:stretch>
        </p:blipFill>
        <p:spPr>
          <a:xfrm>
            <a:off x="6019800" y="997267"/>
            <a:ext cx="2921000" cy="2092167"/>
          </a:xfrm>
          <a:prstGeom prst="rect">
            <a:avLst/>
          </a:prstGeom>
        </p:spPr>
      </p:pic>
    </p:spTree>
    <p:extLst>
      <p:ext uri="{BB962C8B-B14F-4D97-AF65-F5344CB8AC3E}">
        <p14:creationId xmlns:p14="http://schemas.microsoft.com/office/powerpoint/2010/main" val="2757501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28600" y="76200"/>
            <a:ext cx="8686800" cy="914400"/>
          </a:xfrm>
          <a:prstGeom prst="rect">
            <a:avLst/>
          </a:prstGeom>
          <a:noFill/>
          <a:ln w="9525">
            <a:noFill/>
            <a:miter lim="800000"/>
            <a:headEnd/>
            <a:tailEnd/>
          </a:ln>
        </p:spPr>
        <p:txBody>
          <a:bodyPr anchor="b"/>
          <a:lstStyle/>
          <a:p>
            <a:pPr algn="ctr"/>
            <a:r>
              <a:rPr lang="en-US" altLang="zh-CN" sz="4000" dirty="0">
                <a:solidFill>
                  <a:srgbClr val="000000"/>
                </a:solidFill>
                <a:ea typeface="SimSun" pitchFamily="2" charset="-122"/>
              </a:rPr>
              <a:t>Results: </a:t>
            </a:r>
            <a:r>
              <a:rPr lang="en-US" altLang="zh-CN" sz="4000" dirty="0" err="1">
                <a:solidFill>
                  <a:srgbClr val="000000"/>
                </a:solidFill>
                <a:ea typeface="SimSun" pitchFamily="2" charset="-122"/>
              </a:rPr>
              <a:t>Eigenface</a:t>
            </a:r>
            <a:r>
              <a:rPr lang="en-US" altLang="zh-CN" sz="4000" dirty="0">
                <a:solidFill>
                  <a:srgbClr val="000000"/>
                </a:solidFill>
                <a:ea typeface="SimSun" pitchFamily="2" charset="-122"/>
              </a:rPr>
              <a:t> vs. </a:t>
            </a:r>
            <a:r>
              <a:rPr lang="en-US" altLang="zh-CN" sz="4000" dirty="0" err="1" smtClean="0">
                <a:solidFill>
                  <a:srgbClr val="000000"/>
                </a:solidFill>
                <a:ea typeface="SimSun" pitchFamily="2" charset="-122"/>
              </a:rPr>
              <a:t>Fisherface</a:t>
            </a:r>
            <a:endParaRPr lang="en-US" altLang="zh-CN" sz="4000" dirty="0">
              <a:solidFill>
                <a:srgbClr val="000000"/>
              </a:solidFill>
              <a:ea typeface="SimSun" pitchFamily="2" charset="-122"/>
            </a:endParaRPr>
          </a:p>
        </p:txBody>
      </p:sp>
      <p:sp>
        <p:nvSpPr>
          <p:cNvPr id="57347" name="Rectangle 3"/>
          <p:cNvSpPr>
            <a:spLocks noChangeArrowheads="1"/>
          </p:cNvSpPr>
          <p:nvPr/>
        </p:nvSpPr>
        <p:spPr bwMode="auto">
          <a:xfrm>
            <a:off x="304800" y="2971800"/>
            <a:ext cx="7772400" cy="685800"/>
          </a:xfrm>
          <a:prstGeom prst="rect">
            <a:avLst/>
          </a:prstGeom>
          <a:noFill/>
          <a:ln w="9525">
            <a:noFill/>
            <a:miter lim="800000"/>
            <a:headEnd/>
            <a:tailEnd/>
          </a:ln>
        </p:spPr>
        <p:txBody>
          <a:bodyPr lIns="92075" tIns="46038" rIns="92075" bIns="46038" anchor="ctr"/>
          <a:lstStyle/>
          <a:p>
            <a:pPr>
              <a:buFontTx/>
              <a:buChar char="•"/>
            </a:pPr>
            <a:r>
              <a:rPr lang="en-US" altLang="en-US" sz="2400">
                <a:solidFill>
                  <a:srgbClr val="000000"/>
                </a:solidFill>
                <a:latin typeface="Tahoma" pitchFamily="34" charset="0"/>
              </a:rPr>
              <a:t> Variation in Facial Expression, Eyewear, and Lighting</a:t>
            </a:r>
            <a:endParaRPr lang="en-US" altLang="zh-CN" sz="2400">
              <a:solidFill>
                <a:srgbClr val="000000"/>
              </a:solidFill>
              <a:latin typeface="Tahoma" pitchFamily="34" charset="0"/>
              <a:ea typeface="SimSun" pitchFamily="2" charset="-122"/>
            </a:endParaRPr>
          </a:p>
        </p:txBody>
      </p:sp>
      <p:sp>
        <p:nvSpPr>
          <p:cNvPr id="57348" name="Rectangle 4"/>
          <p:cNvSpPr>
            <a:spLocks noChangeArrowheads="1"/>
          </p:cNvSpPr>
          <p:nvPr/>
        </p:nvSpPr>
        <p:spPr bwMode="auto">
          <a:xfrm>
            <a:off x="685800" y="1524000"/>
            <a:ext cx="7772400" cy="14478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FontTx/>
              <a:buChar char="•"/>
            </a:pPr>
            <a:r>
              <a:rPr lang="en-US" altLang="zh-CN" sz="2800" dirty="0">
                <a:solidFill>
                  <a:srgbClr val="000000"/>
                </a:solidFill>
                <a:ea typeface="SimSun" pitchFamily="2" charset="-122"/>
              </a:rPr>
              <a:t>Input:	160 images of 16 people</a:t>
            </a:r>
          </a:p>
          <a:p>
            <a:pPr marL="342900" indent="-342900">
              <a:lnSpc>
                <a:spcPct val="90000"/>
              </a:lnSpc>
              <a:spcBef>
                <a:spcPct val="20000"/>
              </a:spcBef>
              <a:buFontTx/>
              <a:buChar char="•"/>
            </a:pPr>
            <a:r>
              <a:rPr lang="en-US" altLang="zh-CN" sz="2800" dirty="0">
                <a:solidFill>
                  <a:srgbClr val="000000"/>
                </a:solidFill>
                <a:ea typeface="SimSun" pitchFamily="2" charset="-122"/>
              </a:rPr>
              <a:t>Train:	159 images</a:t>
            </a:r>
          </a:p>
          <a:p>
            <a:pPr marL="342900" indent="-342900">
              <a:lnSpc>
                <a:spcPct val="90000"/>
              </a:lnSpc>
              <a:spcBef>
                <a:spcPct val="20000"/>
              </a:spcBef>
              <a:buFontTx/>
              <a:buChar char="•"/>
            </a:pPr>
            <a:r>
              <a:rPr lang="en-US" altLang="zh-CN" sz="2800" dirty="0">
                <a:solidFill>
                  <a:srgbClr val="000000"/>
                </a:solidFill>
                <a:ea typeface="SimSun" pitchFamily="2" charset="-122"/>
              </a:rPr>
              <a:t>Test:	1 image</a:t>
            </a:r>
          </a:p>
        </p:txBody>
      </p:sp>
      <p:pic>
        <p:nvPicPr>
          <p:cNvPr id="57349" name="Picture 5" descr="expressions"/>
          <p:cNvPicPr>
            <a:picLocks noChangeAspect="1" noChangeArrowheads="1"/>
          </p:cNvPicPr>
          <p:nvPr/>
        </p:nvPicPr>
        <p:blipFill>
          <a:blip r:embed="rId2" cstate="print"/>
          <a:srcRect/>
          <a:stretch>
            <a:fillRect/>
          </a:stretch>
        </p:blipFill>
        <p:spPr bwMode="auto">
          <a:xfrm>
            <a:off x="228600" y="4419600"/>
            <a:ext cx="8610600" cy="1371600"/>
          </a:xfrm>
          <a:prstGeom prst="rect">
            <a:avLst/>
          </a:prstGeom>
          <a:noFill/>
          <a:ln w="9525">
            <a:noFill/>
            <a:miter lim="800000"/>
            <a:headEnd/>
            <a:tailEnd/>
          </a:ln>
        </p:spPr>
      </p:pic>
      <p:sp>
        <p:nvSpPr>
          <p:cNvPr id="57350" name="AutoShape 6"/>
          <p:cNvSpPr>
            <a:spLocks/>
          </p:cNvSpPr>
          <p:nvPr/>
        </p:nvSpPr>
        <p:spPr bwMode="auto">
          <a:xfrm rot="-5400000">
            <a:off x="838200" y="4038600"/>
            <a:ext cx="76200" cy="533400"/>
          </a:xfrm>
          <a:prstGeom prst="rightBrace">
            <a:avLst>
              <a:gd name="adj1" fmla="val 58333"/>
              <a:gd name="adj2" fmla="val 50000"/>
            </a:avLst>
          </a:prstGeom>
          <a:noFill/>
          <a:ln w="28575">
            <a:solidFill>
              <a:schemeClr val="tx1"/>
            </a:solidFill>
            <a:round/>
            <a:headEnd/>
            <a:tailEnd/>
          </a:ln>
        </p:spPr>
        <p:txBody>
          <a:bodyPr wrap="none" anchor="ctr"/>
          <a:lstStyle/>
          <a:p>
            <a:endParaRPr lang="en-US"/>
          </a:p>
        </p:txBody>
      </p:sp>
      <p:sp>
        <p:nvSpPr>
          <p:cNvPr id="57351" name="AutoShape 7"/>
          <p:cNvSpPr>
            <a:spLocks/>
          </p:cNvSpPr>
          <p:nvPr/>
        </p:nvSpPr>
        <p:spPr bwMode="auto">
          <a:xfrm rot="-5400000">
            <a:off x="1676400" y="4038600"/>
            <a:ext cx="76200" cy="533400"/>
          </a:xfrm>
          <a:prstGeom prst="rightBrace">
            <a:avLst>
              <a:gd name="adj1" fmla="val 58333"/>
              <a:gd name="adj2" fmla="val 50000"/>
            </a:avLst>
          </a:prstGeom>
          <a:noFill/>
          <a:ln w="28575">
            <a:solidFill>
              <a:schemeClr val="tx1"/>
            </a:solidFill>
            <a:round/>
            <a:headEnd/>
            <a:tailEnd/>
          </a:ln>
        </p:spPr>
        <p:txBody>
          <a:bodyPr wrap="none" anchor="ctr"/>
          <a:lstStyle/>
          <a:p>
            <a:endParaRPr lang="en-US"/>
          </a:p>
        </p:txBody>
      </p:sp>
      <p:sp>
        <p:nvSpPr>
          <p:cNvPr id="57352" name="AutoShape 8"/>
          <p:cNvSpPr>
            <a:spLocks/>
          </p:cNvSpPr>
          <p:nvPr/>
        </p:nvSpPr>
        <p:spPr bwMode="auto">
          <a:xfrm rot="-5400000">
            <a:off x="3314700" y="3162300"/>
            <a:ext cx="76200" cy="2286000"/>
          </a:xfrm>
          <a:prstGeom prst="rightBrace">
            <a:avLst>
              <a:gd name="adj1" fmla="val 250000"/>
              <a:gd name="adj2" fmla="val 50000"/>
            </a:avLst>
          </a:prstGeom>
          <a:noFill/>
          <a:ln w="28575">
            <a:solidFill>
              <a:schemeClr val="tx1"/>
            </a:solidFill>
            <a:round/>
            <a:headEnd/>
            <a:tailEnd/>
          </a:ln>
        </p:spPr>
        <p:txBody>
          <a:bodyPr wrap="none" anchor="ctr"/>
          <a:lstStyle/>
          <a:p>
            <a:endParaRPr lang="en-US"/>
          </a:p>
        </p:txBody>
      </p:sp>
      <p:sp>
        <p:nvSpPr>
          <p:cNvPr id="57353" name="AutoShape 9"/>
          <p:cNvSpPr>
            <a:spLocks/>
          </p:cNvSpPr>
          <p:nvPr/>
        </p:nvSpPr>
        <p:spPr bwMode="auto">
          <a:xfrm rot="-5400000">
            <a:off x="6705600" y="2209800"/>
            <a:ext cx="76200" cy="4191000"/>
          </a:xfrm>
          <a:prstGeom prst="rightBrace">
            <a:avLst>
              <a:gd name="adj1" fmla="val 458333"/>
              <a:gd name="adj2" fmla="val 50000"/>
            </a:avLst>
          </a:prstGeom>
          <a:noFill/>
          <a:ln w="28575">
            <a:solidFill>
              <a:schemeClr val="tx1"/>
            </a:solidFill>
            <a:round/>
            <a:headEnd/>
            <a:tailEnd/>
          </a:ln>
        </p:spPr>
        <p:txBody>
          <a:bodyPr wrap="none" anchor="ctr"/>
          <a:lstStyle/>
          <a:p>
            <a:endParaRPr lang="en-US"/>
          </a:p>
        </p:txBody>
      </p:sp>
      <p:sp>
        <p:nvSpPr>
          <p:cNvPr id="57354" name="Text Box 10"/>
          <p:cNvSpPr txBox="1">
            <a:spLocks noChangeArrowheads="1"/>
          </p:cNvSpPr>
          <p:nvPr/>
        </p:nvSpPr>
        <p:spPr bwMode="auto">
          <a:xfrm>
            <a:off x="381000" y="3581400"/>
            <a:ext cx="9144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With glasses</a:t>
            </a:r>
            <a:endParaRPr lang="en-US" altLang="zh-CN" sz="1600">
              <a:solidFill>
                <a:srgbClr val="000000"/>
              </a:solidFill>
              <a:ea typeface="SimSun" pitchFamily="2" charset="-122"/>
              <a:cs typeface="Times New Roman (Hebrew)" pitchFamily="26" charset="-79"/>
            </a:endParaRPr>
          </a:p>
        </p:txBody>
      </p:sp>
      <p:sp>
        <p:nvSpPr>
          <p:cNvPr id="57355" name="Text Box 11"/>
          <p:cNvSpPr txBox="1">
            <a:spLocks noChangeArrowheads="1"/>
          </p:cNvSpPr>
          <p:nvPr/>
        </p:nvSpPr>
        <p:spPr bwMode="auto">
          <a:xfrm>
            <a:off x="1371600" y="3581400"/>
            <a:ext cx="10668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Without glasses</a:t>
            </a:r>
            <a:endParaRPr lang="en-US" altLang="zh-CN" sz="2400">
              <a:solidFill>
                <a:srgbClr val="000000"/>
              </a:solidFill>
              <a:ea typeface="SimSun" pitchFamily="2" charset="-122"/>
              <a:cs typeface="Times New Roman (Hebrew)" pitchFamily="26" charset="-79"/>
            </a:endParaRPr>
          </a:p>
        </p:txBody>
      </p:sp>
      <p:sp>
        <p:nvSpPr>
          <p:cNvPr id="57356" name="Text Box 12"/>
          <p:cNvSpPr txBox="1">
            <a:spLocks noChangeArrowheads="1"/>
          </p:cNvSpPr>
          <p:nvPr/>
        </p:nvSpPr>
        <p:spPr bwMode="auto">
          <a:xfrm>
            <a:off x="2667000" y="3581400"/>
            <a:ext cx="12954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3 Lighting conditions</a:t>
            </a:r>
            <a:endParaRPr lang="en-US" altLang="zh-CN" sz="2400">
              <a:solidFill>
                <a:srgbClr val="000000"/>
              </a:solidFill>
              <a:ea typeface="SimSun" pitchFamily="2" charset="-122"/>
              <a:cs typeface="Times New Roman (Hebrew)" pitchFamily="26" charset="-79"/>
            </a:endParaRPr>
          </a:p>
        </p:txBody>
      </p:sp>
      <p:sp>
        <p:nvSpPr>
          <p:cNvPr id="57357" name="Text Box 13"/>
          <p:cNvSpPr txBox="1">
            <a:spLocks noChangeArrowheads="1"/>
          </p:cNvSpPr>
          <p:nvPr/>
        </p:nvSpPr>
        <p:spPr bwMode="auto">
          <a:xfrm>
            <a:off x="5943600" y="3657600"/>
            <a:ext cx="1524000" cy="336550"/>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5 expressions</a:t>
            </a:r>
            <a:endParaRPr lang="en-US" altLang="zh-CN" sz="2400">
              <a:solidFill>
                <a:srgbClr val="000000"/>
              </a:solidFill>
              <a:ea typeface="SimSun" pitchFamily="2" charset="-122"/>
              <a:cs typeface="Times New Roman (Hebrew)" pitchFamily="26" charset="-79"/>
            </a:endParaRP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dirty="0"/>
          </a:p>
        </p:txBody>
      </p:sp>
    </p:spTree>
    <p:extLst>
      <p:ext uri="{BB962C8B-B14F-4D97-AF65-F5344CB8AC3E}">
        <p14:creationId xmlns:p14="http://schemas.microsoft.com/office/powerpoint/2010/main" val="25121118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09600" y="304800"/>
            <a:ext cx="7772400" cy="762000"/>
          </a:xfrm>
          <a:prstGeom prst="rect">
            <a:avLst/>
          </a:prstGeom>
          <a:noFill/>
          <a:ln w="9525">
            <a:noFill/>
            <a:miter lim="800000"/>
            <a:headEnd/>
            <a:tailEnd/>
          </a:ln>
        </p:spPr>
        <p:txBody>
          <a:bodyPr anchor="b"/>
          <a:lstStyle/>
          <a:p>
            <a:pPr algn="ctr"/>
            <a:r>
              <a:rPr lang="en-US" altLang="zh-CN" sz="4400" dirty="0" err="1">
                <a:solidFill>
                  <a:srgbClr val="000000"/>
                </a:solidFill>
                <a:ea typeface="SimSun" pitchFamily="2" charset="-122"/>
              </a:rPr>
              <a:t>Eigenface</a:t>
            </a:r>
            <a:r>
              <a:rPr lang="en-US" altLang="zh-CN" sz="4400" dirty="0">
                <a:solidFill>
                  <a:srgbClr val="000000"/>
                </a:solidFill>
                <a:ea typeface="SimSun" pitchFamily="2" charset="-122"/>
              </a:rPr>
              <a:t> vs. </a:t>
            </a:r>
            <a:r>
              <a:rPr lang="en-US" altLang="zh-CN" sz="4400" dirty="0" err="1" smtClean="0">
                <a:solidFill>
                  <a:srgbClr val="000000"/>
                </a:solidFill>
                <a:ea typeface="SimSun" pitchFamily="2" charset="-122"/>
              </a:rPr>
              <a:t>Fisherface</a:t>
            </a:r>
            <a:endParaRPr lang="en-US" altLang="zh-CN" sz="4400" dirty="0">
              <a:solidFill>
                <a:srgbClr val="000000"/>
              </a:solidFill>
              <a:ea typeface="SimSun" pitchFamily="2" charset="-122"/>
            </a:endParaRPr>
          </a:p>
        </p:txBody>
      </p:sp>
      <p:pic>
        <p:nvPicPr>
          <p:cNvPr id="58371" name="Picture 3" descr="expressionsgraph"/>
          <p:cNvPicPr>
            <a:picLocks noChangeAspect="1" noChangeArrowheads="1"/>
          </p:cNvPicPr>
          <p:nvPr/>
        </p:nvPicPr>
        <p:blipFill>
          <a:blip r:embed="rId2" cstate="print"/>
          <a:srcRect/>
          <a:stretch>
            <a:fillRect/>
          </a:stretch>
        </p:blipFill>
        <p:spPr bwMode="auto">
          <a:xfrm>
            <a:off x="1295400" y="1295400"/>
            <a:ext cx="7162800" cy="46736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dirty="0"/>
          </a:p>
        </p:txBody>
      </p:sp>
    </p:spTree>
    <p:extLst>
      <p:ext uri="{BB962C8B-B14F-4D97-AF65-F5344CB8AC3E}">
        <p14:creationId xmlns:p14="http://schemas.microsoft.com/office/powerpoint/2010/main" val="6730015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t>Introduction to face recognition</a:t>
            </a:r>
          </a:p>
          <a:p>
            <a:r>
              <a:rPr lang="en-US" dirty="0" smtClean="0"/>
              <a:t>The </a:t>
            </a:r>
            <a:r>
              <a:rPr lang="en-US" dirty="0" err="1" smtClean="0"/>
              <a:t>Eigenfaces</a:t>
            </a:r>
            <a:r>
              <a:rPr lang="en-US" dirty="0" smtClean="0"/>
              <a:t> Algorithm</a:t>
            </a:r>
          </a:p>
          <a:p>
            <a:r>
              <a:rPr lang="en-US" dirty="0" smtClean="0"/>
              <a:t>Linear Discriminant Analysis (LDA)</a:t>
            </a:r>
            <a:endParaRPr lang="en-US" dirty="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62</a:t>
            </a:fld>
            <a:endParaRPr lang="en-US" dirty="0"/>
          </a:p>
        </p:txBody>
      </p:sp>
      <p:sp>
        <p:nvSpPr>
          <p:cNvPr id="7" name="TextBox 6"/>
          <p:cNvSpPr txBox="1"/>
          <p:nvPr/>
        </p:nvSpPr>
        <p:spPr>
          <a:xfrm>
            <a:off x="249688" y="5001161"/>
            <a:ext cx="8686800" cy="1323439"/>
          </a:xfrm>
          <a:prstGeom prst="rect">
            <a:avLst/>
          </a:prstGeom>
          <a:noFill/>
        </p:spPr>
        <p:txBody>
          <a:bodyPr wrap="square" rtlCol="0">
            <a:spAutoFit/>
          </a:bodyPr>
          <a:lstStyle/>
          <a:p>
            <a:r>
              <a:rPr lang="en-US" sz="1600" dirty="0" smtClean="0"/>
              <a:t>Turk and </a:t>
            </a:r>
            <a:r>
              <a:rPr lang="en-US" sz="1600" dirty="0" err="1" smtClean="0"/>
              <a:t>Pentland</a:t>
            </a:r>
            <a:r>
              <a:rPr lang="en-US" sz="1600" dirty="0" smtClean="0"/>
              <a:t>, </a:t>
            </a:r>
            <a:r>
              <a:rPr lang="en-US" sz="1600" dirty="0" err="1" smtClean="0"/>
              <a:t>Eigenfaces</a:t>
            </a:r>
            <a:r>
              <a:rPr lang="en-US" sz="1600" dirty="0" smtClean="0"/>
              <a:t> for Recognition, </a:t>
            </a:r>
            <a:r>
              <a:rPr lang="en-US" sz="1600" i="1" dirty="0"/>
              <a:t>Journal of Cognitive Neuroscience</a:t>
            </a:r>
            <a:r>
              <a:rPr lang="en-US" sz="1600" dirty="0"/>
              <a:t> </a:t>
            </a:r>
            <a:r>
              <a:rPr lang="en-US" sz="1600" b="1" dirty="0"/>
              <a:t>3</a:t>
            </a:r>
            <a:r>
              <a:rPr lang="en-US" sz="1600" dirty="0"/>
              <a:t> (1): 71–86</a:t>
            </a:r>
            <a:r>
              <a:rPr lang="en-US" sz="1600" dirty="0" smtClean="0"/>
              <a:t>.</a:t>
            </a:r>
          </a:p>
          <a:p>
            <a:endParaRPr lang="en-US" sz="1600" dirty="0"/>
          </a:p>
          <a:p>
            <a:r>
              <a:rPr lang="en-US" sz="1600" dirty="0" smtClean="0"/>
              <a:t>P</a:t>
            </a:r>
            <a:r>
              <a:rPr lang="en-US" sz="1600" dirty="0"/>
              <a:t>. </a:t>
            </a:r>
            <a:r>
              <a:rPr lang="en-US" sz="1600" dirty="0" err="1"/>
              <a:t>Belhumeur</a:t>
            </a:r>
            <a:r>
              <a:rPr lang="en-US" sz="1600" dirty="0"/>
              <a:t>, J. </a:t>
            </a:r>
            <a:r>
              <a:rPr lang="en-US" sz="1600" dirty="0" err="1"/>
              <a:t>Hespanha</a:t>
            </a:r>
            <a:r>
              <a:rPr lang="en-US" sz="1600" dirty="0"/>
              <a:t>, and D. </a:t>
            </a:r>
            <a:r>
              <a:rPr lang="en-US" sz="1600" dirty="0" err="1" smtClean="0"/>
              <a:t>Kriegman</a:t>
            </a:r>
            <a:r>
              <a:rPr lang="en-US" sz="1600" dirty="0" smtClean="0"/>
              <a:t>. </a:t>
            </a:r>
            <a:r>
              <a:rPr lang="en-US" sz="1600" dirty="0"/>
              <a:t>"</a:t>
            </a:r>
            <a:r>
              <a:rPr lang="en-US" sz="1600" dirty="0" err="1"/>
              <a:t>Eigenfaces</a:t>
            </a:r>
            <a:r>
              <a:rPr lang="en-US" sz="1600" dirty="0"/>
              <a:t> vs. </a:t>
            </a:r>
            <a:r>
              <a:rPr lang="en-US" sz="1600" dirty="0" err="1"/>
              <a:t>Fisherfaces</a:t>
            </a:r>
            <a:r>
              <a:rPr lang="en-US" sz="1600" dirty="0"/>
              <a:t>: Recognition </a:t>
            </a:r>
            <a:endParaRPr lang="en-US" sz="1600" dirty="0" smtClean="0"/>
          </a:p>
          <a:p>
            <a:r>
              <a:rPr lang="en-US" sz="1600" dirty="0" smtClean="0"/>
              <a:t>Using </a:t>
            </a:r>
            <a:r>
              <a:rPr lang="en-US" sz="1600" dirty="0"/>
              <a:t>Class Specific Linear Projection". </a:t>
            </a:r>
            <a:r>
              <a:rPr lang="en-US" sz="1600" i="1" dirty="0"/>
              <a:t>IEEE Transactions on pattern analysis and machine </a:t>
            </a:r>
            <a:endParaRPr lang="en-US" sz="1600" i="1" dirty="0" smtClean="0"/>
          </a:p>
          <a:p>
            <a:r>
              <a:rPr lang="en-US" sz="1600" i="1" dirty="0" smtClean="0"/>
              <a:t>intelligence</a:t>
            </a:r>
            <a:r>
              <a:rPr lang="en-US" sz="1600" dirty="0" smtClean="0"/>
              <a:t> </a:t>
            </a:r>
            <a:r>
              <a:rPr lang="en-US" sz="1600" b="1" dirty="0"/>
              <a:t>19</a:t>
            </a:r>
            <a:r>
              <a:rPr lang="en-US" sz="1600" dirty="0"/>
              <a:t> (7): 711</a:t>
            </a:r>
            <a:r>
              <a:rPr lang="en-US" sz="1600" dirty="0" smtClean="0"/>
              <a:t>. 1997.</a:t>
            </a:r>
          </a:p>
        </p:txBody>
      </p:sp>
    </p:spTree>
    <p:extLst>
      <p:ext uri="{BB962C8B-B14F-4D97-AF65-F5344CB8AC3E}">
        <p14:creationId xmlns:p14="http://schemas.microsoft.com/office/powerpoint/2010/main" val="1833409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1507" name="Rectangle 3"/>
          <p:cNvSpPr>
            <a:spLocks noGrp="1" noChangeArrowheads="1"/>
          </p:cNvSpPr>
          <p:nvPr>
            <p:ph type="body" sz="half" idx="1"/>
          </p:nvPr>
        </p:nvSpPr>
        <p:spPr>
          <a:xfrm>
            <a:off x="609600" y="1219200"/>
            <a:ext cx="3810000" cy="4724400"/>
          </a:xfrm>
        </p:spPr>
        <p:txBody>
          <a:bodyPr/>
          <a:lstStyle/>
          <a:p>
            <a:pPr eaLnBrk="1" hangingPunct="1"/>
            <a:r>
              <a:rPr lang="en-US" dirty="0" smtClean="0"/>
              <a:t>Digital photography</a:t>
            </a:r>
          </a:p>
          <a:p>
            <a:pPr eaLnBrk="1" hangingPunct="1"/>
            <a:r>
              <a:rPr lang="en-US" dirty="0" smtClean="0"/>
              <a:t>Surveillance</a:t>
            </a:r>
          </a:p>
        </p:txBody>
      </p:sp>
      <p:pic>
        <p:nvPicPr>
          <p:cNvPr id="21508" name="Picture 4"/>
          <p:cNvPicPr>
            <a:picLocks noChangeAspect="1" noChangeArrowheads="1"/>
          </p:cNvPicPr>
          <p:nvPr/>
        </p:nvPicPr>
        <p:blipFill>
          <a:blip r:embed="rId2" cstate="print"/>
          <a:srcRect/>
          <a:stretch>
            <a:fillRect/>
          </a:stretch>
        </p:blipFill>
        <p:spPr bwMode="auto">
          <a:xfrm>
            <a:off x="3276600" y="1798369"/>
            <a:ext cx="5562600" cy="418306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dirty="0"/>
          </a:p>
        </p:txBody>
      </p:sp>
    </p:spTree>
    <p:extLst>
      <p:ext uri="{BB962C8B-B14F-4D97-AF65-F5344CB8AC3E}">
        <p14:creationId xmlns:p14="http://schemas.microsoft.com/office/powerpoint/2010/main" val="1337063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p:txBody>
      </p:sp>
      <p:pic>
        <p:nvPicPr>
          <p:cNvPr id="22532" name="Picture 4"/>
          <p:cNvPicPr>
            <a:picLocks noChangeAspect="1" noChangeArrowheads="1"/>
          </p:cNvPicPr>
          <p:nvPr/>
        </p:nvPicPr>
        <p:blipFill>
          <a:blip r:embed="rId2" cstate="print"/>
          <a:srcRect/>
          <a:stretch>
            <a:fillRect/>
          </a:stretch>
        </p:blipFill>
        <p:spPr bwMode="auto">
          <a:xfrm>
            <a:off x="4343400" y="1143000"/>
            <a:ext cx="4333875" cy="5486400"/>
          </a:xfrm>
          <a:prstGeom prst="rect">
            <a:avLst/>
          </a:prstGeom>
          <a:noFill/>
          <a:ln w="9525">
            <a:noFill/>
            <a:miter lim="800000"/>
            <a:headEnd/>
            <a:tailEnd/>
          </a:ln>
        </p:spPr>
      </p:pic>
      <p:sp>
        <p:nvSpPr>
          <p:cNvPr id="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a:t>
            </a:fld>
            <a:endParaRPr lang="en-US" dirty="0"/>
          </a:p>
        </p:txBody>
      </p:sp>
    </p:spTree>
    <p:extLst>
      <p:ext uri="{BB962C8B-B14F-4D97-AF65-F5344CB8AC3E}">
        <p14:creationId xmlns:p14="http://schemas.microsoft.com/office/powerpoint/2010/main" val="3533686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1143000"/>
          </a:xfrm>
        </p:spPr>
        <p:txBody>
          <a:bodyPr/>
          <a:lstStyle/>
          <a:p>
            <a:pPr eaLnBrk="1" hangingPunct="1"/>
            <a:r>
              <a:rPr lang="en-US" smtClean="0"/>
              <a:t>Face Recognition</a:t>
            </a:r>
          </a:p>
        </p:txBody>
      </p:sp>
      <p:sp>
        <p:nvSpPr>
          <p:cNvPr id="23555"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a:p>
            <a:pPr eaLnBrk="1" hangingPunct="1"/>
            <a:r>
              <a:rPr lang="en-US" smtClean="0"/>
              <a:t>Person tracking/id.</a:t>
            </a:r>
          </a:p>
        </p:txBody>
      </p:sp>
      <p:pic>
        <p:nvPicPr>
          <p:cNvPr id="23556" name="Picture 4"/>
          <p:cNvPicPr>
            <a:picLocks noChangeAspect="1" noChangeArrowheads="1"/>
          </p:cNvPicPr>
          <p:nvPr/>
        </p:nvPicPr>
        <p:blipFill>
          <a:blip r:embed="rId2" cstate="print"/>
          <a:srcRect/>
          <a:stretch>
            <a:fillRect/>
          </a:stretch>
        </p:blipFill>
        <p:spPr bwMode="auto">
          <a:xfrm>
            <a:off x="3962400" y="3124200"/>
            <a:ext cx="5181600" cy="292735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07-Nov-17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a:t>
            </a:fld>
            <a:endParaRPr lang="en-US" dirty="0"/>
          </a:p>
        </p:txBody>
      </p:sp>
    </p:spTree>
    <p:extLst>
      <p:ext uri="{BB962C8B-B14F-4D97-AF65-F5344CB8AC3E}">
        <p14:creationId xmlns:p14="http://schemas.microsoft.com/office/powerpoint/2010/main" val="42694793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10;\]&#10;\end{document}&#10;"/>
  <p:tag name="EXTERNALNAME" val="Edittex"/>
  <p:tag name="BLEND" val="False"/>
  <p:tag name="TRANSPARENT" val="False"/>
  <p:tag name="BITMAPFORMAT" val="bmpmono"/>
  <p:tag name="DEBUGINTERACTIVE" val="True"/>
  <p:tag name="ORIGWIDTH" val="4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1 \bf v_1&#10;\]&#10;\end{document}&#10;"/>
  <p:tag name="EXTERNALNAME" val="Edittex"/>
  <p:tag name="BLEND" val="False"/>
  <p:tag name="TRANSPARENT" val="False"/>
  <p:tag name="BITMAPFORMAT" val="bmpmono"/>
  <p:tag name="DEBUGINTERACTIVE" val="True"/>
  <p:tag name="ORIGWIDTH" val="161.1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2 \bf v_2&#10;\]&#10;\end{document}&#10;"/>
  <p:tag name="EXTERNALNAME" val="Edittex"/>
  <p:tag name="BLEND" val="False"/>
  <p:tag name="TRANSPARENT" val="False"/>
  <p:tag name="BITMAPFORMAT" val="bmpmono"/>
  <p:tag name="DEBUGINTERACTIVE" val="True"/>
  <p:tag name="ORIGWIDTH" val="161.1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3 \bf v_3&#10;\]&#10;\end{document}&#10;"/>
  <p:tag name="EXTERNALNAME" val="Edittex"/>
  <p:tag name="BLEND" val="False"/>
  <p:tag name="TRANSPARENT" val="False"/>
  <p:tag name="BITMAPFORMAT" val="bmpmono"/>
  <p:tag name="DEBUGINTERACTIVE" val="True"/>
  <p:tag name="ORIGWIDTH" val="161.12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4 \bf v_4&#10;\]&#10;\end{document}&#10;"/>
  <p:tag name="EXTERNALNAME" val="Edittex"/>
  <p:tag name="BLEND" val="False"/>
  <p:tag name="TRANSPARENT" val="False"/>
  <p:tag name="BITMAPFORMAT" val="bmpmono"/>
  <p:tag name="DEBUGINTERACTIVE" val="True"/>
  <p:tag name="ORIGWIDTH" val="161.12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5 \bf v_5&#10;\]&#10;\end{document}&#10;"/>
  <p:tag name="EXTERNALNAME" val="Edittex"/>
  <p:tag name="BLEND" val="False"/>
  <p:tag name="TRANSPARENT" val="False"/>
  <p:tag name="BITMAPFORMAT" val="bmpmono"/>
  <p:tag name="DEBUGINTERACTIVE" val="True"/>
  <p:tag name="ORIGWIDTH" val="161.1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6 \bf v_6&#10;\]&#10;\end{document}&#10;"/>
  <p:tag name="EXTERNALNAME" val="Edittex"/>
  <p:tag name="BLEND" val="False"/>
  <p:tag name="TRANSPARENT" val="False"/>
  <p:tag name="BITMAPFORMAT" val="bmpmono"/>
  <p:tag name="DEBUGINTERACTIVE" val="True"/>
  <p:tag name="ORIGWIDTH" val="161.12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7 \bf v_7&#10;\]&#10;\end{document}&#10;"/>
  <p:tag name="EXTERNALNAME" val="Edittex"/>
  <p:tag name="BLEND" val="False"/>
  <p:tag name="TRANSPARENT" val="False"/>
  <p:tag name="BITMAPFORMAT" val="bmpmono"/>
  <p:tag name="DEBUGINTERACTIVE" val="True"/>
  <p:tag name="ORIGWIDTH" val="164.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8 \bf v_8&#10;\]&#10;\end{document}&#10;"/>
  <p:tag name="EXTERNALNAME" val="Edittex"/>
  <p:tag name="BLEND" val="False"/>
  <p:tag name="TRANSPARENT" val="False"/>
  <p:tag name="BITMAPFORMAT" val="bmpmono"/>
  <p:tag name="DEBUGINTERACTIVE" val="True"/>
  <p:tag name="ORIGWIDTH" val="161.125"/>
</p:tagLst>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CS223B_slides_template</Template>
  <TotalTime>4775</TotalTime>
  <Words>1802</Words>
  <Application>Microsoft Macintosh PowerPoint</Application>
  <PresentationFormat>On-screen Show (4:3)</PresentationFormat>
  <Paragraphs>502</Paragraphs>
  <Slides>62</Slides>
  <Notes>17</Notes>
  <HiddenSlides>1</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80" baseType="lpstr">
      <vt:lpstr>Calibri</vt:lpstr>
      <vt:lpstr>Cambria Math</vt:lpstr>
      <vt:lpstr>Comic Sans MS</vt:lpstr>
      <vt:lpstr>Geneva</vt:lpstr>
      <vt:lpstr>Mangal</vt:lpstr>
      <vt:lpstr>ＭＳ Ｐゴシック</vt:lpstr>
      <vt:lpstr>PMingLiU</vt:lpstr>
      <vt:lpstr>SimSun</vt:lpstr>
      <vt:lpstr>Tahoma</vt:lpstr>
      <vt:lpstr>Times New Roman</vt:lpstr>
      <vt:lpstr>Times New Roman (Hebrew)</vt:lpstr>
      <vt:lpstr>TTE26B6D08t00</vt:lpstr>
      <vt:lpstr>Wingdings</vt:lpstr>
      <vt:lpstr>宋体</vt:lpstr>
      <vt:lpstr>Arial</vt:lpstr>
      <vt:lpstr>CS223B_slides_template</vt:lpstr>
      <vt:lpstr>Image</vt:lpstr>
      <vt:lpstr>Equation</vt:lpstr>
      <vt:lpstr>Lecture:  Face Recognition</vt:lpstr>
      <vt:lpstr>What we will learn today</vt:lpstr>
      <vt:lpstr>PowerPoint Presentation</vt:lpstr>
      <vt:lpstr>“Faces” in the brain fusiform face area</vt:lpstr>
      <vt:lpstr>Detection versus Recognition</vt:lpstr>
      <vt:lpstr>Face Recognition</vt:lpstr>
      <vt:lpstr>Face Recognition</vt:lpstr>
      <vt:lpstr>Face Recognition</vt:lpstr>
      <vt:lpstr>Face Recognition</vt:lpstr>
      <vt:lpstr>Face Recognition</vt:lpstr>
      <vt:lpstr>Face Recognition</vt:lpstr>
      <vt:lpstr>The Space of Faces</vt:lpstr>
      <vt:lpstr>100x100 images can contain many things other than faces!</vt:lpstr>
      <vt:lpstr>The Space of Faces</vt:lpstr>
      <vt:lpstr>Where have we seen something like this before?</vt:lpstr>
      <vt:lpstr>PowerPoint Presentation</vt:lpstr>
      <vt:lpstr>Key Idea</vt:lpstr>
      <vt:lpstr>What we will learn today</vt:lpstr>
      <vt:lpstr>Eigenfaces: key idea</vt:lpstr>
      <vt:lpstr>Training images: x1,…,xN</vt:lpstr>
      <vt:lpstr>Top eigenvectors: ɸ1,…,ɸk</vt:lpstr>
      <vt:lpstr>Visualization of eigenfaces</vt:lpstr>
      <vt:lpstr>Eigenface algorithm</vt:lpstr>
      <vt:lpstr>Eigenface algorithm</vt:lpstr>
      <vt:lpstr>Eigenface algorithm</vt:lpstr>
      <vt:lpstr>PowerPoint Presentation</vt:lpstr>
      <vt:lpstr>PowerPoint Presentation</vt:lpstr>
      <vt:lpstr>Eigenface algorithm</vt:lpstr>
      <vt:lpstr>PowerPoint Presentation</vt:lpstr>
      <vt:lpstr>Shortcomings</vt:lpstr>
      <vt:lpstr>PowerPoint Presentation</vt:lpstr>
      <vt:lpstr>Besides face recognitions,  we can also do Facial expression recognition</vt:lpstr>
      <vt:lpstr>Happiness subspace (method A)</vt:lpstr>
      <vt:lpstr>Disgust subspace (method A)</vt:lpstr>
      <vt:lpstr>Facial Expression Recognition Movies (method A)</vt:lpstr>
      <vt:lpstr>What we will learn today</vt:lpstr>
      <vt:lpstr>Which direction will is the first principle component?</vt:lpstr>
      <vt:lpstr>Fischer’s Linear Discriminant Analysis</vt:lpstr>
      <vt:lpstr>Difference between PCA and LDA</vt:lpstr>
      <vt:lpstr>PowerPoint Presentation</vt:lpstr>
      <vt:lpstr>PowerPoint Presentation</vt:lpstr>
      <vt:lpstr>PowerPoint Presentation</vt:lpstr>
      <vt:lpstr>Fischer’s Linear Discriminant Analysis</vt:lpstr>
      <vt:lpstr>PowerPoint Presentation</vt:lpstr>
      <vt:lpstr>LDA with 2 variables</vt:lpstr>
      <vt:lpstr>LDA with 2 variables</vt:lpstr>
      <vt:lpstr>LDA with 2 variables</vt:lpstr>
      <vt:lpstr>PowerPoint Presentation</vt:lpstr>
      <vt:lpstr>Linear Discriminant Analysis (LDA)</vt:lpstr>
      <vt:lpstr>Linear Discriminant Analysis (LDA)</vt:lpstr>
      <vt:lpstr>Linear Discriminant Analysis (LDA)</vt:lpstr>
      <vt:lpstr>PowerPoint Presentation</vt:lpstr>
      <vt:lpstr>PowerPoint Presentation</vt:lpstr>
      <vt:lpstr>PowerPoint Presentation</vt:lpstr>
      <vt:lpstr>PowerPoint Presentation</vt:lpstr>
      <vt:lpstr>Mathematical Formulation</vt:lpstr>
      <vt:lpstr>PowerPoint Presentation</vt:lpstr>
      <vt:lpstr>PowerPoint Presentation</vt:lpstr>
      <vt:lpstr>PowerPoint Presentation</vt:lpstr>
      <vt:lpstr>PowerPoint Presentation</vt:lpstr>
      <vt:lpstr>PowerPoint Presentation</vt:lpstr>
      <vt:lpstr>What we have learned today</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A Case Study of Computer Vision – Face Recognition</dc:title>
  <dc:creator>feifeili</dc:creator>
  <cp:lastModifiedBy>Ranjay Krishna</cp:lastModifiedBy>
  <cp:revision>93</cp:revision>
  <cp:lastPrinted>2017-11-06T22:41:51Z</cp:lastPrinted>
  <dcterms:created xsi:type="dcterms:W3CDTF">2010-12-26T05:48:40Z</dcterms:created>
  <dcterms:modified xsi:type="dcterms:W3CDTF">2017-11-07T01:29:15Z</dcterms:modified>
</cp:coreProperties>
</file>