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416" r:id="rId3"/>
    <p:sldId id="358" r:id="rId4"/>
    <p:sldId id="395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94" r:id="rId17"/>
    <p:sldId id="384" r:id="rId18"/>
    <p:sldId id="385" r:id="rId19"/>
    <p:sldId id="387" r:id="rId20"/>
    <p:sldId id="388" r:id="rId21"/>
    <p:sldId id="389" r:id="rId22"/>
    <p:sldId id="390" r:id="rId23"/>
    <p:sldId id="391" r:id="rId24"/>
    <p:sldId id="357" r:id="rId25"/>
    <p:sldId id="396" r:id="rId26"/>
    <p:sldId id="397" r:id="rId27"/>
    <p:sldId id="398" r:id="rId28"/>
    <p:sldId id="399" r:id="rId29"/>
    <p:sldId id="400" r:id="rId30"/>
    <p:sldId id="401" r:id="rId31"/>
    <p:sldId id="417" r:id="rId32"/>
    <p:sldId id="404" r:id="rId33"/>
    <p:sldId id="402" r:id="rId34"/>
    <p:sldId id="403" r:id="rId35"/>
    <p:sldId id="352" r:id="rId36"/>
    <p:sldId id="354" r:id="rId37"/>
    <p:sldId id="393" r:id="rId38"/>
    <p:sldId id="392" r:id="rId39"/>
    <p:sldId id="355" r:id="rId40"/>
    <p:sldId id="356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59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383838"/>
    <a:srgbClr val="850000"/>
    <a:srgbClr val="E61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25" autoAdjust="0"/>
    <p:restoredTop sz="94623"/>
  </p:normalViewPr>
  <p:slideViewPr>
    <p:cSldViewPr snapToObjects="1">
      <p:cViewPr varScale="1">
        <p:scale>
          <a:sx n="101" d="100"/>
          <a:sy n="101" d="100"/>
        </p:scale>
        <p:origin x="44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3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BE36EF20-56E6-A245-A0C6-FCE94244DF49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FE1BB279-24D0-E74F-842C-97E9CC57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5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4E0C6487-8DF9-0448-87B9-229C629F1A86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2673916B-D2F7-E340-96C7-8D932FD23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4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671-F378-4CE6-8488-233ACF2D7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4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EAD45EE-F5F1-A247-BA84-7A53A7EE1644}" type="slidenum">
              <a:rPr lang="en-US" altLang="en-US" sz="1300"/>
              <a:pPr eaLnBrk="1" hangingPunct="1"/>
              <a:t>59</a:t>
            </a:fld>
            <a:endParaRPr lang="en-US" altLang="en-US" sz="13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7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9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930D123-FD9C-A545-878D-4275113250C9}" type="slidenum">
              <a:rPr lang="en-US" altLang="en-US" sz="1300"/>
              <a:pPr eaLnBrk="1" hangingPunct="1"/>
              <a:t>52</a:t>
            </a:fld>
            <a:endParaRPr lang="en-US" altLang="en-US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76542E8-5018-7D4E-AD59-55DDD9A8D6F9}" type="slidenum">
              <a:rPr lang="en-US" altLang="en-US" sz="1300"/>
              <a:pPr eaLnBrk="1" hangingPunct="1"/>
              <a:t>53</a:t>
            </a:fld>
            <a:endParaRPr lang="en-US" altLang="en-US" sz="13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33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9FE32FC-DBAC-114F-A1CC-8A8DD9F1C1CF}" type="slidenum">
              <a:rPr lang="en-US" altLang="en-US" sz="1300"/>
              <a:pPr eaLnBrk="1" hangingPunct="1"/>
              <a:t>54</a:t>
            </a:fld>
            <a:endParaRPr lang="en-US" altLang="en-US" sz="13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8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4B69481-ACFC-2A42-B9E7-1E7338A8108F}" type="slidenum">
              <a:rPr lang="en-US" altLang="en-US" sz="1300"/>
              <a:pPr eaLnBrk="1" hangingPunct="1"/>
              <a:t>55</a:t>
            </a:fld>
            <a:endParaRPr lang="en-US" altLang="en-US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7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53C6CBE-F090-C642-8D9F-19945F5E1D69}" type="slidenum">
              <a:rPr lang="en-US" altLang="en-US" sz="1300"/>
              <a:pPr eaLnBrk="1" hangingPunct="1"/>
              <a:t>56</a:t>
            </a:fld>
            <a:endParaRPr lang="en-US" altLang="en-US" sz="13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B730D17-F5FA-7244-82F3-4E24314D86E7}" type="slidenum">
              <a:rPr lang="en-US" altLang="en-US" sz="1300"/>
              <a:pPr eaLnBrk="1" hangingPunct="1"/>
              <a:t>57</a:t>
            </a:fld>
            <a:endParaRPr lang="en-US" altLang="en-US" sz="13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4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A9C882A-E48E-9446-B842-48B2CE73F892}" type="slidenum">
              <a:rPr lang="en-US" altLang="en-US" sz="1300"/>
              <a:pPr eaLnBrk="1" hangingPunct="1"/>
              <a:t>58</a:t>
            </a:fld>
            <a:endParaRPr lang="en-US" altLang="en-US" sz="13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3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anford_logo.gif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-1828800" y="-1352550"/>
            <a:ext cx="6502400" cy="59055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2-Nov-17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33B5-6C4E-4A36-9D72-04D6F241D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56350"/>
            <a:ext cx="9144000" cy="501649"/>
          </a:xfrm>
          <a:prstGeom prst="rect">
            <a:avLst/>
          </a:prstGeom>
          <a:solidFill>
            <a:srgbClr val="85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  <a:latin typeface="Genev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3800" y="6440269"/>
            <a:ext cx="2235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mtClean="0">
                <a:solidFill>
                  <a:schemeClr val="bg1"/>
                </a:solidFill>
                <a:latin typeface="Geneva"/>
              </a:rPr>
              <a:t>Lecture 11 </a:t>
            </a:r>
            <a:r>
              <a:rPr lang="en-US" sz="1700" dirty="0" smtClean="0">
                <a:solidFill>
                  <a:schemeClr val="bg1"/>
                </a:solidFill>
                <a:latin typeface="Geneva"/>
              </a:rPr>
              <a:t>-  </a:t>
            </a:r>
          </a:p>
          <a:p>
            <a:endParaRPr lang="en-US" dirty="0" smtClean="0">
              <a:solidFill>
                <a:schemeClr val="bg1"/>
              </a:solidFill>
              <a:latin typeface="Geneva"/>
            </a:endParaRPr>
          </a:p>
          <a:p>
            <a:endParaRPr lang="en-US" dirty="0">
              <a:solidFill>
                <a:schemeClr val="bg1"/>
              </a:solidFill>
              <a:latin typeface="Geneva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432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Geneva"/>
              </a:rPr>
              <a:t>Stanford University</a:t>
            </a:r>
            <a:endParaRPr lang="en-US" sz="1600" b="1" dirty="0">
              <a:solidFill>
                <a:schemeClr val="bg1"/>
              </a:solidFill>
              <a:latin typeface="Genev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s.org/samplings/feature-column/fcarc-sv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2079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Lecture: </a:t>
            </a:r>
            <a:br>
              <a:rPr lang="en-US" dirty="0" smtClean="0"/>
            </a:br>
            <a:r>
              <a:rPr lang="en-US" dirty="0" smtClean="0"/>
              <a:t>Face Recognition </a:t>
            </a:r>
            <a:r>
              <a:rPr lang="en-US" smtClean="0"/>
              <a:t>and Feature </a:t>
            </a:r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714750"/>
            <a:ext cx="75438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Juan Carlos </a:t>
            </a:r>
            <a:r>
              <a:rPr lang="en-US" dirty="0" err="1" smtClean="0"/>
              <a:t>Niebles</a:t>
            </a:r>
            <a:r>
              <a:rPr lang="en-US" dirty="0" smtClean="0"/>
              <a:t> and Ranjay Krishna</a:t>
            </a:r>
          </a:p>
          <a:p>
            <a:r>
              <a:rPr lang="en-US" dirty="0" smtClean="0"/>
              <a:t>Stanford Vision and Learning 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73" y="3541391"/>
            <a:ext cx="5912962" cy="1144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79256"/>
            <a:ext cx="6469781" cy="1157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SVD Applications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2860"/>
            <a:ext cx="8229599" cy="298784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250" dirty="0"/>
              <a:t>Look at how the multiplication works out, left to right:</a:t>
            </a:r>
          </a:p>
          <a:p>
            <a:r>
              <a:rPr lang="en-US" altLang="zh-CN" sz="2250" dirty="0"/>
              <a:t>Column 1 of </a:t>
            </a:r>
            <a:r>
              <a:rPr lang="en-US" altLang="zh-CN" sz="2250" b="1" dirty="0"/>
              <a:t>U</a:t>
            </a:r>
            <a:r>
              <a:rPr lang="en-US" altLang="zh-CN" sz="2250" dirty="0"/>
              <a:t> gets scaled by the first value from </a:t>
            </a:r>
            <a:r>
              <a:rPr lang="el-GR" altLang="zh-CN" sz="2250" b="1" dirty="0"/>
              <a:t>Σ</a:t>
            </a:r>
            <a:r>
              <a:rPr lang="en-US" altLang="zh-CN" sz="2250" dirty="0"/>
              <a:t>.</a:t>
            </a:r>
          </a:p>
          <a:p>
            <a:endParaRPr lang="en-US" altLang="zh-CN" sz="2250" dirty="0"/>
          </a:p>
          <a:p>
            <a:endParaRPr lang="en-US" altLang="zh-CN" sz="2250" dirty="0"/>
          </a:p>
          <a:p>
            <a:endParaRPr lang="en-US" altLang="zh-CN" sz="2250" dirty="0"/>
          </a:p>
          <a:p>
            <a:endParaRPr lang="en-US" altLang="zh-CN" sz="2250" dirty="0"/>
          </a:p>
          <a:p>
            <a:r>
              <a:rPr lang="en-US" altLang="zh-CN" sz="2250" dirty="0"/>
              <a:t>The resulting vector gets scaled by row 1 of </a:t>
            </a:r>
            <a:r>
              <a:rPr lang="en-US" altLang="zh-CN" sz="2250" b="1" dirty="0"/>
              <a:t>V</a:t>
            </a:r>
            <a:r>
              <a:rPr lang="en-US" altLang="zh-CN" sz="2250" b="1" baseline="30000" dirty="0"/>
              <a:t>T</a:t>
            </a:r>
            <a:r>
              <a:rPr lang="en-US" altLang="zh-CN" sz="2250" dirty="0"/>
              <a:t> to produce a contribution to the columns of </a:t>
            </a:r>
            <a:r>
              <a:rPr lang="en-US" altLang="zh-CN" sz="2250" b="1" dirty="0"/>
              <a:t>A</a:t>
            </a:r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57400" y="3472334"/>
            <a:ext cx="400050" cy="417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95800" y="4560408"/>
            <a:ext cx="1364401" cy="621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1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SVD Applications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877" y="4826338"/>
            <a:ext cx="6003758" cy="85725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250"/>
              <a:t>Each product of (</a:t>
            </a:r>
            <a:r>
              <a:rPr lang="en-US" altLang="zh-CN" sz="2250" i="1"/>
              <a:t>column </a:t>
            </a:r>
            <a:r>
              <a:rPr lang="en-US" altLang="zh-CN" sz="2250" i="1" dirty="0" err="1"/>
              <a:t>i</a:t>
            </a:r>
            <a:r>
              <a:rPr lang="en-US" altLang="zh-CN" sz="2250" i="1" dirty="0"/>
              <a:t> of </a:t>
            </a:r>
            <a:r>
              <a:rPr lang="en-US" altLang="zh-CN" sz="2250" b="1" i="1" dirty="0"/>
              <a:t>U</a:t>
            </a:r>
            <a:r>
              <a:rPr lang="en-US" altLang="zh-CN" sz="2250" dirty="0"/>
              <a:t>)</a:t>
            </a:r>
            <a:r>
              <a:rPr lang="en-US" altLang="zh-CN" sz="2250" b="1" dirty="0"/>
              <a:t>∙</a:t>
            </a:r>
            <a:r>
              <a:rPr lang="en-US" altLang="zh-CN" sz="2250" dirty="0"/>
              <a:t>(</a:t>
            </a:r>
            <a:r>
              <a:rPr lang="en-US" altLang="zh-CN" sz="2250" i="1" dirty="0"/>
              <a:t>value </a:t>
            </a:r>
            <a:r>
              <a:rPr lang="en-US" altLang="zh-CN" sz="2250" i="1" dirty="0" err="1"/>
              <a:t>i</a:t>
            </a:r>
            <a:r>
              <a:rPr lang="en-US" altLang="zh-CN" sz="2250" i="1" dirty="0"/>
              <a:t> from </a:t>
            </a:r>
            <a:r>
              <a:rPr lang="el-GR" altLang="zh-CN" sz="2250" b="1" i="1" dirty="0"/>
              <a:t>Σ</a:t>
            </a:r>
            <a:r>
              <a:rPr lang="en-US" altLang="zh-CN" sz="2250" dirty="0"/>
              <a:t>)</a:t>
            </a:r>
            <a:r>
              <a:rPr lang="en-US" altLang="zh-CN" sz="2250" b="1" dirty="0"/>
              <a:t>∙</a:t>
            </a:r>
            <a:r>
              <a:rPr lang="en-US" altLang="zh-CN" sz="2250" dirty="0"/>
              <a:t>(</a:t>
            </a:r>
            <a:r>
              <a:rPr lang="en-US" altLang="zh-CN" sz="2250" i="1" dirty="0"/>
              <a:t>row </a:t>
            </a:r>
            <a:r>
              <a:rPr lang="en-US" altLang="zh-CN" sz="2250" i="1" dirty="0" err="1"/>
              <a:t>i</a:t>
            </a:r>
            <a:r>
              <a:rPr lang="en-US" altLang="zh-CN" sz="2250" i="1" dirty="0"/>
              <a:t> of </a:t>
            </a:r>
            <a:r>
              <a:rPr lang="en-US" altLang="zh-CN" sz="2250" b="1" i="1" dirty="0"/>
              <a:t>V</a:t>
            </a:r>
            <a:r>
              <a:rPr lang="en-US" altLang="zh-CN" sz="2250" b="1" i="1" baseline="30000" dirty="0"/>
              <a:t>T</a:t>
            </a:r>
            <a:r>
              <a:rPr lang="en-US" altLang="zh-CN" sz="2250" dirty="0"/>
              <a:t>) produces a component of the final </a:t>
            </a:r>
            <a:r>
              <a:rPr lang="en-US" altLang="zh-CN" sz="2250" b="1" dirty="0"/>
              <a:t>A</a:t>
            </a:r>
            <a:r>
              <a:rPr lang="en-US" altLang="zh-CN" sz="2250" dirty="0"/>
              <a:t>.</a:t>
            </a:r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28" y="3571809"/>
            <a:ext cx="1090892" cy="9143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6254" y="2819501"/>
            <a:ext cx="68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3754696"/>
            <a:ext cx="68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/>
              <a:t>=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11" y="1658023"/>
            <a:ext cx="5912962" cy="1144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10" y="2645777"/>
            <a:ext cx="5868125" cy="11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10" y="1658022"/>
            <a:ext cx="5374912" cy="1040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SVD Applications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32199"/>
            <a:ext cx="7543800" cy="2087601"/>
          </a:xfrm>
        </p:spPr>
        <p:txBody>
          <a:bodyPr>
            <a:normAutofit fontScale="92500"/>
          </a:bodyPr>
          <a:lstStyle/>
          <a:p>
            <a:r>
              <a:rPr lang="en-US" altLang="zh-CN" sz="2250" dirty="0"/>
              <a:t>We’re building </a:t>
            </a:r>
            <a:r>
              <a:rPr lang="en-US" altLang="zh-CN" sz="2250" b="1" dirty="0"/>
              <a:t>A </a:t>
            </a:r>
            <a:r>
              <a:rPr lang="en-US" altLang="zh-CN" sz="2250" dirty="0"/>
              <a:t>as a linear combination of the columns of</a:t>
            </a:r>
            <a:r>
              <a:rPr lang="en-US" altLang="zh-CN" sz="2250" i="1" dirty="0"/>
              <a:t> </a:t>
            </a:r>
            <a:r>
              <a:rPr lang="en-US" altLang="zh-CN" sz="2250" b="1" i="1" dirty="0"/>
              <a:t>U</a:t>
            </a:r>
            <a:endParaRPr lang="en-US" altLang="zh-CN" sz="2250" b="1" dirty="0"/>
          </a:p>
          <a:p>
            <a:r>
              <a:rPr lang="en-US" altLang="zh-CN" sz="2250" dirty="0"/>
              <a:t>Using all columns of </a:t>
            </a:r>
            <a:r>
              <a:rPr lang="en-US" altLang="zh-CN" sz="2250" b="1" i="1" dirty="0"/>
              <a:t>U</a:t>
            </a:r>
            <a:r>
              <a:rPr lang="en-US" altLang="zh-CN" sz="2250" dirty="0"/>
              <a:t>, we’ll rebuild the original matrix perfectly</a:t>
            </a:r>
          </a:p>
          <a:p>
            <a:r>
              <a:rPr lang="en-US" altLang="zh-CN" sz="2250" dirty="0"/>
              <a:t>But, in real-world data, often we can just use the first few columns of </a:t>
            </a:r>
            <a:r>
              <a:rPr lang="en-US" altLang="zh-CN" sz="2250" b="1" i="1" dirty="0"/>
              <a:t>U</a:t>
            </a:r>
            <a:r>
              <a:rPr lang="en-US" altLang="zh-CN" sz="2250" dirty="0"/>
              <a:t> and we’ll get something close (e.g. the first </a:t>
            </a:r>
            <a:r>
              <a:rPr lang="en-US" altLang="zh-CN" sz="2250" b="1" i="1" dirty="0" err="1"/>
              <a:t>A</a:t>
            </a:r>
            <a:r>
              <a:rPr lang="en-US" altLang="zh-CN" sz="2250" b="1" i="1" baseline="-25000" dirty="0" err="1"/>
              <a:t>partial</a:t>
            </a:r>
            <a:r>
              <a:rPr lang="en-US" altLang="zh-CN" sz="2250" dirty="0"/>
              <a:t>, above)</a:t>
            </a:r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620" y="2254327"/>
            <a:ext cx="815426" cy="6834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10" y="2773141"/>
            <a:ext cx="4961146" cy="9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SVD Applications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932199"/>
            <a:ext cx="7269645" cy="208760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250" dirty="0"/>
              <a:t>We can call those first few columns of</a:t>
            </a:r>
            <a:r>
              <a:rPr lang="en-US" altLang="zh-CN" sz="2250" i="1" dirty="0"/>
              <a:t> </a:t>
            </a:r>
            <a:r>
              <a:rPr lang="en-US" altLang="zh-CN" sz="2250" b="1" i="1" dirty="0"/>
              <a:t>U </a:t>
            </a:r>
            <a:r>
              <a:rPr lang="en-US" altLang="zh-CN" sz="2250" dirty="0"/>
              <a:t>the </a:t>
            </a:r>
            <a:r>
              <a:rPr lang="en-US" altLang="zh-CN" sz="2250" i="1" dirty="0"/>
              <a:t>Principal Components</a:t>
            </a:r>
            <a:r>
              <a:rPr lang="en-US" altLang="zh-CN" sz="2250" dirty="0"/>
              <a:t> of the data</a:t>
            </a:r>
          </a:p>
          <a:p>
            <a:r>
              <a:rPr lang="en-US" altLang="zh-CN" sz="2250" dirty="0"/>
              <a:t>They show the major patterns that can be added to produce the columns of the original matrix</a:t>
            </a:r>
          </a:p>
          <a:p>
            <a:r>
              <a:rPr lang="en-US" altLang="zh-CN" sz="2250" dirty="0"/>
              <a:t>The rows of </a:t>
            </a:r>
            <a:r>
              <a:rPr lang="en-US" altLang="zh-CN" sz="2250" b="1" dirty="0"/>
              <a:t>V</a:t>
            </a:r>
            <a:r>
              <a:rPr lang="en-US" altLang="zh-CN" sz="2250" b="1" baseline="30000" dirty="0"/>
              <a:t>T</a:t>
            </a:r>
            <a:r>
              <a:rPr lang="en-US" altLang="zh-CN" sz="2250" dirty="0"/>
              <a:t> show how the </a:t>
            </a:r>
            <a:r>
              <a:rPr lang="en-US" altLang="zh-CN" sz="2250" i="1" dirty="0"/>
              <a:t>principal components</a:t>
            </a:r>
            <a:r>
              <a:rPr lang="en-US" altLang="zh-CN" sz="2250" dirty="0"/>
              <a:t> are mixed to produce the columns of the matrix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10" y="1658022"/>
            <a:ext cx="5374912" cy="1040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620" y="2254327"/>
            <a:ext cx="815426" cy="683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10" y="2773141"/>
            <a:ext cx="4961146" cy="9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19" y="1619879"/>
            <a:ext cx="5550694" cy="99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SVD Applications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93" y="3169508"/>
            <a:ext cx="2346158" cy="2987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50"/>
              <a:t>We can look at </a:t>
            </a:r>
            <a:r>
              <a:rPr lang="el-GR" altLang="zh-CN" b="1"/>
              <a:t>Σ </a:t>
            </a:r>
            <a:r>
              <a:rPr lang="en-US" altLang="zh-CN" sz="2250"/>
              <a:t>to see that the first column has a large effect</a:t>
            </a:r>
            <a:endParaRPr lang="en-US" altLang="zh-CN" sz="2250" b="1"/>
          </a:p>
          <a:p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3429000"/>
            <a:ext cx="2743200" cy="29878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250"/>
              <a:t>while the second column has a much smaller effect in this example</a:t>
            </a:r>
            <a:endParaRPr lang="en-US" altLang="zh-CN" sz="2250" b="1"/>
          </a:p>
          <a:p>
            <a:endParaRPr lang="en-US" altLang="zh-CN" sz="240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00350" y="2228851"/>
            <a:ext cx="400050" cy="940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29050" y="2477129"/>
            <a:ext cx="688809" cy="1003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14500"/>
            <a:ext cx="3314700" cy="2757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1714500"/>
            <a:ext cx="3314700" cy="2757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SVD Applications</a:t>
            </a:r>
            <a:endParaRPr lang="zh-CN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85900" y="4171950"/>
            <a:ext cx="6172200" cy="124956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For this image, using </a:t>
            </a:r>
            <a:r>
              <a:rPr lang="en-US" b="1"/>
              <a:t>only the first 10</a:t>
            </a:r>
            <a:r>
              <a:rPr lang="en-US"/>
              <a:t> of 300 principal components produces a recognizable reconstruction</a:t>
            </a:r>
          </a:p>
          <a:p>
            <a:r>
              <a:rPr lang="en-US"/>
              <a:t>So, SVD can be used for image compression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for symmetric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is a symmetric matrix, it can be decomposed as the following: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Compared to a traditional SVD decomposition, U = V</a:t>
            </a:r>
            <a:r>
              <a:rPr lang="en-US" baseline="30000" dirty="0" smtClean="0"/>
              <a:t>T</a:t>
            </a:r>
            <a:r>
              <a:rPr lang="en-US" dirty="0" smtClean="0"/>
              <a:t> and is an orthogonal matrix.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2883467"/>
            <a:ext cx="3429000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10" y="1658022"/>
            <a:ext cx="4128503" cy="799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Principal Component Analysis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28900"/>
            <a:ext cx="73914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250"/>
              <a:t>Remember, columns of</a:t>
            </a:r>
            <a:r>
              <a:rPr lang="en-US" altLang="zh-CN" sz="2250" i="1"/>
              <a:t> </a:t>
            </a:r>
            <a:r>
              <a:rPr lang="en-US" altLang="zh-CN" sz="2250" b="1" i="1"/>
              <a:t>U </a:t>
            </a:r>
            <a:r>
              <a:rPr lang="en-US" altLang="zh-CN" sz="2250"/>
              <a:t>are the </a:t>
            </a:r>
            <a:r>
              <a:rPr lang="en-US" altLang="zh-CN" sz="2250" i="1"/>
              <a:t>Principal Components</a:t>
            </a:r>
            <a:r>
              <a:rPr lang="en-US" altLang="zh-CN" sz="2250"/>
              <a:t> of the data: the major patterns that can be added to produce the columns of the original matrix</a:t>
            </a:r>
          </a:p>
          <a:p>
            <a:r>
              <a:rPr lang="en-US" altLang="zh-CN" sz="2250" dirty="0"/>
              <a:t>One use of this is to construct a matrix where each column is a separate data sample</a:t>
            </a:r>
          </a:p>
          <a:p>
            <a:r>
              <a:rPr lang="en-US" altLang="zh-CN" sz="2250" dirty="0"/>
              <a:t>Run SVD on that matrix, and look at the first few columns of </a:t>
            </a:r>
            <a:r>
              <a:rPr lang="en-US" altLang="zh-CN" sz="2250" b="1" i="1" dirty="0"/>
              <a:t>U</a:t>
            </a:r>
            <a:r>
              <a:rPr lang="en-US" altLang="zh-CN" sz="2250" dirty="0"/>
              <a:t> to see patterns that are common among the columns</a:t>
            </a:r>
          </a:p>
          <a:p>
            <a:r>
              <a:rPr lang="en-US" altLang="zh-CN" sz="2250" dirty="0"/>
              <a:t>This is called </a:t>
            </a:r>
            <a:r>
              <a:rPr lang="en-US" altLang="zh-CN" sz="2250" i="1" dirty="0"/>
              <a:t>Principal Component Analysis</a:t>
            </a:r>
            <a:r>
              <a:rPr lang="en-US" altLang="zh-CN" sz="2250" dirty="0"/>
              <a:t> (or PCA) of the data samples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10" y="1658022"/>
            <a:ext cx="4128503" cy="799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Principal Component Analysis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28900"/>
            <a:ext cx="7467600" cy="2971800"/>
          </a:xfrm>
        </p:spPr>
        <p:txBody>
          <a:bodyPr>
            <a:normAutofit fontScale="92500"/>
          </a:bodyPr>
          <a:lstStyle/>
          <a:p>
            <a:r>
              <a:rPr lang="en-US" altLang="zh-CN" sz="2250"/>
              <a:t>Often, raw data samples have a lot of redundancy and patterns</a:t>
            </a:r>
          </a:p>
          <a:p>
            <a:r>
              <a:rPr lang="en-US" altLang="zh-CN" sz="2250" dirty="0"/>
              <a:t>PCA can allow you to represent data samples as weights on the principal components, rather than using the original raw form of the data</a:t>
            </a:r>
          </a:p>
          <a:p>
            <a:r>
              <a:rPr lang="en-US" altLang="zh-CN" sz="2250" dirty="0"/>
              <a:t>By representing each sample as just those weights, you can represent just the “meat” of what’s different between samples.</a:t>
            </a:r>
          </a:p>
          <a:p>
            <a:r>
              <a:rPr lang="en-US" altLang="zh-CN" sz="2250" dirty="0"/>
              <a:t>This minimal representation makes machine learning and other algorithms much more efficient</a:t>
            </a:r>
          </a:p>
          <a:p>
            <a:endParaRPr lang="en-US" altLang="zh-CN" sz="2250" dirty="0"/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</a:t>
            </a:r>
            <a:r>
              <a:rPr lang="en-US" altLang="zh-CN" dirty="0"/>
              <a:t>is SVD computed?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this class: tell </a:t>
            </a:r>
            <a:r>
              <a:rPr lang="en-US" altLang="zh-CN" dirty="0" smtClean="0"/>
              <a:t>PYTHON to </a:t>
            </a:r>
            <a:r>
              <a:rPr lang="en-US" altLang="zh-CN" dirty="0"/>
              <a:t>do it. Use the result.</a:t>
            </a:r>
          </a:p>
          <a:p>
            <a:r>
              <a:rPr lang="en-US" altLang="zh-CN" dirty="0"/>
              <a:t>But, if you’re interested, one computer algorithm to do it makes use of </a:t>
            </a:r>
            <a:r>
              <a:rPr lang="en-US" altLang="zh-CN" dirty="0" smtClean="0"/>
              <a:t>Eigenvectors!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Recap - 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5000 points uniformly distributed in the unit hypercube and we want to apply 5-NN. Suppose our query point is at the origin.</a:t>
            </a:r>
          </a:p>
          <a:p>
            <a:pPr lvl="1"/>
            <a:r>
              <a:rPr lang="en-US" sz="2000" dirty="0" smtClean="0"/>
              <a:t>In 1-dimension, we must go a distance of 5/5000=0.001 on the average to capture 5 nearest neighbors.</a:t>
            </a:r>
          </a:p>
          <a:p>
            <a:pPr lvl="1"/>
            <a:r>
              <a:rPr lang="en-US" sz="2000" dirty="0" smtClean="0"/>
              <a:t>In 2 dimensions, we must go             to get a square that contains 0.001 of the volume.  </a:t>
            </a:r>
          </a:p>
          <a:p>
            <a:pPr lvl="1"/>
            <a:r>
              <a:rPr lang="en-US" sz="2000" dirty="0" smtClean="0"/>
              <a:t>In d dimensions, we must go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253753" y="2819400"/>
          <a:ext cx="69924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495300" imgH="215900" progId="Equation.3">
                  <p:embed/>
                </p:oleObj>
              </mc:Choice>
              <mc:Fallback>
                <p:oleObj name="Equation" r:id="rId3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3753" y="2819400"/>
                        <a:ext cx="69924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308186" y="3365500"/>
          <a:ext cx="949614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596900" imgH="279400" progId="Equation.3">
                  <p:embed/>
                </p:oleObj>
              </mc:Choice>
              <mc:Fallback>
                <p:oleObj name="Equation" r:id="rId5" imgW="596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8186" y="3365500"/>
                        <a:ext cx="949614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b="6000"/>
          <a:stretch/>
        </p:blipFill>
        <p:spPr>
          <a:xfrm>
            <a:off x="2082998" y="3924978"/>
            <a:ext cx="5245100" cy="23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Eigenvector definition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Suppose we have a square matrix </a:t>
            </a:r>
            <a:r>
              <a:rPr lang="en-US" altLang="zh-CN" b="1"/>
              <a:t>A</a:t>
            </a:r>
            <a:r>
              <a:rPr lang="en-US" altLang="zh-CN"/>
              <a:t>. We can solve for vector x and scalar </a:t>
            </a:r>
            <a:r>
              <a:rPr lang="el-GR" altLang="zh-CN"/>
              <a:t>λ</a:t>
            </a:r>
            <a:r>
              <a:rPr lang="en-US" altLang="zh-CN"/>
              <a:t> such that Ax=</a:t>
            </a:r>
            <a:r>
              <a:rPr lang="el-GR" altLang="zh-CN"/>
              <a:t> λ</a:t>
            </a:r>
            <a:r>
              <a:rPr lang="en-US" altLang="zh-CN"/>
              <a:t>x</a:t>
            </a:r>
          </a:p>
          <a:p>
            <a:r>
              <a:rPr lang="en-US" altLang="zh-CN"/>
              <a:t>In other words, find vectors where, if we transform them with </a:t>
            </a:r>
            <a:r>
              <a:rPr lang="en-US" altLang="zh-CN" b="1"/>
              <a:t>A</a:t>
            </a:r>
            <a:r>
              <a:rPr lang="en-US" altLang="zh-CN"/>
              <a:t>, the only effect is to scale them with no change in direction.</a:t>
            </a:r>
          </a:p>
          <a:p>
            <a:r>
              <a:rPr lang="en-US" altLang="zh-CN"/>
              <a:t>These vectors are called eigenvectors (German for “self vector” of the matrix), and the scaling factors </a:t>
            </a:r>
            <a:r>
              <a:rPr lang="el-GR" altLang="zh-CN"/>
              <a:t>λ</a:t>
            </a:r>
            <a:r>
              <a:rPr lang="en-US" altLang="zh-CN"/>
              <a:t> are called eigenvalues</a:t>
            </a:r>
          </a:p>
          <a:p>
            <a:r>
              <a:rPr lang="en-US" altLang="zh-CN"/>
              <a:t>An </a:t>
            </a:r>
            <a:r>
              <a:rPr lang="en-US" altLang="zh-CN" i="1"/>
              <a:t>m</a:t>
            </a:r>
            <a:r>
              <a:rPr lang="en-US" altLang="zh-CN"/>
              <a:t> x </a:t>
            </a:r>
            <a:r>
              <a:rPr lang="en-US" altLang="zh-CN" i="1"/>
              <a:t>m</a:t>
            </a:r>
            <a:r>
              <a:rPr lang="en-US" altLang="zh-CN"/>
              <a:t> matrix will have ≤ </a:t>
            </a:r>
            <a:r>
              <a:rPr lang="en-US" altLang="zh-CN" i="1"/>
              <a:t>m</a:t>
            </a:r>
            <a:r>
              <a:rPr lang="en-US" altLang="zh-CN"/>
              <a:t> eigenvectors where </a:t>
            </a:r>
            <a:r>
              <a:rPr lang="el-GR" altLang="zh-CN"/>
              <a:t>λ</a:t>
            </a:r>
            <a:r>
              <a:rPr lang="en-US" altLang="zh-CN"/>
              <a:t> is nonzero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Finding eigenvectors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Computers can find an x such that Ax=</a:t>
            </a:r>
            <a:r>
              <a:rPr lang="el-GR" altLang="zh-CN" dirty="0"/>
              <a:t> λ</a:t>
            </a:r>
            <a:r>
              <a:rPr lang="en-US" altLang="zh-CN" dirty="0"/>
              <a:t>x using this iterative algorithm:</a:t>
            </a:r>
          </a:p>
          <a:p>
            <a:endParaRPr lang="en-US" altLang="zh-CN" dirty="0"/>
          </a:p>
          <a:p>
            <a:pPr lvl="1"/>
            <a:r>
              <a:rPr lang="en-US" altLang="zh-CN" dirty="0" smtClean="0"/>
              <a:t>X = random </a:t>
            </a:r>
            <a:r>
              <a:rPr lang="en-US" altLang="zh-CN" dirty="0"/>
              <a:t>unit vector</a:t>
            </a:r>
          </a:p>
          <a:p>
            <a:pPr lvl="1"/>
            <a:r>
              <a:rPr lang="en-US" altLang="zh-CN" dirty="0"/>
              <a:t>while(x hasn’t converged)</a:t>
            </a:r>
          </a:p>
          <a:p>
            <a:pPr lvl="2"/>
            <a:r>
              <a:rPr lang="en-US" altLang="zh-CN" dirty="0" smtClean="0"/>
              <a:t>X = Ax</a:t>
            </a:r>
            <a:endParaRPr lang="en-US" altLang="zh-CN" dirty="0"/>
          </a:p>
          <a:p>
            <a:pPr lvl="2"/>
            <a:r>
              <a:rPr lang="en-US" altLang="zh-CN" dirty="0"/>
              <a:t>normalize x </a:t>
            </a:r>
          </a:p>
          <a:p>
            <a:endParaRPr lang="en-US" altLang="zh-CN" dirty="0"/>
          </a:p>
          <a:p>
            <a:r>
              <a:rPr lang="en-US" altLang="zh-CN" dirty="0"/>
              <a:t>x will quickly converge to an eigenvector</a:t>
            </a:r>
          </a:p>
          <a:p>
            <a:r>
              <a:rPr lang="en-US" altLang="zh-CN" dirty="0"/>
              <a:t>Some simple modifications will let this algorithm find all eigenvectors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Finding SVD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20480"/>
            <a:ext cx="73152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Eigenvectors are for square matrices, but SVD is for all matrices</a:t>
            </a:r>
          </a:p>
          <a:p>
            <a:r>
              <a:rPr lang="en-US" altLang="zh-CN" dirty="0"/>
              <a:t>To do </a:t>
            </a:r>
            <a:r>
              <a:rPr lang="en-US" altLang="zh-CN" dirty="0" err="1"/>
              <a:t>svd</a:t>
            </a:r>
            <a:r>
              <a:rPr lang="en-US" altLang="zh-CN" dirty="0"/>
              <a:t>(A), computers can do this:</a:t>
            </a:r>
          </a:p>
          <a:p>
            <a:pPr lvl="1"/>
            <a:r>
              <a:rPr lang="en-US" altLang="zh-CN" dirty="0"/>
              <a:t>Take eigenvectors of AA</a:t>
            </a:r>
            <a:r>
              <a:rPr lang="en-US" altLang="zh-CN" baseline="30000" dirty="0"/>
              <a:t>T </a:t>
            </a:r>
            <a:r>
              <a:rPr lang="en-US" altLang="zh-CN" dirty="0"/>
              <a:t>(matrix is always square). </a:t>
            </a:r>
          </a:p>
          <a:p>
            <a:pPr lvl="2"/>
            <a:r>
              <a:rPr lang="en-US" altLang="zh-CN" dirty="0"/>
              <a:t>These eigenvectors are the columns of </a:t>
            </a:r>
            <a:r>
              <a:rPr lang="en-US" altLang="zh-CN" b="1" dirty="0"/>
              <a:t>U</a:t>
            </a:r>
            <a:r>
              <a:rPr lang="en-US" altLang="zh-CN" dirty="0"/>
              <a:t>. </a:t>
            </a:r>
          </a:p>
          <a:p>
            <a:pPr lvl="2"/>
            <a:r>
              <a:rPr lang="en-US" altLang="zh-CN" dirty="0"/>
              <a:t>Square root of eigen</a:t>
            </a:r>
            <a:r>
              <a:rPr lang="en-US" altLang="zh-CN" i="1" dirty="0"/>
              <a:t>values</a:t>
            </a:r>
            <a:r>
              <a:rPr lang="en-US" altLang="zh-CN" dirty="0"/>
              <a:t> are the singular values (the entries of </a:t>
            </a:r>
            <a:r>
              <a:rPr lang="el-GR" altLang="zh-CN" b="1" dirty="0"/>
              <a:t>Σ</a:t>
            </a:r>
            <a:r>
              <a:rPr lang="en-US" altLang="zh-CN" dirty="0"/>
              <a:t>).</a:t>
            </a:r>
            <a:endParaRPr lang="en-US" altLang="zh-CN" baseline="30000" dirty="0"/>
          </a:p>
          <a:p>
            <a:pPr lvl="1"/>
            <a:r>
              <a:rPr lang="en-US" altLang="zh-CN" dirty="0"/>
              <a:t>Take eigenvectors of A</a:t>
            </a:r>
            <a:r>
              <a:rPr lang="en-US" altLang="zh-CN" baseline="30000" dirty="0"/>
              <a:t>T</a:t>
            </a:r>
            <a:r>
              <a:rPr lang="en-US" altLang="zh-CN" dirty="0"/>
              <a:t>A (matrix is always square). </a:t>
            </a:r>
          </a:p>
          <a:p>
            <a:pPr lvl="2"/>
            <a:r>
              <a:rPr lang="en-US" altLang="zh-CN" dirty="0"/>
              <a:t>These eigenvectors are columns of </a:t>
            </a:r>
            <a:r>
              <a:rPr lang="en-US" altLang="zh-CN" b="1" dirty="0"/>
              <a:t>V</a:t>
            </a:r>
            <a:r>
              <a:rPr lang="en-US" altLang="zh-CN" dirty="0"/>
              <a:t> (or rows of </a:t>
            </a:r>
            <a:r>
              <a:rPr lang="en-US" altLang="zh-CN" b="1" dirty="0"/>
              <a:t>V</a:t>
            </a:r>
            <a:r>
              <a:rPr lang="en-US" altLang="zh-CN" b="1" baseline="30000" dirty="0"/>
              <a:t>T</a:t>
            </a:r>
            <a:r>
              <a:rPr lang="en-US" altLang="zh-CN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Finding SVD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20479"/>
            <a:ext cx="7391400" cy="242292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Moral of the story: SVD is fast, even for large matrices</a:t>
            </a:r>
          </a:p>
          <a:p>
            <a:r>
              <a:rPr lang="en-US" altLang="zh-CN" dirty="0"/>
              <a:t>It’s useful for a lot of stuff</a:t>
            </a:r>
          </a:p>
          <a:p>
            <a:r>
              <a:rPr lang="en-US" altLang="zh-CN" dirty="0"/>
              <a:t>There are also other algorithms to compute SVD or part of the SVD</a:t>
            </a:r>
          </a:p>
          <a:p>
            <a:pPr lvl="1"/>
            <a:r>
              <a:rPr lang="en-US" altLang="zh-CN" dirty="0" smtClean="0"/>
              <a:t>Python’s </a:t>
            </a:r>
            <a:r>
              <a:rPr lang="en-US" altLang="zh-CN" dirty="0" err="1" smtClean="0"/>
              <a:t>np.linalg.svd</a:t>
            </a:r>
            <a:r>
              <a:rPr lang="en-US" altLang="zh-CN" dirty="0" smtClean="0"/>
              <a:t>() </a:t>
            </a:r>
            <a:r>
              <a:rPr lang="en-US" altLang="zh-CN" dirty="0"/>
              <a:t>command has options to efficiently compute only what you need, if performance becomes an issue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1" y="4670441"/>
            <a:ext cx="4244432" cy="7155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/>
              <a:t>A detailed geometric explanation of SVD is here:</a:t>
            </a:r>
          </a:p>
          <a:p>
            <a:r>
              <a:rPr lang="en-US" sz="1350">
                <a:hlinkClick r:id="rId2"/>
              </a:rPr>
              <a:t>http://www.ams.org/samplings/feature-column/fcarc-svd</a:t>
            </a:r>
            <a:endParaRPr lang="en-US" sz="1350"/>
          </a:p>
          <a:p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278296" y="320288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664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688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Introduction to face recognition</a:t>
            </a:r>
          </a:p>
          <a:p>
            <a:r>
              <a:rPr lang="en-US" dirty="0" smtClean="0"/>
              <a:t>Principal Component Analysis (PCA)</a:t>
            </a:r>
          </a:p>
          <a:p>
            <a:r>
              <a:rPr lang="en-US" dirty="0">
                <a:solidFill>
                  <a:srgbClr val="A6A6A6"/>
                </a:solidFill>
              </a:rPr>
              <a:t>Image compression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Variance and Covariance are a measure of the “spread” of a set of points around their center of mass (mean) </a:t>
            </a:r>
          </a:p>
          <a:p>
            <a:r>
              <a:rPr lang="en-US" dirty="0" smtClean="0"/>
              <a:t>Variance </a:t>
            </a:r>
            <a:r>
              <a:rPr lang="en-US" dirty="0"/>
              <a:t>– measure of the deviation from the mean for points in one dimension e.g. heights </a:t>
            </a:r>
          </a:p>
          <a:p>
            <a:r>
              <a:rPr lang="en-US" dirty="0" smtClean="0"/>
              <a:t>Covariance </a:t>
            </a:r>
            <a:r>
              <a:rPr lang="en-US" dirty="0"/>
              <a:t>as a measure of how much each of the dimensions vary from the mean with respect to each other. </a:t>
            </a:r>
          </a:p>
          <a:p>
            <a:r>
              <a:rPr lang="en-US" dirty="0" smtClean="0"/>
              <a:t>Covariance </a:t>
            </a:r>
            <a:r>
              <a:rPr lang="en-US" dirty="0"/>
              <a:t>is measured between 2 dimensions to see if there is a relationship between the 2 dimensions e.g. number of hours studied &amp; marks obtained. </a:t>
            </a:r>
          </a:p>
          <a:p>
            <a:r>
              <a:rPr lang="en-US" dirty="0" smtClean="0"/>
              <a:t>The </a:t>
            </a:r>
            <a:r>
              <a:rPr lang="en-US" dirty="0"/>
              <a:t>covariance between one dimension and itself is the variance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So, if you had a 3-dimensional data set (</a:t>
            </a:r>
            <a:r>
              <a:rPr lang="en-US" dirty="0" err="1"/>
              <a:t>x,y,z</a:t>
            </a:r>
            <a:r>
              <a:rPr lang="en-US" dirty="0"/>
              <a:t>), then you could measure the covariance between the x and y dimensions, the y and z dimensions, and the x and z dimensions. Measuring the covariance between x and x , or y and y , or z and z would give you the variance of the x , y and z dimensions respectively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524000"/>
            <a:ext cx="79883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Representing Covariance between dimensions as a matrix e.g. for 3 </a:t>
            </a:r>
            <a:r>
              <a:rPr lang="en-US" dirty="0" smtClean="0"/>
              <a:t>dimensions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Diagonal </a:t>
            </a:r>
            <a:r>
              <a:rPr lang="en-US" dirty="0"/>
              <a:t>is the variances of x, y and z </a:t>
            </a:r>
          </a:p>
          <a:p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/>
              <a:t>) = </a:t>
            </a:r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y,x</a:t>
            </a:r>
            <a:r>
              <a:rPr lang="en-US" dirty="0"/>
              <a:t>) hence matrix is symmetrical about the diagonal </a:t>
            </a:r>
          </a:p>
          <a:p>
            <a:r>
              <a:rPr lang="en-US" dirty="0" smtClean="0"/>
              <a:t>N-dimensional </a:t>
            </a:r>
            <a:r>
              <a:rPr lang="en-US" dirty="0"/>
              <a:t>data will result in </a:t>
            </a:r>
            <a:r>
              <a:rPr lang="en-US" dirty="0" err="1"/>
              <a:t>NxN</a:t>
            </a:r>
            <a:r>
              <a:rPr lang="en-US" dirty="0"/>
              <a:t> covariance matrix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7328098" cy="17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interpretation of covariance calculations? </a:t>
            </a:r>
            <a:endParaRPr lang="en-US" dirty="0" smtClean="0"/>
          </a:p>
          <a:p>
            <a:pPr lvl="1"/>
            <a:r>
              <a:rPr lang="en-US" dirty="0" smtClean="0"/>
              <a:t>e.g</a:t>
            </a:r>
            <a:r>
              <a:rPr lang="en-US" dirty="0"/>
              <a:t>.: 2 dimensional data set </a:t>
            </a:r>
            <a:endParaRPr lang="en-US" dirty="0" smtClean="0"/>
          </a:p>
          <a:p>
            <a:pPr lvl="1"/>
            <a:r>
              <a:rPr lang="en-US" dirty="0" smtClean="0"/>
              <a:t>x</a:t>
            </a:r>
            <a:r>
              <a:rPr lang="en-US" dirty="0"/>
              <a:t>: number of hours studied for a subject </a:t>
            </a:r>
            <a:endParaRPr lang="en-US" dirty="0" smtClean="0"/>
          </a:p>
          <a:p>
            <a:pPr lvl="1"/>
            <a:r>
              <a:rPr lang="en-US" dirty="0" smtClean="0"/>
              <a:t>y</a:t>
            </a:r>
            <a:r>
              <a:rPr lang="en-US" dirty="0"/>
              <a:t>: marks obtained in that subject </a:t>
            </a:r>
            <a:endParaRPr lang="en-US" dirty="0" smtClean="0"/>
          </a:p>
          <a:p>
            <a:pPr lvl="1"/>
            <a:r>
              <a:rPr lang="en-US" dirty="0" smtClean="0"/>
              <a:t>covariance </a:t>
            </a:r>
            <a:r>
              <a:rPr lang="en-US" dirty="0"/>
              <a:t>value is say: 104.53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does this value mean?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interpretation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9" y="1600200"/>
            <a:ext cx="7440642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688"/>
            <a:ext cx="8229600" cy="4525963"/>
          </a:xfrm>
        </p:spPr>
        <p:txBody>
          <a:bodyPr/>
          <a:lstStyle/>
          <a:p>
            <a:r>
              <a:rPr lang="en-US" dirty="0" smtClean="0"/>
              <a:t>Singular value decomposition</a:t>
            </a:r>
          </a:p>
          <a:p>
            <a:r>
              <a:rPr lang="en-US" dirty="0" smtClean="0"/>
              <a:t>Principal Component Analysis (PCA)</a:t>
            </a:r>
          </a:p>
          <a:p>
            <a:r>
              <a:rPr lang="en-US" dirty="0"/>
              <a:t>Image compression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Exact value is not as important as it’s sign. </a:t>
            </a:r>
          </a:p>
          <a:p>
            <a:r>
              <a:rPr lang="en-US" dirty="0" smtClean="0"/>
              <a:t>A </a:t>
            </a:r>
            <a:r>
              <a:rPr lang="en-US" b="1" dirty="0"/>
              <a:t>positive value </a:t>
            </a:r>
            <a:r>
              <a:rPr lang="en-US" dirty="0"/>
              <a:t>of covariance indicates both dimensions increase or decrease together e.g. as the number of hours studied increases, the marks in that subject increase. </a:t>
            </a:r>
          </a:p>
          <a:p>
            <a:r>
              <a:rPr lang="en-US" dirty="0" smtClean="0"/>
              <a:t>A </a:t>
            </a:r>
            <a:r>
              <a:rPr lang="en-US" b="1" dirty="0"/>
              <a:t>negative value </a:t>
            </a:r>
            <a:r>
              <a:rPr lang="en-US" dirty="0"/>
              <a:t>indicates while one increases the other decreases, or vice-versa e.g. active social life at PSU vs performance in CS dept. </a:t>
            </a:r>
          </a:p>
          <a:p>
            <a:r>
              <a:rPr lang="en-US" dirty="0" smtClean="0"/>
              <a:t>If </a:t>
            </a:r>
            <a:r>
              <a:rPr lang="en-US" b="1" dirty="0"/>
              <a:t>covariance is zero</a:t>
            </a:r>
            <a:r>
              <a:rPr lang="en-US" dirty="0"/>
              <a:t>: the two dimensions are independent of each other e.g. heights of students vs the marks obtained in a subject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Covariance between the two axis is high. Can we reduce the number of dimensions to just 1?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752600"/>
            <a:ext cx="442085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PCA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7" y="1600200"/>
            <a:ext cx="7292885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6515" cy="4525963"/>
          </a:xfrm>
        </p:spPr>
        <p:txBody>
          <a:bodyPr/>
          <a:lstStyle/>
          <a:p>
            <a:r>
              <a:rPr lang="en-US" dirty="0" smtClean="0"/>
              <a:t>Let’s say we have a set of 2D data points x. But we see that all the points lie on a line in 2D. </a:t>
            </a:r>
          </a:p>
          <a:p>
            <a:r>
              <a:rPr lang="en-US" dirty="0" smtClean="0"/>
              <a:t>So, 2 dimensions are redundant to express the data. We can express all the points with just one dimension.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02927" y="1866900"/>
            <a:ext cx="1557188" cy="1447800"/>
            <a:chOff x="1415532" y="3068782"/>
            <a:chExt cx="1698751" cy="1579418"/>
          </a:xfrm>
          <a:effectLst/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577849" y="3068782"/>
              <a:ext cx="0" cy="1579418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415532" y="4495800"/>
              <a:ext cx="1698751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V="1">
            <a:off x="7317115" y="2171700"/>
            <a:ext cx="914400" cy="762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3715" y="15621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 subspace in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PCA: Principle Component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points, how do we know if they can be compressed like in the previous example?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answer is to look into the correlation between the points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tool for doing this is called PCA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250"/>
            <a:ext cx="8229600" cy="4752141"/>
          </a:xfrm>
        </p:spPr>
        <p:txBody>
          <a:bodyPr/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sz="2400" dirty="0" smtClean="0"/>
              <a:t>If the data lives in a subspace, it is going to look very flat when viewed from the full space, e.g.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71812" y="3048000"/>
            <a:ext cx="1557188" cy="1447800"/>
            <a:chOff x="1415532" y="3068782"/>
            <a:chExt cx="1698751" cy="1579418"/>
          </a:xfrm>
          <a:effectLst/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577849" y="3068782"/>
              <a:ext cx="0" cy="1579418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15532" y="4495800"/>
              <a:ext cx="1698751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1752600" y="3048000"/>
            <a:ext cx="1828800" cy="1524000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0" y="3352800"/>
            <a:ext cx="914400" cy="762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300812" y="3048000"/>
            <a:ext cx="1557188" cy="1447800"/>
            <a:chOff x="1415532" y="3068782"/>
            <a:chExt cx="1698751" cy="1579418"/>
          </a:xfrm>
          <a:effectLst/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1577849" y="3068782"/>
              <a:ext cx="0" cy="1579418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15532" y="4495800"/>
              <a:ext cx="1698751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 flipH="1">
            <a:off x="5014410" y="4267200"/>
            <a:ext cx="572803" cy="381000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044995" y="3429000"/>
            <a:ext cx="1965405" cy="917189"/>
            <a:chOff x="4798315" y="3355589"/>
            <a:chExt cx="2286000" cy="1066800"/>
          </a:xfrm>
        </p:grpSpPr>
        <p:sp>
          <p:nvSpPr>
            <p:cNvPr id="30" name="Rectangle 29"/>
            <p:cNvSpPr/>
            <p:nvPr/>
          </p:nvSpPr>
          <p:spPr>
            <a:xfrm rot="19183941">
              <a:off x="4798315" y="3355589"/>
              <a:ext cx="2286000" cy="1066800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183941">
              <a:off x="4895696" y="3478039"/>
              <a:ext cx="2057401" cy="838201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52600" y="27432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 subspace in 2D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59715" y="27432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D subspace in 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250"/>
            <a:ext cx="5127486" cy="47521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x is Gaussian with covariance </a:t>
            </a:r>
            <a:r>
              <a:rPr lang="en-US" sz="2400" dirty="0" err="1" smtClean="0"/>
              <a:t>Σ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Recall that a </a:t>
            </a:r>
            <a:r>
              <a:rPr lang="en-US" sz="2400" dirty="0" err="1" smtClean="0"/>
              <a:t>gaussian</a:t>
            </a:r>
            <a:r>
              <a:rPr lang="en-US" sz="2400" dirty="0" smtClean="0"/>
              <a:t> is defined with it’s mean and variance:</a:t>
            </a:r>
          </a:p>
          <a:p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/>
              <a:t>Recall that</a:t>
            </a:r>
            <a:r>
              <a:rPr lang="el-GR" sz="2400" dirty="0"/>
              <a:t> </a:t>
            </a:r>
            <a:r>
              <a:rPr lang="el-GR" sz="2400" dirty="0" smtClean="0"/>
              <a:t>μ</a:t>
            </a:r>
            <a:r>
              <a:rPr lang="en-US" sz="2400" dirty="0" smtClean="0"/>
              <a:t> and </a:t>
            </a:r>
            <a:r>
              <a:rPr lang="en-US" sz="2400" dirty="0" err="1" smtClean="0"/>
              <a:t>Σ</a:t>
            </a:r>
            <a:r>
              <a:rPr lang="en-US" sz="2400" dirty="0" smtClean="0"/>
              <a:t> of a </a:t>
            </a:r>
            <a:r>
              <a:rPr lang="en-US" sz="2400" dirty="0" err="1" smtClean="0"/>
              <a:t>gaussian</a:t>
            </a:r>
            <a:r>
              <a:rPr lang="en-US" sz="2400" dirty="0" smtClean="0"/>
              <a:t> are defined as: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876800" y="1676400"/>
            <a:ext cx="3661715" cy="2597446"/>
            <a:chOff x="5105400" y="1652307"/>
            <a:chExt cx="2743200" cy="1945895"/>
          </a:xfrm>
        </p:grpSpPr>
        <p:grpSp>
          <p:nvGrpSpPr>
            <p:cNvPr id="27" name="Group 26"/>
            <p:cNvGrpSpPr/>
            <p:nvPr/>
          </p:nvGrpSpPr>
          <p:grpSpPr>
            <a:xfrm>
              <a:off x="5105400" y="1752600"/>
              <a:ext cx="2700188" cy="1845602"/>
              <a:chOff x="168623" y="3318163"/>
              <a:chExt cx="2945660" cy="2013384"/>
            </a:xfrm>
            <a:effectLst/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1577849" y="3318163"/>
                <a:ext cx="0" cy="2013384"/>
              </a:xfrm>
              <a:prstGeom prst="straightConnector1">
                <a:avLst/>
              </a:prstGeom>
              <a:ln w="31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68623" y="4495800"/>
                <a:ext cx="2945660" cy="0"/>
              </a:xfrm>
              <a:prstGeom prst="straightConnector1">
                <a:avLst/>
              </a:prstGeom>
              <a:ln w="31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37"/>
            <p:cNvSpPr/>
            <p:nvPr/>
          </p:nvSpPr>
          <p:spPr>
            <a:xfrm rot="19183941">
              <a:off x="5523016" y="2467477"/>
              <a:ext cx="1768865" cy="720649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38" idx="6"/>
            </p:cNvCxnSpPr>
            <p:nvPr/>
          </p:nvCxnSpPr>
          <p:spPr>
            <a:xfrm flipV="1">
              <a:off x="6372017" y="2256141"/>
              <a:ext cx="710283" cy="5759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8" idx="0"/>
            </p:cNvCxnSpPr>
            <p:nvPr/>
          </p:nvCxnSpPr>
          <p:spPr>
            <a:xfrm flipH="1" flipV="1">
              <a:off x="6174550" y="2552862"/>
              <a:ext cx="222640" cy="279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426640" y="2738735"/>
              <a:ext cx="421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10585" y="1652307"/>
              <a:ext cx="421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16536" y="2399401"/>
              <a:ext cx="443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λ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1507" y="2565679"/>
              <a:ext cx="443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λ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23563" y="1981200"/>
              <a:ext cx="489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φ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0429" y="2280250"/>
              <a:ext cx="489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φ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21" y="3406297"/>
            <a:ext cx="2667000" cy="67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68" y="4893528"/>
            <a:ext cx="6502400" cy="66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650248"/>
            <a:ext cx="9093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</a:t>
            </a:r>
            <a:r>
              <a:rPr lang="en-US" dirty="0" err="1" smtClean="0"/>
              <a:t>gaussians</a:t>
            </a:r>
            <a:r>
              <a:rPr lang="en-US" dirty="0" smtClean="0"/>
              <a:t> are symmetric, it’s covariance matrix is also a symmetric matrix. So we can express it as: </a:t>
            </a:r>
          </a:p>
          <a:p>
            <a:pPr lvl="1"/>
            <a:r>
              <a:rPr lang="mr-IN" b="1" dirty="0" err="1" smtClean="0"/>
              <a:t>Σ</a:t>
            </a:r>
            <a:r>
              <a:rPr lang="mr-IN" dirty="0"/>
              <a:t> = </a:t>
            </a:r>
            <a:r>
              <a:rPr lang="mr-IN" b="1" dirty="0"/>
              <a:t>UΛU</a:t>
            </a:r>
            <a:r>
              <a:rPr lang="mr-IN" baseline="30000" dirty="0"/>
              <a:t>T</a:t>
            </a:r>
            <a:r>
              <a:rPr lang="mr-IN" dirty="0"/>
              <a:t> = </a:t>
            </a:r>
            <a:r>
              <a:rPr lang="mr-IN" b="1" dirty="0" smtClean="0"/>
              <a:t>UΛ</a:t>
            </a:r>
            <a:r>
              <a:rPr lang="mr-IN" baseline="30000" dirty="0" smtClean="0"/>
              <a:t>1/2</a:t>
            </a:r>
            <a:r>
              <a:rPr lang="mr-IN" dirty="0" smtClean="0"/>
              <a:t>(</a:t>
            </a:r>
            <a:r>
              <a:rPr lang="mr-IN" b="1" dirty="0" smtClean="0"/>
              <a:t>UΛ</a:t>
            </a:r>
            <a:r>
              <a:rPr lang="mr-IN" baseline="30000" dirty="0" smtClean="0"/>
              <a:t>1/2</a:t>
            </a:r>
            <a:r>
              <a:rPr lang="mr-IN" dirty="0" smtClean="0"/>
              <a:t>)</a:t>
            </a:r>
            <a:r>
              <a:rPr lang="mr-IN" baseline="30000" dirty="0" err="1" smtClean="0"/>
              <a:t>T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863180"/>
            <a:ext cx="6579207" cy="785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71" y="4830761"/>
            <a:ext cx="4271435" cy="6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250"/>
            <a:ext cx="8229600" cy="47521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x is Gaussian with covariance </a:t>
            </a:r>
            <a:r>
              <a:rPr lang="en-US" sz="2400" dirty="0" err="1" smtClean="0"/>
              <a:t>Σ</a:t>
            </a:r>
            <a:r>
              <a:rPr lang="en-US" sz="2400" dirty="0" smtClean="0"/>
              <a:t>, </a:t>
            </a:r>
          </a:p>
          <a:p>
            <a:endParaRPr lang="en-US" sz="2400" dirty="0"/>
          </a:p>
          <a:p>
            <a:endParaRPr lang="en-US" sz="2000" dirty="0" smtClean="0"/>
          </a:p>
          <a:p>
            <a:pPr lvl="1"/>
            <a:r>
              <a:rPr lang="en-US" sz="2000" dirty="0" smtClean="0"/>
              <a:t>Principal components </a:t>
            </a:r>
            <a:r>
              <a:rPr lang="en-US" sz="2000" dirty="0" err="1" smtClean="0"/>
              <a:t>φ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the </a:t>
            </a:r>
          </a:p>
          <a:p>
            <a:pPr marL="457200" lvl="1" indent="0">
              <a:buNone/>
            </a:pPr>
            <a:r>
              <a:rPr lang="en-US" sz="2000" dirty="0" smtClean="0"/>
              <a:t>eigenvectors of </a:t>
            </a:r>
            <a:r>
              <a:rPr lang="en-US" sz="2000" dirty="0" err="1" smtClean="0"/>
              <a:t>Σ</a:t>
            </a:r>
            <a:endParaRPr lang="en-US" sz="2000" dirty="0" smtClean="0"/>
          </a:p>
          <a:p>
            <a:pPr lvl="1"/>
            <a:r>
              <a:rPr lang="en-US" sz="2000" dirty="0" smtClean="0"/>
              <a:t>Principal lengths </a:t>
            </a:r>
            <a:r>
              <a:rPr lang="en-US" sz="2000" dirty="0" err="1" smtClean="0"/>
              <a:t>λ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the </a:t>
            </a:r>
          </a:p>
          <a:p>
            <a:pPr marL="457200" lvl="1" indent="0">
              <a:buNone/>
            </a:pPr>
            <a:r>
              <a:rPr lang="en-US" sz="2000" dirty="0" smtClean="0"/>
              <a:t>eigenvalues of </a:t>
            </a:r>
            <a:r>
              <a:rPr lang="en-US" sz="2000" dirty="0" err="1" smtClean="0"/>
              <a:t>Σ</a:t>
            </a:r>
            <a:endParaRPr lang="en-US" sz="2000" baseline="-250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by computing the eigenvalues we know the data is</a:t>
            </a:r>
          </a:p>
          <a:p>
            <a:pPr lvl="1"/>
            <a:r>
              <a:rPr lang="en-US" sz="2000" dirty="0"/>
              <a:t>Not flat if λ</a:t>
            </a:r>
            <a:r>
              <a:rPr lang="en-US" sz="2000" baseline="-25000" dirty="0"/>
              <a:t>1</a:t>
            </a:r>
            <a:r>
              <a:rPr lang="en-US" sz="2000" dirty="0"/>
              <a:t> ≈ λ</a:t>
            </a:r>
            <a:r>
              <a:rPr lang="en-US" sz="2000" baseline="-25000" dirty="0"/>
              <a:t>2</a:t>
            </a:r>
            <a:r>
              <a:rPr lang="en-US" sz="2000" dirty="0"/>
              <a:t>  </a:t>
            </a:r>
            <a:endParaRPr lang="en-US" sz="2000" dirty="0" smtClean="0"/>
          </a:p>
          <a:p>
            <a:pPr lvl="1"/>
            <a:r>
              <a:rPr lang="en-US" sz="2000" dirty="0"/>
              <a:t>Flat if λ</a:t>
            </a:r>
            <a:r>
              <a:rPr lang="en-US" sz="2000" baseline="-25000" dirty="0"/>
              <a:t>1</a:t>
            </a:r>
            <a:r>
              <a:rPr lang="en-US" sz="2000" dirty="0"/>
              <a:t> &gt;&gt; λ</a:t>
            </a:r>
            <a:r>
              <a:rPr lang="en-US" sz="2000" baseline="-25000" dirty="0"/>
              <a:t>2</a:t>
            </a:r>
            <a:r>
              <a:rPr lang="en-US" sz="2000" dirty="0"/>
              <a:t>  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4876800" y="1676400"/>
            <a:ext cx="3661715" cy="2597446"/>
            <a:chOff x="5105400" y="1652307"/>
            <a:chExt cx="2743200" cy="1945895"/>
          </a:xfrm>
        </p:grpSpPr>
        <p:grpSp>
          <p:nvGrpSpPr>
            <p:cNvPr id="27" name="Group 26"/>
            <p:cNvGrpSpPr/>
            <p:nvPr/>
          </p:nvGrpSpPr>
          <p:grpSpPr>
            <a:xfrm>
              <a:off x="5105400" y="1752600"/>
              <a:ext cx="2700188" cy="1845602"/>
              <a:chOff x="168623" y="3318163"/>
              <a:chExt cx="2945660" cy="2013384"/>
            </a:xfrm>
            <a:effectLst/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1577849" y="3318163"/>
                <a:ext cx="0" cy="2013384"/>
              </a:xfrm>
              <a:prstGeom prst="straightConnector1">
                <a:avLst/>
              </a:prstGeom>
              <a:ln w="31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68623" y="4495800"/>
                <a:ext cx="2945660" cy="0"/>
              </a:xfrm>
              <a:prstGeom prst="straightConnector1">
                <a:avLst/>
              </a:prstGeom>
              <a:ln w="31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37"/>
            <p:cNvSpPr/>
            <p:nvPr/>
          </p:nvSpPr>
          <p:spPr>
            <a:xfrm rot="19183941">
              <a:off x="5523016" y="2467477"/>
              <a:ext cx="1768865" cy="720649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38" idx="6"/>
            </p:cNvCxnSpPr>
            <p:nvPr/>
          </p:nvCxnSpPr>
          <p:spPr>
            <a:xfrm flipV="1">
              <a:off x="6372017" y="2256141"/>
              <a:ext cx="710283" cy="5759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8" idx="0"/>
            </p:cNvCxnSpPr>
            <p:nvPr/>
          </p:nvCxnSpPr>
          <p:spPr>
            <a:xfrm flipH="1" flipV="1">
              <a:off x="6174550" y="2552862"/>
              <a:ext cx="222640" cy="279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426640" y="2738735"/>
              <a:ext cx="421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10585" y="1652307"/>
              <a:ext cx="421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16536" y="2399401"/>
              <a:ext cx="443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λ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1507" y="2565679"/>
              <a:ext cx="443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λ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23563" y="1981200"/>
              <a:ext cx="489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φ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0429" y="2280250"/>
              <a:ext cx="489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φ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71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Algorithm (training)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11133"/>
            <a:ext cx="8077200" cy="48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688"/>
            <a:ext cx="8229600" cy="4525963"/>
          </a:xfrm>
        </p:spPr>
        <p:txBody>
          <a:bodyPr/>
          <a:lstStyle/>
          <a:p>
            <a:r>
              <a:rPr lang="en-US" dirty="0" smtClean="0"/>
              <a:t>Singular value decomposition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Principal Component Analysis (PCA)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compression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Algorithm (testing)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17" y="1395994"/>
            <a:ext cx="8229600" cy="4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by SVD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36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alternative manner to compute the principal components, based on singular value decomposition</a:t>
            </a:r>
          </a:p>
          <a:p>
            <a:r>
              <a:rPr lang="en-US" sz="2400" dirty="0" smtClean="0"/>
              <a:t>Quick reminder: SVD</a:t>
            </a:r>
          </a:p>
          <a:p>
            <a:pPr lvl="1"/>
            <a:r>
              <a:rPr lang="en-US" sz="2000" dirty="0" smtClean="0"/>
              <a:t>Any real n x m matrix (n&gt;m) can be decomposed as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Where M is an (n x m) column orthonormal matrix of left singular vectors (columns of M)</a:t>
            </a:r>
          </a:p>
          <a:p>
            <a:pPr lvl="1"/>
            <a:r>
              <a:rPr lang="en-US" sz="2000" dirty="0" err="1" smtClean="0"/>
              <a:t>Π</a:t>
            </a:r>
            <a:r>
              <a:rPr lang="en-US" sz="2000" dirty="0" smtClean="0"/>
              <a:t> is an (m x m) diagonal matrix of singular values</a:t>
            </a:r>
          </a:p>
          <a:p>
            <a:pPr lvl="1"/>
            <a:r>
              <a:rPr lang="en-US" sz="2000" dirty="0" smtClean="0"/>
              <a:t>N</a:t>
            </a:r>
            <a:r>
              <a:rPr lang="en-US" sz="2000" baseline="30000" dirty="0" smtClean="0"/>
              <a:t>T</a:t>
            </a:r>
            <a:r>
              <a:rPr lang="en-US" sz="2000" dirty="0" smtClean="0"/>
              <a:t> is an (m x m) row orthonormal matrix of right singular vectors (columns of N)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863850"/>
            <a:ext cx="2019300" cy="67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181600"/>
            <a:ext cx="4038600" cy="6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by SVD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36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relate this to PCA, we consider the </a:t>
            </a:r>
            <a:r>
              <a:rPr lang="en-US" sz="2400" u="sng" dirty="0" smtClean="0"/>
              <a:t>data matrix</a:t>
            </a:r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r>
              <a:rPr lang="en-US" sz="2400" dirty="0" smtClean="0"/>
              <a:t>The sample mean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52600"/>
            <a:ext cx="239034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038600"/>
            <a:ext cx="4553029" cy="13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by SVD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36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Center the data by subtracting the mean to each column of X</a:t>
            </a:r>
          </a:p>
          <a:p>
            <a:r>
              <a:rPr lang="en-US" sz="2400" dirty="0" smtClean="0"/>
              <a:t>The </a:t>
            </a:r>
            <a:r>
              <a:rPr lang="en-US" sz="2400" u="sng" dirty="0" smtClean="0"/>
              <a:t>centered data matrix</a:t>
            </a:r>
            <a:r>
              <a:rPr lang="en-US" sz="2400" dirty="0" smtClean="0"/>
              <a:t>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90800"/>
            <a:ext cx="6781800" cy="27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by SVD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36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sample </a:t>
            </a:r>
            <a:r>
              <a:rPr lang="en-US" sz="2400" u="sng" dirty="0" smtClean="0"/>
              <a:t>covariance</a:t>
            </a:r>
            <a:r>
              <a:rPr lang="en-US" sz="2400" dirty="0" smtClean="0"/>
              <a:t> matrix is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where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c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is the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column of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c</a:t>
            </a:r>
            <a:endParaRPr lang="en-US" sz="2400" baseline="-25000" dirty="0" smtClean="0"/>
          </a:p>
          <a:p>
            <a:r>
              <a:rPr lang="en-US" sz="2400" dirty="0" smtClean="0"/>
              <a:t>This can be written 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23407"/>
            <a:ext cx="6299200" cy="1189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74898"/>
            <a:ext cx="6950841" cy="20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by SVD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36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matrix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is real (n x d). Assuming n&gt;d it has SVD decomposition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95400"/>
            <a:ext cx="2554956" cy="1628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05200"/>
            <a:ext cx="7239000" cy="72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90" y="4664698"/>
            <a:ext cx="6565900" cy="10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by SVD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3600" y="2291670"/>
            <a:ext cx="8229600" cy="345349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Note that N is (d x d) and orthonormal, and Π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is diagonal. This is just the eigenvalue decomposition of </a:t>
            </a:r>
            <a:r>
              <a:rPr lang="en-US" sz="2400" dirty="0" err="1" smtClean="0"/>
              <a:t>Σ</a:t>
            </a:r>
            <a:endParaRPr lang="en-US" sz="2400" dirty="0" smtClean="0"/>
          </a:p>
          <a:p>
            <a:r>
              <a:rPr lang="en-US" sz="2400" dirty="0" smtClean="0"/>
              <a:t>It follows that</a:t>
            </a:r>
          </a:p>
          <a:p>
            <a:pPr lvl="1"/>
            <a:r>
              <a:rPr lang="en-US" sz="2000" dirty="0" smtClean="0"/>
              <a:t>The eigenvectors of </a:t>
            </a:r>
            <a:r>
              <a:rPr lang="en-US" sz="2000" dirty="0" err="1" smtClean="0"/>
              <a:t>Σ</a:t>
            </a:r>
            <a:r>
              <a:rPr lang="en-US" sz="2000" dirty="0" smtClean="0"/>
              <a:t> are the columns of N</a:t>
            </a:r>
          </a:p>
          <a:p>
            <a:pPr lvl="1"/>
            <a:r>
              <a:rPr lang="en-US" sz="2000" dirty="0" smtClean="0"/>
              <a:t>The eigenvalues of </a:t>
            </a:r>
            <a:r>
              <a:rPr lang="en-US" sz="2000" dirty="0" err="1" smtClean="0"/>
              <a:t>Σ</a:t>
            </a:r>
            <a:r>
              <a:rPr lang="en-US" sz="2000" dirty="0" smtClean="0"/>
              <a:t> are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gives an alternative algorithm for PCA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3000"/>
            <a:ext cx="2705543" cy="1148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114800"/>
            <a:ext cx="158551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PCA by SVD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36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summary, computation of PCA by SVD</a:t>
            </a:r>
          </a:p>
          <a:p>
            <a:r>
              <a:rPr lang="en-US" sz="2400" dirty="0" smtClean="0"/>
              <a:t>Given X with one example per column</a:t>
            </a:r>
          </a:p>
          <a:p>
            <a:pPr lvl="1"/>
            <a:r>
              <a:rPr lang="en-US" sz="2000" dirty="0" smtClean="0"/>
              <a:t>Create the centered data matrix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Compute its SVD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Principal components are columns of N, eigenvalues 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02" y="2514600"/>
            <a:ext cx="3391317" cy="1155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962400"/>
            <a:ext cx="2286000" cy="661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5029200"/>
            <a:ext cx="1344713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Rule of thumb for finding the number of PCA components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3600" y="1219200"/>
            <a:ext cx="8229600" cy="480019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natural measure is to pick the eigenvectors that explain p% of the data variability</a:t>
            </a:r>
          </a:p>
          <a:p>
            <a:pPr lvl="1"/>
            <a:r>
              <a:rPr lang="en-US" sz="2400" dirty="0" smtClean="0"/>
              <a:t>Can be done by plotting the ratio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as a function of k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E.g. we need 3 eigenvectors to cover 70% of the variability of this dataset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391"/>
            <a:ext cx="284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inspired by N. </a:t>
            </a:r>
            <a:r>
              <a:rPr lang="en-US" sz="1600" dirty="0" err="1" smtClean="0"/>
              <a:t>Vasconcelos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7718"/>
          <a:stretch/>
        </p:blipFill>
        <p:spPr>
          <a:xfrm>
            <a:off x="1143000" y="2438400"/>
            <a:ext cx="3398531" cy="2485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6474"/>
          <a:stretch/>
        </p:blipFill>
        <p:spPr>
          <a:xfrm>
            <a:off x="5234923" y="2433215"/>
            <a:ext cx="2179354" cy="24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688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Introduction to face recognition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Principal Component Analysis (PCA)</a:t>
            </a:r>
          </a:p>
          <a:p>
            <a:r>
              <a:rPr lang="en-US" dirty="0" smtClean="0"/>
              <a:t>Image compression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Singular Value Decomposition (SVD)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There are several computer algorithms that can “factorize” a matrix, representing it as the product of some other matrices</a:t>
            </a:r>
          </a:p>
          <a:p>
            <a:r>
              <a:rPr lang="en-US" altLang="zh-CN" dirty="0"/>
              <a:t>The most useful of these is the Singular Value Decomposition.</a:t>
            </a:r>
          </a:p>
          <a:p>
            <a:r>
              <a:rPr lang="en-US" altLang="zh-CN" dirty="0"/>
              <a:t>Represents any matrix </a:t>
            </a:r>
            <a:r>
              <a:rPr lang="en-US" altLang="zh-CN" b="1" dirty="0"/>
              <a:t>A</a:t>
            </a:r>
            <a:r>
              <a:rPr lang="en-US" altLang="zh-CN" dirty="0"/>
              <a:t> as a product of three matrices: </a:t>
            </a:r>
            <a:r>
              <a:rPr lang="en-US" altLang="zh-CN" b="1" dirty="0"/>
              <a:t>U</a:t>
            </a:r>
            <a:r>
              <a:rPr lang="el-GR" altLang="zh-CN" b="1" dirty="0"/>
              <a:t>Σ</a:t>
            </a:r>
            <a:r>
              <a:rPr lang="en-US" altLang="zh-CN" b="1" dirty="0"/>
              <a:t>V</a:t>
            </a:r>
            <a:r>
              <a:rPr lang="en-US" altLang="zh-CN" b="1" baseline="30000" dirty="0"/>
              <a:t>T</a:t>
            </a:r>
          </a:p>
          <a:p>
            <a:r>
              <a:rPr lang="en-US" altLang="zh-CN" dirty="0" smtClean="0"/>
              <a:t>Python command</a:t>
            </a:r>
            <a:r>
              <a:rPr lang="en-US" altLang="zh-CN" dirty="0"/>
              <a:t>: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U,S,V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]=</a:t>
            </a:r>
            <a:r>
              <a:rPr lang="en-US" dirty="0"/>
              <a:t> </a:t>
            </a:r>
            <a:r>
              <a:rPr lang="en-US" dirty="0" err="1" smtClean="0"/>
              <a:t>numpy.linalg.svd</a:t>
            </a:r>
            <a:r>
              <a:rPr lang="en-US" dirty="0" smtClean="0"/>
              <a:t>(A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b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z="4000"/>
              <a:t>Original Image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838200" y="5334000"/>
            <a:ext cx="7756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Divide the original </a:t>
            </a:r>
            <a:r>
              <a:rPr lang="en-CA" altLang="en-US"/>
              <a:t>372</a:t>
            </a:r>
            <a:r>
              <a:rPr lang="hu-HU" altLang="en-US"/>
              <a:t>x</a:t>
            </a:r>
            <a:r>
              <a:rPr lang="en-CA" altLang="en-US"/>
              <a:t>492</a:t>
            </a:r>
            <a:r>
              <a:rPr lang="en-US" altLang="en-US"/>
              <a:t> image into patches</a:t>
            </a:r>
            <a:r>
              <a:rPr lang="en-CA" altLang="en-US"/>
              <a:t>:</a:t>
            </a:r>
          </a:p>
          <a:p>
            <a:pPr lvl="1" eaLnBrk="1" hangingPunct="1">
              <a:buFontTx/>
              <a:buChar char="•"/>
            </a:pPr>
            <a:r>
              <a:rPr lang="en-CA" altLang="en-US"/>
              <a:t> Each patch is an instance that contains 12x12 pixels on a grid</a:t>
            </a:r>
          </a:p>
          <a:p>
            <a:pPr eaLnBrk="1" hangingPunct="1">
              <a:buFontTx/>
              <a:buChar char="•"/>
            </a:pPr>
            <a:r>
              <a:rPr lang="en-CA" altLang="en-US"/>
              <a:t>View each as a 144-D vector</a:t>
            </a:r>
            <a:endParaRPr lang="en-US" altLang="en-US"/>
          </a:p>
        </p:txBody>
      </p:sp>
      <p:pic>
        <p:nvPicPr>
          <p:cNvPr id="38916" name="Picture 6" descr="butterfly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5206" r="10843" b="9761"/>
          <a:stretch>
            <a:fillRect/>
          </a:stretch>
        </p:blipFill>
        <p:spPr bwMode="auto">
          <a:xfrm>
            <a:off x="1676400" y="838200"/>
            <a:ext cx="5943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z="4000"/>
              <a:t>L</a:t>
            </a:r>
            <a:r>
              <a:rPr lang="en-CA" altLang="en-US" sz="4000" baseline="-25000"/>
              <a:t>2</a:t>
            </a:r>
            <a:r>
              <a:rPr lang="en-CA" altLang="en-US" sz="4000"/>
              <a:t> error and PCA dim</a:t>
            </a:r>
          </a:p>
        </p:txBody>
      </p:sp>
      <p:pic>
        <p:nvPicPr>
          <p:cNvPr id="39939" name="Picture 4" descr="L2error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en-US"/>
              <a:t>PCA </a:t>
            </a:r>
            <a:r>
              <a:rPr lang="en-CA" altLang="en-US"/>
              <a:t>compression: 144D </a:t>
            </a:r>
            <a:r>
              <a:rPr lang="en-US" altLang="en-US">
                <a:latin typeface="cmsy10" charset="0"/>
              </a:rPr>
              <a:t>)</a:t>
            </a:r>
            <a:r>
              <a:rPr lang="en-CA" altLang="en-US"/>
              <a:t> 60D</a:t>
            </a:r>
            <a:endParaRPr lang="hu-HU" altLang="en-US"/>
          </a:p>
        </p:txBody>
      </p:sp>
      <p:pic>
        <p:nvPicPr>
          <p:cNvPr id="40963" name="Picture 4" descr="butterfly_bw_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5240" r="10976" b="10918"/>
          <a:stretch>
            <a:fillRect/>
          </a:stretch>
        </p:blipFill>
        <p:spPr bwMode="auto">
          <a:xfrm>
            <a:off x="762000" y="990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en-US"/>
              <a:t>PCA </a:t>
            </a:r>
            <a:r>
              <a:rPr lang="en-CA" altLang="en-US"/>
              <a:t>compression: 144D </a:t>
            </a:r>
            <a:r>
              <a:rPr lang="en-US" altLang="en-US">
                <a:latin typeface="cmsy10" charset="0"/>
              </a:rPr>
              <a:t>)</a:t>
            </a:r>
            <a:r>
              <a:rPr lang="en-CA" altLang="en-US"/>
              <a:t> 16D</a:t>
            </a:r>
            <a:endParaRPr lang="hu-HU" altLang="en-US"/>
          </a:p>
        </p:txBody>
      </p:sp>
      <p:pic>
        <p:nvPicPr>
          <p:cNvPr id="41987" name="Picture 4" descr="butterfly_bw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10976" b="9171"/>
          <a:stretch>
            <a:fillRect/>
          </a:stretch>
        </p:blipFill>
        <p:spPr bwMode="auto">
          <a:xfrm>
            <a:off x="990600" y="1143000"/>
            <a:ext cx="693420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295400"/>
          </a:xfrm>
        </p:spPr>
        <p:txBody>
          <a:bodyPr/>
          <a:lstStyle/>
          <a:p>
            <a:pPr eaLnBrk="1" hangingPunct="1"/>
            <a:r>
              <a:rPr lang="en-CA" altLang="en-US"/>
              <a:t>16 most important eigenvectors</a:t>
            </a:r>
            <a:endParaRPr lang="hu-HU" altLang="en-US"/>
          </a:p>
        </p:txBody>
      </p:sp>
      <p:pic>
        <p:nvPicPr>
          <p:cNvPr id="43011" name="Picture 3" descr="pcabases16db12x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316788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hu-HU" altLang="en-US"/>
              <a:t>PCA </a:t>
            </a:r>
            <a:r>
              <a:rPr lang="en-CA" altLang="en-US" dirty="0"/>
              <a:t>compression: 144D </a:t>
            </a:r>
            <a:r>
              <a:rPr lang="en-US" altLang="en-US" dirty="0">
                <a:latin typeface="cmsy10" charset="0"/>
              </a:rPr>
              <a:t>)</a:t>
            </a:r>
            <a:r>
              <a:rPr lang="en-CA" altLang="en-US" dirty="0"/>
              <a:t> 6D</a:t>
            </a:r>
            <a:endParaRPr lang="hu-HU" altLang="en-US" dirty="0"/>
          </a:p>
        </p:txBody>
      </p:sp>
      <p:pic>
        <p:nvPicPr>
          <p:cNvPr id="44035" name="Picture 4" descr="butterfly_bw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9756" b="9171"/>
          <a:stretch>
            <a:fillRect/>
          </a:stretch>
        </p:blipFill>
        <p:spPr bwMode="auto">
          <a:xfrm>
            <a:off x="762000" y="762000"/>
            <a:ext cx="75438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cabases6db12x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1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447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6 most important eigenvectors</a:t>
            </a:r>
            <a:endParaRPr lang="hu-HU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hu-HU" altLang="en-US"/>
              <a:t>PCA </a:t>
            </a:r>
            <a:r>
              <a:rPr lang="en-CA" altLang="en-US" dirty="0"/>
              <a:t>compression: 144D </a:t>
            </a:r>
            <a:r>
              <a:rPr lang="en-US" altLang="en-US" dirty="0">
                <a:latin typeface="cmsy10" charset="0"/>
              </a:rPr>
              <a:t>)</a:t>
            </a:r>
            <a:r>
              <a:rPr lang="en-CA" altLang="en-US" dirty="0"/>
              <a:t> 3D</a:t>
            </a:r>
            <a:endParaRPr lang="hu-HU" altLang="en-US" dirty="0"/>
          </a:p>
        </p:txBody>
      </p:sp>
      <p:pic>
        <p:nvPicPr>
          <p:cNvPr id="46083" name="Picture 4" descr="butterfly_bw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9756" b="10918"/>
          <a:stretch>
            <a:fillRect/>
          </a:stretch>
        </p:blipFill>
        <p:spPr bwMode="auto">
          <a:xfrm>
            <a:off x="762000" y="762000"/>
            <a:ext cx="74676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cabases3db12x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8600" y="0"/>
            <a:ext cx="853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CA" altLang="en-US" sz="4400" dirty="0">
                <a:latin typeface="Arial" charset="0"/>
                <a:ea typeface="Arial" charset="0"/>
                <a:cs typeface="Arial" charset="0"/>
              </a:rPr>
              <a:t>3 most important eigenvectors</a:t>
            </a:r>
            <a:endParaRPr lang="hu-HU" altLang="en-U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hu-HU" altLang="en-US"/>
              <a:t>PCA </a:t>
            </a:r>
            <a:r>
              <a:rPr lang="en-CA" altLang="en-US"/>
              <a:t>compression: 144D </a:t>
            </a:r>
            <a:r>
              <a:rPr lang="en-US" altLang="en-US">
                <a:latin typeface="cmsy10" charset="0"/>
              </a:rPr>
              <a:t>)</a:t>
            </a:r>
            <a:r>
              <a:rPr lang="en-CA" altLang="en-US"/>
              <a:t> 1D</a:t>
            </a:r>
            <a:endParaRPr lang="hu-HU" altLang="en-US"/>
          </a:p>
        </p:txBody>
      </p:sp>
      <p:pic>
        <p:nvPicPr>
          <p:cNvPr id="48131" name="Picture 4" descr="butterfly_bw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10976" b="9171"/>
          <a:stretch>
            <a:fillRect/>
          </a:stretch>
        </p:blipFill>
        <p:spPr bwMode="auto">
          <a:xfrm>
            <a:off x="990600" y="685800"/>
            <a:ext cx="716280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Singular Value Decomposition (SVD)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1543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b="1"/>
              <a:t>					</a:t>
            </a:r>
            <a:r>
              <a:rPr lang="en-US" altLang="zh-CN" sz="4050" b="1"/>
              <a:t>U</a:t>
            </a:r>
            <a:r>
              <a:rPr lang="el-GR" altLang="zh-CN" sz="4050" b="1"/>
              <a:t>Σ</a:t>
            </a:r>
            <a:r>
              <a:rPr lang="en-US" altLang="zh-CN" sz="4050" b="1"/>
              <a:t>V</a:t>
            </a:r>
            <a:r>
              <a:rPr lang="en-US" altLang="zh-CN" sz="4050" b="1" baseline="30000"/>
              <a:t>T</a:t>
            </a:r>
            <a:r>
              <a:rPr lang="en-US" altLang="zh-CN" sz="4050" b="1"/>
              <a:t> = A</a:t>
            </a:r>
          </a:p>
          <a:p>
            <a:r>
              <a:rPr lang="en-US" altLang="zh-CN"/>
              <a:t>Where </a:t>
            </a:r>
            <a:r>
              <a:rPr lang="en-US" altLang="zh-CN" b="1"/>
              <a:t>U</a:t>
            </a:r>
            <a:r>
              <a:rPr lang="en-US" altLang="zh-CN"/>
              <a:t> and </a:t>
            </a:r>
            <a:r>
              <a:rPr lang="en-US" altLang="zh-CN" b="1"/>
              <a:t>V</a:t>
            </a:r>
            <a:r>
              <a:rPr lang="en-US" altLang="zh-CN"/>
              <a:t> are rotation matrices, and </a:t>
            </a:r>
            <a:r>
              <a:rPr lang="el-GR" altLang="zh-CN" b="1"/>
              <a:t>Σ </a:t>
            </a:r>
            <a:r>
              <a:rPr lang="en-US" altLang="zh-CN"/>
              <a:t>is a scaling matrix. For example:</a:t>
            </a:r>
            <a:endParaRPr lang="en-US" altLang="zh-CN" baseline="30000"/>
          </a:p>
          <a:p>
            <a:endParaRPr lang="zh-CN" altLang="en-US" b="1" baseline="30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96" y="3746398"/>
            <a:ext cx="7690609" cy="14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688"/>
            <a:ext cx="8229600" cy="4525963"/>
          </a:xfrm>
        </p:spPr>
        <p:txBody>
          <a:bodyPr/>
          <a:lstStyle/>
          <a:p>
            <a:r>
              <a:rPr lang="en-US" dirty="0" smtClean="0"/>
              <a:t>Introduction to face recognition</a:t>
            </a:r>
          </a:p>
          <a:p>
            <a:r>
              <a:rPr lang="en-US" dirty="0" smtClean="0"/>
              <a:t>Principal Component Analysis (PCA)</a:t>
            </a:r>
          </a:p>
          <a:p>
            <a:r>
              <a:rPr lang="en-US" dirty="0" smtClean="0"/>
              <a:t>Image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Singular Value Decomposition (SVD)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390651"/>
            <a:ext cx="8229600" cy="3486149"/>
          </a:xfrm>
        </p:spPr>
        <p:txBody>
          <a:bodyPr>
            <a:normAutofit/>
          </a:bodyPr>
          <a:lstStyle/>
          <a:p>
            <a:r>
              <a:rPr lang="en-US" altLang="zh-CN" dirty="0"/>
              <a:t>Beyond </a:t>
            </a:r>
            <a:r>
              <a:rPr lang="en-US" altLang="zh-CN" dirty="0" smtClean="0"/>
              <a:t>2x2 matrices:</a:t>
            </a:r>
            <a:endParaRPr lang="en-US" altLang="zh-CN" dirty="0"/>
          </a:p>
          <a:p>
            <a:pPr lvl="1"/>
            <a:r>
              <a:rPr lang="en-US" altLang="zh-CN" dirty="0"/>
              <a:t>In general, if </a:t>
            </a:r>
            <a:r>
              <a:rPr lang="en-US" altLang="zh-CN" b="1" dirty="0"/>
              <a:t>A</a:t>
            </a:r>
            <a:r>
              <a:rPr lang="en-US" altLang="zh-CN" dirty="0"/>
              <a:t> is </a:t>
            </a:r>
            <a:r>
              <a:rPr lang="en-US" altLang="zh-CN" i="1" dirty="0"/>
              <a:t>m</a:t>
            </a:r>
            <a:r>
              <a:rPr lang="en-US" altLang="zh-CN" dirty="0"/>
              <a:t> x </a:t>
            </a:r>
            <a:r>
              <a:rPr lang="en-US" altLang="zh-CN" i="1" dirty="0"/>
              <a:t>n</a:t>
            </a:r>
            <a:r>
              <a:rPr lang="en-US" altLang="zh-CN" dirty="0"/>
              <a:t>, then </a:t>
            </a:r>
            <a:r>
              <a:rPr lang="en-US" altLang="zh-CN" b="1" dirty="0"/>
              <a:t>U</a:t>
            </a:r>
            <a:r>
              <a:rPr lang="en-US" altLang="zh-CN" dirty="0"/>
              <a:t> will be </a:t>
            </a:r>
            <a:r>
              <a:rPr lang="en-US" altLang="zh-CN" i="1" dirty="0"/>
              <a:t>m </a:t>
            </a:r>
            <a:r>
              <a:rPr lang="en-US" altLang="zh-CN" dirty="0"/>
              <a:t>x </a:t>
            </a:r>
            <a:r>
              <a:rPr lang="en-US" altLang="zh-CN" i="1" dirty="0"/>
              <a:t>m</a:t>
            </a:r>
            <a:r>
              <a:rPr lang="en-US" altLang="zh-CN" dirty="0"/>
              <a:t>,</a:t>
            </a:r>
            <a:r>
              <a:rPr lang="el-GR" altLang="zh-CN" b="1" dirty="0"/>
              <a:t> Σ</a:t>
            </a:r>
            <a:r>
              <a:rPr lang="en-US" altLang="zh-CN" dirty="0"/>
              <a:t> will be </a:t>
            </a:r>
            <a:r>
              <a:rPr lang="en-US" altLang="zh-CN" i="1" dirty="0"/>
              <a:t>m</a:t>
            </a:r>
            <a:r>
              <a:rPr lang="en-US" altLang="zh-CN" dirty="0"/>
              <a:t> x </a:t>
            </a:r>
            <a:r>
              <a:rPr lang="en-US" altLang="zh-CN" i="1" dirty="0"/>
              <a:t>n</a:t>
            </a:r>
            <a:r>
              <a:rPr lang="en-US" altLang="zh-CN" dirty="0"/>
              <a:t>, and </a:t>
            </a:r>
            <a:r>
              <a:rPr lang="en-US" altLang="zh-CN" b="1" dirty="0"/>
              <a:t>V</a:t>
            </a:r>
            <a:r>
              <a:rPr lang="en-US" altLang="zh-CN" b="1" baseline="30000" dirty="0"/>
              <a:t>T</a:t>
            </a:r>
            <a:r>
              <a:rPr lang="en-US" altLang="zh-CN" dirty="0"/>
              <a:t> will be </a:t>
            </a:r>
            <a:r>
              <a:rPr lang="en-US" altLang="zh-CN" i="1" dirty="0"/>
              <a:t>n</a:t>
            </a:r>
            <a:r>
              <a:rPr lang="en-US" altLang="zh-CN" dirty="0"/>
              <a:t> x </a:t>
            </a:r>
            <a:r>
              <a:rPr lang="en-US" altLang="zh-CN" i="1" dirty="0"/>
              <a:t>n</a:t>
            </a:r>
            <a:r>
              <a:rPr lang="en-US" altLang="zh-CN" dirty="0"/>
              <a:t>. </a:t>
            </a:r>
          </a:p>
          <a:p>
            <a:pPr lvl="1"/>
            <a:r>
              <a:rPr lang="en-US" altLang="zh-CN" dirty="0"/>
              <a:t>(Note the dimensions work out to produce </a:t>
            </a:r>
            <a:r>
              <a:rPr lang="en-US" altLang="zh-CN" i="1" dirty="0"/>
              <a:t>m</a:t>
            </a:r>
            <a:r>
              <a:rPr lang="en-US" altLang="zh-CN" dirty="0"/>
              <a:t> x </a:t>
            </a:r>
            <a:r>
              <a:rPr lang="en-US" altLang="zh-CN" i="1" dirty="0"/>
              <a:t>n</a:t>
            </a:r>
            <a:r>
              <a:rPr lang="en-US" altLang="zh-CN" dirty="0"/>
              <a:t> after multiplication)</a:t>
            </a:r>
          </a:p>
          <a:p>
            <a:pPr lvl="1"/>
            <a:endParaRPr lang="en-US" altLang="zh-CN" b="1" baseline="30000" dirty="0"/>
          </a:p>
          <a:p>
            <a:pPr lvl="1"/>
            <a:endParaRPr lang="en-US" altLang="zh-CN" b="1" baseline="30000" dirty="0"/>
          </a:p>
          <a:p>
            <a:pPr lvl="1"/>
            <a:endParaRPr lang="en-US" altLang="zh-CN" b="1" baseline="30000" dirty="0"/>
          </a:p>
          <a:p>
            <a:pPr lvl="1"/>
            <a:endParaRPr lang="en-US" altLang="zh-CN" b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4214812"/>
            <a:ext cx="7400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Singular Value Decomposition (SVD)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1"/>
            <a:ext cx="8229600" cy="28575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/>
              <a:t>U</a:t>
            </a:r>
            <a:r>
              <a:rPr lang="en-US" altLang="zh-CN"/>
              <a:t> and </a:t>
            </a:r>
            <a:r>
              <a:rPr lang="en-US" altLang="zh-CN" b="1"/>
              <a:t>V</a:t>
            </a:r>
            <a:r>
              <a:rPr lang="en-US" altLang="zh-CN"/>
              <a:t> are always rotation matrices. </a:t>
            </a:r>
          </a:p>
          <a:p>
            <a:pPr lvl="1"/>
            <a:r>
              <a:rPr lang="en-US" altLang="zh-CN" dirty="0"/>
              <a:t>Geometric rotation may not be an applicable concept, depending on the matrix. So we call them “unitary” matrices – each column is a unit vector. </a:t>
            </a:r>
          </a:p>
          <a:p>
            <a:r>
              <a:rPr lang="el-GR" altLang="zh-CN" b="1" dirty="0"/>
              <a:t>Σ </a:t>
            </a:r>
            <a:r>
              <a:rPr lang="en-US" altLang="zh-CN" dirty="0"/>
              <a:t>is a diagonal matrix</a:t>
            </a:r>
          </a:p>
          <a:p>
            <a:pPr lvl="1"/>
            <a:r>
              <a:rPr lang="en-US" altLang="zh-CN" dirty="0"/>
              <a:t>The number of nonzero entries = rank of </a:t>
            </a:r>
            <a:r>
              <a:rPr lang="en-US" altLang="zh-CN" b="1" dirty="0"/>
              <a:t>A</a:t>
            </a:r>
          </a:p>
          <a:p>
            <a:pPr lvl="1"/>
            <a:r>
              <a:rPr lang="en-US" altLang="zh-CN" dirty="0"/>
              <a:t>The algorithm always sorts the entries high to low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4648200"/>
            <a:ext cx="7400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SVD Applications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1"/>
            <a:ext cx="8229600" cy="3486149"/>
          </a:xfrm>
        </p:spPr>
        <p:txBody>
          <a:bodyPr>
            <a:normAutofit/>
          </a:bodyPr>
          <a:lstStyle/>
          <a:p>
            <a:r>
              <a:rPr lang="en-US" altLang="zh-CN"/>
              <a:t>We’ve discussed SVD in terms of geometric transformation matrices</a:t>
            </a:r>
          </a:p>
          <a:p>
            <a:r>
              <a:rPr lang="en-US" altLang="zh-CN" dirty="0"/>
              <a:t>But SVD of an image matrix can also be very useful</a:t>
            </a:r>
          </a:p>
          <a:p>
            <a:r>
              <a:rPr lang="en-US" altLang="zh-CN" dirty="0"/>
              <a:t>To understand this, we’ll look at a less geometric interpretation of what SVD is doing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2-Nov-17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23B_slide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CS223B_slides_template</Template>
  <TotalTime>4122</TotalTime>
  <Words>2362</Words>
  <Application>Microsoft Macintosh PowerPoint</Application>
  <PresentationFormat>On-screen Show (4:3)</PresentationFormat>
  <Paragraphs>434</Paragraphs>
  <Slides>60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cmsy10</vt:lpstr>
      <vt:lpstr>Geneva</vt:lpstr>
      <vt:lpstr>Mangal</vt:lpstr>
      <vt:lpstr>Tahoma</vt:lpstr>
      <vt:lpstr>宋体</vt:lpstr>
      <vt:lpstr>CS223B_slides_template</vt:lpstr>
      <vt:lpstr>Equation</vt:lpstr>
      <vt:lpstr>Lecture:  Face Recognition and Feature Reduction</vt:lpstr>
      <vt:lpstr>Recap - Curse of dimensionality</vt:lpstr>
      <vt:lpstr>What we will learn today</vt:lpstr>
      <vt:lpstr>What we will learn today</vt:lpstr>
      <vt:lpstr>Singular Value Decomposition (SVD)</vt:lpstr>
      <vt:lpstr>Singular Value Decomposition (SVD)</vt:lpstr>
      <vt:lpstr>Singular Value Decomposition (SVD)</vt:lpstr>
      <vt:lpstr>Singular Value Decomposition (SVD)</vt:lpstr>
      <vt:lpstr>SVD Applications</vt:lpstr>
      <vt:lpstr>SVD Applications</vt:lpstr>
      <vt:lpstr>SVD Applications</vt:lpstr>
      <vt:lpstr>SVD Applications</vt:lpstr>
      <vt:lpstr>SVD Applications</vt:lpstr>
      <vt:lpstr>SVD Applications</vt:lpstr>
      <vt:lpstr>SVD Applications</vt:lpstr>
      <vt:lpstr>SVD for symmetric matrices</vt:lpstr>
      <vt:lpstr>Principal Component Analysis</vt:lpstr>
      <vt:lpstr>Principal Component Analysis</vt:lpstr>
      <vt:lpstr>How is SVD computed?</vt:lpstr>
      <vt:lpstr>Eigenvector definition</vt:lpstr>
      <vt:lpstr>Finding eigenvectors</vt:lpstr>
      <vt:lpstr>Finding SVD</vt:lpstr>
      <vt:lpstr>Finding SVD</vt:lpstr>
      <vt:lpstr>What we will learn today</vt:lpstr>
      <vt:lpstr>Covariance</vt:lpstr>
      <vt:lpstr>Covariance</vt:lpstr>
      <vt:lpstr>Covariance matrix</vt:lpstr>
      <vt:lpstr>Covariance</vt:lpstr>
      <vt:lpstr>Covariance interpretation</vt:lpstr>
      <vt:lpstr>Covariance interpretation</vt:lpstr>
      <vt:lpstr>Example data</vt:lpstr>
      <vt:lpstr>Geometric interpretation of PCA</vt:lpstr>
      <vt:lpstr>Geometric interpretation of PCA</vt:lpstr>
      <vt:lpstr>PCA: Principle Component Analysis</vt:lpstr>
      <vt:lpstr>PCA Formulation</vt:lpstr>
      <vt:lpstr>PCA Formulation</vt:lpstr>
      <vt:lpstr>PCA formulation</vt:lpstr>
      <vt:lpstr>PCA Formulation</vt:lpstr>
      <vt:lpstr>PCA Algorithm (training)</vt:lpstr>
      <vt:lpstr>PCA Algorithm (testing)</vt:lpstr>
      <vt:lpstr>PCA by SVD</vt:lpstr>
      <vt:lpstr>PCA by SVD</vt:lpstr>
      <vt:lpstr>PCA by SVD</vt:lpstr>
      <vt:lpstr>PCA by SVD</vt:lpstr>
      <vt:lpstr>PCA by SVD</vt:lpstr>
      <vt:lpstr>PCA by SVD</vt:lpstr>
      <vt:lpstr>PCA by SVD</vt:lpstr>
      <vt:lpstr>Rule of thumb for finding the number of PCA components</vt:lpstr>
      <vt:lpstr>What we will learn today</vt:lpstr>
      <vt:lpstr>Original Image</vt:lpstr>
      <vt:lpstr>L2 error and PCA dim</vt:lpstr>
      <vt:lpstr>PCA compression: 144D ) 60D</vt:lpstr>
      <vt:lpstr>PCA compression: 144D ) 16D</vt:lpstr>
      <vt:lpstr>16 most important eigenvectors</vt:lpstr>
      <vt:lpstr>PCA compression: 144D ) 6D</vt:lpstr>
      <vt:lpstr>6 most important eigenvectors</vt:lpstr>
      <vt:lpstr>PCA compression: 144D ) 3D</vt:lpstr>
      <vt:lpstr>PowerPoint Presentation</vt:lpstr>
      <vt:lpstr>PCA compression: 144D ) 1D</vt:lpstr>
      <vt:lpstr>What we have learned today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 A Case Study of Computer Vision – Face Recognition</dc:title>
  <dc:creator>feifeili</dc:creator>
  <cp:lastModifiedBy>Ranjay Krishna</cp:lastModifiedBy>
  <cp:revision>88</cp:revision>
  <cp:lastPrinted>2011-09-19T23:47:04Z</cp:lastPrinted>
  <dcterms:created xsi:type="dcterms:W3CDTF">2010-12-26T05:48:40Z</dcterms:created>
  <dcterms:modified xsi:type="dcterms:W3CDTF">2017-11-02T22:36:29Z</dcterms:modified>
</cp:coreProperties>
</file>