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9" r:id="rId3"/>
    <p:sldId id="337" r:id="rId4"/>
    <p:sldId id="338" r:id="rId5"/>
    <p:sldId id="347" r:id="rId6"/>
    <p:sldId id="348" r:id="rId7"/>
    <p:sldId id="286" r:id="rId8"/>
    <p:sldId id="287" r:id="rId9"/>
    <p:sldId id="288" r:id="rId10"/>
    <p:sldId id="289" r:id="rId11"/>
    <p:sldId id="343" r:id="rId12"/>
    <p:sldId id="290" r:id="rId13"/>
    <p:sldId id="341" r:id="rId14"/>
    <p:sldId id="371" r:id="rId15"/>
    <p:sldId id="340" r:id="rId16"/>
    <p:sldId id="372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44" r:id="rId27"/>
    <p:sldId id="345" r:id="rId28"/>
    <p:sldId id="346" r:id="rId29"/>
    <p:sldId id="349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4" r:id="rId50"/>
    <p:sldId id="375" r:id="rId51"/>
    <p:sldId id="376" r:id="rId52"/>
    <p:sldId id="370" r:id="rId53"/>
    <p:sldId id="350" r:id="rId54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9"/>
    <p:restoredTop sz="94623"/>
  </p:normalViewPr>
  <p:slideViewPr>
    <p:cSldViewPr snapToObjects="1">
      <p:cViewPr>
        <p:scale>
          <a:sx n="78" d="100"/>
          <a:sy n="78" d="100"/>
        </p:scale>
        <p:origin x="135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18.emf"/><Relationship Id="rId9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5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6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8054CE5-8F8C-4929-9D6E-A2CC4BB6975F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03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5DC710D7-2412-42D1-890E-C2D7A0997815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080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03C815FD-A086-4E94-92A2-B2D2B22BF4B0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9109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D1EBEC06-5437-4AFA-9B8B-415928725021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4231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F051D3E4-C085-402A-A7D6-A22DBCB27167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828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EAD7234-2E72-48B0-8D73-8C6ADA1D6EB2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48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290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Both regions are black, but if we also include position (x,y), then we could group the two into distinct segments; way to encode both similarity &amp; proximity.</a:t>
            </a:r>
          </a:p>
          <a:p>
            <a:endParaRPr lang="de-CH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22" indent="-274778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111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55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400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8044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89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333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978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4D4B9B50-08E3-4FD7-88DB-5E58560F59DF}" type="slidenum">
              <a:rPr lang="de-CH" sz="1100" b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de-CH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CF66DB-E4DD-FA40-A7F0-68DC8A093867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59603606-F7F8-4C66-A3E4-B4E49ECD8F6D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42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F83C881-62A2-4CD5-BD74-D2149525B48C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344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687B7FF6-629C-41A0-9D82-49E63025D1FF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616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03E40887-6D27-4E53-BB7D-2C234D5899B4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03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83E98A78-0B0D-4842-B67F-00C9382FD558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06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6AF86A82-959E-4D9A-92A2-A90E95B57516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219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ford_logo.gif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-1828800" y="-1352550"/>
            <a:ext cx="6502400" cy="59055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6350"/>
            <a:ext cx="9144000" cy="501649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00" y="6440269"/>
            <a:ext cx="2235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Geneva"/>
              </a:rPr>
              <a:t>Lecture 11 -  </a:t>
            </a:r>
          </a:p>
          <a:p>
            <a:endParaRPr lang="en-US" dirty="0" smtClean="0">
              <a:solidFill>
                <a:schemeClr val="bg1"/>
              </a:solidFill>
              <a:latin typeface="Geneva"/>
            </a:endParaRPr>
          </a:p>
          <a:p>
            <a:endParaRPr lang="en-US" dirty="0">
              <a:solidFill>
                <a:schemeClr val="bg1"/>
              </a:solidFill>
              <a:latin typeface="Genev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Geneva"/>
              </a:rPr>
              <a:t>Stanford</a:t>
            </a:r>
            <a:r>
              <a:rPr lang="en-US" sz="1600" b="1" baseline="0" smtClean="0">
                <a:solidFill>
                  <a:schemeClr val="bg1"/>
                </a:solidFill>
                <a:latin typeface="Geneva"/>
              </a:rPr>
              <a:t> University</a:t>
            </a:r>
            <a:endParaRPr lang="en-US" sz="1600" b="1" dirty="0">
              <a:solidFill>
                <a:schemeClr val="bg1"/>
              </a:solidFill>
              <a:latin typeface="Genev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23.e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24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17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en.wikipedia.org/wiki/Image:K_Means_Example_Step_2.svg" TargetMode="External"/><Relationship Id="rId5" Type="http://schemas.openxmlformats.org/officeDocument/2006/relationships/image" Target="../media/image29.png"/><Relationship Id="rId6" Type="http://schemas.openxmlformats.org/officeDocument/2006/relationships/hyperlink" Target="http://en.wikipedia.org/wiki/Image:K_Means_Example_Step_3.svg" TargetMode="External"/><Relationship Id="rId7" Type="http://schemas.openxmlformats.org/officeDocument/2006/relationships/image" Target="../media/image30.png"/><Relationship Id="rId8" Type="http://schemas.openxmlformats.org/officeDocument/2006/relationships/hyperlink" Target="http://en.wikipedia.org/wiki/Image:K_Means_Example_Step_4.svg" TargetMode="External"/><Relationship Id="rId9" Type="http://schemas.openxmlformats.org/officeDocument/2006/relationships/image" Target="../media/image31.png"/><Relationship Id="rId10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K_Means_Example_Step_1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.stanford.edu/~sergei/slides/BATS-Means.pdf" TargetMode="Externa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ip.rutgers.edu/~comanici/Papers/MsRobustApproach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psy.ed.asu.edu/~classics/Wertheimer/Forms/forms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p.rutgers.edu/~comanici/MSPAMI/msPamiResults.html" TargetMode="External"/><Relationship Id="rId4" Type="http://schemas.openxmlformats.org/officeDocument/2006/relationships/hyperlink" Target="http://www.caip.rutgers.edu/~comanici/Papers/MsRobustApproach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hyperlink" Target="http://www.caip.rutgers.edu/~comanici/MSPAMI/msPamiResult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3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5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ip.rutgers.edu/~comanici/Papers/MsRobustApproach.pd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ip.rutgers.edu/~comanici/Papers/MsRobustApproach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ip.rutgers.edu/~comanici/Papers/MsRobustApproach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Lecture: </a:t>
            </a:r>
            <a:br>
              <a:rPr lang="en-US" dirty="0" smtClean="0"/>
            </a:br>
            <a:r>
              <a:rPr lang="en-US" dirty="0" smtClean="0"/>
              <a:t>k-means &amp; mean-shift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Juan Carlos </a:t>
            </a:r>
            <a:r>
              <a:rPr lang="en-US" dirty="0" err="1" smtClean="0"/>
              <a:t>Niebles</a:t>
            </a:r>
            <a:r>
              <a:rPr lang="en-US" dirty="0" smtClean="0"/>
              <a:t> and Ranjay Krishna</a:t>
            </a:r>
          </a:p>
          <a:p>
            <a:r>
              <a:rPr lang="en-US" dirty="0" smtClean="0"/>
              <a:t>Stanford Vision and Learning 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Goal: choose three “centers” as the representative intensities, and label every pixel according to which of these centers it is nearest to.</a:t>
            </a:r>
          </a:p>
          <a:p>
            <a:r>
              <a:rPr lang="en-US" sz="2400" dirty="0" smtClean="0"/>
              <a:t>Best cluster centers are those that minimize Sum of Square Distance (SSD) between all points and their nearest cluster center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/>
              <a:t>:</a:t>
            </a:r>
          </a:p>
          <a:p>
            <a:endParaRPr lang="de-CH" sz="2400" dirty="0" smtClean="0"/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 rot="16200000">
            <a:off x="7705725" y="48641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grpSp>
        <p:nvGrpSpPr>
          <p:cNvPr id="54279" name="Group 58"/>
          <p:cNvGrpSpPr>
            <a:grpSpLocks/>
          </p:cNvGrpSpPr>
          <p:nvPr/>
        </p:nvGrpSpPr>
        <p:grpSpPr bwMode="auto">
          <a:xfrm>
            <a:off x="920750" y="854075"/>
            <a:ext cx="7667625" cy="625475"/>
            <a:chOff x="847674" y="5692806"/>
            <a:chExt cx="7667730" cy="624594"/>
          </a:xfrm>
        </p:grpSpPr>
        <p:cxnSp>
          <p:nvCxnSpPr>
            <p:cNvPr id="54296" name="Straight Connector 65"/>
            <p:cNvCxnSpPr>
              <a:cxnSpLocks noChangeShapeType="1"/>
            </p:cNvCxnSpPr>
            <p:nvPr/>
          </p:nvCxnSpPr>
          <p:spPr bwMode="auto">
            <a:xfrm>
              <a:off x="847674" y="5802246"/>
              <a:ext cx="7667730" cy="158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7" name="Oval 66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1541422" y="5948033"/>
              <a:ext cx="401642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69" name="TextBox 18"/>
            <p:cNvSpPr txBox="1">
              <a:spLocks noChangeArrowheads="1"/>
            </p:cNvSpPr>
            <p:nvPr/>
          </p:nvSpPr>
          <p:spPr bwMode="auto">
            <a:xfrm>
              <a:off x="4462462" y="5911572"/>
              <a:ext cx="657234" cy="36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190</a:t>
              </a:r>
            </a:p>
          </p:txBody>
        </p:sp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6835806" y="5911572"/>
              <a:ext cx="730260" cy="36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255</a:t>
              </a:r>
            </a:p>
          </p:txBody>
        </p:sp>
        <p:sp>
          <p:nvSpPr>
            <p:cNvPr id="54301" name="Oval 70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2" name="Oval 71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3" name="Oval 72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4" name="Oval 73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5" name="Oval 74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6" name="Oval 75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7" name="Oval 76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8" name="Oval 77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9" name="Oval 78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0" name="Oval 79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1" name="Oval 80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2" name="Oval 81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3" name="Oval 82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4" name="Oval 83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5" name="Oval 84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6" name="Oval 85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7" name="Oval 86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8" name="Oval 87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9" name="Oval 88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0" name="Oval 89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1" name="Oval 90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2" name="Oval 91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3" name="Oval 92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4" name="Oval 93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5" name="Oval 94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6" name="Oval 95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7" name="Oval 96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8" name="Oval 97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9" name="Oval 98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0" name="Oval 99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1" name="Oval 100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2" name="Oval 101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3" name="Oval 102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4" name="Oval 103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5" name="Oval 104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6" name="Oval 105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7" name="Oval 106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4"/>
          <p:cNvGrpSpPr>
            <a:grpSpLocks noChangeAspect="1"/>
          </p:cNvGrpSpPr>
          <p:nvPr/>
        </p:nvGrpSpPr>
        <p:grpSpPr bwMode="auto">
          <a:xfrm>
            <a:off x="2235200" y="1803400"/>
            <a:ext cx="4862513" cy="1241425"/>
            <a:chOff x="884187" y="1968480"/>
            <a:chExt cx="7120035" cy="1817688"/>
          </a:xfrm>
        </p:grpSpPr>
        <p:pic>
          <p:nvPicPr>
            <p:cNvPr id="54289" name="Picture 5" descr="noisy_grayscale_i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187" y="1968480"/>
              <a:ext cx="2762250" cy="17811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290" name="Group 63"/>
            <p:cNvGrpSpPr>
              <a:grpSpLocks/>
            </p:cNvGrpSpPr>
            <p:nvPr/>
          </p:nvGrpSpPr>
          <p:grpSpPr bwMode="auto">
            <a:xfrm>
              <a:off x="5156208" y="2004993"/>
              <a:ext cx="2848014" cy="1781175"/>
              <a:chOff x="628596" y="690525"/>
              <a:chExt cx="2848014" cy="1781175"/>
            </a:xfrm>
          </p:grpSpPr>
          <p:pic>
            <p:nvPicPr>
              <p:cNvPr id="54292" name="Picture 58" descr="simple_image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293" name="TextBox 59"/>
              <p:cNvSpPr txBox="1">
                <a:spLocks noChangeArrowheads="1"/>
              </p:cNvSpPr>
              <p:nvPr/>
            </p:nvSpPr>
            <p:spPr bwMode="auto">
              <a:xfrm>
                <a:off x="1249316" y="1238220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4294" name="TextBox 61"/>
              <p:cNvSpPr txBox="1">
                <a:spLocks noChangeArrowheads="1"/>
              </p:cNvSpPr>
              <p:nvPr/>
            </p:nvSpPr>
            <p:spPr bwMode="auto">
              <a:xfrm>
                <a:off x="2162141" y="1201708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54295" name="TextBox 62"/>
              <p:cNvSpPr txBox="1">
                <a:spLocks noChangeArrowheads="1"/>
              </p:cNvSpPr>
              <p:nvPr/>
            </p:nvSpPr>
            <p:spPr bwMode="auto">
              <a:xfrm>
                <a:off x="2892403" y="727039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cxnSp>
          <p:nvCxnSpPr>
            <p:cNvPr id="54291" name="Straight Arrow Connector 110"/>
            <p:cNvCxnSpPr>
              <a:cxnSpLocks noChangeShapeType="1"/>
            </p:cNvCxnSpPr>
            <p:nvPr/>
          </p:nvCxnSpPr>
          <p:spPr bwMode="auto">
            <a:xfrm>
              <a:off x="3878181" y="2916839"/>
              <a:ext cx="1059986" cy="23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6" name="Down Arrow 115"/>
          <p:cNvSpPr>
            <a:spLocks noChangeArrowheads="1"/>
          </p:cNvSpPr>
          <p:nvPr/>
        </p:nvSpPr>
        <p:spPr bwMode="auto">
          <a:xfrm>
            <a:off x="1724025" y="196850"/>
            <a:ext cx="219075" cy="474662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7" name="Down Arrow 116"/>
          <p:cNvSpPr>
            <a:spLocks noChangeArrowheads="1"/>
          </p:cNvSpPr>
          <p:nvPr/>
        </p:nvSpPr>
        <p:spPr bwMode="auto">
          <a:xfrm>
            <a:off x="4791075" y="233362"/>
            <a:ext cx="219075" cy="4746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8" name="Down Arrow 117"/>
          <p:cNvSpPr>
            <a:spLocks noChangeArrowheads="1"/>
          </p:cNvSpPr>
          <p:nvPr/>
        </p:nvSpPr>
        <p:spPr bwMode="auto">
          <a:xfrm>
            <a:off x="7054850" y="269875"/>
            <a:ext cx="219075" cy="474662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TextBox 75"/>
          <p:cNvSpPr txBox="1">
            <a:spLocks noChangeArrowheads="1"/>
          </p:cNvSpPr>
          <p:nvPr/>
        </p:nvSpPr>
        <p:spPr bwMode="auto">
          <a:xfrm>
            <a:off x="3914775" y="1292225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Intensity</a:t>
            </a: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1760538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4827588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7091363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49838"/>
              </p:ext>
            </p:extLst>
          </p:nvPr>
        </p:nvGraphicFramePr>
        <p:xfrm>
          <a:off x="2822575" y="5105400"/>
          <a:ext cx="3349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638300" imgH="406400" progId="Equation.3">
                  <p:embed/>
                </p:oleObj>
              </mc:Choice>
              <mc:Fallback>
                <p:oleObj name="Equation" r:id="rId5" imgW="1638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2575" y="5105400"/>
                        <a:ext cx="33496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2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Clustering for Summarization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	Goal: cluster to minimize variance in data given clusters</a:t>
            </a:r>
          </a:p>
          <a:p>
            <a:pPr lvl="1"/>
            <a:r>
              <a:rPr lang="en-US" dirty="0">
                <a:latin typeface="Calibri" charset="0"/>
              </a:rPr>
              <a:t>Preserve information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008563" y="4959821"/>
            <a:ext cx="2853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Whether      </a:t>
            </a:r>
            <a:r>
              <a:rPr lang="en-US" dirty="0">
                <a:solidFill>
                  <a:srgbClr val="000000"/>
                </a:solidFill>
              </a:rPr>
              <a:t>is assigned </a:t>
            </a:r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067300" y="4693121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389343" y="3729221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4398963" y="3276600"/>
            <a:ext cx="162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Cluster center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6125112" y="3276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905500" y="3750379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972300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43541"/>
              </p:ext>
            </p:extLst>
          </p:nvPr>
        </p:nvGraphicFramePr>
        <p:xfrm>
          <a:off x="1969832" y="3810471"/>
          <a:ext cx="44910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3" imgW="2197100" imgH="482600" progId="Equation.3">
                  <p:embed/>
                </p:oleObj>
              </mc:Choice>
              <mc:Fallback>
                <p:oleObj name="Equation" r:id="rId3" imgW="2197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9832" y="3810471"/>
                        <a:ext cx="4491037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9808"/>
              </p:ext>
            </p:extLst>
          </p:nvPr>
        </p:nvGraphicFramePr>
        <p:xfrm>
          <a:off x="5993134" y="4948708"/>
          <a:ext cx="331466" cy="45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5" imgW="165100" imgH="228600" progId="Equation.3">
                  <p:embed/>
                </p:oleObj>
              </mc:Choice>
              <mc:Fallback>
                <p:oleObj name="Equation" r:id="rId5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3134" y="4948708"/>
                        <a:ext cx="331466" cy="45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24411"/>
              </p:ext>
            </p:extLst>
          </p:nvPr>
        </p:nvGraphicFramePr>
        <p:xfrm>
          <a:off x="7797800" y="4961408"/>
          <a:ext cx="2809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7" imgW="139700" imgH="215900" progId="Equation.3">
                  <p:embed/>
                </p:oleObj>
              </mc:Choice>
              <mc:Fallback>
                <p:oleObj name="Equation" r:id="rId7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7800" y="4961408"/>
                        <a:ext cx="28098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Clustering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this objective, it is a “chicken and egg” problem:</a:t>
            </a:r>
          </a:p>
          <a:p>
            <a:pPr lvl="1"/>
            <a:r>
              <a:rPr lang="en-US" sz="2400" dirty="0" smtClean="0"/>
              <a:t>If we knew the </a:t>
            </a:r>
            <a:r>
              <a:rPr lang="en-US" sz="2400" i="1" dirty="0" smtClean="0"/>
              <a:t>cluster centers</a:t>
            </a:r>
            <a:r>
              <a:rPr lang="en-US" sz="2400" dirty="0" smtClean="0"/>
              <a:t>, we could allocate points to groups by assigning each to its closest center.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If we knew the </a:t>
            </a:r>
            <a:r>
              <a:rPr lang="en-US" sz="2400" i="1" dirty="0" smtClean="0"/>
              <a:t>group memberships</a:t>
            </a:r>
            <a:r>
              <a:rPr lang="en-US" sz="2400" dirty="0" smtClean="0"/>
              <a:t>, we could get the centers by computing the mean per group.</a:t>
            </a:r>
          </a:p>
          <a:p>
            <a:pPr lvl="1"/>
            <a:endParaRPr lang="en-US" sz="2400" dirty="0" smtClean="0"/>
          </a:p>
          <a:p>
            <a:endParaRPr lang="de-CH" sz="2800" dirty="0" smtClean="0"/>
          </a:p>
        </p:txBody>
      </p:sp>
      <p:grpSp>
        <p:nvGrpSpPr>
          <p:cNvPr id="55302" name="Group 58"/>
          <p:cNvGrpSpPr>
            <a:grpSpLocks/>
          </p:cNvGrpSpPr>
          <p:nvPr/>
        </p:nvGrpSpPr>
        <p:grpSpPr bwMode="auto">
          <a:xfrm>
            <a:off x="847725" y="3103562"/>
            <a:ext cx="7667625" cy="182563"/>
            <a:chOff x="847674" y="5692806"/>
            <a:chExt cx="7667730" cy="182565"/>
          </a:xfrm>
        </p:grpSpPr>
        <p:cxnSp>
          <p:nvCxnSpPr>
            <p:cNvPr id="55356" name="Straight Connector 52"/>
            <p:cNvCxnSpPr>
              <a:cxnSpLocks noChangeShapeType="1"/>
            </p:cNvCxnSpPr>
            <p:nvPr/>
          </p:nvCxnSpPr>
          <p:spPr bwMode="auto">
            <a:xfrm>
              <a:off x="847674" y="5802345"/>
              <a:ext cx="7667730" cy="158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7" name="Oval 53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8" name="Oval 54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9" name="Oval 55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0" name="Oval 56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1" name="Oval 57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2" name="Oval 58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3" name="Oval 59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4" name="Oval 60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5" name="Oval 61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6" name="Oval 62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7" name="Oval 63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8" name="Oval 64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9" name="Oval 65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0" name="Oval 66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1" name="Oval 67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2" name="Oval 68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3" name="Oval 69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4" name="Oval 70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5" name="Oval 71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6" name="Oval 72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7" name="Oval 73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8" name="Oval 74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9" name="Oval 75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0" name="Oval 76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1" name="Oval 77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2" name="Oval 78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3" name="Oval 79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4" name="Oval 80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5" name="Oval 81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6" name="Oval 82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7" name="Oval 83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8" name="Oval 84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9" name="Oval 85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0" name="Oval 86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1" name="Oval 87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2" name="Oval 88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3" name="Oval 89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4" name="Oval 90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303" name="Oval 91"/>
          <p:cNvSpPr>
            <a:spLocks noChangeArrowheads="1"/>
          </p:cNvSpPr>
          <p:nvPr/>
        </p:nvSpPr>
        <p:spPr bwMode="auto">
          <a:xfrm>
            <a:off x="1724025" y="3100387"/>
            <a:ext cx="219075" cy="215900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4" name="Oval 92"/>
          <p:cNvSpPr>
            <a:spLocks noChangeArrowheads="1"/>
          </p:cNvSpPr>
          <p:nvPr/>
        </p:nvSpPr>
        <p:spPr bwMode="auto">
          <a:xfrm>
            <a:off x="4864100" y="3100387"/>
            <a:ext cx="219075" cy="215900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5" name="Oval 93"/>
          <p:cNvSpPr>
            <a:spLocks noChangeArrowheads="1"/>
          </p:cNvSpPr>
          <p:nvPr/>
        </p:nvSpPr>
        <p:spPr bwMode="auto">
          <a:xfrm>
            <a:off x="6726238" y="3100387"/>
            <a:ext cx="219075" cy="215900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1139825" y="2884487"/>
            <a:ext cx="1533525" cy="584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4097338" y="2884487"/>
            <a:ext cx="1862137" cy="584200"/>
          </a:xfrm>
          <a:prstGeom prst="ellipse">
            <a:avLst/>
          </a:prstGeom>
          <a:noFill/>
          <a:ln w="25400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5995988" y="2921000"/>
            <a:ext cx="1862137" cy="584200"/>
          </a:xfrm>
          <a:prstGeom prst="ellipse">
            <a:avLst/>
          </a:prstGeom>
          <a:noFill/>
          <a:ln w="25400" algn="ctr">
            <a:solidFill>
              <a:srgbClr val="92D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847725" y="5237163"/>
            <a:ext cx="7667625" cy="182562"/>
            <a:chOff x="847674" y="5692806"/>
            <a:chExt cx="7667730" cy="182565"/>
          </a:xfrm>
        </p:grpSpPr>
        <p:cxnSp>
          <p:nvCxnSpPr>
            <p:cNvPr id="55317" name="Straight Connector 144"/>
            <p:cNvCxnSpPr>
              <a:cxnSpLocks noChangeShapeType="1"/>
            </p:cNvCxnSpPr>
            <p:nvPr/>
          </p:nvCxnSpPr>
          <p:spPr bwMode="auto">
            <a:xfrm>
              <a:off x="847674" y="5802345"/>
              <a:ext cx="7667730" cy="158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8" name="Oval 145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9" name="Oval 146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0" name="Oval 147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1" name="Oval 148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2" name="Oval 149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3" name="Oval 150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4" name="Oval 151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5" name="Oval 152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6" name="Oval 153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7" name="Oval 154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8" name="Oval 155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9" name="Oval 156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0" name="Oval 157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1" name="Oval 158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2" name="Oval 159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3" name="Oval 160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4" name="Oval 161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5" name="Oval 162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6" name="Oval 163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7" name="Oval 164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8" name="Oval 165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9" name="Oval 166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0" name="Oval 167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1" name="Oval 168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2" name="Oval 169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3" name="Oval 170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4" name="Oval 171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5" name="Oval 172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6" name="Oval 173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7" name="Oval 174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8" name="Oval 175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9" name="Oval 176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0" name="Oval 177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1" name="Oval 178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2" name="Oval 179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3" name="Oval 180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4" name="Oval 181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5" name="Oval 182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1139825" y="5018088"/>
            <a:ext cx="1533525" cy="584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4097338" y="5018088"/>
            <a:ext cx="1862137" cy="584200"/>
          </a:xfrm>
          <a:prstGeom prst="ellipse">
            <a:avLst/>
          </a:prstGeom>
          <a:noFill/>
          <a:ln w="25400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>
            <a:off x="5995988" y="5054600"/>
            <a:ext cx="1862137" cy="584200"/>
          </a:xfrm>
          <a:prstGeom prst="ellipse">
            <a:avLst/>
          </a:prstGeom>
          <a:noFill/>
          <a:ln w="25400" algn="ctr">
            <a:solidFill>
              <a:srgbClr val="92D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>
            <a:off x="1724025" y="5233988"/>
            <a:ext cx="219075" cy="215900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4900613" y="5233988"/>
            <a:ext cx="219075" cy="215900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6762750" y="5233988"/>
            <a:ext cx="219075" cy="215900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5"/>
          <p:cNvSpPr txBox="1">
            <a:spLocks noChangeArrowheads="1"/>
          </p:cNvSpPr>
          <p:nvPr/>
        </p:nvSpPr>
        <p:spPr bwMode="auto">
          <a:xfrm rot="16200000">
            <a:off x="7705725" y="48641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</a:t>
            </a:r>
            <a:r>
              <a:rPr lang="en-US" dirty="0" smtClean="0">
                <a:latin typeface="Calibri" charset="0"/>
              </a:rPr>
              <a:t>means clustering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Initialize (        ): cluster centers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Compute      : assign each point to the closest center</a:t>
            </a:r>
          </a:p>
          <a:p>
            <a:pPr marL="914400" lvl="1" indent="-514350">
              <a:defRPr/>
            </a:pPr>
            <a:r>
              <a:rPr lang="en-US" sz="1600" dirty="0" smtClean="0">
                <a:ea typeface="+mn-ea"/>
              </a:rPr>
              <a:t>       denotes the set of assignment for each       to cluster       at iteration </a:t>
            </a:r>
            <a:r>
              <a:rPr lang="en-US" sz="1600" i="1" dirty="0" smtClean="0">
                <a:ea typeface="+mn-ea"/>
              </a:rPr>
              <a:t>t</a:t>
            </a:r>
            <a:r>
              <a:rPr lang="en-US" sz="1600" dirty="0" smtClean="0">
                <a:ea typeface="+mn-ea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0" indent="0">
              <a:buNone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Computer     : update cluster centers as the mean of the points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Update               , Repeat Step 2-3 till stopped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72300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06973"/>
              </p:ext>
            </p:extLst>
          </p:nvPr>
        </p:nvGraphicFramePr>
        <p:xfrm>
          <a:off x="4821237" y="1106488"/>
          <a:ext cx="10461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1237" y="1106488"/>
                        <a:ext cx="10461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131240"/>
              </p:ext>
            </p:extLst>
          </p:nvPr>
        </p:nvGraphicFramePr>
        <p:xfrm>
          <a:off x="2456106" y="2654728"/>
          <a:ext cx="3516926" cy="85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Equation" r:id="rId5" imgW="1993900" imgH="482600" progId="Equation.3">
                  <p:embed/>
                </p:oleObj>
              </mc:Choice>
              <mc:Fallback>
                <p:oleObj name="Equation" r:id="rId5" imgW="1993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6106" y="2654728"/>
                        <a:ext cx="3516926" cy="85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4830"/>
              </p:ext>
            </p:extLst>
          </p:nvPr>
        </p:nvGraphicFramePr>
        <p:xfrm>
          <a:off x="2673778" y="4069353"/>
          <a:ext cx="3276600" cy="80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Equation" r:id="rId7" imgW="1955800" imgH="482600" progId="Equation.3">
                  <p:embed/>
                </p:oleObj>
              </mc:Choice>
              <mc:Fallback>
                <p:oleObj name="Equation" r:id="rId7" imgW="1955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3778" y="4069353"/>
                        <a:ext cx="3276600" cy="80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83929"/>
              </p:ext>
            </p:extLst>
          </p:nvPr>
        </p:nvGraphicFramePr>
        <p:xfrm>
          <a:off x="1905000" y="4953000"/>
          <a:ext cx="946150" cy="33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4953000"/>
                        <a:ext cx="946150" cy="33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17580"/>
              </p:ext>
            </p:extLst>
          </p:nvPr>
        </p:nvGraphicFramePr>
        <p:xfrm>
          <a:off x="4876800" y="2352146"/>
          <a:ext cx="282428" cy="39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6800" y="2352146"/>
                        <a:ext cx="282428" cy="39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454546"/>
              </p:ext>
            </p:extLst>
          </p:nvPr>
        </p:nvGraphicFramePr>
        <p:xfrm>
          <a:off x="6010102" y="2362199"/>
          <a:ext cx="238298" cy="36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13" imgW="139700" imgH="215900" progId="Equation.3">
                  <p:embed/>
                </p:oleObj>
              </mc:Choice>
              <mc:Fallback>
                <p:oleObj name="Equation" r:id="rId13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0102" y="2362199"/>
                        <a:ext cx="238298" cy="36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037856"/>
              </p:ext>
            </p:extLst>
          </p:nvPr>
        </p:nvGraphicFramePr>
        <p:xfrm>
          <a:off x="1295400" y="2362198"/>
          <a:ext cx="243069" cy="30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15" imgW="165100" imgH="203200" progId="Equation.3">
                  <p:embed/>
                </p:oleObj>
              </mc:Choice>
              <mc:Fallback>
                <p:oleObj name="Equation" r:id="rId15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95400" y="2362198"/>
                        <a:ext cx="243069" cy="30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99233"/>
              </p:ext>
            </p:extLst>
          </p:nvPr>
        </p:nvGraphicFramePr>
        <p:xfrm>
          <a:off x="2057400" y="1143000"/>
          <a:ext cx="611260" cy="3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17" imgW="317500" imgH="165100" progId="Equation.3">
                  <p:embed/>
                </p:oleObj>
              </mc:Choice>
              <mc:Fallback>
                <p:oleObj name="Equation" r:id="rId17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1143000"/>
                        <a:ext cx="611260" cy="31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53753"/>
              </p:ext>
            </p:extLst>
          </p:nvPr>
        </p:nvGraphicFramePr>
        <p:xfrm>
          <a:off x="2133600" y="1905000"/>
          <a:ext cx="381000" cy="47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33600" y="1905000"/>
                        <a:ext cx="381000" cy="47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31780"/>
              </p:ext>
            </p:extLst>
          </p:nvPr>
        </p:nvGraphicFramePr>
        <p:xfrm>
          <a:off x="2239962" y="3516313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21" imgW="152400" imgH="203200" progId="Equation.3">
                  <p:embed/>
                </p:oleObj>
              </mc:Choice>
              <mc:Fallback>
                <p:oleObj name="Equation" r:id="rId2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39962" y="3516313"/>
                        <a:ext cx="35083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rved Right Arrow 20"/>
          <p:cNvSpPr>
            <a:spLocks noChangeArrowheads="1"/>
          </p:cNvSpPr>
          <p:nvPr/>
        </p:nvSpPr>
        <p:spPr bwMode="auto">
          <a:xfrm rot="10800000">
            <a:off x="7924800" y="2133600"/>
            <a:ext cx="912813" cy="3124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</a:t>
            </a:r>
            <a:r>
              <a:rPr lang="en-US" dirty="0" smtClean="0">
                <a:latin typeface="Calibri" charset="0"/>
              </a:rPr>
              <a:t>means clustering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Initialize (        ): cluster centers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Compute      : assign each point to the closest center</a:t>
            </a:r>
          </a:p>
          <a:p>
            <a:pPr marL="400050" lvl="1" indent="0">
              <a:buNone/>
              <a:defRPr/>
            </a:pPr>
            <a:r>
              <a:rPr lang="en-US" sz="1600" dirty="0" smtClean="0">
                <a:ea typeface="+mn-ea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0" indent="0">
              <a:buNone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Computer     : update cluster centers as the mean of the points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ea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ea typeface="+mn-ea"/>
              </a:rPr>
              <a:t>Update               , Repeat Step 2-3 till stopped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72300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44953"/>
              </p:ext>
            </p:extLst>
          </p:nvPr>
        </p:nvGraphicFramePr>
        <p:xfrm>
          <a:off x="4821237" y="1106488"/>
          <a:ext cx="10461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1237" y="1106488"/>
                        <a:ext cx="10461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04321"/>
              </p:ext>
            </p:extLst>
          </p:nvPr>
        </p:nvGraphicFramePr>
        <p:xfrm>
          <a:off x="2057400" y="1143000"/>
          <a:ext cx="611260" cy="3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5" imgW="317500" imgH="165100" progId="Equation.3">
                  <p:embed/>
                </p:oleObj>
              </mc:Choice>
              <mc:Fallback>
                <p:oleObj name="Equation" r:id="rId5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1143000"/>
                        <a:ext cx="611260" cy="31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31594"/>
              </p:ext>
            </p:extLst>
          </p:nvPr>
        </p:nvGraphicFramePr>
        <p:xfrm>
          <a:off x="2133600" y="1905000"/>
          <a:ext cx="381000" cy="47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905000"/>
                        <a:ext cx="381000" cy="47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57384"/>
              </p:ext>
            </p:extLst>
          </p:nvPr>
        </p:nvGraphicFramePr>
        <p:xfrm>
          <a:off x="2239962" y="3516313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9" imgW="152400" imgH="203200" progId="Equation.3">
                  <p:embed/>
                </p:oleObj>
              </mc:Choice>
              <mc:Fallback>
                <p:oleObj name="Equation" r:id="rId9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9962" y="3516313"/>
                        <a:ext cx="35083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371600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Commonly used: random initialization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Or greedily choose K to minimize residual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2381071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Typical distance measure: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Euclidean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Cosine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5089" y="542186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      doesn’t change anymore.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704576"/>
              </p:ext>
            </p:extLst>
          </p:nvPr>
        </p:nvGraphicFramePr>
        <p:xfrm>
          <a:off x="1503642" y="5303672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11" imgW="152400" imgH="203200" progId="Equation.3">
                  <p:embed/>
                </p:oleObj>
              </mc:Choice>
              <mc:Fallback>
                <p:oleObj name="Equation" r:id="rId1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3642" y="5303672"/>
                        <a:ext cx="3508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23701"/>
              </p:ext>
            </p:extLst>
          </p:nvPr>
        </p:nvGraphicFramePr>
        <p:xfrm>
          <a:off x="2971800" y="2667000"/>
          <a:ext cx="1504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Equation" r:id="rId13" imgW="1003300" imgH="228600" progId="Equation.3">
                  <p:embed/>
                </p:oleObj>
              </mc:Choice>
              <mc:Fallback>
                <p:oleObj name="Equation" r:id="rId13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1800" y="2667000"/>
                        <a:ext cx="15049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75254"/>
              </p:ext>
            </p:extLst>
          </p:nvPr>
        </p:nvGraphicFramePr>
        <p:xfrm>
          <a:off x="2971800" y="2952750"/>
          <a:ext cx="2438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tion" r:id="rId15" imgW="1625600" imgH="266700" progId="Equation.3">
                  <p:embed/>
                </p:oleObj>
              </mc:Choice>
              <mc:Fallback>
                <p:oleObj name="Equation" r:id="rId15" imgW="162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71800" y="2952750"/>
                        <a:ext cx="24384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77183"/>
              </p:ext>
            </p:extLst>
          </p:nvPr>
        </p:nvGraphicFramePr>
        <p:xfrm>
          <a:off x="1905000" y="4953000"/>
          <a:ext cx="946150" cy="33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17" imgW="469900" imgH="165100" progId="Equation.3">
                  <p:embed/>
                </p:oleObj>
              </mc:Choice>
              <mc:Fallback>
                <p:oleObj name="Equation" r:id="rId17" imgW="469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05000" y="4953000"/>
                        <a:ext cx="946150" cy="33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65562"/>
              </p:ext>
            </p:extLst>
          </p:nvPr>
        </p:nvGraphicFramePr>
        <p:xfrm>
          <a:off x="2673778" y="4069353"/>
          <a:ext cx="3276600" cy="80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19" imgW="1955800" imgH="482600" progId="Equation.3">
                  <p:embed/>
                </p:oleObj>
              </mc:Choice>
              <mc:Fallback>
                <p:oleObj name="Equation" r:id="rId19" imgW="1955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73778" y="4069353"/>
                        <a:ext cx="3276600" cy="80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</a:t>
            </a:r>
            <a:r>
              <a:rPr lang="en-US" dirty="0" smtClean="0">
                <a:latin typeface="Calibri" charset="0"/>
              </a:rPr>
              <a:t>means clustering</a:t>
            </a:r>
            <a:endParaRPr lang="en-US" dirty="0">
              <a:latin typeface="Calibri" charset="0"/>
            </a:endParaRPr>
          </a:p>
        </p:txBody>
      </p:sp>
      <p:pic>
        <p:nvPicPr>
          <p:cNvPr id="22531" name="Picture 5" descr="120px-K_Means_Example_Step_1">
            <a:hlinkClick r:id="rId2" tooltip="K Means Example Step 1.sv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2057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120px-K_Means_Example_Step_2">
            <a:hlinkClick r:id="rId4" tooltip="K Means Example Step 2.sv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0574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120px-K_Means_Example_Step_3">
            <a:hlinkClick r:id="rId6" tooltip="K Means Example Step 3.sv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0037"/>
            <a:ext cx="20574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120px-K_Means_Example_Step_4">
            <a:hlinkClick r:id="rId8" tooltip="K Means Example Step 4.svg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20574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4"/>
          <p:cNvSpPr txBox="1">
            <a:spLocks noChangeArrowheads="1"/>
          </p:cNvSpPr>
          <p:nvPr/>
        </p:nvSpPr>
        <p:spPr bwMode="auto">
          <a:xfrm>
            <a:off x="7016750" y="6581775"/>
            <a:ext cx="212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7F7F7F"/>
                </a:solidFill>
              </a:rPr>
              <a:t>Illustration Source: wikipedia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905000" y="243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48200" y="2514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553200" y="243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228600" y="3352800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Initialize Cluster Centers</a:t>
            </a: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2438400" y="33528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Assign Points to Clusters</a:t>
            </a:r>
          </a:p>
        </p:txBody>
      </p: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4800600" y="33528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Re-compute Means</a:t>
            </a:r>
          </a:p>
        </p:txBody>
      </p:sp>
      <p:sp>
        <p:nvSpPr>
          <p:cNvPr id="22542" name="TextBox 21"/>
          <p:cNvSpPr txBox="1">
            <a:spLocks noChangeArrowheads="1"/>
          </p:cNvSpPr>
          <p:nvPr/>
        </p:nvSpPr>
        <p:spPr bwMode="auto">
          <a:xfrm>
            <a:off x="7010400" y="3352800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Repeat </a:t>
            </a:r>
            <a:r>
              <a:rPr lang="en-US" smtClean="0">
                <a:solidFill>
                  <a:srgbClr val="000000"/>
                </a:solidFill>
              </a:rPr>
              <a:t>(2) </a:t>
            </a:r>
            <a:r>
              <a:rPr lang="en-US">
                <a:solidFill>
                  <a:srgbClr val="000000"/>
                </a:solidFill>
              </a:rPr>
              <a:t>and </a:t>
            </a:r>
            <a:r>
              <a:rPr lang="en-US" smtClean="0">
                <a:solidFill>
                  <a:srgbClr val="000000"/>
                </a:solidFill>
              </a:rPr>
              <a:t>(3)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4038599"/>
            <a:ext cx="8229600" cy="1981201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Java demo: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hlinkClick r:id="rId1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linkClick r:id="rId10"/>
              </a:rPr>
              <a:t>http://home.dei.polimi.it/matteucc/Clustering/tutorial_html/AppletKM.html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de-CH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132" y="1168826"/>
            <a:ext cx="8229600" cy="48509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Converges to a </a:t>
            </a:r>
            <a:r>
              <a:rPr lang="en-US" sz="2800" i="1" dirty="0" smtClean="0"/>
              <a:t>local minimum</a:t>
            </a:r>
            <a:r>
              <a:rPr lang="en-US" sz="2800" dirty="0" smtClean="0"/>
              <a:t> solution</a:t>
            </a:r>
          </a:p>
          <a:p>
            <a:pPr lvl="1"/>
            <a:r>
              <a:rPr lang="en-US" sz="2400" dirty="0" smtClean="0"/>
              <a:t>Initialize multiple runs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000" dirty="0"/>
          </a:p>
          <a:p>
            <a:r>
              <a:rPr lang="en-US" sz="2800" dirty="0" smtClean="0"/>
              <a:t>Better fit for spherical data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Need to pick K (# of clusters)</a:t>
            </a:r>
          </a:p>
          <a:p>
            <a:pPr lvl="1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</a:t>
            </a:r>
            <a:r>
              <a:rPr lang="en-US" dirty="0" smtClean="0">
                <a:latin typeface="Calibri" charset="0"/>
              </a:rPr>
              <a:t>means clustering</a:t>
            </a:r>
            <a:endParaRPr lang="en-US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109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29" y="3352800"/>
            <a:ext cx="3768571" cy="1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Segmentation as Clustering</a:t>
            </a:r>
            <a:endParaRPr lang="de-CH" dirty="0" smtClean="0"/>
          </a:p>
        </p:txBody>
      </p:sp>
      <p:pic>
        <p:nvPicPr>
          <p:cNvPr id="57349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4912" r="12018" b="11087"/>
          <a:stretch>
            <a:fillRect/>
          </a:stretch>
        </p:blipFill>
        <p:spPr bwMode="auto">
          <a:xfrm>
            <a:off x="879939" y="2189795"/>
            <a:ext cx="3681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belim_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3684588"/>
            <a:ext cx="2982071" cy="213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 descr="labelim_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019175"/>
            <a:ext cx="2982071" cy="21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23742" y="3153170"/>
            <a:ext cx="138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+mn-lt"/>
              </a:rPr>
              <a:t>2 clusters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18152" y="49224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+mn-lt"/>
              </a:rPr>
              <a:t>Original image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23741" y="5818582"/>
            <a:ext cx="138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3 clusters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6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K-Means++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we prevent arbitrarily bad local minima?</a:t>
            </a:r>
          </a:p>
          <a:p>
            <a:endParaRPr lang="en-US" sz="1400" dirty="0" smtClean="0"/>
          </a:p>
          <a:p>
            <a:pPr>
              <a:buFont typeface="Trebuchet MS" pitchFamily="34" charset="0"/>
              <a:buAutoNum type="arabicPeriod"/>
            </a:pPr>
            <a:r>
              <a:rPr lang="en-US" sz="2800" dirty="0" smtClean="0"/>
              <a:t>Randomly choose first center.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dirty="0" smtClean="0"/>
              <a:t>Pick new center with prob. proportional to </a:t>
            </a:r>
          </a:p>
          <a:p>
            <a:pPr lvl="1"/>
            <a:r>
              <a:rPr lang="en-US" sz="2400" dirty="0" smtClean="0"/>
              <a:t>(Contribution of </a:t>
            </a:r>
            <a:r>
              <a:rPr lang="en-US" sz="2400" i="1" dirty="0"/>
              <a:t>x</a:t>
            </a:r>
            <a:r>
              <a:rPr lang="en-US" sz="2400" dirty="0" smtClean="0"/>
              <a:t> to total error)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dirty="0" smtClean="0"/>
              <a:t>Repeat until </a:t>
            </a:r>
            <a:r>
              <a:rPr lang="en-US" sz="2800" i="1" dirty="0"/>
              <a:t>K</a:t>
            </a:r>
            <a:r>
              <a:rPr lang="en-US" sz="2800" dirty="0" smtClean="0"/>
              <a:t> centers.</a:t>
            </a:r>
          </a:p>
          <a:p>
            <a:pPr>
              <a:buFontTx/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Expected error                   * optimal	</a:t>
            </a:r>
            <a:endParaRPr lang="de-CH" sz="28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74734" y="5765799"/>
            <a:ext cx="3360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hlinkClick r:id="rId3"/>
              </a:rPr>
              <a:t>Arthur &amp; Vassilvitskii 2007</a:t>
            </a:r>
            <a:endParaRPr lang="de-CH" dirty="0"/>
          </a:p>
        </p:txBody>
      </p:sp>
      <p:sp>
        <p:nvSpPr>
          <p:cNvPr id="59400" name="TextBox 12"/>
          <p:cNvSpPr txBox="1">
            <a:spLocks noChangeArrowheads="1"/>
          </p:cNvSpPr>
          <p:nvPr/>
        </p:nvSpPr>
        <p:spPr bwMode="auto">
          <a:xfrm rot="16200000">
            <a:off x="7833772" y="5092700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90672"/>
              </p:ext>
            </p:extLst>
          </p:nvPr>
        </p:nvGraphicFramePr>
        <p:xfrm>
          <a:off x="7162800" y="2590800"/>
          <a:ext cx="1099396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520700" imgH="279400" progId="Equation.3">
                  <p:embed/>
                </p:oleObj>
              </mc:Choice>
              <mc:Fallback>
                <p:oleObj name="Equation" r:id="rId4" imgW="520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0" y="2590800"/>
                        <a:ext cx="1099396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52751"/>
              </p:ext>
            </p:extLst>
          </p:nvPr>
        </p:nvGraphicFramePr>
        <p:xfrm>
          <a:off x="3070225" y="4648200"/>
          <a:ext cx="1555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6" imgW="736600" imgH="241300" progId="Equation.3">
                  <p:embed/>
                </p:oleObj>
              </mc:Choice>
              <mc:Fallback>
                <p:oleObj name="Equation" r:id="rId6" imgW="73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0225" y="4648200"/>
                        <a:ext cx="15557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Feature Space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Depending on what we choose as the </a:t>
            </a:r>
            <a:r>
              <a:rPr lang="en-US" i="1" dirty="0" smtClean="0"/>
              <a:t>feature space</a:t>
            </a:r>
            <a:r>
              <a:rPr lang="en-US" dirty="0" smtClean="0"/>
              <a:t>, we can group pixels in different ways.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Grouping pixels based on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intensity </a:t>
            </a:r>
            <a:r>
              <a:rPr lang="en-US" dirty="0" smtClean="0">
                <a:solidFill>
                  <a:srgbClr val="000000"/>
                </a:solidFill>
              </a:rPr>
              <a:t>similarity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Feature space: intensity value (1D) 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de-CH" dirty="0" smtClean="0"/>
          </a:p>
        </p:txBody>
      </p:sp>
      <p:pic>
        <p:nvPicPr>
          <p:cNvPr id="66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92" y="2209800"/>
            <a:ext cx="4419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555625" y="3962400"/>
            <a:ext cx="4089400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906463" y="3903663"/>
            <a:ext cx="3660775" cy="333375"/>
            <a:chOff x="906095" y="3903669"/>
            <a:chExt cx="3661036" cy="333292"/>
          </a:xfrm>
        </p:grpSpPr>
        <p:sp>
          <p:nvSpPr>
            <p:cNvPr id="60426" name="Oval 68"/>
            <p:cNvSpPr>
              <a:spLocks noChangeArrowheads="1"/>
            </p:cNvSpPr>
            <p:nvPr/>
          </p:nvSpPr>
          <p:spPr bwMode="auto">
            <a:xfrm>
              <a:off x="98388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27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1" cy="19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8" name="TextBox 13"/>
            <p:cNvSpPr txBox="1">
              <a:spLocks noChangeArrowheads="1"/>
            </p:cNvSpPr>
            <p:nvPr/>
          </p:nvSpPr>
          <p:spPr bwMode="auto">
            <a:xfrm>
              <a:off x="2483456" y="4020511"/>
              <a:ext cx="817891" cy="19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9" name="TextBox 14"/>
            <p:cNvSpPr txBox="1">
              <a:spLocks noChangeArrowheads="1"/>
            </p:cNvSpPr>
            <p:nvPr/>
          </p:nvSpPr>
          <p:spPr bwMode="auto">
            <a:xfrm>
              <a:off x="3749240" y="4020511"/>
              <a:ext cx="817891" cy="19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0" name="Oval 72"/>
            <p:cNvSpPr>
              <a:spLocks noChangeArrowheads="1"/>
            </p:cNvSpPr>
            <p:nvPr/>
          </p:nvSpPr>
          <p:spPr bwMode="auto">
            <a:xfrm>
              <a:off x="1064856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1" name="Oval 73"/>
            <p:cNvSpPr>
              <a:spLocks noChangeArrowheads="1"/>
            </p:cNvSpPr>
            <p:nvPr/>
          </p:nvSpPr>
          <p:spPr bwMode="auto">
            <a:xfrm>
              <a:off x="90609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2" name="Oval 74"/>
            <p:cNvSpPr>
              <a:spLocks noChangeArrowheads="1"/>
            </p:cNvSpPr>
            <p:nvPr/>
          </p:nvSpPr>
          <p:spPr bwMode="auto">
            <a:xfrm>
              <a:off x="1139474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3" name="Oval 75"/>
            <p:cNvSpPr>
              <a:spLocks noChangeArrowheads="1"/>
            </p:cNvSpPr>
            <p:nvPr/>
          </p:nvSpPr>
          <p:spPr bwMode="auto">
            <a:xfrm>
              <a:off x="244449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4" name="Oval 76"/>
            <p:cNvSpPr>
              <a:spLocks noChangeArrowheads="1"/>
            </p:cNvSpPr>
            <p:nvPr/>
          </p:nvSpPr>
          <p:spPr bwMode="auto">
            <a:xfrm>
              <a:off x="252228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5" name="Oval 77"/>
            <p:cNvSpPr>
              <a:spLocks noChangeArrowheads="1"/>
            </p:cNvSpPr>
            <p:nvPr/>
          </p:nvSpPr>
          <p:spPr bwMode="auto">
            <a:xfrm>
              <a:off x="260007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6" name="Oval 78"/>
            <p:cNvSpPr>
              <a:spLocks noChangeArrowheads="1"/>
            </p:cNvSpPr>
            <p:nvPr/>
          </p:nvSpPr>
          <p:spPr bwMode="auto">
            <a:xfrm>
              <a:off x="2619129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7" name="Oval 79"/>
            <p:cNvSpPr>
              <a:spLocks noChangeArrowheads="1"/>
            </p:cNvSpPr>
            <p:nvPr/>
          </p:nvSpPr>
          <p:spPr bwMode="auto">
            <a:xfrm>
              <a:off x="2696923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8" name="Oval 80"/>
            <p:cNvSpPr>
              <a:spLocks noChangeArrowheads="1"/>
            </p:cNvSpPr>
            <p:nvPr/>
          </p:nvSpPr>
          <p:spPr bwMode="auto">
            <a:xfrm>
              <a:off x="2776303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9" name="Oval 81"/>
            <p:cNvSpPr>
              <a:spLocks noChangeArrowheads="1"/>
            </p:cNvSpPr>
            <p:nvPr/>
          </p:nvSpPr>
          <p:spPr bwMode="auto">
            <a:xfrm>
              <a:off x="2696923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0" name="Oval 82"/>
            <p:cNvSpPr>
              <a:spLocks noChangeArrowheads="1"/>
            </p:cNvSpPr>
            <p:nvPr/>
          </p:nvSpPr>
          <p:spPr bwMode="auto">
            <a:xfrm>
              <a:off x="271756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1" name="Oval 83"/>
            <p:cNvSpPr>
              <a:spLocks noChangeArrowheads="1"/>
            </p:cNvSpPr>
            <p:nvPr/>
          </p:nvSpPr>
          <p:spPr bwMode="auto">
            <a:xfrm>
              <a:off x="279535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2" name="Oval 84"/>
            <p:cNvSpPr>
              <a:spLocks noChangeArrowheads="1"/>
            </p:cNvSpPr>
            <p:nvPr/>
          </p:nvSpPr>
          <p:spPr bwMode="auto">
            <a:xfrm>
              <a:off x="287314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3" name="Oval 85"/>
            <p:cNvSpPr>
              <a:spLocks noChangeArrowheads="1"/>
            </p:cNvSpPr>
            <p:nvPr/>
          </p:nvSpPr>
          <p:spPr bwMode="auto">
            <a:xfrm>
              <a:off x="110137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4" name="Oval 86"/>
            <p:cNvSpPr>
              <a:spLocks noChangeArrowheads="1"/>
            </p:cNvSpPr>
            <p:nvPr/>
          </p:nvSpPr>
          <p:spPr bwMode="auto">
            <a:xfrm>
              <a:off x="112042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5" name="Oval 87"/>
            <p:cNvSpPr>
              <a:spLocks noChangeArrowheads="1"/>
            </p:cNvSpPr>
            <p:nvPr/>
          </p:nvSpPr>
          <p:spPr bwMode="auto">
            <a:xfrm>
              <a:off x="1198216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6" name="Oval 88"/>
            <p:cNvSpPr>
              <a:spLocks noChangeArrowheads="1"/>
            </p:cNvSpPr>
            <p:nvPr/>
          </p:nvSpPr>
          <p:spPr bwMode="auto">
            <a:xfrm>
              <a:off x="3379596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7" name="Oval 89"/>
            <p:cNvSpPr>
              <a:spLocks noChangeArrowheads="1"/>
            </p:cNvSpPr>
            <p:nvPr/>
          </p:nvSpPr>
          <p:spPr bwMode="auto">
            <a:xfrm>
              <a:off x="339864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8" name="Oval 90"/>
            <p:cNvSpPr>
              <a:spLocks noChangeArrowheads="1"/>
            </p:cNvSpPr>
            <p:nvPr/>
          </p:nvSpPr>
          <p:spPr bwMode="auto">
            <a:xfrm>
              <a:off x="3476440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9" name="Oval 91"/>
            <p:cNvSpPr>
              <a:spLocks noChangeArrowheads="1"/>
            </p:cNvSpPr>
            <p:nvPr/>
          </p:nvSpPr>
          <p:spPr bwMode="auto">
            <a:xfrm>
              <a:off x="3516131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0" name="Oval 92"/>
            <p:cNvSpPr>
              <a:spLocks noChangeArrowheads="1"/>
            </p:cNvSpPr>
            <p:nvPr/>
          </p:nvSpPr>
          <p:spPr bwMode="auto">
            <a:xfrm>
              <a:off x="3535182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1" name="Oval 93"/>
            <p:cNvSpPr>
              <a:spLocks noChangeArrowheads="1"/>
            </p:cNvSpPr>
            <p:nvPr/>
          </p:nvSpPr>
          <p:spPr bwMode="auto">
            <a:xfrm>
              <a:off x="3612975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2" name="Oval 94"/>
            <p:cNvSpPr>
              <a:spLocks noChangeArrowheads="1"/>
            </p:cNvSpPr>
            <p:nvPr/>
          </p:nvSpPr>
          <p:spPr bwMode="auto">
            <a:xfrm>
              <a:off x="2776303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3" name="Oval 95"/>
            <p:cNvSpPr>
              <a:spLocks noChangeArrowheads="1"/>
            </p:cNvSpPr>
            <p:nvPr/>
          </p:nvSpPr>
          <p:spPr bwMode="auto">
            <a:xfrm>
              <a:off x="279535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4" name="Oval 96"/>
            <p:cNvSpPr>
              <a:spLocks noChangeArrowheads="1"/>
            </p:cNvSpPr>
            <p:nvPr/>
          </p:nvSpPr>
          <p:spPr bwMode="auto">
            <a:xfrm>
              <a:off x="287314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5" name="Oval 97"/>
            <p:cNvSpPr>
              <a:spLocks noChangeArrowheads="1"/>
            </p:cNvSpPr>
            <p:nvPr/>
          </p:nvSpPr>
          <p:spPr bwMode="auto">
            <a:xfrm>
              <a:off x="2911250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6" name="Oval 98"/>
            <p:cNvSpPr>
              <a:spLocks noChangeArrowheads="1"/>
            </p:cNvSpPr>
            <p:nvPr/>
          </p:nvSpPr>
          <p:spPr bwMode="auto">
            <a:xfrm>
              <a:off x="293188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7" name="Oval 99"/>
            <p:cNvSpPr>
              <a:spLocks noChangeArrowheads="1"/>
            </p:cNvSpPr>
            <p:nvPr/>
          </p:nvSpPr>
          <p:spPr bwMode="auto">
            <a:xfrm>
              <a:off x="300968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8" name="Oval 100"/>
            <p:cNvSpPr>
              <a:spLocks noChangeArrowheads="1"/>
            </p:cNvSpPr>
            <p:nvPr/>
          </p:nvSpPr>
          <p:spPr bwMode="auto">
            <a:xfrm>
              <a:off x="316526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9" name="Oval 101"/>
            <p:cNvSpPr>
              <a:spLocks noChangeArrowheads="1"/>
            </p:cNvSpPr>
            <p:nvPr/>
          </p:nvSpPr>
          <p:spPr bwMode="auto">
            <a:xfrm>
              <a:off x="3671717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0" name="Oval 102"/>
            <p:cNvSpPr>
              <a:spLocks noChangeArrowheads="1"/>
            </p:cNvSpPr>
            <p:nvPr/>
          </p:nvSpPr>
          <p:spPr bwMode="auto">
            <a:xfrm>
              <a:off x="369076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1" name="Oval 103"/>
            <p:cNvSpPr>
              <a:spLocks noChangeArrowheads="1"/>
            </p:cNvSpPr>
            <p:nvPr/>
          </p:nvSpPr>
          <p:spPr bwMode="auto">
            <a:xfrm>
              <a:off x="376856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2" name="Oval 104"/>
            <p:cNvSpPr>
              <a:spLocks noChangeArrowheads="1"/>
            </p:cNvSpPr>
            <p:nvPr/>
          </p:nvSpPr>
          <p:spPr bwMode="auto">
            <a:xfrm>
              <a:off x="3787612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3" name="Oval 105"/>
            <p:cNvSpPr>
              <a:spLocks noChangeArrowheads="1"/>
            </p:cNvSpPr>
            <p:nvPr/>
          </p:nvSpPr>
          <p:spPr bwMode="auto">
            <a:xfrm>
              <a:off x="3808252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4" name="Oval 106"/>
            <p:cNvSpPr>
              <a:spLocks noChangeArrowheads="1"/>
            </p:cNvSpPr>
            <p:nvPr/>
          </p:nvSpPr>
          <p:spPr bwMode="auto">
            <a:xfrm>
              <a:off x="3886044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5" name="Oval 107"/>
            <p:cNvSpPr>
              <a:spLocks noChangeArrowheads="1"/>
            </p:cNvSpPr>
            <p:nvPr/>
          </p:nvSpPr>
          <p:spPr bwMode="auto">
            <a:xfrm>
              <a:off x="3943199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6" name="Oval 108"/>
            <p:cNvSpPr>
              <a:spLocks noChangeArrowheads="1"/>
            </p:cNvSpPr>
            <p:nvPr/>
          </p:nvSpPr>
          <p:spPr bwMode="auto">
            <a:xfrm>
              <a:off x="4022579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7" name="Oval 109"/>
            <p:cNvSpPr>
              <a:spLocks noChangeArrowheads="1"/>
            </p:cNvSpPr>
            <p:nvPr/>
          </p:nvSpPr>
          <p:spPr bwMode="auto">
            <a:xfrm>
              <a:off x="1395080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8" name="Oval 110"/>
            <p:cNvSpPr>
              <a:spLocks noChangeArrowheads="1"/>
            </p:cNvSpPr>
            <p:nvPr/>
          </p:nvSpPr>
          <p:spPr bwMode="auto">
            <a:xfrm>
              <a:off x="1472872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9" name="Oval 111"/>
            <p:cNvSpPr>
              <a:spLocks noChangeArrowheads="1"/>
            </p:cNvSpPr>
            <p:nvPr/>
          </p:nvSpPr>
          <p:spPr bwMode="auto">
            <a:xfrm>
              <a:off x="1550666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0" name="Oval 112"/>
            <p:cNvSpPr>
              <a:spLocks noChangeArrowheads="1"/>
            </p:cNvSpPr>
            <p:nvPr/>
          </p:nvSpPr>
          <p:spPr bwMode="auto">
            <a:xfrm>
              <a:off x="1571304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1" name="Oval 113"/>
            <p:cNvSpPr>
              <a:spLocks noChangeArrowheads="1"/>
            </p:cNvSpPr>
            <p:nvPr/>
          </p:nvSpPr>
          <p:spPr bwMode="auto">
            <a:xfrm>
              <a:off x="164909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2" name="Oval 114"/>
            <p:cNvSpPr>
              <a:spLocks noChangeArrowheads="1"/>
            </p:cNvSpPr>
            <p:nvPr/>
          </p:nvSpPr>
          <p:spPr bwMode="auto">
            <a:xfrm>
              <a:off x="172689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3" name="Oval 115"/>
            <p:cNvSpPr>
              <a:spLocks noChangeArrowheads="1"/>
            </p:cNvSpPr>
            <p:nvPr/>
          </p:nvSpPr>
          <p:spPr bwMode="auto">
            <a:xfrm>
              <a:off x="164909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4" name="Oval 116"/>
            <p:cNvSpPr>
              <a:spLocks noChangeArrowheads="1"/>
            </p:cNvSpPr>
            <p:nvPr/>
          </p:nvSpPr>
          <p:spPr bwMode="auto">
            <a:xfrm>
              <a:off x="166814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5" name="Oval 117"/>
            <p:cNvSpPr>
              <a:spLocks noChangeArrowheads="1"/>
            </p:cNvSpPr>
            <p:nvPr/>
          </p:nvSpPr>
          <p:spPr bwMode="auto">
            <a:xfrm>
              <a:off x="174594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6" name="Oval 118"/>
            <p:cNvSpPr>
              <a:spLocks noChangeArrowheads="1"/>
            </p:cNvSpPr>
            <p:nvPr/>
          </p:nvSpPr>
          <p:spPr bwMode="auto">
            <a:xfrm>
              <a:off x="182373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7" name="Oval 119"/>
            <p:cNvSpPr>
              <a:spLocks noChangeArrowheads="1"/>
            </p:cNvSpPr>
            <p:nvPr/>
          </p:nvSpPr>
          <p:spPr bwMode="auto">
            <a:xfrm>
              <a:off x="172689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8" name="Oval 120"/>
            <p:cNvSpPr>
              <a:spLocks noChangeArrowheads="1"/>
            </p:cNvSpPr>
            <p:nvPr/>
          </p:nvSpPr>
          <p:spPr bwMode="auto">
            <a:xfrm>
              <a:off x="174594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9" name="Oval 121"/>
            <p:cNvSpPr>
              <a:spLocks noChangeArrowheads="1"/>
            </p:cNvSpPr>
            <p:nvPr/>
          </p:nvSpPr>
          <p:spPr bwMode="auto">
            <a:xfrm>
              <a:off x="182373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0" name="Oval 122"/>
            <p:cNvSpPr>
              <a:spLocks noChangeArrowheads="1"/>
            </p:cNvSpPr>
            <p:nvPr/>
          </p:nvSpPr>
          <p:spPr bwMode="auto">
            <a:xfrm>
              <a:off x="1863425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1" name="Oval 123"/>
            <p:cNvSpPr>
              <a:spLocks noChangeArrowheads="1"/>
            </p:cNvSpPr>
            <p:nvPr/>
          </p:nvSpPr>
          <p:spPr bwMode="auto">
            <a:xfrm>
              <a:off x="188247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2" name="Oval 124"/>
            <p:cNvSpPr>
              <a:spLocks noChangeArrowheads="1"/>
            </p:cNvSpPr>
            <p:nvPr/>
          </p:nvSpPr>
          <p:spPr bwMode="auto">
            <a:xfrm>
              <a:off x="210156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0425" name="TextBox 125"/>
          <p:cNvSpPr txBox="1">
            <a:spLocks noChangeArrowheads="1"/>
          </p:cNvSpPr>
          <p:nvPr/>
        </p:nvSpPr>
        <p:spPr bwMode="auto">
          <a:xfrm>
            <a:off x="312738" y="6019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Recap: Image Segmentation</a:t>
            </a:r>
            <a:endParaRPr lang="de-CH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r>
              <a:rPr lang="en-US" smtClean="0"/>
              <a:t>Goal: identify groups of pixels that go together</a:t>
            </a:r>
            <a:endParaRPr lang="de-CH" smtClean="0"/>
          </a:p>
        </p:txBody>
      </p:sp>
      <p:pic>
        <p:nvPicPr>
          <p:cNvPr id="31750" name="Picture 3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381250"/>
            <a:ext cx="3108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381250"/>
            <a:ext cx="31067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4203700" y="352425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Feature Space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9228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Depending on what we choose as the </a:t>
            </a:r>
            <a:r>
              <a:rPr lang="en-US" i="1" dirty="0" smtClean="0"/>
              <a:t>feature space</a:t>
            </a:r>
            <a:r>
              <a:rPr lang="en-US" dirty="0" smtClean="0"/>
              <a:t>, we can group pixels in different ways.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Grouping pixels based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on</a:t>
            </a:r>
            <a:r>
              <a:rPr lang="en-US" dirty="0" smtClean="0">
                <a:solidFill>
                  <a:srgbClr val="FF0000"/>
                </a:solidFill>
              </a:rPr>
              <a:t> color </a:t>
            </a:r>
            <a:r>
              <a:rPr lang="en-US" dirty="0" smtClean="0">
                <a:solidFill>
                  <a:srgbClr val="000000"/>
                </a:solidFill>
              </a:rPr>
              <a:t>similarity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Feature space: color value (3D)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de-CH" dirty="0" smtClean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754563" y="1749425"/>
            <a:ext cx="4310062" cy="4235450"/>
            <a:chOff x="4754563" y="2155825"/>
            <a:chExt cx="4310062" cy="4235450"/>
          </a:xfrm>
        </p:grpSpPr>
        <p:pic>
          <p:nvPicPr>
            <p:cNvPr id="61461" name="Picture 6" descr="panda_cub6_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2" name="Rectangle 41"/>
            <p:cNvSpPr>
              <a:spLocks noChangeArrowheads="1"/>
            </p:cNvSpPr>
            <p:nvPr/>
          </p:nvSpPr>
          <p:spPr bwMode="auto">
            <a:xfrm>
              <a:off x="5211763" y="32226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3" name="Rectangle 42"/>
            <p:cNvSpPr>
              <a:spLocks noChangeArrowheads="1"/>
            </p:cNvSpPr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4" name="Rectangle 43"/>
            <p:cNvSpPr>
              <a:spLocks noChangeArrowheads="1"/>
            </p:cNvSpPr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5" name="Rectangle 44"/>
            <p:cNvSpPr>
              <a:spLocks noChangeArrowheads="1"/>
            </p:cNvSpPr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6" name="Rectangle 45"/>
            <p:cNvSpPr>
              <a:spLocks noChangeArrowheads="1"/>
            </p:cNvSpPr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7" name="Rectangle 46"/>
            <p:cNvSpPr>
              <a:spLocks noChangeArrowheads="1"/>
            </p:cNvSpPr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R=255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G=200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B=250</a:t>
              </a:r>
            </a:p>
          </p:txBody>
        </p:sp>
        <p:sp>
          <p:nvSpPr>
            <p:cNvPr id="49" name="TextBox 18"/>
            <p:cNvSpPr txBox="1">
              <a:spLocks noChangeArrowheads="1"/>
            </p:cNvSpPr>
            <p:nvPr/>
          </p:nvSpPr>
          <p:spPr bwMode="auto">
            <a:xfrm>
              <a:off x="8150225" y="36163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R=245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G=220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B=248</a:t>
              </a:r>
            </a:p>
          </p:txBody>
        </p: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5029200" y="5294313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R=15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G=189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B=2</a:t>
              </a:r>
            </a:p>
          </p:txBody>
        </p:sp>
        <p:sp>
          <p:nvSpPr>
            <p:cNvPr id="51" name="TextBox 20"/>
            <p:cNvSpPr txBox="1">
              <a:spLocks noChangeArrowheads="1"/>
            </p:cNvSpPr>
            <p:nvPr/>
          </p:nvSpPr>
          <p:spPr bwMode="auto">
            <a:xfrm>
              <a:off x="6629400" y="540067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R=3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G=12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B=2</a:t>
              </a:r>
            </a:p>
          </p:txBody>
        </p:sp>
        <p:sp>
          <p:nvSpPr>
            <p:cNvPr id="61472" name="Double Bracket 22"/>
            <p:cNvSpPr>
              <a:spLocks noChangeArrowheads="1"/>
            </p:cNvSpPr>
            <p:nvPr/>
          </p:nvSpPr>
          <p:spPr bwMode="auto">
            <a:xfrm>
              <a:off x="5029200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3" name="Double Bracket 23"/>
            <p:cNvSpPr>
              <a:spLocks noChangeArrowheads="1"/>
            </p:cNvSpPr>
            <p:nvPr/>
          </p:nvSpPr>
          <p:spPr bwMode="auto">
            <a:xfrm>
              <a:off x="6477000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4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5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1476" name="Shape 36"/>
            <p:cNvCxnSpPr>
              <a:cxnSpLocks noChangeShapeType="1"/>
              <a:stCxn id="50" idx="3"/>
              <a:endCxn id="61467" idx="2"/>
            </p:cNvCxnSpPr>
            <p:nvPr/>
          </p:nvCxnSpPr>
          <p:spPr bwMode="auto">
            <a:xfrm flipH="1" flipV="1">
              <a:off x="5097463" y="4822825"/>
              <a:ext cx="846137" cy="933451"/>
            </a:xfrm>
            <a:prstGeom prst="curvedConnector4">
              <a:avLst>
                <a:gd name="adj1" fmla="val -27017"/>
                <a:gd name="adj2" fmla="val 747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7" name="Shape 38"/>
            <p:cNvCxnSpPr>
              <a:cxnSpLocks noChangeShapeType="1"/>
              <a:endCxn id="61466" idx="3"/>
            </p:cNvCxnSpPr>
            <p:nvPr/>
          </p:nvCxnSpPr>
          <p:spPr bwMode="auto">
            <a:xfrm rot="16200000" flipV="1">
              <a:off x="5536407" y="4079081"/>
              <a:ext cx="1454150" cy="1036637"/>
            </a:xfrm>
            <a:prstGeom prst="curvedConnector2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8" name="Curved Connector 40"/>
            <p:cNvCxnSpPr>
              <a:cxnSpLocks noChangeShapeType="1"/>
              <a:stCxn id="48" idx="1"/>
              <a:endCxn id="61465" idx="3"/>
            </p:cNvCxnSpPr>
            <p:nvPr/>
          </p:nvCxnSpPr>
          <p:spPr bwMode="auto">
            <a:xfrm rot="10800000" flipV="1">
              <a:off x="6202364" y="2693689"/>
              <a:ext cx="1874837" cy="643235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9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Oval 26"/>
          <p:cNvSpPr>
            <a:spLocks noChangeArrowheads="1"/>
          </p:cNvSpPr>
          <p:nvPr/>
        </p:nvSpPr>
        <p:spPr bwMode="auto">
          <a:xfrm>
            <a:off x="2192338" y="38100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2573338" y="47244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" name="Oval 29"/>
          <p:cNvSpPr>
            <a:spLocks noChangeArrowheads="1"/>
          </p:cNvSpPr>
          <p:nvPr/>
        </p:nvSpPr>
        <p:spPr bwMode="auto">
          <a:xfrm>
            <a:off x="2725738" y="45720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3259138" y="38862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1963738" y="29718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V="1">
            <a:off x="1963738" y="3505200"/>
            <a:ext cx="14478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>
            <a:off x="1963738" y="4800600"/>
            <a:ext cx="16764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Oval 34"/>
          <p:cNvSpPr>
            <a:spLocks noChangeArrowheads="1"/>
          </p:cNvSpPr>
          <p:nvPr/>
        </p:nvSpPr>
        <p:spPr bwMode="auto">
          <a:xfrm>
            <a:off x="2116138" y="33528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" name="Oval 35"/>
          <p:cNvSpPr>
            <a:spLocks noChangeArrowheads="1"/>
          </p:cNvSpPr>
          <p:nvPr/>
        </p:nvSpPr>
        <p:spPr bwMode="auto">
          <a:xfrm>
            <a:off x="2344738" y="43434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2878138" y="35814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3505200" y="4738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430588" y="3316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1963738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1460" name="TextBox 73"/>
          <p:cNvSpPr txBox="1">
            <a:spLocks noChangeArrowheads="1"/>
          </p:cNvSpPr>
          <p:nvPr/>
        </p:nvSpPr>
        <p:spPr bwMode="auto">
          <a:xfrm>
            <a:off x="312738" y="6092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Feature Space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8466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Depending on what we choose as the </a:t>
            </a:r>
            <a:r>
              <a:rPr lang="en-US" i="1" dirty="0" smtClean="0"/>
              <a:t>feature space</a:t>
            </a:r>
            <a:r>
              <a:rPr lang="en-US" dirty="0" smtClean="0"/>
              <a:t>, we can group pixels in different ways.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Grouping pixels based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on</a:t>
            </a:r>
            <a:r>
              <a:rPr lang="en-US" dirty="0" smtClean="0">
                <a:solidFill>
                  <a:srgbClr val="FF0000"/>
                </a:solidFill>
              </a:rPr>
              <a:t> texture </a:t>
            </a:r>
            <a:r>
              <a:rPr lang="en-US" dirty="0" smtClean="0">
                <a:solidFill>
                  <a:srgbClr val="000000"/>
                </a:solidFill>
              </a:rPr>
              <a:t>similarity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Feature space: filter bank responses (e.g., 24D) </a:t>
            </a:r>
          </a:p>
          <a:p>
            <a:endParaRPr lang="de-CH" dirty="0" smtClean="0"/>
          </a:p>
        </p:txBody>
      </p:sp>
      <p:pic>
        <p:nvPicPr>
          <p:cNvPr id="62470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5032" r="11601" b="11925"/>
          <a:stretch>
            <a:fillRect/>
          </a:stretch>
        </p:blipFill>
        <p:spPr bwMode="auto">
          <a:xfrm>
            <a:off x="4316413" y="2625725"/>
            <a:ext cx="33956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Content Placeholder 3" descr="lmfil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50301"/>
          <a:stretch>
            <a:fillRect/>
          </a:stretch>
        </p:blipFill>
        <p:spPr bwMode="auto">
          <a:xfrm>
            <a:off x="7748588" y="3027363"/>
            <a:ext cx="13620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48"/>
          <p:cNvSpPr txBox="1">
            <a:spLocks noChangeArrowheads="1"/>
          </p:cNvSpPr>
          <p:nvPr/>
        </p:nvSpPr>
        <p:spPr bwMode="auto">
          <a:xfrm>
            <a:off x="7923213" y="3940175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Filter bank of 24 filters</a:t>
            </a:r>
          </a:p>
        </p:txBody>
      </p:sp>
      <p:grpSp>
        <p:nvGrpSpPr>
          <p:cNvPr id="62473" name="Group 93"/>
          <p:cNvGrpSpPr>
            <a:grpSpLocks/>
          </p:cNvGrpSpPr>
          <p:nvPr/>
        </p:nvGrpSpPr>
        <p:grpSpPr bwMode="auto">
          <a:xfrm>
            <a:off x="1676400" y="3009900"/>
            <a:ext cx="2009775" cy="2259012"/>
            <a:chOff x="1963738" y="3465513"/>
            <a:chExt cx="2009775" cy="2259012"/>
          </a:xfrm>
        </p:grpSpPr>
        <p:sp>
          <p:nvSpPr>
            <p:cNvPr id="62475" name="Line 31"/>
            <p:cNvSpPr>
              <a:spLocks noChangeShapeType="1"/>
            </p:cNvSpPr>
            <p:nvPr/>
          </p:nvSpPr>
          <p:spPr bwMode="auto">
            <a:xfrm flipV="1">
              <a:off x="1963738" y="3590925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Line 32"/>
            <p:cNvSpPr>
              <a:spLocks noChangeShapeType="1"/>
            </p:cNvSpPr>
            <p:nvPr/>
          </p:nvSpPr>
          <p:spPr bwMode="auto">
            <a:xfrm flipV="1">
              <a:off x="1963738" y="4124325"/>
              <a:ext cx="14478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Line 33"/>
            <p:cNvSpPr>
              <a:spLocks noChangeShapeType="1"/>
            </p:cNvSpPr>
            <p:nvPr/>
          </p:nvSpPr>
          <p:spPr bwMode="auto">
            <a:xfrm>
              <a:off x="1963738" y="5419725"/>
              <a:ext cx="167640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Text Box 37"/>
            <p:cNvSpPr txBox="1">
              <a:spLocks noChangeArrowheads="1"/>
            </p:cNvSpPr>
            <p:nvPr/>
          </p:nvSpPr>
          <p:spPr bwMode="auto">
            <a:xfrm>
              <a:off x="3259138" y="5332413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62479" name="Text Box 37"/>
            <p:cNvSpPr txBox="1">
              <a:spLocks noChangeArrowheads="1"/>
            </p:cNvSpPr>
            <p:nvPr/>
          </p:nvSpPr>
          <p:spPr bwMode="auto">
            <a:xfrm>
              <a:off x="3440113" y="3940175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62480" name="Text Box 37"/>
            <p:cNvSpPr txBox="1">
              <a:spLocks noChangeArrowheads="1"/>
            </p:cNvSpPr>
            <p:nvPr/>
          </p:nvSpPr>
          <p:spPr bwMode="auto">
            <a:xfrm>
              <a:off x="2016125" y="3465513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62481" name="TextBox 46"/>
            <p:cNvSpPr txBox="1">
              <a:spLocks noChangeArrowheads="1"/>
            </p:cNvSpPr>
            <p:nvPr/>
          </p:nvSpPr>
          <p:spPr bwMode="auto">
            <a:xfrm rot="5400000">
              <a:off x="2835275" y="4824413"/>
              <a:ext cx="612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…</a:t>
              </a:r>
            </a:p>
          </p:txBody>
        </p:sp>
        <p:sp>
          <p:nvSpPr>
            <p:cNvPr id="62482" name="Oval 30"/>
            <p:cNvSpPr>
              <a:spLocks noChangeArrowheads="1"/>
            </p:cNvSpPr>
            <p:nvPr/>
          </p:nvSpPr>
          <p:spPr bwMode="auto">
            <a:xfrm>
              <a:off x="3259138" y="45053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3" name="Oval 30"/>
            <p:cNvSpPr>
              <a:spLocks noChangeArrowheads="1"/>
            </p:cNvSpPr>
            <p:nvPr/>
          </p:nvSpPr>
          <p:spPr bwMode="auto">
            <a:xfrm>
              <a:off x="3330575" y="46577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4" name="Oval 30"/>
            <p:cNvSpPr>
              <a:spLocks noChangeArrowheads="1"/>
            </p:cNvSpPr>
            <p:nvPr/>
          </p:nvSpPr>
          <p:spPr bwMode="auto">
            <a:xfrm>
              <a:off x="3397250" y="45608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5" name="Oval 30"/>
            <p:cNvSpPr>
              <a:spLocks noChangeArrowheads="1"/>
            </p:cNvSpPr>
            <p:nvPr/>
          </p:nvSpPr>
          <p:spPr bwMode="auto">
            <a:xfrm>
              <a:off x="2600325" y="50292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6" name="Oval 30"/>
            <p:cNvSpPr>
              <a:spLocks noChangeArrowheads="1"/>
            </p:cNvSpPr>
            <p:nvPr/>
          </p:nvSpPr>
          <p:spPr bwMode="auto">
            <a:xfrm>
              <a:off x="2047875" y="45974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7" name="Oval 30"/>
            <p:cNvSpPr>
              <a:spLocks noChangeArrowheads="1"/>
            </p:cNvSpPr>
            <p:nvPr/>
          </p:nvSpPr>
          <p:spPr bwMode="auto">
            <a:xfrm>
              <a:off x="2119313" y="47498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8" name="Oval 30"/>
            <p:cNvSpPr>
              <a:spLocks noChangeArrowheads="1"/>
            </p:cNvSpPr>
            <p:nvPr/>
          </p:nvSpPr>
          <p:spPr bwMode="auto">
            <a:xfrm>
              <a:off x="2185988" y="46529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9" name="Oval 30"/>
            <p:cNvSpPr>
              <a:spLocks noChangeArrowheads="1"/>
            </p:cNvSpPr>
            <p:nvPr/>
          </p:nvSpPr>
          <p:spPr bwMode="auto">
            <a:xfrm>
              <a:off x="2265363" y="48053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0" name="Oval 30"/>
            <p:cNvSpPr>
              <a:spLocks noChangeArrowheads="1"/>
            </p:cNvSpPr>
            <p:nvPr/>
          </p:nvSpPr>
          <p:spPr bwMode="auto">
            <a:xfrm>
              <a:off x="2125663" y="44561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1" name="Oval 30"/>
            <p:cNvSpPr>
              <a:spLocks noChangeArrowheads="1"/>
            </p:cNvSpPr>
            <p:nvPr/>
          </p:nvSpPr>
          <p:spPr bwMode="auto">
            <a:xfrm>
              <a:off x="2197100" y="46085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2" name="Oval 30"/>
            <p:cNvSpPr>
              <a:spLocks noChangeArrowheads="1"/>
            </p:cNvSpPr>
            <p:nvPr/>
          </p:nvSpPr>
          <p:spPr bwMode="auto">
            <a:xfrm>
              <a:off x="2263775" y="45116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3" name="Oval 30"/>
            <p:cNvSpPr>
              <a:spLocks noChangeArrowheads="1"/>
            </p:cNvSpPr>
            <p:nvPr/>
          </p:nvSpPr>
          <p:spPr bwMode="auto">
            <a:xfrm>
              <a:off x="2343150" y="46640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4" name="Oval 30"/>
            <p:cNvSpPr>
              <a:spLocks noChangeArrowheads="1"/>
            </p:cNvSpPr>
            <p:nvPr/>
          </p:nvSpPr>
          <p:spPr bwMode="auto">
            <a:xfrm>
              <a:off x="2595563" y="39401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5" name="Oval 30"/>
            <p:cNvSpPr>
              <a:spLocks noChangeArrowheads="1"/>
            </p:cNvSpPr>
            <p:nvPr/>
          </p:nvSpPr>
          <p:spPr bwMode="auto">
            <a:xfrm>
              <a:off x="2667000" y="40925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6" name="Oval 30"/>
            <p:cNvSpPr>
              <a:spLocks noChangeArrowheads="1"/>
            </p:cNvSpPr>
            <p:nvPr/>
          </p:nvSpPr>
          <p:spPr bwMode="auto">
            <a:xfrm>
              <a:off x="2733675" y="399573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7" name="Oval 30"/>
            <p:cNvSpPr>
              <a:spLocks noChangeArrowheads="1"/>
            </p:cNvSpPr>
            <p:nvPr/>
          </p:nvSpPr>
          <p:spPr bwMode="auto">
            <a:xfrm>
              <a:off x="2813050" y="414813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8" name="Oval 30"/>
            <p:cNvSpPr>
              <a:spLocks noChangeArrowheads="1"/>
            </p:cNvSpPr>
            <p:nvPr/>
          </p:nvSpPr>
          <p:spPr bwMode="auto">
            <a:xfrm>
              <a:off x="2673350" y="51450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9" name="Oval 30"/>
            <p:cNvSpPr>
              <a:spLocks noChangeArrowheads="1"/>
            </p:cNvSpPr>
            <p:nvPr/>
          </p:nvSpPr>
          <p:spPr bwMode="auto">
            <a:xfrm>
              <a:off x="2600325" y="52117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500" name="Oval 30"/>
            <p:cNvSpPr>
              <a:spLocks noChangeArrowheads="1"/>
            </p:cNvSpPr>
            <p:nvPr/>
          </p:nvSpPr>
          <p:spPr bwMode="auto">
            <a:xfrm>
              <a:off x="2381250" y="51450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501" name="Oval 30"/>
            <p:cNvSpPr>
              <a:spLocks noChangeArrowheads="1"/>
            </p:cNvSpPr>
            <p:nvPr/>
          </p:nvSpPr>
          <p:spPr bwMode="auto">
            <a:xfrm>
              <a:off x="2454275" y="54006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2474" name="TextBox 122"/>
          <p:cNvSpPr txBox="1">
            <a:spLocks noChangeArrowheads="1"/>
          </p:cNvSpPr>
          <p:nvPr/>
        </p:nvSpPr>
        <p:spPr bwMode="auto">
          <a:xfrm>
            <a:off x="312738" y="6092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Smoothing Out Cluster Assignments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Assigning a cluster label per pixel may yield outliers: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600" smtClean="0"/>
          </a:p>
          <a:p>
            <a:r>
              <a:rPr lang="en-US" smtClean="0"/>
              <a:t>How can we ensure they </a:t>
            </a:r>
            <a:br>
              <a:rPr lang="en-US" smtClean="0"/>
            </a:br>
            <a:r>
              <a:rPr lang="en-US" smtClean="0"/>
              <a:t>are spatially smooth?</a:t>
            </a:r>
          </a:p>
        </p:txBody>
      </p:sp>
      <p:pic>
        <p:nvPicPr>
          <p:cNvPr id="63494" name="Picture 3" descr="quantizedNoi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9447" r="13077" b="11743"/>
          <a:stretch>
            <a:fillRect/>
          </a:stretch>
        </p:blipFill>
        <p:spPr bwMode="auto">
          <a:xfrm>
            <a:off x="4645025" y="1785938"/>
            <a:ext cx="2859088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5" descr="noisy_grayscale_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822450"/>
            <a:ext cx="2679700" cy="172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496" name="Straight Arrow Connector 20"/>
          <p:cNvCxnSpPr>
            <a:cxnSpLocks noChangeShapeType="1"/>
          </p:cNvCxnSpPr>
          <p:nvPr/>
        </p:nvCxnSpPr>
        <p:spPr bwMode="auto">
          <a:xfrm>
            <a:off x="4170363" y="2662238"/>
            <a:ext cx="438150" cy="158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08513" y="3886200"/>
            <a:ext cx="2919412" cy="2424112"/>
            <a:chOff x="4608513" y="4145121"/>
            <a:chExt cx="2919126" cy="2423997"/>
          </a:xfrm>
        </p:grpSpPr>
        <p:grpSp>
          <p:nvGrpSpPr>
            <p:cNvPr id="63501" name="Group 63"/>
            <p:cNvGrpSpPr>
              <a:grpSpLocks noChangeAspect="1"/>
            </p:cNvGrpSpPr>
            <p:nvPr/>
          </p:nvGrpSpPr>
          <p:grpSpPr bwMode="auto">
            <a:xfrm>
              <a:off x="4608513" y="4743469"/>
              <a:ext cx="2919126" cy="1825649"/>
              <a:chOff x="628596" y="690525"/>
              <a:chExt cx="2848014" cy="1781175"/>
            </a:xfrm>
          </p:grpSpPr>
          <p:pic>
            <p:nvPicPr>
              <p:cNvPr id="63504" name="Picture 8" descr="simple_image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505" name="TextBox 9"/>
              <p:cNvSpPr txBox="1">
                <a:spLocks noChangeArrowheads="1"/>
              </p:cNvSpPr>
              <p:nvPr/>
            </p:nvSpPr>
            <p:spPr bwMode="auto">
              <a:xfrm>
                <a:off x="1249317" y="1238220"/>
                <a:ext cx="584207" cy="8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3506" name="TextBox 10"/>
              <p:cNvSpPr txBox="1">
                <a:spLocks noChangeArrowheads="1"/>
              </p:cNvSpPr>
              <p:nvPr/>
            </p:nvSpPr>
            <p:spPr bwMode="auto">
              <a:xfrm>
                <a:off x="2162142" y="1201707"/>
                <a:ext cx="584207" cy="8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3507" name="TextBox 11"/>
              <p:cNvSpPr txBox="1">
                <a:spLocks noChangeArrowheads="1"/>
              </p:cNvSpPr>
              <p:nvPr/>
            </p:nvSpPr>
            <p:spPr bwMode="auto">
              <a:xfrm>
                <a:off x="2892403" y="727039"/>
                <a:ext cx="584207" cy="8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cxnSp>
          <p:nvCxnSpPr>
            <p:cNvPr id="63502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5832100" y="4505466"/>
              <a:ext cx="474639" cy="158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6105378" y="4145121"/>
              <a:ext cx="912724" cy="58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870075" y="357505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Original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962400" y="3563938"/>
            <a:ext cx="4021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Labeled by cluster center’s intensity</a:t>
            </a:r>
          </a:p>
        </p:txBody>
      </p:sp>
      <p:sp>
        <p:nvSpPr>
          <p:cNvPr id="63500" name="TextBox 31"/>
          <p:cNvSpPr txBox="1">
            <a:spLocks noChangeArrowheads="1"/>
          </p:cNvSpPr>
          <p:nvPr/>
        </p:nvSpPr>
        <p:spPr bwMode="auto">
          <a:xfrm>
            <a:off x="312738" y="6092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Segmentation as Clustering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7704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Depending on what we choose as the </a:t>
            </a:r>
            <a:r>
              <a:rPr lang="en-US" i="1" dirty="0" smtClean="0"/>
              <a:t>feature space</a:t>
            </a:r>
            <a:r>
              <a:rPr lang="en-US" dirty="0" smtClean="0"/>
              <a:t>, we can group pixels in different ways.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Grouping pixels based 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i="1" dirty="0" err="1" smtClean="0">
                <a:solidFill>
                  <a:srgbClr val="FF0000"/>
                </a:solidFill>
              </a:rPr>
              <a:t>intensity+position</a:t>
            </a:r>
            <a:r>
              <a:rPr lang="en-US" dirty="0" smtClean="0">
                <a:solidFill>
                  <a:srgbClr val="000000"/>
                </a:solidFill>
              </a:rPr>
              <a:t> similarity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 Way to encode both 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similarity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proximity.</a:t>
            </a:r>
            <a:endParaRPr lang="en-US" i="1" dirty="0" smtClean="0">
              <a:solidFill>
                <a:srgbClr val="000000"/>
              </a:solidFill>
            </a:endParaRPr>
          </a:p>
          <a:p>
            <a:endParaRPr lang="de-CH" dirty="0" smtClean="0"/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312738" y="6092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pic>
        <p:nvPicPr>
          <p:cNvPr id="64519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6291" r="12572" b="11925"/>
          <a:stretch>
            <a:fillRect/>
          </a:stretch>
        </p:blipFill>
        <p:spPr bwMode="auto">
          <a:xfrm>
            <a:off x="5265738" y="2844800"/>
            <a:ext cx="332263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164388" y="4560888"/>
            <a:ext cx="365125" cy="2921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470650" y="4159250"/>
            <a:ext cx="365125" cy="2921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262188" y="4443413"/>
            <a:ext cx="1068387" cy="657225"/>
            <a:chOff x="2262188" y="4779963"/>
            <a:chExt cx="1068387" cy="657225"/>
          </a:xfrm>
        </p:grpSpPr>
        <p:sp>
          <p:nvSpPr>
            <p:cNvPr id="64530" name="Oval 30"/>
            <p:cNvSpPr>
              <a:spLocks noChangeArrowheads="1"/>
            </p:cNvSpPr>
            <p:nvPr/>
          </p:nvSpPr>
          <p:spPr bwMode="auto">
            <a:xfrm>
              <a:off x="2262188" y="492125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1" name="Oval 30"/>
            <p:cNvSpPr>
              <a:spLocks noChangeArrowheads="1"/>
            </p:cNvSpPr>
            <p:nvPr/>
          </p:nvSpPr>
          <p:spPr bwMode="auto">
            <a:xfrm>
              <a:off x="2400300" y="49768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2" name="Oval 30"/>
            <p:cNvSpPr>
              <a:spLocks noChangeArrowheads="1"/>
            </p:cNvSpPr>
            <p:nvPr/>
          </p:nvSpPr>
          <p:spPr bwMode="auto">
            <a:xfrm>
              <a:off x="2339975" y="47799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3" name="Oval 30"/>
            <p:cNvSpPr>
              <a:spLocks noChangeArrowheads="1"/>
            </p:cNvSpPr>
            <p:nvPr/>
          </p:nvSpPr>
          <p:spPr bwMode="auto">
            <a:xfrm>
              <a:off x="2411413" y="49323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4" name="Oval 30"/>
            <p:cNvSpPr>
              <a:spLocks noChangeArrowheads="1"/>
            </p:cNvSpPr>
            <p:nvPr/>
          </p:nvSpPr>
          <p:spPr bwMode="auto">
            <a:xfrm>
              <a:off x="2478088" y="48355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5" name="Oval 30"/>
            <p:cNvSpPr>
              <a:spLocks noChangeArrowheads="1"/>
            </p:cNvSpPr>
            <p:nvPr/>
          </p:nvSpPr>
          <p:spPr bwMode="auto">
            <a:xfrm>
              <a:off x="2557463" y="49879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6" name="Oval 30"/>
            <p:cNvSpPr>
              <a:spLocks noChangeArrowheads="1"/>
            </p:cNvSpPr>
            <p:nvPr/>
          </p:nvSpPr>
          <p:spPr bwMode="auto">
            <a:xfrm>
              <a:off x="2960688" y="50768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7" name="Oval 30"/>
            <p:cNvSpPr>
              <a:spLocks noChangeArrowheads="1"/>
            </p:cNvSpPr>
            <p:nvPr/>
          </p:nvSpPr>
          <p:spPr bwMode="auto">
            <a:xfrm>
              <a:off x="3032125" y="52292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8" name="Oval 30"/>
            <p:cNvSpPr>
              <a:spLocks noChangeArrowheads="1"/>
            </p:cNvSpPr>
            <p:nvPr/>
          </p:nvSpPr>
          <p:spPr bwMode="auto">
            <a:xfrm>
              <a:off x="3098800" y="51323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9" name="Oval 30"/>
            <p:cNvSpPr>
              <a:spLocks noChangeArrowheads="1"/>
            </p:cNvSpPr>
            <p:nvPr/>
          </p:nvSpPr>
          <p:spPr bwMode="auto">
            <a:xfrm>
              <a:off x="3178175" y="52847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4523" name="Group 62"/>
          <p:cNvGrpSpPr>
            <a:grpSpLocks/>
          </p:cNvGrpSpPr>
          <p:nvPr/>
        </p:nvGrpSpPr>
        <p:grpSpPr bwMode="auto">
          <a:xfrm>
            <a:off x="1468438" y="3048000"/>
            <a:ext cx="2322512" cy="2454275"/>
            <a:chOff x="1468438" y="3384550"/>
            <a:chExt cx="2322512" cy="2453720"/>
          </a:xfrm>
        </p:grpSpPr>
        <p:sp>
          <p:nvSpPr>
            <p:cNvPr id="64524" name="Line 31"/>
            <p:cNvSpPr>
              <a:spLocks noChangeShapeType="1"/>
            </p:cNvSpPr>
            <p:nvPr/>
          </p:nvSpPr>
          <p:spPr bwMode="auto">
            <a:xfrm flipV="1">
              <a:off x="1468438" y="3509963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32"/>
            <p:cNvSpPr>
              <a:spLocks noChangeShapeType="1"/>
            </p:cNvSpPr>
            <p:nvPr/>
          </p:nvSpPr>
          <p:spPr bwMode="auto">
            <a:xfrm flipV="1">
              <a:off x="1468438" y="4043363"/>
              <a:ext cx="14478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33"/>
            <p:cNvSpPr>
              <a:spLocks noChangeShapeType="1"/>
            </p:cNvSpPr>
            <p:nvPr/>
          </p:nvSpPr>
          <p:spPr bwMode="auto">
            <a:xfrm>
              <a:off x="1484313" y="5338763"/>
              <a:ext cx="167640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3257550" y="5468467"/>
              <a:ext cx="533400" cy="36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1520825" y="3384550"/>
              <a:ext cx="1225550" cy="3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Intensity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2928938" y="3903546"/>
              <a:ext cx="328612" cy="36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K-Means Clustering Results</a:t>
            </a:r>
            <a:endParaRPr lang="de-CH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K-means clustering based on intensity or color is essentially vector quantization of the image attributes</a:t>
            </a:r>
          </a:p>
          <a:p>
            <a:pPr lvl="1"/>
            <a:r>
              <a:rPr lang="en-US" sz="2400" dirty="0" smtClean="0"/>
              <a:t>Clusters don’t have to be spatially coherent</a:t>
            </a:r>
            <a:endParaRPr lang="de-CH" sz="2400" dirty="0" smtClean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36700" y="2879725"/>
            <a:ext cx="81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Image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06763" y="2879725"/>
            <a:ext cx="275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Intensity-based clusters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38875" y="287972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Color-based clusters</a:t>
            </a:r>
          </a:p>
        </p:txBody>
      </p:sp>
      <p:sp>
        <p:nvSpPr>
          <p:cNvPr id="65549" name="Text Box 9"/>
          <p:cNvSpPr txBox="1">
            <a:spLocks noChangeArrowheads="1"/>
          </p:cNvSpPr>
          <p:nvPr/>
        </p:nvSpPr>
        <p:spPr bwMode="auto">
          <a:xfrm rot="16200000">
            <a:off x="7807325" y="4946650"/>
            <a:ext cx="239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Image source: Forsyth &amp; Ponce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K-Means Clustering Results</a:t>
            </a:r>
            <a:endParaRPr lang="de-CH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K-means clustering based on intensity or color is essentially vector quantization of the image attributes</a:t>
            </a:r>
          </a:p>
          <a:p>
            <a:pPr lvl="1"/>
            <a:r>
              <a:rPr lang="en-US" sz="2400" dirty="0" smtClean="0"/>
              <a:t>Clusters don’t have to be spatially coherent</a:t>
            </a:r>
          </a:p>
          <a:p>
            <a:r>
              <a:rPr lang="en-US" sz="2800" dirty="0" smtClean="0"/>
              <a:t>Clustering based on (</a:t>
            </a:r>
            <a:r>
              <a:rPr lang="en-US" sz="2800" dirty="0" err="1" smtClean="0"/>
              <a:t>r,g,b,x,y</a:t>
            </a:r>
            <a:r>
              <a:rPr lang="en-US" sz="2800" dirty="0" smtClean="0"/>
              <a:t>) values enforces more spatial coherence</a:t>
            </a:r>
          </a:p>
          <a:p>
            <a:endParaRPr lang="de-CH" sz="2800" dirty="0" smtClean="0"/>
          </a:p>
        </p:txBody>
      </p:sp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9"/>
          <p:cNvSpPr txBox="1">
            <a:spLocks noChangeArrowheads="1"/>
          </p:cNvSpPr>
          <p:nvPr/>
        </p:nvSpPr>
        <p:spPr bwMode="auto">
          <a:xfrm rot="16200000">
            <a:off x="7807325" y="4946650"/>
            <a:ext cx="239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Image source: Forsyth &amp; Ponce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evaluate clusters?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Generative</a:t>
            </a:r>
          </a:p>
          <a:p>
            <a:pPr lvl="1"/>
            <a:r>
              <a:rPr lang="en-US" dirty="0">
                <a:latin typeface="Calibri" charset="0"/>
              </a:rPr>
              <a:t>How well are points reconstructed from the clusters?</a:t>
            </a: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Discriminative</a:t>
            </a:r>
          </a:p>
          <a:p>
            <a:pPr lvl="1"/>
            <a:r>
              <a:rPr lang="en-US" dirty="0">
                <a:latin typeface="Calibri" charset="0"/>
              </a:rPr>
              <a:t>How well do the clusters correspond to labels?</a:t>
            </a:r>
          </a:p>
          <a:p>
            <a:pPr lvl="2"/>
            <a:r>
              <a:rPr lang="en-US" dirty="0" smtClean="0">
                <a:latin typeface="Calibri" charset="0"/>
              </a:rPr>
              <a:t>Can we correctly classify which pixels belong to the panda?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Note: unsupervised clustering does not aim to be </a:t>
            </a:r>
            <a:r>
              <a:rPr lang="en-US" dirty="0" smtClean="0">
                <a:latin typeface="Calibri" charset="0"/>
              </a:rPr>
              <a:t>discriminative as we don’t have the labels.</a:t>
            </a:r>
            <a:endParaRPr lang="en-US" dirty="0">
              <a:latin typeface="Calibri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72300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How to choose the </a:t>
            </a:r>
            <a:r>
              <a:rPr lang="en-US" smtClean="0">
                <a:ea typeface="+mj-ea"/>
              </a:rPr>
              <a:t>number of clusters</a:t>
            </a:r>
            <a:r>
              <a:rPr lang="en-US" dirty="0" smtClean="0">
                <a:ea typeface="+mj-ea"/>
              </a:rPr>
              <a:t>?</a:t>
            </a:r>
            <a:endParaRPr lang="en-US" dirty="0">
              <a:ea typeface="+mj-ea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0" y="11903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Try </a:t>
            </a:r>
            <a:r>
              <a:rPr lang="en-US" sz="2000" dirty="0">
                <a:latin typeface="Calibri" charset="0"/>
              </a:rPr>
              <a:t>different numbers of clusters </a:t>
            </a:r>
            <a:r>
              <a:rPr lang="en-US" sz="2000" dirty="0" smtClean="0">
                <a:latin typeface="Calibri" charset="0"/>
              </a:rPr>
              <a:t>in a validation set and </a:t>
            </a:r>
            <a:r>
              <a:rPr lang="en-US" sz="2000" dirty="0">
                <a:latin typeface="Calibri" charset="0"/>
              </a:rPr>
              <a:t>look at </a:t>
            </a:r>
            <a:r>
              <a:rPr lang="en-US" sz="2000" dirty="0" smtClean="0">
                <a:latin typeface="Calibri" charset="0"/>
              </a:rPr>
              <a:t>performance.</a:t>
            </a:r>
            <a:endParaRPr lang="en-US" sz="2000" dirty="0">
              <a:latin typeface="Calibri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72300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896131" cy="40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K-Means pros and cons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2"/>
          <a:stretch>
            <a:fillRect/>
          </a:stretch>
        </p:blipFill>
        <p:spPr bwMode="auto">
          <a:xfrm>
            <a:off x="4953000" y="2667000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1"/>
          <a:stretch>
            <a:fillRect/>
          </a:stretch>
        </p:blipFill>
        <p:spPr bwMode="auto">
          <a:xfrm>
            <a:off x="4953000" y="1143000"/>
            <a:ext cx="4114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ontent Placeholder 7"/>
          <p:cNvSpPr>
            <a:spLocks noGrp="1"/>
          </p:cNvSpPr>
          <p:nvPr>
            <p:ph idx="1"/>
          </p:nvPr>
        </p:nvSpPr>
        <p:spPr>
          <a:xfrm>
            <a:off x="228600" y="1036638"/>
            <a:ext cx="4495800" cy="51355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 smtClean="0">
                <a:ea typeface="+mn-ea"/>
              </a:rPr>
              <a:t>Pros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Finds cluster centers that minimize conditional variance (good representation of data)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Simple and fast</a:t>
            </a:r>
            <a:r>
              <a:rPr lang="en-US" sz="1800" dirty="0" smtClean="0"/>
              <a:t>, </a:t>
            </a:r>
            <a:r>
              <a:rPr lang="en-US" sz="1800" dirty="0" smtClean="0">
                <a:ea typeface="+mn-ea"/>
              </a:rPr>
              <a:t>Easy to implement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Cons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Need to choose K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Sensitive to outliers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Prone to local minima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All clusters have the same parameters (e.g., distance measure is non-adaptive)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*Can be slow: each iteration is O(</a:t>
            </a:r>
            <a:r>
              <a:rPr lang="en-US" sz="1800" dirty="0" err="1" smtClean="0">
                <a:ea typeface="+mn-ea"/>
              </a:rPr>
              <a:t>KNd</a:t>
            </a:r>
            <a:r>
              <a:rPr lang="en-US" sz="1800" dirty="0" smtClean="0">
                <a:ea typeface="+mn-ea"/>
              </a:rPr>
              <a:t>) for N d-dimensional points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Usage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Unsupervised clustering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Rarely used for pixel segmentation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 t="45294" r="16876" b="11569"/>
          <a:stretch>
            <a:fillRect/>
          </a:stretch>
        </p:blipFill>
        <p:spPr bwMode="auto">
          <a:xfrm>
            <a:off x="7273925" y="4335462"/>
            <a:ext cx="16795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5294" r="57652" b="11569"/>
          <a:stretch>
            <a:fillRect/>
          </a:stretch>
        </p:blipFill>
        <p:spPr bwMode="auto">
          <a:xfrm>
            <a:off x="5338763" y="4335462"/>
            <a:ext cx="15573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K-means clustering</a:t>
            </a:r>
          </a:p>
          <a:p>
            <a:r>
              <a:rPr lang="en-US" dirty="0" smtClean="0"/>
              <a:t>Mean-shift clustering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</a:t>
            </a:r>
            <a:r>
              <a:rPr lang="en-US" sz="2000" b="1" dirty="0" smtClean="0"/>
              <a:t>: </a:t>
            </a: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>
                <a:solidFill>
                  <a:srgbClr val="CC3300"/>
                </a:solidFill>
              </a:rPr>
              <a:t>FP]</a:t>
            </a:r>
            <a:r>
              <a:rPr lang="en-US" dirty="0"/>
              <a:t> Chapters: </a:t>
            </a:r>
            <a:r>
              <a:rPr lang="en-US" dirty="0" smtClean="0"/>
              <a:t>14.2, 14.4</a:t>
            </a:r>
            <a:r>
              <a:rPr lang="en-US" dirty="0"/>
              <a:t>	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89100" y="5562600"/>
            <a:ext cx="74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Recap: Gestalt Theory</a:t>
            </a:r>
            <a:endParaRPr lang="de-CH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Gestalt: whole or group</a:t>
            </a:r>
          </a:p>
          <a:p>
            <a:pPr lvl="1" eaLnBrk="1" hangingPunct="1"/>
            <a:r>
              <a:rPr lang="en-US" sz="2000" dirty="0" smtClean="0"/>
              <a:t>Whole is greater than sum of its parts</a:t>
            </a:r>
          </a:p>
          <a:p>
            <a:pPr lvl="1" eaLnBrk="1" hangingPunct="1"/>
            <a:r>
              <a:rPr lang="en-US" sz="2000" dirty="0" smtClean="0"/>
              <a:t>Relationships among parts can yield new properties/features</a:t>
            </a:r>
          </a:p>
          <a:p>
            <a:pPr lvl="1" eaLnBrk="1" hangingPunct="1"/>
            <a:endParaRPr lang="en-US" sz="1100" dirty="0" smtClean="0"/>
          </a:p>
          <a:p>
            <a:pPr eaLnBrk="1" hangingPunct="1"/>
            <a:r>
              <a:rPr lang="en-US" sz="2400" dirty="0" smtClean="0"/>
              <a:t>Psychologists identified series of factors that predispose set of elements to be grouped (by human visual system)</a:t>
            </a:r>
            <a:endParaRPr lang="de-CH" sz="1600" dirty="0" smtClean="0"/>
          </a:p>
        </p:txBody>
      </p:sp>
      <p:pic>
        <p:nvPicPr>
          <p:cNvPr id="29702" name="Picture 2" descr="C:\Users\leibe\Desktop\Bastian\myclasses\cv-ws08\images\Werthe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575050"/>
            <a:ext cx="1641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838200" y="5410200"/>
            <a:ext cx="6137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</a:rPr>
              <a:t>Untersuchungen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Lehre</a:t>
            </a:r>
            <a:r>
              <a:rPr lang="en-US" sz="1600" dirty="0">
                <a:solidFill>
                  <a:schemeClr val="tx1"/>
                </a:solidFill>
              </a:rPr>
              <a:t> von der Gestalt,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 err="1">
                <a:solidFill>
                  <a:schemeClr val="tx1"/>
                </a:solidFill>
              </a:rPr>
              <a:t>Psychologische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Forschung</a:t>
            </a:r>
            <a:r>
              <a:rPr lang="en-US" sz="1600" dirty="0">
                <a:solidFill>
                  <a:schemeClr val="tx1"/>
                </a:solidFill>
              </a:rPr>
              <a:t>, Vol. 4, pp. 301-350, 1923</a:t>
            </a:r>
            <a:endParaRPr lang="de-CH" sz="1600" dirty="0">
              <a:solidFill>
                <a:schemeClr val="tx1"/>
              </a:solidFill>
            </a:endParaRPr>
          </a:p>
          <a:p>
            <a:r>
              <a:rPr lang="de-CH" sz="1600" dirty="0">
                <a:solidFill>
                  <a:schemeClr val="tx1"/>
                </a:solidFill>
                <a:hlinkClick r:id="rId3"/>
              </a:rPr>
              <a:t>http://psy.ed.asu.edu/~classics/Wertheimer/Forms/forms.htm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762000" y="3581400"/>
            <a:ext cx="5440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marL="0" lvl="4"/>
            <a:r>
              <a:rPr lang="en-US" sz="1400" i="1" dirty="0">
                <a:solidFill>
                  <a:schemeClr val="tx1"/>
                </a:solidFill>
              </a:rPr>
              <a:t>“I stand at the window and see a house, trees, sky. 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Theoretically I might say there were 327 </a:t>
            </a:r>
            <a:r>
              <a:rPr lang="en-US" sz="1400" i="1" dirty="0" err="1">
                <a:solidFill>
                  <a:schemeClr val="tx1"/>
                </a:solidFill>
              </a:rPr>
              <a:t>brightnesses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and nuances of </a:t>
            </a:r>
            <a:r>
              <a:rPr lang="en-US" sz="1400" i="1" dirty="0" err="1">
                <a:solidFill>
                  <a:schemeClr val="tx1"/>
                </a:solidFill>
              </a:rPr>
              <a:t>colour</a:t>
            </a:r>
            <a:r>
              <a:rPr lang="en-US" sz="1400" i="1" dirty="0">
                <a:solidFill>
                  <a:schemeClr val="tx1"/>
                </a:solidFill>
              </a:rPr>
              <a:t>. Do I have "327"? No. I have sky, house, and trees.”</a:t>
            </a:r>
            <a:endParaRPr lang="en-US" sz="1400" dirty="0">
              <a:solidFill>
                <a:schemeClr val="tx1"/>
              </a:solidFill>
            </a:endParaRPr>
          </a:p>
          <a:p>
            <a:pPr marL="0" lvl="4" algn="r"/>
            <a:r>
              <a:rPr lang="en-US" sz="1600" dirty="0">
                <a:solidFill>
                  <a:schemeClr val="tx1"/>
                </a:solidFill>
              </a:rPr>
              <a:t>Max Wertheimer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(1880-1943)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 Segmentation</a:t>
            </a:r>
            <a:endParaRPr lang="de-CH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advanced and versatile technique for clustering-based segmentation</a:t>
            </a:r>
          </a:p>
          <a:p>
            <a:endParaRPr lang="de-CH" sz="2800" dirty="0" smtClean="0"/>
          </a:p>
        </p:txBody>
      </p:sp>
      <p:pic>
        <p:nvPicPr>
          <p:cNvPr id="77830" name="Picture 4" descr="SegmentationExamp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216150"/>
            <a:ext cx="77057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36625" y="5348288"/>
            <a:ext cx="7621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  <a:hlinkClick r:id="rId3"/>
              </a:rPr>
              <a:t>http://www.caip.rutgers.edu/~comanici/MSPAMI/msPamiResults.html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5791200"/>
            <a:ext cx="875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sz="1600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  <a:hlinkClick r:id="rId4"/>
              </a:rPr>
              <a:t>Mean Shift: A Robust Approach toward Feature Space Analysis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  <p:sp>
        <p:nvSpPr>
          <p:cNvPr id="77833" name="TextBox 8"/>
          <p:cNvSpPr txBox="1">
            <a:spLocks noChangeArrowheads="1"/>
          </p:cNvSpPr>
          <p:nvPr/>
        </p:nvSpPr>
        <p:spPr bwMode="auto">
          <a:xfrm rot="16200000">
            <a:off x="7664450" y="4862317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 Algorithm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Iterative Mode Search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 smtClean="0"/>
              <a:t>Initialize random seed, and window W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 smtClean="0"/>
              <a:t>Calculate center of gravity (the “mean”) of W: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 smtClean="0"/>
              <a:t>Shift the search window to the mean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 smtClean="0"/>
              <a:t>Repeat Step 2 until convergence</a:t>
            </a:r>
          </a:p>
          <a:p>
            <a:endParaRPr lang="de-CH" dirty="0" smtClean="0"/>
          </a:p>
        </p:txBody>
      </p:sp>
      <p:pic>
        <p:nvPicPr>
          <p:cNvPr id="7885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1243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/>
          <a:stretch>
            <a:fillRect/>
          </a:stretch>
        </p:blipFill>
        <p:spPr bwMode="auto">
          <a:xfrm>
            <a:off x="1504950" y="838200"/>
            <a:ext cx="640715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7934325" y="5092700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7998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98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998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8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8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7997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97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7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62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1456235" name="Freeform 107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6236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1456237" name="Freeform 109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6238" name="AutoShape 110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6239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sp>
        <p:nvSpPr>
          <p:cNvPr id="1456240" name="Freeform 112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75" name="Rectangle 1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456244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234" grpId="0" animBg="1"/>
      <p:bldP spid="1456235" grpId="0" animBg="1"/>
      <p:bldP spid="1456235" grpId="1" animBg="1"/>
      <p:bldP spid="1456236" grpId="0" animBg="1"/>
      <p:bldP spid="1456237" grpId="0" animBg="1"/>
      <p:bldP spid="1456237" grpId="1" animBg="1"/>
      <p:bldP spid="1456238" grpId="0" animBg="1"/>
      <p:bldP spid="1456239" grpId="0" animBg="1"/>
      <p:bldP spid="1456239" grpId="1" animBg="1"/>
      <p:bldP spid="1456240" grpId="0" animBg="1"/>
      <p:bldP spid="145624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8100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100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100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0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0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8099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9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92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0993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0994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sp>
        <p:nvSpPr>
          <p:cNvPr id="80995" name="Rectangle 1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801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014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82025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26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2027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8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29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01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201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201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82022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3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24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0333" name="AutoShape 109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0" name="Rectangle 1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Mean-Shift</a:t>
            </a: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4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3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0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1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2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3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4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6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7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8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9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0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1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2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3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4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5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6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7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8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9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0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1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2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3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4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5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6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7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8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9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0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1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2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3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4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5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6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7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8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9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0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1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2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3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4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5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6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7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8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9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0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1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2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3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4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5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6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7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8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9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0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1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2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3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4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5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6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7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8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9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0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1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2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3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4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5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6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7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8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9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0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1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2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3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4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5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6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7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83048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49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3050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51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52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03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304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304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83045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046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47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3043" name="Rectangle 1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565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4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5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7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9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1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2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3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4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5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6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7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8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9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0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1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2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3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4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5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6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7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8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9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0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1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2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3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4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5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6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7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8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9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0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1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2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3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4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5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6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7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8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9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0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1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2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3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4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5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6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7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8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9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0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1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2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3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4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5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6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7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8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9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0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1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2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3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4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5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6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7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8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9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0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1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2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3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4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5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6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7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8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9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0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1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06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84073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74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4075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76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77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406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406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4065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84070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71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72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4429" name="AutoShape 109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8" name="Rectangle 1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9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8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9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0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1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2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3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4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5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6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7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8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9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0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1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2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3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4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5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6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7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8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9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0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1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2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3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4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5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6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7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8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9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0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1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2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3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4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5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6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7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8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9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0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1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2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3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4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5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6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7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8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9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0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1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2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3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4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5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6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7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8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9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0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1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2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3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4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5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6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7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8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9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0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1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2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3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4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5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6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7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8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9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0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1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2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3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4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5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8509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09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509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9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0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5087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5088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5089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85093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94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95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5091" name="Rectangle 1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5855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4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5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6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0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1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2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3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4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5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6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7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8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9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0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1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2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3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4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5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6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7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8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9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0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1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2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3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4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5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6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7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8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9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0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1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2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3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4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5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6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8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9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0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1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2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3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4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5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6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7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8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0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1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2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3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4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5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6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7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8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9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0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1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2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3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4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5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6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7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8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9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0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1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2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3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4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5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6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7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8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9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10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8611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12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612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2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2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611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611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86116" name="Oval 105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117" name="Line 106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18" name="Line 107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114" name="Rectangle 1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</a:t>
            </a:r>
          </a:p>
        </p:txBody>
      </p:sp>
      <p:sp>
        <p:nvSpPr>
          <p:cNvPr id="109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2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3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5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6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7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8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9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0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1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2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3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4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5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6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7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8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9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0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1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2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3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4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5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6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7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8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9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0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1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2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3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4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5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6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7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8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9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0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1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2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3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4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5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6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7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8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9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0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1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2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3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4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5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6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7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8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9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0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1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2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3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4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5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6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7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8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9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0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1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2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3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4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5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6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7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8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9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0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1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2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3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4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5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6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7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8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9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0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1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2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3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4" name="Oval 114"/>
          <p:cNvSpPr>
            <a:spLocks noChangeArrowheads="1"/>
          </p:cNvSpPr>
          <p:nvPr/>
        </p:nvSpPr>
        <p:spPr bwMode="auto">
          <a:xfrm>
            <a:off x="2057400" y="510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7" name="Oval 117"/>
          <p:cNvSpPr>
            <a:spLocks noChangeArrowheads="1"/>
          </p:cNvSpPr>
          <p:nvPr/>
        </p:nvSpPr>
        <p:spPr bwMode="auto">
          <a:xfrm>
            <a:off x="1600200" y="4191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8" name="Oval 118"/>
          <p:cNvSpPr>
            <a:spLocks noChangeArrowheads="1"/>
          </p:cNvSpPr>
          <p:nvPr/>
        </p:nvSpPr>
        <p:spPr bwMode="auto">
          <a:xfrm>
            <a:off x="1752600" y="2895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9" name="Oval 119"/>
          <p:cNvSpPr>
            <a:spLocks noChangeArrowheads="1"/>
          </p:cNvSpPr>
          <p:nvPr/>
        </p:nvSpPr>
        <p:spPr bwMode="auto">
          <a:xfrm>
            <a:off x="1676400" y="129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0" name="Oval 120"/>
          <p:cNvSpPr>
            <a:spLocks noChangeArrowheads="1"/>
          </p:cNvSpPr>
          <p:nvPr/>
        </p:nvSpPr>
        <p:spPr bwMode="auto">
          <a:xfrm>
            <a:off x="3352800" y="1143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1" name="Oval 121"/>
          <p:cNvSpPr>
            <a:spLocks noChangeArrowheads="1"/>
          </p:cNvSpPr>
          <p:nvPr/>
        </p:nvSpPr>
        <p:spPr bwMode="auto">
          <a:xfrm>
            <a:off x="34290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2" name="Oval 122"/>
          <p:cNvSpPr>
            <a:spLocks noChangeArrowheads="1"/>
          </p:cNvSpPr>
          <p:nvPr/>
        </p:nvSpPr>
        <p:spPr bwMode="auto">
          <a:xfrm>
            <a:off x="4495800" y="48768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3" name="Oval 123"/>
          <p:cNvSpPr>
            <a:spLocks noChangeArrowheads="1"/>
          </p:cNvSpPr>
          <p:nvPr/>
        </p:nvSpPr>
        <p:spPr bwMode="auto">
          <a:xfrm>
            <a:off x="55626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4" name="Oval 124"/>
          <p:cNvSpPr>
            <a:spLocks noChangeArrowheads="1"/>
          </p:cNvSpPr>
          <p:nvPr/>
        </p:nvSpPr>
        <p:spPr bwMode="auto">
          <a:xfrm>
            <a:off x="6781800" y="3962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5" name="Oval 125"/>
          <p:cNvSpPr>
            <a:spLocks noChangeArrowheads="1"/>
          </p:cNvSpPr>
          <p:nvPr/>
        </p:nvSpPr>
        <p:spPr bwMode="auto">
          <a:xfrm>
            <a:off x="7315200" y="2819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6" name="Oval 126"/>
          <p:cNvSpPr>
            <a:spLocks noChangeArrowheads="1"/>
          </p:cNvSpPr>
          <p:nvPr/>
        </p:nvSpPr>
        <p:spPr bwMode="auto">
          <a:xfrm>
            <a:off x="6934200" y="1524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7" name="Oval 127"/>
          <p:cNvSpPr>
            <a:spLocks noChangeArrowheads="1"/>
          </p:cNvSpPr>
          <p:nvPr/>
        </p:nvSpPr>
        <p:spPr bwMode="auto">
          <a:xfrm>
            <a:off x="5715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8" name="Oval 128"/>
          <p:cNvSpPr>
            <a:spLocks noChangeArrowheads="1"/>
          </p:cNvSpPr>
          <p:nvPr/>
        </p:nvSpPr>
        <p:spPr bwMode="auto">
          <a:xfrm>
            <a:off x="4572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9" name="Oval 129"/>
          <p:cNvSpPr>
            <a:spLocks noChangeArrowheads="1"/>
          </p:cNvSpPr>
          <p:nvPr/>
        </p:nvSpPr>
        <p:spPr bwMode="auto">
          <a:xfrm>
            <a:off x="3276600" y="3581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0" name="Oval 130"/>
          <p:cNvSpPr>
            <a:spLocks noChangeArrowheads="1"/>
          </p:cNvSpPr>
          <p:nvPr/>
        </p:nvSpPr>
        <p:spPr bwMode="auto">
          <a:xfrm>
            <a:off x="3505200" y="2286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1" name="Oval 131"/>
          <p:cNvSpPr>
            <a:spLocks noChangeArrowheads="1"/>
          </p:cNvSpPr>
          <p:nvPr/>
        </p:nvSpPr>
        <p:spPr bwMode="auto">
          <a:xfrm>
            <a:off x="5715000" y="2057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2" name="Oval 132"/>
          <p:cNvSpPr>
            <a:spLocks noChangeArrowheads="1"/>
          </p:cNvSpPr>
          <p:nvPr/>
        </p:nvSpPr>
        <p:spPr bwMode="auto">
          <a:xfrm>
            <a:off x="5715000" y="3276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3" name="Oval 133"/>
          <p:cNvSpPr>
            <a:spLocks noChangeArrowheads="1"/>
          </p:cNvSpPr>
          <p:nvPr/>
        </p:nvSpPr>
        <p:spPr bwMode="auto">
          <a:xfrm>
            <a:off x="4572000" y="3886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4" name="Text Box 134"/>
          <p:cNvSpPr txBox="1">
            <a:spLocks noChangeArrowheads="1"/>
          </p:cNvSpPr>
          <p:nvPr/>
        </p:nvSpPr>
        <p:spPr bwMode="auto">
          <a:xfrm>
            <a:off x="228600" y="5984875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Tessellate the space </a:t>
            </a:r>
            <a:r>
              <a:rPr lang="en-US" sz="1800" dirty="0" smtClean="0">
                <a:solidFill>
                  <a:prstClr val="black"/>
                </a:solidFill>
              </a:rPr>
              <a:t>with windows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2055" name="Text Box 135"/>
          <p:cNvSpPr txBox="1">
            <a:spLocks noChangeArrowheads="1"/>
          </p:cNvSpPr>
          <p:nvPr/>
        </p:nvSpPr>
        <p:spPr bwMode="auto">
          <a:xfrm>
            <a:off x="5410200" y="6019800"/>
            <a:ext cx="334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Run the procedure in parallel</a:t>
            </a: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 rot="16200000">
            <a:off x="7615238" y="482641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155" name="Title 11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Real Modality Analysis</a:t>
            </a:r>
            <a:endParaRPr lang="de-CH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70" dur="2000" fill="hold"/>
                                        <p:tgtEl>
                                          <p:spTgt spid="8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72" dur="2000" fill="hold"/>
                                        <p:tgtEl>
                                          <p:spTgt spid="8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74" dur="2000" fill="hold"/>
                                        <p:tgtEl>
                                          <p:spTgt spid="8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76" dur="2000" fill="hold"/>
                                        <p:tgtEl>
                                          <p:spTgt spid="8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78" dur="20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80" dur="2000" fill="hold"/>
                                        <p:tgtEl>
                                          <p:spTgt spid="82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84" dur="2000" fill="hold"/>
                                        <p:tgtEl>
                                          <p:spTgt spid="82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86" dur="20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88" dur="20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90" dur="2000" fill="hold"/>
                                        <p:tgtEl>
                                          <p:spTgt spid="82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92" dur="2000" fill="hold"/>
                                        <p:tgtEl>
                                          <p:spTgt spid="82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94" dur="2000" fill="hold"/>
                                        <p:tgtEl>
                                          <p:spTgt spid="8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96" dur="20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98" dur="2000" fill="hold"/>
                                        <p:tgtEl>
                                          <p:spTgt spid="8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100" dur="2000" fill="hold"/>
                                        <p:tgtEl>
                                          <p:spTgt spid="82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102" dur="20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104" dur="2000" fill="hold"/>
                                        <p:tgtEl>
                                          <p:spTgt spid="82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4" grpId="0" animBg="1"/>
      <p:bldP spid="82034" grpId="1" animBg="1"/>
      <p:bldP spid="82037" grpId="0" animBg="1"/>
      <p:bldP spid="82037" grpId="1" animBg="1"/>
      <p:bldP spid="82038" grpId="0" animBg="1"/>
      <p:bldP spid="82038" grpId="1" animBg="1"/>
      <p:bldP spid="82039" grpId="0" animBg="1"/>
      <p:bldP spid="82039" grpId="1" animBg="1"/>
      <p:bldP spid="82040" grpId="0" animBg="1"/>
      <p:bldP spid="82040" grpId="1" animBg="1"/>
      <p:bldP spid="82041" grpId="0" animBg="1"/>
      <p:bldP spid="82041" grpId="1" animBg="1"/>
      <p:bldP spid="82042" grpId="0" animBg="1"/>
      <p:bldP spid="82042" grpId="1" animBg="1"/>
      <p:bldP spid="82043" grpId="0" animBg="1"/>
      <p:bldP spid="82043" grpId="1" animBg="1"/>
      <p:bldP spid="82044" grpId="0" animBg="1"/>
      <p:bldP spid="82044" grpId="1" animBg="1"/>
      <p:bldP spid="82045" grpId="0" animBg="1"/>
      <p:bldP spid="82045" grpId="1" animBg="1"/>
      <p:bldP spid="82046" grpId="0" animBg="1"/>
      <p:bldP spid="82046" grpId="1" animBg="1"/>
      <p:bldP spid="82047" grpId="0" animBg="1"/>
      <p:bldP spid="82047" grpId="1" animBg="1"/>
      <p:bldP spid="82048" grpId="0" animBg="1"/>
      <p:bldP spid="82048" grpId="1" animBg="1"/>
      <p:bldP spid="82049" grpId="0" animBg="1"/>
      <p:bldP spid="82049" grpId="1" animBg="1"/>
      <p:bldP spid="82050" grpId="0" animBg="1"/>
      <p:bldP spid="82050" grpId="1" animBg="1"/>
      <p:bldP spid="82051" grpId="0" animBg="1"/>
      <p:bldP spid="82051" grpId="1" animBg="1"/>
      <p:bldP spid="82052" grpId="0" animBg="1"/>
      <p:bldP spid="82052" grpId="1" animBg="1"/>
      <p:bldP spid="82053" grpId="0" animBg="1"/>
      <p:bldP spid="82053" grpId="1" animBg="1"/>
      <p:bldP spid="82054" grpId="0"/>
      <p:bldP spid="82054" grpId="1"/>
      <p:bldP spid="8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Recap: Gestalt Factors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800" smtClean="0"/>
          </a:p>
          <a:p>
            <a:r>
              <a:rPr lang="en-US" sz="2000" smtClean="0"/>
              <a:t>These factors make intuitive sense, but are very difficult to translate into algorithms.</a:t>
            </a:r>
          </a:p>
          <a:p>
            <a:endParaRPr lang="de-CH" smtClean="0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18399" r="25833" b="8006"/>
          <a:stretch>
            <a:fillRect/>
          </a:stretch>
        </p:blipFill>
        <p:spPr bwMode="auto">
          <a:xfrm>
            <a:off x="482600" y="1238250"/>
            <a:ext cx="45640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080" r="35834" b="9370"/>
          <a:stretch>
            <a:fillRect/>
          </a:stretch>
        </p:blipFill>
        <p:spPr bwMode="auto">
          <a:xfrm>
            <a:off x="5716588" y="1165225"/>
            <a:ext cx="31400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5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6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7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8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9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1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2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3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4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5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6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7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8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9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0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1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2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3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5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10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7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8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9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0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1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6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8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24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1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2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3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4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5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6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8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9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0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1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2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3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4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5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6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41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8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9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0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1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2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3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4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5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6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7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8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9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0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1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6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7" name="Oval 89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8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9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60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61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8" name="Oval 102"/>
          <p:cNvSpPr>
            <a:spLocks noChangeArrowheads="1"/>
          </p:cNvSpPr>
          <p:nvPr/>
        </p:nvSpPr>
        <p:spPr bwMode="auto">
          <a:xfrm>
            <a:off x="5191125" y="3076575"/>
            <a:ext cx="914400" cy="914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9" name="Line 113"/>
          <p:cNvSpPr>
            <a:spLocks noChangeShapeType="1"/>
          </p:cNvSpPr>
          <p:nvPr/>
        </p:nvSpPr>
        <p:spPr bwMode="auto">
          <a:xfrm>
            <a:off x="5638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160" name="Line 114"/>
          <p:cNvSpPr>
            <a:spLocks noChangeShapeType="1"/>
          </p:cNvSpPr>
          <p:nvPr/>
        </p:nvSpPr>
        <p:spPr bwMode="auto">
          <a:xfrm rot="-5400000">
            <a:off x="5648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161" name="Text Box 116"/>
          <p:cNvSpPr txBox="1">
            <a:spLocks noChangeArrowheads="1"/>
          </p:cNvSpPr>
          <p:nvPr/>
        </p:nvSpPr>
        <p:spPr bwMode="auto">
          <a:xfrm>
            <a:off x="685800" y="5954713"/>
            <a:ext cx="798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The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blue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data points were traversed by the windows towards the mode.</a:t>
            </a:r>
          </a:p>
        </p:txBody>
      </p:sp>
      <p:sp>
        <p:nvSpPr>
          <p:cNvPr id="99" name="Rectangle 116"/>
          <p:cNvSpPr>
            <a:spLocks noChangeArrowheads="1"/>
          </p:cNvSpPr>
          <p:nvPr/>
        </p:nvSpPr>
        <p:spPr bwMode="auto">
          <a:xfrm rot="16200000">
            <a:off x="7615238" y="4833545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163" name="Title 9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Real Modality Analysis</a:t>
            </a:r>
            <a:endParaRPr lang="de-CH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3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 animBg="1"/>
      <p:bldP spid="84010" grpId="1" animBg="1"/>
      <p:bldP spid="84024" grpId="0" animBg="1"/>
      <p:bldP spid="84024" grpId="1" animBg="1"/>
      <p:bldP spid="84041" grpId="0" animBg="1"/>
      <p:bldP spid="84041" grpId="1" animBg="1"/>
      <p:bldP spid="84056" grpId="0" animBg="1"/>
      <p:bldP spid="84056" grpId="1" animBg="1"/>
      <p:bldP spid="84057" grpId="0" animBg="1"/>
      <p:bldP spid="84057" grpId="1" animBg="1"/>
      <p:bldP spid="84058" grpId="0" animBg="1"/>
      <p:bldP spid="84058" grpId="1" animBg="1"/>
      <p:bldP spid="84059" grpId="0" animBg="1"/>
      <p:bldP spid="84059" grpId="1" animBg="1"/>
      <p:bldP spid="84060" grpId="0" animBg="1"/>
      <p:bldP spid="84060" grpId="1" animBg="1"/>
      <p:bldP spid="84061" grpId="0" animBg="1"/>
      <p:bldP spid="8406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Mean-Shift Clustering</a:t>
            </a:r>
            <a:endParaRPr lang="de-CH" dirty="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Cluster: all data points in the attraction basin of a mode</a:t>
            </a:r>
          </a:p>
          <a:p>
            <a:r>
              <a:rPr lang="en-US" sz="2800" dirty="0" smtClean="0"/>
              <a:t>Attraction basin: the region for which all trajectories lead to the same mode</a:t>
            </a:r>
            <a:endParaRPr lang="de-CH" sz="2800" dirty="0" smtClean="0"/>
          </a:p>
        </p:txBody>
      </p:sp>
      <p:grpSp>
        <p:nvGrpSpPr>
          <p:cNvPr id="89094" name="Group 32"/>
          <p:cNvGrpSpPr>
            <a:grpSpLocks/>
          </p:cNvGrpSpPr>
          <p:nvPr/>
        </p:nvGrpSpPr>
        <p:grpSpPr bwMode="auto">
          <a:xfrm>
            <a:off x="1981200" y="3048000"/>
            <a:ext cx="5257800" cy="3057525"/>
            <a:chOff x="1776" y="1965"/>
            <a:chExt cx="2064" cy="1200"/>
          </a:xfrm>
        </p:grpSpPr>
        <p:grpSp>
          <p:nvGrpSpPr>
            <p:cNvPr id="89096" name="Group 4"/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89117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118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097" name="Group 7"/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89115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116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098" name="Freeform 10"/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0" y="6096000"/>
            <a:ext cx="274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Mean-Shift Clustering/Segmentation</a:t>
            </a:r>
            <a:endParaRPr lang="de-CH" dirty="0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33400" indent="-533400"/>
            <a:r>
              <a:rPr lang="en-US" sz="2400" dirty="0" smtClean="0"/>
              <a:t>Find features (color, gradients, texture,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33400" indent="-533400"/>
            <a:r>
              <a:rPr lang="en-US" sz="2400" dirty="0" smtClean="0"/>
              <a:t>Initialize windows at individual pixel locations</a:t>
            </a:r>
          </a:p>
          <a:p>
            <a:pPr marL="533400" indent="-533400"/>
            <a:r>
              <a:rPr lang="en-US" sz="2400" dirty="0" smtClean="0"/>
              <a:t>Perform mean shift for each window until convergence</a:t>
            </a:r>
          </a:p>
          <a:p>
            <a:pPr marL="533400" indent="-533400"/>
            <a:r>
              <a:rPr lang="en-US" sz="2400" dirty="0" smtClean="0"/>
              <a:t>Merge windows that end up near the same “peak” or mode</a:t>
            </a:r>
            <a:endParaRPr lang="de-CH" sz="2400" dirty="0" smtClean="0"/>
          </a:p>
        </p:txBody>
      </p:sp>
      <p:pic>
        <p:nvPicPr>
          <p:cNvPr id="901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"/>
          <a:stretch>
            <a:fillRect/>
          </a:stretch>
        </p:blipFill>
        <p:spPr bwMode="auto">
          <a:xfrm>
            <a:off x="2647950" y="3008313"/>
            <a:ext cx="4114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Box 6"/>
          <p:cNvSpPr txBox="1">
            <a:spLocks noChangeArrowheads="1"/>
          </p:cNvSpPr>
          <p:nvPr/>
        </p:nvSpPr>
        <p:spPr bwMode="auto">
          <a:xfrm rot="16200000">
            <a:off x="7664450" y="4905375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Mean-Shift Segmentation Results</a:t>
            </a:r>
            <a:endParaRPr lang="de-CH" dirty="0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endParaRPr lang="de-CH" smtClean="0"/>
          </a:p>
        </p:txBody>
      </p:sp>
      <p:pic>
        <p:nvPicPr>
          <p:cNvPr id="91142" name="Picture 3" descr="negoiu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478212"/>
            <a:ext cx="3727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4" descr="c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68362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5" descr="campus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868362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6" descr="nego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78212"/>
            <a:ext cx="37290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14400" y="6002337"/>
            <a:ext cx="762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  <a:hlinkClick r:id="rId6"/>
              </a:rPr>
              <a:t>http://www.caip.rutgers.edu/~comanici/MSPAMI/msPamiResults.html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rot="16200000">
            <a:off x="7664450" y="4905375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More Results</a:t>
            </a:r>
            <a:endParaRPr lang="de-CH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endParaRPr lang="de-CH" smtClean="0"/>
          </a:p>
        </p:txBody>
      </p:sp>
      <p:pic>
        <p:nvPicPr>
          <p:cNvPr id="921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0762"/>
            <a:ext cx="7543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 rot="16200000">
            <a:off x="7664450" y="4905375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5975"/>
          </a:xfrm>
        </p:spPr>
        <p:txBody>
          <a:bodyPr/>
          <a:lstStyle/>
          <a:p>
            <a:r>
              <a:rPr lang="en-US" dirty="0" smtClean="0"/>
              <a:t>More Results</a:t>
            </a:r>
            <a:endParaRPr lang="de-CH" dirty="0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</p:txBody>
      </p:sp>
      <p:pic>
        <p:nvPicPr>
          <p:cNvPr id="931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815975"/>
            <a:ext cx="55086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505200"/>
            <a:ext cx="55626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200" smtClean="0"/>
          </a:p>
          <a:p>
            <a:r>
              <a:rPr lang="en-US" sz="2000" smtClean="0"/>
              <a:t>Need to shift many windows…</a:t>
            </a:r>
          </a:p>
          <a:p>
            <a:r>
              <a:rPr lang="en-US" sz="2000" smtClean="0"/>
              <a:t>Many computations will be redundant.</a:t>
            </a:r>
            <a:endParaRPr lang="de-CH" sz="2000" smtClean="0"/>
          </a:p>
        </p:txBody>
      </p:sp>
      <p:sp>
        <p:nvSpPr>
          <p:cNvPr id="94211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2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3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4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5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6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7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8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9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0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1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2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3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4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5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6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7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8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9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0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1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2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3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4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5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6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7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8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9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0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1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2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3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4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5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6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7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8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9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0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1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2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3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4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5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6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7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8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9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0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1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2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3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4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5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6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7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8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9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0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1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2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3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4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5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6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7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8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9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0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1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2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3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4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5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6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7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8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9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0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1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2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3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4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5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6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7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8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9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0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1" name="Line 113"/>
          <p:cNvSpPr>
            <a:spLocks noChangeShapeType="1"/>
          </p:cNvSpPr>
          <p:nvPr/>
        </p:nvSpPr>
        <p:spPr bwMode="auto">
          <a:xfrm>
            <a:off x="5638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2" name="Line 114"/>
          <p:cNvSpPr>
            <a:spLocks noChangeShapeType="1"/>
          </p:cNvSpPr>
          <p:nvPr/>
        </p:nvSpPr>
        <p:spPr bwMode="auto">
          <a:xfrm rot="-5400000">
            <a:off x="5648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3" name="Title 9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Problem: Computational Complexity</a:t>
            </a:r>
            <a:endParaRPr lang="de-CH" dirty="0" smtClean="0"/>
          </a:p>
        </p:txBody>
      </p:sp>
      <p:sp>
        <p:nvSpPr>
          <p:cNvPr id="94304" name="Oval 78"/>
          <p:cNvSpPr>
            <a:spLocks noChangeArrowheads="1"/>
          </p:cNvSpPr>
          <p:nvPr/>
        </p:nvSpPr>
        <p:spPr bwMode="auto">
          <a:xfrm>
            <a:off x="2563813" y="16398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5" name="Oval 78"/>
          <p:cNvSpPr>
            <a:spLocks noChangeArrowheads="1"/>
          </p:cNvSpPr>
          <p:nvPr/>
        </p:nvSpPr>
        <p:spPr bwMode="auto">
          <a:xfrm>
            <a:off x="3367088" y="18589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6" name="Oval 102"/>
          <p:cNvSpPr>
            <a:spLocks noChangeArrowheads="1"/>
          </p:cNvSpPr>
          <p:nvPr/>
        </p:nvSpPr>
        <p:spPr bwMode="auto">
          <a:xfrm>
            <a:off x="4922838" y="2822575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7" name="Freeform 99"/>
          <p:cNvSpPr>
            <a:spLocks/>
          </p:cNvSpPr>
          <p:nvPr/>
        </p:nvSpPr>
        <p:spPr bwMode="auto">
          <a:xfrm>
            <a:off x="1992313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8" name="Oval 102"/>
          <p:cNvSpPr>
            <a:spLocks noChangeArrowheads="1"/>
          </p:cNvSpPr>
          <p:nvPr/>
        </p:nvSpPr>
        <p:spPr bwMode="auto">
          <a:xfrm>
            <a:off x="1322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9" name="Oval 102"/>
          <p:cNvSpPr>
            <a:spLocks noChangeArrowheads="1"/>
          </p:cNvSpPr>
          <p:nvPr/>
        </p:nvSpPr>
        <p:spPr bwMode="auto">
          <a:xfrm>
            <a:off x="3330575" y="1676400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11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 rot="16200000">
            <a:off x="7840498" y="50342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6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7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8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9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0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1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2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3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4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5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6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7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8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9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0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1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2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3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4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5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6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7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8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9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0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1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2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3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4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5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6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7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8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9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0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1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2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3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4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5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6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7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8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9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0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1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2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3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4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5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6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7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8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9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0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1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2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3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4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5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6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7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8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9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0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1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2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3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4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5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6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7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8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9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0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1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2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3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4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5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6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7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8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9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0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1" name="Oval 89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2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3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4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5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6" name="Line 113"/>
          <p:cNvSpPr>
            <a:spLocks noChangeShapeType="1"/>
          </p:cNvSpPr>
          <p:nvPr/>
        </p:nvSpPr>
        <p:spPr bwMode="auto">
          <a:xfrm>
            <a:off x="5638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27" name="Line 114"/>
          <p:cNvSpPr>
            <a:spLocks noChangeShapeType="1"/>
          </p:cNvSpPr>
          <p:nvPr/>
        </p:nvSpPr>
        <p:spPr bwMode="auto">
          <a:xfrm rot="-5400000">
            <a:off x="5648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28" name="Title 9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Speedups: Basin of Attraction</a:t>
            </a:r>
            <a:endParaRPr lang="de-CH" dirty="0" smtClean="0"/>
          </a:p>
        </p:txBody>
      </p:sp>
      <p:sp>
        <p:nvSpPr>
          <p:cNvPr id="95329" name="Oval 78"/>
          <p:cNvSpPr>
            <a:spLocks noChangeArrowheads="1"/>
          </p:cNvSpPr>
          <p:nvPr/>
        </p:nvSpPr>
        <p:spPr bwMode="auto">
          <a:xfrm>
            <a:off x="2563813" y="16398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0" name="Oval 78"/>
          <p:cNvSpPr>
            <a:spLocks noChangeArrowheads="1"/>
          </p:cNvSpPr>
          <p:nvPr/>
        </p:nvSpPr>
        <p:spPr bwMode="auto">
          <a:xfrm>
            <a:off x="3367088" y="18589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1" name="Oval 102"/>
          <p:cNvSpPr>
            <a:spLocks noChangeArrowheads="1"/>
          </p:cNvSpPr>
          <p:nvPr/>
        </p:nvSpPr>
        <p:spPr bwMode="auto">
          <a:xfrm>
            <a:off x="4922838" y="2822575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2" name="Freeform 99"/>
          <p:cNvSpPr>
            <a:spLocks/>
          </p:cNvSpPr>
          <p:nvPr/>
        </p:nvSpPr>
        <p:spPr bwMode="auto">
          <a:xfrm>
            <a:off x="1992313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33" name="Oval 102"/>
          <p:cNvSpPr>
            <a:spLocks noChangeArrowheads="1"/>
          </p:cNvSpPr>
          <p:nvPr/>
        </p:nvSpPr>
        <p:spPr bwMode="auto">
          <a:xfrm>
            <a:off x="1322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3330575" y="1676400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cxnSp>
        <p:nvCxnSpPr>
          <p:cNvPr id="95336" name="Straight Arrow Connector 109"/>
          <p:cNvCxnSpPr>
            <a:cxnSpLocks noChangeShapeType="1"/>
          </p:cNvCxnSpPr>
          <p:nvPr/>
        </p:nvCxnSpPr>
        <p:spPr bwMode="auto">
          <a:xfrm rot="16200000" flipH="1">
            <a:off x="5375275" y="3830638"/>
            <a:ext cx="730250" cy="146050"/>
          </a:xfrm>
          <a:prstGeom prst="straightConnector1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5337" name="TextBox 119"/>
          <p:cNvSpPr txBox="1">
            <a:spLocks noChangeArrowheads="1"/>
          </p:cNvSpPr>
          <p:nvPr/>
        </p:nvSpPr>
        <p:spPr bwMode="auto">
          <a:xfrm>
            <a:off x="5743575" y="3862388"/>
            <a:ext cx="26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b="0">
                <a:solidFill>
                  <a:prstClr val="black"/>
                </a:solidFill>
                <a:latin typeface="CMMI10" pitchFamily="34" charset="0"/>
              </a:rPr>
              <a:t>r</a:t>
            </a:r>
            <a:endParaRPr lang="de-CH" b="0">
              <a:solidFill>
                <a:prstClr val="black"/>
              </a:solidFill>
              <a:latin typeface="CMMI10" pitchFamily="34" charset="0"/>
            </a:endParaRPr>
          </a:p>
        </p:txBody>
      </p:sp>
      <p:sp>
        <p:nvSpPr>
          <p:cNvPr id="95338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 rot="16200000">
            <a:off x="7840498" y="50342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Trebuchet MS" pitchFamily="34" charset="0"/>
              <a:buAutoNum type="arabicPeriod"/>
            </a:pPr>
            <a:r>
              <a:rPr lang="en-US" sz="2000" dirty="0" smtClean="0"/>
              <a:t>Assign all points within radius r of end point to the mode.</a:t>
            </a: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421100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Oval 2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0" name="Oval 3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1" name="Oval 4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2" name="Oval 5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3" name="Oval 6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4" name="Oval 7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5" name="Oval 8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6" name="Oval 9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7" name="Oval 10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8" name="Oval 11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9" name="Oval 12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0" name="Oval 13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1" name="Oval 14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2" name="Oval 15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3" name="Oval 16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4" name="Oval 17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5" name="Oval 1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6" name="Oval 19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7" name="Oval 20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8" name="Oval 21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9" name="Oval 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0" name="Oval 23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1" name="Oval 24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2" name="Oval 2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3" name="Oval 26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4" name="Oval 27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5" name="Oval 2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6" name="Oval 2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7" name="Oval 30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8" name="Oval 31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9" name="Oval 32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0" name="Oval 33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1" name="Oval 34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2" name="Oval 35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3" name="Oval 36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4" name="Oval 37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5" name="Oval 38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6" name="Oval 39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7" name="Oval 40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8" name="Oval 41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9" name="Oval 42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0" name="Oval 43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1" name="Oval 44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2" name="Oval 4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3" name="Oval 4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4" name="Oval 47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5" name="Oval 48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6" name="Oval 49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7" name="Oval 50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8" name="Oval 51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9" name="Oval 52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0" name="Oval 53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1" name="Oval 54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2" name="Oval 55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3" name="Oval 56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4" name="Oval 57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5" name="Oval 58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6" name="Oval 59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7" name="Oval 60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8" name="Oval 6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9" name="Oval 62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0" name="Oval 63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1" name="Oval 64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2" name="Oval 65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3" name="Oval 6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4" name="Oval 67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5" name="Oval 68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6" name="Oval 6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7" name="Oval 70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8" name="Oval 71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9" name="Oval 72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0" name="Oval 73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1" name="Oval 74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2" name="Oval 75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3" name="Oval 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4" name="Oval 7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5" name="Oval 7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6" name="Oval 79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7" name="Oval 80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8" name="Oval 81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9" name="Oval 82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0" name="Oval 83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1" name="Oval 84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2" name="Oval 85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3" name="Oval 87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4" name="Oval 88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5" name="Oval 89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6" name="Oval 90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7" name="Oval 91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8" name="Oval 92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9" name="Oval 93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0" name="Line 113"/>
          <p:cNvSpPr>
            <a:spLocks noChangeShapeType="1"/>
          </p:cNvSpPr>
          <p:nvPr/>
        </p:nvSpPr>
        <p:spPr bwMode="auto">
          <a:xfrm>
            <a:off x="5638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1" name="Line 114"/>
          <p:cNvSpPr>
            <a:spLocks noChangeShapeType="1"/>
          </p:cNvSpPr>
          <p:nvPr/>
        </p:nvSpPr>
        <p:spPr bwMode="auto">
          <a:xfrm rot="-5400000">
            <a:off x="5648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2" name="Title 9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Speedups</a:t>
            </a:r>
            <a:endParaRPr lang="de-CH" dirty="0" smtClean="0"/>
          </a:p>
        </p:txBody>
      </p:sp>
      <p:sp>
        <p:nvSpPr>
          <p:cNvPr id="96353" name="Oval 78"/>
          <p:cNvSpPr>
            <a:spLocks noChangeArrowheads="1"/>
          </p:cNvSpPr>
          <p:nvPr/>
        </p:nvSpPr>
        <p:spPr bwMode="auto">
          <a:xfrm>
            <a:off x="2563813" y="16398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4" name="Oval 78"/>
          <p:cNvSpPr>
            <a:spLocks noChangeArrowheads="1"/>
          </p:cNvSpPr>
          <p:nvPr/>
        </p:nvSpPr>
        <p:spPr bwMode="auto">
          <a:xfrm>
            <a:off x="3367088" y="18589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5" name="Oval 102"/>
          <p:cNvSpPr>
            <a:spLocks noChangeArrowheads="1"/>
          </p:cNvSpPr>
          <p:nvPr/>
        </p:nvSpPr>
        <p:spPr bwMode="auto">
          <a:xfrm>
            <a:off x="4922838" y="2822575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6" name="Freeform 99"/>
          <p:cNvSpPr>
            <a:spLocks/>
          </p:cNvSpPr>
          <p:nvPr/>
        </p:nvSpPr>
        <p:spPr bwMode="auto">
          <a:xfrm>
            <a:off x="1992313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7" name="Oval 102"/>
          <p:cNvSpPr>
            <a:spLocks noChangeArrowheads="1"/>
          </p:cNvSpPr>
          <p:nvPr/>
        </p:nvSpPr>
        <p:spPr bwMode="auto">
          <a:xfrm>
            <a:off x="1322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8" name="Oval 102"/>
          <p:cNvSpPr>
            <a:spLocks noChangeArrowheads="1"/>
          </p:cNvSpPr>
          <p:nvPr/>
        </p:nvSpPr>
        <p:spPr bwMode="auto">
          <a:xfrm>
            <a:off x="3330575" y="1676400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9" name="Freeform 104"/>
          <p:cNvSpPr>
            <a:spLocks/>
          </p:cNvSpPr>
          <p:nvPr/>
        </p:nvSpPr>
        <p:spPr bwMode="auto">
          <a:xfrm>
            <a:off x="2016125" y="2333625"/>
            <a:ext cx="3322638" cy="1458913"/>
          </a:xfrm>
          <a:custGeom>
            <a:avLst/>
            <a:gdLst>
              <a:gd name="T0" fmla="*/ 0 w 3322683"/>
              <a:gd name="T1" fmla="*/ 17443 h 1459603"/>
              <a:gd name="T2" fmla="*/ 1935164 w 3322683"/>
              <a:gd name="T3" fmla="*/ 400537 h 1459603"/>
              <a:gd name="T4" fmla="*/ 3322638 w 3322683"/>
              <a:gd name="T5" fmla="*/ 1458913 h 1459603"/>
              <a:gd name="T6" fmla="*/ 0 60000 65536"/>
              <a:gd name="T7" fmla="*/ 0 60000 65536"/>
              <a:gd name="T8" fmla="*/ 0 60000 65536"/>
              <a:gd name="T9" fmla="*/ 0 w 3322683"/>
              <a:gd name="T10" fmla="*/ 0 h 1459603"/>
              <a:gd name="T11" fmla="*/ 3322683 w 3322683"/>
              <a:gd name="T12" fmla="*/ 1459603 h 14596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2683" h="1459603">
                <a:moveTo>
                  <a:pt x="0" y="17451"/>
                </a:moveTo>
                <a:cubicBezTo>
                  <a:pt x="587856" y="0"/>
                  <a:pt x="1381409" y="160367"/>
                  <a:pt x="1935189" y="400726"/>
                </a:cubicBezTo>
                <a:cubicBezTo>
                  <a:pt x="2488970" y="641085"/>
                  <a:pt x="2711268" y="820067"/>
                  <a:pt x="3322683" y="1459603"/>
                </a:cubicBezTo>
              </a:path>
            </a:pathLst>
          </a:custGeom>
          <a:noFill/>
          <a:ln w="19050" cap="sq" cmpd="sng" algn="ctr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60" name="Freeform 105"/>
          <p:cNvSpPr>
            <a:spLocks/>
          </p:cNvSpPr>
          <p:nvPr/>
        </p:nvSpPr>
        <p:spPr bwMode="auto">
          <a:xfrm>
            <a:off x="2052638" y="1603375"/>
            <a:ext cx="3870325" cy="1660525"/>
          </a:xfrm>
          <a:custGeom>
            <a:avLst/>
            <a:gdLst>
              <a:gd name="T0" fmla="*/ 0 w 3870378"/>
              <a:gd name="T1" fmla="*/ 17451 h 1660536"/>
              <a:gd name="T2" fmla="*/ 2044700 w 3870378"/>
              <a:gd name="T3" fmla="*/ 418174 h 1660536"/>
              <a:gd name="T4" fmla="*/ 3870325 w 3870378"/>
              <a:gd name="T5" fmla="*/ 1660525 h 1660536"/>
              <a:gd name="T6" fmla="*/ 0 60000 65536"/>
              <a:gd name="T7" fmla="*/ 0 60000 65536"/>
              <a:gd name="T8" fmla="*/ 0 60000 65536"/>
              <a:gd name="T9" fmla="*/ 0 w 3870378"/>
              <a:gd name="T10" fmla="*/ 0 h 1660536"/>
              <a:gd name="T11" fmla="*/ 3870378 w 3870378"/>
              <a:gd name="T12" fmla="*/ 1660536 h 1660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0378" h="1660536">
                <a:moveTo>
                  <a:pt x="0" y="17451"/>
                </a:moveTo>
                <a:cubicBezTo>
                  <a:pt x="587856" y="0"/>
                  <a:pt x="1399665" y="144329"/>
                  <a:pt x="2044728" y="418177"/>
                </a:cubicBezTo>
                <a:cubicBezTo>
                  <a:pt x="2689791" y="692025"/>
                  <a:pt x="3258963" y="1021000"/>
                  <a:pt x="3870378" y="1660536"/>
                </a:cubicBezTo>
              </a:path>
            </a:pathLst>
          </a:custGeom>
          <a:noFill/>
          <a:ln w="19050" cap="sq" cmpd="sng" algn="ctr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6362" name="Straight Arrow Connector 109"/>
          <p:cNvCxnSpPr>
            <a:cxnSpLocks noChangeShapeType="1"/>
          </p:cNvCxnSpPr>
          <p:nvPr/>
        </p:nvCxnSpPr>
        <p:spPr bwMode="auto">
          <a:xfrm rot="16200000" flipH="1">
            <a:off x="1937544" y="2120107"/>
            <a:ext cx="339725" cy="109537"/>
          </a:xfrm>
          <a:prstGeom prst="straightConnector1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6363" name="Picture 1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041525"/>
            <a:ext cx="431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64" name="Oval 102"/>
          <p:cNvSpPr>
            <a:spLocks noChangeArrowheads="1"/>
          </p:cNvSpPr>
          <p:nvPr/>
        </p:nvSpPr>
        <p:spPr bwMode="auto">
          <a:xfrm>
            <a:off x="1682750" y="1635125"/>
            <a:ext cx="719138" cy="71913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5" name="Oval 102"/>
          <p:cNvSpPr>
            <a:spLocks noChangeArrowheads="1"/>
          </p:cNvSpPr>
          <p:nvPr/>
        </p:nvSpPr>
        <p:spPr bwMode="auto">
          <a:xfrm>
            <a:off x="3690938" y="2036763"/>
            <a:ext cx="719137" cy="7191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6" name="Oval 102"/>
          <p:cNvSpPr>
            <a:spLocks noChangeArrowheads="1"/>
          </p:cNvSpPr>
          <p:nvPr/>
        </p:nvSpPr>
        <p:spPr bwMode="auto">
          <a:xfrm>
            <a:off x="5281613" y="3182938"/>
            <a:ext cx="720725" cy="7207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7" name="Oval 86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12" name="TextBox 6"/>
          <p:cNvSpPr txBox="1">
            <a:spLocks noChangeArrowheads="1"/>
          </p:cNvSpPr>
          <p:nvPr/>
        </p:nvSpPr>
        <p:spPr bwMode="auto">
          <a:xfrm rot="16200000">
            <a:off x="7840498" y="50342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Trebuchet MS" pitchFamily="34" charset="0"/>
              <a:buAutoNum type="arabicPeriod" startAt="2"/>
            </a:pPr>
            <a:endParaRPr lang="en-US" sz="1600" dirty="0" smtClean="0"/>
          </a:p>
          <a:p>
            <a:pPr>
              <a:buFont typeface="Trebuchet MS" pitchFamily="34" charset="0"/>
              <a:buAutoNum type="arabicPeriod" startAt="2"/>
            </a:pPr>
            <a:endParaRPr lang="en-US" sz="1600" dirty="0" smtClean="0"/>
          </a:p>
          <a:p>
            <a:pPr>
              <a:buFont typeface="Trebuchet MS" pitchFamily="34" charset="0"/>
              <a:buAutoNum type="arabicPeriod" startAt="2"/>
            </a:pPr>
            <a:r>
              <a:rPr lang="en-US" sz="1600" dirty="0" smtClean="0"/>
              <a:t>Assign all points within radius r/c of the search path to the mode -&gt; reduce the number of data points to search.</a:t>
            </a: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323241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44586" y="1905000"/>
            <a:ext cx="7654827" cy="2849562"/>
            <a:chOff x="744586" y="1905000"/>
            <a:chExt cx="7654827" cy="28495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586" y="1905000"/>
              <a:ext cx="7654827" cy="2362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94469"/>
            <a:stretch/>
          </p:blipFill>
          <p:spPr>
            <a:xfrm>
              <a:off x="781958" y="4495800"/>
              <a:ext cx="7580081" cy="2587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05400" y="4495800"/>
              <a:ext cx="3256639" cy="258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122135" y="5966788"/>
            <a:ext cx="1999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&amp;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Meer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, 2002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797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  <a:p>
            <a:r>
              <a:rPr lang="en-US" dirty="0" smtClean="0"/>
              <a:t>Mean-shift clustering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</a:t>
            </a:r>
            <a:r>
              <a:rPr lang="en-US" sz="2000" b="1" dirty="0" smtClean="0"/>
              <a:t>: </a:t>
            </a: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>
                <a:solidFill>
                  <a:srgbClr val="CC3300"/>
                </a:solidFill>
              </a:rPr>
              <a:t>FP]</a:t>
            </a:r>
            <a:r>
              <a:rPr lang="en-US" dirty="0"/>
              <a:t> Chapters: </a:t>
            </a:r>
            <a:r>
              <a:rPr lang="en-US" dirty="0" smtClean="0"/>
              <a:t>14.2, 14.4</a:t>
            </a:r>
            <a:r>
              <a:rPr lang="en-US" dirty="0"/>
              <a:t>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89100" y="5562600"/>
            <a:ext cx="74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3007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22135" y="6018311"/>
            <a:ext cx="1999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&amp;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Meer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, 2002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50900" y="3809007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Term1: this is proportional to the density estimate at x (similar to equation 1 from the previous slide).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Term2: this is the mean-shift vector that points towards the direction of maximum density.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3700" y="1676400"/>
            <a:ext cx="7496727" cy="1684338"/>
            <a:chOff x="753700" y="1676400"/>
            <a:chExt cx="7496727" cy="16843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1731" b="52037"/>
            <a:stretch/>
          </p:blipFill>
          <p:spPr>
            <a:xfrm>
              <a:off x="753700" y="1676400"/>
              <a:ext cx="7496727" cy="1676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28098" y="3101976"/>
              <a:ext cx="922329" cy="258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732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22135" y="6018311"/>
            <a:ext cx="1999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&amp;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Meer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, 2002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508225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the mean shift procedure from a given point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is: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Computer the mean shirt vector m: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Translate the density window: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Iterate steps 1 and 2 until convergence.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7221" t="11731" r="13302" b="64572"/>
          <a:stretch/>
        </p:blipFill>
        <p:spPr>
          <a:xfrm>
            <a:off x="3200400" y="2433149"/>
            <a:ext cx="2209800" cy="1096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1742" t="84676" r="24006" b="9472"/>
          <a:stretch/>
        </p:blipFill>
        <p:spPr>
          <a:xfrm>
            <a:off x="3048000" y="4438152"/>
            <a:ext cx="3048000" cy="453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0795" t="91894" r="24006"/>
          <a:stretch/>
        </p:blipFill>
        <p:spPr>
          <a:xfrm>
            <a:off x="3939099" y="5470269"/>
            <a:ext cx="1265802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9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Mean-Shift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u="sng" smtClean="0"/>
              <a:t>Pros</a:t>
            </a:r>
          </a:p>
          <a:p>
            <a:pPr lvl="1"/>
            <a:r>
              <a:rPr lang="en-US" smtClean="0"/>
              <a:t>General, application-independent tool</a:t>
            </a:r>
          </a:p>
          <a:p>
            <a:pPr lvl="1"/>
            <a:r>
              <a:rPr lang="en-US" smtClean="0"/>
              <a:t>Model-free, does not assume any prior shape (spherical, elliptical, etc.) on data clusters</a:t>
            </a:r>
          </a:p>
          <a:p>
            <a:pPr lvl="1"/>
            <a:r>
              <a:rPr lang="en-US" smtClean="0"/>
              <a:t>Just a single parameter (window size h) </a:t>
            </a:r>
          </a:p>
          <a:p>
            <a:pPr lvl="2"/>
            <a:r>
              <a:rPr lang="en-US" smtClean="0"/>
              <a:t>h has a physical meaning (unlike k-means)</a:t>
            </a:r>
          </a:p>
          <a:p>
            <a:pPr lvl="1"/>
            <a:r>
              <a:rPr lang="en-US" smtClean="0"/>
              <a:t>Finds variable number of modes</a:t>
            </a:r>
          </a:p>
          <a:p>
            <a:pPr lvl="1"/>
            <a:r>
              <a:rPr lang="en-US" smtClean="0"/>
              <a:t>Robust to outliers</a:t>
            </a:r>
          </a:p>
          <a:p>
            <a:pPr lvl="1"/>
            <a:endParaRPr lang="en-US" sz="1200" smtClean="0"/>
          </a:p>
          <a:p>
            <a:r>
              <a:rPr lang="en-US" u="sng" smtClean="0"/>
              <a:t>Cons</a:t>
            </a:r>
          </a:p>
          <a:p>
            <a:pPr lvl="1"/>
            <a:r>
              <a:rPr lang="en-US" smtClean="0"/>
              <a:t>Output depends on window size</a:t>
            </a:r>
          </a:p>
          <a:p>
            <a:pPr lvl="1"/>
            <a:r>
              <a:rPr lang="en-US" smtClean="0"/>
              <a:t>Window size (bandwidth) selection is not trivial</a:t>
            </a:r>
          </a:p>
          <a:p>
            <a:pPr lvl="1"/>
            <a:r>
              <a:rPr lang="en-US" smtClean="0"/>
              <a:t>Computationally (relatively) expensive (~2s/image)</a:t>
            </a:r>
          </a:p>
          <a:p>
            <a:pPr lvl="1"/>
            <a:r>
              <a:rPr lang="en-US" smtClean="0"/>
              <a:t>Does not scale well with dimension of feature space</a:t>
            </a:r>
          </a:p>
          <a:p>
            <a:endParaRPr lang="de-CH" smtClean="0"/>
          </a:p>
        </p:txBody>
      </p:sp>
      <p:sp>
        <p:nvSpPr>
          <p:cNvPr id="97286" name="TextBox 5"/>
          <p:cNvSpPr txBox="1">
            <a:spLocks noChangeArrowheads="1"/>
          </p:cNvSpPr>
          <p:nvPr/>
        </p:nvSpPr>
        <p:spPr bwMode="auto">
          <a:xfrm rot="16200000">
            <a:off x="7664450" y="4829175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52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have 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  <a:p>
            <a:r>
              <a:rPr lang="en-US" dirty="0" smtClean="0"/>
              <a:t>Mean-shift clustering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</a:t>
            </a:r>
            <a:r>
              <a:rPr lang="en-US" sz="2000" b="1" dirty="0" smtClean="0"/>
              <a:t>: </a:t>
            </a: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>
                <a:solidFill>
                  <a:srgbClr val="CC3300"/>
                </a:solidFill>
              </a:rPr>
              <a:t>FP]</a:t>
            </a:r>
            <a:r>
              <a:rPr lang="en-US" dirty="0"/>
              <a:t> Chapters: </a:t>
            </a:r>
            <a:r>
              <a:rPr lang="en-US" dirty="0" smtClean="0"/>
              <a:t>14.2, 14.4</a:t>
            </a:r>
            <a:r>
              <a:rPr lang="en-US" dirty="0"/>
              <a:t>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89100" y="5562600"/>
            <a:ext cx="74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Mean-shift clustering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</a:t>
            </a:r>
            <a:r>
              <a:rPr lang="en-US" sz="2000" b="1" dirty="0" smtClean="0"/>
              <a:t>: </a:t>
            </a:r>
            <a:r>
              <a:rPr lang="en-US" dirty="0" smtClean="0">
                <a:solidFill>
                  <a:srgbClr val="CC3300"/>
                </a:solidFill>
              </a:rPr>
              <a:t>[</a:t>
            </a:r>
            <a:r>
              <a:rPr lang="en-US" dirty="0">
                <a:solidFill>
                  <a:srgbClr val="CC3300"/>
                </a:solidFill>
              </a:rPr>
              <a:t>FP]</a:t>
            </a:r>
            <a:r>
              <a:rPr lang="en-US" dirty="0"/>
              <a:t> Chapters: </a:t>
            </a:r>
            <a:r>
              <a:rPr lang="en-US" dirty="0" smtClean="0"/>
              <a:t>14.2, 14.4</a:t>
            </a:r>
            <a:r>
              <a:rPr lang="en-US" dirty="0"/>
              <a:t>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89100" y="5562600"/>
            <a:ext cx="74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Image Segmentation: Toy Example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100" smtClean="0"/>
          </a:p>
          <a:p>
            <a:r>
              <a:rPr lang="en-US" smtClean="0"/>
              <a:t>These intensities define the three groups.</a:t>
            </a:r>
          </a:p>
          <a:p>
            <a:r>
              <a:rPr lang="en-US" smtClean="0"/>
              <a:t>We could label every pixel in the image according to which of these primary intensities it is.</a:t>
            </a:r>
          </a:p>
          <a:p>
            <a:pPr lvl="1"/>
            <a:r>
              <a:rPr lang="en-US" smtClean="0"/>
              <a:t>i.e., segment the image based on the intensity feature.</a:t>
            </a:r>
          </a:p>
          <a:p>
            <a:r>
              <a:rPr lang="en-US" smtClean="0"/>
              <a:t>What if the image isn’t quite so simple?</a:t>
            </a:r>
          </a:p>
          <a:p>
            <a:endParaRPr lang="de-CH" smtClean="0"/>
          </a:p>
        </p:txBody>
      </p:sp>
      <p:pic>
        <p:nvPicPr>
          <p:cNvPr id="51206" name="Picture 1" descr="clean_histogram_gray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071563"/>
            <a:ext cx="4089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 descr="simple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0813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Box 3"/>
          <p:cNvSpPr txBox="1">
            <a:spLocks noChangeArrowheads="1"/>
          </p:cNvSpPr>
          <p:nvPr/>
        </p:nvSpPr>
        <p:spPr bwMode="auto">
          <a:xfrm>
            <a:off x="5813425" y="3575050"/>
            <a:ext cx="3176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intensity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993775" y="3160713"/>
            <a:ext cx="3176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00613" y="1603375"/>
            <a:ext cx="1789112" cy="1314450"/>
            <a:chOff x="4900633" y="873090"/>
            <a:chExt cx="1789122" cy="1314468"/>
          </a:xfrm>
        </p:grpSpPr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900633" y="873090"/>
              <a:ext cx="1789122" cy="3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n-lt"/>
                </a:rPr>
                <a:t>black pixels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973654" y="1384275"/>
              <a:ext cx="985850" cy="620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80188" y="1749425"/>
            <a:ext cx="839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rgbClr val="000000"/>
                </a:solidFill>
                <a:latin typeface="+mn-lt"/>
              </a:rPr>
              <a:t>gray pixels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817518" y="2497932"/>
            <a:ext cx="3286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23250" y="1055688"/>
            <a:ext cx="839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rgbClr val="000000"/>
                </a:solidFill>
                <a:latin typeface="+mn-lt"/>
              </a:rPr>
              <a:t>white pixels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7785100" y="1701800"/>
            <a:ext cx="777875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49363" y="1968500"/>
            <a:ext cx="584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62175" y="1931988"/>
            <a:ext cx="584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92425" y="1457325"/>
            <a:ext cx="584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218" name="TextBox 19"/>
          <p:cNvSpPr txBox="1">
            <a:spLocks noChangeArrowheads="1"/>
          </p:cNvSpPr>
          <p:nvPr/>
        </p:nvSpPr>
        <p:spPr bwMode="auto">
          <a:xfrm>
            <a:off x="312738" y="60928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1" descr="clean_histogram_gray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47650"/>
            <a:ext cx="4089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simple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96900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 rot="-5400000">
            <a:off x="3798887" y="1393825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Pixel count</a:t>
            </a:r>
          </a:p>
        </p:txBody>
      </p:sp>
      <p:pic>
        <p:nvPicPr>
          <p:cNvPr id="52233" name="Picture 5" descr="noisy_grayscale_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83025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oisy_histogram_gray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554412"/>
            <a:ext cx="4171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87425" y="2336800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Input image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987425" y="5635625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Input image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0275" y="5891212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Intensity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3583781" y="4501356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Pixel count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6088" y="3254375"/>
            <a:ext cx="8616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0275" y="2779712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Intensity</a:t>
            </a:r>
          </a:p>
        </p:txBody>
      </p:sp>
      <p:sp>
        <p:nvSpPr>
          <p:cNvPr id="52241" name="TextBox 16"/>
          <p:cNvSpPr txBox="1">
            <a:spLocks noChangeArrowheads="1"/>
          </p:cNvSpPr>
          <p:nvPr/>
        </p:nvSpPr>
        <p:spPr bwMode="auto">
          <a:xfrm>
            <a:off x="312738" y="610235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>
                <a:solidFill>
                  <a:srgbClr val="000000"/>
                </a:solidFill>
              </a:rPr>
              <a:t>Slide credit: Kristen Grauman</a:t>
            </a:r>
            <a:endParaRPr lang="de-CH" sz="1400" b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854075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Now how to determine the three main intensities that define our groups?</a:t>
            </a:r>
          </a:p>
          <a:p>
            <a:r>
              <a:rPr lang="en-US" dirty="0" smtClean="0"/>
              <a:t>We need to cluster.</a:t>
            </a:r>
          </a:p>
          <a:p>
            <a:endParaRPr lang="de-CH" dirty="0" smtClean="0"/>
          </a:p>
        </p:txBody>
      </p:sp>
      <p:pic>
        <p:nvPicPr>
          <p:cNvPr id="53254" name="Picture 5" descr="noisy_grayscale_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2013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10" descr="noisy_histogram_gray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533400"/>
            <a:ext cx="4171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987425" y="26146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Input image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10275" y="2870200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Intensity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3583781" y="1480344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Pixel count</a:t>
            </a:r>
          </a:p>
        </p:txBody>
      </p:sp>
      <p:sp>
        <p:nvSpPr>
          <p:cNvPr id="53259" name="TextBox 14"/>
          <p:cNvSpPr txBox="1">
            <a:spLocks noChangeArrowheads="1"/>
          </p:cNvSpPr>
          <p:nvPr/>
        </p:nvSpPr>
        <p:spPr bwMode="auto">
          <a:xfrm>
            <a:off x="312738" y="60198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x \in W} x H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/c  template TPT1  env TPENV3  fore 0  back 16777215  eqnno 1"/>
  <p:tag name="FILENAME" val="TP_tmp"/>
  <p:tag name="ORIGWIDTH" val="17"/>
  <p:tag name="PICTUREFILESIZE" val="1160"/>
</p:tagLst>
</file>

<file path=ppt/theme/theme1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CS223B_slides_template</Template>
  <TotalTime>11895</TotalTime>
  <Words>1938</Words>
  <Application>Microsoft Macintosh PowerPoint</Application>
  <PresentationFormat>On-screen Show (4:3)</PresentationFormat>
  <Paragraphs>614</Paragraphs>
  <Slides>53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CMMI10</vt:lpstr>
      <vt:lpstr>Geneva</vt:lpstr>
      <vt:lpstr>ＭＳ Ｐゴシック</vt:lpstr>
      <vt:lpstr>Symbol</vt:lpstr>
      <vt:lpstr>Times New Roman</vt:lpstr>
      <vt:lpstr>Trebuchet MS</vt:lpstr>
      <vt:lpstr>Arial</vt:lpstr>
      <vt:lpstr>CS223B_slides_template</vt:lpstr>
      <vt:lpstr>Equation</vt:lpstr>
      <vt:lpstr>Lecture:  k-means &amp; mean-shift clustering</vt:lpstr>
      <vt:lpstr>Recap: Image Segmentation</vt:lpstr>
      <vt:lpstr>Recap: Gestalt Theory</vt:lpstr>
      <vt:lpstr>Recap: Gestalt Factors</vt:lpstr>
      <vt:lpstr>What will we learn today?</vt:lpstr>
      <vt:lpstr>What will we learn today?</vt:lpstr>
      <vt:lpstr>Image Segmentation: Toy Example</vt:lpstr>
      <vt:lpstr>PowerPoint Presentation</vt:lpstr>
      <vt:lpstr>PowerPoint Presentation</vt:lpstr>
      <vt:lpstr>PowerPoint Presentation</vt:lpstr>
      <vt:lpstr>Clustering for Summarization</vt:lpstr>
      <vt:lpstr>Clustering</vt:lpstr>
      <vt:lpstr>K-means clustering</vt:lpstr>
      <vt:lpstr>K-means clustering</vt:lpstr>
      <vt:lpstr>K-means clustering</vt:lpstr>
      <vt:lpstr>K-means clustering</vt:lpstr>
      <vt:lpstr>Segmentation as Clustering</vt:lpstr>
      <vt:lpstr>K-Means++</vt:lpstr>
      <vt:lpstr>Feature Space</vt:lpstr>
      <vt:lpstr>Feature Space</vt:lpstr>
      <vt:lpstr>Feature Space</vt:lpstr>
      <vt:lpstr>Smoothing Out Cluster Assignments</vt:lpstr>
      <vt:lpstr>Segmentation as Clustering</vt:lpstr>
      <vt:lpstr>K-Means Clustering Results</vt:lpstr>
      <vt:lpstr>K-Means Clustering Results</vt:lpstr>
      <vt:lpstr>How to evaluate clusters?</vt:lpstr>
      <vt:lpstr>How to choose the number of clusters?</vt:lpstr>
      <vt:lpstr>K-Means pros and cons</vt:lpstr>
      <vt:lpstr>What will we learn today?</vt:lpstr>
      <vt:lpstr>Mean-Shift Segmentation</vt:lpstr>
      <vt:lpstr>Mean-Shift Algorithm</vt:lpstr>
      <vt:lpstr>Mean-Shift</vt:lpstr>
      <vt:lpstr>Mean-Shift</vt:lpstr>
      <vt:lpstr>Mean-Shift</vt:lpstr>
      <vt:lpstr>Mean-Shift</vt:lpstr>
      <vt:lpstr>Mean-Shift</vt:lpstr>
      <vt:lpstr>Mean-Shift</vt:lpstr>
      <vt:lpstr>Mean-Shift</vt:lpstr>
      <vt:lpstr>Real Modality Analysis</vt:lpstr>
      <vt:lpstr>Real Modality Analysis</vt:lpstr>
      <vt:lpstr>Mean-Shift Clustering</vt:lpstr>
      <vt:lpstr>Mean-Shift Clustering/Segmentation</vt:lpstr>
      <vt:lpstr>Mean-Shift Segmentation Results</vt:lpstr>
      <vt:lpstr>More Results</vt:lpstr>
      <vt:lpstr>More Results</vt:lpstr>
      <vt:lpstr>Problem: Computational Complexity</vt:lpstr>
      <vt:lpstr>Speedups: Basin of Attraction</vt:lpstr>
      <vt:lpstr>Speedups</vt:lpstr>
      <vt:lpstr>Technical Details</vt:lpstr>
      <vt:lpstr>Technical Details</vt:lpstr>
      <vt:lpstr>Technical Details</vt:lpstr>
      <vt:lpstr>Summary Mean-Shift</vt:lpstr>
      <vt:lpstr>What will we have learned today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What is CV?</dc:title>
  <dc:creator>Windows User</dc:creator>
  <cp:lastModifiedBy>Ranjay Krishna</cp:lastModifiedBy>
  <cp:revision>59</cp:revision>
  <cp:lastPrinted>2011-09-20T18:42:50Z</cp:lastPrinted>
  <dcterms:created xsi:type="dcterms:W3CDTF">2010-12-19T07:56:05Z</dcterms:created>
  <dcterms:modified xsi:type="dcterms:W3CDTF">2017-10-09T08:16:55Z</dcterms:modified>
</cp:coreProperties>
</file>