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2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09"/>
    <p:restoredTop sz="94623"/>
  </p:normalViewPr>
  <p:slideViewPr>
    <p:cSldViewPr snapToGrid="0" snapToObjects="1">
      <p:cViewPr varScale="1">
        <p:scale>
          <a:sx n="89" d="100"/>
          <a:sy n="89" d="100"/>
        </p:scale>
        <p:origin x="184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84EFC-F6CA-C543-BFCF-F89EA3231C9C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705E4-64AA-164B-9EBD-753EB2843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97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Edges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significant local changes in the image and are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features for analyzing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images.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Edges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typically occur on the boundary between two different regions in an image.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3916B-D2F7-E340-96C7-8D932FD23B5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8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Moving average</a:t>
            </a:r>
            <a:r>
              <a:rPr lang="en-US" baseline="0" dirty="0" smtClean="0"/>
              <a:t> is an example of a linear filter.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Here a more general definition.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3916B-D2F7-E340-96C7-8D932FD23B5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1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LSI</a:t>
            </a:r>
            <a:r>
              <a:rPr lang="en-US" baseline="0" dirty="0" smtClean="0"/>
              <a:t> systems can be characterized by the impulse response.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\delta_2 is the impulse (an image with 1 pixel =1, all the rest =0)</a:t>
            </a:r>
          </a:p>
          <a:p>
            <a:endParaRPr lang="en-US" baseline="0" dirty="0" smtClean="0"/>
          </a:p>
          <a:p>
            <a:r>
              <a:rPr lang="en-US" baseline="0" dirty="0" smtClean="0"/>
              <a:t>h is the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3916B-D2F7-E340-96C7-8D932FD23B5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5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  <p:pic>
        <p:nvPicPr>
          <p:cNvPr id="8" name="Picture 7" descr="stanford_logo.gif"/>
          <p:cNvPicPr>
            <a:picLocks noChangeAspect="1"/>
          </p:cNvPicPr>
          <p:nvPr/>
        </p:nvPicPr>
        <p:blipFill>
          <a:blip r:embed="rId2">
            <a:lum bright="70000" contrast="-70000"/>
            <a:alphaModFix amt="50000"/>
          </a:blip>
          <a:stretch>
            <a:fillRect/>
          </a:stretch>
        </p:blipFill>
        <p:spPr>
          <a:xfrm>
            <a:off x="-2438400" y="-1352550"/>
            <a:ext cx="8669867" cy="590550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8364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34846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23486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78598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79596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09371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74266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56166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41507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17092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16676"/>
            <a:ext cx="2235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2800" y="6416676"/>
            <a:ext cx="133799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FC182-4781-AA41-ABE2-8451FDD8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6403456"/>
            <a:ext cx="423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  <a:latin typeface="Geneva"/>
              </a:rPr>
              <a:t>Stanford University</a:t>
            </a:r>
            <a:endParaRPr lang="en-US" sz="1800" b="1" dirty="0">
              <a:solidFill>
                <a:schemeClr val="bg1"/>
              </a:solidFill>
              <a:latin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20962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56351"/>
            <a:ext cx="12192000" cy="501649"/>
          </a:xfrm>
          <a:prstGeom prst="rect">
            <a:avLst/>
          </a:prstGeom>
          <a:solidFill>
            <a:srgbClr val="85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222222"/>
              </a:solidFill>
              <a:latin typeface="Geneva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770797" y="6416676"/>
            <a:ext cx="21164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1B0A7-7F3A-7B4D-AD74-CE7549888EB9}" type="datetimeFigureOut">
              <a:rPr lang="en-US" smtClean="0"/>
              <a:t>10/13/17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1"/>
            <a:ext cx="7772400" cy="2384425"/>
          </a:xfrm>
        </p:spPr>
        <p:txBody>
          <a:bodyPr/>
          <a:lstStyle/>
          <a:p>
            <a:r>
              <a:rPr lang="en-US" dirty="0" smtClean="0"/>
              <a:t>Linear systems and Convolutions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5100" y="3694113"/>
            <a:ext cx="6781800" cy="2530475"/>
          </a:xfrm>
        </p:spPr>
        <p:txBody>
          <a:bodyPr>
            <a:normAutofit/>
          </a:bodyPr>
          <a:lstStyle/>
          <a:p>
            <a:r>
              <a:rPr lang="en-US" dirty="0" smtClean="0"/>
              <a:t>Ranjay Krishna</a:t>
            </a:r>
          </a:p>
          <a:p>
            <a:r>
              <a:rPr lang="en-US" dirty="0" smtClean="0"/>
              <a:t>Stanford Vision and Learning Lab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10-Oct-17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 smtClean="0"/>
              <a:t>Linear Systems (filters)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6-Oct-16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763713" y="2057400"/>
            <a:ext cx="80010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3200" dirty="0"/>
              <a:t>Linear filtering:</a:t>
            </a: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lang="en-US" sz="2400" dirty="0"/>
              <a:t>Form a new image whose pixels are a weighted sum of original pixel values</a:t>
            </a: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lang="en-US" sz="2400" dirty="0"/>
              <a:t> Use the same set of weights at each point</a:t>
            </a:r>
          </a:p>
          <a:p>
            <a:pPr marL="742950" lvl="1" indent="-285750">
              <a:spcBef>
                <a:spcPct val="20000"/>
              </a:spcBef>
            </a:pPr>
            <a:endParaRPr lang="en-US" sz="800" dirty="0"/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dirty="0"/>
              <a:t>S</a:t>
            </a:r>
            <a:r>
              <a:rPr lang="en-US" sz="2800" dirty="0"/>
              <a:t> is a linear system (function) </a:t>
            </a:r>
            <a:r>
              <a:rPr lang="en-US" sz="2800" dirty="0" err="1"/>
              <a:t>iff</a:t>
            </a:r>
            <a:r>
              <a:rPr lang="en-US" sz="2800" dirty="0"/>
              <a:t> it </a:t>
            </a:r>
            <a:r>
              <a:rPr lang="en-US" sz="2800" i="1" dirty="0"/>
              <a:t>S satisfies</a:t>
            </a: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4038601" y="5334000"/>
            <a:ext cx="3622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superposition property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4188" y="1178689"/>
            <a:ext cx="61436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797" y="4616450"/>
            <a:ext cx="6352943" cy="71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impulse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at [0,0].</a:t>
            </a:r>
          </a:p>
          <a:p>
            <a:r>
              <a:rPr lang="en-US" dirty="0" smtClean="0"/>
              <a:t>0 everywhere else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6-Oct-16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971800"/>
            <a:ext cx="4178300" cy="284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91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LSI (linear </a:t>
            </a:r>
            <a:r>
              <a:rPr lang="en-US" i="1" dirty="0" smtClean="0"/>
              <a:t>shift invariant</a:t>
            </a:r>
            <a:r>
              <a:rPr lang="en-US" dirty="0" smtClean="0"/>
              <a:t>) systems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6-Oct-16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81200" y="1447801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3200" b="1" dirty="0"/>
              <a:t>Impulse response</a:t>
            </a:r>
          </a:p>
          <a:p>
            <a:endParaRPr lang="en-US" sz="3200" b="1" i="1" dirty="0"/>
          </a:p>
          <a:p>
            <a:endParaRPr lang="en-US" sz="3200" b="1" i="1" dirty="0"/>
          </a:p>
          <a:p>
            <a:endParaRPr lang="en-US" sz="3200" b="1" i="1" dirty="0"/>
          </a:p>
          <a:p>
            <a:endParaRPr lang="en-US" sz="3200" b="1" i="1" dirty="0"/>
          </a:p>
          <a:p>
            <a:endParaRPr lang="en-US" sz="3200" b="1" i="1" dirty="0"/>
          </a:p>
          <a:p>
            <a:endParaRPr lang="en-US" sz="3200" b="1" i="1" dirty="0"/>
          </a:p>
          <a:p>
            <a:endParaRPr lang="en-US" sz="3600" i="1" dirty="0"/>
          </a:p>
          <a:p>
            <a:endParaRPr lang="en-US" sz="3600" i="1" dirty="0"/>
          </a:p>
          <a:p>
            <a:endParaRPr lang="en-US" sz="3600" i="1" dirty="0"/>
          </a:p>
          <a:p>
            <a:endParaRPr lang="en-US" sz="800" i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209800"/>
            <a:ext cx="48577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3505200"/>
            <a:ext cx="85725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051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convolutions flipped?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98562" y="1653209"/>
                <a:ext cx="8229600" cy="452596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b="0" dirty="0" smtClean="0">
                    <a:latin typeface="Cambria Math" charset="0"/>
                  </a:rPr>
                  <a:t>Let’s first represent f[0,0] as a sum of deltas: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0,0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0,0</m:t>
                          </m:r>
                        </m:e>
                      </m:d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×</m:t>
                      </m:r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             =</m:t>
                      </m:r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r>
                        <a:rPr lang="en-US" b="0" i="1" smtClean="0">
                          <a:latin typeface="Cambria Math" charset="0"/>
                        </a:rPr>
                        <m:t>[0,0]×</m:t>
                      </m:r>
                      <m:r>
                        <a:rPr lang="en-US" i="1" smtClean="0">
                          <a:latin typeface="Cambria Math" charset="0"/>
                        </a:rPr>
                        <m:t>𝛿</m:t>
                      </m:r>
                      <m:r>
                        <a:rPr lang="en-US" b="0" i="1" smtClean="0">
                          <a:latin typeface="Cambria Math" charset="0"/>
                        </a:rPr>
                        <m:t>[0,0]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            </m:t>
                      </m:r>
                      <m:r>
                        <a:rPr lang="en-US" i="1">
                          <a:latin typeface="Cambria Math" charset="0"/>
                        </a:rPr>
                        <m:t> =</m:t>
                      </m:r>
                      <m:nary>
                        <m:naryPr>
                          <m:chr m:val="∑"/>
                          <m:ctrlPr>
                            <a:rPr lang="is-I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=−∞</m:t>
                          </m:r>
                        </m:sub>
                        <m:sup>
                          <m:r>
                            <a:rPr lang="is-IS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is-IS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is-IS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]×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𝛿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dirty="0" smtClean="0"/>
                  <a:t>Or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 </m:t>
                      </m:r>
                      <m:r>
                        <a:rPr lang="en-US" b="0" i="1" smtClean="0">
                          <a:latin typeface="Cambria Math" charset="0"/>
                        </a:rPr>
                        <m:t>            </m:t>
                      </m:r>
                      <m:r>
                        <a:rPr lang="en-US" i="1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s-I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charset="0"/>
                            </a:rPr>
                            <m:t>=−∞</m:t>
                          </m:r>
                        </m:sub>
                        <m:sup>
                          <m:r>
                            <a:rPr lang="is-IS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is-IS" i="1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is-IS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[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]×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𝛿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charset="0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 charset="0"/>
                                    </a:rPr>
                                    <m:t>,−</m:t>
                                  </m:r>
                                  <m:r>
                                    <a:rPr lang="en-US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98562" y="1653209"/>
                <a:ext cx="8229600" cy="4525963"/>
              </a:xfrm>
              <a:blipFill rotWithShape="0">
                <a:blip r:embed="rId2"/>
                <a:stretch>
                  <a:fillRect l="-1778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10-Oct-17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2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convolutions flipped?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Let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’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first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represent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[1,1]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as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sum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deltas</m:t>
                      </m:r>
                      <m:r>
                        <m:rPr>
                          <m:nor/>
                        </m:rPr>
                        <a:rPr lang="en-US">
                          <a:latin typeface="Cambria Math" charset="0"/>
                        </a:rPr>
                        <m:t>:</m:t>
                      </m:r>
                    </m:oMath>
                  </m:oMathPara>
                </a14:m>
                <a:endParaRPr lang="en-US" dirty="0">
                  <a:latin typeface="Cambria Math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i="1" dirty="0">
                  <a:latin typeface="Cambria Math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1,1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1,1</m:t>
                          </m:r>
                        </m:e>
                      </m:d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×</m:t>
                      </m:r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             =</m:t>
                      </m:r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r>
                        <a:rPr lang="en-US" b="0" i="1" smtClean="0">
                          <a:latin typeface="Cambria Math" charset="0"/>
                        </a:rPr>
                        <m:t>[1,1]×</m:t>
                      </m:r>
                      <m:r>
                        <a:rPr lang="en-US" i="1" smtClean="0">
                          <a:latin typeface="Cambria Math" charset="0"/>
                        </a:rPr>
                        <m:t>𝛿</m:t>
                      </m:r>
                      <m:r>
                        <a:rPr lang="en-US" b="0" i="1" smtClean="0">
                          <a:latin typeface="Cambria Math" charset="0"/>
                        </a:rPr>
                        <m:t>[0,0]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            </m:t>
                      </m:r>
                      <m:r>
                        <a:rPr lang="en-US" i="1">
                          <a:latin typeface="Cambria Math" charset="0"/>
                        </a:rPr>
                        <m:t> =</m:t>
                      </m:r>
                      <m:nary>
                        <m:naryPr>
                          <m:chr m:val="∑"/>
                          <m:ctrlPr>
                            <a:rPr lang="is-I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=−∞</m:t>
                          </m:r>
                        </m:sub>
                        <m:sup>
                          <m:r>
                            <a:rPr lang="is-IS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is-IS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is-IS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]×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𝛿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1−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1−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10-Oct-17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convolutions flipped?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Now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for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the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general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case</m:t>
                      </m:r>
                      <m:r>
                        <a:rPr lang="en-US" b="0" i="0" smtClean="0">
                          <a:latin typeface="Cambria Math" charset="0"/>
                        </a:rPr>
                        <m:t>, </m:t>
                      </m:r>
                      <m:sSup>
                        <m:sSup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charset="0"/>
                            </a:rPr>
                            <m:t>let</m:t>
                          </m:r>
                        </m:e>
                        <m:sup>
                          <m:r>
                            <a:rPr lang="en-US" b="0" i="0" smtClean="0">
                              <a:latin typeface="Cambria Math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s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write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b="0" i="0" dirty="0" smtClean="0">
                  <a:latin typeface="Cambria Math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f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charset="0"/>
                            </a:rPr>
                            <m:t>n</m:t>
                          </m:r>
                          <m:r>
                            <a:rPr lang="en-US" b="0" i="0" smtClean="0">
                              <a:latin typeface="Cambria Math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charset="0"/>
                            </a:rPr>
                            <m:t>m</m:t>
                          </m:r>
                        </m:e>
                      </m:d>
                      <m:r>
                        <a:rPr lang="en-US" b="0" i="0" smtClean="0">
                          <a:latin typeface="Cambria Math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as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a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sum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of</m:t>
                      </m:r>
                      <m:r>
                        <a:rPr lang="en-US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charset="0"/>
                        </a:rPr>
                        <m:t>deltas</m:t>
                      </m:r>
                      <m:r>
                        <a:rPr lang="en-US" b="0" i="0" smtClean="0">
                          <a:latin typeface="Cambria Math" charset="0"/>
                        </a:rPr>
                        <m:t>:</m:t>
                      </m:r>
                    </m:oMath>
                  </m:oMathPara>
                </a14:m>
                <a:endParaRPr lang="en-US" b="0" i="1" dirty="0" smtClean="0">
                  <a:latin typeface="Cambria Math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b="0" i="1" dirty="0" smtClean="0">
                  <a:latin typeface="Cambria Math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𝑚</m:t>
                          </m:r>
                        </m:e>
                      </m:d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×</m:t>
                      </m:r>
                      <m:r>
                        <a:rPr lang="en-US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             =</m:t>
                      </m:r>
                      <m:r>
                        <a:rPr lang="en-US" b="0" i="1" smtClean="0">
                          <a:latin typeface="Cambria Math" charset="0"/>
                        </a:rPr>
                        <m:t>𝑓</m:t>
                      </m:r>
                      <m:r>
                        <a:rPr lang="en-US" b="0" i="1" smtClean="0">
                          <a:latin typeface="Cambria Math" charset="0"/>
                        </a:rPr>
                        <m:t>[</m:t>
                      </m:r>
                      <m:r>
                        <a:rPr lang="en-US" b="0" i="1" smtClean="0"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latin typeface="Cambria Math" charset="0"/>
                        </a:rPr>
                        <m:t>,</m:t>
                      </m:r>
                      <m:r>
                        <a:rPr lang="en-US" b="0" i="1" smtClean="0">
                          <a:latin typeface="Cambria Math" charset="0"/>
                        </a:rPr>
                        <m:t>𝑚</m:t>
                      </m:r>
                      <m:r>
                        <a:rPr lang="en-US" b="0" i="1" smtClean="0">
                          <a:latin typeface="Cambria Math" charset="0"/>
                        </a:rPr>
                        <m:t>]×</m:t>
                      </m:r>
                      <m:r>
                        <a:rPr lang="en-US" i="1" smtClean="0">
                          <a:latin typeface="Cambria Math" charset="0"/>
                        </a:rPr>
                        <m:t>𝛿</m:t>
                      </m:r>
                      <m:r>
                        <a:rPr lang="en-US" b="0" i="1" smtClean="0">
                          <a:latin typeface="Cambria Math" charset="0"/>
                        </a:rPr>
                        <m:t>[0,0]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            </m:t>
                      </m:r>
                      <m:r>
                        <a:rPr lang="en-US" i="1">
                          <a:latin typeface="Cambria Math" charset="0"/>
                        </a:rPr>
                        <m:t> =</m:t>
                      </m:r>
                      <m:nary>
                        <m:naryPr>
                          <m:chr m:val="∑"/>
                          <m:ctrlPr>
                            <a:rPr lang="is-I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=−∞</m:t>
                          </m:r>
                        </m:sub>
                        <m:sup>
                          <m:r>
                            <a:rPr lang="is-IS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is-IS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is-IS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]×</m:t>
                              </m:r>
                              <m:r>
                                <a:rPr lang="en-US" i="1">
                                  <a:latin typeface="Cambria Math" charset="0"/>
                                </a:rPr>
                                <m:t>𝛿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𝑚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10-Oct-17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6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convolutions flipped?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Now, let’s pass this function through a linear shift invariant (LSI) system: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𝑓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𝑚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is-IS" b="0" i="1" smtClean="0">
                            <a:latin typeface="Cambria Math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b="0" i="1" smtClean="0">
                            <a:latin typeface="Cambria Math" charset="0"/>
                          </a:rPr>
                          <m:t>𝑆</m:t>
                        </m:r>
                      </m:e>
                    </m:groupCh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US" dirty="0" smtClean="0"/>
                  <a:t>S[f[</a:t>
                </a:r>
                <a:r>
                  <a:rPr lang="en-US" dirty="0" err="1" smtClean="0"/>
                  <a:t>n,m</a:t>
                </a:r>
                <a:r>
                  <a:rPr lang="en-US" dirty="0" smtClean="0"/>
                  <a:t>]]</a:t>
                </a:r>
              </a:p>
              <a:p>
                <a:pPr marL="0" indent="0">
                  <a:buNone/>
                </a:pPr>
                <a:r>
                  <a:rPr lang="en-US" dirty="0"/>
                  <a:t>S[f[</a:t>
                </a:r>
                <a:r>
                  <a:rPr lang="en-US" dirty="0" err="1"/>
                  <a:t>n,m</a:t>
                </a:r>
                <a:r>
                  <a:rPr lang="en-US" dirty="0" smtClean="0"/>
                  <a:t>]] = S[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is-IS" sz="20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latin typeface="Cambria Math" charset="0"/>
                          </a:rPr>
                          <m:t>𝑘</m:t>
                        </m:r>
                        <m:r>
                          <a:rPr lang="en-US" sz="2000" i="1">
                            <a:latin typeface="Cambria Math" charset="0"/>
                          </a:rPr>
                          <m:t>=−∞</m:t>
                        </m:r>
                      </m:sub>
                      <m:sup>
                        <m:r>
                          <a:rPr lang="is-IS" sz="20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is-IS" sz="20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i="1">
                                <a:latin typeface="Cambria Math" charset="0"/>
                              </a:rPr>
                              <m:t>𝑙</m:t>
                            </m:r>
                            <m:r>
                              <a:rPr lang="en-US" sz="2000" i="1">
                                <a:latin typeface="Cambria Math" charset="0"/>
                              </a:rPr>
                              <m:t>=−∞</m:t>
                            </m:r>
                          </m:sub>
                          <m:sup>
                            <m:r>
                              <a:rPr lang="is-IS" sz="20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∞</m:t>
                            </m:r>
                          </m:sup>
                          <m:e>
                            <m:r>
                              <a:rPr lang="en-US" sz="2000" i="1">
                                <a:latin typeface="Cambria Math" charset="0"/>
                              </a:rPr>
                              <m:t>𝑓</m:t>
                            </m:r>
                            <m:r>
                              <a:rPr lang="en-US" sz="2000" i="1">
                                <a:latin typeface="Cambria Math" charset="0"/>
                              </a:rPr>
                              <m:t>[</m:t>
                            </m:r>
                            <m:r>
                              <a:rPr lang="en-US" sz="2000" b="0" i="1" smtClean="0">
                                <a:latin typeface="Cambria Math" charset="0"/>
                              </a:rPr>
                              <m:t>𝑘</m:t>
                            </m:r>
                            <m:r>
                              <a:rPr lang="en-US" sz="2000" i="1">
                                <a:latin typeface="Cambria Math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charset="0"/>
                              </a:rPr>
                              <m:t>𝑙</m:t>
                            </m:r>
                            <m:r>
                              <a:rPr lang="en-US" sz="2000" i="1">
                                <a:latin typeface="Cambria Math" charset="0"/>
                              </a:rPr>
                              <m:t>]×</m:t>
                            </m:r>
                            <m:r>
                              <a:rPr lang="en-US" sz="2000" i="1">
                                <a:latin typeface="Cambria Math" charset="0"/>
                              </a:rPr>
                              <m:t>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000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charset="0"/>
                                  </a:rPr>
                                  <m:t>𝑘</m:t>
                                </m:r>
                                <m:r>
                                  <a:rPr lang="en-US" sz="2000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latin typeface="Cambria Math" charset="0"/>
                                  </a:rPr>
                                  <m:t>𝑚</m:t>
                                </m:r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charset="0"/>
                                  </a:rPr>
                                  <m:t>𝑙</m:t>
                                </m:r>
                              </m:e>
                            </m:d>
                          </m:e>
                        </m:nary>
                      </m:e>
                    </m:nary>
                    <m:r>
                      <a:rPr lang="en-US" sz="2000" i="1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dirty="0" smtClean="0"/>
                  <a:t>]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dirty="0" smtClean="0"/>
                  <a:t>Let’s apply the superposition property here: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charset="0"/>
                      </a:rPr>
                      <m:t> </m:t>
                    </m:r>
                    <m:r>
                      <a:rPr lang="en-US" sz="2400" i="1">
                        <a:latin typeface="Cambria Math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is-IS" sz="24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 charset="0"/>
                          </a:rPr>
                          <m:t>𝑘</m:t>
                        </m:r>
                        <m:r>
                          <a:rPr lang="en-US" sz="2400" i="1">
                            <a:latin typeface="Cambria Math" charset="0"/>
                          </a:rPr>
                          <m:t>=−∞</m:t>
                        </m:r>
                      </m:sub>
                      <m:sup>
                        <m:r>
                          <a:rPr lang="is-IS" sz="24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is-IS" sz="24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i="1">
                                <a:latin typeface="Cambria Math" charset="0"/>
                              </a:rPr>
                              <m:t>𝑙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=−∞</m:t>
                            </m:r>
                          </m:sub>
                          <m:sup>
                            <m:r>
                              <a:rPr lang="is-IS" sz="24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∞</m:t>
                            </m:r>
                          </m:sup>
                          <m:e>
                            <m:r>
                              <a:rPr lang="en-US" sz="2400" i="1">
                                <a:latin typeface="Cambria Math" charset="0"/>
                              </a:rPr>
                              <m:t>𝑓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400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𝑘</m:t>
                                </m:r>
                                <m:r>
                                  <a:rPr lang="en-US" sz="2400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sz="2400" b="0" i="1" smtClean="0">
                                    <a:latin typeface="Cambria Math" charset="0"/>
                                  </a:rPr>
                                  <m:t>𝑙</m:t>
                                </m:r>
                              </m:e>
                            </m:d>
                            <m:r>
                              <a:rPr lang="en-US" sz="2400" i="1">
                                <a:latin typeface="Cambria Math" charset="0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𝑆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[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400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latin typeface="Cambria Math" charset="0"/>
                                  </a:rPr>
                                  <m:t>𝑘</m:t>
                                </m:r>
                                <m:r>
                                  <a:rPr lang="en-US" sz="2400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sz="2400" i="1">
                                    <a:latin typeface="Cambria Math" charset="0"/>
                                  </a:rPr>
                                  <m:t>𝑚</m:t>
                                </m:r>
                                <m:r>
                                  <a:rPr lang="en-US" sz="24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latin typeface="Cambria Math" charset="0"/>
                                  </a:rPr>
                                  <m:t>𝑙</m:t>
                                </m:r>
                              </m:e>
                            </m:d>
                          </m:e>
                        </m:nary>
                      </m:e>
                    </m:nary>
                    <m:r>
                      <a:rPr lang="en-US" sz="2400" i="1">
                        <a:latin typeface="Cambria Math" charset="0"/>
                      </a:rPr>
                      <m:t>]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89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10-Oct-17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2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convolutions flipped?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Copying the equation from the previous slide: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S[f[</a:t>
                </a:r>
                <a:r>
                  <a:rPr lang="en-US" dirty="0" err="1"/>
                  <a:t>n,m</a:t>
                </a:r>
                <a:r>
                  <a:rPr lang="en-US" dirty="0"/>
                  <a:t>]]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is-IS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charset="0"/>
                          </a:rPr>
                          <m:t>𝑘</m:t>
                        </m:r>
                        <m:r>
                          <a:rPr lang="en-US" i="1">
                            <a:latin typeface="Cambria Math" charset="0"/>
                          </a:rPr>
                          <m:t>=−∞</m:t>
                        </m:r>
                      </m:sub>
                      <m:sup>
                        <m:r>
                          <a:rPr lang="is-I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is-IS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charset="0"/>
                              </a:rPr>
                              <m:t>𝑙</m:t>
                            </m:r>
                            <m:r>
                              <a:rPr lang="en-US" i="1">
                                <a:latin typeface="Cambria Math" charset="0"/>
                              </a:rPr>
                              <m:t>=−∞</m:t>
                            </m:r>
                          </m:sub>
                          <m:sup>
                            <m:r>
                              <a:rPr lang="is-IS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∞</m:t>
                            </m:r>
                          </m:sup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𝑓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𝑙</m:t>
                                </m:r>
                              </m:e>
                            </m:d>
                            <m:r>
                              <a:rPr lang="en-US" i="1">
                                <a:latin typeface="Cambria Math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charset="0"/>
                              </a:rPr>
                              <m:t>𝑆</m:t>
                            </m:r>
                            <m:r>
                              <a:rPr lang="en-US" i="1">
                                <a:latin typeface="Cambria Math" charset="0"/>
                              </a:rPr>
                              <m:t>[</m:t>
                            </m:r>
                            <m:r>
                              <a:rPr lang="en-US" i="1">
                                <a:latin typeface="Cambria Math" charset="0"/>
                              </a:rPr>
                              <m:t>𝛿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𝑚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𝑙</m:t>
                                </m:r>
                              </m:e>
                            </m:d>
                          </m:e>
                        </m:nary>
                      </m:e>
                    </m:nary>
                    <m:r>
                      <a:rPr lang="en-US" i="1">
                        <a:latin typeface="Cambria Math" charset="0"/>
                      </a:rPr>
                      <m:t>]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Finally, we know what happens when we pass a delta function through a system right? We can use that here:</a:t>
                </a:r>
              </a:p>
              <a:p>
                <a:pPr marL="0" indent="0">
                  <a:buNone/>
                </a:pPr>
                <a:r>
                  <a:rPr lang="en-US" dirty="0"/>
                  <a:t>S[f[</a:t>
                </a:r>
                <a:r>
                  <a:rPr lang="en-US" dirty="0" err="1"/>
                  <a:t>n,m</a:t>
                </a:r>
                <a:r>
                  <a:rPr lang="en-US" dirty="0"/>
                  <a:t>]]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is-IS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charset="0"/>
                          </a:rPr>
                          <m:t>𝑘</m:t>
                        </m:r>
                        <m:r>
                          <a:rPr lang="en-US" i="1">
                            <a:latin typeface="Cambria Math" charset="0"/>
                          </a:rPr>
                          <m:t>=−∞</m:t>
                        </m:r>
                      </m:sub>
                      <m:sup>
                        <m:r>
                          <a:rPr lang="is-IS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is-IS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charset="0"/>
                              </a:rPr>
                              <m:t>𝑙</m:t>
                            </m:r>
                            <m:r>
                              <a:rPr lang="en-US" i="1">
                                <a:latin typeface="Cambria Math" charset="0"/>
                              </a:rPr>
                              <m:t>=−∞</m:t>
                            </m:r>
                          </m:sub>
                          <m:sup>
                            <m:r>
                              <a:rPr lang="is-IS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∞</m:t>
                            </m:r>
                          </m:sup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𝑓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𝑙</m:t>
                                </m:r>
                              </m:e>
                            </m:d>
                            <m:r>
                              <a:rPr lang="en-US" i="1">
                                <a:latin typeface="Cambria Math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charset="0"/>
                              </a:rPr>
                              <m:t>h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𝑚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charset="0"/>
                                  </a:rPr>
                                  <m:t>𝑙</m:t>
                                </m:r>
                              </m:e>
                            </m:d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And this is how we get our flipped convolution function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89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10-Oct-17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C490-98B8-074B-BB30-37775A2447E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23B_slides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0x_PCA</Template>
  <TotalTime>9</TotalTime>
  <Words>232</Words>
  <Application>Microsoft Macintosh PowerPoint</Application>
  <PresentationFormat>Widescreen</PresentationFormat>
  <Paragraphs>88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Geneva</vt:lpstr>
      <vt:lpstr>CS223B_slides_template</vt:lpstr>
      <vt:lpstr>Linear systems and Convolutions</vt:lpstr>
      <vt:lpstr>Linear Systems (filters)</vt:lpstr>
      <vt:lpstr>2D impulse function</vt:lpstr>
      <vt:lpstr>LSI (linear shift invariant) systems</vt:lpstr>
      <vt:lpstr>Why are convolutions flipped?</vt:lpstr>
      <vt:lpstr>Why are convolutions flipped?</vt:lpstr>
      <vt:lpstr>Why are convolutions flipped?</vt:lpstr>
      <vt:lpstr>Why are convolutions flipped?</vt:lpstr>
      <vt:lpstr>Why are convolutions flipped?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sys</dc:title>
  <dc:creator>Ranjay Krishna</dc:creator>
  <cp:lastModifiedBy>Ranjay Krishna</cp:lastModifiedBy>
  <cp:revision>3</cp:revision>
  <dcterms:created xsi:type="dcterms:W3CDTF">2017-10-11T22:33:21Z</dcterms:created>
  <dcterms:modified xsi:type="dcterms:W3CDTF">2017-10-13T19:34:19Z</dcterms:modified>
</cp:coreProperties>
</file>