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260" r:id="rId3"/>
    <p:sldId id="262" r:id="rId4"/>
    <p:sldId id="282" r:id="rId5"/>
    <p:sldId id="283" r:id="rId6"/>
    <p:sldId id="284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263" r:id="rId15"/>
    <p:sldId id="267" r:id="rId16"/>
    <p:sldId id="268" r:id="rId17"/>
    <p:sldId id="269" r:id="rId18"/>
    <p:sldId id="270" r:id="rId19"/>
    <p:sldId id="271" r:id="rId20"/>
    <p:sldId id="272" r:id="rId21"/>
    <p:sldId id="353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354" r:id="rId32"/>
    <p:sldId id="358" r:id="rId33"/>
    <p:sldId id="356" r:id="rId34"/>
    <p:sldId id="359" r:id="rId35"/>
    <p:sldId id="360" r:id="rId36"/>
    <p:sldId id="363" r:id="rId37"/>
    <p:sldId id="365" r:id="rId38"/>
    <p:sldId id="364" r:id="rId39"/>
    <p:sldId id="345" r:id="rId40"/>
    <p:sldId id="346" r:id="rId41"/>
    <p:sldId id="347" r:id="rId42"/>
    <p:sldId id="348" r:id="rId43"/>
    <p:sldId id="349" r:id="rId44"/>
    <p:sldId id="350" r:id="rId45"/>
    <p:sldId id="357" r:id="rId46"/>
    <p:sldId id="366" r:id="rId47"/>
    <p:sldId id="367" r:id="rId48"/>
    <p:sldId id="368" r:id="rId49"/>
    <p:sldId id="352" r:id="rId50"/>
    <p:sldId id="355" r:id="rId51"/>
    <p:sldId id="370" r:id="rId52"/>
    <p:sldId id="372" r:id="rId53"/>
    <p:sldId id="373" r:id="rId54"/>
    <p:sldId id="374" r:id="rId55"/>
    <p:sldId id="376" r:id="rId56"/>
    <p:sldId id="378" r:id="rId57"/>
    <p:sldId id="377" r:id="rId58"/>
    <p:sldId id="375" r:id="rId59"/>
    <p:sldId id="369" r:id="rId60"/>
  </p:sldIdLst>
  <p:sldSz cx="9144000" cy="6858000" type="screen4x3"/>
  <p:notesSz cx="9283700" cy="6985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222222"/>
    <a:srgbClr val="383838"/>
    <a:srgbClr val="850000"/>
    <a:srgbClr val="E61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09"/>
    <p:restoredTop sz="94623"/>
  </p:normalViewPr>
  <p:slideViewPr>
    <p:cSldViewPr snapToObjects="1">
      <p:cViewPr varScale="1">
        <p:scale>
          <a:sx n="101" d="100"/>
          <a:sy n="101" d="100"/>
        </p:scale>
        <p:origin x="71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6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2936" cy="3492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58615" y="0"/>
            <a:ext cx="4022936" cy="3492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BE36EF20-56E6-A245-A0C6-FCE94244DF49}" type="datetimeFigureOut">
              <a:rPr lang="en-US" smtClean="0"/>
              <a:pPr/>
              <a:t>10/8/17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34538"/>
            <a:ext cx="4022936" cy="3492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58615" y="6634538"/>
            <a:ext cx="4022936" cy="3492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FE1BB279-24D0-E74F-842C-97E9CC576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952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2936" cy="3492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8615" y="0"/>
            <a:ext cx="4022936" cy="3492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4E0C6487-8DF9-0448-87B9-229C629F1A86}" type="datetimeFigureOut">
              <a:rPr lang="en-US" smtClean="0"/>
              <a:pPr/>
              <a:t>10/8/17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3875"/>
            <a:ext cx="3492500" cy="2619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8370" y="3317876"/>
            <a:ext cx="7426960" cy="3143250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34538"/>
            <a:ext cx="4022936" cy="3492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8615" y="6634538"/>
            <a:ext cx="4022936" cy="3492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2673916B-D2F7-E340-96C7-8D932FD23B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43623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81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283" indent="-29049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F364FD-E58A-6043-80AA-F9B92826F7A7}" type="slidenum">
              <a:rPr lang="en-US">
                <a:latin typeface="Calibri" charset="0"/>
              </a:rPr>
              <a:pPr eaLnBrk="1" hangingPunct="1"/>
              <a:t>8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105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16B-D2F7-E340-96C7-8D932FD23B5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25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stanford_logo.gif"/>
          <p:cNvPicPr>
            <a:picLocks noChangeAspect="1"/>
          </p:cNvPicPr>
          <p:nvPr userDrawn="1"/>
        </p:nvPicPr>
        <p:blipFill>
          <a:blip r:embed="rId2">
            <a:lum bright="70000" contrast="-70000"/>
            <a:alphaModFix amt="50000"/>
          </a:blip>
          <a:stretch>
            <a:fillRect/>
          </a:stretch>
        </p:blipFill>
        <p:spPr>
          <a:xfrm>
            <a:off x="-1828800" y="-1352550"/>
            <a:ext cx="6502400" cy="5905500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16675"/>
            <a:ext cx="1676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100349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7DC490-98B8-074B-BB30-37775A2447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356350"/>
            <a:ext cx="9144000" cy="501649"/>
          </a:xfrm>
          <a:prstGeom prst="rect">
            <a:avLst/>
          </a:prstGeom>
          <a:solidFill>
            <a:srgbClr val="85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22222"/>
              </a:solidFill>
              <a:latin typeface="Geneva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03800" y="6440269"/>
            <a:ext cx="223520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smtClean="0">
                <a:solidFill>
                  <a:schemeClr val="bg1"/>
                </a:solidFill>
                <a:latin typeface="Geneva"/>
              </a:rPr>
              <a:t>Lecture 12 </a:t>
            </a:r>
            <a:r>
              <a:rPr lang="en-US" sz="1700" dirty="0" smtClean="0">
                <a:solidFill>
                  <a:schemeClr val="bg1"/>
                </a:solidFill>
                <a:latin typeface="Geneva"/>
              </a:rPr>
              <a:t>-  </a:t>
            </a:r>
          </a:p>
          <a:p>
            <a:endParaRPr lang="en-US" dirty="0" smtClean="0">
              <a:solidFill>
                <a:schemeClr val="bg1"/>
              </a:solidFill>
              <a:latin typeface="Geneva"/>
            </a:endParaRPr>
          </a:p>
          <a:p>
            <a:endParaRPr lang="en-US" dirty="0">
              <a:solidFill>
                <a:schemeClr val="bg1"/>
              </a:solidFill>
              <a:latin typeface="Geneva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7328098" y="6416675"/>
            <a:ext cx="158730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81000" y="6443246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Geneva"/>
              </a:rPr>
              <a:t>Stanford</a:t>
            </a:r>
            <a:r>
              <a:rPr lang="en-US" sz="1600" b="1" baseline="0" dirty="0" smtClean="0">
                <a:solidFill>
                  <a:schemeClr val="bg1"/>
                </a:solidFill>
                <a:latin typeface="Geneva"/>
              </a:rPr>
              <a:t> University</a:t>
            </a:r>
            <a:endParaRPr lang="en-US" sz="1600" b="1" dirty="0">
              <a:solidFill>
                <a:schemeClr val="bg1"/>
              </a:solidFill>
              <a:latin typeface="Genev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jpeg"/><Relationship Id="rId20" Type="http://schemas.openxmlformats.org/officeDocument/2006/relationships/image" Target="../media/image40.jpeg"/><Relationship Id="rId21" Type="http://schemas.openxmlformats.org/officeDocument/2006/relationships/image" Target="../media/image41.jpeg"/><Relationship Id="rId22" Type="http://schemas.openxmlformats.org/officeDocument/2006/relationships/image" Target="../media/image42.jpeg"/><Relationship Id="rId23" Type="http://schemas.openxmlformats.org/officeDocument/2006/relationships/image" Target="../media/image43.jpeg"/><Relationship Id="rId24" Type="http://schemas.openxmlformats.org/officeDocument/2006/relationships/image" Target="../media/image44.jpeg"/><Relationship Id="rId25" Type="http://schemas.openxmlformats.org/officeDocument/2006/relationships/image" Target="../media/image45.jpeg"/><Relationship Id="rId26" Type="http://schemas.openxmlformats.org/officeDocument/2006/relationships/image" Target="../media/image46.jpeg"/><Relationship Id="rId27" Type="http://schemas.openxmlformats.org/officeDocument/2006/relationships/image" Target="../media/image47.png"/><Relationship Id="rId10" Type="http://schemas.openxmlformats.org/officeDocument/2006/relationships/image" Target="../media/image30.jpeg"/><Relationship Id="rId11" Type="http://schemas.openxmlformats.org/officeDocument/2006/relationships/image" Target="../media/image31.jpeg"/><Relationship Id="rId12" Type="http://schemas.openxmlformats.org/officeDocument/2006/relationships/image" Target="../media/image32.jpeg"/><Relationship Id="rId13" Type="http://schemas.openxmlformats.org/officeDocument/2006/relationships/image" Target="../media/image33.jpeg"/><Relationship Id="rId14" Type="http://schemas.openxmlformats.org/officeDocument/2006/relationships/image" Target="../media/image34.jpeg"/><Relationship Id="rId15" Type="http://schemas.openxmlformats.org/officeDocument/2006/relationships/image" Target="../media/image35.jpeg"/><Relationship Id="rId16" Type="http://schemas.openxmlformats.org/officeDocument/2006/relationships/image" Target="../media/image36.jpeg"/><Relationship Id="rId17" Type="http://schemas.openxmlformats.org/officeDocument/2006/relationships/image" Target="../media/image37.jpeg"/><Relationship Id="rId18" Type="http://schemas.openxmlformats.org/officeDocument/2006/relationships/image" Target="../media/image38.jpeg"/><Relationship Id="rId19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hyperlink" Target="http://en.wikipedia.org/wiki/Gestalt_psychology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hyperlink" Target="http://psy.ed.asu.edu/~classics/Wertheimer/Forms/forms.htm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hyperlink" Target="http://www.cs.cmu.edu/~tom/10601_fall2012/slides/clustering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hyperlink" Target="http://www.cs.cmu.edu/~tom/10601_fall2012/slides/clustering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hyperlink" Target="http://www.cs.cmu.edu/~tom/10601_fall2012/slides/clustering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hyperlink" Target="http://ttic.uchicago.edu/~xren/research/iccv2003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7772400" cy="1470025"/>
          </a:xfrm>
        </p:spPr>
        <p:txBody>
          <a:bodyPr/>
          <a:lstStyle/>
          <a:p>
            <a:r>
              <a:rPr lang="en-US" dirty="0" smtClean="0"/>
              <a:t>Lecture:</a:t>
            </a:r>
            <a:br>
              <a:rPr lang="en-US" dirty="0" smtClean="0"/>
            </a:br>
            <a:r>
              <a:rPr lang="en-US" dirty="0" smtClean="0"/>
              <a:t>Clustering and Segmentation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752849"/>
            <a:ext cx="7315200" cy="2438401"/>
          </a:xfrm>
        </p:spPr>
        <p:txBody>
          <a:bodyPr>
            <a:normAutofit/>
          </a:bodyPr>
          <a:lstStyle/>
          <a:p>
            <a:r>
              <a:rPr lang="en-US" dirty="0" smtClean="0"/>
              <a:t>Juan Carlos </a:t>
            </a:r>
            <a:r>
              <a:rPr lang="en-US" dirty="0" err="1" smtClean="0"/>
              <a:t>Niebles</a:t>
            </a:r>
            <a:r>
              <a:rPr lang="en-US" dirty="0" smtClean="0"/>
              <a:t> and Ranjay Krishna</a:t>
            </a:r>
          </a:p>
          <a:p>
            <a:endParaRPr lang="en-US" dirty="0"/>
          </a:p>
          <a:p>
            <a:r>
              <a:rPr lang="en-US" dirty="0" smtClean="0"/>
              <a:t>Stanford Vision and Learning Lab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Types of segmentations</a:t>
            </a:r>
          </a:p>
        </p:txBody>
      </p:sp>
      <p:pic>
        <p:nvPicPr>
          <p:cNvPr id="17411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7" t="50781" r="62038" b="15558"/>
          <a:stretch>
            <a:fillRect/>
          </a:stretch>
        </p:blipFill>
        <p:spPr>
          <a:xfrm>
            <a:off x="914400" y="985837"/>
            <a:ext cx="3165475" cy="2286000"/>
          </a:xfrm>
          <a:noFill/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1143000" y="3195637"/>
            <a:ext cx="2701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Oversegmentation</a:t>
            </a:r>
          </a:p>
        </p:txBody>
      </p:sp>
      <p:pic>
        <p:nvPicPr>
          <p:cNvPr id="17413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4" t="51904" r="22530" b="15558"/>
          <a:stretch>
            <a:fillRect/>
          </a:stretch>
        </p:blipFill>
        <p:spPr bwMode="auto">
          <a:xfrm>
            <a:off x="4419600" y="1062037"/>
            <a:ext cx="3352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6"/>
          <p:cNvSpPr txBox="1">
            <a:spLocks noChangeArrowheads="1"/>
          </p:cNvSpPr>
          <p:nvPr/>
        </p:nvSpPr>
        <p:spPr bwMode="auto">
          <a:xfrm>
            <a:off x="4648200" y="3195637"/>
            <a:ext cx="2874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Undersegmentation</a:t>
            </a:r>
          </a:p>
        </p:txBody>
      </p:sp>
      <p:pic>
        <p:nvPicPr>
          <p:cNvPr id="17415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t="51904" r="22128" b="15558"/>
          <a:stretch>
            <a:fillRect/>
          </a:stretch>
        </p:blipFill>
        <p:spPr bwMode="auto">
          <a:xfrm>
            <a:off x="609600" y="3886200"/>
            <a:ext cx="81264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2743200" y="5562600"/>
            <a:ext cx="3387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Multiple Segmentations</a:t>
            </a:r>
          </a:p>
        </p:txBody>
      </p:sp>
      <p:pic>
        <p:nvPicPr>
          <p:cNvPr id="174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11375" r="82269" b="50653"/>
          <a:stretch>
            <a:fillRect/>
          </a:stretch>
        </p:blipFill>
        <p:spPr bwMode="auto">
          <a:xfrm>
            <a:off x="7727950" y="0"/>
            <a:ext cx="14160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69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alibri" charset="0"/>
              </a:rPr>
              <a:t>One way to think about “segmentation” is Clustering</a:t>
            </a:r>
            <a:endParaRPr lang="en-US" dirty="0">
              <a:latin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lang="en-US" dirty="0">
                <a:latin typeface="Calibri" charset="0"/>
              </a:rPr>
              <a:t>	Clustering: group together similar </a:t>
            </a:r>
            <a:r>
              <a:rPr lang="en-US" dirty="0" smtClean="0">
                <a:latin typeface="Calibri" charset="0"/>
              </a:rPr>
              <a:t>data points </a:t>
            </a:r>
            <a:r>
              <a:rPr lang="en-US" dirty="0">
                <a:latin typeface="Calibri" charset="0"/>
              </a:rPr>
              <a:t>and represent them with a single token</a:t>
            </a:r>
          </a:p>
          <a:p>
            <a:pPr>
              <a:buFont typeface="Arial" charset="0"/>
              <a:buNone/>
            </a:pPr>
            <a:endParaRPr lang="en-US" dirty="0"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lang="en-US" dirty="0">
                <a:latin typeface="Calibri" charset="0"/>
              </a:rPr>
              <a:t>	Key Challenges:</a:t>
            </a:r>
          </a:p>
          <a:p>
            <a:pPr>
              <a:buFont typeface="Arial" charset="0"/>
              <a:buNone/>
            </a:pPr>
            <a:r>
              <a:rPr lang="en-US" sz="2800" dirty="0">
                <a:latin typeface="Calibri" charset="0"/>
              </a:rPr>
              <a:t>	1) What makes two points/images/patches similar?</a:t>
            </a:r>
          </a:p>
          <a:p>
            <a:pPr>
              <a:buFont typeface="Arial" charset="0"/>
              <a:buNone/>
            </a:pPr>
            <a:r>
              <a:rPr lang="en-US" sz="2800" dirty="0">
                <a:latin typeface="Calibri" charset="0"/>
              </a:rPr>
              <a:t>	2) How do we compute an overall grouping from pairwise similarities? 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7017757" y="6019800"/>
            <a:ext cx="17750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ea typeface="+mn-ea"/>
              </a:rPr>
              <a:t>Slide: Derek </a:t>
            </a:r>
            <a:r>
              <a:rPr lang="en-US" sz="1600" dirty="0" err="1">
                <a:solidFill>
                  <a:srgbClr val="000000"/>
                </a:solidFill>
                <a:ea typeface="+mn-ea"/>
              </a:rPr>
              <a:t>Hoiem</a:t>
            </a:r>
            <a:endParaRPr lang="en-US" sz="16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9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Why do we cluster?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endParaRPr lang="en-US" dirty="0" smtClean="0">
              <a:ea typeface="+mn-ea"/>
            </a:endParaRPr>
          </a:p>
          <a:p>
            <a:pPr>
              <a:defRPr/>
            </a:pPr>
            <a:r>
              <a:rPr lang="en-US" b="1" dirty="0" smtClean="0">
                <a:ea typeface="+mn-ea"/>
              </a:rPr>
              <a:t>Summarizing data</a:t>
            </a:r>
          </a:p>
          <a:p>
            <a:pPr lvl="1">
              <a:defRPr/>
            </a:pPr>
            <a:r>
              <a:rPr lang="en-US" dirty="0" smtClean="0">
                <a:ea typeface="+mn-ea"/>
              </a:rPr>
              <a:t>Look at large amounts of data</a:t>
            </a:r>
          </a:p>
          <a:p>
            <a:pPr lvl="1">
              <a:defRPr/>
            </a:pPr>
            <a:r>
              <a:rPr lang="en-US" dirty="0" smtClean="0">
                <a:ea typeface="+mn-ea"/>
              </a:rPr>
              <a:t>Patch-based compression or </a:t>
            </a:r>
            <a:r>
              <a:rPr lang="en-US" dirty="0" err="1" smtClean="0">
                <a:ea typeface="+mn-ea"/>
              </a:rPr>
              <a:t>denoising</a:t>
            </a:r>
            <a:endParaRPr lang="en-US" dirty="0" smtClean="0">
              <a:ea typeface="+mn-ea"/>
            </a:endParaRPr>
          </a:p>
          <a:p>
            <a:pPr lvl="1">
              <a:defRPr/>
            </a:pPr>
            <a:r>
              <a:rPr lang="en-US" dirty="0" smtClean="0">
                <a:ea typeface="+mn-ea"/>
              </a:rPr>
              <a:t>Represent a large continuous vector with the cluster number</a:t>
            </a:r>
          </a:p>
          <a:p>
            <a:pPr>
              <a:buFont typeface="Arial" charset="0"/>
              <a:buNone/>
              <a:defRPr/>
            </a:pPr>
            <a:endParaRPr lang="en-US" dirty="0" smtClean="0">
              <a:ea typeface="+mn-ea"/>
            </a:endParaRPr>
          </a:p>
          <a:p>
            <a:pPr>
              <a:defRPr/>
            </a:pPr>
            <a:r>
              <a:rPr lang="en-US" b="1" dirty="0" smtClean="0">
                <a:ea typeface="+mn-ea"/>
              </a:rPr>
              <a:t>Counting</a:t>
            </a:r>
          </a:p>
          <a:p>
            <a:pPr lvl="1">
              <a:defRPr/>
            </a:pPr>
            <a:r>
              <a:rPr lang="en-US" dirty="0" smtClean="0">
                <a:ea typeface="+mn-ea"/>
              </a:rPr>
              <a:t>Histograms of texture, color, SIFT vectors</a:t>
            </a:r>
          </a:p>
          <a:p>
            <a:pPr>
              <a:defRPr/>
            </a:pPr>
            <a:endParaRPr lang="en-US" dirty="0" smtClean="0">
              <a:ea typeface="+mn-ea"/>
            </a:endParaRPr>
          </a:p>
          <a:p>
            <a:pPr>
              <a:defRPr/>
            </a:pPr>
            <a:r>
              <a:rPr lang="en-US" b="1" dirty="0" smtClean="0">
                <a:ea typeface="+mn-ea"/>
              </a:rPr>
              <a:t>Segmentation</a:t>
            </a:r>
          </a:p>
          <a:p>
            <a:pPr lvl="1">
              <a:defRPr/>
            </a:pPr>
            <a:r>
              <a:rPr lang="en-US" dirty="0" smtClean="0">
                <a:ea typeface="+mn-ea"/>
              </a:rPr>
              <a:t>Separate the image into different regions</a:t>
            </a:r>
          </a:p>
          <a:p>
            <a:pPr>
              <a:defRPr/>
            </a:pPr>
            <a:endParaRPr lang="en-US" dirty="0" smtClean="0">
              <a:ea typeface="+mn-ea"/>
            </a:endParaRPr>
          </a:p>
          <a:p>
            <a:pPr>
              <a:defRPr/>
            </a:pPr>
            <a:r>
              <a:rPr lang="en-US" b="1" dirty="0" smtClean="0">
                <a:ea typeface="+mn-ea"/>
              </a:rPr>
              <a:t>Prediction</a:t>
            </a:r>
          </a:p>
          <a:p>
            <a:pPr lvl="1">
              <a:defRPr/>
            </a:pPr>
            <a:r>
              <a:rPr lang="en-US" dirty="0" smtClean="0">
                <a:ea typeface="+mn-ea"/>
              </a:rPr>
              <a:t>Images in the same cluster may have the same labels</a:t>
            </a:r>
            <a:endParaRPr lang="en-US" dirty="0">
              <a:ea typeface="+mn-ea"/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7017757" y="6019800"/>
            <a:ext cx="17750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ea typeface="+mn-ea"/>
              </a:rPr>
              <a:t>Slide: Derek </a:t>
            </a:r>
            <a:r>
              <a:rPr lang="en-US" sz="1600" dirty="0" err="1">
                <a:solidFill>
                  <a:srgbClr val="000000"/>
                </a:solidFill>
                <a:ea typeface="+mn-ea"/>
              </a:rPr>
              <a:t>Hoiem</a:t>
            </a:r>
            <a:endParaRPr lang="en-US" sz="16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631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</a:rPr>
              <a:t>How do we cluster?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772400" cy="452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Agglomerative clustering</a:t>
            </a:r>
          </a:p>
          <a:p>
            <a:pPr lvl="1">
              <a:defRPr/>
            </a:pPr>
            <a:r>
              <a:rPr lang="en-US" dirty="0"/>
              <a:t>Start with each point as its own cluster and iteratively merge the closest </a:t>
            </a:r>
            <a:r>
              <a:rPr lang="en-US" dirty="0" smtClean="0"/>
              <a:t>clusters</a:t>
            </a:r>
            <a:endParaRPr lang="en-US" dirty="0" smtClean="0">
              <a:ea typeface="+mn-ea"/>
            </a:endParaRPr>
          </a:p>
          <a:p>
            <a:pPr>
              <a:defRPr/>
            </a:pPr>
            <a:r>
              <a:rPr lang="en-US" dirty="0" smtClean="0">
                <a:ea typeface="+mn-ea"/>
              </a:rPr>
              <a:t>K-means </a:t>
            </a:r>
            <a:r>
              <a:rPr lang="en-US" dirty="0" smtClean="0">
                <a:solidFill>
                  <a:srgbClr val="FF0000"/>
                </a:solidFill>
                <a:ea typeface="+mn-ea"/>
              </a:rPr>
              <a:t>(next lecture)</a:t>
            </a:r>
          </a:p>
          <a:p>
            <a:pPr lvl="1">
              <a:defRPr/>
            </a:pPr>
            <a:r>
              <a:rPr lang="en-US" dirty="0" smtClean="0">
                <a:ea typeface="+mn-ea"/>
              </a:rPr>
              <a:t>Iteratively re-assign points to the nearest cluster center</a:t>
            </a:r>
          </a:p>
          <a:p>
            <a:pPr>
              <a:defRPr/>
            </a:pPr>
            <a:r>
              <a:rPr lang="en-US" dirty="0" smtClean="0">
                <a:ea typeface="+mn-ea"/>
              </a:rPr>
              <a:t>Mean-shift clustering </a:t>
            </a:r>
            <a:r>
              <a:rPr lang="en-US" dirty="0">
                <a:solidFill>
                  <a:srgbClr val="FF0000"/>
                </a:solidFill>
              </a:rPr>
              <a:t>(next lecture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 smtClean="0">
              <a:ea typeface="+mn-ea"/>
            </a:endParaRPr>
          </a:p>
          <a:p>
            <a:pPr lvl="1">
              <a:defRPr/>
            </a:pPr>
            <a:r>
              <a:rPr lang="en-US" dirty="0" smtClean="0">
                <a:ea typeface="+mn-ea"/>
              </a:rPr>
              <a:t>Estimate modes of pdf</a:t>
            </a:r>
            <a:endParaRPr lang="en-US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03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General ideas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00200"/>
            <a:ext cx="8077200" cy="50292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rgbClr val="FF3300"/>
                </a:solidFill>
              </a:rPr>
              <a:t>Tokens</a:t>
            </a:r>
          </a:p>
          <a:p>
            <a:pPr lvl="1" eaLnBrk="1" hangingPunct="1"/>
            <a:r>
              <a:rPr lang="en-US" sz="2800" dirty="0" smtClean="0"/>
              <a:t>whatever we need to group (pixels, points, surface elements, etc., etc.)</a:t>
            </a:r>
          </a:p>
          <a:p>
            <a:pPr eaLnBrk="1" hangingPunct="1"/>
            <a:r>
              <a:rPr lang="en-US" sz="2400" dirty="0" smtClean="0">
                <a:solidFill>
                  <a:srgbClr val="FF3300"/>
                </a:solidFill>
              </a:rPr>
              <a:t>Bottom up clustering</a:t>
            </a:r>
          </a:p>
          <a:p>
            <a:pPr lvl="1" eaLnBrk="1" hangingPunct="1"/>
            <a:r>
              <a:rPr lang="en-US" sz="2800" dirty="0" smtClean="0"/>
              <a:t>tokens belong together because they are locally coherent</a:t>
            </a:r>
          </a:p>
          <a:p>
            <a:pPr eaLnBrk="1" hangingPunct="1"/>
            <a:r>
              <a:rPr lang="en-US" sz="2400" dirty="0" smtClean="0">
                <a:solidFill>
                  <a:srgbClr val="FF3300"/>
                </a:solidFill>
              </a:rPr>
              <a:t>Top down clustering</a:t>
            </a:r>
          </a:p>
          <a:p>
            <a:pPr lvl="1" eaLnBrk="1" hangingPunct="1"/>
            <a:r>
              <a:rPr lang="en-US" sz="2800" dirty="0" smtClean="0"/>
              <a:t>tokens belong together because they lie on the same visual entity (object, scene…)</a:t>
            </a:r>
          </a:p>
          <a:p>
            <a:pPr eaLnBrk="1" hangingPunct="1">
              <a:buFontTx/>
              <a:buNone/>
            </a:pPr>
            <a:r>
              <a:rPr lang="en-US" sz="2400" dirty="0" smtClean="0"/>
              <a:t> &gt; These two are not mutually exclusive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141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Examples of Grouping in Vision</a:t>
            </a:r>
            <a:endParaRPr lang="de-CH" dirty="0" smtClean="0"/>
          </a:p>
        </p:txBody>
      </p:sp>
      <p:grpSp>
        <p:nvGrpSpPr>
          <p:cNvPr id="31749" name="Group 72"/>
          <p:cNvGrpSpPr>
            <a:grpSpLocks/>
          </p:cNvGrpSpPr>
          <p:nvPr/>
        </p:nvGrpSpPr>
        <p:grpSpPr bwMode="auto">
          <a:xfrm>
            <a:off x="569913" y="990600"/>
            <a:ext cx="3219450" cy="2782888"/>
            <a:chOff x="569159" y="1295404"/>
            <a:chExt cx="3219450" cy="2782269"/>
          </a:xfrm>
        </p:grpSpPr>
        <p:pic>
          <p:nvPicPr>
            <p:cNvPr id="31821" name="Picture 5" descr="imageResult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159" y="1295404"/>
              <a:ext cx="3219450" cy="242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9"/>
            <p:cNvSpPr txBox="1">
              <a:spLocks noChangeArrowheads="1"/>
            </p:cNvSpPr>
            <p:nvPr/>
          </p:nvSpPr>
          <p:spPr bwMode="auto">
            <a:xfrm>
              <a:off x="592971" y="3707867"/>
              <a:ext cx="3171825" cy="369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Determining image regions</a:t>
              </a:r>
            </a:p>
          </p:txBody>
        </p:sp>
      </p:grpSp>
      <p:grpSp>
        <p:nvGrpSpPr>
          <p:cNvPr id="31750" name="Group 73"/>
          <p:cNvGrpSpPr>
            <a:grpSpLocks/>
          </p:cNvGrpSpPr>
          <p:nvPr/>
        </p:nvGrpSpPr>
        <p:grpSpPr bwMode="auto">
          <a:xfrm>
            <a:off x="3695700" y="1663700"/>
            <a:ext cx="3906838" cy="1465263"/>
            <a:chOff x="3695688" y="1968544"/>
            <a:chExt cx="3906891" cy="1464658"/>
          </a:xfrm>
        </p:grpSpPr>
        <p:pic>
          <p:nvPicPr>
            <p:cNvPr id="31819" name="Picture 6" descr="SpeakDepVidIndex_img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308" y="1968544"/>
              <a:ext cx="3041650" cy="111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3695688" y="3063467"/>
              <a:ext cx="3906891" cy="369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Grouping video frames into shots</a:t>
              </a:r>
            </a:p>
          </p:txBody>
        </p:sp>
      </p:grpSp>
      <p:grpSp>
        <p:nvGrpSpPr>
          <p:cNvPr id="31751" name="Group 75"/>
          <p:cNvGrpSpPr>
            <a:grpSpLocks/>
          </p:cNvGrpSpPr>
          <p:nvPr/>
        </p:nvGrpSpPr>
        <p:grpSpPr bwMode="auto">
          <a:xfrm>
            <a:off x="3001963" y="3840163"/>
            <a:ext cx="4056062" cy="2387600"/>
            <a:chOff x="2878229" y="4254544"/>
            <a:chExt cx="4056063" cy="2387045"/>
          </a:xfrm>
        </p:grpSpPr>
        <p:grpSp>
          <p:nvGrpSpPr>
            <p:cNvPr id="31758" name="Group 72"/>
            <p:cNvGrpSpPr>
              <a:grpSpLocks noChangeAspect="1"/>
            </p:cNvGrpSpPr>
            <p:nvPr/>
          </p:nvGrpSpPr>
          <p:grpSpPr bwMode="auto">
            <a:xfrm>
              <a:off x="2878229" y="4254544"/>
              <a:ext cx="4056063" cy="1943100"/>
              <a:chOff x="542925" y="6172200"/>
              <a:chExt cx="8601075" cy="4121150"/>
            </a:xfrm>
          </p:grpSpPr>
          <p:pic>
            <p:nvPicPr>
              <p:cNvPr id="31760" name="Picture 3" descr="koala-australi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3325" y="8686800"/>
                <a:ext cx="1109663" cy="137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1" name="Picture 4" descr="face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1525" y="7772400"/>
                <a:ext cx="1800225" cy="1192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2" name="Picture 5" descr="face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9125" y="9067800"/>
                <a:ext cx="1800225" cy="1190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3" name="Picture 6" descr="side%20view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525" y="9144000"/>
                <a:ext cx="1755775" cy="1146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4" name="Picture 7" descr="koala-leaf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1738" y="6400800"/>
                <a:ext cx="1033462" cy="1181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5" name="Picture 8" descr="carlondon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925" y="7543800"/>
                <a:ext cx="1981200" cy="148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6" name="Picture 9" descr="personkoala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7700" y="6477000"/>
                <a:ext cx="1495425" cy="1231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7" name="Picture 10" descr="MVO%20Parking%20Lot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7725" y="6172200"/>
                <a:ext cx="1676400" cy="1257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8" name="Picture 11" descr="koalashu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77125" y="6553200"/>
                <a:ext cx="1652588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9" name="Picture 12" descr="Car_Side_Large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0325" y="8686800"/>
                <a:ext cx="1585913" cy="1169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0" name="Picture 13" descr="koala3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6525" y="7848600"/>
                <a:ext cx="854075" cy="1212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1" name="Picture 14" descr="feats3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7725" y="6172200"/>
                <a:ext cx="1676400" cy="1252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2" name="Picture 15" descr="feats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925" y="7543800"/>
                <a:ext cx="1981200" cy="1477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3" name="Picture 16" descr="feats12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9125" y="9067800"/>
                <a:ext cx="1828800" cy="1209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4" name="Picture 17" descr="feats11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1525" y="7772400"/>
                <a:ext cx="1828800" cy="1211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5" name="Picture 18" descr="feats10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9125" y="6477000"/>
                <a:ext cx="1524000" cy="1252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6" name="Picture 19" descr="feats1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1525" y="9144000"/>
                <a:ext cx="1752600" cy="1149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7" name="Picture 20" descr="feats9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3325" y="8686800"/>
                <a:ext cx="1112838" cy="1371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8" name="Picture 21" descr="feats8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77125" y="6553200"/>
                <a:ext cx="1666875" cy="190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79" name="Picture 22" descr="feats7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6525" y="7848600"/>
                <a:ext cx="862013" cy="121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80" name="Picture 23" descr="feats6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7925" y="6400800"/>
                <a:ext cx="1065213" cy="121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81" name="Picture 24" descr="feats5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0325" y="8686800"/>
                <a:ext cx="1600200" cy="1185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82" name="Picture 25" descr="car6feats"/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00325" y="7183438"/>
                <a:ext cx="1828800" cy="1035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1783" name="Group 26"/>
              <p:cNvGrpSpPr>
                <a:grpSpLocks/>
              </p:cNvGrpSpPr>
              <p:nvPr/>
            </p:nvGrpSpPr>
            <p:grpSpPr bwMode="auto">
              <a:xfrm>
                <a:off x="2066925" y="6705600"/>
                <a:ext cx="1371600" cy="2819400"/>
                <a:chOff x="1056" y="1536"/>
                <a:chExt cx="864" cy="1776"/>
              </a:xfrm>
            </p:grpSpPr>
            <p:sp>
              <p:nvSpPr>
                <p:cNvPr id="31817" name="Line 27"/>
                <p:cNvSpPr>
                  <a:spLocks noChangeShapeType="1"/>
                </p:cNvSpPr>
                <p:nvPr/>
              </p:nvSpPr>
              <p:spPr bwMode="auto">
                <a:xfrm>
                  <a:off x="1056" y="1536"/>
                  <a:ext cx="864" cy="528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8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1296" y="3168"/>
                  <a:ext cx="288" cy="144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784" name="Group 29"/>
              <p:cNvGrpSpPr>
                <a:grpSpLocks/>
              </p:cNvGrpSpPr>
              <p:nvPr/>
            </p:nvGrpSpPr>
            <p:grpSpPr bwMode="auto">
              <a:xfrm>
                <a:off x="847725" y="6534150"/>
                <a:ext cx="3503613" cy="3448050"/>
                <a:chOff x="288" y="1428"/>
                <a:chExt cx="2207" cy="2172"/>
              </a:xfrm>
            </p:grpSpPr>
            <p:sp>
              <p:nvSpPr>
                <p:cNvPr id="31805" name="Oval 30"/>
                <p:cNvSpPr>
                  <a:spLocks noChangeArrowheads="1"/>
                </p:cNvSpPr>
                <p:nvPr/>
              </p:nvSpPr>
              <p:spPr bwMode="auto">
                <a:xfrm>
                  <a:off x="336" y="2592"/>
                  <a:ext cx="912" cy="288"/>
                </a:xfrm>
                <a:prstGeom prst="ellipse">
                  <a:avLst/>
                </a:prstGeom>
                <a:solidFill>
                  <a:srgbClr val="CC99FF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06" name="Oval 31"/>
                <p:cNvSpPr>
                  <a:spLocks noChangeArrowheads="1"/>
                </p:cNvSpPr>
                <p:nvPr/>
              </p:nvSpPr>
              <p:spPr bwMode="auto">
                <a:xfrm>
                  <a:off x="288" y="3216"/>
                  <a:ext cx="1056" cy="384"/>
                </a:xfrm>
                <a:prstGeom prst="ellipse">
                  <a:avLst/>
                </a:prstGeom>
                <a:solidFill>
                  <a:srgbClr val="CC99FF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07" name="Oval 32"/>
                <p:cNvSpPr>
                  <a:spLocks noChangeArrowheads="1"/>
                </p:cNvSpPr>
                <p:nvPr/>
              </p:nvSpPr>
              <p:spPr bwMode="auto">
                <a:xfrm rot="22518">
                  <a:off x="1384" y="2064"/>
                  <a:ext cx="1111" cy="384"/>
                </a:xfrm>
                <a:prstGeom prst="ellipse">
                  <a:avLst/>
                </a:prstGeom>
                <a:solidFill>
                  <a:srgbClr val="CC99FF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08" name="Oval 33"/>
                <p:cNvSpPr>
                  <a:spLocks noChangeArrowheads="1"/>
                </p:cNvSpPr>
                <p:nvPr/>
              </p:nvSpPr>
              <p:spPr bwMode="auto">
                <a:xfrm>
                  <a:off x="1584" y="3024"/>
                  <a:ext cx="720" cy="240"/>
                </a:xfrm>
                <a:prstGeom prst="ellipse">
                  <a:avLst/>
                </a:prstGeom>
                <a:solidFill>
                  <a:srgbClr val="CC99FF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09" name="Oval 34"/>
                <p:cNvSpPr>
                  <a:spLocks noChangeArrowheads="1"/>
                </p:cNvSpPr>
                <p:nvPr/>
              </p:nvSpPr>
              <p:spPr bwMode="auto">
                <a:xfrm rot="1143841">
                  <a:off x="662" y="1428"/>
                  <a:ext cx="432" cy="156"/>
                </a:xfrm>
                <a:prstGeom prst="ellipse">
                  <a:avLst/>
                </a:prstGeom>
                <a:solidFill>
                  <a:srgbClr val="CC99FF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10" name="Oval 35"/>
                <p:cNvSpPr>
                  <a:spLocks noChangeArrowheads="1"/>
                </p:cNvSpPr>
                <p:nvPr/>
              </p:nvSpPr>
              <p:spPr bwMode="auto">
                <a:xfrm rot="1463785">
                  <a:off x="563" y="1545"/>
                  <a:ext cx="361" cy="197"/>
                </a:xfrm>
                <a:prstGeom prst="ellipse">
                  <a:avLst/>
                </a:prstGeom>
                <a:solidFill>
                  <a:srgbClr val="CC99FF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811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816" y="2880"/>
                  <a:ext cx="0" cy="336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2" name="Line 37"/>
                <p:cNvSpPr>
                  <a:spLocks noChangeShapeType="1"/>
                </p:cNvSpPr>
                <p:nvPr/>
              </p:nvSpPr>
              <p:spPr bwMode="auto">
                <a:xfrm>
                  <a:off x="1007" y="1583"/>
                  <a:ext cx="0" cy="1630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3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816" y="1776"/>
                  <a:ext cx="0" cy="816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4" name="Line 39"/>
                <p:cNvSpPr>
                  <a:spLocks noChangeShapeType="1"/>
                </p:cNvSpPr>
                <p:nvPr/>
              </p:nvSpPr>
              <p:spPr bwMode="auto">
                <a:xfrm>
                  <a:off x="1152" y="1680"/>
                  <a:ext cx="864" cy="1440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5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1152" y="2352"/>
                  <a:ext cx="336" cy="912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16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1200" y="2784"/>
                  <a:ext cx="432" cy="288"/>
                </a:xfrm>
                <a:prstGeom prst="line">
                  <a:avLst/>
                </a:prstGeom>
                <a:noFill/>
                <a:ln w="57150">
                  <a:solidFill>
                    <a:srgbClr val="CC99FF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785" name="Group 42"/>
              <p:cNvGrpSpPr>
                <a:grpSpLocks/>
              </p:cNvGrpSpPr>
              <p:nvPr/>
            </p:nvGrpSpPr>
            <p:grpSpPr bwMode="auto">
              <a:xfrm>
                <a:off x="4733925" y="6477000"/>
                <a:ext cx="1295400" cy="3657600"/>
                <a:chOff x="2736" y="1392"/>
                <a:chExt cx="816" cy="2304"/>
              </a:xfrm>
            </p:grpSpPr>
            <p:grpSp>
              <p:nvGrpSpPr>
                <p:cNvPr id="31798" name="Group 43"/>
                <p:cNvGrpSpPr>
                  <a:grpSpLocks/>
                </p:cNvGrpSpPr>
                <p:nvPr/>
              </p:nvGrpSpPr>
              <p:grpSpPr bwMode="auto">
                <a:xfrm>
                  <a:off x="2736" y="1392"/>
                  <a:ext cx="816" cy="2304"/>
                  <a:chOff x="2736" y="1392"/>
                  <a:chExt cx="816" cy="2304"/>
                </a:xfrm>
              </p:grpSpPr>
              <p:sp>
                <p:nvSpPr>
                  <p:cNvPr id="31802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3072"/>
                    <a:ext cx="480" cy="624"/>
                  </a:xfrm>
                  <a:prstGeom prst="ellipse">
                    <a:avLst/>
                  </a:prstGeom>
                  <a:solidFill>
                    <a:srgbClr val="FF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1803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2352"/>
                    <a:ext cx="384" cy="528"/>
                  </a:xfrm>
                  <a:prstGeom prst="ellipse">
                    <a:avLst/>
                  </a:prstGeom>
                  <a:solidFill>
                    <a:srgbClr val="FF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  <p:sp>
                <p:nvSpPr>
                  <p:cNvPr id="31804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736" y="1392"/>
                    <a:ext cx="288" cy="432"/>
                  </a:xfrm>
                  <a:prstGeom prst="ellipse">
                    <a:avLst/>
                  </a:prstGeom>
                  <a:solidFill>
                    <a:srgbClr val="FFFF00">
                      <a:alpha val="50195"/>
                    </a:srgbClr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e-DE">
                      <a:solidFill>
                        <a:srgbClr val="000000"/>
                      </a:solidFill>
                      <a:latin typeface="Arial" pitchFamily="34" charset="0"/>
                    </a:endParaRPr>
                  </a:p>
                </p:txBody>
              </p:sp>
            </p:grpSp>
            <p:sp>
              <p:nvSpPr>
                <p:cNvPr id="31799" name="Line 47"/>
                <p:cNvSpPr>
                  <a:spLocks noChangeShapeType="1"/>
                </p:cNvSpPr>
                <p:nvPr/>
              </p:nvSpPr>
              <p:spPr bwMode="auto">
                <a:xfrm>
                  <a:off x="2976" y="1776"/>
                  <a:ext cx="336" cy="576"/>
                </a:xfrm>
                <a:prstGeom prst="line">
                  <a:avLst/>
                </a:prstGeom>
                <a:noFill/>
                <a:ln w="57150">
                  <a:solidFill>
                    <a:srgbClr val="FFFF00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00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3168" y="2880"/>
                  <a:ext cx="96" cy="192"/>
                </a:xfrm>
                <a:prstGeom prst="line">
                  <a:avLst/>
                </a:prstGeom>
                <a:noFill/>
                <a:ln w="57150">
                  <a:solidFill>
                    <a:srgbClr val="FFFF00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01" name="Line 49"/>
                <p:cNvSpPr>
                  <a:spLocks noChangeShapeType="1"/>
                </p:cNvSpPr>
                <p:nvPr/>
              </p:nvSpPr>
              <p:spPr bwMode="auto">
                <a:xfrm>
                  <a:off x="2880" y="1824"/>
                  <a:ext cx="192" cy="1248"/>
                </a:xfrm>
                <a:prstGeom prst="line">
                  <a:avLst/>
                </a:prstGeom>
                <a:noFill/>
                <a:ln w="57150">
                  <a:solidFill>
                    <a:srgbClr val="FFFF00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786" name="Oval 51"/>
              <p:cNvSpPr>
                <a:spLocks noChangeArrowheads="1"/>
              </p:cNvSpPr>
              <p:nvPr/>
            </p:nvSpPr>
            <p:spPr bwMode="auto">
              <a:xfrm>
                <a:off x="6410325" y="6477000"/>
                <a:ext cx="762000" cy="685800"/>
              </a:xfrm>
              <a:prstGeom prst="ellipse">
                <a:avLst/>
              </a:prstGeom>
              <a:solidFill>
                <a:srgbClr val="CCFFCC">
                  <a:alpha val="50195"/>
                </a:srgbClr>
              </a:solidFill>
              <a:ln w="12700">
                <a:solidFill>
                  <a:schemeClr val="tx1"/>
                </a:solidFill>
                <a:round/>
                <a:headEnd type="none" w="med" len="sm"/>
                <a:tailEnd type="none" w="med" len="sm"/>
              </a:ln>
            </p:spPr>
            <p:txBody>
              <a:bodyPr wrap="none" anchor="ctr"/>
              <a:lstStyle/>
              <a:p>
                <a:endParaRPr lang="de-DE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31787" name="Group 57"/>
              <p:cNvGrpSpPr>
                <a:grpSpLocks/>
              </p:cNvGrpSpPr>
              <p:nvPr/>
            </p:nvGrpSpPr>
            <p:grpSpPr bwMode="auto">
              <a:xfrm>
                <a:off x="6715125" y="6705600"/>
                <a:ext cx="2286000" cy="2667000"/>
                <a:chOff x="3984" y="1536"/>
                <a:chExt cx="1440" cy="1680"/>
              </a:xfrm>
            </p:grpSpPr>
            <p:sp>
              <p:nvSpPr>
                <p:cNvPr id="31788" name="Oval 58"/>
                <p:cNvSpPr>
                  <a:spLocks noChangeArrowheads="1"/>
                </p:cNvSpPr>
                <p:nvPr/>
              </p:nvSpPr>
              <p:spPr bwMode="auto">
                <a:xfrm>
                  <a:off x="3984" y="2352"/>
                  <a:ext cx="384" cy="432"/>
                </a:xfrm>
                <a:prstGeom prst="ellipse">
                  <a:avLst/>
                </a:prstGeom>
                <a:solidFill>
                  <a:srgbClr val="CCFFCC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 type="none" w="med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789" name="Oval 59"/>
                <p:cNvSpPr>
                  <a:spLocks noChangeArrowheads="1"/>
                </p:cNvSpPr>
                <p:nvPr/>
              </p:nvSpPr>
              <p:spPr bwMode="auto">
                <a:xfrm>
                  <a:off x="4800" y="1536"/>
                  <a:ext cx="384" cy="432"/>
                </a:xfrm>
                <a:prstGeom prst="ellipse">
                  <a:avLst/>
                </a:prstGeom>
                <a:solidFill>
                  <a:srgbClr val="CCFFCC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 type="none" w="med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790" name="Oval 60"/>
                <p:cNvSpPr>
                  <a:spLocks noChangeArrowheads="1"/>
                </p:cNvSpPr>
                <p:nvPr/>
              </p:nvSpPr>
              <p:spPr bwMode="auto">
                <a:xfrm>
                  <a:off x="5136" y="1680"/>
                  <a:ext cx="288" cy="384"/>
                </a:xfrm>
                <a:prstGeom prst="ellipse">
                  <a:avLst/>
                </a:prstGeom>
                <a:solidFill>
                  <a:srgbClr val="CCFFCC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 type="none" w="med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791" name="Oval 61"/>
                <p:cNvSpPr>
                  <a:spLocks noChangeArrowheads="1"/>
                </p:cNvSpPr>
                <p:nvPr/>
              </p:nvSpPr>
              <p:spPr bwMode="auto">
                <a:xfrm>
                  <a:off x="4800" y="2832"/>
                  <a:ext cx="384" cy="384"/>
                </a:xfrm>
                <a:prstGeom prst="ellipse">
                  <a:avLst/>
                </a:prstGeom>
                <a:solidFill>
                  <a:srgbClr val="CCFFCC">
                    <a:alpha val="50195"/>
                  </a:srgbClr>
                </a:solidFill>
                <a:ln w="12700">
                  <a:solidFill>
                    <a:schemeClr val="tx1"/>
                  </a:solidFill>
                  <a:round/>
                  <a:headEnd type="none" w="med" len="sm"/>
                  <a:tailEnd type="none" w="med" len="sm"/>
                </a:ln>
              </p:spPr>
              <p:txBody>
                <a:bodyPr wrap="none" anchor="ctr"/>
                <a:lstStyle/>
                <a:p>
                  <a:endParaRPr lang="de-DE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31792" name="Line 62"/>
                <p:cNvSpPr>
                  <a:spLocks noChangeShapeType="1"/>
                </p:cNvSpPr>
                <p:nvPr/>
              </p:nvSpPr>
              <p:spPr bwMode="auto">
                <a:xfrm>
                  <a:off x="4272" y="1632"/>
                  <a:ext cx="528" cy="96"/>
                </a:xfrm>
                <a:prstGeom prst="line">
                  <a:avLst/>
                </a:prstGeom>
                <a:noFill/>
                <a:ln w="57150">
                  <a:solidFill>
                    <a:srgbClr val="CCFFCC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3" name="Line 63"/>
                <p:cNvSpPr>
                  <a:spLocks noChangeShapeType="1"/>
                </p:cNvSpPr>
                <p:nvPr/>
              </p:nvSpPr>
              <p:spPr bwMode="auto">
                <a:xfrm>
                  <a:off x="4368" y="2640"/>
                  <a:ext cx="432" cy="288"/>
                </a:xfrm>
                <a:prstGeom prst="line">
                  <a:avLst/>
                </a:prstGeom>
                <a:noFill/>
                <a:ln w="57150">
                  <a:solidFill>
                    <a:srgbClr val="CCFFCC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4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4368" y="2016"/>
                  <a:ext cx="816" cy="528"/>
                </a:xfrm>
                <a:prstGeom prst="line">
                  <a:avLst/>
                </a:prstGeom>
                <a:noFill/>
                <a:ln w="57150">
                  <a:solidFill>
                    <a:srgbClr val="CCFFCC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5" name="Line 65"/>
                <p:cNvSpPr>
                  <a:spLocks noChangeShapeType="1"/>
                </p:cNvSpPr>
                <p:nvPr/>
              </p:nvSpPr>
              <p:spPr bwMode="auto">
                <a:xfrm flipH="1" flipV="1">
                  <a:off x="4080" y="1824"/>
                  <a:ext cx="96" cy="528"/>
                </a:xfrm>
                <a:prstGeom prst="line">
                  <a:avLst/>
                </a:prstGeom>
                <a:noFill/>
                <a:ln w="57150">
                  <a:solidFill>
                    <a:srgbClr val="CCFFCC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6" name="Line 66"/>
                <p:cNvSpPr>
                  <a:spLocks noChangeShapeType="1"/>
                </p:cNvSpPr>
                <p:nvPr/>
              </p:nvSpPr>
              <p:spPr bwMode="auto">
                <a:xfrm flipH="1" flipV="1">
                  <a:off x="4224" y="1728"/>
                  <a:ext cx="720" cy="1152"/>
                </a:xfrm>
                <a:prstGeom prst="line">
                  <a:avLst/>
                </a:prstGeom>
                <a:noFill/>
                <a:ln w="57150">
                  <a:solidFill>
                    <a:srgbClr val="CCFFCC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7" name="Line 67"/>
                <p:cNvSpPr>
                  <a:spLocks noChangeShapeType="1"/>
                </p:cNvSpPr>
                <p:nvPr/>
              </p:nvSpPr>
              <p:spPr bwMode="auto">
                <a:xfrm flipH="1" flipV="1">
                  <a:off x="4992" y="1968"/>
                  <a:ext cx="0" cy="864"/>
                </a:xfrm>
                <a:prstGeom prst="line">
                  <a:avLst/>
                </a:prstGeom>
                <a:noFill/>
                <a:ln w="57150">
                  <a:solidFill>
                    <a:srgbClr val="CCFFCC"/>
                  </a:solidFill>
                  <a:round/>
                  <a:headEnd type="arrow" w="med" len="sm"/>
                  <a:tailEnd type="arrow" w="med" len="sm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71" name="TextBox 70"/>
            <p:cNvSpPr txBox="1">
              <a:spLocks noChangeArrowheads="1"/>
            </p:cNvSpPr>
            <p:nvPr/>
          </p:nvSpPr>
          <p:spPr bwMode="auto">
            <a:xfrm>
              <a:off x="3495766" y="6271787"/>
              <a:ext cx="2819401" cy="369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Object-level grouping</a:t>
              </a:r>
            </a:p>
          </p:txBody>
        </p:sp>
      </p:grpSp>
      <p:grpSp>
        <p:nvGrpSpPr>
          <p:cNvPr id="31752" name="Group 74"/>
          <p:cNvGrpSpPr>
            <a:grpSpLocks/>
          </p:cNvGrpSpPr>
          <p:nvPr/>
        </p:nvGrpSpPr>
        <p:grpSpPr bwMode="auto">
          <a:xfrm>
            <a:off x="7383463" y="1435100"/>
            <a:ext cx="1760537" cy="3175000"/>
            <a:chOff x="7383501" y="1739944"/>
            <a:chExt cx="1760499" cy="3174214"/>
          </a:xfrm>
        </p:grpSpPr>
        <p:pic>
          <p:nvPicPr>
            <p:cNvPr id="31756" name="Picture 4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17" t="40343" r="23750" b="12479"/>
            <a:stretch>
              <a:fillRect/>
            </a:stretch>
          </p:blipFill>
          <p:spPr bwMode="auto">
            <a:xfrm>
              <a:off x="7616050" y="1739944"/>
              <a:ext cx="1295400" cy="279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" name="TextBox 71"/>
            <p:cNvSpPr txBox="1">
              <a:spLocks noChangeArrowheads="1"/>
            </p:cNvSpPr>
            <p:nvPr/>
          </p:nvSpPr>
          <p:spPr bwMode="auto">
            <a:xfrm>
              <a:off x="7383501" y="4544363"/>
              <a:ext cx="1760499" cy="369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</a:rPr>
                <a:t>Figure-ground</a:t>
              </a:r>
            </a:p>
          </p:txBody>
        </p:sp>
      </p:grpSp>
      <p:sp>
        <p:nvSpPr>
          <p:cNvPr id="31753" name="TextBox 19"/>
          <p:cNvSpPr txBox="1">
            <a:spLocks noChangeArrowheads="1"/>
          </p:cNvSpPr>
          <p:nvPr/>
        </p:nvSpPr>
        <p:spPr bwMode="auto">
          <a:xfrm>
            <a:off x="76200" y="6019800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409575" y="4168775"/>
            <a:ext cx="2506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i="1" dirty="0">
                <a:solidFill>
                  <a:srgbClr val="0070C0"/>
                </a:solidFill>
              </a:rPr>
              <a:t>What things should</a:t>
            </a:r>
            <a:br>
              <a:rPr lang="en-US" i="1" dirty="0">
                <a:solidFill>
                  <a:srgbClr val="0070C0"/>
                </a:solidFill>
              </a:rPr>
            </a:br>
            <a:r>
              <a:rPr lang="en-US" i="1" dirty="0">
                <a:solidFill>
                  <a:srgbClr val="0070C0"/>
                </a:solidFill>
              </a:rPr>
              <a:t> be grouped?</a:t>
            </a:r>
            <a:endParaRPr lang="de-CH" i="1" dirty="0">
              <a:solidFill>
                <a:srgbClr val="0070C0"/>
              </a:solidFill>
            </a:endParaRP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569913" y="5059363"/>
            <a:ext cx="2170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i="1">
                <a:solidFill>
                  <a:srgbClr val="0070C0"/>
                </a:solidFill>
              </a:rPr>
              <a:t>What cues </a:t>
            </a:r>
            <a:br>
              <a:rPr lang="en-US" i="1">
                <a:solidFill>
                  <a:srgbClr val="0070C0"/>
                </a:solidFill>
              </a:rPr>
            </a:br>
            <a:r>
              <a:rPr lang="en-US" i="1">
                <a:solidFill>
                  <a:srgbClr val="0070C0"/>
                </a:solidFill>
              </a:rPr>
              <a:t>indicate groups?</a:t>
            </a:r>
            <a:endParaRPr lang="de-CH" i="1">
              <a:solidFill>
                <a:srgbClr val="0070C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24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Similarity</a:t>
            </a:r>
            <a:endParaRPr lang="de-CH" dirty="0" smtClean="0"/>
          </a:p>
        </p:txBody>
      </p:sp>
      <p:pic>
        <p:nvPicPr>
          <p:cNvPr id="32774" name="Picture 2" descr="http://whatscookingamerica.net/EdibleFlowers/LavenderFlow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4038600"/>
            <a:ext cx="3249612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6" descr="http://www.pecorfamily.com/Blog_202006_2D06_2D21_20Fe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914400"/>
            <a:ext cx="2263775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 descr="http://wwwdelivery.superstock.com/WI/223/1532/PreviewComp/SuperStock_1532R-08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4221162"/>
            <a:ext cx="2332038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0" descr="http://www.chicagoist.com/attachments/chicagoist_alicia/GEES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914400"/>
            <a:ext cx="420687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TextBox 19"/>
          <p:cNvSpPr txBox="1">
            <a:spLocks noChangeArrowheads="1"/>
          </p:cNvSpPr>
          <p:nvPr/>
        </p:nvSpPr>
        <p:spPr bwMode="auto">
          <a:xfrm>
            <a:off x="-76200" y="6019800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79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Symmetry</a:t>
            </a:r>
            <a:endParaRPr lang="de-CH" dirty="0" smtClean="0"/>
          </a:p>
        </p:txBody>
      </p:sp>
      <p:pic>
        <p:nvPicPr>
          <p:cNvPr id="33798" name="Picture 2" descr="http://www.global-b2b-network.com/direct/dbimage/50158606/Glass_Va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14" b="28658"/>
          <a:stretch>
            <a:fillRect/>
          </a:stretch>
        </p:blipFill>
        <p:spPr bwMode="auto">
          <a:xfrm>
            <a:off x="2819400" y="950912"/>
            <a:ext cx="342900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6" descr="http://www.doorexchange.net/Do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88" y="914400"/>
            <a:ext cx="184467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 descr="http://middlezonemusings.com/wp-content/uploads/2007/03/eiffel-tow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113" y="2886075"/>
            <a:ext cx="2382837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0" descr="http://www.seedmagazine.com/news/uploads/attractive_artic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950912"/>
            <a:ext cx="221615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TextBox 19"/>
          <p:cNvSpPr txBox="1">
            <a:spLocks noChangeArrowheads="1"/>
          </p:cNvSpPr>
          <p:nvPr/>
        </p:nvSpPr>
        <p:spPr bwMode="auto">
          <a:xfrm>
            <a:off x="336550" y="6019800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51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Common Fate</a:t>
            </a:r>
            <a:endParaRPr lang="de-CH" dirty="0" smtClean="0"/>
          </a:p>
        </p:txBody>
      </p:sp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320800"/>
            <a:ext cx="4857750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401888" y="4659313"/>
            <a:ext cx="2936875" cy="2460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000" dirty="0">
                <a:solidFill>
                  <a:srgbClr val="000000"/>
                </a:solidFill>
                <a:latin typeface="+mn-lt"/>
                <a:cs typeface="Arial"/>
              </a:rPr>
              <a:t>Image credit: </a:t>
            </a:r>
            <a:r>
              <a:rPr lang="en-US" sz="1000" dirty="0" err="1">
                <a:solidFill>
                  <a:srgbClr val="000000"/>
                </a:solidFill>
                <a:latin typeface="+mn-lt"/>
                <a:cs typeface="Arial"/>
              </a:rPr>
              <a:t>Arthus</a:t>
            </a:r>
            <a:r>
              <a:rPr lang="en-US" sz="1000" dirty="0">
                <a:solidFill>
                  <a:srgbClr val="000000"/>
                </a:solidFill>
                <a:latin typeface="+mn-lt"/>
                <a:cs typeface="Arial"/>
              </a:rPr>
              <a:t>-Bertrand (via F. Durand)</a:t>
            </a:r>
          </a:p>
        </p:txBody>
      </p:sp>
      <p:pic>
        <p:nvPicPr>
          <p:cNvPr id="34824" name="Picture 2" descr="http://www.lilano.de/catalog/images/traffic-berlin_200509DSC48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0" y="1785938"/>
            <a:ext cx="382270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TextBox 19"/>
          <p:cNvSpPr txBox="1">
            <a:spLocks noChangeArrowheads="1"/>
          </p:cNvSpPr>
          <p:nvPr/>
        </p:nvSpPr>
        <p:spPr bwMode="auto">
          <a:xfrm>
            <a:off x="312738" y="6019800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17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Proximity</a:t>
            </a:r>
            <a:endParaRPr lang="de-CH" dirty="0" smtClean="0"/>
          </a:p>
        </p:txBody>
      </p:sp>
      <p:pic>
        <p:nvPicPr>
          <p:cNvPr id="35846" name="Picture 2" descr="http://www.capital.edu/Resources/Images/outside6_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914400"/>
            <a:ext cx="66675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4" descr="http://img.photobucket.com/albums/v338/CarolinaClay/OFC%20Blog/boo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50" r="26448"/>
          <a:stretch>
            <a:fillRect/>
          </a:stretch>
        </p:blipFill>
        <p:spPr bwMode="auto">
          <a:xfrm>
            <a:off x="3768725" y="3603625"/>
            <a:ext cx="5338763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TextBox 19"/>
          <p:cNvSpPr txBox="1">
            <a:spLocks noChangeArrowheads="1"/>
          </p:cNvSpPr>
          <p:nvPr/>
        </p:nvSpPr>
        <p:spPr bwMode="auto">
          <a:xfrm>
            <a:off x="336550" y="6019800"/>
            <a:ext cx="2568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80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to segmentation and clustering</a:t>
            </a:r>
          </a:p>
          <a:p>
            <a:r>
              <a:rPr lang="en-US" dirty="0" smtClean="0"/>
              <a:t>Gestalt theory for perceptual grouping</a:t>
            </a:r>
          </a:p>
          <a:p>
            <a:r>
              <a:rPr lang="en-US" dirty="0" smtClean="0"/>
              <a:t>Agglomerative clustering</a:t>
            </a:r>
          </a:p>
          <a:p>
            <a:r>
              <a:rPr lang="en-US" dirty="0" err="1" smtClean="0"/>
              <a:t>Oversegmentation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62000" y="4953000"/>
            <a:ext cx="525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/>
              <a:t>Reading</a:t>
            </a:r>
            <a:r>
              <a:rPr lang="en-US" sz="2000" b="1" dirty="0" smtClean="0"/>
              <a:t>: </a:t>
            </a:r>
            <a:r>
              <a:rPr lang="en-US" dirty="0" smtClean="0">
                <a:solidFill>
                  <a:srgbClr val="CC3300"/>
                </a:solidFill>
              </a:rPr>
              <a:t>[</a:t>
            </a:r>
            <a:r>
              <a:rPr lang="en-US" dirty="0">
                <a:solidFill>
                  <a:srgbClr val="CC3300"/>
                </a:solidFill>
              </a:rPr>
              <a:t>FP]</a:t>
            </a:r>
            <a:r>
              <a:rPr lang="en-US" dirty="0"/>
              <a:t> Chapters: </a:t>
            </a:r>
            <a:r>
              <a:rPr lang="en-US" dirty="0" smtClean="0"/>
              <a:t>14.2, 14.4</a:t>
            </a:r>
            <a:r>
              <a:rPr lang="en-US" dirty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Muller-</a:t>
            </a:r>
            <a:r>
              <a:rPr lang="en-US" dirty="0" err="1" smtClean="0"/>
              <a:t>Lyer</a:t>
            </a:r>
            <a:r>
              <a:rPr lang="en-US" dirty="0" smtClean="0"/>
              <a:t> Illusion</a:t>
            </a:r>
            <a:endParaRPr lang="de-CH" dirty="0" smtClean="0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makes the bottom line look longer than the top line?</a:t>
            </a:r>
          </a:p>
          <a:p>
            <a:endParaRPr lang="de-CH" dirty="0" smtClean="0"/>
          </a:p>
        </p:txBody>
      </p:sp>
      <p:pic>
        <p:nvPicPr>
          <p:cNvPr id="368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7" t="39804" r="59001" b="34314"/>
          <a:stretch>
            <a:fillRect/>
          </a:stretch>
        </p:blipFill>
        <p:spPr bwMode="auto">
          <a:xfrm>
            <a:off x="2654300" y="1712913"/>
            <a:ext cx="3962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84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Introduction to segmentation and clustering</a:t>
            </a:r>
          </a:p>
          <a:p>
            <a:r>
              <a:rPr lang="en-US" dirty="0" smtClean="0"/>
              <a:t>Gestalt theory for perceptual grouping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Agglomerative clustering</a:t>
            </a:r>
          </a:p>
          <a:p>
            <a:r>
              <a:rPr lang="en-US" dirty="0" err="1" smtClean="0">
                <a:solidFill>
                  <a:srgbClr val="BFBFBF"/>
                </a:solidFill>
              </a:rPr>
              <a:t>Oversegmentation</a:t>
            </a:r>
            <a:endParaRPr lang="en-US" dirty="0" smtClean="0">
              <a:solidFill>
                <a:srgbClr val="BFBFB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95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The Gestalt School</a:t>
            </a:r>
            <a:endParaRPr lang="de-CH" dirty="0" smtClean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Grouping is key to visual perception</a:t>
            </a:r>
          </a:p>
          <a:p>
            <a:r>
              <a:rPr lang="en-US" sz="2800" dirty="0" smtClean="0"/>
              <a:t>Elements in a collection can have properties that result from </a:t>
            </a:r>
            <a:r>
              <a:rPr lang="en-US" sz="2800" b="1" dirty="0" smtClean="0"/>
              <a:t>relationships </a:t>
            </a:r>
          </a:p>
          <a:p>
            <a:pPr lvl="1"/>
            <a:r>
              <a:rPr lang="en-US" sz="2400" dirty="0" smtClean="0"/>
              <a:t>“The whole is greater than the sum of its parts”</a:t>
            </a:r>
          </a:p>
          <a:p>
            <a:endParaRPr lang="de-CH" sz="2800" dirty="0" smtClean="0"/>
          </a:p>
        </p:txBody>
      </p:sp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2819400"/>
            <a:ext cx="396240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27050" y="3176588"/>
            <a:ext cx="22526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pitchFamily="34" charset="0"/>
              </a:rPr>
              <a:t>Illusory/subjective </a:t>
            </a:r>
            <a:br>
              <a:rPr lang="en-US" sz="1800" dirty="0">
                <a:solidFill>
                  <a:srgbClr val="000000"/>
                </a:solidFill>
                <a:latin typeface="+mn-lt"/>
                <a:cs typeface="Arial" pitchFamily="34" charset="0"/>
              </a:rPr>
            </a:br>
            <a:r>
              <a:rPr lang="en-US" sz="1800" dirty="0">
                <a:solidFill>
                  <a:srgbClr val="000000"/>
                </a:solidFill>
                <a:latin typeface="+mn-lt"/>
                <a:cs typeface="Arial" pitchFamily="34" charset="0"/>
              </a:rPr>
              <a:t>contours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604000" y="3249613"/>
            <a:ext cx="1222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pitchFamily="34" charset="0"/>
              </a:rPr>
              <a:t>Occlusion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692775" y="5426075"/>
            <a:ext cx="254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+mn-lt"/>
                <a:cs typeface="Arial" pitchFamily="34" charset="0"/>
              </a:rPr>
              <a:t>Familiar configuration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955800" y="5983288"/>
            <a:ext cx="5391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cs typeface="Arial" pitchFamily="34" charset="0"/>
                <a:hlinkClick r:id="rId3"/>
              </a:rPr>
              <a:t>http://en.wikipedia.org/wiki/Gestalt_psychology</a:t>
            </a:r>
            <a:endParaRPr lang="en-US" sz="18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7898" name="TextBox 19"/>
          <p:cNvSpPr txBox="1">
            <a:spLocks noChangeArrowheads="1"/>
          </p:cNvSpPr>
          <p:nvPr/>
        </p:nvSpPr>
        <p:spPr bwMode="auto">
          <a:xfrm rot="16200000">
            <a:off x="7550576" y="4791075"/>
            <a:ext cx="265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Svetlana </a:t>
            </a:r>
            <a:r>
              <a:rPr lang="en-US" sz="1400" b="0" dirty="0" err="1">
                <a:solidFill>
                  <a:srgbClr val="000000"/>
                </a:solidFill>
              </a:rPr>
              <a:t>Lazebnik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94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Gestalt Theory</a:t>
            </a:r>
            <a:endParaRPr lang="de-CH" dirty="0" smtClean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/>
              <a:t>Gestalt: whole or group</a:t>
            </a:r>
          </a:p>
          <a:p>
            <a:pPr lvl="1" eaLnBrk="1" hangingPunct="1"/>
            <a:r>
              <a:rPr lang="en-US" sz="2000" dirty="0" smtClean="0"/>
              <a:t>Whole is greater than sum of its parts</a:t>
            </a:r>
          </a:p>
          <a:p>
            <a:pPr lvl="1" eaLnBrk="1" hangingPunct="1"/>
            <a:r>
              <a:rPr lang="en-US" sz="2000" dirty="0" smtClean="0"/>
              <a:t>Relationships among parts can yield new properties/features</a:t>
            </a:r>
          </a:p>
          <a:p>
            <a:pPr lvl="1" eaLnBrk="1" hangingPunct="1"/>
            <a:endParaRPr lang="en-US" sz="1100" dirty="0" smtClean="0"/>
          </a:p>
          <a:p>
            <a:pPr eaLnBrk="1" hangingPunct="1"/>
            <a:r>
              <a:rPr lang="en-US" sz="2400" dirty="0" smtClean="0"/>
              <a:t>Psychologists identified series of factors that predispose set of elements to be grouped (by human visual system)</a:t>
            </a:r>
            <a:endParaRPr lang="de-CH" sz="1600" dirty="0" smtClean="0"/>
          </a:p>
        </p:txBody>
      </p:sp>
      <p:pic>
        <p:nvPicPr>
          <p:cNvPr id="38918" name="Picture 2" descr="C:\Users\leibe\Desktop\Bastian\myclasses\cv-ws08\images\Werthei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25" y="3406480"/>
            <a:ext cx="164147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Box 7"/>
          <p:cNvSpPr txBox="1">
            <a:spLocks noChangeArrowheads="1"/>
          </p:cNvSpPr>
          <p:nvPr/>
        </p:nvSpPr>
        <p:spPr bwMode="auto">
          <a:xfrm>
            <a:off x="990600" y="5181600"/>
            <a:ext cx="61373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600">
                <a:solidFill>
                  <a:schemeClr val="tx1"/>
                </a:solidFill>
              </a:rPr>
              <a:t>Untersuchungen zur Lehre von der Gestalt,</a:t>
            </a:r>
            <a:br>
              <a:rPr lang="en-US" sz="1600">
                <a:solidFill>
                  <a:schemeClr val="tx1"/>
                </a:solidFill>
              </a:rPr>
            </a:br>
            <a:r>
              <a:rPr lang="en-US" sz="1600" i="1">
                <a:solidFill>
                  <a:schemeClr val="tx1"/>
                </a:solidFill>
              </a:rPr>
              <a:t>Psychologische Forschung</a:t>
            </a:r>
            <a:r>
              <a:rPr lang="en-US" sz="1600">
                <a:solidFill>
                  <a:schemeClr val="tx1"/>
                </a:solidFill>
              </a:rPr>
              <a:t>, Vol. 4, pp. 301-350, 1923</a:t>
            </a:r>
            <a:endParaRPr lang="de-CH" sz="1600">
              <a:solidFill>
                <a:schemeClr val="tx1"/>
              </a:solidFill>
            </a:endParaRPr>
          </a:p>
          <a:p>
            <a:r>
              <a:rPr lang="de-CH" sz="1600">
                <a:solidFill>
                  <a:schemeClr val="tx1"/>
                </a:solidFill>
                <a:hlinkClick r:id="rId3"/>
              </a:rPr>
              <a:t>http://psy.ed.asu.edu/~classics/Wertheimer/Forms/forms.htm</a:t>
            </a:r>
            <a:endParaRPr lang="de-CH" sz="1600">
              <a:solidFill>
                <a:schemeClr val="tx1"/>
              </a:solidFill>
            </a:endParaRPr>
          </a:p>
        </p:txBody>
      </p:sp>
      <p:sp>
        <p:nvSpPr>
          <p:cNvPr id="38920" name="TextBox 8"/>
          <p:cNvSpPr txBox="1">
            <a:spLocks noChangeArrowheads="1"/>
          </p:cNvSpPr>
          <p:nvPr/>
        </p:nvSpPr>
        <p:spPr bwMode="auto">
          <a:xfrm>
            <a:off x="1030288" y="3429000"/>
            <a:ext cx="544036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marL="0" lvl="4"/>
            <a:r>
              <a:rPr lang="en-US" sz="1400" i="1" dirty="0">
                <a:solidFill>
                  <a:schemeClr val="tx1"/>
                </a:solidFill>
              </a:rPr>
              <a:t>“I stand at the window and see a house, trees, sky. </a:t>
            </a:r>
            <a:br>
              <a:rPr lang="en-US" sz="1400" i="1" dirty="0">
                <a:solidFill>
                  <a:schemeClr val="tx1"/>
                </a:solidFill>
              </a:rPr>
            </a:br>
            <a:r>
              <a:rPr lang="en-US" sz="1400" i="1" dirty="0">
                <a:solidFill>
                  <a:schemeClr val="tx1"/>
                </a:solidFill>
              </a:rPr>
              <a:t>Theoretically I might say there were 327 </a:t>
            </a:r>
            <a:r>
              <a:rPr lang="en-US" sz="1400" i="1" dirty="0" err="1">
                <a:solidFill>
                  <a:schemeClr val="tx1"/>
                </a:solidFill>
              </a:rPr>
              <a:t>brightnesses</a:t>
            </a:r>
            <a:r>
              <a:rPr lang="en-US" sz="1400" i="1" dirty="0">
                <a:solidFill>
                  <a:schemeClr val="tx1"/>
                </a:solidFill>
              </a:rPr>
              <a:t> </a:t>
            </a:r>
            <a:br>
              <a:rPr lang="en-US" sz="1400" i="1" dirty="0">
                <a:solidFill>
                  <a:schemeClr val="tx1"/>
                </a:solidFill>
              </a:rPr>
            </a:br>
            <a:r>
              <a:rPr lang="en-US" sz="1400" i="1" dirty="0">
                <a:solidFill>
                  <a:schemeClr val="tx1"/>
                </a:solidFill>
              </a:rPr>
              <a:t>and nuances of </a:t>
            </a:r>
            <a:r>
              <a:rPr lang="en-US" sz="1400" i="1" dirty="0" err="1">
                <a:solidFill>
                  <a:schemeClr val="tx1"/>
                </a:solidFill>
              </a:rPr>
              <a:t>colour</a:t>
            </a:r>
            <a:r>
              <a:rPr lang="en-US" sz="1400" i="1" dirty="0">
                <a:solidFill>
                  <a:schemeClr val="tx1"/>
                </a:solidFill>
              </a:rPr>
              <a:t>. Do I have "327"? No. I have sky, house, and trees.”</a:t>
            </a:r>
            <a:endParaRPr lang="en-US" sz="1400" dirty="0">
              <a:solidFill>
                <a:schemeClr val="tx1"/>
              </a:solidFill>
            </a:endParaRPr>
          </a:p>
          <a:p>
            <a:pPr marL="0" lvl="4" algn="r"/>
            <a:r>
              <a:rPr lang="en-US" sz="1800" dirty="0">
                <a:solidFill>
                  <a:schemeClr val="tx1"/>
                </a:solidFill>
              </a:rPr>
              <a:t>Max Wertheimer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(1880-1943)</a:t>
            </a:r>
            <a:endParaRPr lang="de-CH" sz="1800" dirty="0"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87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Gestalt Factors</a:t>
            </a:r>
            <a:endParaRPr lang="de-CH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z="800" smtClean="0"/>
          </a:p>
          <a:p>
            <a:r>
              <a:rPr lang="en-US" sz="2000" smtClean="0"/>
              <a:t>These factors make intuitive sense, but are very difficult to translate into algorithms.</a:t>
            </a:r>
          </a:p>
          <a:p>
            <a:endParaRPr lang="de-CH" smtClean="0"/>
          </a:p>
        </p:txBody>
      </p:sp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70757" r="25833" b="8006"/>
          <a:stretch>
            <a:fillRect/>
          </a:stretch>
        </p:blipFill>
        <p:spPr bwMode="auto">
          <a:xfrm>
            <a:off x="482600" y="4341813"/>
            <a:ext cx="4564063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9080" r="35834" b="9370"/>
          <a:stretch>
            <a:fillRect/>
          </a:stretch>
        </p:blipFill>
        <p:spPr bwMode="auto">
          <a:xfrm>
            <a:off x="5716588" y="1165225"/>
            <a:ext cx="3140075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Text Box 9"/>
          <p:cNvSpPr txBox="1">
            <a:spLocks noChangeArrowheads="1"/>
          </p:cNvSpPr>
          <p:nvPr/>
        </p:nvSpPr>
        <p:spPr bwMode="auto">
          <a:xfrm rot="16200000">
            <a:off x="7796213" y="4946650"/>
            <a:ext cx="2397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</a:rPr>
              <a:t>Image source: Forsyth &amp; Ponce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55972" r="25833" b="34787"/>
          <a:stretch>
            <a:fillRect/>
          </a:stretch>
        </p:blipFill>
        <p:spPr bwMode="auto">
          <a:xfrm>
            <a:off x="482600" y="3465513"/>
            <a:ext cx="4564063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46733" r="25833" b="45876"/>
          <a:stretch>
            <a:fillRect/>
          </a:stretch>
        </p:blipFill>
        <p:spPr bwMode="auto">
          <a:xfrm>
            <a:off x="482600" y="2917825"/>
            <a:ext cx="45640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36877" r="25833" b="55115"/>
          <a:stretch>
            <a:fillRect/>
          </a:stretch>
        </p:blipFill>
        <p:spPr bwMode="auto">
          <a:xfrm>
            <a:off x="482600" y="2333625"/>
            <a:ext cx="4564063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28255" r="25833" b="64354"/>
          <a:stretch>
            <a:fillRect/>
          </a:stretch>
        </p:blipFill>
        <p:spPr bwMode="auto">
          <a:xfrm>
            <a:off x="482600" y="1822450"/>
            <a:ext cx="456406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3" t="18399" r="25833" b="72978"/>
          <a:stretch>
            <a:fillRect/>
          </a:stretch>
        </p:blipFill>
        <p:spPr bwMode="auto">
          <a:xfrm>
            <a:off x="482600" y="1238250"/>
            <a:ext cx="45640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9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Continuity through Occlusion Cues</a:t>
            </a:r>
            <a:endParaRPr lang="de-CH" dirty="0" smtClean="0"/>
          </a:p>
        </p:txBody>
      </p:sp>
      <p:pic>
        <p:nvPicPr>
          <p:cNvPr id="409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5" t="40521" r="21661" b="31284"/>
          <a:stretch>
            <a:fillRect/>
          </a:stretch>
        </p:blipFill>
        <p:spPr bwMode="auto">
          <a:xfrm>
            <a:off x="1990725" y="1663700"/>
            <a:ext cx="4876800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39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Continuity through Occlusion Cues</a:t>
            </a:r>
            <a:endParaRPr lang="de-CH" dirty="0" smtClean="0"/>
          </a:p>
        </p:txBody>
      </p:sp>
      <p:pic>
        <p:nvPicPr>
          <p:cNvPr id="419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9" t="33861" r="22453" b="27667"/>
          <a:stretch>
            <a:fillRect/>
          </a:stretch>
        </p:blipFill>
        <p:spPr bwMode="auto">
          <a:xfrm>
            <a:off x="2417763" y="1201738"/>
            <a:ext cx="4572000" cy="405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419225" y="5692775"/>
            <a:ext cx="6572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cs typeface="Arial"/>
              </a:rPr>
              <a:t>Continuity, explanation by occlusion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00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Continuity through Occlusion Cues</a:t>
            </a:r>
            <a:endParaRPr lang="de-CH" dirty="0" smtClean="0"/>
          </a:p>
        </p:txBody>
      </p:sp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0" t="28210" r="18497" b="19711"/>
          <a:stretch>
            <a:fillRect/>
          </a:stretch>
        </p:blipFill>
        <p:spPr bwMode="auto">
          <a:xfrm>
            <a:off x="1933575" y="973138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 Box 9"/>
          <p:cNvSpPr txBox="1">
            <a:spLocks noChangeArrowheads="1"/>
          </p:cNvSpPr>
          <p:nvPr/>
        </p:nvSpPr>
        <p:spPr bwMode="auto">
          <a:xfrm rot="16200000">
            <a:off x="7807325" y="5022850"/>
            <a:ext cx="2397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</a:rPr>
              <a:t>Image source: Forsyth &amp; Ponce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48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Continuity through Occlusion Cues</a:t>
            </a:r>
            <a:endParaRPr lang="de-CH" dirty="0" smtClean="0"/>
          </a:p>
        </p:txBody>
      </p:sp>
      <p:pic>
        <p:nvPicPr>
          <p:cNvPr id="440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26762" r="19289" b="19711"/>
          <a:stretch>
            <a:fillRect/>
          </a:stretch>
        </p:blipFill>
        <p:spPr bwMode="auto">
          <a:xfrm>
            <a:off x="1812925" y="906463"/>
            <a:ext cx="5715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 rot="16200000">
            <a:off x="7807325" y="5022850"/>
            <a:ext cx="2397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pPr algn="r"/>
            <a:r>
              <a:rPr lang="en-US" sz="1200" dirty="0">
                <a:solidFill>
                  <a:srgbClr val="000000"/>
                </a:solidFill>
              </a:rPr>
              <a:t>Image source: Forsyth &amp; Ponce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51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Figure-Ground Discrimination </a:t>
            </a:r>
            <a:endParaRPr lang="de-CH" dirty="0" smtClean="0"/>
          </a:p>
        </p:txBody>
      </p:sp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28934" r="21661" b="18987"/>
          <a:stretch>
            <a:fillRect/>
          </a:stretch>
        </p:blipFill>
        <p:spPr bwMode="auto">
          <a:xfrm>
            <a:off x="2125663" y="1128713"/>
            <a:ext cx="501332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83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oti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69322"/>
            <a:ext cx="4876800" cy="625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392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Ultimate Gestalt?</a:t>
            </a:r>
            <a:endParaRPr lang="de-CH" dirty="0" smtClean="0"/>
          </a:p>
        </p:txBody>
      </p:sp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t="29608" r="54765" b="30392"/>
          <a:stretch>
            <a:fillRect/>
          </a:stretch>
        </p:blipFill>
        <p:spPr bwMode="auto">
          <a:xfrm>
            <a:off x="1385046" y="1142999"/>
            <a:ext cx="6311154" cy="502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84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BFBFBF"/>
                </a:solidFill>
              </a:rPr>
              <a:t>Introduction to segmentation and clustering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Gestalt theory for perceptual grouping</a:t>
            </a:r>
          </a:p>
          <a:p>
            <a:r>
              <a:rPr lang="en-US" dirty="0" smtClean="0"/>
              <a:t>Agglomerative clustering</a:t>
            </a:r>
          </a:p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Oversegmentation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86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"/>
          <a:stretch/>
        </p:blipFill>
        <p:spPr>
          <a:xfrm>
            <a:off x="20" y="1"/>
            <a:ext cx="9143980" cy="6356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6524"/>
            <a:ext cx="2484873" cy="4726276"/>
          </a:xfrm>
        </p:spPr>
        <p:txBody>
          <a:bodyPr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What is similarity?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6084" y="2436524"/>
            <a:ext cx="4308514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 dirty="0">
                <a:solidFill>
                  <a:srgbClr val="FFFFFF"/>
                </a:solidFill>
              </a:rPr>
              <a:t>Similarity is hard to define, but… “We know it when we see it” The real meaning of similarity is a philosophical question. We will take a more pragmatic approach.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09877" y="6477000"/>
            <a:ext cx="2605523" cy="365125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mtClean="0">
                <a:solidFill>
                  <a:srgbClr val="FFFFFF"/>
                </a:solidFill>
              </a:rPr>
              <a:t>24-Oct-17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00800" y="6440488"/>
            <a:ext cx="675409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F7DC490-98B8-074B-BB30-37775A2447EF}" type="slidenum">
              <a:rPr lang="en-US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32</a:t>
            </a:fld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657600" y="3505200"/>
            <a:ext cx="0" cy="2438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685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5532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Clustering: distance measure</a:t>
            </a:r>
            <a:endParaRPr lang="en-US" sz="3200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57200" y="1616075"/>
            <a:ext cx="8229600" cy="3946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Calibri"/>
                <a:cs typeface="Calibri"/>
              </a:rPr>
              <a:t>Clustering is an unsupervised learning method. Given items </a:t>
            </a:r>
            <a:r>
              <a:rPr lang="en-US" sz="2400" dirty="0" smtClean="0">
                <a:latin typeface="Calibri"/>
                <a:cs typeface="Calibri"/>
              </a:rPr>
              <a:t/>
            </a:r>
            <a:br>
              <a:rPr lang="en-US" sz="2400" dirty="0" smtClean="0">
                <a:latin typeface="Calibri"/>
                <a:cs typeface="Calibri"/>
              </a:rPr>
            </a:br>
            <a:r>
              <a:rPr lang="en-US" sz="2400" dirty="0" smtClean="0">
                <a:latin typeface="Calibri"/>
                <a:cs typeface="Calibri"/>
              </a:rPr>
              <a:t>                          , </a:t>
            </a:r>
            <a:r>
              <a:rPr lang="en-US" sz="2400" dirty="0" smtClean="0">
                <a:latin typeface="Calibri"/>
                <a:cs typeface="Calibri"/>
              </a:rPr>
              <a:t>the goal is to group them into clusters. We need a pairwise distance/similarity function between items, and sometimes the desired number of clusters.</a:t>
            </a:r>
          </a:p>
          <a:p>
            <a:pPr marL="0" indent="0">
              <a:buNone/>
            </a:pPr>
            <a:endParaRPr lang="en-US" sz="24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 smtClean="0">
                <a:latin typeface="Calibri"/>
                <a:cs typeface="Calibri"/>
              </a:rPr>
              <a:t>When data (e.g. images, objects, documents) are represented by feature vectors, a commonly used similarity measure is the </a:t>
            </a:r>
            <a:r>
              <a:rPr lang="en-US" sz="2400" i="1" dirty="0" smtClean="0">
                <a:latin typeface="Calibri"/>
                <a:cs typeface="Calibri"/>
              </a:rPr>
              <a:t>cosine similarity.</a:t>
            </a:r>
            <a:r>
              <a:rPr lang="en-US" sz="2400" dirty="0" smtClean="0">
                <a:latin typeface="Calibri"/>
                <a:cs typeface="Calibri"/>
              </a:rPr>
              <a:t> Let            be two data vectors. There is angle     </a:t>
            </a:r>
            <a:r>
              <a:rPr lang="en-US" sz="2400" dirty="0" smtClean="0">
                <a:latin typeface="Calibri"/>
                <a:cs typeface="Calibri"/>
              </a:rPr>
              <a:t/>
            </a:r>
            <a:br>
              <a:rPr lang="en-US" sz="2400" dirty="0" smtClean="0">
                <a:latin typeface="Calibri"/>
                <a:cs typeface="Calibri"/>
              </a:rPr>
            </a:br>
            <a:r>
              <a:rPr lang="en-US" sz="2400" dirty="0" smtClean="0">
                <a:latin typeface="Calibri"/>
                <a:cs typeface="Calibri"/>
              </a:rPr>
              <a:t>      between </a:t>
            </a:r>
            <a:r>
              <a:rPr lang="en-US" sz="2400" dirty="0" smtClean="0">
                <a:latin typeface="Calibri"/>
                <a:cs typeface="Calibri"/>
              </a:rPr>
              <a:t>the two vectors            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022656"/>
            <a:ext cx="1676400" cy="3821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794624"/>
            <a:ext cx="203612" cy="3107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4343400"/>
            <a:ext cx="609600" cy="38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0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Distance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717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Let x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smtClean="0"/>
              <a:t>x’ </a:t>
            </a:r>
            <a:r>
              <a:rPr lang="en-US" dirty="0"/>
              <a:t>be two objects from the universe of possible objects. The distance </a:t>
            </a:r>
            <a:r>
              <a:rPr lang="en-US" dirty="0" smtClean="0"/>
              <a:t>(similarity</a:t>
            </a:r>
            <a:r>
              <a:rPr lang="en-US" dirty="0"/>
              <a:t>) between x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smtClean="0"/>
              <a:t>x’ </a:t>
            </a:r>
            <a:r>
              <a:rPr lang="en-US" dirty="0"/>
              <a:t>is a real number denoted by </a:t>
            </a:r>
            <a:r>
              <a:rPr lang="en-US" dirty="0" smtClean="0"/>
              <a:t>sim(x, x’).</a:t>
            </a:r>
          </a:p>
          <a:p>
            <a:r>
              <a:rPr lang="en-US" dirty="0">
                <a:cs typeface="Calibri"/>
              </a:rPr>
              <a:t>The </a:t>
            </a:r>
            <a:r>
              <a:rPr lang="en-US" dirty="0" err="1" smtClean="0">
                <a:cs typeface="Calibri"/>
              </a:rPr>
              <a:t>euclidian</a:t>
            </a:r>
            <a:r>
              <a:rPr lang="en-US" dirty="0" smtClean="0">
                <a:cs typeface="Calibri"/>
              </a:rPr>
              <a:t> similarity </a:t>
            </a:r>
            <a:r>
              <a:rPr lang="en-US" dirty="0">
                <a:cs typeface="Calibri"/>
              </a:rPr>
              <a:t>is defined as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In contrast, </a:t>
            </a:r>
            <a:r>
              <a:rPr lang="en-US" dirty="0" smtClean="0">
                <a:cs typeface="Calibri"/>
              </a:rPr>
              <a:t>cosine distance </a:t>
            </a:r>
            <a:r>
              <a:rPr lang="en-US" dirty="0">
                <a:cs typeface="Calibri"/>
              </a:rPr>
              <a:t>measure would be 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416" y="4572000"/>
            <a:ext cx="4009104" cy="1600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78993" y="3365501"/>
            <a:ext cx="2386013" cy="457200"/>
            <a:chOff x="2819400" y="5638800"/>
            <a:chExt cx="3181350" cy="6096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9400" y="5638800"/>
              <a:ext cx="2273300" cy="6096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72050" y="5694363"/>
              <a:ext cx="1028700" cy="43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8386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Desirable Properties of a Clustering </a:t>
            </a:r>
            <a:r>
              <a:rPr lang="en-US" dirty="0" smtClean="0"/>
              <a:t>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calability </a:t>
            </a:r>
            <a:r>
              <a:rPr lang="en-US" dirty="0"/>
              <a:t>(in terms of both time and space) </a:t>
            </a:r>
          </a:p>
          <a:p>
            <a:r>
              <a:rPr lang="en-US" dirty="0" smtClean="0"/>
              <a:t>Ability </a:t>
            </a:r>
            <a:r>
              <a:rPr lang="en-US" dirty="0"/>
              <a:t>to deal with different data types </a:t>
            </a:r>
          </a:p>
          <a:p>
            <a:r>
              <a:rPr lang="en-US" dirty="0" smtClean="0"/>
              <a:t>Minimal </a:t>
            </a:r>
            <a:r>
              <a:rPr lang="en-US" dirty="0"/>
              <a:t>requirements for domain knowledge to determine input parameters </a:t>
            </a:r>
          </a:p>
          <a:p>
            <a:r>
              <a:rPr lang="en-US" dirty="0" smtClean="0"/>
              <a:t>Interpretability </a:t>
            </a:r>
            <a:r>
              <a:rPr lang="en-US" dirty="0"/>
              <a:t>and usability Optional </a:t>
            </a:r>
            <a:endParaRPr lang="en-US" dirty="0" smtClean="0"/>
          </a:p>
          <a:p>
            <a:pPr lvl="1"/>
            <a:r>
              <a:rPr lang="en-US" dirty="0" smtClean="0"/>
              <a:t>Incorporation </a:t>
            </a:r>
            <a:r>
              <a:rPr lang="en-US" dirty="0"/>
              <a:t>of user-specified constraints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4174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Animated example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05"/>
          <a:stretch/>
        </p:blipFill>
        <p:spPr>
          <a:xfrm>
            <a:off x="450954" y="4114800"/>
            <a:ext cx="4028232" cy="1676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249" y="1620330"/>
            <a:ext cx="4236960" cy="452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1974" y="5995020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2280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Animated example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6"/>
          <a:stretch/>
        </p:blipFill>
        <p:spPr>
          <a:xfrm>
            <a:off x="450954" y="3657600"/>
            <a:ext cx="4028232" cy="21336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249" y="1620330"/>
            <a:ext cx="4236960" cy="452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1974" y="5995020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064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Animated example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54" y="2895600"/>
            <a:ext cx="4028232" cy="28956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249" y="1620330"/>
            <a:ext cx="4236960" cy="452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01974" y="5995020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204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Agglomerative clustering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7"/>
          <a:stretch/>
        </p:blipFill>
        <p:spPr bwMode="auto">
          <a:xfrm>
            <a:off x="703263" y="1428750"/>
            <a:ext cx="7439025" cy="425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45962" y="6093023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credit: Andrew Moore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6058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Image Segmentation</a:t>
            </a:r>
            <a:endParaRPr lang="de-CH" dirty="0" smtClean="0"/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smtClean="0"/>
              <a:t>Goal: identify groups of pixels that go together</a:t>
            </a:r>
            <a:endParaRPr lang="de-CH" smtClean="0"/>
          </a:p>
        </p:txBody>
      </p:sp>
      <p:pic>
        <p:nvPicPr>
          <p:cNvPr id="47110" name="Picture 3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2533650"/>
            <a:ext cx="310832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4" descr="schema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2533650"/>
            <a:ext cx="310673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Line 5"/>
          <p:cNvSpPr>
            <a:spLocks noChangeShapeType="1"/>
          </p:cNvSpPr>
          <p:nvPr/>
        </p:nvSpPr>
        <p:spPr bwMode="auto">
          <a:xfrm>
            <a:off x="4203700" y="3676650"/>
            <a:ext cx="676275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3" name="TextBox 19"/>
          <p:cNvSpPr txBox="1">
            <a:spLocks noChangeArrowheads="1"/>
          </p:cNvSpPr>
          <p:nvPr/>
        </p:nvSpPr>
        <p:spPr bwMode="auto">
          <a:xfrm>
            <a:off x="5531279" y="6019800"/>
            <a:ext cx="3575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Steve Seitz, Kristen </a:t>
            </a:r>
            <a:r>
              <a:rPr lang="en-US" sz="1400" b="0" dirty="0" err="1">
                <a:solidFill>
                  <a:srgbClr val="000000"/>
                </a:solidFill>
              </a:rPr>
              <a:t>Grauman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25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Agglomerative clustering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2"/>
          <a:stretch/>
        </p:blipFill>
        <p:spPr bwMode="auto">
          <a:xfrm>
            <a:off x="790575" y="1362075"/>
            <a:ext cx="7562850" cy="434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45962" y="6093023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credit: Andrew Moore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1225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Agglomerative clustering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2"/>
          <a:stretch/>
        </p:blipFill>
        <p:spPr bwMode="auto">
          <a:xfrm>
            <a:off x="838200" y="1362075"/>
            <a:ext cx="7381875" cy="433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45962" y="6093023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credit: Andrew Moore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6977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Agglomerative clustering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7"/>
          <a:stretch/>
        </p:blipFill>
        <p:spPr bwMode="auto">
          <a:xfrm>
            <a:off x="720725" y="1466850"/>
            <a:ext cx="7629525" cy="417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45962" y="6093023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credit: Andrew Moore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4257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Agglomerative clustering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7"/>
          <a:stretch/>
        </p:blipFill>
        <p:spPr bwMode="auto">
          <a:xfrm>
            <a:off x="744538" y="1209675"/>
            <a:ext cx="7496175" cy="446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45962" y="6093023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Slide credit: Andrew Moore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013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Agglomerative clustering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6019800" cy="51355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3000" dirty="0">
                <a:latin typeface="Calibri" charset="0"/>
              </a:rPr>
              <a:t>How to define cluster similarity?</a:t>
            </a:r>
          </a:p>
          <a:p>
            <a:pPr>
              <a:buFontTx/>
              <a:buChar char="-"/>
            </a:pPr>
            <a:r>
              <a:rPr lang="en-US" sz="2400" dirty="0">
                <a:latin typeface="Calibri" charset="0"/>
              </a:rPr>
              <a:t>Average distance between points</a:t>
            </a:r>
            <a:r>
              <a:rPr lang="en-US" sz="2400" dirty="0" smtClean="0">
                <a:latin typeface="Calibri" charset="0"/>
              </a:rPr>
              <a:t>,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Calibri" charset="0"/>
              </a:rPr>
              <a:t>maximum distance </a:t>
            </a:r>
          </a:p>
          <a:p>
            <a:pPr>
              <a:buFontTx/>
              <a:buChar char="-"/>
            </a:pPr>
            <a:r>
              <a:rPr lang="en-US" sz="2400" dirty="0" smtClean="0">
                <a:latin typeface="Calibri" charset="0"/>
              </a:rPr>
              <a:t>minimum </a:t>
            </a:r>
            <a:r>
              <a:rPr lang="en-US" sz="2400" dirty="0">
                <a:latin typeface="Calibri" charset="0"/>
              </a:rPr>
              <a:t>distance</a:t>
            </a:r>
          </a:p>
          <a:p>
            <a:pPr>
              <a:buFontTx/>
              <a:buChar char="-"/>
            </a:pPr>
            <a:r>
              <a:rPr lang="en-US" sz="2400" dirty="0">
                <a:latin typeface="Calibri" charset="0"/>
              </a:rPr>
              <a:t>Distance between means or </a:t>
            </a:r>
            <a:r>
              <a:rPr lang="en-US" sz="2400" dirty="0" err="1" smtClean="0">
                <a:latin typeface="Calibri" charset="0"/>
              </a:rPr>
              <a:t>medoids</a:t>
            </a:r>
            <a:endParaRPr lang="en-US" sz="2400" dirty="0">
              <a:latin typeface="Calibri" charset="0"/>
            </a:endParaRPr>
          </a:p>
          <a:p>
            <a:pPr>
              <a:buFont typeface="Arial" charset="0"/>
              <a:buNone/>
            </a:pPr>
            <a:endParaRPr lang="en-US" sz="3000" dirty="0">
              <a:latin typeface="Calibri" charset="0"/>
            </a:endParaRPr>
          </a:p>
          <a:p>
            <a:pPr>
              <a:buFont typeface="Arial" charset="0"/>
              <a:buNone/>
            </a:pPr>
            <a:r>
              <a:rPr lang="en-US" sz="3000" dirty="0">
                <a:latin typeface="Calibri" charset="0"/>
              </a:rPr>
              <a:t>How many clusters?</a:t>
            </a:r>
          </a:p>
          <a:p>
            <a:pPr>
              <a:buFontTx/>
              <a:buChar char="-"/>
            </a:pPr>
            <a:r>
              <a:rPr lang="en-US" sz="2400" dirty="0">
                <a:latin typeface="Calibri" charset="0"/>
              </a:rPr>
              <a:t>Clustering creates a </a:t>
            </a:r>
            <a:r>
              <a:rPr lang="en-US" sz="2400" dirty="0" err="1">
                <a:latin typeface="Calibri" charset="0"/>
              </a:rPr>
              <a:t>dendrogram</a:t>
            </a:r>
            <a:r>
              <a:rPr lang="en-US" sz="2400" dirty="0">
                <a:latin typeface="Calibri" charset="0"/>
              </a:rPr>
              <a:t> (a tree)</a:t>
            </a:r>
          </a:p>
          <a:p>
            <a:pPr>
              <a:buFontTx/>
              <a:buChar char="-"/>
            </a:pPr>
            <a:r>
              <a:rPr lang="en-US" sz="2400" dirty="0">
                <a:latin typeface="Calibri" charset="0"/>
              </a:rPr>
              <a:t>Threshold based on max number of clusters or based on distance between merges</a:t>
            </a:r>
          </a:p>
          <a:p>
            <a:pPr>
              <a:buFont typeface="Arial" charset="0"/>
              <a:buNone/>
            </a:pPr>
            <a:endParaRPr lang="en-US" sz="2400" dirty="0">
              <a:latin typeface="Calibri" charset="0"/>
            </a:endParaRPr>
          </a:p>
        </p:txBody>
      </p:sp>
      <p:pic>
        <p:nvPicPr>
          <p:cNvPr id="38916" name="Picture 2" descr="http://www.mathworks.com/help/toolbox/stats/dendrogra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088" y="4648200"/>
            <a:ext cx="2667000" cy="1601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630924" y="1219200"/>
            <a:ext cx="1752600" cy="1962912"/>
            <a:chOff x="6934200" y="914400"/>
            <a:chExt cx="1905000" cy="2133600"/>
          </a:xfrm>
        </p:grpSpPr>
        <p:sp>
          <p:nvSpPr>
            <p:cNvPr id="7" name="Oval 6"/>
            <p:cNvSpPr/>
            <p:nvPr/>
          </p:nvSpPr>
          <p:spPr>
            <a:xfrm>
              <a:off x="6934200" y="9144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6934200" y="15240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7391400" y="1219200"/>
              <a:ext cx="304800" cy="304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53400" y="2362200"/>
              <a:ext cx="3048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43800" y="2286000"/>
              <a:ext cx="3048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934200" y="2438400"/>
              <a:ext cx="3048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620000" y="2743200"/>
              <a:ext cx="304800" cy="3048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8534400" y="914400"/>
              <a:ext cx="304800" cy="304800"/>
            </a:xfrm>
            <a:prstGeom prst="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8925" name="TextBox 14"/>
          <p:cNvSpPr txBox="1">
            <a:spLocks noChangeArrowheads="1"/>
          </p:cNvSpPr>
          <p:nvPr/>
        </p:nvSpPr>
        <p:spPr bwMode="auto">
          <a:xfrm rot="-5400000">
            <a:off x="5757074" y="5382211"/>
            <a:ext cx="9488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000000"/>
                </a:solidFill>
              </a:rPr>
              <a:t>distance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67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68087" y="248990"/>
            <a:ext cx="8418713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Agglomerative Hierarchical Clustering </a:t>
            </a:r>
            <a:r>
              <a:rPr lang="en-US" sz="3200" smtClean="0"/>
              <a:t>- Algorithm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819400"/>
            <a:ext cx="8153400" cy="132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6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69306"/>
          <a:stretch/>
        </p:blipFill>
        <p:spPr>
          <a:xfrm>
            <a:off x="268087" y="2381746"/>
            <a:ext cx="8682096" cy="7424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358635"/>
            <a:ext cx="3987800" cy="24756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6400" y="4134806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Long</a:t>
            </a:r>
            <a:r>
              <a:rPr lang="en-US" sz="2400" smtClean="0"/>
              <a:t>, skinny clusters</a:t>
            </a:r>
            <a:endParaRPr lang="en-US" sz="24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Different measures of nearest clusters</a:t>
            </a:r>
            <a:endParaRPr lang="en-US" dirty="0"/>
          </a:p>
        </p:txBody>
      </p:sp>
      <p:sp>
        <p:nvSpPr>
          <p:cNvPr id="12" name="Content Placeholder 14"/>
          <p:cNvSpPr txBox="1">
            <a:spLocks/>
          </p:cNvSpPr>
          <p:nvPr/>
        </p:nvSpPr>
        <p:spPr>
          <a:xfrm>
            <a:off x="482600" y="1581660"/>
            <a:ext cx="8229600" cy="5519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latin typeface="Calibri"/>
                <a:cs typeface="Calibri"/>
              </a:rPr>
              <a:t>Single Link</a:t>
            </a:r>
          </a:p>
        </p:txBody>
      </p:sp>
    </p:spTree>
    <p:extLst>
      <p:ext uri="{BB962C8B-B14F-4D97-AF65-F5344CB8AC3E}">
        <p14:creationId xmlns:p14="http://schemas.microsoft.com/office/powerpoint/2010/main" val="316661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33845" b="44103"/>
          <a:stretch/>
        </p:blipFill>
        <p:spPr>
          <a:xfrm>
            <a:off x="207904" y="2590800"/>
            <a:ext cx="8682096" cy="533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288222"/>
            <a:ext cx="4191000" cy="26084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0" y="4134806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Tight clusters</a:t>
            </a:r>
            <a:endParaRPr lang="en-US" sz="240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Different measures of nearest clusters</a:t>
            </a:r>
            <a:endParaRPr lang="en-US" dirty="0"/>
          </a:p>
        </p:txBody>
      </p:sp>
      <p:sp>
        <p:nvSpPr>
          <p:cNvPr id="14" name="Content Placeholder 14"/>
          <p:cNvSpPr txBox="1">
            <a:spLocks/>
          </p:cNvSpPr>
          <p:nvPr/>
        </p:nvSpPr>
        <p:spPr>
          <a:xfrm>
            <a:off x="482600" y="1581660"/>
            <a:ext cx="8229600" cy="5519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latin typeface="Calibri"/>
                <a:cs typeface="Calibri"/>
              </a:rPr>
              <a:t>Complete Link</a:t>
            </a:r>
          </a:p>
        </p:txBody>
      </p:sp>
    </p:spTree>
    <p:extLst>
      <p:ext uri="{BB962C8B-B14F-4D97-AF65-F5344CB8AC3E}">
        <p14:creationId xmlns:p14="http://schemas.microsoft.com/office/powerpoint/2010/main" val="4510526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Different measures of nearest clusters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Content Placeholder 14"/>
          <p:cNvSpPr txBox="1">
            <a:spLocks/>
          </p:cNvSpPr>
          <p:nvPr/>
        </p:nvSpPr>
        <p:spPr>
          <a:xfrm>
            <a:off x="482600" y="1581660"/>
            <a:ext cx="8229600" cy="5519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latin typeface="Calibri"/>
                <a:cs typeface="Calibri"/>
              </a:rPr>
              <a:t>Average Link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55897" b="15751"/>
          <a:stretch/>
        </p:blipFill>
        <p:spPr>
          <a:xfrm>
            <a:off x="207904" y="2376501"/>
            <a:ext cx="8682096" cy="685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6943"/>
            <a:ext cx="3810000" cy="2088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6400" y="4134806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Robust against noise.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78263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Calibri" charset="0"/>
              </a:rPr>
              <a:t>Conclusions: Agglomerative Clustering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3600" dirty="0">
                <a:latin typeface="Calibri" charset="0"/>
              </a:rPr>
              <a:t>Good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</a:rPr>
              <a:t>Simple to implement, widespread </a:t>
            </a:r>
            <a:r>
              <a:rPr lang="en-US" sz="3000" dirty="0" smtClean="0">
                <a:latin typeface="Calibri" charset="0"/>
              </a:rPr>
              <a:t>application.</a:t>
            </a:r>
            <a:endParaRPr lang="en-US" sz="3000" dirty="0"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</a:rPr>
              <a:t>Clusters have adaptive </a:t>
            </a:r>
            <a:r>
              <a:rPr lang="en-US" sz="3000" dirty="0" smtClean="0">
                <a:latin typeface="Calibri" charset="0"/>
              </a:rPr>
              <a:t>shapes.</a:t>
            </a:r>
            <a:endParaRPr lang="en-US" sz="3000" dirty="0"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</a:rPr>
              <a:t>Provides a hierarchy of </a:t>
            </a:r>
            <a:r>
              <a:rPr lang="en-US" sz="3000" dirty="0" smtClean="0">
                <a:latin typeface="Calibri" charset="0"/>
              </a:rPr>
              <a:t>clusters.</a:t>
            </a:r>
          </a:p>
          <a:p>
            <a:pPr>
              <a:lnSpc>
                <a:spcPct val="80000"/>
              </a:lnSpc>
            </a:pPr>
            <a:r>
              <a:rPr lang="en-US" sz="3000" dirty="0" smtClean="0">
                <a:latin typeface="Calibri" charset="0"/>
              </a:rPr>
              <a:t>No need to specify number of clusters in advance.</a:t>
            </a:r>
            <a:endParaRPr lang="en-US" sz="3000" dirty="0">
              <a:latin typeface="Calibri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3000" dirty="0">
              <a:latin typeface="Calibri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en-US" sz="3600" dirty="0">
                <a:latin typeface="Calibri" charset="0"/>
              </a:rPr>
              <a:t>Bad</a:t>
            </a: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</a:rPr>
              <a:t>May have imbalanced </a:t>
            </a:r>
            <a:r>
              <a:rPr lang="en-US" sz="3000" dirty="0" smtClean="0">
                <a:latin typeface="Calibri" charset="0"/>
              </a:rPr>
              <a:t>clusters.</a:t>
            </a:r>
            <a:endParaRPr lang="en-US" sz="3000" dirty="0"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000" dirty="0">
                <a:latin typeface="Calibri" charset="0"/>
              </a:rPr>
              <a:t>Still have to choose number of clusters or </a:t>
            </a:r>
            <a:r>
              <a:rPr lang="en-US" sz="3000" dirty="0" smtClean="0">
                <a:latin typeface="Calibri" charset="0"/>
              </a:rPr>
              <a:t>threshold.</a:t>
            </a:r>
            <a:endParaRPr lang="en-US" sz="3000" dirty="0"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3000" dirty="0" smtClean="0">
                <a:latin typeface="Calibri" charset="0"/>
              </a:rPr>
              <a:t>Does not scale well. Runtime of O(n</a:t>
            </a:r>
            <a:r>
              <a:rPr lang="en-US" sz="3000" baseline="30000" dirty="0" smtClean="0">
                <a:latin typeface="Calibri" charset="0"/>
              </a:rPr>
              <a:t>3</a:t>
            </a:r>
            <a:r>
              <a:rPr lang="en-US" sz="3000" dirty="0" smtClean="0">
                <a:latin typeface="Calibri" charset="0"/>
              </a:rPr>
              <a:t>).</a:t>
            </a:r>
          </a:p>
          <a:p>
            <a:pPr>
              <a:lnSpc>
                <a:spcPct val="80000"/>
              </a:lnSpc>
            </a:pPr>
            <a:r>
              <a:rPr lang="en-US" sz="3000" dirty="0" smtClean="0">
                <a:latin typeface="Calibri" charset="0"/>
              </a:rPr>
              <a:t>Can get stuck at a local optima.</a:t>
            </a:r>
            <a:endParaRPr lang="en-US" sz="3000" dirty="0">
              <a:latin typeface="Calibri" charset="0"/>
            </a:endParaRPr>
          </a:p>
          <a:p>
            <a:pPr>
              <a:lnSpc>
                <a:spcPct val="80000"/>
              </a:lnSpc>
              <a:buFont typeface="Arial" charset="0"/>
              <a:buNone/>
            </a:pPr>
            <a:endParaRPr lang="en-US" sz="3000" dirty="0"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2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Goals of Segmentation</a:t>
            </a:r>
            <a:endParaRPr lang="de-CH" dirty="0" smtClean="0"/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smtClean="0"/>
              <a:t>Separate image into coherent “objects”</a:t>
            </a:r>
          </a:p>
          <a:p>
            <a:endParaRPr lang="de-CH" smtClean="0"/>
          </a:p>
        </p:txBody>
      </p:sp>
      <p:grpSp>
        <p:nvGrpSpPr>
          <p:cNvPr id="48134" name="Group 11"/>
          <p:cNvGrpSpPr>
            <a:grpSpLocks/>
          </p:cNvGrpSpPr>
          <p:nvPr/>
        </p:nvGrpSpPr>
        <p:grpSpPr bwMode="auto">
          <a:xfrm>
            <a:off x="1943100" y="1857375"/>
            <a:ext cx="5486400" cy="4122738"/>
            <a:chOff x="1860588" y="1857165"/>
            <a:chExt cx="5486400" cy="4122925"/>
          </a:xfrm>
        </p:grpSpPr>
        <p:pic>
          <p:nvPicPr>
            <p:cNvPr id="4813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5351" y="2246290"/>
              <a:ext cx="2662237" cy="1776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988" y="2246290"/>
              <a:ext cx="2667000" cy="177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88" y="4200503"/>
              <a:ext cx="2667000" cy="177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9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988" y="4200503"/>
              <a:ext cx="2667000" cy="1779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773401" y="1860340"/>
              <a:ext cx="850900" cy="369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Image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4757776" y="1857165"/>
              <a:ext cx="2506662" cy="3699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Human segmentation</a:t>
              </a:r>
            </a:p>
          </p:txBody>
        </p:sp>
      </p:grpSp>
      <p:sp>
        <p:nvSpPr>
          <p:cNvPr id="48135" name="TextBox 19"/>
          <p:cNvSpPr txBox="1">
            <a:spLocks noChangeArrowheads="1"/>
          </p:cNvSpPr>
          <p:nvPr/>
        </p:nvSpPr>
        <p:spPr bwMode="auto">
          <a:xfrm>
            <a:off x="6458377" y="5980113"/>
            <a:ext cx="265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Svetlana </a:t>
            </a:r>
            <a:r>
              <a:rPr lang="en-US" sz="1400" b="0" dirty="0" err="1">
                <a:solidFill>
                  <a:srgbClr val="000000"/>
                </a:solidFill>
              </a:rPr>
              <a:t>Lazebnik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23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learn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Introduction to segmentation and clustering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Gestalt theory for perceptual grouping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Agglomerative clustering</a:t>
            </a:r>
          </a:p>
          <a:p>
            <a:r>
              <a:rPr lang="en-US" dirty="0" err="1"/>
              <a:t>Oversegmentation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67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274638"/>
            <a:ext cx="5867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 we segment using Clustering?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1600200"/>
            <a:ext cx="5257800" cy="4525963"/>
          </a:xfrm>
        </p:spPr>
        <p:txBody>
          <a:bodyPr/>
          <a:lstStyle/>
          <a:p>
            <a:r>
              <a:rPr lang="en-US" dirty="0" smtClean="0"/>
              <a:t>Solution: </a:t>
            </a:r>
            <a:r>
              <a:rPr lang="en-US" dirty="0" err="1" smtClean="0"/>
              <a:t>Oversegmentation</a:t>
            </a:r>
            <a:r>
              <a:rPr lang="en-US" dirty="0" smtClean="0"/>
              <a:t> algorithm</a:t>
            </a:r>
          </a:p>
          <a:p>
            <a:pPr lvl="1"/>
            <a:r>
              <a:rPr lang="en-US" dirty="0"/>
              <a:t>Introduced by </a:t>
            </a:r>
            <a:r>
              <a:rPr lang="en-US" i="1" dirty="0" err="1"/>
              <a:t>Felzenszwalb</a:t>
            </a:r>
            <a:r>
              <a:rPr lang="en-US" i="1" dirty="0"/>
              <a:t> and </a:t>
            </a:r>
            <a:r>
              <a:rPr lang="en-US" i="1" dirty="0" err="1" smtClean="0"/>
              <a:t>Huttenlocher</a:t>
            </a:r>
            <a:r>
              <a:rPr lang="en-US" i="1" dirty="0" smtClean="0"/>
              <a:t> </a:t>
            </a:r>
            <a:r>
              <a:rPr lang="en-US" dirty="0" smtClean="0"/>
              <a:t>in the paper </a:t>
            </a:r>
            <a:r>
              <a:rPr lang="en-US" dirty="0"/>
              <a:t>titled </a:t>
            </a:r>
            <a:r>
              <a:rPr lang="en-US" i="1" dirty="0"/>
              <a:t>Efficient Graph-Based Image </a:t>
            </a:r>
            <a:r>
              <a:rPr lang="en-US" i="1" dirty="0" smtClean="0"/>
              <a:t>Segmentation.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2108200" cy="313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462" y="3090863"/>
            <a:ext cx="20701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449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Formulation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458200" cy="3763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Graph G = (V, E) </a:t>
            </a:r>
            <a:endParaRPr lang="en-US" dirty="0" smtClean="0"/>
          </a:p>
          <a:p>
            <a:r>
              <a:rPr lang="en-US" dirty="0" smtClean="0"/>
              <a:t>V </a:t>
            </a:r>
            <a:r>
              <a:rPr lang="en-US" dirty="0"/>
              <a:t>is set of nodes (i.e. pixels) </a:t>
            </a:r>
            <a:endParaRPr lang="en-US" dirty="0" smtClean="0"/>
          </a:p>
          <a:p>
            <a:r>
              <a:rPr lang="en-US" dirty="0" smtClean="0"/>
              <a:t>E </a:t>
            </a:r>
            <a:r>
              <a:rPr lang="en-US" dirty="0"/>
              <a:t>is a set of undirected edges between pairs of pixels </a:t>
            </a:r>
            <a:endParaRPr lang="en-US" dirty="0" smtClean="0"/>
          </a:p>
          <a:p>
            <a:r>
              <a:rPr lang="en-US" dirty="0" smtClean="0"/>
              <a:t>w(vi </a:t>
            </a:r>
            <a:r>
              <a:rPr lang="en-US" dirty="0"/>
              <a:t>, </a:t>
            </a:r>
            <a:r>
              <a:rPr lang="en-US" dirty="0" err="1"/>
              <a:t>vj</a:t>
            </a:r>
            <a:r>
              <a:rPr lang="en-US" dirty="0"/>
              <a:t> ) is the weight of the edge between nodes vi and </a:t>
            </a:r>
            <a:r>
              <a:rPr lang="en-US" dirty="0" err="1"/>
              <a:t>vj</a:t>
            </a:r>
            <a:r>
              <a:rPr lang="en-US" dirty="0"/>
              <a:t> . </a:t>
            </a:r>
            <a:endParaRPr lang="en-US" dirty="0" smtClean="0"/>
          </a:p>
          <a:p>
            <a:r>
              <a:rPr lang="en-US" dirty="0" smtClean="0"/>
              <a:t>S </a:t>
            </a:r>
            <a:r>
              <a:rPr lang="en-US" dirty="0"/>
              <a:t>is a segmentation of a graph G such that G’ = (V, E’) where E’ ⊂ E. </a:t>
            </a:r>
            <a:endParaRPr lang="en-US" dirty="0" smtClean="0"/>
          </a:p>
          <a:p>
            <a:r>
              <a:rPr lang="en-US" dirty="0" smtClean="0"/>
              <a:t>S </a:t>
            </a:r>
            <a:r>
              <a:rPr lang="en-US" dirty="0"/>
              <a:t>divides G into G’ such that it contains distinct </a:t>
            </a:r>
            <a:r>
              <a:rPr lang="en-US" dirty="0" smtClean="0"/>
              <a:t>clusters </a:t>
            </a:r>
            <a:r>
              <a:rPr lang="en-US" dirty="0"/>
              <a:t>C.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186" y="1142999"/>
            <a:ext cx="2384393" cy="201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574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9618"/>
            <a:ext cx="533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Predicate for segmentation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15718"/>
            <a:ext cx="8229600" cy="3382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Predicate D determines whether there is a boundary for segmentation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Where </a:t>
            </a:r>
            <a:endParaRPr lang="en-US" dirty="0" smtClean="0"/>
          </a:p>
          <a:p>
            <a:r>
              <a:rPr lang="en-US" dirty="0" err="1"/>
              <a:t>d</a:t>
            </a:r>
            <a:r>
              <a:rPr lang="en-US" dirty="0" err="1" smtClean="0"/>
              <a:t>if</a:t>
            </a:r>
            <a:r>
              <a:rPr lang="en-US" dirty="0" smtClean="0"/>
              <a:t>(C1 </a:t>
            </a:r>
            <a:r>
              <a:rPr lang="en-US" dirty="0"/>
              <a:t>, C2 ) is the difference between two </a:t>
            </a:r>
            <a:r>
              <a:rPr lang="en-US" dirty="0" smtClean="0"/>
              <a:t>clusters. </a:t>
            </a:r>
          </a:p>
          <a:p>
            <a:r>
              <a:rPr lang="en-US" dirty="0"/>
              <a:t>i</a:t>
            </a:r>
            <a:r>
              <a:rPr lang="en-US" dirty="0" smtClean="0"/>
              <a:t>n(C1 </a:t>
            </a:r>
            <a:r>
              <a:rPr lang="en-US" dirty="0"/>
              <a:t>, C2 ) is the internal different in the clusters </a:t>
            </a:r>
            <a:r>
              <a:rPr lang="en-US" dirty="0" smtClean="0"/>
              <a:t>C1 </a:t>
            </a:r>
            <a:r>
              <a:rPr lang="en-US" dirty="0"/>
              <a:t>and C2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698" y="226518"/>
            <a:ext cx="2590800" cy="248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3492798"/>
            <a:ext cx="5339403" cy="103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160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00" y="339921"/>
            <a:ext cx="2565400" cy="2578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67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Predicate for Segmentation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008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Predicate D determines whether there is a boundary for segmentation. </a:t>
            </a:r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The </a:t>
            </a:r>
            <a:r>
              <a:rPr lang="en-US" sz="2800" dirty="0"/>
              <a:t>different between two components is the minimum weight edge that connects a node vi in clusters </a:t>
            </a:r>
            <a:r>
              <a:rPr lang="en-US" sz="2800" dirty="0" smtClean="0"/>
              <a:t>C1 </a:t>
            </a:r>
            <a:r>
              <a:rPr lang="en-US" sz="2800" dirty="0"/>
              <a:t>to node </a:t>
            </a:r>
            <a:r>
              <a:rPr lang="en-US" sz="2800" dirty="0" err="1"/>
              <a:t>vj</a:t>
            </a:r>
            <a:r>
              <a:rPr lang="en-US" sz="2800" dirty="0"/>
              <a:t> in C2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49" y="2471112"/>
            <a:ext cx="5314058" cy="10340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11" y="3626500"/>
            <a:ext cx="4589017" cy="79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653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800" y="339921"/>
            <a:ext cx="2565400" cy="2578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67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Predicate for Segmentation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008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Predicate D determines whether there is a boundary for segmentation. </a:t>
            </a:r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In(C1, C2) </a:t>
            </a:r>
            <a:r>
              <a:rPr lang="en-US" sz="2800" dirty="0"/>
              <a:t>is to the maximum weight edge that connects two nodes in the same component.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49" y="2471113"/>
            <a:ext cx="4699000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00" y="3385513"/>
            <a:ext cx="3822700" cy="660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618" y="4045913"/>
            <a:ext cx="41910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611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Predicate for Segmentation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67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k/|C| </a:t>
            </a:r>
            <a:r>
              <a:rPr lang="en-US" dirty="0"/>
              <a:t>sets the threshold by which the components need to be different from the internal nodes in a component. </a:t>
            </a:r>
            <a:endParaRPr lang="en-US" dirty="0" smtClean="0"/>
          </a:p>
          <a:p>
            <a:r>
              <a:rPr lang="en-US" dirty="0" smtClean="0"/>
              <a:t>Properties </a:t>
            </a:r>
            <a:r>
              <a:rPr lang="en-US" dirty="0"/>
              <a:t>of constant </a:t>
            </a:r>
            <a:r>
              <a:rPr lang="en-US" dirty="0" smtClean="0"/>
              <a:t>k:</a:t>
            </a:r>
          </a:p>
          <a:p>
            <a:pPr lvl="1"/>
            <a:r>
              <a:rPr lang="en-US" dirty="0" smtClean="0"/>
              <a:t>If </a:t>
            </a:r>
            <a:r>
              <a:rPr lang="en-US" dirty="0"/>
              <a:t>k is large, it causes a preference of larger objects. </a:t>
            </a:r>
          </a:p>
          <a:p>
            <a:pPr lvl="1"/>
            <a:r>
              <a:rPr lang="en-US" dirty="0" smtClean="0"/>
              <a:t>k </a:t>
            </a:r>
            <a:r>
              <a:rPr lang="en-US" dirty="0"/>
              <a:t>does not set a minimum size for components.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4038600"/>
            <a:ext cx="8356600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396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1143000"/>
          </a:xfrm>
        </p:spPr>
        <p:txBody>
          <a:bodyPr/>
          <a:lstStyle/>
          <a:p>
            <a:r>
              <a:rPr lang="en-US" dirty="0" smtClean="0"/>
              <a:t>Features and weights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5893"/>
            <a:ext cx="62484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Project every pixel into feature space defined by (x, y, r, g, b). </a:t>
            </a:r>
            <a:endParaRPr lang="en-US" dirty="0" smtClean="0"/>
          </a:p>
          <a:p>
            <a:r>
              <a:rPr lang="en-US" dirty="0"/>
              <a:t>Every pixel is connected to its 8 neighboring pixels and the weights are determined by the difference in intensities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Weights </a:t>
            </a:r>
            <a:r>
              <a:rPr lang="en-US" dirty="0"/>
              <a:t>between pixels are determined using L2 (Euclidian) distance in feature space.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Edges </a:t>
            </a:r>
            <a:r>
              <a:rPr lang="en-US" dirty="0"/>
              <a:t>are chosen for only top ten nearest neighbors in feature space to ensure run time of O(n log n) where n is number of pixels.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689" y="2133600"/>
            <a:ext cx="15494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511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4681"/>
            <a:ext cx="8229600" cy="3037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3427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have learned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to segmentation and clustering</a:t>
            </a:r>
          </a:p>
          <a:p>
            <a:r>
              <a:rPr lang="en-US" dirty="0" smtClean="0"/>
              <a:t>Gestalt theory for perceptual grouping</a:t>
            </a:r>
          </a:p>
          <a:p>
            <a:r>
              <a:rPr lang="en-US" dirty="0" smtClean="0"/>
              <a:t>Agglomerative clustering</a:t>
            </a:r>
          </a:p>
          <a:p>
            <a:r>
              <a:rPr lang="en-US" dirty="0" err="1"/>
              <a:t>Oversegmentation</a:t>
            </a:r>
            <a:endParaRPr lang="en-US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47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Goals of Segmentation</a:t>
            </a:r>
            <a:endParaRPr lang="de-CH" dirty="0" smtClean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r>
              <a:rPr lang="en-US" dirty="0" smtClean="0"/>
              <a:t>Separate image into coherent “objects”</a:t>
            </a:r>
          </a:p>
          <a:p>
            <a:r>
              <a:rPr lang="en-US" dirty="0" smtClean="0"/>
              <a:t>Group together similar-looking pixels for efficiency of further processing</a:t>
            </a:r>
          </a:p>
          <a:p>
            <a:endParaRPr lang="de-CH" dirty="0" smtClean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3" y="3275013"/>
            <a:ext cx="2241550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3276600"/>
            <a:ext cx="22764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881312" y="6019800"/>
            <a:ext cx="61102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cs typeface="Arial" pitchFamily="34" charset="0"/>
              </a:rPr>
              <a:t>X. </a:t>
            </a:r>
            <a:r>
              <a:rPr lang="en-US" sz="1200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Ren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Arial" pitchFamily="34" charset="0"/>
              </a:rPr>
              <a:t> and J. </a:t>
            </a:r>
            <a:r>
              <a:rPr lang="en-US" sz="1200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Malik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Arial" pitchFamily="34" charset="0"/>
              </a:rPr>
              <a:t>. 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Arial" pitchFamily="34" charset="0"/>
                <a:hlinkClick r:id="rId4"/>
              </a:rPr>
              <a:t>Learning a classification model for segmentation.</a:t>
            </a:r>
            <a:r>
              <a:rPr lang="en-US" sz="1200" dirty="0">
                <a:solidFill>
                  <a:srgbClr val="000000"/>
                </a:solidFill>
                <a:latin typeface="+mn-lt"/>
                <a:cs typeface="Arial" pitchFamily="34" charset="0"/>
              </a:rPr>
              <a:t> ICCV 2003.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076325" y="4419600"/>
            <a:ext cx="18557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>
                <a:solidFill>
                  <a:srgbClr val="000000"/>
                </a:solidFill>
                <a:cs typeface="Arial" pitchFamily="34" charset="0"/>
              </a:rPr>
              <a:t>“superpixels”</a:t>
            </a:r>
          </a:p>
        </p:txBody>
      </p:sp>
      <p:sp>
        <p:nvSpPr>
          <p:cNvPr id="49162" name="TextBox 19"/>
          <p:cNvSpPr txBox="1">
            <a:spLocks noChangeArrowheads="1"/>
          </p:cNvSpPr>
          <p:nvPr/>
        </p:nvSpPr>
        <p:spPr bwMode="auto">
          <a:xfrm rot="16200000">
            <a:off x="7664450" y="4876408"/>
            <a:ext cx="2651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bg2"/>
                </a:solidFill>
                <a:latin typeface="Trebuchet MS" pitchFamily="34" charset="0"/>
              </a:defRPr>
            </a:lvl1pPr>
            <a:lvl2pPr marL="742950" indent="-285750">
              <a:defRPr sz="2000" b="1">
                <a:solidFill>
                  <a:schemeClr val="bg2"/>
                </a:solidFill>
                <a:latin typeface="Trebuchet MS" pitchFamily="34" charset="0"/>
              </a:defRPr>
            </a:lvl2pPr>
            <a:lvl3pPr marL="11430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3pPr>
            <a:lvl4pPr marL="16002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4pPr>
            <a:lvl5pPr marL="2057400" indent="-228600">
              <a:defRPr sz="2000" b="1">
                <a:solidFill>
                  <a:schemeClr val="bg2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2"/>
                </a:solidFill>
                <a:latin typeface="Trebuchet MS" pitchFamily="34" charset="0"/>
              </a:defRPr>
            </a:lvl9pPr>
          </a:lstStyle>
          <a:p>
            <a:r>
              <a:rPr lang="en-US" sz="1400" b="0" dirty="0">
                <a:solidFill>
                  <a:srgbClr val="000000"/>
                </a:solidFill>
              </a:rPr>
              <a:t>Slide credit: Svetlana </a:t>
            </a:r>
            <a:r>
              <a:rPr lang="en-US" sz="1400" b="0" dirty="0" err="1">
                <a:solidFill>
                  <a:srgbClr val="000000"/>
                </a:solidFill>
              </a:rPr>
              <a:t>Lazebnik</a:t>
            </a:r>
            <a:endParaRPr lang="de-CH" sz="1400" b="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73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Segmentation for feature support</a:t>
            </a:r>
          </a:p>
        </p:txBody>
      </p:sp>
      <p:pic>
        <p:nvPicPr>
          <p:cNvPr id="14339" name="Picture 13" descr="amtrak_patch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3854450"/>
            <a:ext cx="1150937" cy="12604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 Box 14"/>
          <p:cNvSpPr txBox="1">
            <a:spLocks noChangeArrowheads="1"/>
          </p:cNvSpPr>
          <p:nvPr/>
        </p:nvSpPr>
        <p:spPr bwMode="auto">
          <a:xfrm>
            <a:off x="7207250" y="3438525"/>
            <a:ext cx="1936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50x50 Patch</a:t>
            </a:r>
          </a:p>
        </p:txBody>
      </p:sp>
      <p:sp>
        <p:nvSpPr>
          <p:cNvPr id="14341" name="Text Box 15"/>
          <p:cNvSpPr txBox="1">
            <a:spLocks noChangeArrowheads="1"/>
          </p:cNvSpPr>
          <p:nvPr/>
        </p:nvSpPr>
        <p:spPr bwMode="auto">
          <a:xfrm>
            <a:off x="228600" y="3425825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/>
              <a:t>50x50 Patch</a:t>
            </a:r>
          </a:p>
        </p:txBody>
      </p:sp>
      <p:pic>
        <p:nvPicPr>
          <p:cNvPr id="14342" name="Picture 25" descr="amtrak_patch2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3881438"/>
            <a:ext cx="1150937" cy="1260475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3" descr="Amtrak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81200"/>
            <a:ext cx="50736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8"/>
          <p:cNvSpPr>
            <a:spLocks noChangeAspect="1" noChangeArrowheads="1"/>
          </p:cNvSpPr>
          <p:nvPr/>
        </p:nvSpPr>
        <p:spPr bwMode="auto">
          <a:xfrm>
            <a:off x="2590800" y="4381500"/>
            <a:ext cx="287338" cy="265113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Rectangle 9"/>
          <p:cNvSpPr>
            <a:spLocks noChangeAspect="1" noChangeArrowheads="1"/>
          </p:cNvSpPr>
          <p:nvPr/>
        </p:nvSpPr>
        <p:spPr bwMode="auto">
          <a:xfrm>
            <a:off x="4467225" y="4114800"/>
            <a:ext cx="287338" cy="28575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Freeform 29"/>
          <p:cNvSpPr>
            <a:spLocks/>
          </p:cNvSpPr>
          <p:nvPr/>
        </p:nvSpPr>
        <p:spPr bwMode="auto">
          <a:xfrm>
            <a:off x="2863850" y="2400300"/>
            <a:ext cx="4270375" cy="2333625"/>
          </a:xfrm>
          <a:custGeom>
            <a:avLst/>
            <a:gdLst>
              <a:gd name="T0" fmla="*/ 2147483647 w 2243"/>
              <a:gd name="T1" fmla="*/ 2147483647 h 1386"/>
              <a:gd name="T2" fmla="*/ 2147483647 w 2243"/>
              <a:gd name="T3" fmla="*/ 2147483647 h 1386"/>
              <a:gd name="T4" fmla="*/ 0 w 2243"/>
              <a:gd name="T5" fmla="*/ 2147483647 h 1386"/>
              <a:gd name="T6" fmla="*/ 0 w 2243"/>
              <a:gd name="T7" fmla="*/ 2147483647 h 1386"/>
              <a:gd name="T8" fmla="*/ 2147483647 w 2243"/>
              <a:gd name="T9" fmla="*/ 2147483647 h 1386"/>
              <a:gd name="T10" fmla="*/ 2147483647 w 2243"/>
              <a:gd name="T11" fmla="*/ 2147483647 h 1386"/>
              <a:gd name="T12" fmla="*/ 2147483647 w 2243"/>
              <a:gd name="T13" fmla="*/ 2147483647 h 1386"/>
              <a:gd name="T14" fmla="*/ 2147483647 w 2243"/>
              <a:gd name="T15" fmla="*/ 2147483647 h 1386"/>
              <a:gd name="T16" fmla="*/ 2147483647 w 2243"/>
              <a:gd name="T17" fmla="*/ 0 h 1386"/>
              <a:gd name="T18" fmla="*/ 2147483647 w 2243"/>
              <a:gd name="T19" fmla="*/ 2147483647 h 1386"/>
              <a:gd name="T20" fmla="*/ 2147483647 w 2243"/>
              <a:gd name="T21" fmla="*/ 2147483647 h 1386"/>
              <a:gd name="T22" fmla="*/ 2147483647 w 2243"/>
              <a:gd name="T23" fmla="*/ 2147483647 h 1386"/>
              <a:gd name="T24" fmla="*/ 2147483647 w 2243"/>
              <a:gd name="T25" fmla="*/ 2147483647 h 1386"/>
              <a:gd name="T26" fmla="*/ 2147483647 w 2243"/>
              <a:gd name="T27" fmla="*/ 2147483647 h 1386"/>
              <a:gd name="T28" fmla="*/ 2147483647 w 2243"/>
              <a:gd name="T29" fmla="*/ 2147483647 h 1386"/>
              <a:gd name="T30" fmla="*/ 2147483647 w 2243"/>
              <a:gd name="T31" fmla="*/ 2147483647 h 1386"/>
              <a:gd name="T32" fmla="*/ 2147483647 w 2243"/>
              <a:gd name="T33" fmla="*/ 2147483647 h 1386"/>
              <a:gd name="T34" fmla="*/ 2147483647 w 2243"/>
              <a:gd name="T35" fmla="*/ 2147483647 h 138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43"/>
              <a:gd name="T55" fmla="*/ 0 h 1386"/>
              <a:gd name="T56" fmla="*/ 2243 w 2243"/>
              <a:gd name="T57" fmla="*/ 1386 h 138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43" h="1386">
                <a:moveTo>
                  <a:pt x="70" y="1319"/>
                </a:moveTo>
                <a:lnTo>
                  <a:pt x="48" y="1277"/>
                </a:lnTo>
                <a:lnTo>
                  <a:pt x="0" y="1037"/>
                </a:lnTo>
                <a:lnTo>
                  <a:pt x="0" y="989"/>
                </a:lnTo>
                <a:lnTo>
                  <a:pt x="48" y="989"/>
                </a:lnTo>
                <a:lnTo>
                  <a:pt x="48" y="509"/>
                </a:lnTo>
                <a:lnTo>
                  <a:pt x="166" y="103"/>
                </a:lnTo>
                <a:lnTo>
                  <a:pt x="400" y="10"/>
                </a:lnTo>
                <a:lnTo>
                  <a:pt x="669" y="0"/>
                </a:lnTo>
                <a:lnTo>
                  <a:pt x="950" y="51"/>
                </a:lnTo>
                <a:lnTo>
                  <a:pt x="1693" y="717"/>
                </a:lnTo>
                <a:lnTo>
                  <a:pt x="1872" y="759"/>
                </a:lnTo>
                <a:lnTo>
                  <a:pt x="2243" y="797"/>
                </a:lnTo>
                <a:lnTo>
                  <a:pt x="2243" y="887"/>
                </a:lnTo>
                <a:lnTo>
                  <a:pt x="1776" y="941"/>
                </a:lnTo>
                <a:lnTo>
                  <a:pt x="717" y="1386"/>
                </a:lnTo>
                <a:lnTo>
                  <a:pt x="96" y="1373"/>
                </a:lnTo>
                <a:lnTo>
                  <a:pt x="70" y="1319"/>
                </a:ln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7" name="Line 4"/>
          <p:cNvSpPr>
            <a:spLocks noChangeShapeType="1"/>
          </p:cNvSpPr>
          <p:nvPr/>
        </p:nvSpPr>
        <p:spPr bwMode="auto">
          <a:xfrm flipH="1">
            <a:off x="1716088" y="4502150"/>
            <a:ext cx="773112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Line 6"/>
          <p:cNvSpPr>
            <a:spLocks noChangeShapeType="1"/>
          </p:cNvSpPr>
          <p:nvPr/>
        </p:nvSpPr>
        <p:spPr bwMode="auto">
          <a:xfrm>
            <a:off x="4930775" y="4268788"/>
            <a:ext cx="2543175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017757" y="6019800"/>
            <a:ext cx="17750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ea typeface="+mn-ea"/>
              </a:rPr>
              <a:t>Slide: Derek </a:t>
            </a:r>
            <a:r>
              <a:rPr lang="en-US" sz="1600" dirty="0" err="1">
                <a:solidFill>
                  <a:srgbClr val="000000"/>
                </a:solidFill>
                <a:ea typeface="+mn-ea"/>
              </a:rPr>
              <a:t>Hoiem</a:t>
            </a:r>
            <a:endParaRPr lang="en-US" sz="16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71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Segmentation for efficiency</a:t>
            </a:r>
          </a:p>
        </p:txBody>
      </p:sp>
      <p:pic>
        <p:nvPicPr>
          <p:cNvPr id="15363" name="Picture 5" descr="Amtrak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2971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Amtrak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85850"/>
            <a:ext cx="28463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AutoShape 28"/>
          <p:cNvSpPr>
            <a:spLocks noChangeArrowheads="1"/>
          </p:cNvSpPr>
          <p:nvPr/>
        </p:nvSpPr>
        <p:spPr bwMode="auto">
          <a:xfrm>
            <a:off x="4191000" y="2000250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Text Box 33"/>
          <p:cNvSpPr txBox="1">
            <a:spLocks noChangeArrowheads="1"/>
          </p:cNvSpPr>
          <p:nvPr/>
        </p:nvSpPr>
        <p:spPr bwMode="auto">
          <a:xfrm>
            <a:off x="4648200" y="3167063"/>
            <a:ext cx="3886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[</a:t>
            </a:r>
            <a:r>
              <a:rPr lang="en-US" sz="1600" dirty="0" err="1"/>
              <a:t>Felzenszwalb</a:t>
            </a:r>
            <a:r>
              <a:rPr lang="en-US" sz="1600" dirty="0"/>
              <a:t> and </a:t>
            </a:r>
            <a:r>
              <a:rPr lang="en-US" sz="1600" dirty="0" err="1"/>
              <a:t>Huttenlocher</a:t>
            </a:r>
            <a:r>
              <a:rPr lang="en-US" sz="1600" dirty="0"/>
              <a:t> 2004]</a:t>
            </a:r>
          </a:p>
        </p:txBody>
      </p:sp>
      <p:pic>
        <p:nvPicPr>
          <p:cNvPr id="153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581400"/>
            <a:ext cx="2349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40138"/>
            <a:ext cx="23622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33"/>
          <p:cNvSpPr txBox="1">
            <a:spLocks noChangeArrowheads="1"/>
          </p:cNvSpPr>
          <p:nvPr/>
        </p:nvSpPr>
        <p:spPr bwMode="auto">
          <a:xfrm>
            <a:off x="1066800" y="5867400"/>
            <a:ext cx="3124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[</a:t>
            </a:r>
            <a:r>
              <a:rPr lang="en-US" sz="1600" dirty="0" err="1"/>
              <a:t>Hoiem</a:t>
            </a:r>
            <a:r>
              <a:rPr lang="en-US" sz="1600" dirty="0"/>
              <a:t> et al. 2005, Mori 2005]</a:t>
            </a:r>
          </a:p>
        </p:txBody>
      </p:sp>
      <p:sp>
        <p:nvSpPr>
          <p:cNvPr id="15370" name="Text Box 33"/>
          <p:cNvSpPr txBox="1">
            <a:spLocks noChangeArrowheads="1"/>
          </p:cNvSpPr>
          <p:nvPr/>
        </p:nvSpPr>
        <p:spPr bwMode="auto">
          <a:xfrm>
            <a:off x="5105400" y="5867400"/>
            <a:ext cx="2057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[Shi and Malik 2001]</a:t>
            </a:r>
          </a:p>
        </p:txBody>
      </p:sp>
      <p:sp>
        <p:nvSpPr>
          <p:cNvPr id="15371" name="AutoShape 28"/>
          <p:cNvSpPr>
            <a:spLocks noChangeArrowheads="1"/>
          </p:cNvSpPr>
          <p:nvPr/>
        </p:nvSpPr>
        <p:spPr bwMode="auto">
          <a:xfrm>
            <a:off x="4191000" y="4648200"/>
            <a:ext cx="533400" cy="358775"/>
          </a:xfrm>
          <a:prstGeom prst="rightArrow">
            <a:avLst>
              <a:gd name="adj1" fmla="val 50000"/>
              <a:gd name="adj2" fmla="val 471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7017757" y="6019800"/>
            <a:ext cx="17750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ea typeface="+mn-ea"/>
              </a:rPr>
              <a:t>Slide: Derek </a:t>
            </a:r>
            <a:r>
              <a:rPr lang="en-US" sz="1600" dirty="0" err="1">
                <a:solidFill>
                  <a:srgbClr val="000000"/>
                </a:solidFill>
                <a:ea typeface="+mn-ea"/>
              </a:rPr>
              <a:t>Hoiem</a:t>
            </a:r>
            <a:endParaRPr lang="en-US" sz="16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54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Segmentation as a result</a:t>
            </a:r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143000"/>
            <a:ext cx="3309938" cy="2209800"/>
          </a:xfrm>
          <a:noFill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1242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429000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29000"/>
            <a:ext cx="28956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3690144" y="5943600"/>
            <a:ext cx="2017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/>
              <a:t>Rother</a:t>
            </a:r>
            <a:r>
              <a:rPr lang="en-US" dirty="0"/>
              <a:t> et al. 2004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24-Oct-17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DC490-98B8-074B-BB30-37775A2447E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25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223B_slides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CS223B_slides_template</Template>
  <TotalTime>11929</TotalTime>
  <Words>1492</Words>
  <Application>Microsoft Macintosh PowerPoint</Application>
  <PresentationFormat>On-screen Show (4:3)</PresentationFormat>
  <Paragraphs>397</Paragraphs>
  <Slides>59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Calibri</vt:lpstr>
      <vt:lpstr>Geneva</vt:lpstr>
      <vt:lpstr>ＭＳ Ｐゴシック</vt:lpstr>
      <vt:lpstr>Trebuchet MS</vt:lpstr>
      <vt:lpstr>Arial</vt:lpstr>
      <vt:lpstr>CS223B_slides_template</vt:lpstr>
      <vt:lpstr>Lecture: Clustering and Segmentation</vt:lpstr>
      <vt:lpstr>What we will learn today</vt:lpstr>
      <vt:lpstr>PowerPoint Presentation</vt:lpstr>
      <vt:lpstr>Image Segmentation</vt:lpstr>
      <vt:lpstr>The Goals of Segmentation</vt:lpstr>
      <vt:lpstr>The Goals of Segmentation</vt:lpstr>
      <vt:lpstr>Segmentation for feature support</vt:lpstr>
      <vt:lpstr>Segmentation for efficiency</vt:lpstr>
      <vt:lpstr>Segmentation as a result</vt:lpstr>
      <vt:lpstr>Types of segmentations</vt:lpstr>
      <vt:lpstr>One way to think about “segmentation” is Clustering</vt:lpstr>
      <vt:lpstr>Why do we cluster?</vt:lpstr>
      <vt:lpstr>How do we cluster?</vt:lpstr>
      <vt:lpstr>General ideas</vt:lpstr>
      <vt:lpstr>Examples of Grouping in Vision</vt:lpstr>
      <vt:lpstr>Similarity</vt:lpstr>
      <vt:lpstr>Symmetry</vt:lpstr>
      <vt:lpstr>Common Fate</vt:lpstr>
      <vt:lpstr>Proximity</vt:lpstr>
      <vt:lpstr>Muller-Lyer Illusion</vt:lpstr>
      <vt:lpstr>What we will learn today</vt:lpstr>
      <vt:lpstr>The Gestalt School</vt:lpstr>
      <vt:lpstr>Gestalt Theory</vt:lpstr>
      <vt:lpstr>Gestalt Factors</vt:lpstr>
      <vt:lpstr>Continuity through Occlusion Cues</vt:lpstr>
      <vt:lpstr>Continuity through Occlusion Cues</vt:lpstr>
      <vt:lpstr>Continuity through Occlusion Cues</vt:lpstr>
      <vt:lpstr>Continuity through Occlusion Cues</vt:lpstr>
      <vt:lpstr>Figure-Ground Discrimination </vt:lpstr>
      <vt:lpstr>The Ultimate Gestalt?</vt:lpstr>
      <vt:lpstr>What we will learn today</vt:lpstr>
      <vt:lpstr>What is similarity?</vt:lpstr>
      <vt:lpstr>Clustering: distance measure</vt:lpstr>
      <vt:lpstr>Defining Distance Measures</vt:lpstr>
      <vt:lpstr>Desirable Properties of a Clustering Algorithms</vt:lpstr>
      <vt:lpstr>Animated example</vt:lpstr>
      <vt:lpstr>Animated example</vt:lpstr>
      <vt:lpstr>Animated example</vt:lpstr>
      <vt:lpstr>Agglomerative clustering</vt:lpstr>
      <vt:lpstr>Agglomerative clustering</vt:lpstr>
      <vt:lpstr>Agglomerative clustering</vt:lpstr>
      <vt:lpstr>Agglomerative clustering</vt:lpstr>
      <vt:lpstr>Agglomerative clustering</vt:lpstr>
      <vt:lpstr>Agglomerative clustering</vt:lpstr>
      <vt:lpstr>Agglomerative Hierarchical Clustering - Algorithm</vt:lpstr>
      <vt:lpstr>Different measures of nearest clusters</vt:lpstr>
      <vt:lpstr>Different measures of nearest clusters</vt:lpstr>
      <vt:lpstr>Different measures of nearest clusters</vt:lpstr>
      <vt:lpstr>Conclusions: Agglomerative Clustering</vt:lpstr>
      <vt:lpstr>What we will learn today?</vt:lpstr>
      <vt:lpstr>How do we segment using Clustering?</vt:lpstr>
      <vt:lpstr>Problem Formulation</vt:lpstr>
      <vt:lpstr>Predicate for segmentation</vt:lpstr>
      <vt:lpstr>Predicate for Segmentation</vt:lpstr>
      <vt:lpstr>Predicate for Segmentation</vt:lpstr>
      <vt:lpstr>Predicate for Segmentation</vt:lpstr>
      <vt:lpstr>Features and weights</vt:lpstr>
      <vt:lpstr>Results</vt:lpstr>
      <vt:lpstr>What we have learned today?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What is CV?</dc:title>
  <dc:creator>Windows User</dc:creator>
  <cp:lastModifiedBy>Ranjay Krishna</cp:lastModifiedBy>
  <cp:revision>57</cp:revision>
  <cp:lastPrinted>2015-10-23T17:26:20Z</cp:lastPrinted>
  <dcterms:created xsi:type="dcterms:W3CDTF">2010-12-19T07:56:05Z</dcterms:created>
  <dcterms:modified xsi:type="dcterms:W3CDTF">2017-10-09T08:14:44Z</dcterms:modified>
</cp:coreProperties>
</file>