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mp4" ContentType="video/mp4"/>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handoutMasterIdLst>
    <p:handoutMasterId r:id="rId98"/>
  </p:handoutMasterIdLst>
  <p:sldIdLst>
    <p:sldId id="256" r:id="rId2"/>
    <p:sldId id="471" r:id="rId3"/>
    <p:sldId id="472" r:id="rId4"/>
    <p:sldId id="473" r:id="rId5"/>
    <p:sldId id="474" r:id="rId6"/>
    <p:sldId id="475" r:id="rId7"/>
    <p:sldId id="476" r:id="rId8"/>
    <p:sldId id="477" r:id="rId9"/>
    <p:sldId id="478" r:id="rId10"/>
    <p:sldId id="479" r:id="rId11"/>
    <p:sldId id="480" r:id="rId12"/>
    <p:sldId id="481" r:id="rId13"/>
    <p:sldId id="482" r:id="rId14"/>
    <p:sldId id="483" r:id="rId15"/>
    <p:sldId id="484" r:id="rId16"/>
    <p:sldId id="573" r:id="rId17"/>
    <p:sldId id="574" r:id="rId18"/>
    <p:sldId id="485" r:id="rId19"/>
    <p:sldId id="486" r:id="rId20"/>
    <p:sldId id="578"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76" r:id="rId41"/>
    <p:sldId id="577" r:id="rId42"/>
    <p:sldId id="507" r:id="rId43"/>
    <p:sldId id="508" r:id="rId44"/>
    <p:sldId id="509" r:id="rId45"/>
    <p:sldId id="510" r:id="rId46"/>
    <p:sldId id="511" r:id="rId47"/>
    <p:sldId id="512" r:id="rId48"/>
    <p:sldId id="513" r:id="rId49"/>
    <p:sldId id="514" r:id="rId50"/>
    <p:sldId id="515" r:id="rId51"/>
    <p:sldId id="516" r:id="rId52"/>
    <p:sldId id="580" r:id="rId53"/>
    <p:sldId id="517" r:id="rId54"/>
    <p:sldId id="518" r:id="rId55"/>
    <p:sldId id="579" r:id="rId56"/>
    <p:sldId id="519" r:id="rId57"/>
    <p:sldId id="520" r:id="rId58"/>
    <p:sldId id="521" r:id="rId59"/>
    <p:sldId id="522" r:id="rId60"/>
    <p:sldId id="523" r:id="rId61"/>
    <p:sldId id="524" r:id="rId62"/>
    <p:sldId id="525" r:id="rId63"/>
    <p:sldId id="526" r:id="rId64"/>
    <p:sldId id="527" r:id="rId65"/>
    <p:sldId id="528" r:id="rId66"/>
    <p:sldId id="529" r:id="rId67"/>
    <p:sldId id="532" r:id="rId68"/>
    <p:sldId id="533" r:id="rId69"/>
    <p:sldId id="534" r:id="rId70"/>
    <p:sldId id="535" r:id="rId71"/>
    <p:sldId id="536" r:id="rId72"/>
    <p:sldId id="571" r:id="rId73"/>
    <p:sldId id="572" r:id="rId74"/>
    <p:sldId id="537" r:id="rId75"/>
    <p:sldId id="538" r:id="rId76"/>
    <p:sldId id="539" r:id="rId77"/>
    <p:sldId id="540" r:id="rId78"/>
    <p:sldId id="541" r:id="rId79"/>
    <p:sldId id="542" r:id="rId80"/>
    <p:sldId id="543" r:id="rId81"/>
    <p:sldId id="544" r:id="rId82"/>
    <p:sldId id="545" r:id="rId83"/>
    <p:sldId id="546" r:id="rId84"/>
    <p:sldId id="547" r:id="rId85"/>
    <p:sldId id="548" r:id="rId86"/>
    <p:sldId id="549" r:id="rId87"/>
    <p:sldId id="550" r:id="rId88"/>
    <p:sldId id="556" r:id="rId89"/>
    <p:sldId id="557" r:id="rId90"/>
    <p:sldId id="558" r:id="rId91"/>
    <p:sldId id="559" r:id="rId92"/>
    <p:sldId id="566" r:id="rId93"/>
    <p:sldId id="568" r:id="rId94"/>
    <p:sldId id="575" r:id="rId95"/>
    <p:sldId id="569"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000"/>
    <a:srgbClr val="0000FF"/>
    <a:srgbClr val="222222"/>
    <a:srgbClr val="383838"/>
    <a:srgbClr val="E61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84"/>
    <p:restoredTop sz="94623"/>
  </p:normalViewPr>
  <p:slideViewPr>
    <p:cSldViewPr snapToObjects="1">
      <p:cViewPr varScale="1">
        <p:scale>
          <a:sx n="101" d="100"/>
          <a:sy n="101" d="100"/>
        </p:scale>
        <p:origin x="696" y="192"/>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6.png"/><Relationship Id="rId2" Type="http://schemas.openxmlformats.org/officeDocument/2006/relationships/image" Target="../media/image9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36EF20-56E6-A245-A0C6-FCE94244DF49}" type="datetimeFigureOut">
              <a:rPr lang="en-US" smtClean="0"/>
              <a:pPr/>
              <a:t>10/8/17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1BB279-24D0-E74F-842C-97E9CC576B4A}" type="slidenum">
              <a:rPr lang="en-US" smtClean="0"/>
              <a:pPr/>
              <a:t>‹#›</a:t>
            </a:fld>
            <a:endParaRPr lang="en-US"/>
          </a:p>
        </p:txBody>
      </p:sp>
    </p:spTree>
    <p:extLst>
      <p:ext uri="{BB962C8B-B14F-4D97-AF65-F5344CB8AC3E}">
        <p14:creationId xmlns:p14="http://schemas.microsoft.com/office/powerpoint/2010/main" val="5799231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0C6487-8DF9-0448-87B9-229C629F1A86}" type="datetimeFigureOut">
              <a:rPr lang="en-US" smtClean="0"/>
              <a:pPr/>
              <a:t>10/8/17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73916B-D2F7-E340-96C7-8D932FD23B54}" type="slidenum">
              <a:rPr lang="en-US" smtClean="0"/>
              <a:pPr/>
              <a:t>‹#›</a:t>
            </a:fld>
            <a:endParaRPr lang="en-US"/>
          </a:p>
        </p:txBody>
      </p:sp>
    </p:spTree>
    <p:extLst>
      <p:ext uri="{BB962C8B-B14F-4D97-AF65-F5344CB8AC3E}">
        <p14:creationId xmlns:p14="http://schemas.microsoft.com/office/powerpoint/2010/main" val="7355916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a:t>
            </a:fld>
            <a:endParaRPr lang="en-US"/>
          </a:p>
        </p:txBody>
      </p:sp>
    </p:spTree>
    <p:extLst>
      <p:ext uri="{BB962C8B-B14F-4D97-AF65-F5344CB8AC3E}">
        <p14:creationId xmlns:p14="http://schemas.microsoft.com/office/powerpoint/2010/main" val="1911476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CC0570-0189-4AEF-A6D7-E41EF29C3AF1}" type="slidenum">
              <a:rPr lang="en-US" smtClean="0"/>
              <a:pPr fontAlgn="base">
                <a:spcBef>
                  <a:spcPct val="0"/>
                </a:spcBef>
                <a:spcAft>
                  <a:spcPct val="0"/>
                </a:spcAft>
                <a:defRPr/>
              </a:pPr>
              <a:t>20</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160085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0F75F-AECE-498D-AF0F-219DD5478BCF}" type="slidenum">
              <a:rPr lang="en-US" smtClean="0"/>
              <a:pPr fontAlgn="base">
                <a:spcBef>
                  <a:spcPct val="0"/>
                </a:spcBef>
                <a:spcAft>
                  <a:spcPct val="0"/>
                </a:spcAft>
                <a:defRPr/>
              </a:pPr>
              <a:t>21</a:t>
            </a:fld>
            <a:endParaRPr lang="en-US" smtClean="0"/>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1244934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6E694-42D5-4D9A-B293-854778551382}" type="slidenum">
              <a:rPr lang="en-US" smtClean="0"/>
              <a:pPr fontAlgn="base">
                <a:spcBef>
                  <a:spcPct val="0"/>
                </a:spcBef>
                <a:spcAft>
                  <a:spcPct val="0"/>
                </a:spcAft>
                <a:defRPr/>
              </a:pPr>
              <a:t>22</a:t>
            </a:fld>
            <a:endParaRPr lang="en-US" smtClean="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79854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1531F9-666A-4FE7-A2B5-C80C227F08AC}" type="slidenum">
              <a:rPr lang="en-US" smtClean="0"/>
              <a:pPr fontAlgn="base">
                <a:spcBef>
                  <a:spcPct val="0"/>
                </a:spcBef>
                <a:spcAft>
                  <a:spcPct val="0"/>
                </a:spcAft>
                <a:defRPr/>
              </a:pPr>
              <a:t>33</a:t>
            </a:fld>
            <a:endParaRPr lang="en-US"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357163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wooden desk is visibly</a:t>
            </a:r>
            <a:r>
              <a:rPr lang="en-US" baseline="0" dirty="0" smtClean="0"/>
              <a:t> altered. By calculating the seams in the gradient domain, they can overcome this.</a:t>
            </a:r>
            <a:endParaRPr lang="en-US" dirty="0"/>
          </a:p>
        </p:txBody>
      </p:sp>
      <p:sp>
        <p:nvSpPr>
          <p:cNvPr id="4" name="Slide Number Placeholder 3"/>
          <p:cNvSpPr>
            <a:spLocks noGrp="1"/>
          </p:cNvSpPr>
          <p:nvPr>
            <p:ph type="sldNum" sz="quarter" idx="10"/>
          </p:nvPr>
        </p:nvSpPr>
        <p:spPr/>
        <p:txBody>
          <a:bodyPr/>
          <a:lstStyle/>
          <a:p>
            <a:fld id="{2673916B-D2F7-E340-96C7-8D932FD23B54}" type="slidenum">
              <a:rPr lang="en-US" smtClean="0"/>
              <a:pPr/>
              <a:t>43</a:t>
            </a:fld>
            <a:endParaRPr lang="en-US"/>
          </a:p>
        </p:txBody>
      </p:sp>
    </p:spTree>
    <p:extLst>
      <p:ext uri="{BB962C8B-B14F-4D97-AF65-F5344CB8AC3E}">
        <p14:creationId xmlns:p14="http://schemas.microsoft.com/office/powerpoint/2010/main" val="1369298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7F4E54AD-110D-4023-82D7-D767C5ED68DA}" type="slidenum">
              <a:rPr lang="en-US" smtClean="0"/>
              <a:pPr eaLnBrk="1" fontAlgn="base" hangingPunct="1">
                <a:spcBef>
                  <a:spcPct val="0"/>
                </a:spcBef>
                <a:spcAft>
                  <a:spcPct val="0"/>
                </a:spcAft>
              </a:pPr>
              <a:t>49</a:t>
            </a:fld>
            <a:endParaRPr lang="en-US" smtClean="0"/>
          </a:p>
        </p:txBody>
      </p:sp>
      <p:sp>
        <p:nvSpPr>
          <p:cNvPr id="123907"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553745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D3AFE84A-8420-4F98-BA6C-6A0255D4CDD4}" type="slidenum">
              <a:rPr lang="en-US" smtClean="0"/>
              <a:pPr eaLnBrk="1" fontAlgn="base" hangingPunct="1">
                <a:spcBef>
                  <a:spcPct val="0"/>
                </a:spcBef>
                <a:spcAft>
                  <a:spcPct val="0"/>
                </a:spcAft>
              </a:pPr>
              <a:t>50</a:t>
            </a:fld>
            <a:endParaRPr lang="en-US" smtClean="0"/>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377123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743E7616-E748-4BD7-A70A-B538AF76E5F7}" type="slidenum">
              <a:rPr lang="en-US" smtClean="0"/>
              <a:pPr eaLnBrk="1" fontAlgn="base" hangingPunct="1">
                <a:spcBef>
                  <a:spcPct val="0"/>
                </a:spcBef>
                <a:spcAft>
                  <a:spcPct val="0"/>
                </a:spcAft>
              </a:pPr>
              <a:t>53</a:t>
            </a:fld>
            <a:endParaRPr lang="en-US" smtClean="0"/>
          </a:p>
        </p:txBody>
      </p:sp>
      <p:sp>
        <p:nvSpPr>
          <p:cNvPr id="125955"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Tree>
    <p:extLst>
      <p:ext uri="{BB962C8B-B14F-4D97-AF65-F5344CB8AC3E}">
        <p14:creationId xmlns:p14="http://schemas.microsoft.com/office/powerpoint/2010/main" val="99798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A3808C04-0FBF-4DF9-A499-AE09E9023898}" type="slidenum">
              <a:rPr lang="en-US" smtClean="0"/>
              <a:pPr eaLnBrk="1" fontAlgn="base" hangingPunct="1">
                <a:spcBef>
                  <a:spcPct val="0"/>
                </a:spcBef>
                <a:spcAft>
                  <a:spcPct val="0"/>
                </a:spcAft>
              </a:pPr>
              <a:t>62</a:t>
            </a:fld>
            <a:endParaRPr lang="en-US" smtClean="0"/>
          </a:p>
        </p:txBody>
      </p:sp>
      <p:sp>
        <p:nvSpPr>
          <p:cNvPr id="126979"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1620341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49CBB726-5B7E-48B7-8D0A-96BDE6EA3D32}" type="slidenum">
              <a:rPr lang="en-US" smtClean="0"/>
              <a:pPr eaLnBrk="1" fontAlgn="base" hangingPunct="1">
                <a:spcBef>
                  <a:spcPct val="0"/>
                </a:spcBef>
                <a:spcAft>
                  <a:spcPct val="0"/>
                </a:spcAft>
              </a:pPr>
              <a:t>67</a:t>
            </a:fld>
            <a:endParaRPr lang="en-US" smtClean="0"/>
          </a:p>
        </p:txBody>
      </p:sp>
      <p:sp>
        <p:nvSpPr>
          <p:cNvPr id="128003"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82464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There are tons of digital</a:t>
            </a:r>
            <a:r>
              <a:rPr lang="en-US" baseline="0" dirty="0" smtClean="0"/>
              <a:t> devices that we use to consume information or view images. They come in numerous different sizes and shapes. So, the images that we display on one device might have to be resized or rescaled when viewed on a different device. But resizing images usually causes a lot of artifacts. That’s what we will talk about in class today.</a:t>
            </a:r>
            <a:endParaRPr lang="en-US" dirty="0" smtClean="0"/>
          </a:p>
        </p:txBody>
      </p:sp>
      <p:sp>
        <p:nvSpPr>
          <p:cNvPr id="1198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CF1F2C-BA41-41E6-849C-64A34A8E6A54}" type="slidenum">
              <a:rPr lang="en-US" smtClean="0"/>
              <a:pPr fontAlgn="base">
                <a:spcBef>
                  <a:spcPct val="0"/>
                </a:spcBef>
                <a:spcAft>
                  <a:spcPct val="0"/>
                </a:spcAft>
                <a:defRPr/>
              </a:pPr>
              <a:t>3</a:t>
            </a:fld>
            <a:endParaRPr lang="en-US" smtClean="0"/>
          </a:p>
        </p:txBody>
      </p:sp>
    </p:spTree>
    <p:extLst>
      <p:ext uri="{BB962C8B-B14F-4D97-AF65-F5344CB8AC3E}">
        <p14:creationId xmlns:p14="http://schemas.microsoft.com/office/powerpoint/2010/main" val="940504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1540463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Tree>
    <p:extLst>
      <p:ext uri="{BB962C8B-B14F-4D97-AF65-F5344CB8AC3E}">
        <p14:creationId xmlns:p14="http://schemas.microsoft.com/office/powerpoint/2010/main" val="5742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9DB1FAD4-F4AE-449B-AF81-A72467C3B3FD}" type="slidenum">
              <a:rPr lang="en-US" smtClean="0"/>
              <a:pPr eaLnBrk="1" fontAlgn="base" hangingPunct="1">
                <a:spcBef>
                  <a:spcPct val="0"/>
                </a:spcBef>
                <a:spcAft>
                  <a:spcPct val="0"/>
                </a:spcAft>
              </a:pPr>
              <a:t>74</a:t>
            </a:fld>
            <a:endParaRPr lang="en-US" smtClean="0"/>
          </a:p>
        </p:txBody>
      </p:sp>
      <p:sp>
        <p:nvSpPr>
          <p:cNvPr id="132099"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Tree>
    <p:extLst>
      <p:ext uri="{BB962C8B-B14F-4D97-AF65-F5344CB8AC3E}">
        <p14:creationId xmlns:p14="http://schemas.microsoft.com/office/powerpoint/2010/main" val="20576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fld id="{4C95591D-4E1A-4A60-B4BD-B538D1345F5B}" type="slidenum">
              <a:rPr lang="en-US" smtClean="0"/>
              <a:pPr eaLnBrk="1" fontAlgn="base" hangingPunct="1">
                <a:spcBef>
                  <a:spcPct val="0"/>
                </a:spcBef>
                <a:spcAft>
                  <a:spcPct val="0"/>
                </a:spcAft>
              </a:pPr>
              <a:t>91</a:t>
            </a:fld>
            <a:endParaRPr lang="en-US" smtClean="0"/>
          </a:p>
        </p:txBody>
      </p:sp>
    </p:spTree>
    <p:extLst>
      <p:ext uri="{BB962C8B-B14F-4D97-AF65-F5344CB8AC3E}">
        <p14:creationId xmlns:p14="http://schemas.microsoft.com/office/powerpoint/2010/main" val="73086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E210B-84BE-4CEF-AB10-9FA0300CE303}" type="slidenum">
              <a:rPr lang="en-US" smtClean="0"/>
              <a:t>4</a:t>
            </a:fld>
            <a:endParaRPr lang="en-US"/>
          </a:p>
        </p:txBody>
      </p:sp>
    </p:spTree>
    <p:extLst>
      <p:ext uri="{BB962C8B-B14F-4D97-AF65-F5344CB8AC3E}">
        <p14:creationId xmlns:p14="http://schemas.microsoft.com/office/powerpoint/2010/main" val="10908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D94F49-EE14-4FA8-96D8-77CEF1B4DDA8}" type="slidenum">
              <a:rPr lang="en-US" smtClean="0"/>
              <a:pPr eaLnBrk="1" hangingPunct="1"/>
              <a:t>6</a:t>
            </a:fld>
            <a:endParaRPr lang="en-US" smtClean="0"/>
          </a:p>
        </p:txBody>
      </p:sp>
    </p:spTree>
    <p:extLst>
      <p:ext uri="{BB962C8B-B14F-4D97-AF65-F5344CB8AC3E}">
        <p14:creationId xmlns:p14="http://schemas.microsoft.com/office/powerpoint/2010/main" val="171424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Well-posed problem:</a:t>
            </a:r>
          </a:p>
          <a:p>
            <a:pPr eaLnBrk="1" hangingPunct="1">
              <a:spcBef>
                <a:spcPct val="0"/>
              </a:spcBef>
            </a:pPr>
            <a:r>
              <a:rPr lang="en-US" dirty="0" smtClean="0"/>
              <a:t>1. A solution exists</a:t>
            </a:r>
          </a:p>
          <a:p>
            <a:pPr eaLnBrk="1" hangingPunct="1">
              <a:spcBef>
                <a:spcPct val="0"/>
              </a:spcBef>
            </a:pPr>
            <a:r>
              <a:rPr lang="en-US" dirty="0" smtClean="0"/>
              <a:t>2. The solution is unique</a:t>
            </a:r>
          </a:p>
          <a:p>
            <a:pPr eaLnBrk="1" hangingPunct="1">
              <a:spcBef>
                <a:spcPct val="0"/>
              </a:spcBef>
            </a:pPr>
            <a:r>
              <a:rPr lang="en-US" dirty="0" smtClean="0"/>
              <a:t>3. The solution depends continuously on the data (numerical stability/conditioning)</a:t>
            </a: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286A56-872A-4740-AA0E-DE6A13182929}" type="slidenum">
              <a:rPr lang="en-US" smtClean="0"/>
              <a:pPr fontAlgn="base">
                <a:spcBef>
                  <a:spcPct val="0"/>
                </a:spcBef>
                <a:spcAft>
                  <a:spcPct val="0"/>
                </a:spcAft>
                <a:defRPr/>
              </a:pPr>
              <a:t>10</a:t>
            </a:fld>
            <a:endParaRPr lang="en-US" smtClean="0"/>
          </a:p>
        </p:txBody>
      </p:sp>
    </p:spTree>
    <p:extLst>
      <p:ext uri="{BB962C8B-B14F-4D97-AF65-F5344CB8AC3E}">
        <p14:creationId xmlns:p14="http://schemas.microsoft.com/office/powerpoint/2010/main" val="20244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4E73C9-9987-458B-8627-485A1DF2097C}" type="slidenum">
              <a:rPr lang="en-US" smtClean="0"/>
              <a:pPr>
                <a:defRPr/>
              </a:pPr>
              <a:t>15</a:t>
            </a:fld>
            <a:endParaRPr lang="en-US"/>
          </a:p>
        </p:txBody>
      </p:sp>
    </p:spTree>
    <p:extLst>
      <p:ext uri="{BB962C8B-B14F-4D97-AF65-F5344CB8AC3E}">
        <p14:creationId xmlns:p14="http://schemas.microsoft.com/office/powerpoint/2010/main" val="1520630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4E73C9-9987-458B-8627-485A1DF2097C}" type="slidenum">
              <a:rPr lang="en-US" smtClean="0"/>
              <a:pPr>
                <a:defRPr/>
              </a:pPr>
              <a:t>16</a:t>
            </a:fld>
            <a:endParaRPr lang="en-US"/>
          </a:p>
        </p:txBody>
      </p:sp>
    </p:spTree>
    <p:extLst>
      <p:ext uri="{BB962C8B-B14F-4D97-AF65-F5344CB8AC3E}">
        <p14:creationId xmlns:p14="http://schemas.microsoft.com/office/powerpoint/2010/main" val="79815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4E73C9-9987-458B-8627-485A1DF2097C}" type="slidenum">
              <a:rPr lang="en-US" smtClean="0"/>
              <a:pPr>
                <a:defRPr/>
              </a:pPr>
              <a:t>17</a:t>
            </a:fld>
            <a:endParaRPr lang="en-US"/>
          </a:p>
        </p:txBody>
      </p:sp>
    </p:spTree>
    <p:extLst>
      <p:ext uri="{BB962C8B-B14F-4D97-AF65-F5344CB8AC3E}">
        <p14:creationId xmlns:p14="http://schemas.microsoft.com/office/powerpoint/2010/main" val="941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CC0570-0189-4AEF-A6D7-E41EF29C3AF1}" type="slidenum">
              <a:rPr lang="en-US" smtClean="0"/>
              <a:pPr fontAlgn="base">
                <a:spcBef>
                  <a:spcPct val="0"/>
                </a:spcBef>
                <a:spcAft>
                  <a:spcPct val="0"/>
                </a:spcAft>
                <a:defRPr/>
              </a:pPr>
              <a:t>19</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134232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pic>
        <p:nvPicPr>
          <p:cNvPr id="8" name="Picture 7" descr="stanford_logo.gif"/>
          <p:cNvPicPr>
            <a:picLocks noChangeAspect="1"/>
          </p:cNvPicPr>
          <p:nvPr userDrawn="1"/>
        </p:nvPicPr>
        <p:blipFill>
          <a:blip r:embed="rId2">
            <a:lum bright="70000" contrast="-70000"/>
            <a:alphaModFix amt="50000"/>
          </a:blip>
          <a:stretch>
            <a:fillRect/>
          </a:stretch>
        </p:blipFill>
        <p:spPr>
          <a:xfrm>
            <a:off x="-1828800" y="-1352550"/>
            <a:ext cx="6502400" cy="5905500"/>
          </a:xfrm>
          <a:prstGeom prst="rect">
            <a:avLst/>
          </a:prstGeom>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7"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8"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2"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13"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2514600" y="6416675"/>
            <a:ext cx="1676400" cy="365125"/>
          </a:xfrm>
          <a:prstGeom prst="rect">
            <a:avLst/>
          </a:prstGeom>
        </p:spPr>
        <p:txBody>
          <a:bodyPr/>
          <a:lstStyle/>
          <a:p>
            <a:endParaRPr lang="en-US" dirty="0"/>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4600" y="6416675"/>
            <a:ext cx="1676400" cy="365125"/>
          </a:xfrm>
          <a:prstGeom prst="rect">
            <a:avLst/>
          </a:prstGeom>
        </p:spPr>
        <p:txBody>
          <a:bodyPr/>
          <a:lstStyle/>
          <a:p>
            <a:endParaRPr lang="en-US"/>
          </a:p>
        </p:txBody>
      </p:sp>
      <p:sp>
        <p:nvSpPr>
          <p:cNvPr id="5"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8"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9"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56350"/>
            <a:ext cx="9144000" cy="501649"/>
          </a:xfrm>
          <a:prstGeom prst="rect">
            <a:avLst/>
          </a:prstGeom>
          <a:solidFill>
            <a:srgbClr val="85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22222"/>
              </a:solidFill>
              <a:latin typeface="Geneva"/>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5003800" y="6440269"/>
            <a:ext cx="2235200" cy="907941"/>
          </a:xfrm>
          <a:prstGeom prst="rect">
            <a:avLst/>
          </a:prstGeom>
          <a:noFill/>
        </p:spPr>
        <p:txBody>
          <a:bodyPr wrap="square" rtlCol="0">
            <a:spAutoFit/>
          </a:bodyPr>
          <a:lstStyle/>
          <a:p>
            <a:r>
              <a:rPr lang="en-US" sz="1700" dirty="0" smtClean="0">
                <a:solidFill>
                  <a:schemeClr val="bg1"/>
                </a:solidFill>
                <a:latin typeface="Geneva"/>
              </a:rPr>
              <a:t>Lecture 7 -  </a:t>
            </a:r>
          </a:p>
          <a:p>
            <a:endParaRPr lang="en-US" dirty="0" smtClean="0">
              <a:solidFill>
                <a:schemeClr val="bg1"/>
              </a:solidFill>
              <a:latin typeface="Geneva"/>
            </a:endParaRPr>
          </a:p>
          <a:p>
            <a:endParaRPr lang="en-US" dirty="0">
              <a:solidFill>
                <a:schemeClr val="bg1"/>
              </a:solidFill>
              <a:latin typeface="Geneva"/>
            </a:endParaRPr>
          </a:p>
        </p:txBody>
      </p:sp>
      <p:sp>
        <p:nvSpPr>
          <p:cNvPr id="6" name="Date Placeholder 3"/>
          <p:cNvSpPr>
            <a:spLocks noGrp="1"/>
          </p:cNvSpPr>
          <p:nvPr>
            <p:ph type="dt" sz="half" idx="2"/>
          </p:nvPr>
        </p:nvSpPr>
        <p:spPr>
          <a:xfrm>
            <a:off x="7328098" y="6416675"/>
            <a:ext cx="1587302" cy="365125"/>
          </a:xfrm>
          <a:prstGeom prst="rect">
            <a:avLst/>
          </a:prstGeom>
        </p:spPr>
        <p:txBody>
          <a:bodyPr/>
          <a:lstStyle>
            <a:lvl1pPr>
              <a:defRPr>
                <a:solidFill>
                  <a:schemeClr val="bg1"/>
                </a:solidFill>
              </a:defRPr>
            </a:lvl1pPr>
          </a:lstStyle>
          <a:p>
            <a:r>
              <a:rPr lang="en-US" smtClean="0"/>
              <a:t>19-Oct-17</a:t>
            </a:r>
            <a:endParaRPr lang="en-US" dirty="0"/>
          </a:p>
        </p:txBody>
      </p:sp>
      <p:sp>
        <p:nvSpPr>
          <p:cNvPr id="7" name="TextBox 6"/>
          <p:cNvSpPr txBox="1"/>
          <p:nvPr userDrawn="1"/>
        </p:nvSpPr>
        <p:spPr>
          <a:xfrm>
            <a:off x="381000" y="6429960"/>
            <a:ext cx="2362200" cy="338554"/>
          </a:xfrm>
          <a:prstGeom prst="rect">
            <a:avLst/>
          </a:prstGeom>
          <a:noFill/>
        </p:spPr>
        <p:txBody>
          <a:bodyPr wrap="square" rtlCol="0">
            <a:spAutoFit/>
          </a:bodyPr>
          <a:lstStyle/>
          <a:p>
            <a:r>
              <a:rPr lang="en-US" sz="1600" b="1" smtClean="0">
                <a:solidFill>
                  <a:schemeClr val="bg1"/>
                </a:solidFill>
                <a:latin typeface="Geneva"/>
              </a:rPr>
              <a:t>Stanford University</a:t>
            </a:r>
            <a:endParaRPr lang="en-US" sz="1600" b="1" dirty="0">
              <a:solidFill>
                <a:schemeClr val="bg1"/>
              </a:solidFill>
              <a:latin typeface="Genev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png"/><Relationship Id="rId10"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44.png"/><Relationship Id="rId6" Type="http://schemas.openxmlformats.org/officeDocument/2006/relationships/oleObject" Target="../embeddings/oleObject2.bin"/><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3.bin"/><Relationship Id="rId5" Type="http://schemas.openxmlformats.org/officeDocument/2006/relationships/image" Target="../media/image44.png"/><Relationship Id="rId6" Type="http://schemas.openxmlformats.org/officeDocument/2006/relationships/oleObject" Target="../embeddings/oleObject4.bin"/><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8.jpeg"/><Relationship Id="rId5" Type="http://schemas.openxmlformats.org/officeDocument/2006/relationships/image" Target="../media/image51.png"/><Relationship Id="rId6" Type="http://schemas.openxmlformats.org/officeDocument/2006/relationships/oleObject" Target="../embeddings/oleObject5.bin"/><Relationship Id="rId7" Type="http://schemas.openxmlformats.org/officeDocument/2006/relationships/image" Target="../media/image49.wmf"/><Relationship Id="rId8" Type="http://schemas.openxmlformats.org/officeDocument/2006/relationships/oleObject" Target="../embeddings/oleObject6.bin"/><Relationship Id="rId9" Type="http://schemas.openxmlformats.org/officeDocument/2006/relationships/image" Target="../media/image50.w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52.wmf"/><Relationship Id="rId5" Type="http://schemas.openxmlformats.org/officeDocument/2006/relationships/oleObject" Target="../embeddings/oleObject8.bin"/><Relationship Id="rId6" Type="http://schemas.openxmlformats.org/officeDocument/2006/relationships/image" Target="../media/image53.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52.w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52.w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52.w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video" Target="file:///C:\Users\Miki\Documents\Talks\SeamCarving\BicycleCarving.WMV" TargetMode="External"/><Relationship Id="rId4" Type="http://schemas.openxmlformats.org/officeDocument/2006/relationships/slideLayout" Target="../slideLayouts/slideLayout6.xml"/><Relationship Id="rId5" Type="http://schemas.openxmlformats.org/officeDocument/2006/relationships/notesSlide" Target="../notesSlides/notesSlide13.xml"/><Relationship Id="rId6" Type="http://schemas.openxmlformats.org/officeDocument/2006/relationships/oleObject" Target="../embeddings/oleObject12.bin"/><Relationship Id="rId7" Type="http://schemas.openxmlformats.org/officeDocument/2006/relationships/image" Target="../media/image45.png"/><Relationship Id="rId8" Type="http://schemas.openxmlformats.org/officeDocument/2006/relationships/image" Target="../media/image57.png"/><Relationship Id="rId1" Type="http://schemas.openxmlformats.org/officeDocument/2006/relationships/vmlDrawing" Target="../drawings/vmlDrawing8.vml"/><Relationship Id="rId2" Type="http://schemas.microsoft.com/office/2007/relationships/media" Target="file:///C:\Users\Miki\Documents\Talks\SeamCarving\BicycleCarving.WM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 Id="rId3"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75.png"/><Relationship Id="rId5" Type="http://schemas.openxmlformats.org/officeDocument/2006/relationships/oleObject" Target="../embeddings/oleObject14.bin"/><Relationship Id="rId6" Type="http://schemas.openxmlformats.org/officeDocument/2006/relationships/image" Target="../media/image76.png"/><Relationship Id="rId7" Type="http://schemas.openxmlformats.org/officeDocument/2006/relationships/image" Target="../media/image77.jpeg"/><Relationship Id="rId8" Type="http://schemas.openxmlformats.org/officeDocument/2006/relationships/image" Target="../media/image78.jpeg"/><Relationship Id="rId9" Type="http://schemas.openxmlformats.org/officeDocument/2006/relationships/image" Target="../media/image79.png"/><Relationship Id="rId10" Type="http://schemas.openxmlformats.org/officeDocument/2006/relationships/image" Target="../media/image80.png"/><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1" Type="http://schemas.openxmlformats.org/officeDocument/2006/relationships/image" Target="../media/image88.jpeg"/><Relationship Id="rId12" Type="http://schemas.openxmlformats.org/officeDocument/2006/relationships/image" Target="../media/image89.jpeg"/><Relationship Id="rId13" Type="http://schemas.openxmlformats.org/officeDocument/2006/relationships/image" Target="../media/image90.png"/><Relationship Id="rId14"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1.jpe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jpeg"/><Relationship Id="rId8" Type="http://schemas.openxmlformats.org/officeDocument/2006/relationships/image" Target="../media/image85.png"/><Relationship Id="rId9" Type="http://schemas.openxmlformats.org/officeDocument/2006/relationships/image" Target="../media/image86.jpeg"/><Relationship Id="rId10" Type="http://schemas.openxmlformats.org/officeDocument/2006/relationships/image" Target="../media/image8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93.png"/><Relationship Id="rId5" Type="http://schemas.openxmlformats.org/officeDocument/2006/relationships/oleObject" Target="../embeddings/oleObject15.bin"/><Relationship Id="rId6" Type="http://schemas.openxmlformats.org/officeDocument/2006/relationships/image" Target="../media/image92.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4.png"/><Relationship Id="rId5" Type="http://schemas.openxmlformats.org/officeDocument/2006/relationships/image" Target="../media/image93.png"/><Relationship Id="rId6" Type="http://schemas.openxmlformats.org/officeDocument/2006/relationships/oleObject" Target="../embeddings/oleObject16.bin"/><Relationship Id="rId7" Type="http://schemas.openxmlformats.org/officeDocument/2006/relationships/image" Target="../media/image92.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oleObject" Target="../embeddings/oleObject17.bin"/><Relationship Id="rId5" Type="http://schemas.openxmlformats.org/officeDocument/2006/relationships/image" Target="../media/image96.png"/><Relationship Id="rId6" Type="http://schemas.openxmlformats.org/officeDocument/2006/relationships/oleObject" Target="../embeddings/oleObject18.bin"/><Relationship Id="rId7" Type="http://schemas.openxmlformats.org/officeDocument/2006/relationships/image" Target="../media/image97.png"/><Relationship Id="rId8" Type="http://schemas.openxmlformats.org/officeDocument/2006/relationships/image" Target="../media/image99.jpeg"/><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 Id="rId3" Type="http://schemas.openxmlformats.org/officeDocument/2006/relationships/image" Target="../media/image10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wmf"/><Relationship Id="rId3"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 Id="rId3"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hyperlink" Target="twoPeopleSea.exe" TargetMode="External"/><Relationship Id="rId5" Type="http://schemas.openxmlformats.org/officeDocument/2006/relationships/image" Target="../media/image112.jpeg"/><Relationship Id="rId6" Type="http://schemas.openxmlformats.org/officeDocument/2006/relationships/hyperlink" Target="file:///C:\Users\Miki\Documents\Talks\SeamCarving\snow.exe" TargetMode="External"/><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hyperlink" Target="file:///C:\Users\Miki\Documents\Talks\SeamCarving\twoPeopleSea.exe"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52.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9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jpeg"/><Relationship Id="rId8" Type="http://schemas.openxmlformats.org/officeDocument/2006/relationships/image" Target="../media/image85.png"/><Relationship Id="rId9"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png"/><Relationship Id="rId3" Type="http://schemas.openxmlformats.org/officeDocument/2006/relationships/image" Target="../media/image12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w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wmf"/></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27.wmf"/><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6.xml"/><Relationship Id="rId2" Type="http://schemas.openxmlformats.org/officeDocument/2006/relationships/image" Target="../media/image127.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png"/></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6.xml"/><Relationship Id="rId2" Type="http://schemas.openxmlformats.org/officeDocument/2006/relationships/image" Target="../media/image132.png"/></Relationships>
</file>

<file path=ppt/slides/_rels/slide86.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6.xml"/><Relationship Id="rId2" Type="http://schemas.openxmlformats.org/officeDocument/2006/relationships/image" Target="../media/image135.jpeg"/></Relationships>
</file>

<file path=ppt/slides/_rels/slide87.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1" Type="http://schemas.openxmlformats.org/officeDocument/2006/relationships/slideLayout" Target="../slideLayouts/slideLayout6.xml"/><Relationship Id="rId2" Type="http://schemas.openxmlformats.org/officeDocument/2006/relationships/image" Target="../media/image13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hyperlink" Target="https://www.youtube.com/watch?v=AJtE8afwJEg" TargetMode="External"/><Relationship Id="rId5" Type="http://schemas.openxmlformats.org/officeDocument/2006/relationships/image" Target="../media/image144.png"/><Relationship Id="rId1" Type="http://schemas.microsoft.com/office/2007/relationships/media" Target="../media/media1.mp4"/><Relationship Id="rId2" Type="http://schemas.openxmlformats.org/officeDocument/2006/relationships/video" Target="../media/media1.mp4"/></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20.bin"/><Relationship Id="rId5" Type="http://schemas.openxmlformats.org/officeDocument/2006/relationships/image" Target="../media/image45.png"/><Relationship Id="rId6" Type="http://schemas.openxmlformats.org/officeDocument/2006/relationships/image" Target="../media/image145.png"/><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46.png"/><Relationship Id="rId1" Type="http://schemas.microsoft.com/office/2007/relationships/media" Target="../media/media2.mp4"/><Relationship Id="rId2" Type="http://schemas.openxmlformats.org/officeDocument/2006/relationships/video" Target="../media/media2.mp4"/></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47.png"/><Relationship Id="rId1" Type="http://schemas.microsoft.com/office/2007/relationships/media" Target="../media/media3.mp4"/><Relationship Id="rId2" Type="http://schemas.openxmlformats.org/officeDocument/2006/relationships/video" Target="../media/media3.mp4"/></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48.png"/><Relationship Id="rId1" Type="http://schemas.microsoft.com/office/2007/relationships/media" Target="../media/media4.mp4"/><Relationship Id="rId2" Type="http://schemas.openxmlformats.org/officeDocument/2006/relationships/video" Target="../media/media4.mp4"/></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elp.adobe.com/en_US/Photoshop/11.0/WS6F81C45F-2AC0-4685-8FFD-DBA374BF21C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927225"/>
          </a:xfrm>
        </p:spPr>
        <p:txBody>
          <a:bodyPr>
            <a:normAutofit/>
          </a:bodyPr>
          <a:lstStyle/>
          <a:p>
            <a:r>
              <a:rPr lang="en-US" dirty="0" smtClean="0"/>
              <a:t>Lecture: </a:t>
            </a:r>
            <a:br>
              <a:rPr lang="en-US" dirty="0" smtClean="0"/>
            </a:br>
            <a:r>
              <a:rPr lang="en-US" dirty="0" smtClean="0"/>
              <a:t>Image Resizing</a:t>
            </a:r>
            <a:endParaRPr lang="en-US" dirty="0"/>
          </a:p>
        </p:txBody>
      </p:sp>
      <p:sp>
        <p:nvSpPr>
          <p:cNvPr id="4" name="Date Placeholder 3"/>
          <p:cNvSpPr>
            <a:spLocks noGrp="1"/>
          </p:cNvSpPr>
          <p:nvPr>
            <p:ph type="dt" sz="half" idx="10"/>
          </p:nvPr>
        </p:nvSpPr>
        <p:spPr/>
        <p:txBody>
          <a:bodyPr/>
          <a:lstStyle/>
          <a:p>
            <a:r>
              <a:rPr lang="en-US" smtClean="0"/>
              <a:t>19-Oct-17</a:t>
            </a:r>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1</a:t>
            </a:fld>
            <a:endParaRPr lang="en-US"/>
          </a:p>
        </p:txBody>
      </p:sp>
      <p:sp>
        <p:nvSpPr>
          <p:cNvPr id="7" name="Subtitle 2"/>
          <p:cNvSpPr txBox="1">
            <a:spLocks/>
          </p:cNvSpPr>
          <p:nvPr/>
        </p:nvSpPr>
        <p:spPr>
          <a:xfrm>
            <a:off x="1181100" y="3892550"/>
            <a:ext cx="6781800" cy="22098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Juan Carlos </a:t>
            </a:r>
            <a:r>
              <a:rPr lang="en-US" dirty="0" err="1" smtClean="0"/>
              <a:t>Niebles</a:t>
            </a:r>
            <a:r>
              <a:rPr lang="en-US" dirty="0" smtClean="0"/>
              <a:t> and Ranjay Krishna</a:t>
            </a:r>
          </a:p>
          <a:p>
            <a:r>
              <a:rPr lang="en-US" dirty="0" smtClean="0"/>
              <a:t>Stanford Vision and Learning Lab</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665288" y="415925"/>
            <a:ext cx="7143750" cy="438150"/>
          </a:xfrm>
        </p:spPr>
        <p:txBody>
          <a:bodyPr>
            <a:normAutofit fontScale="90000"/>
          </a:bodyPr>
          <a:lstStyle/>
          <a:p>
            <a:r>
              <a:rPr lang="en-US" dirty="0" smtClean="0"/>
              <a:t>Image/Video Retargeting</a:t>
            </a:r>
          </a:p>
        </p:txBody>
      </p:sp>
      <p:sp>
        <p:nvSpPr>
          <p:cNvPr id="3" name="Content Placeholder 2"/>
          <p:cNvSpPr>
            <a:spLocks noGrp="1"/>
          </p:cNvSpPr>
          <p:nvPr>
            <p:ph idx="1"/>
          </p:nvPr>
        </p:nvSpPr>
        <p:spPr>
          <a:xfrm>
            <a:off x="346075" y="1154113"/>
            <a:ext cx="8439150" cy="4590491"/>
          </a:xfrm>
        </p:spPr>
        <p:txBody>
          <a:bodyPr>
            <a:noAutofit/>
          </a:bodyPr>
          <a:lstStyle/>
          <a:p>
            <a:pPr marL="260142" indent="-260142">
              <a:defRPr/>
            </a:pPr>
            <a:r>
              <a:rPr lang="en-US" sz="2800" dirty="0" smtClean="0"/>
              <a:t>In large, we would </a:t>
            </a:r>
            <a:r>
              <a:rPr lang="en-US" sz="2800" dirty="0" smtClean="0"/>
              <a:t>expect retargeting to:</a:t>
            </a:r>
            <a:endParaRPr lang="en-US" sz="2800" dirty="0" smtClean="0"/>
          </a:p>
          <a:p>
            <a:pPr marL="457200" indent="-457200">
              <a:buFont typeface="+mj-lt"/>
              <a:buAutoNum type="arabicPeriod"/>
              <a:defRPr/>
            </a:pPr>
            <a:r>
              <a:rPr lang="en-US" sz="2400" b="0" dirty="0" smtClean="0"/>
              <a:t>Adhere to the </a:t>
            </a:r>
            <a:r>
              <a:rPr lang="en-US" sz="2400" dirty="0" smtClean="0"/>
              <a:t>geometric constraints </a:t>
            </a:r>
            <a:r>
              <a:rPr lang="en-US" sz="2400" b="0" dirty="0" smtClean="0"/>
              <a:t>(display/aspect ratio)</a:t>
            </a:r>
          </a:p>
          <a:p>
            <a:pPr marL="457200" indent="-457200">
              <a:buFont typeface="+mj-lt"/>
              <a:buAutoNum type="arabicPeriod"/>
              <a:defRPr/>
            </a:pPr>
            <a:r>
              <a:rPr lang="en-US" sz="2400" b="0" dirty="0" smtClean="0"/>
              <a:t>Preserve the </a:t>
            </a:r>
            <a:r>
              <a:rPr lang="en-US" sz="2400" dirty="0" smtClean="0"/>
              <a:t>important </a:t>
            </a:r>
            <a:r>
              <a:rPr lang="en-US" sz="2400" i="1" dirty="0" smtClean="0"/>
              <a:t>content</a:t>
            </a:r>
            <a:r>
              <a:rPr lang="en-US" sz="2400" b="0" dirty="0" smtClean="0"/>
              <a:t> and </a:t>
            </a:r>
            <a:r>
              <a:rPr lang="en-US" sz="2400" b="0" i="1" dirty="0" smtClean="0"/>
              <a:t>structures</a:t>
            </a:r>
          </a:p>
          <a:p>
            <a:pPr marL="457200" indent="-457200">
              <a:buFont typeface="+mj-lt"/>
              <a:buAutoNum type="arabicPeriod"/>
              <a:defRPr/>
            </a:pPr>
            <a:r>
              <a:rPr lang="en-US" sz="2400" dirty="0" smtClean="0"/>
              <a:t>Limit </a:t>
            </a:r>
            <a:r>
              <a:rPr lang="en-US" sz="2400" i="1" dirty="0" smtClean="0"/>
              <a:t>artifacts</a:t>
            </a:r>
          </a:p>
          <a:p>
            <a:pPr marL="457200" indent="-457200">
              <a:buFont typeface="+mj-lt"/>
              <a:buAutoNum type="arabicPeriod"/>
              <a:defRPr/>
            </a:pPr>
            <a:endParaRPr lang="en-US" sz="2800" dirty="0" smtClean="0">
              <a:solidFill>
                <a:schemeClr val="bg1">
                  <a:lumMod val="65000"/>
                </a:schemeClr>
              </a:solidFill>
            </a:endParaRPr>
          </a:p>
          <a:p>
            <a:pPr marL="260142" indent="-260142">
              <a:defRPr/>
            </a:pPr>
            <a:r>
              <a:rPr lang="en-US" sz="2800" dirty="0" smtClean="0"/>
              <a:t>Very Ill-posed!</a:t>
            </a:r>
          </a:p>
          <a:p>
            <a:pPr marL="614226" lvl="1" indent="-250026">
              <a:defRPr/>
            </a:pPr>
            <a:r>
              <a:rPr lang="en-US" sz="2400" dirty="0" smtClean="0"/>
              <a:t>How do we define important? Is there a universal ground truth?</a:t>
            </a:r>
          </a:p>
          <a:p>
            <a:pPr marL="614226" lvl="1" indent="-250026">
              <a:defRPr/>
            </a:pPr>
            <a:r>
              <a:rPr lang="en-US" sz="2400" dirty="0" smtClean="0"/>
              <a:t>Would different viewers think the same about a retargeted image?</a:t>
            </a:r>
          </a:p>
          <a:p>
            <a:pPr marL="614226" lvl="1" indent="-250026">
              <a:defRPr/>
            </a:pPr>
            <a:r>
              <a:rPr lang="en-US" sz="2400" dirty="0" smtClean="0"/>
              <a:t>What about artistic impression in the original content?</a:t>
            </a:r>
          </a:p>
          <a:p>
            <a:pPr marL="260142" indent="-260142">
              <a:defRPr/>
            </a:pPr>
            <a:endParaRPr lang="en-US" sz="2400" dirty="0"/>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10</a:t>
            </a:fld>
            <a:endParaRPr lang="en-US" dirty="0"/>
          </a:p>
        </p:txBody>
      </p:sp>
    </p:spTree>
    <p:extLst>
      <p:ext uri="{BB962C8B-B14F-4D97-AF65-F5344CB8AC3E}">
        <p14:creationId xmlns:p14="http://schemas.microsoft.com/office/powerpoint/2010/main" val="605401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665288" y="415925"/>
            <a:ext cx="7143750" cy="438150"/>
          </a:xfrm>
        </p:spPr>
        <p:txBody>
          <a:bodyPr>
            <a:normAutofit fontScale="90000"/>
          </a:bodyPr>
          <a:lstStyle/>
          <a:p>
            <a:r>
              <a:rPr lang="en-US" smtClean="0"/>
              <a:t>Importance (Saliency) Measures</a:t>
            </a:r>
          </a:p>
        </p:txBody>
      </p:sp>
      <p:sp>
        <p:nvSpPr>
          <p:cNvPr id="34819" name="Content Placeholder 2"/>
          <p:cNvSpPr>
            <a:spLocks noGrp="1"/>
          </p:cNvSpPr>
          <p:nvPr>
            <p:ph idx="1"/>
          </p:nvPr>
        </p:nvSpPr>
        <p:spPr>
          <a:xfrm>
            <a:off x="346075" y="1154113"/>
            <a:ext cx="8439150" cy="1905000"/>
          </a:xfrm>
        </p:spPr>
        <p:txBody>
          <a:bodyPr>
            <a:normAutofit/>
          </a:bodyPr>
          <a:lstStyle/>
          <a:p>
            <a:r>
              <a:rPr lang="en-US" dirty="0" smtClean="0"/>
              <a:t>A function S: p </a:t>
            </a:r>
            <a:r>
              <a:rPr lang="en-US" dirty="0" smtClean="0">
                <a:sym typeface="Wingdings" pitchFamily="2" charset="2"/>
              </a:rPr>
              <a:t> [0,1]</a:t>
            </a:r>
            <a:endParaRPr lang="en-US" dirty="0" smtClean="0"/>
          </a:p>
          <a:p>
            <a:endParaRPr lang="en-US" dirty="0" smtClean="0"/>
          </a:p>
          <a:p>
            <a:endParaRPr lang="en-US" dirty="0" smtClean="0"/>
          </a:p>
        </p:txBody>
      </p:sp>
      <p:pic>
        <p:nvPicPr>
          <p:cNvPr id="348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56388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5"/>
          <p:cNvSpPr txBox="1">
            <a:spLocks noChangeArrowheads="1"/>
          </p:cNvSpPr>
          <p:nvPr/>
        </p:nvSpPr>
        <p:spPr bwMode="auto">
          <a:xfrm>
            <a:off x="6629400" y="3059113"/>
            <a:ext cx="1530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latin typeface="Helvetica" pitchFamily="34" charset="0"/>
              </a:rPr>
              <a:t>Wang et al. 2008</a:t>
            </a:r>
          </a:p>
        </p:txBody>
      </p:sp>
      <p:pic>
        <p:nvPicPr>
          <p:cNvPr id="348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187825"/>
            <a:ext cx="29718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87825"/>
            <a:ext cx="5181600" cy="171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0"/>
          <p:cNvSpPr txBox="1">
            <a:spLocks noChangeArrowheads="1"/>
          </p:cNvSpPr>
          <p:nvPr/>
        </p:nvSpPr>
        <p:spPr bwMode="auto">
          <a:xfrm>
            <a:off x="228600" y="59404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latin typeface="Helvetica" pitchFamily="34" charset="0"/>
              </a:rPr>
              <a:t>Judd et al. </a:t>
            </a:r>
            <a:r>
              <a:rPr lang="en-US" sz="1400" dirty="0">
                <a:latin typeface="Helvetica" pitchFamily="34" charset="0"/>
              </a:rPr>
              <a:t>ICCV09 </a:t>
            </a:r>
            <a:r>
              <a:rPr lang="en-US" sz="1400" i="1" dirty="0">
                <a:latin typeface="Helvetica" pitchFamily="34" charset="0"/>
              </a:rPr>
              <a:t>Learning to predict where people look</a:t>
            </a:r>
          </a:p>
        </p:txBody>
      </p:sp>
      <p:sp>
        <p:nvSpPr>
          <p:cNvPr id="2" name="TextBox 1"/>
          <p:cNvSpPr txBox="1"/>
          <p:nvPr/>
        </p:nvSpPr>
        <p:spPr>
          <a:xfrm>
            <a:off x="346075" y="3200400"/>
            <a:ext cx="8569325" cy="954107"/>
          </a:xfrm>
          <a:prstGeom prst="rect">
            <a:avLst/>
          </a:prstGeom>
          <a:noFill/>
        </p:spPr>
        <p:txBody>
          <a:bodyPr wrap="square" rtlCol="0">
            <a:spAutoFit/>
          </a:bodyPr>
          <a:lstStyle/>
          <a:p>
            <a:pPr marL="285750" indent="-285750">
              <a:buFont typeface="Arial" charset="0"/>
              <a:buChar char="•"/>
            </a:pPr>
            <a:r>
              <a:rPr lang="en-US" sz="2800" dirty="0"/>
              <a:t>More sophisticated: attention models, eye tracking (gazing studies), face detectors, </a:t>
            </a:r>
            <a:r>
              <a:rPr lang="en-US" sz="2800" dirty="0" smtClean="0"/>
              <a:t>…</a:t>
            </a:r>
            <a:endParaRPr lang="en-US" sz="2800" dirty="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11</a:t>
            </a:fld>
            <a:endParaRPr lang="en-US" dirty="0"/>
          </a:p>
        </p:txBody>
      </p:sp>
    </p:spTree>
    <p:extLst>
      <p:ext uri="{BB962C8B-B14F-4D97-AF65-F5344CB8AC3E}">
        <p14:creationId xmlns:p14="http://schemas.microsoft.com/office/powerpoint/2010/main" val="94535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122238"/>
            <a:ext cx="8229600" cy="1143000"/>
          </a:xfrm>
        </p:spPr>
        <p:txBody>
          <a:bodyPr/>
          <a:lstStyle/>
          <a:p>
            <a:r>
              <a:rPr lang="en-US" smtClean="0"/>
              <a:t>General Retargeting Framework</a:t>
            </a:r>
          </a:p>
        </p:txBody>
      </p:sp>
      <p:sp>
        <p:nvSpPr>
          <p:cNvPr id="35843" name="TextBox 5"/>
          <p:cNvSpPr txBox="1">
            <a:spLocks noChangeArrowheads="1"/>
          </p:cNvSpPr>
          <p:nvPr/>
        </p:nvSpPr>
        <p:spPr bwMode="auto">
          <a:xfrm>
            <a:off x="533400" y="1371600"/>
            <a:ext cx="3962400" cy="646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eriod"/>
            </a:pPr>
            <a:r>
              <a:rPr lang="en-US">
                <a:latin typeface="Helvetica" pitchFamily="34" charset="0"/>
              </a:rPr>
              <a:t>Define an energy function </a:t>
            </a:r>
            <a:r>
              <a:rPr lang="en-US" b="1">
                <a:latin typeface="Times New Roman" pitchFamily="18" charset="0"/>
                <a:cs typeface="Times New Roman" pitchFamily="18" charset="0"/>
              </a:rPr>
              <a:t>E(I)</a:t>
            </a:r>
          </a:p>
          <a:p>
            <a:pPr eaLnBrk="1" hangingPunct="1"/>
            <a:r>
              <a:rPr lang="en-US">
                <a:latin typeface="Helvetica" pitchFamily="34" charset="0"/>
              </a:rPr>
              <a:t>	(interest, importance, saliency)</a:t>
            </a:r>
          </a:p>
        </p:txBody>
      </p:sp>
      <p:sp>
        <p:nvSpPr>
          <p:cNvPr id="35844" name="Right Arrow 6"/>
          <p:cNvSpPr>
            <a:spLocks noChangeArrowheads="1"/>
          </p:cNvSpPr>
          <p:nvPr/>
        </p:nvSpPr>
        <p:spPr bwMode="auto">
          <a:xfrm>
            <a:off x="4724400" y="1447800"/>
            <a:ext cx="762000" cy="457200"/>
          </a:xfrm>
          <a:prstGeom prst="rightArrow">
            <a:avLst>
              <a:gd name="adj1" fmla="val 50000"/>
              <a:gd name="adj2" fmla="val 50000"/>
            </a:avLst>
          </a:prstGeom>
          <a:solidFill>
            <a:schemeClr val="accent1"/>
          </a:solidFill>
          <a:ln w="28575" algn="ctr">
            <a:solidFill>
              <a:srgbClr val="000000"/>
            </a:solidFill>
            <a:round/>
            <a:headEnd/>
            <a:tailEnd type="triangle" w="med" len="lg"/>
          </a:ln>
        </p:spPr>
        <p:txBody>
          <a:bodyPr wrap="none"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35845" name="TextBox 7"/>
          <p:cNvSpPr txBox="1">
            <a:spLocks noChangeArrowheads="1"/>
          </p:cNvSpPr>
          <p:nvPr/>
        </p:nvSpPr>
        <p:spPr bwMode="auto">
          <a:xfrm>
            <a:off x="5715000" y="1371600"/>
            <a:ext cx="2971800" cy="646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2. Use some operator(s) to change the image </a:t>
            </a:r>
            <a:r>
              <a:rPr lang="en-US" b="1">
                <a:latin typeface="Times New Roman" pitchFamily="18" charset="0"/>
                <a:cs typeface="Times New Roman" pitchFamily="18" charset="0"/>
              </a:rPr>
              <a:t>I</a:t>
            </a:r>
          </a:p>
        </p:txBody>
      </p:sp>
      <p:pic>
        <p:nvPicPr>
          <p:cNvPr id="358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2057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2514600"/>
            <a:ext cx="755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438400"/>
            <a:ext cx="2032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Right Arrow 11"/>
          <p:cNvSpPr>
            <a:spLocks noChangeArrowheads="1"/>
          </p:cNvSpPr>
          <p:nvPr/>
        </p:nvSpPr>
        <p:spPr bwMode="auto">
          <a:xfrm>
            <a:off x="2590800" y="2590800"/>
            <a:ext cx="457200" cy="630238"/>
          </a:xfrm>
          <a:prstGeom prst="rightArrow">
            <a:avLst>
              <a:gd name="adj1" fmla="val 50000"/>
              <a:gd name="adj2" fmla="val 50000"/>
            </a:avLst>
          </a:prstGeom>
          <a:solidFill>
            <a:schemeClr val="accent1"/>
          </a:solidFill>
          <a:ln w="28575" algn="ctr">
            <a:solidFill>
              <a:srgbClr val="000000"/>
            </a:solidFill>
            <a:round/>
            <a:headEnd/>
            <a:tailEnd type="triangle" w="med" len="lg"/>
          </a:ln>
        </p:spPr>
        <p:txBody>
          <a:bodyPr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35850" name="Right Arrow 12"/>
          <p:cNvSpPr>
            <a:spLocks noChangeArrowheads="1"/>
          </p:cNvSpPr>
          <p:nvPr/>
        </p:nvSpPr>
        <p:spPr bwMode="auto">
          <a:xfrm flipV="1">
            <a:off x="5568950" y="2590800"/>
            <a:ext cx="838200" cy="630238"/>
          </a:xfrm>
          <a:prstGeom prst="rightArrow">
            <a:avLst>
              <a:gd name="adj1" fmla="val 50000"/>
              <a:gd name="adj2" fmla="val 49960"/>
            </a:avLst>
          </a:prstGeom>
          <a:solidFill>
            <a:schemeClr val="accent1"/>
          </a:solidFill>
          <a:ln w="28575" algn="ctr">
            <a:solidFill>
              <a:srgbClr val="000000"/>
            </a:solidFill>
            <a:round/>
            <a:headEnd/>
            <a:tailEnd type="triangle" w="med" len="lg"/>
          </a:ln>
        </p:spPr>
        <p:txBody>
          <a:bodyPr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35851" name="TextBox 13"/>
          <p:cNvSpPr txBox="1">
            <a:spLocks noChangeArrowheads="1"/>
          </p:cNvSpPr>
          <p:nvPr/>
        </p:nvSpPr>
        <p:spPr bwMode="auto">
          <a:xfrm>
            <a:off x="5257800" y="32004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i="1" dirty="0">
                <a:latin typeface="Helvetica" pitchFamily="34" charset="0"/>
              </a:rPr>
              <a:t>Recompose</a:t>
            </a:r>
          </a:p>
        </p:txBody>
      </p:sp>
      <p:sp>
        <p:nvSpPr>
          <p:cNvPr id="35852" name="TextBox 15"/>
          <p:cNvSpPr txBox="1">
            <a:spLocks noChangeArrowheads="1"/>
          </p:cNvSpPr>
          <p:nvPr/>
        </p:nvSpPr>
        <p:spPr bwMode="auto">
          <a:xfrm>
            <a:off x="7793038" y="2667000"/>
            <a:ext cx="1350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atin typeface="Helvetica" pitchFamily="34" charset="0"/>
              </a:rPr>
              <a:t>Setlur et al.</a:t>
            </a:r>
          </a:p>
          <a:p>
            <a:pPr algn="ctr" eaLnBrk="1" hangingPunct="1"/>
            <a:r>
              <a:rPr lang="en-US">
                <a:latin typeface="Helvetica" pitchFamily="34" charset="0"/>
              </a:rPr>
              <a:t>[2005]</a:t>
            </a:r>
          </a:p>
        </p:txBody>
      </p:sp>
      <p:pic>
        <p:nvPicPr>
          <p:cNvPr id="358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16764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4" name="Right Arrow 17"/>
          <p:cNvSpPr>
            <a:spLocks noChangeArrowheads="1"/>
          </p:cNvSpPr>
          <p:nvPr/>
        </p:nvSpPr>
        <p:spPr bwMode="auto">
          <a:xfrm>
            <a:off x="2590800" y="4038600"/>
            <a:ext cx="457200" cy="630238"/>
          </a:xfrm>
          <a:prstGeom prst="rightArrow">
            <a:avLst>
              <a:gd name="adj1" fmla="val 50000"/>
              <a:gd name="adj2" fmla="val 50000"/>
            </a:avLst>
          </a:prstGeom>
          <a:solidFill>
            <a:schemeClr val="accent1"/>
          </a:solidFill>
          <a:ln w="28575" algn="ctr">
            <a:solidFill>
              <a:srgbClr val="000000"/>
            </a:solidFill>
            <a:round/>
            <a:headEnd/>
            <a:tailEnd type="triangle" w="med" len="lg"/>
          </a:ln>
        </p:spPr>
        <p:txBody>
          <a:bodyPr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pic>
        <p:nvPicPr>
          <p:cNvPr id="358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7338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962400"/>
            <a:ext cx="11160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Right Arrow 21"/>
          <p:cNvSpPr>
            <a:spLocks noChangeArrowheads="1"/>
          </p:cNvSpPr>
          <p:nvPr/>
        </p:nvSpPr>
        <p:spPr bwMode="auto">
          <a:xfrm flipV="1">
            <a:off x="5562600" y="4038600"/>
            <a:ext cx="838200" cy="630238"/>
          </a:xfrm>
          <a:prstGeom prst="rightArrow">
            <a:avLst>
              <a:gd name="adj1" fmla="val 50000"/>
              <a:gd name="adj2" fmla="val 49960"/>
            </a:avLst>
          </a:prstGeom>
          <a:solidFill>
            <a:schemeClr val="accent1"/>
          </a:solidFill>
          <a:ln w="28575" algn="ctr">
            <a:solidFill>
              <a:srgbClr val="000000"/>
            </a:solidFill>
            <a:round/>
            <a:headEnd/>
            <a:tailEnd type="triangle" w="med" len="lg"/>
          </a:ln>
        </p:spPr>
        <p:txBody>
          <a:bodyPr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35858" name="TextBox 22"/>
          <p:cNvSpPr txBox="1">
            <a:spLocks noChangeArrowheads="1"/>
          </p:cNvSpPr>
          <p:nvPr/>
        </p:nvSpPr>
        <p:spPr bwMode="auto">
          <a:xfrm>
            <a:off x="5638800" y="4648200"/>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i="1">
                <a:latin typeface="Helvetica" pitchFamily="34" charset="0"/>
              </a:rPr>
              <a:t>Crop</a:t>
            </a:r>
          </a:p>
        </p:txBody>
      </p:sp>
      <p:sp>
        <p:nvSpPr>
          <p:cNvPr id="35859" name="TextBox 23"/>
          <p:cNvSpPr txBox="1">
            <a:spLocks noChangeArrowheads="1"/>
          </p:cNvSpPr>
          <p:nvPr/>
        </p:nvSpPr>
        <p:spPr bwMode="auto">
          <a:xfrm>
            <a:off x="7793038" y="4114800"/>
            <a:ext cx="1350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atin typeface="Helvetica" pitchFamily="34" charset="0"/>
              </a:rPr>
              <a:t>Santella et al. [2005]</a:t>
            </a:r>
          </a:p>
        </p:txBody>
      </p:sp>
      <p:pic>
        <p:nvPicPr>
          <p:cNvPr id="358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443538"/>
            <a:ext cx="22098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Right Arrow 25"/>
          <p:cNvSpPr>
            <a:spLocks noChangeArrowheads="1"/>
          </p:cNvSpPr>
          <p:nvPr/>
        </p:nvSpPr>
        <p:spPr bwMode="auto">
          <a:xfrm>
            <a:off x="2590800" y="5465763"/>
            <a:ext cx="457200" cy="630237"/>
          </a:xfrm>
          <a:prstGeom prst="rightArrow">
            <a:avLst>
              <a:gd name="adj1" fmla="val 50000"/>
              <a:gd name="adj2" fmla="val 50000"/>
            </a:avLst>
          </a:prstGeom>
          <a:solidFill>
            <a:schemeClr val="accent1"/>
          </a:solidFill>
          <a:ln w="28575" algn="ctr">
            <a:solidFill>
              <a:srgbClr val="000000"/>
            </a:solidFill>
            <a:round/>
            <a:headEnd/>
            <a:tailEnd type="triangle" w="med" len="lg"/>
          </a:ln>
        </p:spPr>
        <p:txBody>
          <a:bodyPr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pic>
        <p:nvPicPr>
          <p:cNvPr id="3586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5410200"/>
            <a:ext cx="221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3" name="Right Arrow 30"/>
          <p:cNvSpPr>
            <a:spLocks noChangeArrowheads="1"/>
          </p:cNvSpPr>
          <p:nvPr/>
        </p:nvSpPr>
        <p:spPr bwMode="auto">
          <a:xfrm flipV="1">
            <a:off x="5562600" y="5421313"/>
            <a:ext cx="838200" cy="630237"/>
          </a:xfrm>
          <a:prstGeom prst="rightArrow">
            <a:avLst>
              <a:gd name="adj1" fmla="val 50000"/>
              <a:gd name="adj2" fmla="val 49960"/>
            </a:avLst>
          </a:prstGeom>
          <a:solidFill>
            <a:schemeClr val="accent1"/>
          </a:solidFill>
          <a:ln w="28575" algn="ctr">
            <a:solidFill>
              <a:srgbClr val="000000"/>
            </a:solidFill>
            <a:round/>
            <a:headEnd/>
            <a:tailEnd type="triangle" w="med" len="lg"/>
          </a:ln>
        </p:spPr>
        <p:txBody>
          <a:bodyPr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35864" name="TextBox 31"/>
          <p:cNvSpPr txBox="1">
            <a:spLocks noChangeArrowheads="1"/>
          </p:cNvSpPr>
          <p:nvPr/>
        </p:nvSpPr>
        <p:spPr bwMode="auto">
          <a:xfrm>
            <a:off x="5638800" y="6030913"/>
            <a:ext cx="75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i="1">
                <a:latin typeface="Helvetica" pitchFamily="34" charset="0"/>
              </a:rPr>
              <a:t>Warp</a:t>
            </a:r>
          </a:p>
        </p:txBody>
      </p:sp>
      <p:pic>
        <p:nvPicPr>
          <p:cNvPr id="3586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5257800"/>
            <a:ext cx="1408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6" name="TextBox 33"/>
          <p:cNvSpPr txBox="1">
            <a:spLocks noChangeArrowheads="1"/>
          </p:cNvSpPr>
          <p:nvPr/>
        </p:nvSpPr>
        <p:spPr bwMode="auto">
          <a:xfrm>
            <a:off x="7772400" y="5449888"/>
            <a:ext cx="1350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atin typeface="Helvetica" pitchFamily="34" charset="0"/>
              </a:rPr>
              <a:t>Gal et al. [2006]</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12</a:t>
            </a:fld>
            <a:endParaRPr lang="en-US" dirty="0"/>
          </a:p>
        </p:txBody>
      </p:sp>
    </p:spTree>
    <p:extLst>
      <p:ext uri="{BB962C8B-B14F-4D97-AF65-F5344CB8AC3E}">
        <p14:creationId xmlns:p14="http://schemas.microsoft.com/office/powerpoint/2010/main" val="1503867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288" y="415925"/>
            <a:ext cx="7143750" cy="438150"/>
          </a:xfrm>
        </p:spPr>
        <p:txBody>
          <a:bodyPr>
            <a:normAutofit fontScale="90000"/>
          </a:bodyPr>
          <a:lstStyle/>
          <a:p>
            <a:r>
              <a:rPr lang="en-US" dirty="0" smtClean="0"/>
              <a:t>Previous Retargeting Approaches</a:t>
            </a:r>
            <a:endParaRPr lang="en-US" dirty="0"/>
          </a:p>
        </p:txBody>
      </p:sp>
      <p:sp>
        <p:nvSpPr>
          <p:cNvPr id="4" name="Content Placeholder 3"/>
          <p:cNvSpPr>
            <a:spLocks noGrp="1"/>
          </p:cNvSpPr>
          <p:nvPr>
            <p:ph idx="1"/>
          </p:nvPr>
        </p:nvSpPr>
        <p:spPr>
          <a:xfrm>
            <a:off x="346075" y="990600"/>
            <a:ext cx="8439150" cy="3829557"/>
          </a:xfrm>
        </p:spPr>
        <p:txBody>
          <a:bodyPr>
            <a:normAutofit fontScale="92500" lnSpcReduction="20000"/>
          </a:bodyPr>
          <a:lstStyle/>
          <a:p>
            <a:r>
              <a:rPr lang="en-US" dirty="0" smtClean="0"/>
              <a:t>Optimal Cropping Window</a:t>
            </a:r>
          </a:p>
          <a:p>
            <a:endParaRPr lang="en-US" dirty="0"/>
          </a:p>
          <a:p>
            <a:pPr lvl="1"/>
            <a:endParaRPr lang="en-US" dirty="0"/>
          </a:p>
          <a:p>
            <a:pPr lvl="1"/>
            <a:endParaRPr lang="en-US" dirty="0" smtClean="0"/>
          </a:p>
          <a:p>
            <a:pPr lvl="1"/>
            <a:endParaRPr lang="en-US" dirty="0" smtClean="0"/>
          </a:p>
          <a:p>
            <a:pPr lvl="1"/>
            <a:endParaRPr lang="en-US" dirty="0"/>
          </a:p>
          <a:p>
            <a:pPr lvl="1"/>
            <a:endParaRPr lang="en-US" dirty="0" smtClean="0"/>
          </a:p>
          <a:p>
            <a:r>
              <a:rPr lang="en-US" dirty="0" smtClean="0"/>
              <a:t>For videos: “Pan and scan”</a:t>
            </a:r>
          </a:p>
          <a:p>
            <a:pPr marL="363537" lvl="1" indent="0">
              <a:buNone/>
            </a:pPr>
            <a:r>
              <a:rPr lang="en-US" dirty="0" smtClean="0"/>
              <a:t>	Still done manually in the movie industry</a:t>
            </a:r>
          </a:p>
          <a:p>
            <a:pPr lvl="1"/>
            <a:endParaRPr lang="en-US" dirty="0"/>
          </a:p>
          <a:p>
            <a:pPr lvl="1"/>
            <a:endParaRPr lang="en-US" dirty="0" smtClean="0"/>
          </a:p>
        </p:txBody>
      </p:sp>
      <p:grpSp>
        <p:nvGrpSpPr>
          <p:cNvPr id="8" name="Group 7"/>
          <p:cNvGrpSpPr/>
          <p:nvPr/>
        </p:nvGrpSpPr>
        <p:grpSpPr>
          <a:xfrm>
            <a:off x="228600" y="4681172"/>
            <a:ext cx="8733366" cy="1722605"/>
            <a:chOff x="228600" y="4681172"/>
            <a:chExt cx="8733366" cy="1722605"/>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681172"/>
              <a:ext cx="3352800" cy="1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780" y="4949142"/>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953000"/>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5770" y="4949142"/>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a:off x="3678820" y="5214572"/>
              <a:ext cx="359780" cy="762000"/>
            </a:xfrm>
            <a:prstGeom prst="rightArrow">
              <a:avLst/>
            </a:prstGeom>
            <a:solidFill>
              <a:schemeClr val="accent1"/>
            </a:solidFill>
            <a:ln w="28575" cap="flat" cmpd="sng" algn="ctr">
              <a:solidFill>
                <a:srgbClr val="000000"/>
              </a:solidFill>
              <a:prstDash val="solid"/>
              <a:round/>
              <a:headEnd type="none" w="med" len="med"/>
              <a:tailEnd type="triangle" w="med" len="lg"/>
            </a:ln>
            <a:effectLst/>
          </p:spPr>
          <p:txBody>
            <a:bodyPr vert="horz" wrap="square" lIns="64008" tIns="27432" rIns="64008" bIns="27432" numCol="1" rtlCol="0" anchor="ctr" anchorCtr="0" compatLnSpc="1">
              <a:prstTxWarp prst="textNoShape">
                <a:avLst/>
              </a:prstTxWarp>
              <a:sp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Helvetica" pitchFamily="34" charset="0"/>
              </a:endParaRPr>
            </a:p>
          </p:txBody>
        </p:sp>
        <p:sp>
          <p:nvSpPr>
            <p:cNvPr id="6" name="TextBox 5"/>
            <p:cNvSpPr txBox="1"/>
            <p:nvPr/>
          </p:nvSpPr>
          <p:spPr>
            <a:xfrm>
              <a:off x="2971800" y="6096000"/>
              <a:ext cx="5990166" cy="307777"/>
            </a:xfrm>
            <a:prstGeom prst="rect">
              <a:avLst/>
            </a:prstGeom>
            <a:noFill/>
          </p:spPr>
          <p:txBody>
            <a:bodyPr wrap="none" rtlCol="0">
              <a:spAutoFit/>
            </a:bodyPr>
            <a:lstStyle/>
            <a:p>
              <a:r>
                <a:rPr lang="en-US" sz="1400" dirty="0" smtClean="0"/>
                <a:t>Liu and </a:t>
              </a:r>
              <a:r>
                <a:rPr lang="en-US" sz="1400" dirty="0" err="1" smtClean="0"/>
                <a:t>Gleicher</a:t>
              </a:r>
              <a:r>
                <a:rPr lang="en-US" sz="1400" dirty="0" smtClean="0"/>
                <a:t>, </a:t>
              </a:r>
              <a:r>
                <a:rPr lang="en-US" sz="1400" b="1" dirty="0"/>
                <a:t>Video Retargeting: Automating Pan and </a:t>
              </a:r>
              <a:r>
                <a:rPr lang="en-US" sz="1400" b="1" dirty="0" smtClean="0"/>
                <a:t>Scan (2006)</a:t>
              </a:r>
              <a:endParaRPr lang="en-US" sz="1400" dirty="0"/>
            </a:p>
          </p:txBody>
        </p:sp>
      </p:grpSp>
      <p:pic>
        <p:nvPicPr>
          <p:cNvPr id="148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300" y="1606550"/>
            <a:ext cx="2755900" cy="198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606550"/>
            <a:ext cx="2776779" cy="198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1870667" y="1676400"/>
            <a:ext cx="1126211" cy="1199346"/>
          </a:xfrm>
          <a:prstGeom prst="rect">
            <a:avLst/>
          </a:prstGeom>
          <a:noFill/>
          <a:ln w="50800" cap="flat" cmpd="sng" algn="ctr">
            <a:solidFill>
              <a:srgbClr val="FF0000"/>
            </a:solidFill>
            <a:prstDash val="solid"/>
            <a:round/>
            <a:headEnd type="none" w="med" len="med"/>
            <a:tailEnd type="triangle" w="med" len="lg"/>
          </a:ln>
          <a:effectLst/>
        </p:spPr>
        <p:txBody>
          <a:bodyPr vert="horz" wrap="square" lIns="64008" tIns="27432" rIns="64008" bIns="27432" numCol="1" rtlCol="0" anchor="ctr" anchorCtr="0" compatLnSpc="1">
            <a:prstTxWarp prst="textNoShape">
              <a:avLst/>
            </a:prstTxWarp>
            <a:sp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Helvetica" pitchFamily="34" charset="0"/>
            </a:endParaRPr>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9" name="Slide Number Placeholder 8"/>
          <p:cNvSpPr>
            <a:spLocks noGrp="1"/>
          </p:cNvSpPr>
          <p:nvPr>
            <p:ph type="sldNum" sz="quarter" idx="12"/>
          </p:nvPr>
        </p:nvSpPr>
        <p:spPr/>
        <p:txBody>
          <a:bodyPr/>
          <a:lstStyle/>
          <a:p>
            <a:fld id="{CF7DC490-98B8-074B-BB30-37775A2447EF}" type="slidenum">
              <a:rPr lang="en-US" smtClean="0"/>
              <a:pPr/>
              <a:t>13</a:t>
            </a:fld>
            <a:endParaRPr lang="en-US" dirty="0"/>
          </a:p>
        </p:txBody>
      </p:sp>
    </p:spTree>
    <p:extLst>
      <p:ext uri="{BB962C8B-B14F-4D97-AF65-F5344CB8AC3E}">
        <p14:creationId xmlns:p14="http://schemas.microsoft.com/office/powerpoint/2010/main" val="177377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05556E-6 -6.0592E-6 C 0.02621 0.0023 0.05225 -0.0014 0.07847 -0.00348 C 0.09947 -0.00718 0.11944 -0.01203 0.14062 -0.01365 C 0.14687 -0.0118 0.14999 -0.0118 0.1519 -0.00348 C 0.15156 0.00045 0.15242 0.00508 0.15069 0.00832 C 0.14808 0.01341 0.14062 0.01364 0.1368 0.01502 C 0.13038 0.01734 0.12482 0.02243 0.11788 0.02358 C 0.10902 0.02497 0.09999 0.02543 0.09114 0.02682 C 0.07638 0.03422 0.05989 0.03283 0.04444 0.03376 C 0.02777 0.03723 0.0118 0.0407 -0.00504 0.04208 C -0.00799 0.04255 -0.01268 0.04 -0.01389 0.0437 C -0.01667 0.05203 -0.01268 0.0703 -0.00626 0.07585 C -0.00417 0.0777 0.00451 0.07885 0.0052 0.07909 C 0.01909 0.08602 0.03107 0.07354 0.04444 0.07238 C 0.05659 0.07145 0.06892 0.07122 0.08107 0.07076 C 0.1019 0.06197 0.09288 0.06521 0.14062 0.07076 C 0.1434 0.07099 0.14288 0.0777 0.14444 0.08094 C 0.14218 0.08926 0.14461 0.08487 0.1368 0.08764 C 0.1342 0.08857 0.12916 0.09088 0.12916 0.09088 C 0.11649 0.10244 0.12569 0.09551 0.09253 0.09273 C 0.06683 0.09042 0.04114 0.08741 0.01527 0.08602 C -8.05556E-6 0.08001 -0.00955 0.08625 -0.02396 0.08926 C -0.02327 0.09435 -0.02396 0.10036 -0.02153 0.10453 C -0.01962 0.10776 -0.01546 0.10684 -0.01251 0.10776 C -0.00035 0.11609 0.00069 0.12071 0.01527 0.12303 C 0.02795 0.12187 0.04062 0.12071 0.05329 0.11956 C 0.08576 0.11655 0.15069 0.11632 0.15069 0.11632 C 0.15451 0.11586 0.1585 0.11632 0.16215 0.1147 C 0.16336 0.11401 0.1592 0.11424 0.15833 0.11285 C 0.15746 0.11146 0.15815 0.10869 0.15711 0.10776 C 0.15277 0.10383 0.14027 0.10337 0.1368 0.10291 C 0.13072 0.09736 0.11683 0.09481 0.10885 0.09273 C 0.10763 0.09157 0.10659 0.08996 0.1052 0.08926 C 0.09913 0.08579 0.09999 0.09088 0.09999 0.08417 " pathEditMode="relative" ptsTypes="fffffffffffffffffffffffffffffffffA">
                                      <p:cBhvr>
                                        <p:cTn id="6" dur="5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Cropping</a:t>
            </a:r>
          </a:p>
        </p:txBody>
      </p:sp>
      <p:pic>
        <p:nvPicPr>
          <p:cNvPr id="307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50" y="3962400"/>
            <a:ext cx="4190139" cy="190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562" y="3930650"/>
            <a:ext cx="361223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12"/>
          <p:cNvSpPr>
            <a:spLocks noChangeArrowheads="1"/>
          </p:cNvSpPr>
          <p:nvPr/>
        </p:nvSpPr>
        <p:spPr bwMode="auto">
          <a:xfrm>
            <a:off x="959762" y="3962400"/>
            <a:ext cx="2365075" cy="1908352"/>
          </a:xfrm>
          <a:prstGeom prst="rect">
            <a:avLst/>
          </a:prstGeom>
          <a:noFill/>
          <a:ln w="63500" algn="ctr">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wrap="square"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30728" name="Rectangle 14"/>
          <p:cNvSpPr>
            <a:spLocks noChangeArrowheads="1"/>
          </p:cNvSpPr>
          <p:nvPr/>
        </p:nvSpPr>
        <p:spPr bwMode="auto">
          <a:xfrm>
            <a:off x="5379362" y="3930650"/>
            <a:ext cx="2365075" cy="1908352"/>
          </a:xfrm>
          <a:prstGeom prst="rect">
            <a:avLst/>
          </a:prstGeom>
          <a:noFill/>
          <a:ln w="63500" algn="ctr">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wrap="square"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pic>
        <p:nvPicPr>
          <p:cNvPr id="30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00200"/>
            <a:ext cx="3984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16"/>
          <p:cNvSpPr>
            <a:spLocks noChangeArrowheads="1"/>
          </p:cNvSpPr>
          <p:nvPr/>
        </p:nvSpPr>
        <p:spPr bwMode="auto">
          <a:xfrm>
            <a:off x="3124200" y="1600200"/>
            <a:ext cx="2667000" cy="1600200"/>
          </a:xfrm>
          <a:prstGeom prst="rect">
            <a:avLst/>
          </a:prstGeom>
          <a:noFill/>
          <a:ln w="63500" algn="ctr">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wrap="none"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14</a:t>
            </a:fld>
            <a:endParaRPr lang="en-US" dirty="0"/>
          </a:p>
        </p:txBody>
      </p:sp>
    </p:spTree>
    <p:extLst>
      <p:ext uri="{BB962C8B-B14F-4D97-AF65-F5344CB8AC3E}">
        <p14:creationId xmlns:p14="http://schemas.microsoft.com/office/powerpoint/2010/main" val="53539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665288" y="415925"/>
            <a:ext cx="7143750" cy="438150"/>
          </a:xfrm>
        </p:spPr>
        <p:txBody>
          <a:bodyPr>
            <a:normAutofit fontScale="90000"/>
          </a:bodyPr>
          <a:lstStyle/>
          <a:p>
            <a:r>
              <a:rPr lang="en-US" dirty="0" smtClean="0"/>
              <a:t>Seam Carving</a:t>
            </a:r>
          </a:p>
        </p:txBody>
      </p:sp>
      <p:sp>
        <p:nvSpPr>
          <p:cNvPr id="36867" name="Content Placeholder 2"/>
          <p:cNvSpPr>
            <a:spLocks noGrp="1"/>
          </p:cNvSpPr>
          <p:nvPr>
            <p:ph idx="1"/>
          </p:nvPr>
        </p:nvSpPr>
        <p:spPr>
          <a:xfrm>
            <a:off x="346075" y="1154113"/>
            <a:ext cx="8439150" cy="750887"/>
          </a:xfrm>
        </p:spPr>
        <p:txBody>
          <a:bodyPr>
            <a:normAutofit/>
          </a:bodyPr>
          <a:lstStyle/>
          <a:p>
            <a:r>
              <a:rPr lang="en-US" dirty="0" smtClean="0"/>
              <a:t>Assume m x n </a:t>
            </a:r>
            <a:r>
              <a:rPr lang="en-US" dirty="0" smtClean="0">
                <a:sym typeface="Wingdings" pitchFamily="2" charset="2"/>
              </a:rPr>
              <a:t> m x n’, n’&lt;n  	(summarization)</a:t>
            </a:r>
            <a:endParaRPr lang="en-US" dirty="0" smtClean="0"/>
          </a:p>
          <a:p>
            <a:endParaRPr lang="en-US" dirty="0" smtClean="0"/>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15</a:t>
            </a:fld>
            <a:endParaRPr lang="en-US" dirty="0"/>
          </a:p>
        </p:txBody>
      </p:sp>
    </p:spTree>
    <p:extLst>
      <p:ext uri="{BB962C8B-B14F-4D97-AF65-F5344CB8AC3E}">
        <p14:creationId xmlns:p14="http://schemas.microsoft.com/office/powerpoint/2010/main" val="45138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665288" y="415925"/>
            <a:ext cx="7143750" cy="438150"/>
          </a:xfrm>
        </p:spPr>
        <p:txBody>
          <a:bodyPr>
            <a:normAutofit fontScale="90000"/>
          </a:bodyPr>
          <a:lstStyle/>
          <a:p>
            <a:r>
              <a:rPr lang="en-US" dirty="0" smtClean="0"/>
              <a:t>Seam Carving</a:t>
            </a:r>
          </a:p>
        </p:txBody>
      </p:sp>
      <p:sp>
        <p:nvSpPr>
          <p:cNvPr id="36867" name="Content Placeholder 2"/>
          <p:cNvSpPr>
            <a:spLocks noGrp="1"/>
          </p:cNvSpPr>
          <p:nvPr>
            <p:ph idx="1"/>
          </p:nvPr>
        </p:nvSpPr>
        <p:spPr>
          <a:xfrm>
            <a:off x="346075" y="1154113"/>
            <a:ext cx="8439150" cy="5195272"/>
          </a:xfrm>
        </p:spPr>
        <p:txBody>
          <a:bodyPr>
            <a:normAutofit/>
          </a:bodyPr>
          <a:lstStyle/>
          <a:p>
            <a:r>
              <a:rPr lang="en-US" dirty="0" smtClean="0"/>
              <a:t>Assume m x n </a:t>
            </a:r>
            <a:r>
              <a:rPr lang="en-US" dirty="0" smtClean="0">
                <a:sym typeface="Wingdings" pitchFamily="2" charset="2"/>
              </a:rPr>
              <a:t> m x n’, n’&lt;n  	(summarization)</a:t>
            </a:r>
            <a:endParaRPr lang="en-US" dirty="0" smtClean="0"/>
          </a:p>
          <a:p>
            <a:endParaRPr lang="en-US" dirty="0" smtClean="0"/>
          </a:p>
          <a:p>
            <a:r>
              <a:rPr lang="en-US" dirty="0" smtClean="0"/>
              <a:t>Basic Idea: remove unimportant pixels from the image</a:t>
            </a:r>
          </a:p>
          <a:p>
            <a:pPr lvl="1"/>
            <a:r>
              <a:rPr lang="en-US" dirty="0" smtClean="0"/>
              <a:t>Unimportant = pixels with less “energy”</a:t>
            </a:r>
          </a:p>
          <a:p>
            <a:endParaRPr lang="en-US" dirty="0" smtClean="0"/>
          </a:p>
          <a:p>
            <a:endParaRPr lang="en-US" dirty="0" smtClean="0"/>
          </a:p>
        </p:txBody>
      </p:sp>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4114800"/>
            <a:ext cx="2838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dirty="0"/>
          </a:p>
        </p:txBody>
      </p:sp>
    </p:spTree>
    <p:extLst>
      <p:ext uri="{BB962C8B-B14F-4D97-AF65-F5344CB8AC3E}">
        <p14:creationId xmlns:p14="http://schemas.microsoft.com/office/powerpoint/2010/main" val="175743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665288" y="415925"/>
            <a:ext cx="7143750" cy="438150"/>
          </a:xfrm>
        </p:spPr>
        <p:txBody>
          <a:bodyPr>
            <a:normAutofit fontScale="90000"/>
          </a:bodyPr>
          <a:lstStyle/>
          <a:p>
            <a:r>
              <a:rPr lang="en-US" dirty="0" smtClean="0"/>
              <a:t>Seam Carving</a:t>
            </a:r>
          </a:p>
        </p:txBody>
      </p:sp>
      <p:sp>
        <p:nvSpPr>
          <p:cNvPr id="36867" name="Content Placeholder 2"/>
          <p:cNvSpPr>
            <a:spLocks noGrp="1"/>
          </p:cNvSpPr>
          <p:nvPr>
            <p:ph idx="1"/>
          </p:nvPr>
        </p:nvSpPr>
        <p:spPr>
          <a:xfrm>
            <a:off x="346075" y="1154113"/>
            <a:ext cx="8439150" cy="5195272"/>
          </a:xfrm>
        </p:spPr>
        <p:txBody>
          <a:bodyPr>
            <a:normAutofit fontScale="85000" lnSpcReduction="10000"/>
          </a:bodyPr>
          <a:lstStyle/>
          <a:p>
            <a:r>
              <a:rPr lang="en-US" dirty="0" smtClean="0"/>
              <a:t>Assume m x n </a:t>
            </a:r>
            <a:r>
              <a:rPr lang="en-US" dirty="0" smtClean="0">
                <a:sym typeface="Wingdings" pitchFamily="2" charset="2"/>
              </a:rPr>
              <a:t> m x n’, n’&lt;n  	(summarization)</a:t>
            </a:r>
            <a:endParaRPr lang="en-US" dirty="0" smtClean="0"/>
          </a:p>
          <a:p>
            <a:endParaRPr lang="en-US" dirty="0" smtClean="0"/>
          </a:p>
          <a:p>
            <a:r>
              <a:rPr lang="en-US" dirty="0" smtClean="0"/>
              <a:t>Basic Idea: remove unimportant pixels from the image</a:t>
            </a:r>
          </a:p>
          <a:p>
            <a:pPr lvl="1"/>
            <a:r>
              <a:rPr lang="en-US" dirty="0" smtClean="0"/>
              <a:t>Unimportant = pixels with less “energy”</a:t>
            </a:r>
          </a:p>
          <a:p>
            <a:endParaRPr lang="en-US" dirty="0" smtClean="0"/>
          </a:p>
          <a:p>
            <a:endParaRPr lang="en-US" dirty="0" smtClean="0"/>
          </a:p>
          <a:p>
            <a:endParaRPr lang="en-US" dirty="0" smtClean="0"/>
          </a:p>
          <a:p>
            <a:r>
              <a:rPr lang="en-US" dirty="0" smtClean="0"/>
              <a:t>Intuition for gradient-based energy:</a:t>
            </a:r>
          </a:p>
          <a:p>
            <a:pPr lvl="1"/>
            <a:r>
              <a:rPr lang="en-US" dirty="0" smtClean="0"/>
              <a:t>Preserve strong contours</a:t>
            </a:r>
          </a:p>
          <a:p>
            <a:pPr lvl="1"/>
            <a:r>
              <a:rPr lang="en-US" dirty="0" smtClean="0"/>
              <a:t>Human vision more sensitive to edges – so try remove content from smoother areas</a:t>
            </a:r>
          </a:p>
          <a:p>
            <a:pPr lvl="1"/>
            <a:r>
              <a:rPr lang="en-US" dirty="0" smtClean="0"/>
              <a:t>Simple enough for producing some nice results</a:t>
            </a:r>
          </a:p>
        </p:txBody>
      </p:sp>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95600"/>
            <a:ext cx="2838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dirty="0"/>
          </a:p>
        </p:txBody>
      </p:sp>
    </p:spTree>
    <p:extLst>
      <p:ext uri="{BB962C8B-B14F-4D97-AF65-F5344CB8AC3E}">
        <p14:creationId xmlns:p14="http://schemas.microsoft.com/office/powerpoint/2010/main" val="226036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665288" y="415925"/>
            <a:ext cx="6335712" cy="438150"/>
          </a:xfrm>
        </p:spPr>
        <p:txBody>
          <a:bodyPr>
            <a:normAutofit fontScale="90000"/>
          </a:bodyPr>
          <a:lstStyle/>
          <a:p>
            <a:pPr algn="r"/>
            <a:r>
              <a:rPr lang="en-US" smtClean="0"/>
              <a:t>Pixel Removal</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762000"/>
            <a:ext cx="42624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352800"/>
            <a:ext cx="2468563"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76400" y="5726113"/>
            <a:ext cx="97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Optimal</a:t>
            </a: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3373438"/>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681413" y="5715000"/>
            <a:ext cx="21852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Helvetica" pitchFamily="34" charset="0"/>
              </a:rPr>
              <a:t>Least-energy </a:t>
            </a:r>
            <a:r>
              <a:rPr lang="en-US" dirty="0" smtClean="0">
                <a:latin typeface="Helvetica" pitchFamily="34" charset="0"/>
              </a:rPr>
              <a:t>pixels</a:t>
            </a:r>
          </a:p>
          <a:p>
            <a:pPr eaLnBrk="1" hangingPunct="1"/>
            <a:r>
              <a:rPr lang="en-US" dirty="0" smtClean="0">
                <a:latin typeface="Helvetica" pitchFamily="34" charset="0"/>
              </a:rPr>
              <a:t>(per row)</a:t>
            </a:r>
            <a:endParaRPr lang="en-US" dirty="0">
              <a:latin typeface="Helvetica" pitchFamily="34" charset="0"/>
            </a:endParaRP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225" y="3352800"/>
            <a:ext cx="18827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5927725" y="57150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Least-energy columns</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18</a:t>
            </a:fld>
            <a:endParaRPr lang="en-US" dirty="0"/>
          </a:p>
        </p:txBody>
      </p:sp>
    </p:spTree>
    <p:extLst>
      <p:ext uri="{BB962C8B-B14F-4D97-AF65-F5344CB8AC3E}">
        <p14:creationId xmlns:p14="http://schemas.microsoft.com/office/powerpoint/2010/main" val="31443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fade">
                                      <p:cBhvr>
                                        <p:cTn id="15" dur="1000"/>
                                        <p:tgtEl>
                                          <p:spTgt spid="71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173"/>
                                        </p:tgtEl>
                                        <p:attrNameLst>
                                          <p:attrName>style.visibility</p:attrName>
                                        </p:attrNameLst>
                                      </p:cBhvr>
                                      <p:to>
                                        <p:strVal val="visible"/>
                                      </p:to>
                                    </p:set>
                                    <p:animEffect transition="in" filter="fade">
                                      <p:cBhvr>
                                        <p:cTn id="23" dur="1000"/>
                                        <p:tgtEl>
                                          <p:spTgt spid="717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a:xfrm>
            <a:off x="1665288" y="415925"/>
            <a:ext cx="7143750" cy="438150"/>
          </a:xfrm>
        </p:spPr>
        <p:txBody>
          <a:bodyPr>
            <a:normAutofit fontScale="90000"/>
          </a:bodyPr>
          <a:lstStyle/>
          <a:p>
            <a:pPr eaLnBrk="1" hangingPunct="1"/>
            <a:r>
              <a:rPr lang="en-US" smtClean="0"/>
              <a:t>A Seam</a:t>
            </a:r>
          </a:p>
        </p:txBody>
      </p:sp>
      <p:sp>
        <p:nvSpPr>
          <p:cNvPr id="1029" name="Content Placeholder 12"/>
          <p:cNvSpPr>
            <a:spLocks noGrp="1"/>
          </p:cNvSpPr>
          <p:nvPr>
            <p:ph idx="1"/>
          </p:nvPr>
        </p:nvSpPr>
        <p:spPr>
          <a:xfrm>
            <a:off x="346075" y="1154113"/>
            <a:ext cx="8439150" cy="693737"/>
          </a:xfrm>
        </p:spPr>
        <p:txBody>
          <a:bodyPr>
            <a:normAutofit fontScale="70000" lnSpcReduction="20000"/>
          </a:bodyPr>
          <a:lstStyle/>
          <a:p>
            <a:r>
              <a:rPr lang="en-US" dirty="0" smtClean="0"/>
              <a:t>A connected path of pixels from top to bottom (or left to right). Exactly one in each row</a:t>
            </a:r>
          </a:p>
        </p:txBody>
      </p:sp>
      <p:sp>
        <p:nvSpPr>
          <p:cNvPr id="1030" name="Rectangle 9"/>
          <p:cNvSpPr>
            <a:spLocks noChangeArrowheads="1"/>
          </p:cNvSpPr>
          <p:nvPr/>
        </p:nvSpPr>
        <p:spPr bwMode="auto">
          <a:xfrm>
            <a:off x="990600" y="3771900"/>
            <a:ext cx="3362325" cy="22193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graphicFrame>
        <p:nvGraphicFramePr>
          <p:cNvPr id="1026" name="Object 12"/>
          <p:cNvGraphicFramePr>
            <a:graphicFrameLocks noChangeAspect="1"/>
          </p:cNvGraphicFramePr>
          <p:nvPr/>
        </p:nvGraphicFramePr>
        <p:xfrm>
          <a:off x="1004888" y="3797300"/>
          <a:ext cx="3314700" cy="2162175"/>
        </p:xfrm>
        <a:graphic>
          <a:graphicData uri="http://schemas.openxmlformats.org/presentationml/2006/ole">
            <mc:AlternateContent xmlns:mc="http://schemas.openxmlformats.org/markup-compatibility/2006">
              <mc:Choice xmlns:v="urn:schemas-microsoft-com:vml" Requires="v">
                <p:oleObj spid="_x0000_s166984" name="Photo Editor Photo" r:id="rId4" imgW="4382112" imgH="2857899" progId="">
                  <p:embed/>
                </p:oleObj>
              </mc:Choice>
              <mc:Fallback>
                <p:oleObj name="Photo Editor Photo" r:id="rId4" imgW="4382112" imgH="285789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8" y="3797300"/>
                        <a:ext cx="3314700" cy="2162175"/>
                      </a:xfrm>
                      <a:prstGeom prst="rect">
                        <a:avLst/>
                      </a:prstGeom>
                      <a:noFill/>
                      <a:ln>
                        <a:noFill/>
                      </a:ln>
                      <a:effectLst/>
                      <a:extLst>
                        <a:ext uri="{909E8E84-426E-40DD-AFC4-6F175D3DCCD1}">
                          <a14:hiddenFill xmlns:a14="http://schemas.microsoft.com/office/drawing/2010/main">
                            <a:solidFill>
                              <a:srgbClr val="00FFFF">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31" name="Group 21"/>
          <p:cNvGrpSpPr>
            <a:grpSpLocks/>
          </p:cNvGrpSpPr>
          <p:nvPr/>
        </p:nvGrpSpPr>
        <p:grpSpPr bwMode="auto">
          <a:xfrm>
            <a:off x="2286000" y="2971800"/>
            <a:ext cx="6248400" cy="3505200"/>
            <a:chOff x="1440" y="960"/>
            <a:chExt cx="3936" cy="2208"/>
          </a:xfrm>
        </p:grpSpPr>
        <p:sp>
          <p:nvSpPr>
            <p:cNvPr id="1035" name="Rectangle 16"/>
            <p:cNvSpPr>
              <a:spLocks noChangeArrowheads="1"/>
            </p:cNvSpPr>
            <p:nvPr/>
          </p:nvSpPr>
          <p:spPr bwMode="auto">
            <a:xfrm>
              <a:off x="1440" y="1920"/>
              <a:ext cx="432"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1036" name="Line 17"/>
            <p:cNvSpPr>
              <a:spLocks noChangeShapeType="1"/>
            </p:cNvSpPr>
            <p:nvPr/>
          </p:nvSpPr>
          <p:spPr bwMode="auto">
            <a:xfrm flipV="1">
              <a:off x="1440" y="960"/>
              <a:ext cx="182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7" name="Line 18"/>
            <p:cNvSpPr>
              <a:spLocks noChangeShapeType="1"/>
            </p:cNvSpPr>
            <p:nvPr/>
          </p:nvSpPr>
          <p:spPr bwMode="auto">
            <a:xfrm>
              <a:off x="1440" y="2400"/>
              <a:ext cx="1824"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8" name="Line 19"/>
            <p:cNvSpPr>
              <a:spLocks noChangeShapeType="1"/>
            </p:cNvSpPr>
            <p:nvPr/>
          </p:nvSpPr>
          <p:spPr bwMode="auto">
            <a:xfrm flipV="1">
              <a:off x="1872" y="960"/>
              <a:ext cx="350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9" name="Line 20"/>
            <p:cNvSpPr>
              <a:spLocks noChangeShapeType="1"/>
            </p:cNvSpPr>
            <p:nvPr/>
          </p:nvSpPr>
          <p:spPr bwMode="auto">
            <a:xfrm>
              <a:off x="1872" y="2400"/>
              <a:ext cx="3504"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027" name="Object 15"/>
            <p:cNvGraphicFramePr>
              <a:graphicFrameLocks noChangeAspect="1"/>
            </p:cNvGraphicFramePr>
            <p:nvPr/>
          </p:nvGraphicFramePr>
          <p:xfrm>
            <a:off x="3264" y="960"/>
            <a:ext cx="2108" cy="2208"/>
          </p:xfrm>
          <a:graphic>
            <a:graphicData uri="http://schemas.openxmlformats.org/presentationml/2006/ole">
              <mc:AlternateContent xmlns:mc="http://schemas.openxmlformats.org/markup-compatibility/2006">
                <mc:Choice xmlns:v="urn:schemas-microsoft-com:vml" Requires="v">
                  <p:oleObj spid="_x0000_s166985" name="Photo Editor Photo" r:id="rId6" imgW="3400900" imgH="3561905" progId="">
                    <p:embed/>
                  </p:oleObj>
                </mc:Choice>
                <mc:Fallback>
                  <p:oleObj name="Photo Editor Photo" r:id="rId6" imgW="3400900" imgH="356190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4" y="960"/>
                          <a:ext cx="2108" cy="2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FFFF">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3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1905000"/>
            <a:ext cx="6781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19</a:t>
            </a:fld>
            <a:endParaRPr lang="en-US" dirty="0"/>
          </a:p>
        </p:txBody>
      </p:sp>
    </p:spTree>
    <p:extLst>
      <p:ext uri="{BB962C8B-B14F-4D97-AF65-F5344CB8AC3E}">
        <p14:creationId xmlns:p14="http://schemas.microsoft.com/office/powerpoint/2010/main" val="18349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 </a:t>
            </a:r>
            <a:endParaRPr lang="en-US" dirty="0"/>
          </a:p>
        </p:txBody>
      </p:sp>
      <p:sp>
        <p:nvSpPr>
          <p:cNvPr id="3" name="Content Placeholder 2"/>
          <p:cNvSpPr>
            <a:spLocks noGrp="1"/>
          </p:cNvSpPr>
          <p:nvPr>
            <p:ph idx="1"/>
          </p:nvPr>
        </p:nvSpPr>
        <p:spPr/>
        <p:txBody>
          <a:bodyPr>
            <a:normAutofit/>
          </a:bodyPr>
          <a:lstStyle/>
          <a:p>
            <a:r>
              <a:rPr lang="en-US" sz="3200" dirty="0" smtClean="0"/>
              <a:t>Image resizing</a:t>
            </a:r>
          </a:p>
          <a:p>
            <a:pPr lvl="1"/>
            <a:r>
              <a:rPr lang="en-US" sz="2800" dirty="0" smtClean="0"/>
              <a:t>Seam carving</a:t>
            </a:r>
          </a:p>
          <a:p>
            <a:pPr lvl="1"/>
            <a:r>
              <a:rPr lang="en-US" dirty="0" smtClean="0"/>
              <a:t>Dynamic programming</a:t>
            </a:r>
          </a:p>
          <a:p>
            <a:r>
              <a:rPr lang="en-US" sz="3200" dirty="0" smtClean="0"/>
              <a:t>Applications</a:t>
            </a:r>
            <a:endParaRPr lang="en-US" sz="3200" dirty="0"/>
          </a:p>
        </p:txBody>
      </p:sp>
      <p:sp>
        <p:nvSpPr>
          <p:cNvPr id="4" name="Date Placeholder 3"/>
          <p:cNvSpPr>
            <a:spLocks noGrp="1"/>
          </p:cNvSpPr>
          <p:nvPr>
            <p:ph type="dt" sz="half" idx="10"/>
          </p:nvPr>
        </p:nvSpPr>
        <p:spPr/>
        <p:txBody>
          <a:bodyPr/>
          <a:lstStyle/>
          <a:p>
            <a:r>
              <a:rPr lang="en-US" smtClean="0"/>
              <a:t>19-Oct-17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a:t>
            </a:fld>
            <a:endParaRPr lang="en-US" dirty="0"/>
          </a:p>
        </p:txBody>
      </p:sp>
    </p:spTree>
    <p:extLst>
      <p:ext uri="{BB962C8B-B14F-4D97-AF65-F5344CB8AC3E}">
        <p14:creationId xmlns:p14="http://schemas.microsoft.com/office/powerpoint/2010/main" val="179159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a:xfrm>
            <a:off x="1665288" y="415925"/>
            <a:ext cx="7143750" cy="438150"/>
          </a:xfrm>
        </p:spPr>
        <p:txBody>
          <a:bodyPr>
            <a:normAutofit fontScale="90000"/>
          </a:bodyPr>
          <a:lstStyle/>
          <a:p>
            <a:pPr eaLnBrk="1" hangingPunct="1"/>
            <a:r>
              <a:rPr lang="en-US" smtClean="0"/>
              <a:t>A Seam</a:t>
            </a:r>
          </a:p>
        </p:txBody>
      </p:sp>
      <p:sp>
        <p:nvSpPr>
          <p:cNvPr id="1029" name="Content Placeholder 12"/>
          <p:cNvSpPr>
            <a:spLocks noGrp="1"/>
          </p:cNvSpPr>
          <p:nvPr>
            <p:ph idx="1"/>
          </p:nvPr>
        </p:nvSpPr>
        <p:spPr>
          <a:xfrm>
            <a:off x="346075" y="1154113"/>
            <a:ext cx="8439150" cy="693737"/>
          </a:xfrm>
        </p:spPr>
        <p:txBody>
          <a:bodyPr>
            <a:normAutofit fontScale="70000" lnSpcReduction="20000"/>
          </a:bodyPr>
          <a:lstStyle/>
          <a:p>
            <a:r>
              <a:rPr lang="en-US" dirty="0" smtClean="0"/>
              <a:t>A connected path of pixels from top to bottom (or left to right). Exactly one in each row</a:t>
            </a:r>
          </a:p>
        </p:txBody>
      </p:sp>
      <p:sp>
        <p:nvSpPr>
          <p:cNvPr id="1030" name="Rectangle 9"/>
          <p:cNvSpPr>
            <a:spLocks noChangeArrowheads="1"/>
          </p:cNvSpPr>
          <p:nvPr/>
        </p:nvSpPr>
        <p:spPr bwMode="auto">
          <a:xfrm>
            <a:off x="990600" y="3771900"/>
            <a:ext cx="3362325" cy="22193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graphicFrame>
        <p:nvGraphicFramePr>
          <p:cNvPr id="1026" name="Object 12"/>
          <p:cNvGraphicFramePr>
            <a:graphicFrameLocks noChangeAspect="1"/>
          </p:cNvGraphicFramePr>
          <p:nvPr/>
        </p:nvGraphicFramePr>
        <p:xfrm>
          <a:off x="1004888" y="3797300"/>
          <a:ext cx="3314700" cy="2162175"/>
        </p:xfrm>
        <a:graphic>
          <a:graphicData uri="http://schemas.openxmlformats.org/presentationml/2006/ole">
            <mc:AlternateContent xmlns:mc="http://schemas.openxmlformats.org/markup-compatibility/2006">
              <mc:Choice xmlns:v="urn:schemas-microsoft-com:vml" Requires="v">
                <p:oleObj spid="_x0000_s1039" name="Photo Editor Photo" r:id="rId4" imgW="4382112" imgH="2857899" progId="">
                  <p:embed/>
                </p:oleObj>
              </mc:Choice>
              <mc:Fallback>
                <p:oleObj name="Photo Editor Photo" r:id="rId4" imgW="4382112" imgH="285789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8" y="3797300"/>
                        <a:ext cx="3314700" cy="2162175"/>
                      </a:xfrm>
                      <a:prstGeom prst="rect">
                        <a:avLst/>
                      </a:prstGeom>
                      <a:noFill/>
                      <a:ln>
                        <a:noFill/>
                      </a:ln>
                      <a:effectLst/>
                      <a:extLst>
                        <a:ext uri="{909E8E84-426E-40DD-AFC4-6F175D3DCCD1}">
                          <a14:hiddenFill xmlns:a14="http://schemas.microsoft.com/office/drawing/2010/main">
                            <a:solidFill>
                              <a:srgbClr val="00FFFF">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31" name="Group 21"/>
          <p:cNvGrpSpPr>
            <a:grpSpLocks/>
          </p:cNvGrpSpPr>
          <p:nvPr/>
        </p:nvGrpSpPr>
        <p:grpSpPr bwMode="auto">
          <a:xfrm>
            <a:off x="2286000" y="2971800"/>
            <a:ext cx="6248400" cy="3505200"/>
            <a:chOff x="1440" y="960"/>
            <a:chExt cx="3936" cy="2208"/>
          </a:xfrm>
        </p:grpSpPr>
        <p:sp>
          <p:nvSpPr>
            <p:cNvPr id="1035" name="Rectangle 16"/>
            <p:cNvSpPr>
              <a:spLocks noChangeArrowheads="1"/>
            </p:cNvSpPr>
            <p:nvPr/>
          </p:nvSpPr>
          <p:spPr bwMode="auto">
            <a:xfrm>
              <a:off x="1440" y="1920"/>
              <a:ext cx="432"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1036" name="Line 17"/>
            <p:cNvSpPr>
              <a:spLocks noChangeShapeType="1"/>
            </p:cNvSpPr>
            <p:nvPr/>
          </p:nvSpPr>
          <p:spPr bwMode="auto">
            <a:xfrm flipV="1">
              <a:off x="1440" y="960"/>
              <a:ext cx="182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7" name="Line 18"/>
            <p:cNvSpPr>
              <a:spLocks noChangeShapeType="1"/>
            </p:cNvSpPr>
            <p:nvPr/>
          </p:nvSpPr>
          <p:spPr bwMode="auto">
            <a:xfrm>
              <a:off x="1440" y="2400"/>
              <a:ext cx="1824"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8" name="Line 19"/>
            <p:cNvSpPr>
              <a:spLocks noChangeShapeType="1"/>
            </p:cNvSpPr>
            <p:nvPr/>
          </p:nvSpPr>
          <p:spPr bwMode="auto">
            <a:xfrm flipV="1">
              <a:off x="1872" y="960"/>
              <a:ext cx="3504"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9" name="Line 20"/>
            <p:cNvSpPr>
              <a:spLocks noChangeShapeType="1"/>
            </p:cNvSpPr>
            <p:nvPr/>
          </p:nvSpPr>
          <p:spPr bwMode="auto">
            <a:xfrm>
              <a:off x="1872" y="2400"/>
              <a:ext cx="3504" cy="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027" name="Object 15"/>
            <p:cNvGraphicFramePr>
              <a:graphicFrameLocks noChangeAspect="1"/>
            </p:cNvGraphicFramePr>
            <p:nvPr/>
          </p:nvGraphicFramePr>
          <p:xfrm>
            <a:off x="3264" y="960"/>
            <a:ext cx="2108" cy="2208"/>
          </p:xfrm>
          <a:graphic>
            <a:graphicData uri="http://schemas.openxmlformats.org/presentationml/2006/ole">
              <mc:AlternateContent xmlns:mc="http://schemas.openxmlformats.org/markup-compatibility/2006">
                <mc:Choice xmlns:v="urn:schemas-microsoft-com:vml" Requires="v">
                  <p:oleObj spid="_x0000_s1040" name="Photo Editor Photo" r:id="rId6" imgW="3400900" imgH="3561905" progId="">
                    <p:embed/>
                  </p:oleObj>
                </mc:Choice>
                <mc:Fallback>
                  <p:oleObj name="Photo Editor Photo" r:id="rId6" imgW="3400900" imgH="356190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4" y="960"/>
                          <a:ext cx="2108" cy="2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FFFF">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3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1905000"/>
            <a:ext cx="6781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2286000"/>
            <a:ext cx="68008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20</a:t>
            </a:fld>
            <a:endParaRPr lang="en-US" dirty="0"/>
          </a:p>
        </p:txBody>
      </p:sp>
    </p:spTree>
    <p:extLst>
      <p:ext uri="{BB962C8B-B14F-4D97-AF65-F5344CB8AC3E}">
        <p14:creationId xmlns:p14="http://schemas.microsoft.com/office/powerpoint/2010/main" val="159704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pPr eaLnBrk="1" hangingPunct="1"/>
            <a:r>
              <a:rPr lang="en-US" smtClean="0"/>
              <a:t>Finding the Seam?</a:t>
            </a:r>
          </a:p>
        </p:txBody>
      </p:sp>
      <p:pic>
        <p:nvPicPr>
          <p:cNvPr id="39939" name="Picture 15" descr="bicycl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305050"/>
            <a:ext cx="4381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Freeform 10"/>
          <p:cNvSpPr>
            <a:spLocks/>
          </p:cNvSpPr>
          <p:nvPr/>
        </p:nvSpPr>
        <p:spPr bwMode="auto">
          <a:xfrm>
            <a:off x="4970463" y="2303463"/>
            <a:ext cx="811212" cy="2843212"/>
          </a:xfrm>
          <a:custGeom>
            <a:avLst/>
            <a:gdLst>
              <a:gd name="T0" fmla="*/ 0 w 511"/>
              <a:gd name="T1" fmla="*/ 0 h 1791"/>
              <a:gd name="T2" fmla="*/ 2147483647 w 511"/>
              <a:gd name="T3" fmla="*/ 2147483647 h 1791"/>
              <a:gd name="T4" fmla="*/ 2147483647 w 511"/>
              <a:gd name="T5" fmla="*/ 2147483647 h 1791"/>
              <a:gd name="T6" fmla="*/ 2147483647 w 511"/>
              <a:gd name="T7" fmla="*/ 2147483647 h 1791"/>
              <a:gd name="T8" fmla="*/ 2147483647 w 511"/>
              <a:gd name="T9" fmla="*/ 2147483647 h 1791"/>
              <a:gd name="T10" fmla="*/ 2147483647 w 511"/>
              <a:gd name="T11" fmla="*/ 2147483647 h 1791"/>
              <a:gd name="T12" fmla="*/ 2147483647 w 511"/>
              <a:gd name="T13" fmla="*/ 2147483647 h 1791"/>
              <a:gd name="T14" fmla="*/ 2147483647 w 511"/>
              <a:gd name="T15" fmla="*/ 2147483647 h 1791"/>
              <a:gd name="T16" fmla="*/ 2147483647 w 511"/>
              <a:gd name="T17" fmla="*/ 2147483647 h 17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1"/>
              <a:gd name="T28" fmla="*/ 0 h 1791"/>
              <a:gd name="T29" fmla="*/ 511 w 511"/>
              <a:gd name="T30" fmla="*/ 1791 h 17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1" h="1791">
                <a:moveTo>
                  <a:pt x="0" y="0"/>
                </a:moveTo>
                <a:cubicBezTo>
                  <a:pt x="46" y="37"/>
                  <a:pt x="196" y="164"/>
                  <a:pt x="277" y="223"/>
                </a:cubicBezTo>
                <a:cubicBezTo>
                  <a:pt x="358" y="282"/>
                  <a:pt x="505" y="301"/>
                  <a:pt x="487" y="355"/>
                </a:cubicBezTo>
                <a:cubicBezTo>
                  <a:pt x="469" y="409"/>
                  <a:pt x="184" y="466"/>
                  <a:pt x="169" y="547"/>
                </a:cubicBezTo>
                <a:cubicBezTo>
                  <a:pt x="154" y="628"/>
                  <a:pt x="364" y="766"/>
                  <a:pt x="397" y="841"/>
                </a:cubicBezTo>
                <a:cubicBezTo>
                  <a:pt x="430" y="916"/>
                  <a:pt x="351" y="914"/>
                  <a:pt x="367" y="997"/>
                </a:cubicBezTo>
                <a:cubicBezTo>
                  <a:pt x="383" y="1080"/>
                  <a:pt x="511" y="1227"/>
                  <a:pt x="493" y="1339"/>
                </a:cubicBezTo>
                <a:cubicBezTo>
                  <a:pt x="475" y="1451"/>
                  <a:pt x="336" y="1594"/>
                  <a:pt x="261" y="1669"/>
                </a:cubicBezTo>
                <a:cubicBezTo>
                  <a:pt x="186" y="1744"/>
                  <a:pt x="87" y="1766"/>
                  <a:pt x="42" y="1791"/>
                </a:cubicBezTo>
              </a:path>
            </a:pathLst>
          </a:custGeom>
          <a:noFill/>
          <a:ln w="3810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Helvetica" pitchFamily="34" charset="0"/>
            </a:endParaRPr>
          </a:p>
        </p:txBody>
      </p:sp>
      <p:sp>
        <p:nvSpPr>
          <p:cNvPr id="41995" name="Freeform 11"/>
          <p:cNvSpPr>
            <a:spLocks/>
          </p:cNvSpPr>
          <p:nvPr/>
        </p:nvSpPr>
        <p:spPr bwMode="auto">
          <a:xfrm>
            <a:off x="3038475" y="2293938"/>
            <a:ext cx="760413" cy="2859087"/>
          </a:xfrm>
          <a:custGeom>
            <a:avLst/>
            <a:gdLst>
              <a:gd name="T0" fmla="*/ 0 w 479"/>
              <a:gd name="T1" fmla="*/ 0 h 1801"/>
              <a:gd name="T2" fmla="*/ 2147483647 w 479"/>
              <a:gd name="T3" fmla="*/ 2147483647 h 1801"/>
              <a:gd name="T4" fmla="*/ 2147483647 w 479"/>
              <a:gd name="T5" fmla="*/ 2147483647 h 1801"/>
              <a:gd name="T6" fmla="*/ 2147483647 w 479"/>
              <a:gd name="T7" fmla="*/ 2147483647 h 1801"/>
              <a:gd name="T8" fmla="*/ 2147483647 w 479"/>
              <a:gd name="T9" fmla="*/ 2147483647 h 1801"/>
              <a:gd name="T10" fmla="*/ 2147483647 w 479"/>
              <a:gd name="T11" fmla="*/ 2147483647 h 1801"/>
              <a:gd name="T12" fmla="*/ 2147483647 w 479"/>
              <a:gd name="T13" fmla="*/ 2147483647 h 1801"/>
              <a:gd name="T14" fmla="*/ 2147483647 w 479"/>
              <a:gd name="T15" fmla="*/ 2147483647 h 1801"/>
              <a:gd name="T16" fmla="*/ 0 60000 65536"/>
              <a:gd name="T17" fmla="*/ 0 60000 65536"/>
              <a:gd name="T18" fmla="*/ 0 60000 65536"/>
              <a:gd name="T19" fmla="*/ 0 60000 65536"/>
              <a:gd name="T20" fmla="*/ 0 60000 65536"/>
              <a:gd name="T21" fmla="*/ 0 60000 65536"/>
              <a:gd name="T22" fmla="*/ 0 60000 65536"/>
              <a:gd name="T23" fmla="*/ 0 60000 65536"/>
              <a:gd name="T24" fmla="*/ 0 w 479"/>
              <a:gd name="T25" fmla="*/ 0 h 1801"/>
              <a:gd name="T26" fmla="*/ 479 w 479"/>
              <a:gd name="T27" fmla="*/ 1801 h 18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9" h="1801">
                <a:moveTo>
                  <a:pt x="0" y="0"/>
                </a:moveTo>
                <a:cubicBezTo>
                  <a:pt x="3" y="77"/>
                  <a:pt x="2" y="326"/>
                  <a:pt x="18" y="463"/>
                </a:cubicBezTo>
                <a:cubicBezTo>
                  <a:pt x="34" y="600"/>
                  <a:pt x="34" y="749"/>
                  <a:pt x="96" y="823"/>
                </a:cubicBezTo>
                <a:cubicBezTo>
                  <a:pt x="158" y="897"/>
                  <a:pt x="327" y="853"/>
                  <a:pt x="390" y="907"/>
                </a:cubicBezTo>
                <a:cubicBezTo>
                  <a:pt x="453" y="961"/>
                  <a:pt x="469" y="1067"/>
                  <a:pt x="474" y="1147"/>
                </a:cubicBezTo>
                <a:cubicBezTo>
                  <a:pt x="479" y="1227"/>
                  <a:pt x="436" y="1320"/>
                  <a:pt x="420" y="1387"/>
                </a:cubicBezTo>
                <a:cubicBezTo>
                  <a:pt x="404" y="1454"/>
                  <a:pt x="374" y="1480"/>
                  <a:pt x="378" y="1549"/>
                </a:cubicBezTo>
                <a:cubicBezTo>
                  <a:pt x="382" y="1618"/>
                  <a:pt x="430" y="1749"/>
                  <a:pt x="444" y="1801"/>
                </a:cubicBezTo>
              </a:path>
            </a:pathLst>
          </a:custGeom>
          <a:noFill/>
          <a:ln w="3810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Helvetica" pitchFamily="34" charset="0"/>
            </a:endParaRPr>
          </a:p>
        </p:txBody>
      </p:sp>
      <p:sp>
        <p:nvSpPr>
          <p:cNvPr id="41996" name="Freeform 12"/>
          <p:cNvSpPr>
            <a:spLocks/>
          </p:cNvSpPr>
          <p:nvPr/>
        </p:nvSpPr>
        <p:spPr bwMode="auto">
          <a:xfrm>
            <a:off x="4156075" y="2314575"/>
            <a:ext cx="568325" cy="2876550"/>
          </a:xfrm>
          <a:custGeom>
            <a:avLst/>
            <a:gdLst>
              <a:gd name="T0" fmla="*/ 2147483647 w 358"/>
              <a:gd name="T1" fmla="*/ 0 h 1812"/>
              <a:gd name="T2" fmla="*/ 2147483647 w 358"/>
              <a:gd name="T3" fmla="*/ 2147483647 h 1812"/>
              <a:gd name="T4" fmla="*/ 2147483647 w 358"/>
              <a:gd name="T5" fmla="*/ 2147483647 h 1812"/>
              <a:gd name="T6" fmla="*/ 2147483647 w 358"/>
              <a:gd name="T7" fmla="*/ 2147483647 h 1812"/>
              <a:gd name="T8" fmla="*/ 2147483647 w 358"/>
              <a:gd name="T9" fmla="*/ 2147483647 h 1812"/>
              <a:gd name="T10" fmla="*/ 2147483647 w 358"/>
              <a:gd name="T11" fmla="*/ 2147483647 h 1812"/>
              <a:gd name="T12" fmla="*/ 2147483647 w 358"/>
              <a:gd name="T13" fmla="*/ 2147483647 h 1812"/>
              <a:gd name="T14" fmla="*/ 2147483647 w 358"/>
              <a:gd name="T15" fmla="*/ 2147483647 h 1812"/>
              <a:gd name="T16" fmla="*/ 2147483647 w 358"/>
              <a:gd name="T17" fmla="*/ 2147483647 h 18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8"/>
              <a:gd name="T28" fmla="*/ 0 h 1812"/>
              <a:gd name="T29" fmla="*/ 358 w 358"/>
              <a:gd name="T30" fmla="*/ 1812 h 18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8" h="1812">
                <a:moveTo>
                  <a:pt x="304" y="0"/>
                </a:moveTo>
                <a:cubicBezTo>
                  <a:pt x="302" y="63"/>
                  <a:pt x="313" y="300"/>
                  <a:pt x="292" y="378"/>
                </a:cubicBezTo>
                <a:cubicBezTo>
                  <a:pt x="271" y="456"/>
                  <a:pt x="192" y="438"/>
                  <a:pt x="178" y="468"/>
                </a:cubicBezTo>
                <a:cubicBezTo>
                  <a:pt x="164" y="498"/>
                  <a:pt x="234" y="464"/>
                  <a:pt x="208" y="558"/>
                </a:cubicBezTo>
                <a:cubicBezTo>
                  <a:pt x="182" y="652"/>
                  <a:pt x="44" y="913"/>
                  <a:pt x="22" y="1032"/>
                </a:cubicBezTo>
                <a:cubicBezTo>
                  <a:pt x="0" y="1151"/>
                  <a:pt x="73" y="1217"/>
                  <a:pt x="76" y="1272"/>
                </a:cubicBezTo>
                <a:cubicBezTo>
                  <a:pt x="79" y="1327"/>
                  <a:pt x="3" y="1294"/>
                  <a:pt x="40" y="1362"/>
                </a:cubicBezTo>
                <a:cubicBezTo>
                  <a:pt x="77" y="1430"/>
                  <a:pt x="245" y="1605"/>
                  <a:pt x="298" y="1680"/>
                </a:cubicBezTo>
                <a:cubicBezTo>
                  <a:pt x="351" y="1755"/>
                  <a:pt x="346" y="1785"/>
                  <a:pt x="358" y="1812"/>
                </a:cubicBezTo>
              </a:path>
            </a:pathLst>
          </a:custGeom>
          <a:noFill/>
          <a:ln w="3810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Helvetica" pitchFamily="34" charset="0"/>
            </a:endParaRPr>
          </a:p>
        </p:txBody>
      </p:sp>
      <p:sp>
        <p:nvSpPr>
          <p:cNvPr id="39943" name="AutoShape 16"/>
          <p:cNvSpPr>
            <a:spLocks noChangeArrowheads="1"/>
          </p:cNvSpPr>
          <p:nvPr/>
        </p:nvSpPr>
        <p:spPr bwMode="auto">
          <a:xfrm rot="5400000">
            <a:off x="4191000" y="1524000"/>
            <a:ext cx="457200" cy="914400"/>
          </a:xfrm>
          <a:prstGeom prst="rightArrow">
            <a:avLst>
              <a:gd name="adj1" fmla="val 50000"/>
              <a:gd name="adj2" fmla="val 53125"/>
            </a:avLst>
          </a:prstGeom>
          <a:solidFill>
            <a:srgbClr val="00FFFF">
              <a:alpha val="39999"/>
            </a:srgbClr>
          </a:solidFill>
          <a:ln w="9525">
            <a:solidFill>
              <a:schemeClr val="tx1"/>
            </a:solidFill>
            <a:miter lim="800000"/>
            <a:headEnd/>
            <a:tailEnd/>
          </a:ln>
        </p:spPr>
        <p:txBody>
          <a:bodyPr wrap="none" anchor="ctr"/>
          <a:lstStyle/>
          <a:p>
            <a:endParaRPr lang="en-US">
              <a:latin typeface="Helvetica" pitchFamily="34" charset="0"/>
            </a:endParaRPr>
          </a:p>
        </p:txBody>
      </p:sp>
      <p:sp>
        <p:nvSpPr>
          <p:cNvPr id="39944" name="AutoShape 17"/>
          <p:cNvSpPr>
            <a:spLocks noChangeArrowheads="1"/>
          </p:cNvSpPr>
          <p:nvPr/>
        </p:nvSpPr>
        <p:spPr bwMode="auto">
          <a:xfrm rot="5400000">
            <a:off x="4343400" y="5029200"/>
            <a:ext cx="457200" cy="914400"/>
          </a:xfrm>
          <a:prstGeom prst="rightArrow">
            <a:avLst>
              <a:gd name="adj1" fmla="val 50000"/>
              <a:gd name="adj2" fmla="val 53125"/>
            </a:avLst>
          </a:prstGeom>
          <a:solidFill>
            <a:srgbClr val="00FFFF">
              <a:alpha val="39999"/>
            </a:srgbClr>
          </a:solidFill>
          <a:ln w="9525">
            <a:solidFill>
              <a:schemeClr val="tx1"/>
            </a:solidFill>
            <a:miter lim="800000"/>
            <a:headEnd/>
            <a:tailEnd/>
          </a:ln>
        </p:spPr>
        <p:txBody>
          <a:bodyPr wrap="none" anchor="ctr"/>
          <a:lstStyle/>
          <a:p>
            <a:endParaRPr lang="en-US">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21</a:t>
            </a:fld>
            <a:endParaRPr lang="en-US" dirty="0"/>
          </a:p>
        </p:txBody>
      </p:sp>
    </p:spTree>
    <p:extLst>
      <p:ext uri="{BB962C8B-B14F-4D97-AF65-F5344CB8AC3E}">
        <p14:creationId xmlns:p14="http://schemas.microsoft.com/office/powerpoint/2010/main" val="163237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1994"/>
                                        </p:tgtEl>
                                        <p:attrNameLst>
                                          <p:attrName>style.visibility</p:attrName>
                                        </p:attrNameLst>
                                      </p:cBhvr>
                                      <p:to>
                                        <p:strVal val="visible"/>
                                      </p:to>
                                    </p:set>
                                    <p:animEffect transition="in" filter="wipe(up)">
                                      <p:cBhvr>
                                        <p:cTn id="7" dur="500"/>
                                        <p:tgtEl>
                                          <p:spTgt spid="419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6"/>
                                        </p:tgtEl>
                                        <p:attrNameLst>
                                          <p:attrName>style.visibility</p:attrName>
                                        </p:attrNameLst>
                                      </p:cBhvr>
                                      <p:to>
                                        <p:strVal val="visible"/>
                                      </p:to>
                                    </p:set>
                                    <p:animEffect transition="in" filter="wipe(up)">
                                      <p:cBhvr>
                                        <p:cTn id="10" dur="500"/>
                                        <p:tgtEl>
                                          <p:spTgt spid="4199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1995"/>
                                        </p:tgtEl>
                                        <p:attrNameLst>
                                          <p:attrName>style.visibility</p:attrName>
                                        </p:attrNameLst>
                                      </p:cBhvr>
                                      <p:to>
                                        <p:strVal val="visible"/>
                                      </p:to>
                                    </p:set>
                                    <p:animEffect transition="in" filter="wipe(up)">
                                      <p:cBhvr>
                                        <p:cTn id="13"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animBg="1"/>
      <p:bldP spid="41995" grpId="0" animBg="1"/>
      <p:bldP spid="4199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pPr eaLnBrk="1" hangingPunct="1"/>
            <a:r>
              <a:rPr lang="en-US" smtClean="0"/>
              <a:t>The Optimal Seam</a:t>
            </a:r>
          </a:p>
        </p:txBody>
      </p:sp>
      <p:pic>
        <p:nvPicPr>
          <p:cNvPr id="2053" name="Picture 25" descr="bicycle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0" y="2300288"/>
            <a:ext cx="4381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small_bike_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2286000"/>
            <a:ext cx="4381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Freeform 11"/>
          <p:cNvSpPr>
            <a:spLocks/>
          </p:cNvSpPr>
          <p:nvPr/>
        </p:nvSpPr>
        <p:spPr bwMode="auto">
          <a:xfrm>
            <a:off x="4159250" y="2300288"/>
            <a:ext cx="571500" cy="2860675"/>
          </a:xfrm>
          <a:custGeom>
            <a:avLst/>
            <a:gdLst>
              <a:gd name="T0" fmla="*/ 2147483647 w 360"/>
              <a:gd name="T1" fmla="*/ 0 h 1802"/>
              <a:gd name="T2" fmla="*/ 2147483647 w 360"/>
              <a:gd name="T3" fmla="*/ 2147483647 h 1802"/>
              <a:gd name="T4" fmla="*/ 2147483647 w 360"/>
              <a:gd name="T5" fmla="*/ 2147483647 h 1802"/>
              <a:gd name="T6" fmla="*/ 2147483647 w 360"/>
              <a:gd name="T7" fmla="*/ 2147483647 h 1802"/>
              <a:gd name="T8" fmla="*/ 2147483647 w 360"/>
              <a:gd name="T9" fmla="*/ 2147483647 h 1802"/>
              <a:gd name="T10" fmla="*/ 2147483647 w 360"/>
              <a:gd name="T11" fmla="*/ 2147483647 h 1802"/>
              <a:gd name="T12" fmla="*/ 2147483647 w 360"/>
              <a:gd name="T13" fmla="*/ 2147483647 h 1802"/>
              <a:gd name="T14" fmla="*/ 2147483647 w 360"/>
              <a:gd name="T15" fmla="*/ 2147483647 h 1802"/>
              <a:gd name="T16" fmla="*/ 2147483647 w 360"/>
              <a:gd name="T17" fmla="*/ 2147483647 h 1802"/>
              <a:gd name="T18" fmla="*/ 2147483647 w 360"/>
              <a:gd name="T19" fmla="*/ 2147483647 h 1802"/>
              <a:gd name="T20" fmla="*/ 2147483647 w 360"/>
              <a:gd name="T21" fmla="*/ 2147483647 h 1802"/>
              <a:gd name="T22" fmla="*/ 2147483647 w 360"/>
              <a:gd name="T23" fmla="*/ 2147483647 h 1802"/>
              <a:gd name="T24" fmla="*/ 2147483647 w 360"/>
              <a:gd name="T25" fmla="*/ 2147483647 h 1802"/>
              <a:gd name="T26" fmla="*/ 2147483647 w 360"/>
              <a:gd name="T27" fmla="*/ 2147483647 h 1802"/>
              <a:gd name="T28" fmla="*/ 2147483647 w 360"/>
              <a:gd name="T29" fmla="*/ 2147483647 h 1802"/>
              <a:gd name="T30" fmla="*/ 2147483647 w 360"/>
              <a:gd name="T31" fmla="*/ 2147483647 h 1802"/>
              <a:gd name="T32" fmla="*/ 2147483647 w 360"/>
              <a:gd name="T33" fmla="*/ 2147483647 h 1802"/>
              <a:gd name="T34" fmla="*/ 2147483647 w 360"/>
              <a:gd name="T35" fmla="*/ 2147483647 h 1802"/>
              <a:gd name="T36" fmla="*/ 2147483647 w 360"/>
              <a:gd name="T37" fmla="*/ 2147483647 h 1802"/>
              <a:gd name="T38" fmla="*/ 2147483647 w 360"/>
              <a:gd name="T39" fmla="*/ 2147483647 h 1802"/>
              <a:gd name="T40" fmla="*/ 2147483647 w 360"/>
              <a:gd name="T41" fmla="*/ 2147483647 h 1802"/>
              <a:gd name="T42" fmla="*/ 2147483647 w 360"/>
              <a:gd name="T43" fmla="*/ 2147483647 h 1802"/>
              <a:gd name="T44" fmla="*/ 2147483647 w 360"/>
              <a:gd name="T45" fmla="*/ 2147483647 h 1802"/>
              <a:gd name="T46" fmla="*/ 2147483647 w 360"/>
              <a:gd name="T47" fmla="*/ 2147483647 h 1802"/>
              <a:gd name="T48" fmla="*/ 2147483647 w 360"/>
              <a:gd name="T49" fmla="*/ 2147483647 h 1802"/>
              <a:gd name="T50" fmla="*/ 2147483647 w 360"/>
              <a:gd name="T51" fmla="*/ 2147483647 h 1802"/>
              <a:gd name="T52" fmla="*/ 2147483647 w 360"/>
              <a:gd name="T53" fmla="*/ 2147483647 h 1802"/>
              <a:gd name="T54" fmla="*/ 2147483647 w 360"/>
              <a:gd name="T55" fmla="*/ 2147483647 h 1802"/>
              <a:gd name="T56" fmla="*/ 2147483647 w 360"/>
              <a:gd name="T57" fmla="*/ 2147483647 h 1802"/>
              <a:gd name="T58" fmla="*/ 2147483647 w 360"/>
              <a:gd name="T59" fmla="*/ 2147483647 h 1802"/>
              <a:gd name="T60" fmla="*/ 2147483647 w 360"/>
              <a:gd name="T61" fmla="*/ 2147483647 h 1802"/>
              <a:gd name="T62" fmla="*/ 2147483647 w 360"/>
              <a:gd name="T63" fmla="*/ 2147483647 h 1802"/>
              <a:gd name="T64" fmla="*/ 2147483647 w 360"/>
              <a:gd name="T65" fmla="*/ 2147483647 h 18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0"/>
              <a:gd name="T100" fmla="*/ 0 h 1802"/>
              <a:gd name="T101" fmla="*/ 360 w 360"/>
              <a:gd name="T102" fmla="*/ 1802 h 18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0" h="1802">
                <a:moveTo>
                  <a:pt x="284" y="0"/>
                </a:moveTo>
                <a:cubicBezTo>
                  <a:pt x="276" y="34"/>
                  <a:pt x="259" y="31"/>
                  <a:pt x="278" y="60"/>
                </a:cubicBezTo>
                <a:cubicBezTo>
                  <a:pt x="280" y="68"/>
                  <a:pt x="281" y="76"/>
                  <a:pt x="284" y="84"/>
                </a:cubicBezTo>
                <a:cubicBezTo>
                  <a:pt x="287" y="91"/>
                  <a:pt x="294" y="95"/>
                  <a:pt x="296" y="102"/>
                </a:cubicBezTo>
                <a:cubicBezTo>
                  <a:pt x="306" y="133"/>
                  <a:pt x="304" y="167"/>
                  <a:pt x="314" y="198"/>
                </a:cubicBezTo>
                <a:cubicBezTo>
                  <a:pt x="319" y="233"/>
                  <a:pt x="331" y="252"/>
                  <a:pt x="296" y="264"/>
                </a:cubicBezTo>
                <a:cubicBezTo>
                  <a:pt x="294" y="296"/>
                  <a:pt x="301" y="330"/>
                  <a:pt x="290" y="360"/>
                </a:cubicBezTo>
                <a:cubicBezTo>
                  <a:pt x="285" y="374"/>
                  <a:pt x="254" y="384"/>
                  <a:pt x="254" y="384"/>
                </a:cubicBezTo>
                <a:cubicBezTo>
                  <a:pt x="241" y="423"/>
                  <a:pt x="204" y="440"/>
                  <a:pt x="176" y="468"/>
                </a:cubicBezTo>
                <a:cubicBezTo>
                  <a:pt x="183" y="496"/>
                  <a:pt x="188" y="506"/>
                  <a:pt x="212" y="522"/>
                </a:cubicBezTo>
                <a:cubicBezTo>
                  <a:pt x="206" y="566"/>
                  <a:pt x="221" y="628"/>
                  <a:pt x="182" y="654"/>
                </a:cubicBezTo>
                <a:cubicBezTo>
                  <a:pt x="175" y="703"/>
                  <a:pt x="146" y="798"/>
                  <a:pt x="110" y="834"/>
                </a:cubicBezTo>
                <a:cubicBezTo>
                  <a:pt x="96" y="877"/>
                  <a:pt x="135" y="851"/>
                  <a:pt x="98" y="888"/>
                </a:cubicBezTo>
                <a:cubicBezTo>
                  <a:pt x="90" y="909"/>
                  <a:pt x="89" y="933"/>
                  <a:pt x="80" y="954"/>
                </a:cubicBezTo>
                <a:cubicBezTo>
                  <a:pt x="77" y="962"/>
                  <a:pt x="67" y="965"/>
                  <a:pt x="62" y="972"/>
                </a:cubicBezTo>
                <a:cubicBezTo>
                  <a:pt x="53" y="983"/>
                  <a:pt x="46" y="996"/>
                  <a:pt x="38" y="1008"/>
                </a:cubicBezTo>
                <a:cubicBezTo>
                  <a:pt x="25" y="1028"/>
                  <a:pt x="28" y="1053"/>
                  <a:pt x="14" y="1074"/>
                </a:cubicBezTo>
                <a:cubicBezTo>
                  <a:pt x="12" y="1084"/>
                  <a:pt x="10" y="1094"/>
                  <a:pt x="8" y="1104"/>
                </a:cubicBezTo>
                <a:cubicBezTo>
                  <a:pt x="6" y="1110"/>
                  <a:pt x="0" y="1116"/>
                  <a:pt x="2" y="1122"/>
                </a:cubicBezTo>
                <a:cubicBezTo>
                  <a:pt x="7" y="1136"/>
                  <a:pt x="26" y="1158"/>
                  <a:pt x="26" y="1158"/>
                </a:cubicBezTo>
                <a:cubicBezTo>
                  <a:pt x="28" y="1168"/>
                  <a:pt x="28" y="1178"/>
                  <a:pt x="32" y="1188"/>
                </a:cubicBezTo>
                <a:cubicBezTo>
                  <a:pt x="35" y="1195"/>
                  <a:pt x="42" y="1199"/>
                  <a:pt x="44" y="1206"/>
                </a:cubicBezTo>
                <a:cubicBezTo>
                  <a:pt x="52" y="1231"/>
                  <a:pt x="54" y="1259"/>
                  <a:pt x="62" y="1284"/>
                </a:cubicBezTo>
                <a:cubicBezTo>
                  <a:pt x="60" y="1296"/>
                  <a:pt x="61" y="1309"/>
                  <a:pt x="56" y="1320"/>
                </a:cubicBezTo>
                <a:cubicBezTo>
                  <a:pt x="53" y="1326"/>
                  <a:pt x="40" y="1325"/>
                  <a:pt x="38" y="1332"/>
                </a:cubicBezTo>
                <a:cubicBezTo>
                  <a:pt x="35" y="1340"/>
                  <a:pt x="42" y="1348"/>
                  <a:pt x="44" y="1356"/>
                </a:cubicBezTo>
                <a:cubicBezTo>
                  <a:pt x="52" y="1385"/>
                  <a:pt x="69" y="1424"/>
                  <a:pt x="98" y="1434"/>
                </a:cubicBezTo>
                <a:cubicBezTo>
                  <a:pt x="110" y="1471"/>
                  <a:pt x="113" y="1478"/>
                  <a:pt x="146" y="1500"/>
                </a:cubicBezTo>
                <a:cubicBezTo>
                  <a:pt x="162" y="1524"/>
                  <a:pt x="182" y="1550"/>
                  <a:pt x="206" y="1566"/>
                </a:cubicBezTo>
                <a:cubicBezTo>
                  <a:pt x="234" y="1608"/>
                  <a:pt x="216" y="1630"/>
                  <a:pt x="272" y="1644"/>
                </a:cubicBezTo>
                <a:cubicBezTo>
                  <a:pt x="300" y="1686"/>
                  <a:pt x="317" y="1689"/>
                  <a:pt x="350" y="1722"/>
                </a:cubicBezTo>
                <a:cubicBezTo>
                  <a:pt x="360" y="1751"/>
                  <a:pt x="344" y="1773"/>
                  <a:pt x="344" y="1800"/>
                </a:cubicBezTo>
                <a:cubicBezTo>
                  <a:pt x="344" y="1802"/>
                  <a:pt x="348" y="1800"/>
                  <a:pt x="350" y="180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grpSp>
        <p:nvGrpSpPr>
          <p:cNvPr id="2" name="Group 13"/>
          <p:cNvGrpSpPr>
            <a:grpSpLocks/>
          </p:cNvGrpSpPr>
          <p:nvPr/>
        </p:nvGrpSpPr>
        <p:grpSpPr bwMode="auto">
          <a:xfrm>
            <a:off x="1447800" y="5257800"/>
            <a:ext cx="6248400" cy="884238"/>
            <a:chOff x="1447800" y="5257800"/>
            <a:chExt cx="6248400" cy="884238"/>
          </a:xfrm>
        </p:grpSpPr>
        <p:graphicFrame>
          <p:nvGraphicFramePr>
            <p:cNvPr id="2050" name="Object 11"/>
            <p:cNvGraphicFramePr>
              <a:graphicFrameLocks noChangeAspect="1"/>
            </p:cNvGraphicFramePr>
            <p:nvPr/>
          </p:nvGraphicFramePr>
          <p:xfrm>
            <a:off x="5105400" y="5334000"/>
            <a:ext cx="2590800" cy="762000"/>
          </p:xfrm>
          <a:graphic>
            <a:graphicData uri="http://schemas.openxmlformats.org/presentationml/2006/ole">
              <mc:AlternateContent xmlns:mc="http://schemas.openxmlformats.org/markup-compatibility/2006">
                <mc:Choice xmlns:v="urn:schemas-microsoft-com:vml" Requires="v">
                  <p:oleObj spid="_x0000_s168008" name="Equation" r:id="rId6" imgW="1079280" imgH="317160" progId="Equation.3">
                    <p:embed/>
                  </p:oleObj>
                </mc:Choice>
                <mc:Fallback>
                  <p:oleObj name="Equation" r:id="rId6" imgW="1079280" imgH="3171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5334000"/>
                          <a:ext cx="25908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12"/>
            <p:cNvGraphicFramePr>
              <a:graphicFrameLocks noChangeAspect="1"/>
            </p:cNvGraphicFramePr>
            <p:nvPr/>
          </p:nvGraphicFramePr>
          <p:xfrm>
            <a:off x="1447800" y="5257800"/>
            <a:ext cx="3109912" cy="884238"/>
          </p:xfrm>
          <a:graphic>
            <a:graphicData uri="http://schemas.openxmlformats.org/presentationml/2006/ole">
              <mc:AlternateContent xmlns:mc="http://schemas.openxmlformats.org/markup-compatibility/2006">
                <mc:Choice xmlns:v="urn:schemas-microsoft-com:vml" Requires="v">
                  <p:oleObj spid="_x0000_s168009" name="Equation" r:id="rId8" imgW="1295280" imgH="368280" progId="Equation.3">
                    <p:embed/>
                  </p:oleObj>
                </mc:Choice>
                <mc:Fallback>
                  <p:oleObj name="Equation" r:id="rId8" imgW="1295280" imgH="3682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5257800"/>
                          <a:ext cx="3109912" cy="884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 name="AutoShape 23"/>
            <p:cNvSpPr>
              <a:spLocks noChangeArrowheads="1"/>
            </p:cNvSpPr>
            <p:nvPr/>
          </p:nvSpPr>
          <p:spPr bwMode="auto">
            <a:xfrm>
              <a:off x="4648200" y="5486400"/>
              <a:ext cx="381000" cy="304800"/>
            </a:xfrm>
            <a:prstGeom prst="rightArrow">
              <a:avLst>
                <a:gd name="adj1" fmla="val 50000"/>
                <a:gd name="adj2" fmla="val 66406"/>
              </a:avLst>
            </a:prstGeom>
            <a:solidFill>
              <a:srgbClr val="00FFFF">
                <a:alpha val="39999"/>
              </a:srgbClr>
            </a:solidFill>
            <a:ln w="9525">
              <a:solidFill>
                <a:schemeClr val="tx1"/>
              </a:solidFill>
              <a:miter lim="800000"/>
              <a:headEnd/>
              <a:tailEnd/>
            </a:ln>
          </p:spPr>
          <p:txBody>
            <a:bodyPr wrap="none" anchor="ctr"/>
            <a:lstStyle/>
            <a:p>
              <a:endParaRPr lang="en-US">
                <a:latin typeface="Helvetica" pitchFamily="34" charset="0"/>
              </a:endParaRPr>
            </a:p>
          </p:txBody>
        </p:sp>
      </p:gr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22</a:t>
            </a:fld>
            <a:endParaRPr lang="en-US" dirty="0"/>
          </a:p>
        </p:txBody>
      </p:sp>
    </p:spTree>
    <p:extLst>
      <p:ext uri="{BB962C8B-B14F-4D97-AF65-F5344CB8AC3E}">
        <p14:creationId xmlns:p14="http://schemas.microsoft.com/office/powerpoint/2010/main" val="6741787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fade">
                                      <p:cBhvr>
                                        <p:cTn id="7" dur="1000"/>
                                        <p:tgtEl>
                                          <p:spTgt spid="4404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665288" y="415925"/>
            <a:ext cx="7143750" cy="438150"/>
          </a:xfrm>
        </p:spPr>
        <p:txBody>
          <a:bodyPr>
            <a:normAutofit fontScale="90000"/>
          </a:bodyPr>
          <a:lstStyle/>
          <a:p>
            <a:r>
              <a:rPr lang="en-US" smtClean="0"/>
              <a:t>The Optimal Seam</a:t>
            </a:r>
          </a:p>
        </p:txBody>
      </p:sp>
      <p:sp>
        <p:nvSpPr>
          <p:cNvPr id="3077" name="Content Placeholder 2"/>
          <p:cNvSpPr>
            <a:spLocks noGrp="1"/>
          </p:cNvSpPr>
          <p:nvPr>
            <p:ph idx="1"/>
          </p:nvPr>
        </p:nvSpPr>
        <p:spPr>
          <a:xfrm>
            <a:off x="346075" y="1154113"/>
            <a:ext cx="8439150" cy="2825750"/>
          </a:xfrm>
        </p:spPr>
        <p:txBody>
          <a:bodyPr>
            <a:normAutofit fontScale="77500" lnSpcReduction="20000"/>
          </a:bodyPr>
          <a:lstStyle/>
          <a:p>
            <a:r>
              <a:rPr lang="en-US" smtClean="0"/>
              <a:t>The recursion relation</a:t>
            </a:r>
          </a:p>
          <a:p>
            <a:endParaRPr lang="en-US" smtClean="0"/>
          </a:p>
          <a:p>
            <a:endParaRPr lang="en-US" smtClean="0"/>
          </a:p>
          <a:p>
            <a:endParaRPr lang="en-US" smtClean="0"/>
          </a:p>
          <a:p>
            <a:r>
              <a:rPr lang="en-US" smtClean="0"/>
              <a:t>Can be solved efficiently using dynamic programming in</a:t>
            </a:r>
          </a:p>
          <a:p>
            <a:endParaRPr lang="en-US" smtClean="0"/>
          </a:p>
          <a:p>
            <a:pPr lvl="1">
              <a:buFontTx/>
              <a:buNone/>
            </a:pPr>
            <a:r>
              <a:rPr lang="en-US" smtClean="0"/>
              <a:t>	(s=3 in the original algorithm)</a:t>
            </a:r>
          </a:p>
        </p:txBody>
      </p:sp>
      <p:graphicFrame>
        <p:nvGraphicFramePr>
          <p:cNvPr id="3074" name="Object 37"/>
          <p:cNvGraphicFramePr>
            <a:graphicFrameLocks noChangeAspect="1"/>
          </p:cNvGraphicFramePr>
          <p:nvPr/>
        </p:nvGraphicFramePr>
        <p:xfrm>
          <a:off x="1008063" y="1752600"/>
          <a:ext cx="7051675" cy="415925"/>
        </p:xfrm>
        <a:graphic>
          <a:graphicData uri="http://schemas.openxmlformats.org/presentationml/2006/ole">
            <mc:AlternateContent xmlns:mc="http://schemas.openxmlformats.org/markup-compatibility/2006">
              <mc:Choice xmlns:v="urn:schemas-microsoft-com:vml" Requires="v">
                <p:oleObj spid="_x0000_s169032" name="Equation" r:id="rId3" imgW="3822480" imgH="215640" progId="Equation.3">
                  <p:embed/>
                </p:oleObj>
              </mc:Choice>
              <mc:Fallback>
                <p:oleObj name="Equation" r:id="rId3" imgW="3822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752600"/>
                        <a:ext cx="7051675"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685800" y="3124200"/>
          <a:ext cx="1263650" cy="390525"/>
        </p:xfrm>
        <a:graphic>
          <a:graphicData uri="http://schemas.openxmlformats.org/presentationml/2006/ole">
            <mc:AlternateContent xmlns:mc="http://schemas.openxmlformats.org/markup-compatibility/2006">
              <mc:Choice xmlns:v="urn:schemas-microsoft-com:vml" Requires="v">
                <p:oleObj spid="_x0000_s169033" name="Equation" r:id="rId5" imgW="685800" imgH="203040" progId="Equation.3">
                  <p:embed/>
                </p:oleObj>
              </mc:Choice>
              <mc:Fallback>
                <p:oleObj name="Equation" r:id="rId5" imgW="68580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124200"/>
                        <a:ext cx="12636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23</a:t>
            </a:fld>
            <a:endParaRPr lang="en-US" dirty="0"/>
          </a:p>
        </p:txBody>
      </p:sp>
    </p:spTree>
    <p:extLst>
      <p:ext uri="{BB962C8B-B14F-4D97-AF65-F5344CB8AC3E}">
        <p14:creationId xmlns:p14="http://schemas.microsoft.com/office/powerpoint/2010/main" val="1545463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665288" y="415925"/>
            <a:ext cx="7143750" cy="438150"/>
          </a:xfrm>
        </p:spPr>
        <p:txBody>
          <a:bodyPr>
            <a:normAutofit fontScale="90000"/>
          </a:bodyPr>
          <a:lstStyle/>
          <a:p>
            <a:r>
              <a:rPr lang="en-US" smtClean="0"/>
              <a:t>Dynamic Programming</a:t>
            </a:r>
          </a:p>
        </p:txBody>
      </p:sp>
      <p:sp>
        <p:nvSpPr>
          <p:cNvPr id="40963" name="Content Placeholder 8"/>
          <p:cNvSpPr>
            <a:spLocks noGrp="1"/>
          </p:cNvSpPr>
          <p:nvPr>
            <p:ph idx="1"/>
          </p:nvPr>
        </p:nvSpPr>
        <p:spPr>
          <a:xfrm>
            <a:off x="346075" y="1154113"/>
            <a:ext cx="8439150" cy="1003300"/>
          </a:xfrm>
        </p:spPr>
        <p:txBody>
          <a:bodyPr>
            <a:normAutofit fontScale="77500" lnSpcReduction="20000"/>
          </a:bodyPr>
          <a:lstStyle/>
          <a:p>
            <a:r>
              <a:rPr lang="en-US" smtClean="0"/>
              <a:t>Invariant property:</a:t>
            </a:r>
          </a:p>
          <a:p>
            <a:pPr lvl="1"/>
            <a:r>
              <a:rPr lang="en-US" smtClean="0"/>
              <a:t>M(i,j) = minimal cost of a seam going through (i,j) (satisfying the seam properties)</a:t>
            </a:r>
          </a:p>
        </p:txBody>
      </p:sp>
      <p:graphicFrame>
        <p:nvGraphicFramePr>
          <p:cNvPr id="18471" name="Group 39"/>
          <p:cNvGraphicFramePr>
            <a:graphicFrameLocks noGrp="1"/>
          </p:cNvGraphicFramePr>
          <p:nvPr>
            <p:extLst>
              <p:ext uri="{D42A27DB-BD31-4B8C-83A1-F6EECF244321}">
                <p14:modId xmlns:p14="http://schemas.microsoft.com/office/powerpoint/2010/main" val="744401715"/>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368" name="Line 32"/>
          <p:cNvSpPr>
            <a:spLocks noChangeShapeType="1"/>
          </p:cNvSpPr>
          <p:nvPr/>
        </p:nvSpPr>
        <p:spPr bwMode="auto">
          <a:xfrm>
            <a:off x="1751012" y="3276600"/>
            <a:ext cx="609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2369" name="Line 33"/>
          <p:cNvSpPr>
            <a:spLocks noChangeShapeType="1"/>
          </p:cNvSpPr>
          <p:nvPr/>
        </p:nvSpPr>
        <p:spPr bwMode="auto">
          <a:xfrm flipH="1">
            <a:off x="2741612" y="3352800"/>
            <a:ext cx="685800" cy="4937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2370" name="Line 34"/>
          <p:cNvSpPr>
            <a:spLocks noChangeShapeType="1"/>
          </p:cNvSpPr>
          <p:nvPr/>
        </p:nvSpPr>
        <p:spPr bwMode="auto">
          <a:xfrm>
            <a:off x="2589212" y="33528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24</a:t>
            </a:fld>
            <a:endParaRPr lang="en-US" dirty="0"/>
          </a:p>
        </p:txBody>
      </p:sp>
      <p:graphicFrame>
        <p:nvGraphicFramePr>
          <p:cNvPr id="10" name="Group 39"/>
          <p:cNvGraphicFramePr>
            <a:graphicFrameLocks noGrp="1"/>
          </p:cNvGraphicFramePr>
          <p:nvPr>
            <p:extLst>
              <p:ext uri="{D42A27DB-BD31-4B8C-83A1-F6EECF244321}">
                <p14:modId xmlns:p14="http://schemas.microsoft.com/office/powerpoint/2010/main" val="803114521"/>
              </p:ext>
            </p:extLst>
          </p:nvPr>
        </p:nvGraphicFramePr>
        <p:xfrm>
          <a:off x="5737225" y="2205335"/>
          <a:ext cx="3276600" cy="2483830"/>
        </p:xfrm>
        <a:graphic>
          <a:graphicData uri="http://schemas.openxmlformats.org/drawingml/2006/table">
            <a:tbl>
              <a:tblPr/>
              <a:tblGrid>
                <a:gridCol w="819485"/>
                <a:gridCol w="819485"/>
                <a:gridCol w="818145"/>
                <a:gridCol w="819485"/>
              </a:tblGrid>
              <a:tr h="746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4</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4" name="TextBox 3"/>
          <p:cNvSpPr txBox="1"/>
          <p:nvPr/>
        </p:nvSpPr>
        <p:spPr>
          <a:xfrm>
            <a:off x="6350000" y="4872335"/>
            <a:ext cx="2057400" cy="461665"/>
          </a:xfrm>
          <a:prstGeom prst="rect">
            <a:avLst/>
          </a:prstGeom>
          <a:noFill/>
        </p:spPr>
        <p:txBody>
          <a:bodyPr wrap="square" rtlCol="0">
            <a:spAutoFit/>
          </a:bodyPr>
          <a:lstStyle/>
          <a:p>
            <a:r>
              <a:rPr lang="en-US" sz="2400" dirty="0" smtClean="0"/>
              <a:t>Energy - E(</a:t>
            </a:r>
            <a:r>
              <a:rPr lang="en-US" sz="2400" dirty="0" err="1" smtClean="0"/>
              <a:t>I,j</a:t>
            </a:r>
            <a:r>
              <a:rPr lang="en-US" sz="2400" dirty="0" smtClean="0"/>
              <a:t>)</a:t>
            </a:r>
            <a:endParaRPr lang="en-US" sz="2400" dirty="0"/>
          </a:p>
        </p:txBody>
      </p:sp>
    </p:spTree>
    <p:extLst>
      <p:ext uri="{BB962C8B-B14F-4D97-AF65-F5344CB8AC3E}">
        <p14:creationId xmlns:p14="http://schemas.microsoft.com/office/powerpoint/2010/main" val="786838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2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68" grpId="0" animBg="1"/>
      <p:bldP spid="142369" grpId="0" animBg="1"/>
      <p:bldP spid="1423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sp>
        <p:nvSpPr>
          <p:cNvPr id="4100" name="Rectangle 2"/>
          <p:cNvSpPr>
            <a:spLocks noGrp="1" noChangeArrowheads="1"/>
          </p:cNvSpPr>
          <p:nvPr>
            <p:ph type="title"/>
          </p:nvPr>
        </p:nvSpPr>
        <p:spPr/>
        <p:txBody>
          <a:bodyPr/>
          <a:lstStyle/>
          <a:p>
            <a:r>
              <a:rPr lang="en-US" smtClean="0"/>
              <a:t>Dynamic Programming </a:t>
            </a:r>
          </a:p>
        </p:txBody>
      </p:sp>
      <p:graphicFrame>
        <p:nvGraphicFramePr>
          <p:cNvPr id="106536" name="Group 40"/>
          <p:cNvGraphicFramePr>
            <a:graphicFrameLocks noGrp="1"/>
          </p:cNvGraphicFramePr>
          <p:nvPr>
            <p:extLst>
              <p:ext uri="{D42A27DB-BD31-4B8C-83A1-F6EECF244321}">
                <p14:modId xmlns:p14="http://schemas.microsoft.com/office/powerpoint/2010/main" val="1192508057"/>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800" b="1" i="0" u="none" strike="noStrike" cap="none" normalizeH="0" baseline="0" smtClean="0">
                          <a:ln>
                            <a:noFill/>
                          </a:ln>
                          <a:solidFill>
                            <a:schemeClr val="tx1"/>
                          </a:solidFill>
                          <a:effectLst/>
                          <a:latin typeface="Arial Black" pitchFamily="34" charset="0"/>
                          <a:ea typeface="宋体" pitchFamily="2" charset="-122"/>
                        </a:rPr>
                        <a:t>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28" name="Line 32"/>
          <p:cNvSpPr>
            <a:spLocks noChangeShapeType="1"/>
          </p:cNvSpPr>
          <p:nvPr/>
        </p:nvSpPr>
        <p:spPr bwMode="auto">
          <a:xfrm>
            <a:off x="1751012" y="3276600"/>
            <a:ext cx="609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29" name="Line 33"/>
          <p:cNvSpPr>
            <a:spLocks noChangeShapeType="1"/>
          </p:cNvSpPr>
          <p:nvPr/>
        </p:nvSpPr>
        <p:spPr bwMode="auto">
          <a:xfrm flipH="1">
            <a:off x="2741612" y="3352800"/>
            <a:ext cx="685800" cy="4937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30" name="Line 34"/>
          <p:cNvSpPr>
            <a:spLocks noChangeShapeType="1"/>
          </p:cNvSpPr>
          <p:nvPr/>
        </p:nvSpPr>
        <p:spPr bwMode="auto">
          <a:xfrm>
            <a:off x="2589212" y="33528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4098" name="Object 37"/>
          <p:cNvGraphicFramePr>
            <a:graphicFrameLocks noChangeAspect="1"/>
          </p:cNvGraphicFramePr>
          <p:nvPr/>
        </p:nvGraphicFramePr>
        <p:xfrm>
          <a:off x="1008063" y="1752600"/>
          <a:ext cx="7051675" cy="415925"/>
        </p:xfrm>
        <a:graphic>
          <a:graphicData uri="http://schemas.openxmlformats.org/presentationml/2006/ole">
            <mc:AlternateContent xmlns:mc="http://schemas.openxmlformats.org/markup-compatibility/2006">
              <mc:Choice xmlns:v="urn:schemas-microsoft-com:vml" Requires="v">
                <p:oleObj spid="_x0000_s170021" name="Equation" r:id="rId3" imgW="3822480" imgH="215640" progId="Equation.3">
                  <p:embed/>
                </p:oleObj>
              </mc:Choice>
              <mc:Fallback>
                <p:oleObj name="Equation" r:id="rId3" imgW="3822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752600"/>
                        <a:ext cx="7051675"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25</a:t>
            </a:fld>
            <a:endParaRPr lang="en-US" dirty="0"/>
          </a:p>
        </p:txBody>
      </p:sp>
      <p:graphicFrame>
        <p:nvGraphicFramePr>
          <p:cNvPr id="13" name="Group 39"/>
          <p:cNvGraphicFramePr>
            <a:graphicFrameLocks noGrp="1"/>
          </p:cNvGraphicFramePr>
          <p:nvPr>
            <p:extLst>
              <p:ext uri="{D42A27DB-BD31-4B8C-83A1-F6EECF244321}">
                <p14:modId xmlns:p14="http://schemas.microsoft.com/office/powerpoint/2010/main" val="804957720"/>
              </p:ext>
            </p:extLst>
          </p:nvPr>
        </p:nvGraphicFramePr>
        <p:xfrm>
          <a:off x="5737225" y="2209800"/>
          <a:ext cx="3276600" cy="2483830"/>
        </p:xfrm>
        <a:graphic>
          <a:graphicData uri="http://schemas.openxmlformats.org/drawingml/2006/table">
            <a:tbl>
              <a:tblPr/>
              <a:tblGrid>
                <a:gridCol w="819485"/>
                <a:gridCol w="819485"/>
                <a:gridCol w="818145"/>
                <a:gridCol w="819485"/>
              </a:tblGrid>
              <a:tr h="746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4</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14" name="TextBox 13"/>
          <p:cNvSpPr txBox="1"/>
          <p:nvPr/>
        </p:nvSpPr>
        <p:spPr>
          <a:xfrm>
            <a:off x="6350000" y="4876800"/>
            <a:ext cx="2057400" cy="461665"/>
          </a:xfrm>
          <a:prstGeom prst="rect">
            <a:avLst/>
          </a:prstGeom>
          <a:noFill/>
        </p:spPr>
        <p:txBody>
          <a:bodyPr wrap="square" rtlCol="0">
            <a:spAutoFit/>
          </a:bodyPr>
          <a:lstStyle/>
          <a:p>
            <a:r>
              <a:rPr lang="en-US" sz="2400" dirty="0" smtClean="0"/>
              <a:t>Energy - E(</a:t>
            </a:r>
            <a:r>
              <a:rPr lang="en-US" sz="2400" dirty="0" err="1" smtClean="0"/>
              <a:t>I,j</a:t>
            </a:r>
            <a:r>
              <a:rPr lang="en-US" sz="2400" dirty="0" smtClean="0"/>
              <a:t>)</a:t>
            </a:r>
            <a:endParaRPr lang="en-US" sz="2400" dirty="0"/>
          </a:p>
        </p:txBody>
      </p:sp>
    </p:spTree>
    <p:extLst>
      <p:ext uri="{BB962C8B-B14F-4D97-AF65-F5344CB8AC3E}">
        <p14:creationId xmlns:p14="http://schemas.microsoft.com/office/powerpoint/2010/main" val="184976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sp>
        <p:nvSpPr>
          <p:cNvPr id="5124" name="Rectangle 2"/>
          <p:cNvSpPr>
            <a:spLocks noGrp="1" noChangeArrowheads="1"/>
          </p:cNvSpPr>
          <p:nvPr>
            <p:ph type="title"/>
          </p:nvPr>
        </p:nvSpPr>
        <p:spPr/>
        <p:txBody>
          <a:bodyPr/>
          <a:lstStyle/>
          <a:p>
            <a:r>
              <a:rPr lang="en-US" smtClean="0"/>
              <a:t>Dynamic Programming </a:t>
            </a:r>
          </a:p>
        </p:txBody>
      </p:sp>
      <p:graphicFrame>
        <p:nvGraphicFramePr>
          <p:cNvPr id="109609" name="Group 41"/>
          <p:cNvGraphicFramePr>
            <a:graphicFrameLocks noGrp="1"/>
          </p:cNvGraphicFramePr>
          <p:nvPr>
            <p:extLst>
              <p:ext uri="{D42A27DB-BD31-4B8C-83A1-F6EECF244321}">
                <p14:modId xmlns:p14="http://schemas.microsoft.com/office/powerpoint/2010/main" val="1027558378"/>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1" i="0" u="none" strike="noStrike" cap="none" normalizeH="0" baseline="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Arial Black" pitchFamily="34" charset="0"/>
                          <a:ea typeface="宋体" pitchFamily="2" charset="-122"/>
                        </a:rPr>
                        <a:t>3+3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52" name="Line 32"/>
          <p:cNvSpPr>
            <a:spLocks noChangeShapeType="1"/>
          </p:cNvSpPr>
          <p:nvPr/>
        </p:nvSpPr>
        <p:spPr bwMode="auto">
          <a:xfrm>
            <a:off x="2741612" y="3276600"/>
            <a:ext cx="609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53" name="Line 33"/>
          <p:cNvSpPr>
            <a:spLocks noChangeShapeType="1"/>
          </p:cNvSpPr>
          <p:nvPr/>
        </p:nvSpPr>
        <p:spPr bwMode="auto">
          <a:xfrm flipH="1">
            <a:off x="3732212" y="3352800"/>
            <a:ext cx="685800" cy="4937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54" name="Line 34"/>
          <p:cNvSpPr>
            <a:spLocks noChangeShapeType="1"/>
          </p:cNvSpPr>
          <p:nvPr/>
        </p:nvSpPr>
        <p:spPr bwMode="auto">
          <a:xfrm>
            <a:off x="3579812" y="33528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122" name="Object 37"/>
          <p:cNvGraphicFramePr>
            <a:graphicFrameLocks noChangeAspect="1"/>
          </p:cNvGraphicFramePr>
          <p:nvPr/>
        </p:nvGraphicFramePr>
        <p:xfrm>
          <a:off x="1008063" y="1752600"/>
          <a:ext cx="7051675" cy="415925"/>
        </p:xfrm>
        <a:graphic>
          <a:graphicData uri="http://schemas.openxmlformats.org/presentationml/2006/ole">
            <mc:AlternateContent xmlns:mc="http://schemas.openxmlformats.org/markup-compatibility/2006">
              <mc:Choice xmlns:v="urn:schemas-microsoft-com:vml" Requires="v">
                <p:oleObj spid="_x0000_s171045" name="Equation" r:id="rId3" imgW="3822480" imgH="215640" progId="Equation.3">
                  <p:embed/>
                </p:oleObj>
              </mc:Choice>
              <mc:Fallback>
                <p:oleObj name="Equation" r:id="rId3" imgW="3822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752600"/>
                        <a:ext cx="7051675"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26</a:t>
            </a:fld>
            <a:endParaRPr lang="en-US" dirty="0"/>
          </a:p>
        </p:txBody>
      </p:sp>
      <p:graphicFrame>
        <p:nvGraphicFramePr>
          <p:cNvPr id="13" name="Group 39"/>
          <p:cNvGraphicFramePr>
            <a:graphicFrameLocks noGrp="1"/>
          </p:cNvGraphicFramePr>
          <p:nvPr>
            <p:extLst>
              <p:ext uri="{D42A27DB-BD31-4B8C-83A1-F6EECF244321}">
                <p14:modId xmlns:p14="http://schemas.microsoft.com/office/powerpoint/2010/main" val="38584914"/>
              </p:ext>
            </p:extLst>
          </p:nvPr>
        </p:nvGraphicFramePr>
        <p:xfrm>
          <a:off x="5737225" y="2209800"/>
          <a:ext cx="3276600" cy="2483830"/>
        </p:xfrm>
        <a:graphic>
          <a:graphicData uri="http://schemas.openxmlformats.org/drawingml/2006/table">
            <a:tbl>
              <a:tblPr/>
              <a:tblGrid>
                <a:gridCol w="819485"/>
                <a:gridCol w="819485"/>
                <a:gridCol w="818145"/>
                <a:gridCol w="819485"/>
              </a:tblGrid>
              <a:tr h="746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4</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14" name="TextBox 13"/>
          <p:cNvSpPr txBox="1"/>
          <p:nvPr/>
        </p:nvSpPr>
        <p:spPr>
          <a:xfrm>
            <a:off x="6350000" y="4876800"/>
            <a:ext cx="2057400" cy="461665"/>
          </a:xfrm>
          <a:prstGeom prst="rect">
            <a:avLst/>
          </a:prstGeom>
          <a:noFill/>
        </p:spPr>
        <p:txBody>
          <a:bodyPr wrap="square" rtlCol="0">
            <a:spAutoFit/>
          </a:bodyPr>
          <a:lstStyle/>
          <a:p>
            <a:r>
              <a:rPr lang="en-US" sz="2400" dirty="0" smtClean="0"/>
              <a:t>Energy - E(</a:t>
            </a:r>
            <a:r>
              <a:rPr lang="en-US" sz="2400" dirty="0" err="1" smtClean="0"/>
              <a:t>I,j</a:t>
            </a:r>
            <a:r>
              <a:rPr lang="en-US" sz="2400" dirty="0" smtClean="0"/>
              <a:t>)</a:t>
            </a:r>
            <a:endParaRPr lang="en-US" sz="2400" dirty="0"/>
          </a:p>
        </p:txBody>
      </p:sp>
    </p:spTree>
    <p:extLst>
      <p:ext uri="{BB962C8B-B14F-4D97-AF65-F5344CB8AC3E}">
        <p14:creationId xmlns:p14="http://schemas.microsoft.com/office/powerpoint/2010/main" val="1486609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sp>
        <p:nvSpPr>
          <p:cNvPr id="6149" name="Rectangle 2"/>
          <p:cNvSpPr>
            <a:spLocks noGrp="1" noChangeArrowheads="1"/>
          </p:cNvSpPr>
          <p:nvPr>
            <p:ph type="title"/>
          </p:nvPr>
        </p:nvSpPr>
        <p:spPr/>
        <p:txBody>
          <a:bodyPr/>
          <a:lstStyle/>
          <a:p>
            <a:r>
              <a:rPr lang="en-US" smtClean="0"/>
              <a:t>Dynamic Programming </a:t>
            </a:r>
          </a:p>
        </p:txBody>
      </p:sp>
      <p:graphicFrame>
        <p:nvGraphicFramePr>
          <p:cNvPr id="110635" name="Group 43"/>
          <p:cNvGraphicFramePr>
            <a:graphicFrameLocks noGrp="1"/>
          </p:cNvGraphicFramePr>
          <p:nvPr>
            <p:extLst>
              <p:ext uri="{D42A27DB-BD31-4B8C-83A1-F6EECF244321}">
                <p14:modId xmlns:p14="http://schemas.microsoft.com/office/powerpoint/2010/main" val="2012499889"/>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1" i="0" u="none" strike="noStrike" cap="none" normalizeH="0" baseline="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Arial Black" pitchFamily="34" charset="0"/>
                          <a:ea typeface="宋体" pitchFamily="2" charset="-122"/>
                        </a:rPr>
                        <a:t>8+8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77" name="Line 32"/>
          <p:cNvSpPr>
            <a:spLocks noChangeShapeType="1"/>
          </p:cNvSpPr>
          <p:nvPr/>
        </p:nvSpPr>
        <p:spPr bwMode="auto">
          <a:xfrm>
            <a:off x="3656012" y="5029200"/>
            <a:ext cx="609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8" name="Line 34"/>
          <p:cNvSpPr>
            <a:spLocks noChangeShapeType="1"/>
          </p:cNvSpPr>
          <p:nvPr/>
        </p:nvSpPr>
        <p:spPr bwMode="auto">
          <a:xfrm>
            <a:off x="4494212" y="51054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6146" name="Object 37"/>
          <p:cNvGraphicFramePr>
            <a:graphicFrameLocks noChangeAspect="1"/>
          </p:cNvGraphicFramePr>
          <p:nvPr/>
        </p:nvGraphicFramePr>
        <p:xfrm>
          <a:off x="1008063" y="1752600"/>
          <a:ext cx="7051675" cy="415925"/>
        </p:xfrm>
        <a:graphic>
          <a:graphicData uri="http://schemas.openxmlformats.org/presentationml/2006/ole">
            <mc:AlternateContent xmlns:mc="http://schemas.openxmlformats.org/markup-compatibility/2006">
              <mc:Choice xmlns:v="urn:schemas-microsoft-com:vml" Requires="v">
                <p:oleObj spid="_x0000_s172069" name="Equation" r:id="rId3" imgW="3822480" imgH="215640" progId="Equation.3">
                  <p:embed/>
                </p:oleObj>
              </mc:Choice>
              <mc:Fallback>
                <p:oleObj name="Equation" r:id="rId3" imgW="3822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752600"/>
                        <a:ext cx="7051675"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27</a:t>
            </a:fld>
            <a:endParaRPr lang="en-US" dirty="0"/>
          </a:p>
        </p:txBody>
      </p:sp>
      <p:graphicFrame>
        <p:nvGraphicFramePr>
          <p:cNvPr id="10" name="Group 39"/>
          <p:cNvGraphicFramePr>
            <a:graphicFrameLocks noGrp="1"/>
          </p:cNvGraphicFramePr>
          <p:nvPr>
            <p:extLst>
              <p:ext uri="{D42A27DB-BD31-4B8C-83A1-F6EECF244321}">
                <p14:modId xmlns:p14="http://schemas.microsoft.com/office/powerpoint/2010/main" val="1747726701"/>
              </p:ext>
            </p:extLst>
          </p:nvPr>
        </p:nvGraphicFramePr>
        <p:xfrm>
          <a:off x="5737225" y="2209800"/>
          <a:ext cx="3276600" cy="2483830"/>
        </p:xfrm>
        <a:graphic>
          <a:graphicData uri="http://schemas.openxmlformats.org/drawingml/2006/table">
            <a:tbl>
              <a:tblPr/>
              <a:tblGrid>
                <a:gridCol w="819485"/>
                <a:gridCol w="819485"/>
                <a:gridCol w="818145"/>
                <a:gridCol w="819485"/>
              </a:tblGrid>
              <a:tr h="746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4</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4052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endParaRPr kumimoji="1" lang="en-US" sz="3200" b="0" i="0" u="none" strike="noStrike" cap="none" normalizeH="0" baseline="0" dirty="0" smtClean="0">
                        <a:ln>
                          <a:noFill/>
                        </a:ln>
                        <a:solidFill>
                          <a:schemeClr val="tx1"/>
                        </a:solidFill>
                        <a:effectLst/>
                        <a:latin typeface="Arial Black" pitchFamily="34" charset="0"/>
                        <a:ea typeface="宋体" pitchFamily="2" charset="-122"/>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11" name="TextBox 10"/>
          <p:cNvSpPr txBox="1"/>
          <p:nvPr/>
        </p:nvSpPr>
        <p:spPr>
          <a:xfrm>
            <a:off x="6350000" y="4876800"/>
            <a:ext cx="2057400" cy="461665"/>
          </a:xfrm>
          <a:prstGeom prst="rect">
            <a:avLst/>
          </a:prstGeom>
          <a:noFill/>
        </p:spPr>
        <p:txBody>
          <a:bodyPr wrap="square" rtlCol="0">
            <a:spAutoFit/>
          </a:bodyPr>
          <a:lstStyle/>
          <a:p>
            <a:r>
              <a:rPr lang="en-US" sz="2400" dirty="0" smtClean="0"/>
              <a:t>Energy - E(</a:t>
            </a:r>
            <a:r>
              <a:rPr lang="en-US" sz="2400" dirty="0" err="1" smtClean="0"/>
              <a:t>I,j</a:t>
            </a:r>
            <a:r>
              <a:rPr lang="en-US" sz="2400" dirty="0" smtClean="0"/>
              <a:t>)</a:t>
            </a:r>
            <a:endParaRPr lang="en-US" sz="2400" dirty="0"/>
          </a:p>
        </p:txBody>
      </p:sp>
    </p:spTree>
    <p:extLst>
      <p:ext uri="{BB962C8B-B14F-4D97-AF65-F5344CB8AC3E}">
        <p14:creationId xmlns:p14="http://schemas.microsoft.com/office/powerpoint/2010/main" val="1629184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sp>
        <p:nvSpPr>
          <p:cNvPr id="41987" name="Rectangle 2"/>
          <p:cNvSpPr>
            <a:spLocks noGrp="1" noChangeArrowheads="1"/>
          </p:cNvSpPr>
          <p:nvPr>
            <p:ph type="title"/>
          </p:nvPr>
        </p:nvSpPr>
        <p:spPr>
          <a:xfrm>
            <a:off x="1665288" y="415925"/>
            <a:ext cx="7143750" cy="438150"/>
          </a:xfrm>
        </p:spPr>
        <p:txBody>
          <a:bodyPr>
            <a:normAutofit fontScale="90000"/>
          </a:bodyPr>
          <a:lstStyle/>
          <a:p>
            <a:r>
              <a:rPr lang="en-US" smtClean="0"/>
              <a:t>Searching for Minimum</a:t>
            </a:r>
          </a:p>
        </p:txBody>
      </p:sp>
      <p:sp>
        <p:nvSpPr>
          <p:cNvPr id="41988" name="Content Placeholder 6"/>
          <p:cNvSpPr>
            <a:spLocks noGrp="1"/>
          </p:cNvSpPr>
          <p:nvPr>
            <p:ph idx="1"/>
          </p:nvPr>
        </p:nvSpPr>
        <p:spPr/>
        <p:txBody>
          <a:bodyPr/>
          <a:lstStyle/>
          <a:p>
            <a:r>
              <a:rPr lang="en-US" smtClean="0"/>
              <a:t>Backtrack (can store choices along the path, but do not have to)</a:t>
            </a:r>
          </a:p>
        </p:txBody>
      </p:sp>
      <p:graphicFrame>
        <p:nvGraphicFramePr>
          <p:cNvPr id="114722" name="Group 34"/>
          <p:cNvGraphicFramePr>
            <a:graphicFrameLocks noGrp="1"/>
          </p:cNvGraphicFramePr>
          <p:nvPr>
            <p:extLst>
              <p:ext uri="{D42A27DB-BD31-4B8C-83A1-F6EECF244321}">
                <p14:modId xmlns:p14="http://schemas.microsoft.com/office/powerpoint/2010/main" val="276396737"/>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1" i="0" u="none" strike="noStrike" cap="none" normalizeH="0" baseline="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370" name="Line 34"/>
          <p:cNvSpPr>
            <a:spLocks noChangeShapeType="1"/>
          </p:cNvSpPr>
          <p:nvPr/>
        </p:nvSpPr>
        <p:spPr bwMode="auto">
          <a:xfrm>
            <a:off x="2590800" y="6019800"/>
            <a:ext cx="0" cy="4572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28</a:t>
            </a:fld>
            <a:endParaRPr lang="en-US" dirty="0"/>
          </a:p>
        </p:txBody>
      </p:sp>
    </p:spTree>
    <p:extLst>
      <p:ext uri="{BB962C8B-B14F-4D97-AF65-F5344CB8AC3E}">
        <p14:creationId xmlns:p14="http://schemas.microsoft.com/office/powerpoint/2010/main" val="129011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2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sp>
        <p:nvSpPr>
          <p:cNvPr id="43011" name="Rectangle 2"/>
          <p:cNvSpPr>
            <a:spLocks noGrp="1" noChangeArrowheads="1"/>
          </p:cNvSpPr>
          <p:nvPr>
            <p:ph type="title"/>
          </p:nvPr>
        </p:nvSpPr>
        <p:spPr/>
        <p:txBody>
          <a:bodyPr/>
          <a:lstStyle/>
          <a:p>
            <a:r>
              <a:rPr lang="en-US" smtClean="0"/>
              <a:t>Backtracking the Seam </a:t>
            </a:r>
          </a:p>
        </p:txBody>
      </p:sp>
      <p:graphicFrame>
        <p:nvGraphicFramePr>
          <p:cNvPr id="112676" name="Group 36"/>
          <p:cNvGraphicFramePr>
            <a:graphicFrameLocks noGrp="1"/>
          </p:cNvGraphicFramePr>
          <p:nvPr>
            <p:extLst>
              <p:ext uri="{D42A27DB-BD31-4B8C-83A1-F6EECF244321}">
                <p14:modId xmlns:p14="http://schemas.microsoft.com/office/powerpoint/2010/main" val="1823334635"/>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1" i="0" u="none" strike="noStrike" cap="none" normalizeH="0" baseline="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370" name="Line 34"/>
          <p:cNvSpPr>
            <a:spLocks noChangeShapeType="1"/>
          </p:cNvSpPr>
          <p:nvPr/>
        </p:nvSpPr>
        <p:spPr bwMode="auto">
          <a:xfrm>
            <a:off x="2589212" y="5029200"/>
            <a:ext cx="0" cy="4572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29</a:t>
            </a:fld>
            <a:endParaRPr lang="en-US" dirty="0"/>
          </a:p>
        </p:txBody>
      </p:sp>
    </p:spTree>
    <p:extLst>
      <p:ext uri="{BB962C8B-B14F-4D97-AF65-F5344CB8AC3E}">
        <p14:creationId xmlns:p14="http://schemas.microsoft.com/office/powerpoint/2010/main" val="196763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2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812" y="263525"/>
            <a:ext cx="9144000" cy="6096000"/>
          </a:xfrm>
          <a:prstGeom prst="rect">
            <a:avLst/>
          </a:prstGeom>
        </p:spPr>
      </p:pic>
      <p:sp>
        <p:nvSpPr>
          <p:cNvPr id="26626" name="Title 3"/>
          <p:cNvSpPr>
            <a:spLocks noGrp="1"/>
          </p:cNvSpPr>
          <p:nvPr>
            <p:ph type="title"/>
          </p:nvPr>
        </p:nvSpPr>
        <p:spPr/>
        <p:txBody>
          <a:bodyPr/>
          <a:lstStyle/>
          <a:p>
            <a:pPr eaLnBrk="1" hangingPunct="1"/>
            <a:r>
              <a:rPr lang="en-US" dirty="0" smtClean="0"/>
              <a:t>Display Devices</a:t>
            </a:r>
          </a:p>
        </p:txBody>
      </p:sp>
      <p:sp>
        <p:nvSpPr>
          <p:cNvPr id="16" name="Date Placeholder 3"/>
          <p:cNvSpPr>
            <a:spLocks noGrp="1"/>
          </p:cNvSpPr>
          <p:nvPr>
            <p:ph type="dt" sz="half" idx="10"/>
          </p:nvPr>
        </p:nvSpPr>
        <p:spPr>
          <a:xfrm>
            <a:off x="7328098" y="6416675"/>
            <a:ext cx="1587302" cy="365125"/>
          </a:xfrm>
        </p:spPr>
        <p:txBody>
          <a:bodyPr/>
          <a:lstStyle/>
          <a:p>
            <a:r>
              <a:rPr lang="en-US" smtClean="0"/>
              <a:t>19-Oct-17</a:t>
            </a:r>
            <a:endParaRPr lang="en-US" dirty="0"/>
          </a:p>
        </p:txBody>
      </p:sp>
      <p:sp>
        <p:nvSpPr>
          <p:cNvPr id="2" name="Slide Number Placeholder 1"/>
          <p:cNvSpPr>
            <a:spLocks noGrp="1"/>
          </p:cNvSpPr>
          <p:nvPr>
            <p:ph type="sldNum" sz="quarter" idx="12"/>
          </p:nvPr>
        </p:nvSpPr>
        <p:spPr/>
        <p:txBody>
          <a:bodyPr/>
          <a:lstStyle/>
          <a:p>
            <a:fld id="{CF7DC490-98B8-074B-BB30-37775A2447EF}" type="slidenum">
              <a:rPr lang="en-US" smtClean="0"/>
              <a:pPr/>
              <a:t>3</a:t>
            </a:fld>
            <a:endParaRPr lang="en-US" dirty="0"/>
          </a:p>
        </p:txBody>
      </p:sp>
    </p:spTree>
    <p:extLst>
      <p:ext uri="{BB962C8B-B14F-4D97-AF65-F5344CB8AC3E}">
        <p14:creationId xmlns:p14="http://schemas.microsoft.com/office/powerpoint/2010/main" val="111308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sp>
        <p:nvSpPr>
          <p:cNvPr id="44035" name="Rectangle 2"/>
          <p:cNvSpPr>
            <a:spLocks noGrp="1" noChangeArrowheads="1"/>
          </p:cNvSpPr>
          <p:nvPr>
            <p:ph type="title"/>
          </p:nvPr>
        </p:nvSpPr>
        <p:spPr/>
        <p:txBody>
          <a:bodyPr/>
          <a:lstStyle/>
          <a:p>
            <a:r>
              <a:rPr lang="en-US" smtClean="0"/>
              <a:t>Backtracking the Seam</a:t>
            </a:r>
          </a:p>
        </p:txBody>
      </p:sp>
      <p:graphicFrame>
        <p:nvGraphicFramePr>
          <p:cNvPr id="111660" name="Group 44"/>
          <p:cNvGraphicFramePr>
            <a:graphicFrameLocks noGrp="1"/>
          </p:cNvGraphicFramePr>
          <p:nvPr>
            <p:extLst>
              <p:ext uri="{D42A27DB-BD31-4B8C-83A1-F6EECF244321}">
                <p14:modId xmlns:p14="http://schemas.microsoft.com/office/powerpoint/2010/main" val="1047153162"/>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1" i="0" u="none" strike="noStrike" cap="none" normalizeH="0" baseline="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370" name="Line 34"/>
          <p:cNvSpPr>
            <a:spLocks noChangeShapeType="1"/>
          </p:cNvSpPr>
          <p:nvPr/>
        </p:nvSpPr>
        <p:spPr bwMode="auto">
          <a:xfrm>
            <a:off x="2589212" y="5029200"/>
            <a:ext cx="0" cy="4572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Line 34"/>
          <p:cNvSpPr>
            <a:spLocks noChangeShapeType="1"/>
          </p:cNvSpPr>
          <p:nvPr/>
        </p:nvSpPr>
        <p:spPr bwMode="auto">
          <a:xfrm flipH="1">
            <a:off x="2894012" y="4191000"/>
            <a:ext cx="381000" cy="4572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30</a:t>
            </a:fld>
            <a:endParaRPr lang="en-US" dirty="0"/>
          </a:p>
        </p:txBody>
      </p:sp>
    </p:spTree>
    <p:extLst>
      <p:ext uri="{BB962C8B-B14F-4D97-AF65-F5344CB8AC3E}">
        <p14:creationId xmlns:p14="http://schemas.microsoft.com/office/powerpoint/2010/main" val="95716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23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70"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4"/>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sp>
        <p:nvSpPr>
          <p:cNvPr id="45059" name="Rectangle 2"/>
          <p:cNvSpPr>
            <a:spLocks noGrp="1" noChangeArrowheads="1"/>
          </p:cNvSpPr>
          <p:nvPr>
            <p:ph type="title"/>
          </p:nvPr>
        </p:nvSpPr>
        <p:spPr/>
        <p:txBody>
          <a:bodyPr/>
          <a:lstStyle/>
          <a:p>
            <a:r>
              <a:rPr lang="en-US" smtClean="0"/>
              <a:t>Backtracking the Seam</a:t>
            </a:r>
          </a:p>
        </p:txBody>
      </p:sp>
      <p:graphicFrame>
        <p:nvGraphicFramePr>
          <p:cNvPr id="113668" name="Group 4"/>
          <p:cNvGraphicFramePr>
            <a:graphicFrameLocks noGrp="1"/>
          </p:cNvGraphicFramePr>
          <p:nvPr>
            <p:extLst>
              <p:ext uri="{D42A27DB-BD31-4B8C-83A1-F6EECF244321}">
                <p14:modId xmlns:p14="http://schemas.microsoft.com/office/powerpoint/2010/main" val="701882523"/>
              </p:ext>
            </p:extLst>
          </p:nvPr>
        </p:nvGraphicFramePr>
        <p:xfrm>
          <a:off x="1143000" y="2590800"/>
          <a:ext cx="3884612" cy="3370264"/>
        </p:xfrm>
        <a:graphic>
          <a:graphicData uri="http://schemas.openxmlformats.org/drawingml/2006/table">
            <a:tbl>
              <a:tblPr/>
              <a:tblGrid>
                <a:gridCol w="971550"/>
                <a:gridCol w="971550"/>
                <a:gridCol w="969962"/>
                <a:gridCol w="971550"/>
              </a:tblGrid>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5</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1" i="0" u="none" strike="noStrike" cap="none" normalizeH="0" baseline="0" smtClean="0">
                          <a:ln>
                            <a:noFill/>
                          </a:ln>
                          <a:solidFill>
                            <a:schemeClr val="tx1"/>
                          </a:solidFill>
                          <a:effectLst/>
                          <a:latin typeface="Arial Black" pitchFamily="34" charset="0"/>
                          <a:ea typeface="宋体" pitchFamily="2" charset="-122"/>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Black" pitchFamily="34" charset="0"/>
                          <a:ea typeface="宋体" pitchFamily="2" charset="-122"/>
                        </a:rPr>
                        <a:t>14</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3200" b="0" i="0" u="none" strike="noStrike" cap="none" normalizeH="0" baseline="0" smtClean="0">
                          <a:ln>
                            <a:noFill/>
                          </a:ln>
                          <a:solidFill>
                            <a:schemeClr val="tx1"/>
                          </a:solidFill>
                          <a:effectLst/>
                          <a:latin typeface="Arial Black" pitchFamily="34" charset="0"/>
                          <a:ea typeface="宋体" pitchFamily="2" charset="-122"/>
                        </a:rPr>
                        <a:t>16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370" name="Line 34"/>
          <p:cNvSpPr>
            <a:spLocks noChangeShapeType="1"/>
          </p:cNvSpPr>
          <p:nvPr/>
        </p:nvSpPr>
        <p:spPr bwMode="auto">
          <a:xfrm>
            <a:off x="2589212" y="5029200"/>
            <a:ext cx="0" cy="4572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Line 34"/>
          <p:cNvSpPr>
            <a:spLocks noChangeShapeType="1"/>
          </p:cNvSpPr>
          <p:nvPr/>
        </p:nvSpPr>
        <p:spPr bwMode="auto">
          <a:xfrm flipH="1">
            <a:off x="2894012" y="4191000"/>
            <a:ext cx="381000" cy="4572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Line 34"/>
          <p:cNvSpPr>
            <a:spLocks noChangeShapeType="1"/>
          </p:cNvSpPr>
          <p:nvPr/>
        </p:nvSpPr>
        <p:spPr bwMode="auto">
          <a:xfrm flipH="1">
            <a:off x="3884612" y="3352800"/>
            <a:ext cx="381000" cy="4572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Date Placeholder 3"/>
          <p:cNvSpPr>
            <a:spLocks noGrp="1"/>
          </p:cNvSpPr>
          <p:nvPr>
            <p:ph type="dt" sz="half" idx="10"/>
          </p:nvPr>
        </p:nvSpPr>
        <p:spPr/>
        <p:txBody>
          <a:bodyPr/>
          <a:lstStyle/>
          <a:p>
            <a:r>
              <a:rPr lang="en-US" smtClean="0"/>
              <a:t>19-Oct-17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31</a:t>
            </a:fld>
            <a:endParaRPr lang="en-US" dirty="0"/>
          </a:p>
        </p:txBody>
      </p:sp>
    </p:spTree>
    <p:extLst>
      <p:ext uri="{BB962C8B-B14F-4D97-AF65-F5344CB8AC3E}">
        <p14:creationId xmlns:p14="http://schemas.microsoft.com/office/powerpoint/2010/main" val="330626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23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70" grpId="0" animBg="1"/>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p:txBody>
          <a:bodyPr/>
          <a:lstStyle/>
          <a:p>
            <a:pPr eaLnBrk="1" hangingPunct="1">
              <a:defRPr/>
            </a:pPr>
            <a:r>
              <a:rPr lang="en-US" dirty="0">
                <a:latin typeface="+mn-lt"/>
              </a:rPr>
              <a:t>H &amp; V Cost Maps</a:t>
            </a:r>
          </a:p>
        </p:txBody>
      </p:sp>
      <p:pic>
        <p:nvPicPr>
          <p:cNvPr id="46083" name="Picture 15" descr="small_bike_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725" y="1339850"/>
            <a:ext cx="22098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16"/>
          <p:cNvSpPr>
            <a:spLocks noChangeArrowheads="1"/>
          </p:cNvSpPr>
          <p:nvPr/>
        </p:nvSpPr>
        <p:spPr bwMode="auto">
          <a:xfrm flipV="1">
            <a:off x="7848600" y="1409700"/>
            <a:ext cx="152400" cy="1447800"/>
          </a:xfrm>
          <a:prstGeom prst="rect">
            <a:avLst/>
          </a:prstGeom>
          <a:gradFill rotWithShape="1">
            <a:gsLst>
              <a:gs pos="0">
                <a:srgbClr val="00FFFF"/>
              </a:gs>
              <a:gs pos="100000">
                <a:srgbClr val="FF0000"/>
              </a:gs>
            </a:gsLst>
            <a:lin ang="5400000" scaled="1"/>
          </a:gradFill>
          <a:ln w="9525">
            <a:solidFill>
              <a:schemeClr val="tx1"/>
            </a:solidFill>
            <a:miter lim="800000"/>
            <a:headEnd/>
            <a:tailEnd/>
          </a:ln>
        </p:spPr>
        <p:txBody>
          <a:bodyPr rot="10800000" wrap="none" anchor="ctr"/>
          <a:lstStyle/>
          <a:p>
            <a:endParaRPr lang="en-US">
              <a:latin typeface="Helvetica" pitchFamily="34" charset="0"/>
            </a:endParaRPr>
          </a:p>
        </p:txBody>
      </p:sp>
      <p:sp>
        <p:nvSpPr>
          <p:cNvPr id="46085" name="Text Box 17"/>
          <p:cNvSpPr txBox="1">
            <a:spLocks noChangeArrowheads="1"/>
          </p:cNvSpPr>
          <p:nvPr/>
        </p:nvSpPr>
        <p:spPr bwMode="auto">
          <a:xfrm>
            <a:off x="8001000" y="2324100"/>
            <a:ext cx="636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i="1">
                <a:latin typeface="Helvetica" pitchFamily="34" charset="0"/>
              </a:rPr>
              <a:t>Low cost</a:t>
            </a:r>
          </a:p>
        </p:txBody>
      </p:sp>
      <p:sp>
        <p:nvSpPr>
          <p:cNvPr id="46086" name="Text Box 18"/>
          <p:cNvSpPr txBox="1">
            <a:spLocks noChangeArrowheads="1"/>
          </p:cNvSpPr>
          <p:nvPr/>
        </p:nvSpPr>
        <p:spPr bwMode="auto">
          <a:xfrm>
            <a:off x="8001000" y="1295400"/>
            <a:ext cx="695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i="1">
                <a:latin typeface="Helvetica" pitchFamily="34" charset="0"/>
              </a:rPr>
              <a:t>High cost</a:t>
            </a:r>
          </a:p>
        </p:txBody>
      </p:sp>
      <p:sp>
        <p:nvSpPr>
          <p:cNvPr id="46087" name="Rectangle 29"/>
          <p:cNvSpPr>
            <a:spLocks noChangeArrowheads="1"/>
          </p:cNvSpPr>
          <p:nvPr/>
        </p:nvSpPr>
        <p:spPr bwMode="auto">
          <a:xfrm>
            <a:off x="7772400" y="1333500"/>
            <a:ext cx="9906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pic>
        <p:nvPicPr>
          <p:cNvPr id="5020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25" y="1339850"/>
            <a:ext cx="22098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9"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339850"/>
            <a:ext cx="22098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Freeform 12"/>
          <p:cNvSpPr>
            <a:spLocks/>
          </p:cNvSpPr>
          <p:nvPr/>
        </p:nvSpPr>
        <p:spPr bwMode="auto">
          <a:xfrm>
            <a:off x="6334125" y="3413125"/>
            <a:ext cx="487363" cy="2416175"/>
          </a:xfrm>
          <a:custGeom>
            <a:avLst/>
            <a:gdLst>
              <a:gd name="T0" fmla="*/ 2147483647 w 360"/>
              <a:gd name="T1" fmla="*/ 0 h 1802"/>
              <a:gd name="T2" fmla="*/ 2147483647 w 360"/>
              <a:gd name="T3" fmla="*/ 2147483647 h 1802"/>
              <a:gd name="T4" fmla="*/ 2147483647 w 360"/>
              <a:gd name="T5" fmla="*/ 2147483647 h 1802"/>
              <a:gd name="T6" fmla="*/ 2147483647 w 360"/>
              <a:gd name="T7" fmla="*/ 2147483647 h 1802"/>
              <a:gd name="T8" fmla="*/ 2147483647 w 360"/>
              <a:gd name="T9" fmla="*/ 2147483647 h 1802"/>
              <a:gd name="T10" fmla="*/ 2147483647 w 360"/>
              <a:gd name="T11" fmla="*/ 2147483647 h 1802"/>
              <a:gd name="T12" fmla="*/ 2147483647 w 360"/>
              <a:gd name="T13" fmla="*/ 2147483647 h 1802"/>
              <a:gd name="T14" fmla="*/ 2147483647 w 360"/>
              <a:gd name="T15" fmla="*/ 2147483647 h 1802"/>
              <a:gd name="T16" fmla="*/ 2147483647 w 360"/>
              <a:gd name="T17" fmla="*/ 2147483647 h 1802"/>
              <a:gd name="T18" fmla="*/ 2147483647 w 360"/>
              <a:gd name="T19" fmla="*/ 2147483647 h 1802"/>
              <a:gd name="T20" fmla="*/ 2147483647 w 360"/>
              <a:gd name="T21" fmla="*/ 2147483647 h 1802"/>
              <a:gd name="T22" fmla="*/ 2147483647 w 360"/>
              <a:gd name="T23" fmla="*/ 2147483647 h 1802"/>
              <a:gd name="T24" fmla="*/ 2147483647 w 360"/>
              <a:gd name="T25" fmla="*/ 2147483647 h 1802"/>
              <a:gd name="T26" fmla="*/ 2147483647 w 360"/>
              <a:gd name="T27" fmla="*/ 2147483647 h 1802"/>
              <a:gd name="T28" fmla="*/ 2147483647 w 360"/>
              <a:gd name="T29" fmla="*/ 2147483647 h 1802"/>
              <a:gd name="T30" fmla="*/ 2147483647 w 360"/>
              <a:gd name="T31" fmla="*/ 2147483647 h 1802"/>
              <a:gd name="T32" fmla="*/ 2147483647 w 360"/>
              <a:gd name="T33" fmla="*/ 2147483647 h 1802"/>
              <a:gd name="T34" fmla="*/ 2147483647 w 360"/>
              <a:gd name="T35" fmla="*/ 2147483647 h 1802"/>
              <a:gd name="T36" fmla="*/ 2147483647 w 360"/>
              <a:gd name="T37" fmla="*/ 2147483647 h 1802"/>
              <a:gd name="T38" fmla="*/ 2147483647 w 360"/>
              <a:gd name="T39" fmla="*/ 2147483647 h 1802"/>
              <a:gd name="T40" fmla="*/ 2147483647 w 360"/>
              <a:gd name="T41" fmla="*/ 2147483647 h 1802"/>
              <a:gd name="T42" fmla="*/ 2147483647 w 360"/>
              <a:gd name="T43" fmla="*/ 2147483647 h 1802"/>
              <a:gd name="T44" fmla="*/ 2147483647 w 360"/>
              <a:gd name="T45" fmla="*/ 2147483647 h 1802"/>
              <a:gd name="T46" fmla="*/ 2147483647 w 360"/>
              <a:gd name="T47" fmla="*/ 2147483647 h 1802"/>
              <a:gd name="T48" fmla="*/ 2147483647 w 360"/>
              <a:gd name="T49" fmla="*/ 2147483647 h 1802"/>
              <a:gd name="T50" fmla="*/ 2147483647 w 360"/>
              <a:gd name="T51" fmla="*/ 2147483647 h 1802"/>
              <a:gd name="T52" fmla="*/ 2147483647 w 360"/>
              <a:gd name="T53" fmla="*/ 2147483647 h 1802"/>
              <a:gd name="T54" fmla="*/ 2147483647 w 360"/>
              <a:gd name="T55" fmla="*/ 2147483647 h 1802"/>
              <a:gd name="T56" fmla="*/ 2147483647 w 360"/>
              <a:gd name="T57" fmla="*/ 2147483647 h 1802"/>
              <a:gd name="T58" fmla="*/ 2147483647 w 360"/>
              <a:gd name="T59" fmla="*/ 2147483647 h 1802"/>
              <a:gd name="T60" fmla="*/ 2147483647 w 360"/>
              <a:gd name="T61" fmla="*/ 2147483647 h 1802"/>
              <a:gd name="T62" fmla="*/ 2147483647 w 360"/>
              <a:gd name="T63" fmla="*/ 2147483647 h 1802"/>
              <a:gd name="T64" fmla="*/ 2147483647 w 360"/>
              <a:gd name="T65" fmla="*/ 2147483647 h 18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0"/>
              <a:gd name="T100" fmla="*/ 0 h 1802"/>
              <a:gd name="T101" fmla="*/ 360 w 360"/>
              <a:gd name="T102" fmla="*/ 1802 h 18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0" h="1802">
                <a:moveTo>
                  <a:pt x="284" y="0"/>
                </a:moveTo>
                <a:cubicBezTo>
                  <a:pt x="276" y="34"/>
                  <a:pt x="259" y="31"/>
                  <a:pt x="278" y="60"/>
                </a:cubicBezTo>
                <a:cubicBezTo>
                  <a:pt x="280" y="68"/>
                  <a:pt x="281" y="76"/>
                  <a:pt x="284" y="84"/>
                </a:cubicBezTo>
                <a:cubicBezTo>
                  <a:pt x="287" y="91"/>
                  <a:pt x="294" y="95"/>
                  <a:pt x="296" y="102"/>
                </a:cubicBezTo>
                <a:cubicBezTo>
                  <a:pt x="306" y="133"/>
                  <a:pt x="304" y="167"/>
                  <a:pt x="314" y="198"/>
                </a:cubicBezTo>
                <a:cubicBezTo>
                  <a:pt x="319" y="233"/>
                  <a:pt x="331" y="252"/>
                  <a:pt x="296" y="264"/>
                </a:cubicBezTo>
                <a:cubicBezTo>
                  <a:pt x="294" y="296"/>
                  <a:pt x="301" y="330"/>
                  <a:pt x="290" y="360"/>
                </a:cubicBezTo>
                <a:cubicBezTo>
                  <a:pt x="285" y="374"/>
                  <a:pt x="254" y="384"/>
                  <a:pt x="254" y="384"/>
                </a:cubicBezTo>
                <a:cubicBezTo>
                  <a:pt x="241" y="423"/>
                  <a:pt x="204" y="440"/>
                  <a:pt x="176" y="468"/>
                </a:cubicBezTo>
                <a:cubicBezTo>
                  <a:pt x="183" y="496"/>
                  <a:pt x="188" y="506"/>
                  <a:pt x="212" y="522"/>
                </a:cubicBezTo>
                <a:cubicBezTo>
                  <a:pt x="206" y="566"/>
                  <a:pt x="221" y="628"/>
                  <a:pt x="182" y="654"/>
                </a:cubicBezTo>
                <a:cubicBezTo>
                  <a:pt x="175" y="703"/>
                  <a:pt x="146" y="798"/>
                  <a:pt x="110" y="834"/>
                </a:cubicBezTo>
                <a:cubicBezTo>
                  <a:pt x="96" y="877"/>
                  <a:pt x="135" y="851"/>
                  <a:pt x="98" y="888"/>
                </a:cubicBezTo>
                <a:cubicBezTo>
                  <a:pt x="90" y="909"/>
                  <a:pt x="89" y="933"/>
                  <a:pt x="80" y="954"/>
                </a:cubicBezTo>
                <a:cubicBezTo>
                  <a:pt x="77" y="962"/>
                  <a:pt x="67" y="965"/>
                  <a:pt x="62" y="972"/>
                </a:cubicBezTo>
                <a:cubicBezTo>
                  <a:pt x="53" y="983"/>
                  <a:pt x="46" y="996"/>
                  <a:pt x="38" y="1008"/>
                </a:cubicBezTo>
                <a:cubicBezTo>
                  <a:pt x="25" y="1028"/>
                  <a:pt x="28" y="1053"/>
                  <a:pt x="14" y="1074"/>
                </a:cubicBezTo>
                <a:cubicBezTo>
                  <a:pt x="12" y="1084"/>
                  <a:pt x="10" y="1094"/>
                  <a:pt x="8" y="1104"/>
                </a:cubicBezTo>
                <a:cubicBezTo>
                  <a:pt x="6" y="1110"/>
                  <a:pt x="0" y="1116"/>
                  <a:pt x="2" y="1122"/>
                </a:cubicBezTo>
                <a:cubicBezTo>
                  <a:pt x="7" y="1136"/>
                  <a:pt x="26" y="1158"/>
                  <a:pt x="26" y="1158"/>
                </a:cubicBezTo>
                <a:cubicBezTo>
                  <a:pt x="28" y="1168"/>
                  <a:pt x="28" y="1178"/>
                  <a:pt x="32" y="1188"/>
                </a:cubicBezTo>
                <a:cubicBezTo>
                  <a:pt x="35" y="1195"/>
                  <a:pt x="42" y="1199"/>
                  <a:pt x="44" y="1206"/>
                </a:cubicBezTo>
                <a:cubicBezTo>
                  <a:pt x="52" y="1231"/>
                  <a:pt x="54" y="1259"/>
                  <a:pt x="62" y="1284"/>
                </a:cubicBezTo>
                <a:cubicBezTo>
                  <a:pt x="60" y="1296"/>
                  <a:pt x="61" y="1309"/>
                  <a:pt x="56" y="1320"/>
                </a:cubicBezTo>
                <a:cubicBezTo>
                  <a:pt x="53" y="1326"/>
                  <a:pt x="40" y="1325"/>
                  <a:pt x="38" y="1332"/>
                </a:cubicBezTo>
                <a:cubicBezTo>
                  <a:pt x="35" y="1340"/>
                  <a:pt x="42" y="1348"/>
                  <a:pt x="44" y="1356"/>
                </a:cubicBezTo>
                <a:cubicBezTo>
                  <a:pt x="52" y="1385"/>
                  <a:pt x="69" y="1424"/>
                  <a:pt x="98" y="1434"/>
                </a:cubicBezTo>
                <a:cubicBezTo>
                  <a:pt x="110" y="1471"/>
                  <a:pt x="113" y="1478"/>
                  <a:pt x="146" y="1500"/>
                </a:cubicBezTo>
                <a:cubicBezTo>
                  <a:pt x="162" y="1524"/>
                  <a:pt x="182" y="1550"/>
                  <a:pt x="206" y="1566"/>
                </a:cubicBezTo>
                <a:cubicBezTo>
                  <a:pt x="234" y="1608"/>
                  <a:pt x="216" y="1630"/>
                  <a:pt x="272" y="1644"/>
                </a:cubicBezTo>
                <a:cubicBezTo>
                  <a:pt x="300" y="1686"/>
                  <a:pt x="317" y="1689"/>
                  <a:pt x="350" y="1722"/>
                </a:cubicBezTo>
                <a:cubicBezTo>
                  <a:pt x="360" y="1751"/>
                  <a:pt x="344" y="1773"/>
                  <a:pt x="344" y="1800"/>
                </a:cubicBezTo>
                <a:cubicBezTo>
                  <a:pt x="344" y="1802"/>
                  <a:pt x="348" y="1800"/>
                  <a:pt x="350" y="1800"/>
                </a:cubicBez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50190" name="Freeform 14"/>
          <p:cNvSpPr>
            <a:spLocks/>
          </p:cNvSpPr>
          <p:nvPr/>
        </p:nvSpPr>
        <p:spPr bwMode="auto">
          <a:xfrm>
            <a:off x="762000" y="3532188"/>
            <a:ext cx="3667125" cy="249237"/>
          </a:xfrm>
          <a:custGeom>
            <a:avLst/>
            <a:gdLst>
              <a:gd name="T0" fmla="*/ 0 w 2772"/>
              <a:gd name="T1" fmla="*/ 2147483647 h 185"/>
              <a:gd name="T2" fmla="*/ 2147483647 w 2772"/>
              <a:gd name="T3" fmla="*/ 2147483647 h 185"/>
              <a:gd name="T4" fmla="*/ 2147483647 w 2772"/>
              <a:gd name="T5" fmla="*/ 2147483647 h 185"/>
              <a:gd name="T6" fmla="*/ 2147483647 w 2772"/>
              <a:gd name="T7" fmla="*/ 2147483647 h 185"/>
              <a:gd name="T8" fmla="*/ 2147483647 w 2772"/>
              <a:gd name="T9" fmla="*/ 2147483647 h 185"/>
              <a:gd name="T10" fmla="*/ 2147483647 w 2772"/>
              <a:gd name="T11" fmla="*/ 2147483647 h 185"/>
              <a:gd name="T12" fmla="*/ 2147483647 w 2772"/>
              <a:gd name="T13" fmla="*/ 2147483647 h 185"/>
              <a:gd name="T14" fmla="*/ 2147483647 w 2772"/>
              <a:gd name="T15" fmla="*/ 2147483647 h 185"/>
              <a:gd name="T16" fmla="*/ 2147483647 w 2772"/>
              <a:gd name="T17" fmla="*/ 2147483647 h 185"/>
              <a:gd name="T18" fmla="*/ 2147483647 w 2772"/>
              <a:gd name="T19" fmla="*/ 2147483647 h 185"/>
              <a:gd name="T20" fmla="*/ 2147483647 w 2772"/>
              <a:gd name="T21" fmla="*/ 2147483647 h 185"/>
              <a:gd name="T22" fmla="*/ 2147483647 w 2772"/>
              <a:gd name="T23" fmla="*/ 2147483647 h 185"/>
              <a:gd name="T24" fmla="*/ 2147483647 w 2772"/>
              <a:gd name="T25" fmla="*/ 2147483647 h 185"/>
              <a:gd name="T26" fmla="*/ 2147483647 w 2772"/>
              <a:gd name="T27" fmla="*/ 2147483647 h 185"/>
              <a:gd name="T28" fmla="*/ 2147483647 w 2772"/>
              <a:gd name="T29" fmla="*/ 2147483647 h 185"/>
              <a:gd name="T30" fmla="*/ 2147483647 w 2772"/>
              <a:gd name="T31" fmla="*/ 2147483647 h 185"/>
              <a:gd name="T32" fmla="*/ 2147483647 w 2772"/>
              <a:gd name="T33" fmla="*/ 2147483647 h 185"/>
              <a:gd name="T34" fmla="*/ 2147483647 w 2772"/>
              <a:gd name="T35" fmla="*/ 2147483647 h 185"/>
              <a:gd name="T36" fmla="*/ 2147483647 w 2772"/>
              <a:gd name="T37" fmla="*/ 2147483647 h 185"/>
              <a:gd name="T38" fmla="*/ 2147483647 w 2772"/>
              <a:gd name="T39" fmla="*/ 2147483647 h 185"/>
              <a:gd name="T40" fmla="*/ 2147483647 w 2772"/>
              <a:gd name="T41" fmla="*/ 2147483647 h 185"/>
              <a:gd name="T42" fmla="*/ 2147483647 w 2772"/>
              <a:gd name="T43" fmla="*/ 2147483647 h 185"/>
              <a:gd name="T44" fmla="*/ 2147483647 w 2772"/>
              <a:gd name="T45" fmla="*/ 2147483647 h 185"/>
              <a:gd name="T46" fmla="*/ 2147483647 w 2772"/>
              <a:gd name="T47" fmla="*/ 2147483647 h 185"/>
              <a:gd name="T48" fmla="*/ 2147483647 w 2772"/>
              <a:gd name="T49" fmla="*/ 2147483647 h 185"/>
              <a:gd name="T50" fmla="*/ 2147483647 w 2772"/>
              <a:gd name="T51" fmla="*/ 2147483647 h 185"/>
              <a:gd name="T52" fmla="*/ 2147483647 w 2772"/>
              <a:gd name="T53" fmla="*/ 2147483647 h 185"/>
              <a:gd name="T54" fmla="*/ 2147483647 w 2772"/>
              <a:gd name="T55" fmla="*/ 2147483647 h 185"/>
              <a:gd name="T56" fmla="*/ 2147483647 w 2772"/>
              <a:gd name="T57" fmla="*/ 2147483647 h 185"/>
              <a:gd name="T58" fmla="*/ 2147483647 w 2772"/>
              <a:gd name="T59" fmla="*/ 2147483647 h 185"/>
              <a:gd name="T60" fmla="*/ 2147483647 w 2772"/>
              <a:gd name="T61" fmla="*/ 2147483647 h 185"/>
              <a:gd name="T62" fmla="*/ 2147483647 w 2772"/>
              <a:gd name="T63" fmla="*/ 2147483647 h 185"/>
              <a:gd name="T64" fmla="*/ 2147483647 w 2772"/>
              <a:gd name="T65" fmla="*/ 2147483647 h 185"/>
              <a:gd name="T66" fmla="*/ 2147483647 w 2772"/>
              <a:gd name="T67" fmla="*/ 2147483647 h 185"/>
              <a:gd name="T68" fmla="*/ 2147483647 w 2772"/>
              <a:gd name="T69" fmla="*/ 2147483647 h 185"/>
              <a:gd name="T70" fmla="*/ 2147483647 w 2772"/>
              <a:gd name="T71" fmla="*/ 2147483647 h 185"/>
              <a:gd name="T72" fmla="*/ 2147483647 w 2772"/>
              <a:gd name="T73" fmla="*/ 2147483647 h 185"/>
              <a:gd name="T74" fmla="*/ 2147483647 w 2772"/>
              <a:gd name="T75" fmla="*/ 2147483647 h 185"/>
              <a:gd name="T76" fmla="*/ 2147483647 w 2772"/>
              <a:gd name="T77" fmla="*/ 2147483647 h 185"/>
              <a:gd name="T78" fmla="*/ 2147483647 w 2772"/>
              <a:gd name="T79" fmla="*/ 2147483647 h 185"/>
              <a:gd name="T80" fmla="*/ 2147483647 w 2772"/>
              <a:gd name="T81" fmla="*/ 2147483647 h 185"/>
              <a:gd name="T82" fmla="*/ 2147483647 w 2772"/>
              <a:gd name="T83" fmla="*/ 2147483647 h 185"/>
              <a:gd name="T84" fmla="*/ 2147483647 w 2772"/>
              <a:gd name="T85" fmla="*/ 2147483647 h 185"/>
              <a:gd name="T86" fmla="*/ 2147483647 w 2772"/>
              <a:gd name="T87" fmla="*/ 2147483647 h 185"/>
              <a:gd name="T88" fmla="*/ 2147483647 w 2772"/>
              <a:gd name="T89" fmla="*/ 2147483647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72"/>
              <a:gd name="T136" fmla="*/ 0 h 185"/>
              <a:gd name="T137" fmla="*/ 2772 w 2772"/>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72" h="185">
                <a:moveTo>
                  <a:pt x="0" y="7"/>
                </a:moveTo>
                <a:cubicBezTo>
                  <a:pt x="22" y="0"/>
                  <a:pt x="32" y="8"/>
                  <a:pt x="54" y="1"/>
                </a:cubicBezTo>
                <a:cubicBezTo>
                  <a:pt x="96" y="15"/>
                  <a:pt x="78" y="17"/>
                  <a:pt x="108" y="7"/>
                </a:cubicBezTo>
                <a:cubicBezTo>
                  <a:pt x="132" y="11"/>
                  <a:pt x="146" y="12"/>
                  <a:pt x="168" y="19"/>
                </a:cubicBezTo>
                <a:cubicBezTo>
                  <a:pt x="180" y="23"/>
                  <a:pt x="204" y="31"/>
                  <a:pt x="204" y="31"/>
                </a:cubicBezTo>
                <a:cubicBezTo>
                  <a:pt x="246" y="20"/>
                  <a:pt x="249" y="19"/>
                  <a:pt x="300" y="25"/>
                </a:cubicBezTo>
                <a:cubicBezTo>
                  <a:pt x="337" y="37"/>
                  <a:pt x="370" y="37"/>
                  <a:pt x="408" y="31"/>
                </a:cubicBezTo>
                <a:cubicBezTo>
                  <a:pt x="439" y="0"/>
                  <a:pt x="476" y="14"/>
                  <a:pt x="516" y="1"/>
                </a:cubicBezTo>
                <a:cubicBezTo>
                  <a:pt x="550" y="10"/>
                  <a:pt x="540" y="21"/>
                  <a:pt x="570" y="31"/>
                </a:cubicBezTo>
                <a:cubicBezTo>
                  <a:pt x="582" y="27"/>
                  <a:pt x="599" y="8"/>
                  <a:pt x="606" y="19"/>
                </a:cubicBezTo>
                <a:cubicBezTo>
                  <a:pt x="610" y="25"/>
                  <a:pt x="611" y="35"/>
                  <a:pt x="618" y="37"/>
                </a:cubicBezTo>
                <a:cubicBezTo>
                  <a:pt x="635" y="43"/>
                  <a:pt x="654" y="41"/>
                  <a:pt x="672" y="43"/>
                </a:cubicBezTo>
                <a:cubicBezTo>
                  <a:pt x="699" y="52"/>
                  <a:pt x="723" y="66"/>
                  <a:pt x="750" y="73"/>
                </a:cubicBezTo>
                <a:cubicBezTo>
                  <a:pt x="821" y="65"/>
                  <a:pt x="793" y="69"/>
                  <a:pt x="840" y="37"/>
                </a:cubicBezTo>
                <a:cubicBezTo>
                  <a:pt x="846" y="39"/>
                  <a:pt x="852" y="40"/>
                  <a:pt x="858" y="43"/>
                </a:cubicBezTo>
                <a:cubicBezTo>
                  <a:pt x="864" y="46"/>
                  <a:pt x="869" y="53"/>
                  <a:pt x="876" y="55"/>
                </a:cubicBezTo>
                <a:cubicBezTo>
                  <a:pt x="911" y="68"/>
                  <a:pt x="948" y="70"/>
                  <a:pt x="984" y="79"/>
                </a:cubicBezTo>
                <a:cubicBezTo>
                  <a:pt x="1021" y="70"/>
                  <a:pt x="1035" y="86"/>
                  <a:pt x="1068" y="97"/>
                </a:cubicBezTo>
                <a:cubicBezTo>
                  <a:pt x="1082" y="95"/>
                  <a:pt x="1096" y="95"/>
                  <a:pt x="1110" y="91"/>
                </a:cubicBezTo>
                <a:cubicBezTo>
                  <a:pt x="1119" y="89"/>
                  <a:pt x="1125" y="79"/>
                  <a:pt x="1134" y="79"/>
                </a:cubicBezTo>
                <a:cubicBezTo>
                  <a:pt x="1143" y="79"/>
                  <a:pt x="1150" y="87"/>
                  <a:pt x="1158" y="91"/>
                </a:cubicBezTo>
                <a:cubicBezTo>
                  <a:pt x="1177" y="99"/>
                  <a:pt x="1198" y="102"/>
                  <a:pt x="1218" y="109"/>
                </a:cubicBezTo>
                <a:cubicBezTo>
                  <a:pt x="1247" y="99"/>
                  <a:pt x="1274" y="106"/>
                  <a:pt x="1302" y="115"/>
                </a:cubicBezTo>
                <a:cubicBezTo>
                  <a:pt x="1330" y="106"/>
                  <a:pt x="1351" y="92"/>
                  <a:pt x="1380" y="85"/>
                </a:cubicBezTo>
                <a:cubicBezTo>
                  <a:pt x="1404" y="49"/>
                  <a:pt x="1398" y="63"/>
                  <a:pt x="1428" y="73"/>
                </a:cubicBezTo>
                <a:cubicBezTo>
                  <a:pt x="1445" y="79"/>
                  <a:pt x="1465" y="79"/>
                  <a:pt x="1482" y="85"/>
                </a:cubicBezTo>
                <a:cubicBezTo>
                  <a:pt x="1507" y="68"/>
                  <a:pt x="1518" y="79"/>
                  <a:pt x="1548" y="85"/>
                </a:cubicBezTo>
                <a:cubicBezTo>
                  <a:pt x="1556" y="97"/>
                  <a:pt x="1560" y="111"/>
                  <a:pt x="1578" y="109"/>
                </a:cubicBezTo>
                <a:cubicBezTo>
                  <a:pt x="1591" y="108"/>
                  <a:pt x="1614" y="97"/>
                  <a:pt x="1614" y="97"/>
                </a:cubicBezTo>
                <a:cubicBezTo>
                  <a:pt x="1636" y="75"/>
                  <a:pt x="1641" y="67"/>
                  <a:pt x="1668" y="85"/>
                </a:cubicBezTo>
                <a:cubicBezTo>
                  <a:pt x="1693" y="77"/>
                  <a:pt x="1707" y="92"/>
                  <a:pt x="1734" y="97"/>
                </a:cubicBezTo>
                <a:cubicBezTo>
                  <a:pt x="1760" y="114"/>
                  <a:pt x="1767" y="105"/>
                  <a:pt x="1794" y="91"/>
                </a:cubicBezTo>
                <a:cubicBezTo>
                  <a:pt x="1809" y="101"/>
                  <a:pt x="1812" y="105"/>
                  <a:pt x="1830" y="109"/>
                </a:cubicBezTo>
                <a:cubicBezTo>
                  <a:pt x="1854" y="114"/>
                  <a:pt x="1902" y="121"/>
                  <a:pt x="1902" y="121"/>
                </a:cubicBezTo>
                <a:cubicBezTo>
                  <a:pt x="1938" y="115"/>
                  <a:pt x="1950" y="113"/>
                  <a:pt x="1980" y="133"/>
                </a:cubicBezTo>
                <a:cubicBezTo>
                  <a:pt x="2002" y="131"/>
                  <a:pt x="2024" y="132"/>
                  <a:pt x="2046" y="127"/>
                </a:cubicBezTo>
                <a:cubicBezTo>
                  <a:pt x="2070" y="122"/>
                  <a:pt x="2094" y="99"/>
                  <a:pt x="2118" y="91"/>
                </a:cubicBezTo>
                <a:cubicBezTo>
                  <a:pt x="2156" y="104"/>
                  <a:pt x="2128" y="120"/>
                  <a:pt x="2172" y="109"/>
                </a:cubicBezTo>
                <a:cubicBezTo>
                  <a:pt x="2223" y="185"/>
                  <a:pt x="2269" y="125"/>
                  <a:pt x="2316" y="109"/>
                </a:cubicBezTo>
                <a:cubicBezTo>
                  <a:pt x="2364" y="125"/>
                  <a:pt x="2347" y="128"/>
                  <a:pt x="2406" y="121"/>
                </a:cubicBezTo>
                <a:cubicBezTo>
                  <a:pt x="2437" y="141"/>
                  <a:pt x="2460" y="124"/>
                  <a:pt x="2490" y="109"/>
                </a:cubicBezTo>
                <a:cubicBezTo>
                  <a:pt x="2539" y="121"/>
                  <a:pt x="2585" y="144"/>
                  <a:pt x="2634" y="151"/>
                </a:cubicBezTo>
                <a:cubicBezTo>
                  <a:pt x="2652" y="179"/>
                  <a:pt x="2648" y="184"/>
                  <a:pt x="2700" y="163"/>
                </a:cubicBezTo>
                <a:cubicBezTo>
                  <a:pt x="2706" y="161"/>
                  <a:pt x="2701" y="149"/>
                  <a:pt x="2706" y="145"/>
                </a:cubicBezTo>
                <a:cubicBezTo>
                  <a:pt x="2727" y="130"/>
                  <a:pt x="2749" y="133"/>
                  <a:pt x="2772" y="133"/>
                </a:cubicBez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grpSp>
        <p:nvGrpSpPr>
          <p:cNvPr id="2" name="Group 35"/>
          <p:cNvGrpSpPr>
            <a:grpSpLocks/>
          </p:cNvGrpSpPr>
          <p:nvPr/>
        </p:nvGrpSpPr>
        <p:grpSpPr bwMode="auto">
          <a:xfrm>
            <a:off x="4938713" y="2667001"/>
            <a:ext cx="1919287" cy="3124201"/>
            <a:chOff x="3393" y="2016"/>
            <a:chExt cx="1209" cy="1968"/>
          </a:xfrm>
        </p:grpSpPr>
        <p:sp>
          <p:nvSpPr>
            <p:cNvPr id="46097" name="Text Box 20"/>
            <p:cNvSpPr txBox="1">
              <a:spLocks noChangeArrowheads="1"/>
            </p:cNvSpPr>
            <p:nvPr/>
          </p:nvSpPr>
          <p:spPr bwMode="auto">
            <a:xfrm>
              <a:off x="3393" y="3693"/>
              <a:ext cx="120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i="1">
                  <a:solidFill>
                    <a:schemeClr val="bg2"/>
                  </a:solidFill>
                  <a:latin typeface="Helvetica" pitchFamily="34" charset="0"/>
                </a:rPr>
                <a:t>Vertical Cost</a:t>
              </a:r>
            </a:p>
          </p:txBody>
        </p:sp>
        <p:sp>
          <p:nvSpPr>
            <p:cNvPr id="46098" name="AutoShape 27"/>
            <p:cNvSpPr>
              <a:spLocks noChangeArrowheads="1"/>
            </p:cNvSpPr>
            <p:nvPr/>
          </p:nvSpPr>
          <p:spPr bwMode="auto">
            <a:xfrm rot="2598919">
              <a:off x="3984" y="2016"/>
              <a:ext cx="240" cy="192"/>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grpSp>
      <p:grpSp>
        <p:nvGrpSpPr>
          <p:cNvPr id="3" name="Group 34"/>
          <p:cNvGrpSpPr>
            <a:grpSpLocks/>
          </p:cNvGrpSpPr>
          <p:nvPr/>
        </p:nvGrpSpPr>
        <p:grpSpPr bwMode="auto">
          <a:xfrm>
            <a:off x="833438" y="2667001"/>
            <a:ext cx="2605087" cy="3124201"/>
            <a:chOff x="807" y="2016"/>
            <a:chExt cx="1641" cy="1968"/>
          </a:xfrm>
        </p:grpSpPr>
        <p:sp>
          <p:nvSpPr>
            <p:cNvPr id="46095" name="Text Box 19"/>
            <p:cNvSpPr txBox="1">
              <a:spLocks noChangeArrowheads="1"/>
            </p:cNvSpPr>
            <p:nvPr/>
          </p:nvSpPr>
          <p:spPr bwMode="auto">
            <a:xfrm>
              <a:off x="807" y="3693"/>
              <a:ext cx="144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i="1">
                  <a:solidFill>
                    <a:schemeClr val="bg2"/>
                  </a:solidFill>
                  <a:latin typeface="Helvetica" pitchFamily="34" charset="0"/>
                </a:rPr>
                <a:t>Horizontal Cost</a:t>
              </a:r>
            </a:p>
          </p:txBody>
        </p:sp>
        <p:sp>
          <p:nvSpPr>
            <p:cNvPr id="46096" name="AutoShape 28"/>
            <p:cNvSpPr>
              <a:spLocks noChangeArrowheads="1"/>
            </p:cNvSpPr>
            <p:nvPr/>
          </p:nvSpPr>
          <p:spPr bwMode="auto">
            <a:xfrm rot="19001081" flipH="1">
              <a:off x="2208" y="2016"/>
              <a:ext cx="240" cy="192"/>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grpSp>
      <p:sp>
        <p:nvSpPr>
          <p:cNvPr id="4" name="Date Placeholder 3"/>
          <p:cNvSpPr>
            <a:spLocks noGrp="1"/>
          </p:cNvSpPr>
          <p:nvPr>
            <p:ph type="dt" sz="half" idx="10"/>
          </p:nvPr>
        </p:nvSpPr>
        <p:spPr/>
        <p:txBody>
          <a:bodyPr/>
          <a:lstStyle/>
          <a:p>
            <a:r>
              <a:rPr lang="en-US" smtClean="0"/>
              <a:t>19-Oct-17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32</a:t>
            </a:fld>
            <a:endParaRPr lang="en-US" dirty="0"/>
          </a:p>
        </p:txBody>
      </p:sp>
    </p:spTree>
    <p:extLst>
      <p:ext uri="{BB962C8B-B14F-4D97-AF65-F5344CB8AC3E}">
        <p14:creationId xmlns:p14="http://schemas.microsoft.com/office/powerpoint/2010/main" val="1305710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209"/>
                                        </p:tgtEl>
                                        <p:attrNameLst>
                                          <p:attrName>style.visibility</p:attrName>
                                        </p:attrNameLst>
                                      </p:cBhvr>
                                      <p:to>
                                        <p:strVal val="visible"/>
                                      </p:to>
                                    </p:set>
                                    <p:animEffect transition="in" filter="fade">
                                      <p:cBhvr>
                                        <p:cTn id="7" dur="1000"/>
                                        <p:tgtEl>
                                          <p:spTgt spid="50209"/>
                                        </p:tgtEl>
                                      </p:cBhvr>
                                    </p:animEffect>
                                  </p:childTnLst>
                                </p:cTn>
                              </p:par>
                            </p:childTnLst>
                          </p:cTn>
                        </p:par>
                        <p:par>
                          <p:cTn id="8" fill="hold" nodeType="afterGroup">
                            <p:stCondLst>
                              <p:cond delay="1000"/>
                            </p:stCondLst>
                            <p:childTnLst>
                              <p:par>
                                <p:cTn id="9" presetID="49" presetClass="path" presetSubtype="0" accel="50000" decel="50000" fill="hold" nodeType="afterEffect">
                                  <p:stCondLst>
                                    <p:cond delay="0"/>
                                  </p:stCondLst>
                                  <p:childTnLst>
                                    <p:animMotion origin="layout" path="M 3.33333E-6 -4.81481E-6 L 0.22083 0.37269 " pathEditMode="relative" rAng="0" ptsTypes="AA">
                                      <p:cBhvr>
                                        <p:cTn id="10" dur="2000" fill="hold"/>
                                        <p:tgtEl>
                                          <p:spTgt spid="50209"/>
                                        </p:tgtEl>
                                        <p:attrNameLst>
                                          <p:attrName>ppt_x</p:attrName>
                                          <p:attrName>ppt_y</p:attrName>
                                        </p:attrNameLst>
                                      </p:cBhvr>
                                      <p:rCtr x="11000" y="18600"/>
                                    </p:animMotion>
                                  </p:childTnLst>
                                </p:cTn>
                              </p:par>
                              <p:par>
                                <p:cTn id="11" presetID="6" presetClass="emph" presetSubtype="0" fill="hold" nodeType="withEffect">
                                  <p:stCondLst>
                                    <p:cond delay="0"/>
                                  </p:stCondLst>
                                  <p:childTnLst>
                                    <p:animScale>
                                      <p:cBhvr>
                                        <p:cTn id="12" dur="2000" fill="hold"/>
                                        <p:tgtEl>
                                          <p:spTgt spid="50209"/>
                                        </p:tgtEl>
                                      </p:cBhvr>
                                      <p:by x="167000" y="167000"/>
                                    </p:animScale>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2000"/>
                                        <p:tgtEl>
                                          <p:spTgt spid="2"/>
                                        </p:tgtEl>
                                      </p:cBhvr>
                                    </p:animEffect>
                                  </p:childTnLst>
                                </p:cTn>
                              </p:par>
                            </p:childTnLst>
                          </p:cTn>
                        </p:par>
                        <p:par>
                          <p:cTn id="16" fill="hold" nodeType="afterGroup">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50188"/>
                                        </p:tgtEl>
                                        <p:attrNameLst>
                                          <p:attrName>style.visibility</p:attrName>
                                        </p:attrNameLst>
                                      </p:cBhvr>
                                      <p:to>
                                        <p:strVal val="visible"/>
                                      </p:to>
                                    </p:set>
                                    <p:animEffect transition="in" filter="wipe(down)">
                                      <p:cBhvr>
                                        <p:cTn id="19" dur="500"/>
                                        <p:tgtEl>
                                          <p:spTgt spid="5018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50207"/>
                                        </p:tgtEl>
                                        <p:attrNameLst>
                                          <p:attrName>style.visibility</p:attrName>
                                        </p:attrNameLst>
                                      </p:cBhvr>
                                      <p:to>
                                        <p:strVal val="visible"/>
                                      </p:to>
                                    </p:set>
                                    <p:animEffect transition="in" filter="fade">
                                      <p:cBhvr>
                                        <p:cTn id="24" dur="1000"/>
                                        <p:tgtEl>
                                          <p:spTgt spid="50207"/>
                                        </p:tgtEl>
                                      </p:cBhvr>
                                    </p:animEffect>
                                  </p:childTnLst>
                                </p:cTn>
                              </p:par>
                            </p:childTnLst>
                          </p:cTn>
                        </p:par>
                        <p:par>
                          <p:cTn id="25" fill="hold" nodeType="afterGroup">
                            <p:stCondLst>
                              <p:cond delay="1000"/>
                            </p:stCondLst>
                            <p:childTnLst>
                              <p:par>
                                <p:cTn id="26" presetID="49" presetClass="path" presetSubtype="0" accel="50000" decel="50000" fill="hold" nodeType="afterEffect">
                                  <p:stCondLst>
                                    <p:cond delay="0"/>
                                  </p:stCondLst>
                                  <p:childTnLst>
                                    <p:animMotion origin="layout" path="M 3.33333E-6 -3.33333E-6 L -0.22084 0.37292 " pathEditMode="relative" rAng="0" ptsTypes="AA">
                                      <p:cBhvr>
                                        <p:cTn id="27" dur="2000" fill="hold"/>
                                        <p:tgtEl>
                                          <p:spTgt spid="50207"/>
                                        </p:tgtEl>
                                        <p:attrNameLst>
                                          <p:attrName>ppt_x</p:attrName>
                                          <p:attrName>ppt_y</p:attrName>
                                        </p:attrNameLst>
                                      </p:cBhvr>
                                      <p:rCtr x="-11000" y="18600"/>
                                    </p:animMotion>
                                  </p:childTnLst>
                                </p:cTn>
                              </p:par>
                              <p:par>
                                <p:cTn id="28" presetID="6" presetClass="emph" presetSubtype="0" fill="hold" nodeType="withEffect">
                                  <p:stCondLst>
                                    <p:cond delay="0"/>
                                  </p:stCondLst>
                                  <p:childTnLst>
                                    <p:animScale>
                                      <p:cBhvr>
                                        <p:cTn id="29" dur="2000" fill="hold"/>
                                        <p:tgtEl>
                                          <p:spTgt spid="50207"/>
                                        </p:tgtEl>
                                      </p:cBhvr>
                                      <p:by x="167000" y="167000"/>
                                    </p:animScale>
                                  </p:childTnLst>
                                </p:cTn>
                              </p:par>
                              <p:par>
                                <p:cTn id="30" presetID="22" presetClass="entr" presetSubtype="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2000"/>
                                        <p:tgtEl>
                                          <p:spTgt spid="3"/>
                                        </p:tgtEl>
                                      </p:cBhvr>
                                    </p:animEffect>
                                  </p:childTnLst>
                                </p:cTn>
                              </p:par>
                            </p:childTnLst>
                          </p:cTn>
                        </p:par>
                        <p:par>
                          <p:cTn id="33" fill="hold" nodeType="afterGroup">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50190"/>
                                        </p:tgtEl>
                                        <p:attrNameLst>
                                          <p:attrName>style.visibility</p:attrName>
                                        </p:attrNameLst>
                                      </p:cBhvr>
                                      <p:to>
                                        <p:strVal val="visible"/>
                                      </p:to>
                                    </p:set>
                                    <p:animEffect transition="in" filter="wipe(right)">
                                      <p:cBhvr>
                                        <p:cTn id="36"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animBg="1"/>
      <p:bldP spid="5019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676400" y="381000"/>
            <a:ext cx="7143750" cy="438150"/>
          </a:xfrm>
        </p:spPr>
        <p:txBody>
          <a:bodyPr>
            <a:normAutofit fontScale="90000"/>
          </a:bodyPr>
          <a:lstStyle/>
          <a:p>
            <a:pPr eaLnBrk="1" hangingPunct="1"/>
            <a:r>
              <a:rPr lang="en-US" smtClean="0"/>
              <a:t>Seam Carving</a:t>
            </a:r>
            <a:endParaRPr lang="en-US" sz="2000" smtClean="0"/>
          </a:p>
        </p:txBody>
      </p:sp>
      <p:sp>
        <p:nvSpPr>
          <p:cNvPr id="7172" name="Rectangle 9"/>
          <p:cNvSpPr>
            <a:spLocks noChangeArrowheads="1"/>
          </p:cNvSpPr>
          <p:nvPr/>
        </p:nvSpPr>
        <p:spPr bwMode="auto">
          <a:xfrm>
            <a:off x="990600" y="2404097"/>
            <a:ext cx="3505200" cy="229950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graphicFrame>
        <p:nvGraphicFramePr>
          <p:cNvPr id="7170" name="Object 12"/>
          <p:cNvGraphicFramePr>
            <a:graphicFrameLocks noChangeAspect="1"/>
          </p:cNvGraphicFramePr>
          <p:nvPr/>
        </p:nvGraphicFramePr>
        <p:xfrm>
          <a:off x="5180013" y="1905000"/>
          <a:ext cx="3346450" cy="3505200"/>
        </p:xfrm>
        <a:graphic>
          <a:graphicData uri="http://schemas.openxmlformats.org/presentationml/2006/ole">
            <mc:AlternateContent xmlns:mc="http://schemas.openxmlformats.org/markup-compatibility/2006">
              <mc:Choice xmlns:v="urn:schemas-microsoft-com:vml" Requires="v">
                <p:oleObj spid="_x0000_s173093" name="Photo Editor Photo" r:id="rId6" imgW="3400900" imgH="3561905" progId="">
                  <p:embed/>
                </p:oleObj>
              </mc:Choice>
              <mc:Fallback>
                <p:oleObj name="Photo Editor Photo" r:id="rId6" imgW="3400900" imgH="356190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0013" y="1905000"/>
                        <a:ext cx="3346450"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FFFF">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BicycleCarving.WMV">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a:stretch>
            <a:fillRect/>
          </a:stretch>
        </p:blipFill>
        <p:spPr>
          <a:xfrm>
            <a:off x="990600" y="2417601"/>
            <a:ext cx="3505200" cy="2286000"/>
          </a:xfrm>
          <a:prstGeom prst="rect">
            <a:avLst/>
          </a:prstGeom>
        </p:spPr>
      </p:pic>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33</a:t>
            </a:fld>
            <a:endParaRPr lang="en-US" dirty="0"/>
          </a:p>
        </p:txBody>
      </p:sp>
    </p:spTree>
    <p:extLst>
      <p:ext uri="{BB962C8B-B14F-4D97-AF65-F5344CB8AC3E}">
        <p14:creationId xmlns:p14="http://schemas.microsoft.com/office/powerpoint/2010/main" val="208246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665288" y="415925"/>
            <a:ext cx="7143750" cy="438150"/>
          </a:xfrm>
        </p:spPr>
        <p:txBody>
          <a:bodyPr>
            <a:normAutofit fontScale="90000"/>
          </a:bodyPr>
          <a:lstStyle/>
          <a:p>
            <a:r>
              <a:rPr lang="en-US" dirty="0" smtClean="0"/>
              <a:t>The Seam-Carving Algorithm</a:t>
            </a:r>
          </a:p>
        </p:txBody>
      </p:sp>
      <p:sp>
        <p:nvSpPr>
          <p:cNvPr id="4" name="Content Placeholder 3"/>
          <p:cNvSpPr>
            <a:spLocks noGrp="1"/>
          </p:cNvSpPr>
          <p:nvPr>
            <p:ph idx="1"/>
          </p:nvPr>
        </p:nvSpPr>
        <p:spPr>
          <a:xfrm>
            <a:off x="346075" y="1154113"/>
            <a:ext cx="8439150" cy="2254250"/>
          </a:xfrm>
          <a:solidFill>
            <a:schemeClr val="bg1">
              <a:lumMod val="75000"/>
            </a:schemeClr>
          </a:solidFill>
          <a:ln w="19050">
            <a:noFill/>
          </a:ln>
        </p:spPr>
        <p:txBody>
          <a:bodyPr>
            <a:normAutofit fontScale="77500" lnSpcReduction="20000"/>
          </a:bodyPr>
          <a:lstStyle/>
          <a:p>
            <a:pPr marL="260142" indent="-260142">
              <a:buFontTx/>
              <a:buNone/>
              <a:defRPr/>
            </a:pPr>
            <a:r>
              <a:rPr lang="en-US" dirty="0" smtClean="0">
                <a:solidFill>
                  <a:srgbClr val="850000"/>
                </a:solidFill>
              </a:rPr>
              <a:t>SEAM-CARVING(</a:t>
            </a:r>
            <a:r>
              <a:rPr lang="en-US" dirty="0" err="1" smtClean="0">
                <a:solidFill>
                  <a:srgbClr val="850000"/>
                </a:solidFill>
              </a:rPr>
              <a:t>im,n</a:t>
            </a:r>
            <a:r>
              <a:rPr lang="en-US" dirty="0" smtClean="0">
                <a:solidFill>
                  <a:srgbClr val="850000"/>
                </a:solidFill>
              </a:rPr>
              <a:t>’) // size(</a:t>
            </a:r>
            <a:r>
              <a:rPr lang="en-US" dirty="0" err="1" smtClean="0">
                <a:solidFill>
                  <a:srgbClr val="850000"/>
                </a:solidFill>
              </a:rPr>
              <a:t>im</a:t>
            </a:r>
            <a:r>
              <a:rPr lang="en-US" dirty="0" smtClean="0">
                <a:solidFill>
                  <a:srgbClr val="850000"/>
                </a:solidFill>
              </a:rPr>
              <a:t>) = </a:t>
            </a:r>
            <a:r>
              <a:rPr lang="en-US" dirty="0" err="1" smtClean="0">
                <a:solidFill>
                  <a:srgbClr val="850000"/>
                </a:solidFill>
              </a:rPr>
              <a:t>mxn</a:t>
            </a:r>
            <a:endParaRPr lang="en-US" dirty="0" smtClean="0">
              <a:solidFill>
                <a:srgbClr val="850000"/>
              </a:solidFill>
            </a:endParaRPr>
          </a:p>
          <a:p>
            <a:pPr marL="457200" indent="-457200">
              <a:buFontTx/>
              <a:buAutoNum type="arabicPeriod"/>
              <a:defRPr/>
            </a:pPr>
            <a:r>
              <a:rPr lang="en-US" dirty="0" smtClean="0">
                <a:solidFill>
                  <a:srgbClr val="850000"/>
                </a:solidFill>
                <a:sym typeface="Wingdings" pitchFamily="2" charset="2"/>
              </a:rPr>
              <a:t>Do (n-n’) times</a:t>
            </a:r>
          </a:p>
          <a:p>
            <a:pPr marL="811284" lvl="1" indent="-457200">
              <a:buFontTx/>
              <a:buNone/>
              <a:defRPr/>
            </a:pPr>
            <a:r>
              <a:rPr lang="en-US" dirty="0" smtClean="0">
                <a:solidFill>
                  <a:srgbClr val="850000"/>
                </a:solidFill>
              </a:rPr>
              <a:t>2.1.	 E </a:t>
            </a:r>
            <a:r>
              <a:rPr lang="en-US" dirty="0" smtClean="0">
                <a:solidFill>
                  <a:srgbClr val="850000"/>
                </a:solidFill>
                <a:sym typeface="Wingdings" pitchFamily="2" charset="2"/>
              </a:rPr>
              <a:t> </a:t>
            </a:r>
            <a:r>
              <a:rPr lang="en-US" dirty="0" smtClean="0">
                <a:solidFill>
                  <a:srgbClr val="850000"/>
                </a:solidFill>
              </a:rPr>
              <a:t>Compute energy map on </a:t>
            </a:r>
            <a:r>
              <a:rPr lang="en-US" dirty="0" err="1" smtClean="0">
                <a:solidFill>
                  <a:srgbClr val="850000"/>
                </a:solidFill>
              </a:rPr>
              <a:t>im</a:t>
            </a:r>
            <a:endParaRPr lang="en-US" dirty="0" smtClean="0">
              <a:solidFill>
                <a:srgbClr val="850000"/>
              </a:solidFill>
            </a:endParaRPr>
          </a:p>
          <a:p>
            <a:pPr marL="811284" lvl="1" indent="-457200">
              <a:buFontTx/>
              <a:buNone/>
              <a:defRPr/>
            </a:pPr>
            <a:r>
              <a:rPr lang="en-US" dirty="0" smtClean="0">
                <a:solidFill>
                  <a:srgbClr val="850000"/>
                </a:solidFill>
              </a:rPr>
              <a:t>2.2.  s </a:t>
            </a:r>
            <a:r>
              <a:rPr lang="en-US" dirty="0" smtClean="0">
                <a:solidFill>
                  <a:srgbClr val="850000"/>
                </a:solidFill>
                <a:sym typeface="Wingdings" pitchFamily="2" charset="2"/>
              </a:rPr>
              <a:t> </a:t>
            </a:r>
            <a:r>
              <a:rPr lang="en-US" dirty="0" smtClean="0">
                <a:solidFill>
                  <a:srgbClr val="850000"/>
                </a:solidFill>
              </a:rPr>
              <a:t>Find optimal seam in E</a:t>
            </a:r>
          </a:p>
          <a:p>
            <a:pPr marL="811284" lvl="1" indent="-457200">
              <a:buFontTx/>
              <a:buNone/>
              <a:defRPr/>
            </a:pPr>
            <a:r>
              <a:rPr lang="en-US" dirty="0" smtClean="0">
                <a:solidFill>
                  <a:srgbClr val="850000"/>
                </a:solidFill>
              </a:rPr>
              <a:t>2.3. </a:t>
            </a:r>
            <a:r>
              <a:rPr lang="en-US" dirty="0">
                <a:solidFill>
                  <a:srgbClr val="850000"/>
                </a:solidFill>
              </a:rPr>
              <a:t> </a:t>
            </a:r>
            <a:r>
              <a:rPr lang="en-US" dirty="0" err="1" smtClean="0">
                <a:solidFill>
                  <a:srgbClr val="850000"/>
                </a:solidFill>
              </a:rPr>
              <a:t>im</a:t>
            </a:r>
            <a:r>
              <a:rPr lang="en-US" dirty="0" smtClean="0">
                <a:solidFill>
                  <a:srgbClr val="850000"/>
                </a:solidFill>
              </a:rPr>
              <a:t> </a:t>
            </a:r>
            <a:r>
              <a:rPr lang="en-US" dirty="0" smtClean="0">
                <a:solidFill>
                  <a:srgbClr val="850000"/>
                </a:solidFill>
                <a:sym typeface="Wingdings" pitchFamily="2" charset="2"/>
              </a:rPr>
              <a:t> </a:t>
            </a:r>
            <a:r>
              <a:rPr lang="en-US" dirty="0" smtClean="0">
                <a:solidFill>
                  <a:srgbClr val="850000"/>
                </a:solidFill>
              </a:rPr>
              <a:t>Remove s from </a:t>
            </a:r>
            <a:r>
              <a:rPr lang="en-US" dirty="0" err="1" smtClean="0">
                <a:solidFill>
                  <a:srgbClr val="850000"/>
                </a:solidFill>
              </a:rPr>
              <a:t>im</a:t>
            </a:r>
            <a:endParaRPr lang="en-US" dirty="0">
              <a:solidFill>
                <a:srgbClr val="850000"/>
              </a:solidFill>
            </a:endParaRPr>
          </a:p>
          <a:p>
            <a:pPr marL="457200" indent="-457200">
              <a:buFont typeface="+mj-lt"/>
              <a:buAutoNum type="arabicPeriod"/>
              <a:defRPr/>
            </a:pPr>
            <a:r>
              <a:rPr lang="en-US" dirty="0" smtClean="0">
                <a:solidFill>
                  <a:srgbClr val="850000"/>
                </a:solidFill>
              </a:rPr>
              <a:t>Return </a:t>
            </a:r>
            <a:r>
              <a:rPr lang="en-US" dirty="0" err="1" smtClean="0">
                <a:solidFill>
                  <a:srgbClr val="850000"/>
                </a:solidFill>
              </a:rPr>
              <a:t>im</a:t>
            </a:r>
            <a:r>
              <a:rPr lang="en-US" dirty="0" smtClean="0">
                <a:solidFill>
                  <a:srgbClr val="850000"/>
                </a:solidFill>
              </a:rPr>
              <a:t> </a:t>
            </a:r>
          </a:p>
        </p:txBody>
      </p:sp>
      <p:sp>
        <p:nvSpPr>
          <p:cNvPr id="8" name="Content Placeholder 3"/>
          <p:cNvSpPr txBox="1">
            <a:spLocks/>
          </p:cNvSpPr>
          <p:nvPr/>
        </p:nvSpPr>
        <p:spPr bwMode="auto">
          <a:xfrm>
            <a:off x="352425" y="4114800"/>
            <a:ext cx="8437563" cy="2420938"/>
          </a:xfrm>
          <a:prstGeom prst="rect">
            <a:avLst/>
          </a:prstGeom>
          <a:noFill/>
          <a:ln w="19050">
            <a:noFill/>
            <a:miter lim="800000"/>
            <a:headEnd/>
            <a:tailEnd/>
          </a:ln>
          <a:effectLst/>
        </p:spPr>
        <p:txBody>
          <a:bodyPr lIns="83823" tIns="41912" rIns="83823" bIns="41912">
            <a:spAutoFit/>
          </a:bodyPr>
          <a:lstStyle/>
          <a:p>
            <a:pPr marL="260142" indent="-260142" eaLnBrk="0" hangingPunct="0">
              <a:lnSpc>
                <a:spcPct val="90000"/>
              </a:lnSpc>
              <a:spcBef>
                <a:spcPct val="30000"/>
              </a:spcBef>
              <a:buSzPct val="100000"/>
              <a:buFont typeface="Arial" pitchFamily="34" charset="0"/>
              <a:buChar char="•"/>
              <a:defRPr/>
            </a:pPr>
            <a:r>
              <a:rPr lang="en-US" sz="2200" b="1" kern="0" dirty="0">
                <a:latin typeface="+mn-lt"/>
                <a:cs typeface="+mn-cs"/>
                <a:sym typeface="Wingdings" pitchFamily="2" charset="2"/>
              </a:rPr>
              <a:t>For vertical resize: transpose the image</a:t>
            </a:r>
          </a:p>
          <a:p>
            <a:pPr marL="260142" indent="-260142" eaLnBrk="0" hangingPunct="0">
              <a:lnSpc>
                <a:spcPct val="90000"/>
              </a:lnSpc>
              <a:spcBef>
                <a:spcPct val="30000"/>
              </a:spcBef>
              <a:buSzPct val="100000"/>
              <a:buFont typeface="Arial" pitchFamily="34" charset="0"/>
              <a:buChar char="•"/>
              <a:defRPr/>
            </a:pPr>
            <a:endParaRPr lang="en-US" sz="2200" b="1" kern="0" dirty="0">
              <a:latin typeface="+mn-lt"/>
              <a:cs typeface="+mn-cs"/>
            </a:endParaRPr>
          </a:p>
          <a:p>
            <a:pPr marL="260142" indent="-260142" eaLnBrk="0" hangingPunct="0">
              <a:lnSpc>
                <a:spcPct val="90000"/>
              </a:lnSpc>
              <a:spcBef>
                <a:spcPct val="30000"/>
              </a:spcBef>
              <a:buSzPct val="100000"/>
              <a:buFont typeface="Arial" pitchFamily="34" charset="0"/>
              <a:buChar char="•"/>
              <a:defRPr/>
            </a:pPr>
            <a:r>
              <a:rPr lang="en-US" sz="2200" b="1" kern="0" dirty="0">
                <a:latin typeface="+mn-lt"/>
                <a:cs typeface="+mn-cs"/>
              </a:rPr>
              <a:t>Running time:</a:t>
            </a:r>
          </a:p>
          <a:p>
            <a:pPr marL="717342" lvl="1" indent="-260142" eaLnBrk="0" hangingPunct="0">
              <a:lnSpc>
                <a:spcPct val="90000"/>
              </a:lnSpc>
              <a:spcBef>
                <a:spcPct val="30000"/>
              </a:spcBef>
              <a:buSzPct val="100000"/>
              <a:defRPr/>
            </a:pPr>
            <a:r>
              <a:rPr lang="en-US" sz="2200" b="1" kern="0" dirty="0">
                <a:latin typeface="+mn-lt"/>
                <a:cs typeface="+mn-cs"/>
              </a:rPr>
              <a:t>2.1	O(</a:t>
            </a:r>
            <a:r>
              <a:rPr lang="en-US" sz="2200" b="1" kern="0" dirty="0" err="1">
                <a:latin typeface="+mn-lt"/>
                <a:cs typeface="+mn-cs"/>
              </a:rPr>
              <a:t>mn</a:t>
            </a:r>
            <a:r>
              <a:rPr lang="en-US" sz="2200" b="1" kern="0" dirty="0">
                <a:latin typeface="+mn-lt"/>
                <a:cs typeface="+mn-cs"/>
              </a:rPr>
              <a:t>) 2.2 O(</a:t>
            </a:r>
            <a:r>
              <a:rPr lang="en-US" sz="2200" b="1" kern="0" dirty="0" err="1">
                <a:latin typeface="+mn-lt"/>
                <a:cs typeface="+mn-cs"/>
              </a:rPr>
              <a:t>mn</a:t>
            </a:r>
            <a:r>
              <a:rPr lang="en-US" sz="2200" b="1" kern="0" dirty="0">
                <a:latin typeface="+mn-lt"/>
                <a:cs typeface="+mn-cs"/>
              </a:rPr>
              <a:t>) 2.3 O(</a:t>
            </a:r>
            <a:r>
              <a:rPr lang="en-US" sz="2200" b="1" kern="0" dirty="0" err="1">
                <a:latin typeface="+mn-lt"/>
                <a:cs typeface="+mn-cs"/>
              </a:rPr>
              <a:t>mn</a:t>
            </a:r>
            <a:r>
              <a:rPr lang="en-US" sz="2200" b="1" kern="0" dirty="0">
                <a:latin typeface="+mn-lt"/>
                <a:cs typeface="+mn-cs"/>
              </a:rPr>
              <a:t>)</a:t>
            </a:r>
          </a:p>
          <a:p>
            <a:pPr marL="717342" lvl="1" indent="-260142" eaLnBrk="0" hangingPunct="0">
              <a:lnSpc>
                <a:spcPct val="90000"/>
              </a:lnSpc>
              <a:spcBef>
                <a:spcPct val="30000"/>
              </a:spcBef>
              <a:buSzPct val="100000"/>
              <a:buFont typeface="Wingdings" pitchFamily="2" charset="2"/>
              <a:buChar char="è"/>
              <a:defRPr/>
            </a:pPr>
            <a:r>
              <a:rPr lang="en-US" sz="2200" b="1" kern="0" dirty="0">
                <a:latin typeface="+mn-lt"/>
                <a:cs typeface="+mn-cs"/>
                <a:sym typeface="Wingdings" pitchFamily="2" charset="2"/>
              </a:rPr>
              <a:t>O(</a:t>
            </a:r>
            <a:r>
              <a:rPr lang="en-US" sz="2200" b="1" kern="0" dirty="0" err="1">
                <a:latin typeface="+mn-lt"/>
                <a:cs typeface="+mn-cs"/>
                <a:sym typeface="Wingdings" pitchFamily="2" charset="2"/>
              </a:rPr>
              <a:t>dmn</a:t>
            </a:r>
            <a:r>
              <a:rPr lang="en-US" sz="2200" b="1" kern="0" dirty="0">
                <a:latin typeface="+mn-lt"/>
                <a:cs typeface="+mn-cs"/>
                <a:sym typeface="Wingdings" pitchFamily="2" charset="2"/>
              </a:rPr>
              <a:t>)   </a:t>
            </a:r>
            <a:r>
              <a:rPr lang="en-US" sz="2200" b="1" kern="0" dirty="0" smtClean="0">
                <a:latin typeface="+mn-lt"/>
                <a:cs typeface="+mn-cs"/>
                <a:sym typeface="Wingdings" pitchFamily="2" charset="2"/>
              </a:rPr>
              <a:t>d=n-n’</a:t>
            </a:r>
            <a:endParaRPr lang="en-US" sz="2200" b="1" kern="0" dirty="0">
              <a:latin typeface="+mn-lt"/>
              <a:cs typeface="+mn-cs"/>
              <a:sym typeface="Wingdings" pitchFamily="2" charset="2"/>
            </a:endParaRPr>
          </a:p>
          <a:p>
            <a:pPr marL="260142" indent="-260142" eaLnBrk="0" hangingPunct="0">
              <a:lnSpc>
                <a:spcPct val="90000"/>
              </a:lnSpc>
              <a:spcBef>
                <a:spcPct val="30000"/>
              </a:spcBef>
              <a:buSzPct val="100000"/>
              <a:buFont typeface="Arial" pitchFamily="34" charset="0"/>
              <a:buChar char="•"/>
              <a:defRPr/>
            </a:pPr>
            <a:endParaRPr lang="en-US" sz="2200" b="1" kern="0" dirty="0">
              <a:latin typeface="+mn-lt"/>
              <a:cs typeface="+mn-cs"/>
              <a:sym typeface="Wingdings" pitchFamily="2" charset="2"/>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34</a:t>
            </a:fld>
            <a:endParaRPr lang="en-US" dirty="0"/>
          </a:p>
        </p:txBody>
      </p:sp>
    </p:spTree>
    <p:extLst>
      <p:ext uri="{BB962C8B-B14F-4D97-AF65-F5344CB8AC3E}">
        <p14:creationId xmlns:p14="http://schemas.microsoft.com/office/powerpoint/2010/main" val="63315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Changing Aspect Ratio</a:t>
            </a:r>
          </a:p>
        </p:txBody>
      </p:sp>
      <p:pic>
        <p:nvPicPr>
          <p:cNvPr id="48131" name="Picture 3" descr="small_bike_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2019300"/>
            <a:ext cx="4381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small_bike_retar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0193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35</a:t>
            </a:fld>
            <a:endParaRPr lang="en-US" dirty="0"/>
          </a:p>
        </p:txBody>
      </p:sp>
    </p:spTree>
    <p:extLst>
      <p:ext uri="{BB962C8B-B14F-4D97-AF65-F5344CB8AC3E}">
        <p14:creationId xmlns:p14="http://schemas.microsoft.com/office/powerpoint/2010/main" val="731724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Changing Aspect Ratio</a:t>
            </a:r>
          </a:p>
        </p:txBody>
      </p:sp>
      <p:pic>
        <p:nvPicPr>
          <p:cNvPr id="49155" name="Picture 6" descr="boatCity_inp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371316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descr="boatCity_retar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4038"/>
            <a:ext cx="37131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8" descr="boatCity_r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86200"/>
            <a:ext cx="37338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3"/>
          <p:cNvSpPr txBox="1">
            <a:spLocks noChangeArrowheads="1"/>
          </p:cNvSpPr>
          <p:nvPr/>
        </p:nvSpPr>
        <p:spPr bwMode="auto">
          <a:xfrm>
            <a:off x="5638800" y="3430588"/>
            <a:ext cx="2136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Helvetica" pitchFamily="34" charset="0"/>
                <a:cs typeface="Times New Roman" pitchFamily="18" charset="0"/>
              </a:rPr>
              <a:t>Seam Carving</a:t>
            </a:r>
          </a:p>
        </p:txBody>
      </p:sp>
      <p:sp>
        <p:nvSpPr>
          <p:cNvPr id="49159" name="Text Box 4"/>
          <p:cNvSpPr txBox="1">
            <a:spLocks noChangeArrowheads="1"/>
          </p:cNvSpPr>
          <p:nvPr/>
        </p:nvSpPr>
        <p:spPr bwMode="auto">
          <a:xfrm>
            <a:off x="6138863" y="5407025"/>
            <a:ext cx="1195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Helvetica" pitchFamily="34" charset="0"/>
                <a:cs typeface="Times New Roman" pitchFamily="18" charset="0"/>
              </a:rPr>
              <a:t>Scaling</a:t>
            </a:r>
          </a:p>
        </p:txBody>
      </p:sp>
      <p:sp>
        <p:nvSpPr>
          <p:cNvPr id="49160" name="Text Box 5"/>
          <p:cNvSpPr txBox="1">
            <a:spLocks noChangeArrowheads="1"/>
          </p:cNvSpPr>
          <p:nvPr/>
        </p:nvSpPr>
        <p:spPr bwMode="auto">
          <a:xfrm>
            <a:off x="1752600" y="5102225"/>
            <a:ext cx="1247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Helvetica" pitchFamily="34" charset="0"/>
                <a:cs typeface="Times New Roman" pitchFamily="18" charset="0"/>
              </a:rPr>
              <a:t>Original</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36</a:t>
            </a:fld>
            <a:endParaRPr lang="en-US" dirty="0"/>
          </a:p>
        </p:txBody>
      </p:sp>
    </p:spTree>
    <p:extLst>
      <p:ext uri="{BB962C8B-B14F-4D97-AF65-F5344CB8AC3E}">
        <p14:creationId xmlns:p14="http://schemas.microsoft.com/office/powerpoint/2010/main" val="160451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Changing Aspect ratio</a:t>
            </a:r>
          </a:p>
        </p:txBody>
      </p:sp>
      <p:pic>
        <p:nvPicPr>
          <p:cNvPr id="50179" name="Picture 3" descr="water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95400"/>
            <a:ext cx="325913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waterfall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679825"/>
            <a:ext cx="16224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waterfallNa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313" y="3630613"/>
            <a:ext cx="16256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waterfallSca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592513"/>
            <a:ext cx="1611313"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7"/>
          <p:cNvSpPr txBox="1">
            <a:spLocks noChangeArrowheads="1"/>
          </p:cNvSpPr>
          <p:nvPr/>
        </p:nvSpPr>
        <p:spPr bwMode="auto">
          <a:xfrm>
            <a:off x="4267200" y="586740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Times New Roman" pitchFamily="18" charset="0"/>
                <a:cs typeface="Times New Roman" pitchFamily="18" charset="0"/>
              </a:rPr>
              <a:t>Seams</a:t>
            </a:r>
          </a:p>
        </p:txBody>
      </p:sp>
      <p:sp>
        <p:nvSpPr>
          <p:cNvPr id="50184" name="Text Box 8"/>
          <p:cNvSpPr txBox="1">
            <a:spLocks noChangeArrowheads="1"/>
          </p:cNvSpPr>
          <p:nvPr/>
        </p:nvSpPr>
        <p:spPr bwMode="auto">
          <a:xfrm>
            <a:off x="6553200" y="5867400"/>
            <a:ext cx="1096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Times New Roman" pitchFamily="18" charset="0"/>
                <a:cs typeface="Times New Roman" pitchFamily="18" charset="0"/>
              </a:rPr>
              <a:t>Scaling</a:t>
            </a:r>
          </a:p>
        </p:txBody>
      </p:sp>
      <p:sp>
        <p:nvSpPr>
          <p:cNvPr id="50185" name="Text Box 9"/>
          <p:cNvSpPr txBox="1">
            <a:spLocks noChangeArrowheads="1"/>
          </p:cNvSpPr>
          <p:nvPr/>
        </p:nvSpPr>
        <p:spPr bwMode="auto">
          <a:xfrm>
            <a:off x="1752600" y="5867400"/>
            <a:ext cx="135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Times New Roman" pitchFamily="18" charset="0"/>
                <a:cs typeface="Times New Roman" pitchFamily="18" charset="0"/>
              </a:rPr>
              <a:t>Cropping</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37</a:t>
            </a:fld>
            <a:endParaRPr lang="en-US" dirty="0"/>
          </a:p>
        </p:txBody>
      </p:sp>
    </p:spTree>
    <p:extLst>
      <p:ext uri="{BB962C8B-B14F-4D97-AF65-F5344CB8AC3E}">
        <p14:creationId xmlns:p14="http://schemas.microsoft.com/office/powerpoint/2010/main" val="105573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Changing Aspect Ratio</a:t>
            </a: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8750"/>
            <a:ext cx="7620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410200"/>
            <a:ext cx="630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8"/>
          <p:cNvSpPr txBox="1">
            <a:spLocks noChangeArrowheads="1"/>
          </p:cNvSpPr>
          <p:nvPr/>
        </p:nvSpPr>
        <p:spPr bwMode="auto">
          <a:xfrm>
            <a:off x="7010400" y="5410200"/>
            <a:ext cx="10969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dirty="0">
                <a:latin typeface="Times New Roman" pitchFamily="18" charset="0"/>
                <a:cs typeface="Times New Roman" pitchFamily="18" charset="0"/>
              </a:rPr>
              <a:t>Scaling</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38</a:t>
            </a:fld>
            <a:endParaRPr lang="en-US" dirty="0"/>
          </a:p>
        </p:txBody>
      </p:sp>
    </p:spTree>
    <p:extLst>
      <p:ext uri="{BB962C8B-B14F-4D97-AF65-F5344CB8AC3E}">
        <p14:creationId xmlns:p14="http://schemas.microsoft.com/office/powerpoint/2010/main" val="121289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Changing Aspect Ratio</a:t>
            </a:r>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62050"/>
            <a:ext cx="73787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8"/>
          <p:cNvSpPr txBox="1">
            <a:spLocks noChangeArrowheads="1"/>
          </p:cNvSpPr>
          <p:nvPr/>
        </p:nvSpPr>
        <p:spPr bwMode="auto">
          <a:xfrm>
            <a:off x="6142038" y="5638800"/>
            <a:ext cx="10969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Times New Roman" pitchFamily="18" charset="0"/>
                <a:cs typeface="Times New Roman" pitchFamily="18" charset="0"/>
              </a:rPr>
              <a:t>Scaling</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39</a:t>
            </a:fld>
            <a:endParaRPr lang="en-US" dirty="0"/>
          </a:p>
        </p:txBody>
      </p:sp>
    </p:spTree>
    <p:extLst>
      <p:ext uri="{BB962C8B-B14F-4D97-AF65-F5344CB8AC3E}">
        <p14:creationId xmlns:p14="http://schemas.microsoft.com/office/powerpoint/2010/main" val="115918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Retargeting</a:t>
            </a:r>
            <a:endParaRPr lang="en-US" dirty="0"/>
          </a:p>
        </p:txBody>
      </p:sp>
      <p:pic>
        <p:nvPicPr>
          <p:cNvPr id="6146" name="Picture 2" descr="C:\Users\Michael\Documents\bbc_mobi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686" y="1162686"/>
            <a:ext cx="1900751" cy="455727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ichael\Documents\bb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57" y="1162686"/>
            <a:ext cx="5531486" cy="46012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0840" y="5796163"/>
            <a:ext cx="561372" cy="523220"/>
          </a:xfrm>
          <a:prstGeom prst="rect">
            <a:avLst/>
          </a:prstGeom>
          <a:noFill/>
        </p:spPr>
        <p:txBody>
          <a:bodyPr wrap="none" rtlCol="0">
            <a:spAutoFit/>
          </a:bodyPr>
          <a:lstStyle/>
          <a:p>
            <a:r>
              <a:rPr lang="en-US" sz="2800" dirty="0" smtClean="0"/>
              <a:t>PC</a:t>
            </a:r>
            <a:endParaRPr lang="en-US" sz="2800" dirty="0"/>
          </a:p>
        </p:txBody>
      </p:sp>
      <p:sp>
        <p:nvSpPr>
          <p:cNvPr id="7" name="TextBox 6"/>
          <p:cNvSpPr txBox="1"/>
          <p:nvPr/>
        </p:nvSpPr>
        <p:spPr>
          <a:xfrm>
            <a:off x="6776798" y="5763897"/>
            <a:ext cx="1197764" cy="523220"/>
          </a:xfrm>
          <a:prstGeom prst="rect">
            <a:avLst/>
          </a:prstGeom>
          <a:noFill/>
        </p:spPr>
        <p:txBody>
          <a:bodyPr wrap="none" rtlCol="0">
            <a:spAutoFit/>
          </a:bodyPr>
          <a:lstStyle/>
          <a:p>
            <a:r>
              <a:rPr lang="en-US" sz="2800" dirty="0" smtClean="0"/>
              <a:t>iPhone</a:t>
            </a:r>
            <a:endParaRPr lang="en-US" sz="2800" dirty="0"/>
          </a:p>
        </p:txBody>
      </p:sp>
      <p:sp>
        <p:nvSpPr>
          <p:cNvPr id="8" name="Date Placeholder 3"/>
          <p:cNvSpPr>
            <a:spLocks noGrp="1"/>
          </p:cNvSpPr>
          <p:nvPr>
            <p:ph type="dt" sz="half" idx="10"/>
          </p:nvPr>
        </p:nvSpPr>
        <p:spPr>
          <a:xfrm>
            <a:off x="7328098" y="6416675"/>
            <a:ext cx="1587302" cy="365125"/>
          </a:xfrm>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a:t>
            </a:fld>
            <a:endParaRPr lang="en-US" dirty="0"/>
          </a:p>
        </p:txBody>
      </p:sp>
    </p:spTree>
    <p:extLst>
      <p:ext uri="{BB962C8B-B14F-4D97-AF65-F5344CB8AC3E}">
        <p14:creationId xmlns:p14="http://schemas.microsoft.com/office/powerpoint/2010/main" val="1584649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seam carving</a:t>
            </a:r>
            <a:endParaRPr lang="en-US" dirty="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219200"/>
            <a:ext cx="6705600" cy="5023740"/>
          </a:xfrm>
          <a:prstGeom prst="rect">
            <a:avLst/>
          </a:prstGeom>
        </p:spPr>
      </p:pic>
    </p:spTree>
    <p:extLst>
      <p:ext uri="{BB962C8B-B14F-4D97-AF65-F5344CB8AC3E}">
        <p14:creationId xmlns:p14="http://schemas.microsoft.com/office/powerpoint/2010/main" val="2794092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a:t>
            </a:r>
            <a:endParaRPr lang="en-US" dirty="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524000"/>
            <a:ext cx="6248400" cy="3810000"/>
          </a:xfrm>
          <a:prstGeom prst="rect">
            <a:avLst/>
          </a:prstGeom>
        </p:spPr>
      </p:pic>
    </p:spTree>
    <p:extLst>
      <p:ext uri="{BB962C8B-B14F-4D97-AF65-F5344CB8AC3E}">
        <p14:creationId xmlns:p14="http://schemas.microsoft.com/office/powerpoint/2010/main" val="86735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Content Enhancement</a:t>
            </a:r>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7724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42</a:t>
            </a:fld>
            <a:endParaRPr lang="en-US" dirty="0"/>
          </a:p>
        </p:txBody>
      </p:sp>
      <p:sp>
        <p:nvSpPr>
          <p:cNvPr id="4" name="TextBox 3"/>
          <p:cNvSpPr txBox="1"/>
          <p:nvPr/>
        </p:nvSpPr>
        <p:spPr>
          <a:xfrm>
            <a:off x="609600" y="4876800"/>
            <a:ext cx="7772400" cy="584775"/>
          </a:xfrm>
          <a:prstGeom prst="rect">
            <a:avLst/>
          </a:prstGeom>
          <a:noFill/>
        </p:spPr>
        <p:txBody>
          <a:bodyPr wrap="square" rtlCol="0">
            <a:spAutoFit/>
          </a:bodyPr>
          <a:lstStyle/>
          <a:p>
            <a:r>
              <a:rPr lang="en-US" sz="3200" dirty="0" smtClean="0"/>
              <a:t>How would you use seam carving to do this?</a:t>
            </a:r>
            <a:endParaRPr lang="en-US" sz="3200" dirty="0"/>
          </a:p>
        </p:txBody>
      </p:sp>
    </p:spTree>
    <p:extLst>
      <p:ext uri="{BB962C8B-B14F-4D97-AF65-F5344CB8AC3E}">
        <p14:creationId xmlns:p14="http://schemas.microsoft.com/office/powerpoint/2010/main" val="43875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pPr eaLnBrk="1" hangingPunct="1"/>
            <a:r>
              <a:rPr lang="en-US" smtClean="0"/>
              <a:t>Seam Carving in the Gradient Domain</a:t>
            </a:r>
          </a:p>
        </p:txBody>
      </p:sp>
      <p:pic>
        <p:nvPicPr>
          <p:cNvPr id="6553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1371600"/>
            <a:ext cx="59245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43</a:t>
            </a:fld>
            <a:endParaRPr lang="en-US" dirty="0"/>
          </a:p>
        </p:txBody>
      </p:sp>
    </p:spTree>
    <p:extLst>
      <p:ext uri="{BB962C8B-B14F-4D97-AF65-F5344CB8AC3E}">
        <p14:creationId xmlns:p14="http://schemas.microsoft.com/office/powerpoint/2010/main" val="176089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993775" y="381000"/>
            <a:ext cx="7143750" cy="438150"/>
          </a:xfrm>
        </p:spPr>
        <p:txBody>
          <a:bodyPr>
            <a:normAutofit fontScale="90000"/>
          </a:bodyPr>
          <a:lstStyle/>
          <a:p>
            <a:r>
              <a:rPr lang="en-US" dirty="0" smtClean="0"/>
              <a:t>Questions?</a:t>
            </a:r>
          </a:p>
        </p:txBody>
      </p:sp>
      <p:sp>
        <p:nvSpPr>
          <p:cNvPr id="4" name="Content Placeholder 3"/>
          <p:cNvSpPr>
            <a:spLocks noGrp="1"/>
          </p:cNvSpPr>
          <p:nvPr>
            <p:ph idx="1"/>
          </p:nvPr>
        </p:nvSpPr>
        <p:spPr>
          <a:xfrm>
            <a:off x="346075" y="1154113"/>
            <a:ext cx="8439150" cy="2319337"/>
          </a:xfrm>
        </p:spPr>
        <p:txBody>
          <a:bodyPr>
            <a:normAutofit fontScale="77500" lnSpcReduction="20000"/>
          </a:bodyPr>
          <a:lstStyle/>
          <a:p>
            <a:r>
              <a:rPr lang="en-US" dirty="0" smtClean="0"/>
              <a:t>Q: Will the result be the same if the image is flipped upside down?</a:t>
            </a:r>
          </a:p>
          <a:p>
            <a:r>
              <a:rPr lang="en-US" dirty="0" smtClean="0"/>
              <a:t>A: Yes (up to numerical stability)</a:t>
            </a:r>
          </a:p>
          <a:p>
            <a:endParaRPr lang="en-US" dirty="0" smtClean="0"/>
          </a:p>
          <a:p>
            <a:r>
              <a:rPr lang="en-US" dirty="0" smtClean="0"/>
              <a:t>Q: Can we improve the running time?</a:t>
            </a:r>
          </a:p>
          <a:p>
            <a:r>
              <a:rPr lang="en-US" dirty="0" smtClean="0"/>
              <a:t>A: Yes. by factor (account for locality of operations)</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44</a:t>
            </a:fld>
            <a:endParaRPr lang="en-US" dirty="0"/>
          </a:p>
        </p:txBody>
      </p:sp>
    </p:spTree>
    <p:extLst>
      <p:ext uri="{BB962C8B-B14F-4D97-AF65-F5344CB8AC3E}">
        <p14:creationId xmlns:p14="http://schemas.microsoft.com/office/powerpoint/2010/main" val="94506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8"/>
          <p:cNvSpPr>
            <a:spLocks noChangeArrowheads="1"/>
          </p:cNvSpPr>
          <p:nvPr/>
        </p:nvSpPr>
        <p:spPr bwMode="auto">
          <a:xfrm>
            <a:off x="1371600" y="2209800"/>
            <a:ext cx="6324600" cy="3505200"/>
          </a:xfrm>
          <a:prstGeom prst="rect">
            <a:avLst/>
          </a:prstGeom>
          <a:solidFill>
            <a:srgbClr val="FFFFFF"/>
          </a:solidFill>
          <a:ln w="9525">
            <a:solidFill>
              <a:schemeClr val="tx1"/>
            </a:solidFill>
            <a:miter lim="800000"/>
            <a:headEnd/>
            <a:tailEnd/>
          </a:ln>
        </p:spPr>
        <p:txBody>
          <a:bodyPr wrap="none" anchor="ctr"/>
          <a:lstStyle/>
          <a:p>
            <a:endParaRPr lang="en-US">
              <a:latin typeface="Helvetica" pitchFamily="34" charset="0"/>
            </a:endParaRPr>
          </a:p>
        </p:txBody>
      </p:sp>
      <p:sp>
        <p:nvSpPr>
          <p:cNvPr id="55299" name="Rectangle 2"/>
          <p:cNvSpPr>
            <a:spLocks noGrp="1" noChangeArrowheads="1"/>
          </p:cNvSpPr>
          <p:nvPr>
            <p:ph type="title" idx="4294967295"/>
          </p:nvPr>
        </p:nvSpPr>
        <p:spPr/>
        <p:txBody>
          <a:bodyPr/>
          <a:lstStyle/>
          <a:p>
            <a:pPr eaLnBrk="1" hangingPunct="1"/>
            <a:r>
              <a:rPr lang="en-US" smtClean="0"/>
              <a:t>A Local Operator</a:t>
            </a:r>
          </a:p>
        </p:txBody>
      </p:sp>
      <p:pic>
        <p:nvPicPr>
          <p:cNvPr id="146436" name="Picture 4" descr="leftHalf"/>
          <p:cNvPicPr>
            <a:picLocks noChangeAspect="1" noChangeArrowheads="1"/>
          </p:cNvPicPr>
          <p:nvPr/>
        </p:nvPicPr>
        <p:blipFill>
          <a:blip r:embed="rId2">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2362200" y="2590800"/>
            <a:ext cx="23526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descr="rightHal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0525" y="2590800"/>
            <a:ext cx="25431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Freeform 6"/>
          <p:cNvSpPr>
            <a:spLocks/>
          </p:cNvSpPr>
          <p:nvPr/>
        </p:nvSpPr>
        <p:spPr bwMode="auto">
          <a:xfrm>
            <a:off x="4191000" y="2578100"/>
            <a:ext cx="534988" cy="2865438"/>
          </a:xfrm>
          <a:custGeom>
            <a:avLst/>
            <a:gdLst>
              <a:gd name="T0" fmla="*/ 2147483647 w 337"/>
              <a:gd name="T1" fmla="*/ 2147483647 h 1805"/>
              <a:gd name="T2" fmla="*/ 2147483647 w 337"/>
              <a:gd name="T3" fmla="*/ 2147483647 h 1805"/>
              <a:gd name="T4" fmla="*/ 2147483647 w 337"/>
              <a:gd name="T5" fmla="*/ 2147483647 h 1805"/>
              <a:gd name="T6" fmla="*/ 2147483647 w 337"/>
              <a:gd name="T7" fmla="*/ 2147483647 h 1805"/>
              <a:gd name="T8" fmla="*/ 2147483647 w 337"/>
              <a:gd name="T9" fmla="*/ 2147483647 h 1805"/>
              <a:gd name="T10" fmla="*/ 2147483647 w 337"/>
              <a:gd name="T11" fmla="*/ 2147483647 h 1805"/>
              <a:gd name="T12" fmla="*/ 2147483647 w 337"/>
              <a:gd name="T13" fmla="*/ 2147483647 h 1805"/>
              <a:gd name="T14" fmla="*/ 2147483647 w 337"/>
              <a:gd name="T15" fmla="*/ 2147483647 h 1805"/>
              <a:gd name="T16" fmla="*/ 2147483647 w 337"/>
              <a:gd name="T17" fmla="*/ 2147483647 h 1805"/>
              <a:gd name="T18" fmla="*/ 2147483647 w 337"/>
              <a:gd name="T19" fmla="*/ 2147483647 h 1805"/>
              <a:gd name="T20" fmla="*/ 0 w 337"/>
              <a:gd name="T21" fmla="*/ 2147483647 h 1805"/>
              <a:gd name="T22" fmla="*/ 2147483647 w 337"/>
              <a:gd name="T23" fmla="*/ 2147483647 h 1805"/>
              <a:gd name="T24" fmla="*/ 2147483647 w 337"/>
              <a:gd name="T25" fmla="*/ 2147483647 h 1805"/>
              <a:gd name="T26" fmla="*/ 2147483647 w 337"/>
              <a:gd name="T27" fmla="*/ 2147483647 h 1805"/>
              <a:gd name="T28" fmla="*/ 2147483647 w 337"/>
              <a:gd name="T29" fmla="*/ 2147483647 h 1805"/>
              <a:gd name="T30" fmla="*/ 2147483647 w 337"/>
              <a:gd name="T31" fmla="*/ 2147483647 h 1805"/>
              <a:gd name="T32" fmla="*/ 2147483647 w 337"/>
              <a:gd name="T33" fmla="*/ 2147483647 h 1805"/>
              <a:gd name="T34" fmla="*/ 2147483647 w 337"/>
              <a:gd name="T35" fmla="*/ 2147483647 h 1805"/>
              <a:gd name="T36" fmla="*/ 2147483647 w 337"/>
              <a:gd name="T37" fmla="*/ 2147483647 h 1805"/>
              <a:gd name="T38" fmla="*/ 2147483647 w 337"/>
              <a:gd name="T39" fmla="*/ 2147483647 h 1805"/>
              <a:gd name="T40" fmla="*/ 2147483647 w 337"/>
              <a:gd name="T41" fmla="*/ 2147483647 h 1805"/>
              <a:gd name="T42" fmla="*/ 2147483647 w 337"/>
              <a:gd name="T43" fmla="*/ 2147483647 h 1805"/>
              <a:gd name="T44" fmla="*/ 2147483647 w 337"/>
              <a:gd name="T45" fmla="*/ 2147483647 h 1805"/>
              <a:gd name="T46" fmla="*/ 2147483647 w 337"/>
              <a:gd name="T47" fmla="*/ 2147483647 h 1805"/>
              <a:gd name="T48" fmla="*/ 2147483647 w 337"/>
              <a:gd name="T49" fmla="*/ 2147483647 h 1805"/>
              <a:gd name="T50" fmla="*/ 2147483647 w 337"/>
              <a:gd name="T51" fmla="*/ 2147483647 h 1805"/>
              <a:gd name="T52" fmla="*/ 2147483647 w 337"/>
              <a:gd name="T53" fmla="*/ 2147483647 h 1805"/>
              <a:gd name="T54" fmla="*/ 2147483647 w 337"/>
              <a:gd name="T55" fmla="*/ 2147483647 h 1805"/>
              <a:gd name="T56" fmla="*/ 2147483647 w 337"/>
              <a:gd name="T57" fmla="*/ 2147483647 h 1805"/>
              <a:gd name="T58" fmla="*/ 2147483647 w 337"/>
              <a:gd name="T59" fmla="*/ 2147483647 h 1805"/>
              <a:gd name="T60" fmla="*/ 2147483647 w 337"/>
              <a:gd name="T61" fmla="*/ 2147483647 h 1805"/>
              <a:gd name="T62" fmla="*/ 2147483647 w 337"/>
              <a:gd name="T63" fmla="*/ 2147483647 h 1805"/>
              <a:gd name="T64" fmla="*/ 2147483647 w 337"/>
              <a:gd name="T65" fmla="*/ 2147483647 h 1805"/>
              <a:gd name="T66" fmla="*/ 2147483647 w 337"/>
              <a:gd name="T67" fmla="*/ 2147483647 h 18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7"/>
              <a:gd name="T103" fmla="*/ 0 h 1805"/>
              <a:gd name="T104" fmla="*/ 337 w 337"/>
              <a:gd name="T105" fmla="*/ 1805 h 18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7" h="1805">
                <a:moveTo>
                  <a:pt x="69" y="5"/>
                </a:moveTo>
                <a:cubicBezTo>
                  <a:pt x="61" y="39"/>
                  <a:pt x="62" y="0"/>
                  <a:pt x="81" y="29"/>
                </a:cubicBezTo>
                <a:cubicBezTo>
                  <a:pt x="83" y="37"/>
                  <a:pt x="90" y="33"/>
                  <a:pt x="93" y="41"/>
                </a:cubicBezTo>
                <a:cubicBezTo>
                  <a:pt x="96" y="48"/>
                  <a:pt x="127" y="52"/>
                  <a:pt x="129" y="59"/>
                </a:cubicBezTo>
                <a:cubicBezTo>
                  <a:pt x="139" y="90"/>
                  <a:pt x="116" y="94"/>
                  <a:pt x="126" y="125"/>
                </a:cubicBezTo>
                <a:cubicBezTo>
                  <a:pt x="131" y="160"/>
                  <a:pt x="194" y="155"/>
                  <a:pt x="159" y="167"/>
                </a:cubicBezTo>
                <a:cubicBezTo>
                  <a:pt x="157" y="199"/>
                  <a:pt x="125" y="206"/>
                  <a:pt x="114" y="236"/>
                </a:cubicBezTo>
                <a:cubicBezTo>
                  <a:pt x="109" y="250"/>
                  <a:pt x="108" y="341"/>
                  <a:pt x="108" y="341"/>
                </a:cubicBezTo>
                <a:cubicBezTo>
                  <a:pt x="95" y="380"/>
                  <a:pt x="210" y="448"/>
                  <a:pt x="182" y="476"/>
                </a:cubicBezTo>
                <a:cubicBezTo>
                  <a:pt x="189" y="504"/>
                  <a:pt x="135" y="493"/>
                  <a:pt x="159" y="509"/>
                </a:cubicBezTo>
                <a:cubicBezTo>
                  <a:pt x="153" y="553"/>
                  <a:pt x="39" y="711"/>
                  <a:pt x="0" y="737"/>
                </a:cubicBezTo>
                <a:cubicBezTo>
                  <a:pt x="63" y="818"/>
                  <a:pt x="88" y="832"/>
                  <a:pt x="58" y="874"/>
                </a:cubicBezTo>
                <a:cubicBezTo>
                  <a:pt x="48" y="894"/>
                  <a:pt x="40" y="895"/>
                  <a:pt x="39" y="908"/>
                </a:cubicBezTo>
                <a:cubicBezTo>
                  <a:pt x="36" y="916"/>
                  <a:pt x="41" y="937"/>
                  <a:pt x="36" y="944"/>
                </a:cubicBezTo>
                <a:cubicBezTo>
                  <a:pt x="27" y="955"/>
                  <a:pt x="38" y="992"/>
                  <a:pt x="30" y="1004"/>
                </a:cubicBezTo>
                <a:cubicBezTo>
                  <a:pt x="17" y="1024"/>
                  <a:pt x="34" y="1061"/>
                  <a:pt x="20" y="1082"/>
                </a:cubicBezTo>
                <a:cubicBezTo>
                  <a:pt x="18" y="1092"/>
                  <a:pt x="16" y="1102"/>
                  <a:pt x="14" y="1112"/>
                </a:cubicBezTo>
                <a:cubicBezTo>
                  <a:pt x="12" y="1118"/>
                  <a:pt x="22" y="1139"/>
                  <a:pt x="24" y="1145"/>
                </a:cubicBezTo>
                <a:cubicBezTo>
                  <a:pt x="29" y="1159"/>
                  <a:pt x="32" y="1166"/>
                  <a:pt x="32" y="1166"/>
                </a:cubicBezTo>
                <a:cubicBezTo>
                  <a:pt x="34" y="1176"/>
                  <a:pt x="34" y="1186"/>
                  <a:pt x="38" y="1196"/>
                </a:cubicBezTo>
                <a:cubicBezTo>
                  <a:pt x="41" y="1203"/>
                  <a:pt x="67" y="1225"/>
                  <a:pt x="69" y="1232"/>
                </a:cubicBezTo>
                <a:cubicBezTo>
                  <a:pt x="74" y="1246"/>
                  <a:pt x="60" y="1255"/>
                  <a:pt x="60" y="1265"/>
                </a:cubicBezTo>
                <a:cubicBezTo>
                  <a:pt x="60" y="1275"/>
                  <a:pt x="68" y="1282"/>
                  <a:pt x="68" y="1292"/>
                </a:cubicBezTo>
                <a:cubicBezTo>
                  <a:pt x="66" y="1304"/>
                  <a:pt x="67" y="1317"/>
                  <a:pt x="62" y="1328"/>
                </a:cubicBezTo>
                <a:cubicBezTo>
                  <a:pt x="59" y="1334"/>
                  <a:pt x="46" y="1333"/>
                  <a:pt x="44" y="1340"/>
                </a:cubicBezTo>
                <a:cubicBezTo>
                  <a:pt x="41" y="1348"/>
                  <a:pt x="76" y="1377"/>
                  <a:pt x="78" y="1385"/>
                </a:cubicBezTo>
                <a:cubicBezTo>
                  <a:pt x="86" y="1414"/>
                  <a:pt x="31" y="1411"/>
                  <a:pt x="60" y="1421"/>
                </a:cubicBezTo>
                <a:cubicBezTo>
                  <a:pt x="72" y="1458"/>
                  <a:pt x="105" y="1501"/>
                  <a:pt x="138" y="1523"/>
                </a:cubicBezTo>
                <a:cubicBezTo>
                  <a:pt x="154" y="1547"/>
                  <a:pt x="153" y="1549"/>
                  <a:pt x="177" y="1565"/>
                </a:cubicBezTo>
                <a:cubicBezTo>
                  <a:pt x="243" y="1631"/>
                  <a:pt x="253" y="1689"/>
                  <a:pt x="309" y="1703"/>
                </a:cubicBezTo>
                <a:cubicBezTo>
                  <a:pt x="337" y="1745"/>
                  <a:pt x="276" y="1694"/>
                  <a:pt x="309" y="1727"/>
                </a:cubicBezTo>
                <a:cubicBezTo>
                  <a:pt x="308" y="1751"/>
                  <a:pt x="325" y="1732"/>
                  <a:pt x="321" y="1739"/>
                </a:cubicBezTo>
                <a:cubicBezTo>
                  <a:pt x="317" y="1746"/>
                  <a:pt x="292" y="1761"/>
                  <a:pt x="282" y="1772"/>
                </a:cubicBezTo>
                <a:cubicBezTo>
                  <a:pt x="282" y="1774"/>
                  <a:pt x="256" y="1805"/>
                  <a:pt x="258" y="1805"/>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pic>
        <p:nvPicPr>
          <p:cNvPr id="146439" name="Picture 7" descr="bicycle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590800"/>
            <a:ext cx="4381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45</a:t>
            </a:fld>
            <a:endParaRPr lang="en-US" dirty="0"/>
          </a:p>
        </p:txBody>
      </p:sp>
    </p:spTree>
    <p:extLst>
      <p:ext uri="{BB962C8B-B14F-4D97-AF65-F5344CB8AC3E}">
        <p14:creationId xmlns:p14="http://schemas.microsoft.com/office/powerpoint/2010/main" val="965058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46439"/>
                                        </p:tgtEl>
                                      </p:cBhvr>
                                    </p:animEffect>
                                    <p:set>
                                      <p:cBhvr>
                                        <p:cTn id="7" dur="1" fill="hold">
                                          <p:stCondLst>
                                            <p:cond delay="499"/>
                                          </p:stCondLst>
                                        </p:cTn>
                                        <p:tgtEl>
                                          <p:spTgt spid="146439"/>
                                        </p:tgtEl>
                                        <p:attrNameLst>
                                          <p:attrName>style.visibility</p:attrName>
                                        </p:attrNameLst>
                                      </p:cBhvr>
                                      <p:to>
                                        <p:strVal val="hidden"/>
                                      </p:to>
                                    </p:set>
                                  </p:childTnLst>
                                </p:cTn>
                              </p:par>
                            </p:childTnLst>
                          </p:cTn>
                        </p:par>
                        <p:par>
                          <p:cTn id="8" fill="hold" nodeType="afterGroup">
                            <p:stCondLst>
                              <p:cond delay="500"/>
                            </p:stCondLst>
                            <p:childTnLst>
                              <p:par>
                                <p:cTn id="9" presetID="63" presetClass="path" presetSubtype="0" accel="50000" decel="50000" fill="hold" nodeType="afterEffect">
                                  <p:stCondLst>
                                    <p:cond delay="0"/>
                                  </p:stCondLst>
                                  <p:childTnLst>
                                    <p:animMotion origin="layout" path="M 2.5E-6 -1.11111E-6 L 0.09323 -1.11111E-6 " pathEditMode="relative" rAng="0" ptsTypes="AA">
                                      <p:cBhvr>
                                        <p:cTn id="10" dur="2000" fill="hold"/>
                                        <p:tgtEl>
                                          <p:spTgt spid="146437"/>
                                        </p:tgtEl>
                                        <p:attrNameLst>
                                          <p:attrName>ppt_x</p:attrName>
                                          <p:attrName>ppt_y</p:attrName>
                                        </p:attrNameLst>
                                      </p:cBhvr>
                                      <p:rCtr x="4700" y="0"/>
                                    </p:animMotion>
                                  </p:childTnLst>
                                </p:cTn>
                              </p:par>
                              <p:par>
                                <p:cTn id="11" presetID="35" presetClass="path" presetSubtype="0" accel="50000" decel="50000" fill="hold" nodeType="withEffect">
                                  <p:stCondLst>
                                    <p:cond delay="0"/>
                                  </p:stCondLst>
                                  <p:childTnLst>
                                    <p:animMotion origin="layout" path="M 8.33333E-7 -1.11111E-6 L -0.09531 -1.11111E-6 " pathEditMode="relative" rAng="0" ptsTypes="AA">
                                      <p:cBhvr>
                                        <p:cTn id="12" dur="2000" fill="hold"/>
                                        <p:tgtEl>
                                          <p:spTgt spid="146436"/>
                                        </p:tgtEl>
                                        <p:attrNameLst>
                                          <p:attrName>ppt_x</p:attrName>
                                          <p:attrName>ppt_y</p:attrName>
                                        </p:attrNameLst>
                                      </p:cBhvr>
                                      <p:rCtr x="-4800" y="0"/>
                                    </p:animMotion>
                                  </p:childTnLst>
                                </p:cTn>
                              </p:par>
                            </p:childTnLst>
                          </p:cTn>
                        </p:par>
                        <p:par>
                          <p:cTn id="13" fill="hold" nodeType="afterGroup">
                            <p:stCondLst>
                              <p:cond delay="2500"/>
                            </p:stCondLst>
                            <p:childTnLst>
                              <p:par>
                                <p:cTn id="14" presetID="1" presetClass="exit" presetSubtype="0" fill="hold" grpId="0" nodeType="afterEffect">
                                  <p:stCondLst>
                                    <p:cond delay="0"/>
                                  </p:stCondLst>
                                  <p:childTnLst>
                                    <p:set>
                                      <p:cBhvr>
                                        <p:cTn id="15" dur="1" fill="hold">
                                          <p:stCondLst>
                                            <p:cond delay="0"/>
                                          </p:stCondLst>
                                        </p:cTn>
                                        <p:tgtEl>
                                          <p:spTgt spid="146438"/>
                                        </p:tgtEl>
                                        <p:attrNameLst>
                                          <p:attrName>style.visibility</p:attrName>
                                        </p:attrNameLst>
                                      </p:cBhvr>
                                      <p:to>
                                        <p:strVal val="hidden"/>
                                      </p:to>
                                    </p:set>
                                  </p:childTnLst>
                                </p:cTn>
                              </p:par>
                            </p:childTnLst>
                          </p:cTn>
                        </p:par>
                        <p:par>
                          <p:cTn id="16" fill="hold" nodeType="afterGroup">
                            <p:stCondLst>
                              <p:cond delay="2500"/>
                            </p:stCondLst>
                            <p:childTnLst>
                              <p:par>
                                <p:cTn id="17" presetID="35" presetClass="path" presetSubtype="0" accel="50000" decel="50000" fill="hold" nodeType="afterEffect">
                                  <p:stCondLst>
                                    <p:cond delay="0"/>
                                  </p:stCondLst>
                                  <p:childTnLst>
                                    <p:animMotion origin="layout" path="M 0.09323 -1.11111E-6 L 2.5E-6 -1.11111E-6 " pathEditMode="relative" rAng="0" ptsTypes="AA">
                                      <p:cBhvr>
                                        <p:cTn id="18" dur="2000" fill="hold"/>
                                        <p:tgtEl>
                                          <p:spTgt spid="146437"/>
                                        </p:tgtEl>
                                        <p:attrNameLst>
                                          <p:attrName>ppt_x</p:attrName>
                                          <p:attrName>ppt_y</p:attrName>
                                        </p:attrNameLst>
                                      </p:cBhvr>
                                      <p:rCtr x="-4700" y="0"/>
                                    </p:animMotion>
                                  </p:childTnLst>
                                </p:cTn>
                              </p:par>
                              <p:par>
                                <p:cTn id="19" presetID="63" presetClass="path" presetSubtype="0" accel="50000" decel="50000" fill="hold" nodeType="withEffect">
                                  <p:stCondLst>
                                    <p:cond delay="0"/>
                                  </p:stCondLst>
                                  <p:childTnLst>
                                    <p:animMotion origin="layout" path="M -0.09531 -1.11111E-6 L 8.33333E-7 -1.11111E-6 " pathEditMode="relative" rAng="0" ptsTypes="AA">
                                      <p:cBhvr>
                                        <p:cTn id="20" dur="2000" fill="hold"/>
                                        <p:tgtEl>
                                          <p:spTgt spid="146436"/>
                                        </p:tgtEl>
                                        <p:attrNameLst>
                                          <p:attrName>ppt_x</p:attrName>
                                          <p:attrName>ppt_y</p:attrName>
                                        </p:attrNameLst>
                                      </p:cBhvr>
                                      <p:rCtr x="4800" y="0"/>
                                    </p:animMotion>
                                  </p:childTnLst>
                                </p:cTn>
                              </p:par>
                            </p:childTnLst>
                          </p:cTn>
                        </p:par>
                        <p:par>
                          <p:cTn id="21" fill="hold" nodeType="afterGroup">
                            <p:stCondLst>
                              <p:cond delay="4500"/>
                            </p:stCondLst>
                            <p:childTnLst>
                              <p:par>
                                <p:cTn id="22" presetID="10" presetClass="entr" presetSubtype="0" fill="hold" nodeType="afterEffect">
                                  <p:stCondLst>
                                    <p:cond delay="0"/>
                                  </p:stCondLst>
                                  <p:childTnLst>
                                    <p:set>
                                      <p:cBhvr>
                                        <p:cTn id="23" dur="1" fill="hold">
                                          <p:stCondLst>
                                            <p:cond delay="0"/>
                                          </p:stCondLst>
                                        </p:cTn>
                                        <p:tgtEl>
                                          <p:spTgt spid="146439"/>
                                        </p:tgtEl>
                                        <p:attrNameLst>
                                          <p:attrName>style.visibility</p:attrName>
                                        </p:attrNameLst>
                                      </p:cBhvr>
                                      <p:to>
                                        <p:strVal val="visible"/>
                                      </p:to>
                                    </p:set>
                                    <p:animEffect transition="in" filter="fade">
                                      <p:cBhvr>
                                        <p:cTn id="24" dur="500"/>
                                        <p:tgtEl>
                                          <p:spTgt spid="146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46075" y="415925"/>
            <a:ext cx="8462963" cy="438150"/>
          </a:xfrm>
        </p:spPr>
        <p:txBody>
          <a:bodyPr>
            <a:normAutofit fontScale="90000"/>
          </a:bodyPr>
          <a:lstStyle/>
          <a:p>
            <a:r>
              <a:rPr lang="en-US" smtClean="0"/>
              <a:t>Questions?</a:t>
            </a:r>
          </a:p>
        </p:txBody>
      </p:sp>
      <p:sp>
        <p:nvSpPr>
          <p:cNvPr id="56323" name="Content Placeholder 3"/>
          <p:cNvSpPr>
            <a:spLocks noGrp="1"/>
          </p:cNvSpPr>
          <p:nvPr>
            <p:ph idx="1"/>
          </p:nvPr>
        </p:nvSpPr>
        <p:spPr>
          <a:xfrm>
            <a:off x="346075" y="1154113"/>
            <a:ext cx="8439150" cy="3435350"/>
          </a:xfrm>
        </p:spPr>
        <p:txBody>
          <a:bodyPr>
            <a:normAutofit fontScale="77500" lnSpcReduction="20000"/>
          </a:bodyPr>
          <a:lstStyle/>
          <a:p>
            <a:r>
              <a:rPr lang="en-US" dirty="0" smtClean="0"/>
              <a:t>Q: Will the result be the same if the image is flipped upside down?</a:t>
            </a:r>
          </a:p>
          <a:p>
            <a:r>
              <a:rPr lang="en-US" dirty="0" smtClean="0"/>
              <a:t>A: Yes (up to numerical stability)</a:t>
            </a:r>
          </a:p>
          <a:p>
            <a:endParaRPr lang="en-US" dirty="0" smtClean="0"/>
          </a:p>
          <a:p>
            <a:r>
              <a:rPr lang="en-US" dirty="0" smtClean="0"/>
              <a:t>Q: Can we improve the running time?</a:t>
            </a:r>
          </a:p>
          <a:p>
            <a:r>
              <a:rPr lang="en-US" dirty="0" smtClean="0"/>
              <a:t>A: By factor (local operations)</a:t>
            </a:r>
          </a:p>
          <a:p>
            <a:endParaRPr lang="en-US" dirty="0" smtClean="0"/>
          </a:p>
          <a:p>
            <a:r>
              <a:rPr lang="en-US" dirty="0" smtClean="0"/>
              <a:t>Q: What happens to the overall energy in the image during seam carving?</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46</a:t>
            </a:fld>
            <a:endParaRPr lang="en-US" dirty="0"/>
          </a:p>
        </p:txBody>
      </p:sp>
    </p:spTree>
    <p:extLst>
      <p:ext uri="{BB962C8B-B14F-4D97-AF65-F5344CB8AC3E}">
        <p14:creationId xmlns:p14="http://schemas.microsoft.com/office/powerpoint/2010/main" val="1933639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smtClean="0"/>
              <a:t>Preserved Energy</a:t>
            </a:r>
          </a:p>
        </p:txBody>
      </p:sp>
      <p:graphicFrame>
        <p:nvGraphicFramePr>
          <p:cNvPr id="8194" name="Object 4"/>
          <p:cNvGraphicFramePr>
            <a:graphicFrameLocks noChangeAspect="1"/>
          </p:cNvGraphicFramePr>
          <p:nvPr/>
        </p:nvGraphicFramePr>
        <p:xfrm>
          <a:off x="533400" y="3657600"/>
          <a:ext cx="1747838" cy="1311275"/>
        </p:xfrm>
        <a:graphic>
          <a:graphicData uri="http://schemas.openxmlformats.org/presentationml/2006/ole">
            <mc:AlternateContent xmlns:mc="http://schemas.openxmlformats.org/markup-compatibility/2006">
              <mc:Choice xmlns:v="urn:schemas-microsoft-com:vml" Requires="v">
                <p:oleObj spid="_x0000_s174152" name="Photo Editor Photo" r:id="rId3" imgW="4761905" imgH="3572374" progId="">
                  <p:embed/>
                </p:oleObj>
              </mc:Choice>
              <mc:Fallback>
                <p:oleObj name="Photo Editor Photo" r:id="rId3" imgW="4761905" imgH="357237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57600"/>
                        <a:ext cx="1747838" cy="1311275"/>
                      </a:xfrm>
                      <a:prstGeom prst="rect">
                        <a:avLst/>
                      </a:prstGeom>
                      <a:noFill/>
                      <a:ln>
                        <a:noFill/>
                      </a:ln>
                      <a:effectLst/>
                      <a:extLst>
                        <a:ext uri="{909E8E84-426E-40DD-AFC4-6F175D3DCCD1}">
                          <a14:hiddenFill xmlns:a14="http://schemas.microsoft.com/office/drawing/2010/main">
                            <a:solidFill>
                              <a:srgbClr val="00FFFF">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7"/>
          <p:cNvGraphicFramePr>
            <a:graphicFrameLocks noChangeAspect="1"/>
          </p:cNvGraphicFramePr>
          <p:nvPr/>
        </p:nvGraphicFramePr>
        <p:xfrm>
          <a:off x="2667000" y="3657600"/>
          <a:ext cx="1747838" cy="1311275"/>
        </p:xfrm>
        <a:graphic>
          <a:graphicData uri="http://schemas.openxmlformats.org/presentationml/2006/ole">
            <mc:AlternateContent xmlns:mc="http://schemas.openxmlformats.org/markup-compatibility/2006">
              <mc:Choice xmlns:v="urn:schemas-microsoft-com:vml" Requires="v">
                <p:oleObj spid="_x0000_s174153" name="Photo Editor Photo" r:id="rId5" imgW="4761905" imgH="3572374" progId="">
                  <p:embed/>
                </p:oleObj>
              </mc:Choice>
              <mc:Fallback>
                <p:oleObj name="Photo Editor Photo" r:id="rId5" imgW="4761905" imgH="357237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657600"/>
                        <a:ext cx="1747838" cy="1311275"/>
                      </a:xfrm>
                      <a:prstGeom prst="rect">
                        <a:avLst/>
                      </a:prstGeom>
                      <a:noFill/>
                      <a:ln>
                        <a:noFill/>
                      </a:ln>
                      <a:effectLst/>
                      <a:extLst>
                        <a:ext uri="{909E8E84-426E-40DD-AFC4-6F175D3DCCD1}">
                          <a14:hiddenFill xmlns:a14="http://schemas.microsoft.com/office/drawing/2010/main">
                            <a:solidFill>
                              <a:srgbClr val="00FFFF">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3657600"/>
            <a:ext cx="17526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3657600"/>
            <a:ext cx="17478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christmas_origin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1295400"/>
            <a:ext cx="23812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 Box 11"/>
          <p:cNvSpPr txBox="1">
            <a:spLocks noChangeArrowheads="1"/>
          </p:cNvSpPr>
          <p:nvPr/>
        </p:nvSpPr>
        <p:spPr bwMode="auto">
          <a:xfrm>
            <a:off x="1143000" y="4891088"/>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atin typeface="Times" pitchFamily="18" charset="0"/>
              </a:rPr>
              <a:t>10%</a:t>
            </a:r>
          </a:p>
        </p:txBody>
      </p:sp>
      <p:sp>
        <p:nvSpPr>
          <p:cNvPr id="8201" name="Text Box 12"/>
          <p:cNvSpPr txBox="1">
            <a:spLocks noChangeArrowheads="1"/>
          </p:cNvSpPr>
          <p:nvPr/>
        </p:nvSpPr>
        <p:spPr bwMode="auto">
          <a:xfrm>
            <a:off x="3276600" y="4891088"/>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atin typeface="Times" pitchFamily="18" charset="0"/>
              </a:rPr>
              <a:t>30%</a:t>
            </a:r>
          </a:p>
        </p:txBody>
      </p:sp>
      <p:sp>
        <p:nvSpPr>
          <p:cNvPr id="8202" name="Text Box 13"/>
          <p:cNvSpPr txBox="1">
            <a:spLocks noChangeArrowheads="1"/>
          </p:cNvSpPr>
          <p:nvPr/>
        </p:nvSpPr>
        <p:spPr bwMode="auto">
          <a:xfrm>
            <a:off x="5410200" y="4891088"/>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atin typeface="Times" pitchFamily="18" charset="0"/>
              </a:rPr>
              <a:t>40%</a:t>
            </a:r>
          </a:p>
        </p:txBody>
      </p:sp>
      <p:sp>
        <p:nvSpPr>
          <p:cNvPr id="8203" name="Text Box 14"/>
          <p:cNvSpPr txBox="1">
            <a:spLocks noChangeArrowheads="1"/>
          </p:cNvSpPr>
          <p:nvPr/>
        </p:nvSpPr>
        <p:spPr bwMode="auto">
          <a:xfrm>
            <a:off x="7467600" y="4891088"/>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atin typeface="Times" pitchFamily="18" charset="0"/>
              </a:rPr>
              <a:t>75%</a:t>
            </a:r>
          </a:p>
        </p:txBody>
      </p:sp>
      <p:pic>
        <p:nvPicPr>
          <p:cNvPr id="820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1295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AutoShape 18"/>
          <p:cNvSpPr>
            <a:spLocks noChangeArrowheads="1"/>
          </p:cNvSpPr>
          <p:nvPr/>
        </p:nvSpPr>
        <p:spPr bwMode="auto">
          <a:xfrm>
            <a:off x="4191000" y="2133600"/>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sp>
        <p:nvSpPr>
          <p:cNvPr id="8206" name="Rectangle 20"/>
          <p:cNvSpPr>
            <a:spLocks noChangeArrowheads="1"/>
          </p:cNvSpPr>
          <p:nvPr/>
        </p:nvSpPr>
        <p:spPr bwMode="auto">
          <a:xfrm>
            <a:off x="5486400" y="3048000"/>
            <a:ext cx="1063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2400" i="1">
                <a:latin typeface="Times New Roman" pitchFamily="18" charset="0"/>
                <a:cs typeface="Times New Roman" pitchFamily="18" charset="0"/>
              </a:rPr>
              <a:t>Energy</a:t>
            </a:r>
          </a:p>
        </p:txBody>
      </p:sp>
      <p:sp>
        <p:nvSpPr>
          <p:cNvPr id="8207" name="Rectangle 5"/>
          <p:cNvSpPr>
            <a:spLocks noChangeArrowheads="1"/>
          </p:cNvSpPr>
          <p:nvPr/>
        </p:nvSpPr>
        <p:spPr bwMode="auto">
          <a:xfrm>
            <a:off x="1295400" y="5105400"/>
            <a:ext cx="655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400">
                <a:latin typeface="Helvetica" pitchFamily="34" charset="0"/>
              </a:rPr>
              <a:t>While resizing: remove </a:t>
            </a:r>
            <a:r>
              <a:rPr lang="en-US" sz="2400" b="1" i="1">
                <a:latin typeface="Helvetica" pitchFamily="34" charset="0"/>
              </a:rPr>
              <a:t>as many</a:t>
            </a:r>
            <a:r>
              <a:rPr lang="en-US" sz="2400">
                <a:latin typeface="Helvetica" pitchFamily="34" charset="0"/>
              </a:rPr>
              <a:t> low energy pixels and </a:t>
            </a:r>
            <a:r>
              <a:rPr lang="en-US" sz="2400" b="1" i="1">
                <a:latin typeface="Helvetica" pitchFamily="34" charset="0"/>
              </a:rPr>
              <a:t>as few</a:t>
            </a:r>
            <a:r>
              <a:rPr lang="en-US" sz="2400">
                <a:latin typeface="Helvetica" pitchFamily="34" charset="0"/>
              </a:rPr>
              <a:t> high energy pixels!</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47</a:t>
            </a:fld>
            <a:endParaRPr lang="en-US" dirty="0"/>
          </a:p>
        </p:txBody>
      </p:sp>
    </p:spTree>
    <p:extLst>
      <p:ext uri="{BB962C8B-B14F-4D97-AF65-F5344CB8AC3E}">
        <p14:creationId xmlns:p14="http://schemas.microsoft.com/office/powerpoint/2010/main" val="817382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en-US" smtClean="0"/>
              <a:t>Preserved Energy</a:t>
            </a:r>
          </a:p>
        </p:txBody>
      </p:sp>
      <p:sp>
        <p:nvSpPr>
          <p:cNvPr id="143365" name="Rectangle 5"/>
          <p:cNvSpPr>
            <a:spLocks noChangeArrowheads="1"/>
          </p:cNvSpPr>
          <p:nvPr/>
        </p:nvSpPr>
        <p:spPr bwMode="auto">
          <a:xfrm>
            <a:off x="1295400" y="5089525"/>
            <a:ext cx="655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400">
                <a:latin typeface="Helvetica" pitchFamily="34" charset="0"/>
              </a:rPr>
              <a:t>While resizing: remove </a:t>
            </a:r>
            <a:r>
              <a:rPr lang="en-US" sz="2400" b="1" i="1">
                <a:latin typeface="Helvetica" pitchFamily="34" charset="0"/>
              </a:rPr>
              <a:t>as many</a:t>
            </a:r>
            <a:r>
              <a:rPr lang="en-US" sz="2400">
                <a:latin typeface="Helvetica" pitchFamily="34" charset="0"/>
              </a:rPr>
              <a:t> low energy pixels and </a:t>
            </a:r>
            <a:r>
              <a:rPr lang="en-US" sz="2400" b="1" i="1">
                <a:latin typeface="Helvetica" pitchFamily="34" charset="0"/>
              </a:rPr>
              <a:t>as few</a:t>
            </a:r>
            <a:r>
              <a:rPr lang="en-US" sz="2400">
                <a:latin typeface="Helvetica" pitchFamily="34" charset="0"/>
              </a:rPr>
              <a:t> high energy pixels!</a:t>
            </a:r>
          </a:p>
        </p:txBody>
      </p:sp>
      <p:sp>
        <p:nvSpPr>
          <p:cNvPr id="143366" name="Rectangle 6"/>
          <p:cNvSpPr>
            <a:spLocks noChangeArrowheads="1"/>
          </p:cNvSpPr>
          <p:nvPr/>
        </p:nvSpPr>
        <p:spPr bwMode="auto">
          <a:xfrm>
            <a:off x="1295400" y="2574925"/>
            <a:ext cx="655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400">
                <a:latin typeface="Helvetica" pitchFamily="34" charset="0"/>
              </a:rPr>
              <a:t>If we measure the average energy of pixels in the image after applying a resizing operator…</a:t>
            </a:r>
          </a:p>
        </p:txBody>
      </p:sp>
      <p:sp>
        <p:nvSpPr>
          <p:cNvPr id="143367" name="Rectangle 7"/>
          <p:cNvSpPr>
            <a:spLocks noChangeArrowheads="1"/>
          </p:cNvSpPr>
          <p:nvPr/>
        </p:nvSpPr>
        <p:spPr bwMode="auto">
          <a:xfrm>
            <a:off x="1222375" y="3794125"/>
            <a:ext cx="440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2400">
                <a:latin typeface="Helvetica" pitchFamily="34" charset="0"/>
                <a:sym typeface="Wingdings" pitchFamily="2" charset="2"/>
              </a:rPr>
              <a:t>…the average should increase!</a:t>
            </a:r>
          </a:p>
        </p:txBody>
      </p:sp>
      <p:grpSp>
        <p:nvGrpSpPr>
          <p:cNvPr id="2" name="Group 12"/>
          <p:cNvGrpSpPr>
            <a:grpSpLocks/>
          </p:cNvGrpSpPr>
          <p:nvPr/>
        </p:nvGrpSpPr>
        <p:grpSpPr bwMode="auto">
          <a:xfrm>
            <a:off x="762000" y="4708525"/>
            <a:ext cx="7086600" cy="1371600"/>
            <a:chOff x="144" y="3264"/>
            <a:chExt cx="4464" cy="864"/>
          </a:xfrm>
        </p:grpSpPr>
        <p:sp>
          <p:nvSpPr>
            <p:cNvPr id="57353" name="Line 13"/>
            <p:cNvSpPr>
              <a:spLocks noChangeShapeType="1"/>
            </p:cNvSpPr>
            <p:nvPr/>
          </p:nvSpPr>
          <p:spPr bwMode="auto">
            <a:xfrm>
              <a:off x="1248" y="3264"/>
              <a:ext cx="0" cy="768"/>
            </a:xfrm>
            <a:prstGeom prst="line">
              <a:avLst/>
            </a:prstGeom>
            <a:noFill/>
            <a:ln w="38100">
              <a:solidFill>
                <a:schemeClr val="tx1"/>
              </a:solidFill>
              <a:round/>
              <a:headEnd type="triangle" w="med" len="lg"/>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4" name="Text Box 14"/>
            <p:cNvSpPr txBox="1">
              <a:spLocks noChangeArrowheads="1"/>
            </p:cNvSpPr>
            <p:nvPr/>
          </p:nvSpPr>
          <p:spPr bwMode="auto">
            <a:xfrm>
              <a:off x="144" y="3264"/>
              <a:ext cx="104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2400" i="1">
                  <a:latin typeface="Times New Roman" pitchFamily="18" charset="0"/>
                  <a:cs typeface="Times New Roman" pitchFamily="18" charset="0"/>
                </a:rPr>
                <a:t>Average Pixel Energy</a:t>
              </a:r>
            </a:p>
          </p:txBody>
        </p:sp>
        <p:sp>
          <p:nvSpPr>
            <p:cNvPr id="57355" name="Line 15"/>
            <p:cNvSpPr>
              <a:spLocks noChangeShapeType="1"/>
            </p:cNvSpPr>
            <p:nvPr/>
          </p:nvSpPr>
          <p:spPr bwMode="auto">
            <a:xfrm>
              <a:off x="1248" y="4032"/>
              <a:ext cx="1728" cy="0"/>
            </a:xfrm>
            <a:prstGeom prst="line">
              <a:avLst/>
            </a:prstGeom>
            <a:noFill/>
            <a:ln w="381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56" name="Text Box 16"/>
            <p:cNvSpPr txBox="1">
              <a:spLocks noChangeArrowheads="1"/>
            </p:cNvSpPr>
            <p:nvPr/>
          </p:nvSpPr>
          <p:spPr bwMode="auto">
            <a:xfrm>
              <a:off x="3024" y="3840"/>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Times New Roman" pitchFamily="18" charset="0"/>
                  <a:cs typeface="Times New Roman" pitchFamily="18" charset="0"/>
                </a:rPr>
                <a:t>Image Reduction</a:t>
              </a:r>
            </a:p>
          </p:txBody>
        </p:sp>
      </p:grpSp>
      <p:sp>
        <p:nvSpPr>
          <p:cNvPr id="143377" name="Freeform 17"/>
          <p:cNvSpPr>
            <a:spLocks/>
          </p:cNvSpPr>
          <p:nvPr/>
        </p:nvSpPr>
        <p:spPr bwMode="auto">
          <a:xfrm>
            <a:off x="2514600" y="4860925"/>
            <a:ext cx="2133600" cy="1066800"/>
          </a:xfrm>
          <a:custGeom>
            <a:avLst/>
            <a:gdLst>
              <a:gd name="T0" fmla="*/ 0 w 1344"/>
              <a:gd name="T1" fmla="*/ 2147483647 h 672"/>
              <a:gd name="T2" fmla="*/ 2147483647 w 1344"/>
              <a:gd name="T3" fmla="*/ 2147483647 h 672"/>
              <a:gd name="T4" fmla="*/ 2147483647 w 1344"/>
              <a:gd name="T5" fmla="*/ 2147483647 h 672"/>
              <a:gd name="T6" fmla="*/ 2147483647 w 1344"/>
              <a:gd name="T7" fmla="*/ 0 h 672"/>
              <a:gd name="T8" fmla="*/ 0 60000 65536"/>
              <a:gd name="T9" fmla="*/ 0 60000 65536"/>
              <a:gd name="T10" fmla="*/ 0 60000 65536"/>
              <a:gd name="T11" fmla="*/ 0 60000 65536"/>
              <a:gd name="T12" fmla="*/ 0 w 1344"/>
              <a:gd name="T13" fmla="*/ 0 h 672"/>
              <a:gd name="T14" fmla="*/ 1344 w 1344"/>
              <a:gd name="T15" fmla="*/ 672 h 672"/>
            </a:gdLst>
            <a:ahLst/>
            <a:cxnLst>
              <a:cxn ang="T8">
                <a:pos x="T0" y="T1"/>
              </a:cxn>
              <a:cxn ang="T9">
                <a:pos x="T2" y="T3"/>
              </a:cxn>
              <a:cxn ang="T10">
                <a:pos x="T4" y="T5"/>
              </a:cxn>
              <a:cxn ang="T11">
                <a:pos x="T6" y="T7"/>
              </a:cxn>
            </a:cxnLst>
            <a:rect l="T12" t="T13" r="T14" b="T15"/>
            <a:pathLst>
              <a:path w="1344" h="672">
                <a:moveTo>
                  <a:pt x="0" y="672"/>
                </a:moveTo>
                <a:lnTo>
                  <a:pt x="462" y="372"/>
                </a:lnTo>
                <a:lnTo>
                  <a:pt x="1032" y="198"/>
                </a:lnTo>
                <a:lnTo>
                  <a:pt x="1344" y="0"/>
                </a:ln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48</a:t>
            </a:fld>
            <a:endParaRPr lang="en-US" dirty="0"/>
          </a:p>
        </p:txBody>
      </p:sp>
    </p:spTree>
    <p:extLst>
      <p:ext uri="{BB962C8B-B14F-4D97-AF65-F5344CB8AC3E}">
        <p14:creationId xmlns:p14="http://schemas.microsoft.com/office/powerpoint/2010/main" val="29850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withEffect">
                                  <p:stCondLst>
                                    <p:cond delay="0"/>
                                  </p:stCondLst>
                                  <p:childTnLst>
                                    <p:animMotion origin="layout" path="M -3.33333E-6 2.96296E-6 L -3.33333E-6 -0.53773 " pathEditMode="relative" rAng="0" ptsTypes="AA">
                                      <p:cBhvr>
                                        <p:cTn id="6" dur="2000" fill="hold"/>
                                        <p:tgtEl>
                                          <p:spTgt spid="143365"/>
                                        </p:tgtEl>
                                        <p:attrNameLst>
                                          <p:attrName>ppt_x</p:attrName>
                                          <p:attrName>ppt_y</p:attrName>
                                        </p:attrNameLst>
                                      </p:cBhvr>
                                      <p:rCtr x="0" y="-269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3366"/>
                                        </p:tgtEl>
                                        <p:attrNameLst>
                                          <p:attrName>style.visibility</p:attrName>
                                        </p:attrNameLst>
                                      </p:cBhvr>
                                      <p:to>
                                        <p:strVal val="visible"/>
                                      </p:to>
                                    </p:set>
                                    <p:animEffect transition="in" filter="fade">
                                      <p:cBhvr>
                                        <p:cTn id="11" dur="1000"/>
                                        <p:tgtEl>
                                          <p:spTgt spid="143366"/>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3367"/>
                                        </p:tgtEl>
                                        <p:attrNameLst>
                                          <p:attrName>style.visibility</p:attrName>
                                        </p:attrNameLst>
                                      </p:cBhvr>
                                      <p:to>
                                        <p:strVal val="visible"/>
                                      </p:to>
                                    </p:set>
                                    <p:animEffect transition="in" filter="fade">
                                      <p:cBhvr>
                                        <p:cTn id="19" dur="1000"/>
                                        <p:tgtEl>
                                          <p:spTgt spid="14336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3377"/>
                                        </p:tgtEl>
                                        <p:attrNameLst>
                                          <p:attrName>style.visibility</p:attrName>
                                        </p:attrNameLst>
                                      </p:cBhvr>
                                      <p:to>
                                        <p:strVal val="visible"/>
                                      </p:to>
                                    </p:set>
                                    <p:animEffect transition="in" filter="wipe(down)">
                                      <p:cBhvr>
                                        <p:cTn id="22" dur="500"/>
                                        <p:tgtEl>
                                          <p:spTgt spid="143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P spid="143366" grpId="0"/>
      <p:bldP spid="143367" grpId="0"/>
      <p:bldP spid="14337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14"/>
          <p:cNvSpPr txBox="1">
            <a:spLocks noChangeArrowheads="1"/>
          </p:cNvSpPr>
          <p:nvPr/>
        </p:nvSpPr>
        <p:spPr bwMode="auto">
          <a:xfrm>
            <a:off x="6781800" y="5943600"/>
            <a:ext cx="16764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FF33CC"/>
                </a:solidFill>
                <a:latin typeface="Arial Black" pitchFamily="34" charset="0"/>
              </a:rPr>
              <a:t>optimal</a:t>
            </a:r>
            <a:endParaRPr lang="en-US" sz="2400" baseline="-25000">
              <a:solidFill>
                <a:srgbClr val="FF33CC"/>
              </a:solidFill>
              <a:latin typeface="Arial Black" pitchFamily="34" charset="0"/>
            </a:endParaRPr>
          </a:p>
        </p:txBody>
      </p:sp>
      <p:sp>
        <p:nvSpPr>
          <p:cNvPr id="58370" name="Title 51"/>
          <p:cNvSpPr>
            <a:spLocks noGrp="1"/>
          </p:cNvSpPr>
          <p:nvPr>
            <p:ph type="title"/>
          </p:nvPr>
        </p:nvSpPr>
        <p:spPr>
          <a:xfrm>
            <a:off x="457200" y="274638"/>
            <a:ext cx="4187826" cy="1143000"/>
          </a:xfrm>
        </p:spPr>
        <p:txBody>
          <a:bodyPr/>
          <a:lstStyle/>
          <a:p>
            <a:r>
              <a:rPr lang="en-US" smtClean="0"/>
              <a:t>Preserved Energy</a:t>
            </a:r>
          </a:p>
        </p:txBody>
      </p:sp>
      <p:sp>
        <p:nvSpPr>
          <p:cNvPr id="58371" name="Rectangle 61"/>
          <p:cNvSpPr>
            <a:spLocks noChangeArrowheads="1"/>
          </p:cNvSpPr>
          <p:nvPr/>
        </p:nvSpPr>
        <p:spPr bwMode="auto">
          <a:xfrm>
            <a:off x="3581400" y="457200"/>
            <a:ext cx="533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pic>
        <p:nvPicPr>
          <p:cNvPr id="58372" name="Picture 59" descr="Graph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42925"/>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3" descr="christmas_orig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43063"/>
            <a:ext cx="23812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rate_distortion_christmas_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4208463"/>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 descr="rate_distortion_christmas_optim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550" y="4208463"/>
            <a:ext cx="23812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rate_distortion_christmas_colum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4208463"/>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rate_distortion_christmas_se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125" y="4208463"/>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0"/>
          <p:cNvSpPr txBox="1">
            <a:spLocks noChangeArrowheads="1"/>
          </p:cNvSpPr>
          <p:nvPr/>
        </p:nvSpPr>
        <p:spPr bwMode="auto">
          <a:xfrm>
            <a:off x="257175" y="5953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FFFF"/>
                </a:solidFill>
                <a:latin typeface="Arial Black" pitchFamily="34" charset="0"/>
              </a:rPr>
              <a:t>crop</a:t>
            </a:r>
            <a:endParaRPr lang="en-US" sz="2400" baseline="-25000">
              <a:solidFill>
                <a:srgbClr val="00FFFF"/>
              </a:solidFill>
              <a:latin typeface="Arial Black" pitchFamily="34" charset="0"/>
            </a:endParaRPr>
          </a:p>
        </p:txBody>
      </p:sp>
      <p:sp>
        <p:nvSpPr>
          <p:cNvPr id="37" name="Text Box 11"/>
          <p:cNvSpPr txBox="1">
            <a:spLocks noChangeArrowheads="1"/>
          </p:cNvSpPr>
          <p:nvPr/>
        </p:nvSpPr>
        <p:spPr bwMode="auto">
          <a:xfrm>
            <a:off x="1828800" y="5953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FF0000"/>
                </a:solidFill>
                <a:latin typeface="Arial Black" pitchFamily="34" charset="0"/>
              </a:rPr>
              <a:t>column</a:t>
            </a:r>
            <a:endParaRPr lang="en-US" sz="2400" baseline="-25000">
              <a:solidFill>
                <a:srgbClr val="FF0000"/>
              </a:solidFill>
              <a:latin typeface="Arial Black" pitchFamily="34" charset="0"/>
            </a:endParaRPr>
          </a:p>
        </p:txBody>
      </p:sp>
      <p:sp>
        <p:nvSpPr>
          <p:cNvPr id="38" name="Text Box 12"/>
          <p:cNvSpPr txBox="1">
            <a:spLocks noChangeArrowheads="1"/>
          </p:cNvSpPr>
          <p:nvPr/>
        </p:nvSpPr>
        <p:spPr bwMode="auto">
          <a:xfrm>
            <a:off x="3409950" y="5953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chemeClr val="tx2"/>
                </a:solidFill>
                <a:latin typeface="Arial Black" pitchFamily="34" charset="0"/>
              </a:rPr>
              <a:t>seam</a:t>
            </a:r>
            <a:endParaRPr lang="en-US" sz="2400" baseline="-25000">
              <a:solidFill>
                <a:schemeClr val="tx2"/>
              </a:solidFill>
              <a:latin typeface="Arial Black" pitchFamily="34" charset="0"/>
            </a:endParaRPr>
          </a:p>
        </p:txBody>
      </p:sp>
      <p:pic>
        <p:nvPicPr>
          <p:cNvPr id="41" name="Picture 22" descr="Graph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9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1" descr="Graph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9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0" descr="Graph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9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 descr="Graph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9488" y="533400"/>
            <a:ext cx="39814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rate_distortion_christmas_grap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600" y="533400"/>
            <a:ext cx="39719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9" name="Text Box 17"/>
          <p:cNvSpPr txBox="1">
            <a:spLocks noChangeArrowheads="1"/>
          </p:cNvSpPr>
          <p:nvPr/>
        </p:nvSpPr>
        <p:spPr bwMode="auto">
          <a:xfrm>
            <a:off x="5257800" y="3505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solidFill>
                  <a:srgbClr val="000000"/>
                </a:solidFill>
                <a:latin typeface="Times New Roman" pitchFamily="18" charset="0"/>
                <a:cs typeface="Times New Roman" pitchFamily="18" charset="0"/>
              </a:rPr>
              <a:t>Image Reduction</a:t>
            </a:r>
          </a:p>
        </p:txBody>
      </p:sp>
      <p:sp>
        <p:nvSpPr>
          <p:cNvPr id="58390" name="Text Box 16"/>
          <p:cNvSpPr txBox="1">
            <a:spLocks noChangeArrowheads="1"/>
          </p:cNvSpPr>
          <p:nvPr/>
        </p:nvSpPr>
        <p:spPr bwMode="auto">
          <a:xfrm>
            <a:off x="3146425" y="2209800"/>
            <a:ext cx="1654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2400" i="1">
                <a:solidFill>
                  <a:srgbClr val="000000"/>
                </a:solidFill>
                <a:latin typeface="Times New Roman" pitchFamily="18" charset="0"/>
                <a:cs typeface="Times New Roman" pitchFamily="18" charset="0"/>
              </a:rPr>
              <a:t>Average Pixel Energy</a:t>
            </a:r>
          </a:p>
        </p:txBody>
      </p:sp>
      <p:sp>
        <p:nvSpPr>
          <p:cNvPr id="58391" name="Line 60"/>
          <p:cNvSpPr>
            <a:spLocks noChangeShapeType="1"/>
          </p:cNvSpPr>
          <p:nvPr/>
        </p:nvSpPr>
        <p:spPr bwMode="auto">
          <a:xfrm>
            <a:off x="7543800" y="3733800"/>
            <a:ext cx="838200" cy="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92" name="Line 62"/>
          <p:cNvSpPr>
            <a:spLocks noChangeShapeType="1"/>
          </p:cNvSpPr>
          <p:nvPr/>
        </p:nvSpPr>
        <p:spPr bwMode="auto">
          <a:xfrm flipV="1">
            <a:off x="4594225" y="1143000"/>
            <a:ext cx="0" cy="114300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93" name="AutoShape 63"/>
          <p:cNvSpPr>
            <a:spLocks/>
          </p:cNvSpPr>
          <p:nvPr/>
        </p:nvSpPr>
        <p:spPr bwMode="auto">
          <a:xfrm rot="5400000">
            <a:off x="1409700" y="266700"/>
            <a:ext cx="304800" cy="2362200"/>
          </a:xfrm>
          <a:prstGeom prst="leftBrace">
            <a:avLst>
              <a:gd name="adj1" fmla="val 64583"/>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49</a:t>
            </a:fld>
            <a:endParaRPr lang="en-US" dirty="0"/>
          </a:p>
        </p:txBody>
      </p:sp>
      <p:pic>
        <p:nvPicPr>
          <p:cNvPr id="28" name="Picture 5" descr="rate_distortion_christmas_pixe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6338" y="4191000"/>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3"/>
          <p:cNvSpPr txBox="1">
            <a:spLocks noChangeArrowheads="1"/>
          </p:cNvSpPr>
          <p:nvPr/>
        </p:nvSpPr>
        <p:spPr bwMode="auto">
          <a:xfrm>
            <a:off x="4981575" y="5935662"/>
            <a:ext cx="142875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FF00"/>
                </a:solidFill>
                <a:latin typeface="Arial Black" pitchFamily="34" charset="0"/>
              </a:rPr>
              <a:t>pixel</a:t>
            </a:r>
            <a:endParaRPr lang="en-US" sz="2400" baseline="-25000">
              <a:solidFill>
                <a:srgbClr val="00FF00"/>
              </a:solidFill>
              <a:latin typeface="Arial Black" pitchFamily="34" charset="0"/>
            </a:endParaRPr>
          </a:p>
        </p:txBody>
      </p:sp>
    </p:spTree>
    <p:extLst>
      <p:ext uri="{BB962C8B-B14F-4D97-AF65-F5344CB8AC3E}">
        <p14:creationId xmlns:p14="http://schemas.microsoft.com/office/powerpoint/2010/main" val="401112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6"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7328098" y="6416675"/>
            <a:ext cx="1587302" cy="365125"/>
          </a:xfrm>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34" y="0"/>
            <a:ext cx="8238428" cy="6324600"/>
          </a:xfrm>
          <a:prstGeom prst="rect">
            <a:avLst/>
          </a:prstGeom>
        </p:spPr>
      </p:pic>
      <p:sp>
        <p:nvSpPr>
          <p:cNvPr id="6" name="Rectangle 5"/>
          <p:cNvSpPr/>
          <p:nvPr/>
        </p:nvSpPr>
        <p:spPr>
          <a:xfrm>
            <a:off x="228600" y="457200"/>
            <a:ext cx="3048000" cy="685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8600"/>
            <a:ext cx="3048000" cy="1143000"/>
          </a:xfrm>
        </p:spPr>
        <p:txBody>
          <a:bodyPr/>
          <a:lstStyle/>
          <a:p>
            <a:r>
              <a:rPr lang="en-US" dirty="0" smtClean="0"/>
              <a:t>Page Layout</a:t>
            </a:r>
            <a:endParaRPr lang="en-US" dirty="0"/>
          </a:p>
        </p:txBody>
      </p:sp>
    </p:spTree>
    <p:extLst>
      <p:ext uri="{BB962C8B-B14F-4D97-AF65-F5344CB8AC3E}">
        <p14:creationId xmlns:p14="http://schemas.microsoft.com/office/powerpoint/2010/main" val="154449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idx="4294967295"/>
          </p:nvPr>
        </p:nvSpPr>
        <p:spPr/>
        <p:txBody>
          <a:bodyPr/>
          <a:lstStyle/>
          <a:p>
            <a:pPr eaLnBrk="1" hangingPunct="1"/>
            <a:r>
              <a:rPr lang="en-US" smtClean="0"/>
              <a:t>Both Dimensions?</a:t>
            </a:r>
          </a:p>
        </p:txBody>
      </p:sp>
      <p:sp>
        <p:nvSpPr>
          <p:cNvPr id="4101" name="Rectangle 7"/>
          <p:cNvSpPr>
            <a:spLocks noGrp="1" noChangeArrowheads="1"/>
          </p:cNvSpPr>
          <p:nvPr>
            <p:ph type="body" sz="half" idx="4294967295"/>
          </p:nvPr>
        </p:nvSpPr>
        <p:spPr>
          <a:xfrm>
            <a:off x="381000" y="1295400"/>
            <a:ext cx="8415338" cy="2514600"/>
          </a:xfrm>
        </p:spPr>
        <p:txBody>
          <a:bodyPr>
            <a:normAutofit fontScale="92500" lnSpcReduction="10000"/>
          </a:bodyPr>
          <a:lstStyle/>
          <a:p>
            <a:pPr marL="260142" indent="-260142" eaLnBrk="1" hangingPunct="1">
              <a:defRPr/>
            </a:pPr>
            <a:r>
              <a:rPr lang="en-US" sz="2800" dirty="0" smtClean="0"/>
              <a:t>m x n </a:t>
            </a:r>
            <a:r>
              <a:rPr lang="en-US" sz="2800" dirty="0" smtClean="0">
                <a:sym typeface="Wingdings" pitchFamily="2" charset="2"/>
              </a:rPr>
              <a:t> m’ x n’</a:t>
            </a:r>
          </a:p>
          <a:p>
            <a:pPr marL="260142" indent="-260142" eaLnBrk="1" hangingPunct="1">
              <a:defRPr/>
            </a:pPr>
            <a:endParaRPr lang="en-US" sz="2500" dirty="0" smtClean="0"/>
          </a:p>
          <a:p>
            <a:pPr marL="260142" indent="-260142" eaLnBrk="1" hangingPunct="1">
              <a:defRPr/>
            </a:pPr>
            <a:r>
              <a:rPr lang="en-US" sz="2500" dirty="0" smtClean="0"/>
              <a:t>Remove </a:t>
            </a:r>
            <a:r>
              <a:rPr lang="en-US" sz="2500" dirty="0"/>
              <a:t>horizontal seam first?</a:t>
            </a:r>
          </a:p>
          <a:p>
            <a:pPr marL="260142" indent="-260142" eaLnBrk="1" hangingPunct="1">
              <a:defRPr/>
            </a:pPr>
            <a:r>
              <a:rPr lang="en-US" sz="2500" dirty="0"/>
              <a:t>Remove vertical seams first?</a:t>
            </a:r>
          </a:p>
          <a:p>
            <a:pPr marL="260142" indent="-260142" eaLnBrk="1" hangingPunct="1">
              <a:defRPr/>
            </a:pPr>
            <a:r>
              <a:rPr lang="en-US" sz="2500" dirty="0"/>
              <a:t>Alternate between the two?</a:t>
            </a:r>
          </a:p>
          <a:p>
            <a:pPr marL="260142" indent="-260142" eaLnBrk="1" hangingPunct="1">
              <a:defRPr/>
            </a:pPr>
            <a:r>
              <a:rPr lang="en-US" sz="2500" dirty="0"/>
              <a:t>The optimal order can be found! </a:t>
            </a:r>
            <a:r>
              <a:rPr lang="en-US" sz="2500" dirty="0">
                <a:sym typeface="Wingdings" pitchFamily="2" charset="2"/>
              </a:rPr>
              <a:t> Dynamic </a:t>
            </a:r>
            <a:r>
              <a:rPr lang="en-US" sz="2500" dirty="0" err="1" smtClean="0">
                <a:sym typeface="Wingdings" pitchFamily="2" charset="2"/>
              </a:rPr>
              <a:t>Prog</a:t>
            </a:r>
            <a:r>
              <a:rPr lang="en-US" sz="2500" dirty="0" smtClean="0">
                <a:sym typeface="Wingdings" pitchFamily="2" charset="2"/>
              </a:rPr>
              <a:t> (again</a:t>
            </a:r>
            <a:r>
              <a:rPr lang="en-US" sz="2500" dirty="0">
                <a:sym typeface="Wingdings" pitchFamily="2" charset="2"/>
              </a:rPr>
              <a:t>)</a:t>
            </a:r>
            <a:endParaRPr lang="en-US" sz="2500" dirty="0"/>
          </a:p>
        </p:txBody>
      </p:sp>
      <p:pic>
        <p:nvPicPr>
          <p:cNvPr id="4102" name="Picture 5" descr="butterfly_retarget_optim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598988"/>
            <a:ext cx="20796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AutoShape 8"/>
          <p:cNvSpPr>
            <a:spLocks noChangeArrowheads="1"/>
          </p:cNvSpPr>
          <p:nvPr/>
        </p:nvSpPr>
        <p:spPr bwMode="auto">
          <a:xfrm>
            <a:off x="5105400" y="4979988"/>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graphicFrame>
        <p:nvGraphicFramePr>
          <p:cNvPr id="4098" name="Object 9"/>
          <p:cNvGraphicFramePr>
            <a:graphicFrameLocks noChangeAspect="1"/>
          </p:cNvGraphicFramePr>
          <p:nvPr/>
        </p:nvGraphicFramePr>
        <p:xfrm>
          <a:off x="1143000" y="3810000"/>
          <a:ext cx="3657600" cy="2667000"/>
        </p:xfrm>
        <a:graphic>
          <a:graphicData uri="http://schemas.openxmlformats.org/presentationml/2006/ole">
            <mc:AlternateContent xmlns:mc="http://schemas.openxmlformats.org/markup-compatibility/2006">
              <mc:Choice xmlns:v="urn:schemas-microsoft-com:vml" Requires="v">
                <p:oleObj spid="_x0000_s175141" name="Bitmap Image" r:id="rId5" imgW="5172797" imgH="3772427" progId="Paint.Picture">
                  <p:embed/>
                </p:oleObj>
              </mc:Choice>
              <mc:Fallback>
                <p:oleObj name="Bitmap Image" r:id="rId5" imgW="5172797" imgH="3772427"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810000"/>
                        <a:ext cx="3657600" cy="2667000"/>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50</a:t>
            </a:fld>
            <a:endParaRPr lang="en-US" dirty="0"/>
          </a:p>
        </p:txBody>
      </p:sp>
    </p:spTree>
    <p:extLst>
      <p:ext uri="{BB962C8B-B14F-4D97-AF65-F5344CB8AC3E}">
        <p14:creationId xmlns:p14="http://schemas.microsoft.com/office/powerpoint/2010/main" val="175792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0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1">
                                            <p:txEl>
                                              <p:pRg st="5" end="5"/>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2000"/>
                                        <p:tgtEl>
                                          <p:spTgt spid="409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20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animEffect transition="in" filter="fade">
                                      <p:cBhvr>
                                        <p:cTn id="23"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p:bldP spid="410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2"/>
          <p:cNvSpPr>
            <a:spLocks noGrp="1"/>
          </p:cNvSpPr>
          <p:nvPr>
            <p:ph type="title"/>
          </p:nvPr>
        </p:nvSpPr>
        <p:spPr>
          <a:xfrm>
            <a:off x="1665288" y="415925"/>
            <a:ext cx="7143750" cy="438150"/>
          </a:xfrm>
        </p:spPr>
        <p:txBody>
          <a:bodyPr>
            <a:normAutofit fontScale="90000"/>
          </a:bodyPr>
          <a:lstStyle/>
          <a:p>
            <a:r>
              <a:rPr lang="en-US" smtClean="0"/>
              <a:t>Retargeting in Both Dimensions</a:t>
            </a:r>
          </a:p>
        </p:txBody>
      </p:sp>
      <p:sp>
        <p:nvSpPr>
          <p:cNvPr id="10244" name="Content Placeholder 3"/>
          <p:cNvSpPr>
            <a:spLocks noGrp="1"/>
          </p:cNvSpPr>
          <p:nvPr>
            <p:ph idx="1"/>
          </p:nvPr>
        </p:nvSpPr>
        <p:spPr>
          <a:xfrm>
            <a:off x="381000" y="1219200"/>
            <a:ext cx="8439150" cy="2014538"/>
          </a:xfrm>
        </p:spPr>
        <p:txBody>
          <a:bodyPr/>
          <a:lstStyle/>
          <a:p>
            <a:r>
              <a:rPr lang="en-US" dirty="0" smtClean="0"/>
              <a:t>The recursion relation:</a:t>
            </a:r>
          </a:p>
          <a:p>
            <a:endParaRPr lang="en-US" dirty="0" smtClean="0"/>
          </a:p>
          <a:p>
            <a:endParaRPr lang="en-US" dirty="0" smtClean="0"/>
          </a:p>
          <a:p>
            <a:endParaRPr lang="en-US" dirty="0" smtClean="0"/>
          </a:p>
          <a:p>
            <a:endParaRPr lang="en-US" dirty="0" smtClean="0"/>
          </a:p>
        </p:txBody>
      </p:sp>
      <p:pic>
        <p:nvPicPr>
          <p:cNvPr id="102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60563"/>
            <a:ext cx="64770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51</a:t>
            </a:fld>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288" y="3398837"/>
            <a:ext cx="52292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640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288" y="2743200"/>
            <a:ext cx="52292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2"/>
          <p:cNvSpPr>
            <a:spLocks noGrp="1"/>
          </p:cNvSpPr>
          <p:nvPr>
            <p:ph type="title"/>
          </p:nvPr>
        </p:nvSpPr>
        <p:spPr>
          <a:xfrm>
            <a:off x="1665288" y="415925"/>
            <a:ext cx="7143750" cy="438150"/>
          </a:xfrm>
        </p:spPr>
        <p:txBody>
          <a:bodyPr>
            <a:normAutofit fontScale="90000"/>
          </a:bodyPr>
          <a:lstStyle/>
          <a:p>
            <a:r>
              <a:rPr lang="en-US" smtClean="0"/>
              <a:t>Retargeting in Both Dimensions</a:t>
            </a:r>
          </a:p>
        </p:txBody>
      </p:sp>
      <p:sp>
        <p:nvSpPr>
          <p:cNvPr id="10244" name="Content Placeholder 3"/>
          <p:cNvSpPr>
            <a:spLocks noGrp="1"/>
          </p:cNvSpPr>
          <p:nvPr>
            <p:ph idx="1"/>
          </p:nvPr>
        </p:nvSpPr>
        <p:spPr>
          <a:xfrm>
            <a:off x="381000" y="1219200"/>
            <a:ext cx="8439150" cy="2014538"/>
          </a:xfrm>
        </p:spPr>
        <p:txBody>
          <a:bodyPr/>
          <a:lstStyle/>
          <a:p>
            <a:r>
              <a:rPr lang="en-US" smtClean="0"/>
              <a:t>The recursion relation:</a:t>
            </a:r>
          </a:p>
          <a:p>
            <a:endParaRPr lang="en-US" smtClean="0"/>
          </a:p>
          <a:p>
            <a:endParaRPr lang="en-US" smtClean="0"/>
          </a:p>
          <a:p>
            <a:endParaRPr lang="en-US" smtClean="0"/>
          </a:p>
          <a:p>
            <a:endParaRPr lang="en-US" smtClean="0"/>
          </a:p>
        </p:txBody>
      </p:sp>
      <p:pic>
        <p:nvPicPr>
          <p:cNvPr id="102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960563"/>
            <a:ext cx="64770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butterfly_retarget_optim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598988"/>
            <a:ext cx="20796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AutoShape 8"/>
          <p:cNvSpPr>
            <a:spLocks noChangeArrowheads="1"/>
          </p:cNvSpPr>
          <p:nvPr/>
        </p:nvSpPr>
        <p:spPr bwMode="auto">
          <a:xfrm>
            <a:off x="5105400" y="4979988"/>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graphicFrame>
        <p:nvGraphicFramePr>
          <p:cNvPr id="10242" name="Object 9"/>
          <p:cNvGraphicFramePr>
            <a:graphicFrameLocks noChangeAspect="1"/>
          </p:cNvGraphicFramePr>
          <p:nvPr/>
        </p:nvGraphicFramePr>
        <p:xfrm>
          <a:off x="1143000" y="3810000"/>
          <a:ext cx="3657600" cy="2667000"/>
        </p:xfrm>
        <a:graphic>
          <a:graphicData uri="http://schemas.openxmlformats.org/presentationml/2006/ole">
            <mc:AlternateContent xmlns:mc="http://schemas.openxmlformats.org/markup-compatibility/2006">
              <mc:Choice xmlns:v="urn:schemas-microsoft-com:vml" Requires="v">
                <p:oleObj spid="_x0000_s181252" name="Bitmap Image" r:id="rId6" imgW="5172797" imgH="3772427" progId="Paint.Picture">
                  <p:embed/>
                </p:oleObj>
              </mc:Choice>
              <mc:Fallback>
                <p:oleObj name="Bitmap Image" r:id="rId6" imgW="5172797" imgH="377242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810000"/>
                        <a:ext cx="3657600" cy="2667000"/>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52</a:t>
            </a:fld>
            <a:endParaRPr lang="en-US" dirty="0"/>
          </a:p>
        </p:txBody>
      </p:sp>
    </p:spTree>
    <p:extLst>
      <p:ext uri="{BB962C8B-B14F-4D97-AF65-F5344CB8AC3E}">
        <p14:creationId xmlns:p14="http://schemas.microsoft.com/office/powerpoint/2010/main" val="1312225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a:lstStyle/>
          <a:p>
            <a:pPr eaLnBrk="1" hangingPunct="1"/>
            <a:r>
              <a:rPr lang="en-US" smtClean="0"/>
              <a:t>Optimal Order Map</a:t>
            </a:r>
          </a:p>
        </p:txBody>
      </p:sp>
      <p:graphicFrame>
        <p:nvGraphicFramePr>
          <p:cNvPr id="128003" name="Group 3"/>
          <p:cNvGraphicFramePr>
            <a:graphicFrameLocks noGrp="1"/>
          </p:cNvGraphicFramePr>
          <p:nvPr/>
        </p:nvGraphicFramePr>
        <p:xfrm>
          <a:off x="1524000" y="1879600"/>
          <a:ext cx="6096000" cy="4064002"/>
        </p:xfrm>
        <a:graphic>
          <a:graphicData uri="http://schemas.openxmlformats.org/drawingml/2006/table">
            <a:tbl>
              <a:tblPr/>
              <a:tblGrid>
                <a:gridCol w="1016000"/>
                <a:gridCol w="1003300"/>
                <a:gridCol w="1028700"/>
                <a:gridCol w="1016000"/>
                <a:gridCol w="1016000"/>
                <a:gridCol w="1016000"/>
              </a:tblGrid>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dirty="0" smtClean="0">
                          <a:ln>
                            <a:noFill/>
                          </a:ln>
                          <a:solidFill>
                            <a:schemeClr val="tx1"/>
                          </a:solidFill>
                          <a:effectLst/>
                          <a:latin typeface="Times New Roman" pitchFamily="18" charset="0"/>
                          <a:ea typeface="宋体" pitchFamily="2" charset="-122"/>
                        </a:rPr>
                        <a:t>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dirty="0" smtClean="0">
                          <a:ln>
                            <a:noFill/>
                          </a:ln>
                          <a:solidFill>
                            <a:schemeClr val="tx1"/>
                          </a:solidFill>
                          <a:effectLst/>
                          <a:latin typeface="Times New Roman" pitchFamily="18" charset="0"/>
                          <a:ea typeface="宋体" pitchFamily="2" charset="-122"/>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16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19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16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22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28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19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dirty="0" smtClean="0">
                          <a:ln>
                            <a:noFill/>
                          </a:ln>
                          <a:solidFill>
                            <a:schemeClr val="tx1"/>
                          </a:solidFill>
                          <a:effectLst/>
                          <a:latin typeface="Times New Roman" pitchFamily="18" charset="0"/>
                          <a:ea typeface="宋体" pitchFamily="2" charset="-122"/>
                        </a:rPr>
                        <a:t>35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24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29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dirty="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32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dirty="0" smtClean="0">
                          <a:ln>
                            <a:noFill/>
                          </a:ln>
                          <a:solidFill>
                            <a:schemeClr val="tx1"/>
                          </a:solidFill>
                          <a:effectLst/>
                          <a:latin typeface="Times New Roman" pitchFamily="18" charset="0"/>
                          <a:ea typeface="宋体" pitchFamily="2" charset="-122"/>
                        </a:rPr>
                        <a:t>33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dirty="0" smtClean="0">
                        <a:ln>
                          <a:noFill/>
                        </a:ln>
                        <a:solidFill>
                          <a:schemeClr val="tx1"/>
                        </a:solidFill>
                        <a:effectLst/>
                        <a:latin typeface="Times New Roman" pitchFamily="18"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dirty="0" smtClean="0">
                          <a:ln>
                            <a:noFill/>
                          </a:ln>
                          <a:solidFill>
                            <a:schemeClr val="tx1"/>
                          </a:solidFill>
                          <a:effectLst/>
                          <a:latin typeface="Times New Roman" pitchFamily="18" charset="0"/>
                          <a:ea typeface="宋体" pitchFamily="2" charset="-122"/>
                        </a:rPr>
                        <a:t>41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sz="2800" b="0" i="0" u="none" strike="noStrike" cap="none" normalizeH="0" baseline="0" smtClean="0">
                          <a:ln>
                            <a:noFill/>
                          </a:ln>
                          <a:solidFill>
                            <a:schemeClr val="tx1"/>
                          </a:solidFill>
                          <a:effectLst/>
                          <a:latin typeface="Times New Roman" pitchFamily="18" charset="0"/>
                          <a:ea typeface="宋体" pitchFamily="2" charset="-122"/>
                        </a:rPr>
                        <a:t>35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sz="2800" b="0" i="0" u="none" strike="noStrike" cap="none" normalizeH="0" baseline="0" dirty="0" smtClean="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9446" name="Text Box 54"/>
          <p:cNvSpPr txBox="1">
            <a:spLocks noChangeArrowheads="1"/>
          </p:cNvSpPr>
          <p:nvPr/>
        </p:nvSpPr>
        <p:spPr bwMode="auto">
          <a:xfrm rot="-5400000">
            <a:off x="-912019" y="3818732"/>
            <a:ext cx="3748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i="1">
                <a:latin typeface="Times New Roman" pitchFamily="18" charset="0"/>
                <a:cs typeface="Times New Roman" pitchFamily="18" charset="0"/>
              </a:rPr>
              <a:t>Removal of </a:t>
            </a:r>
            <a:r>
              <a:rPr lang="en-US" sz="2400" b="1" i="1">
                <a:latin typeface="Times New Roman" pitchFamily="18" charset="0"/>
                <a:cs typeface="Times New Roman" pitchFamily="18" charset="0"/>
              </a:rPr>
              <a:t>horizontal</a:t>
            </a:r>
            <a:r>
              <a:rPr lang="en-US" sz="2400" i="1">
                <a:latin typeface="Times New Roman" pitchFamily="18" charset="0"/>
                <a:cs typeface="Times New Roman" pitchFamily="18" charset="0"/>
              </a:rPr>
              <a:t> seams</a:t>
            </a:r>
          </a:p>
        </p:txBody>
      </p:sp>
      <p:sp>
        <p:nvSpPr>
          <p:cNvPr id="59447" name="Text Box 55"/>
          <p:cNvSpPr txBox="1">
            <a:spLocks noChangeArrowheads="1"/>
          </p:cNvSpPr>
          <p:nvPr/>
        </p:nvSpPr>
        <p:spPr bwMode="auto">
          <a:xfrm>
            <a:off x="2400300" y="1247775"/>
            <a:ext cx="3389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i="1">
                <a:latin typeface="Times New Roman" pitchFamily="18" charset="0"/>
                <a:cs typeface="Times New Roman" pitchFamily="18" charset="0"/>
              </a:rPr>
              <a:t>Removal of </a:t>
            </a:r>
            <a:r>
              <a:rPr lang="en-US" sz="2400" b="1" i="1">
                <a:latin typeface="Times New Roman" pitchFamily="18" charset="0"/>
                <a:cs typeface="Times New Roman" pitchFamily="18" charset="0"/>
              </a:rPr>
              <a:t>vertical</a:t>
            </a:r>
            <a:r>
              <a:rPr lang="en-US" sz="2400" i="1">
                <a:latin typeface="Times New Roman" pitchFamily="18" charset="0"/>
                <a:cs typeface="Times New Roman" pitchFamily="18" charset="0"/>
              </a:rPr>
              <a:t> seams</a:t>
            </a:r>
          </a:p>
        </p:txBody>
      </p:sp>
      <p:sp>
        <p:nvSpPr>
          <p:cNvPr id="59448" name="AutoShape 56"/>
          <p:cNvSpPr>
            <a:spLocks noChangeArrowheads="1"/>
          </p:cNvSpPr>
          <p:nvPr/>
        </p:nvSpPr>
        <p:spPr bwMode="auto">
          <a:xfrm rot="5400000">
            <a:off x="1758951" y="2581275"/>
            <a:ext cx="544512"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49" name="AutoShape 57"/>
          <p:cNvSpPr>
            <a:spLocks noChangeArrowheads="1"/>
          </p:cNvSpPr>
          <p:nvPr/>
        </p:nvSpPr>
        <p:spPr bwMode="auto">
          <a:xfrm rot="5400000">
            <a:off x="1758950" y="3265488"/>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50" name="AutoShape 58"/>
          <p:cNvSpPr>
            <a:spLocks noChangeArrowheads="1"/>
          </p:cNvSpPr>
          <p:nvPr/>
        </p:nvSpPr>
        <p:spPr bwMode="auto">
          <a:xfrm rot="5400000">
            <a:off x="1758950" y="3929063"/>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51" name="AutoShape 59"/>
          <p:cNvSpPr>
            <a:spLocks noChangeArrowheads="1"/>
          </p:cNvSpPr>
          <p:nvPr/>
        </p:nvSpPr>
        <p:spPr bwMode="auto">
          <a:xfrm rot="5400000">
            <a:off x="1758950" y="4602163"/>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52" name="AutoShape 60"/>
          <p:cNvSpPr>
            <a:spLocks noChangeArrowheads="1"/>
          </p:cNvSpPr>
          <p:nvPr/>
        </p:nvSpPr>
        <p:spPr bwMode="auto">
          <a:xfrm rot="5400000">
            <a:off x="1758950" y="5303838"/>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53" name="AutoShape 61"/>
          <p:cNvSpPr>
            <a:spLocks noChangeArrowheads="1"/>
          </p:cNvSpPr>
          <p:nvPr/>
        </p:nvSpPr>
        <p:spPr bwMode="auto">
          <a:xfrm rot="5400000">
            <a:off x="2746376" y="5299075"/>
            <a:ext cx="544512"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54" name="AutoShape 62"/>
          <p:cNvSpPr>
            <a:spLocks noChangeArrowheads="1"/>
          </p:cNvSpPr>
          <p:nvPr/>
        </p:nvSpPr>
        <p:spPr bwMode="auto">
          <a:xfrm rot="5400000">
            <a:off x="3771900" y="5303838"/>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55" name="AutoShape 63"/>
          <p:cNvSpPr>
            <a:spLocks noChangeArrowheads="1"/>
          </p:cNvSpPr>
          <p:nvPr/>
        </p:nvSpPr>
        <p:spPr bwMode="auto">
          <a:xfrm>
            <a:off x="2746375" y="1922463"/>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59456" name="AutoShape 64"/>
          <p:cNvSpPr>
            <a:spLocks noChangeArrowheads="1"/>
          </p:cNvSpPr>
          <p:nvPr/>
        </p:nvSpPr>
        <p:spPr bwMode="auto">
          <a:xfrm>
            <a:off x="3770313" y="1922463"/>
            <a:ext cx="544512"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59457" name="AutoShape 65"/>
          <p:cNvSpPr>
            <a:spLocks noChangeArrowheads="1"/>
          </p:cNvSpPr>
          <p:nvPr/>
        </p:nvSpPr>
        <p:spPr bwMode="auto">
          <a:xfrm>
            <a:off x="4775200" y="1922463"/>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59458" name="AutoShape 66"/>
          <p:cNvSpPr>
            <a:spLocks noChangeArrowheads="1"/>
          </p:cNvSpPr>
          <p:nvPr/>
        </p:nvSpPr>
        <p:spPr bwMode="auto">
          <a:xfrm rot="5400000">
            <a:off x="2746375" y="2595563"/>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59" name="AutoShape 67"/>
          <p:cNvSpPr>
            <a:spLocks noChangeArrowheads="1"/>
          </p:cNvSpPr>
          <p:nvPr/>
        </p:nvSpPr>
        <p:spPr bwMode="auto">
          <a:xfrm rot="5400000">
            <a:off x="2746375" y="3249613"/>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60" name="AutoShape 68"/>
          <p:cNvSpPr>
            <a:spLocks noChangeArrowheads="1"/>
          </p:cNvSpPr>
          <p:nvPr/>
        </p:nvSpPr>
        <p:spPr bwMode="auto">
          <a:xfrm rot="5400000">
            <a:off x="2746375" y="3903663"/>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61" name="AutoShape 69"/>
          <p:cNvSpPr>
            <a:spLocks noChangeArrowheads="1"/>
          </p:cNvSpPr>
          <p:nvPr/>
        </p:nvSpPr>
        <p:spPr bwMode="auto">
          <a:xfrm>
            <a:off x="2744788" y="4630738"/>
            <a:ext cx="544512"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59462" name="AutoShape 70"/>
          <p:cNvSpPr>
            <a:spLocks noChangeArrowheads="1"/>
          </p:cNvSpPr>
          <p:nvPr/>
        </p:nvSpPr>
        <p:spPr bwMode="auto">
          <a:xfrm>
            <a:off x="3770313" y="2614613"/>
            <a:ext cx="544512"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59463" name="AutoShape 71"/>
          <p:cNvSpPr>
            <a:spLocks noChangeArrowheads="1"/>
          </p:cNvSpPr>
          <p:nvPr/>
        </p:nvSpPr>
        <p:spPr bwMode="auto">
          <a:xfrm>
            <a:off x="3770313" y="3259138"/>
            <a:ext cx="544512"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59464" name="AutoShape 72"/>
          <p:cNvSpPr>
            <a:spLocks noChangeArrowheads="1"/>
          </p:cNvSpPr>
          <p:nvPr/>
        </p:nvSpPr>
        <p:spPr bwMode="auto">
          <a:xfrm rot="5400000">
            <a:off x="3770312" y="4649788"/>
            <a:ext cx="544513" cy="592138"/>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65" name="AutoShape 73"/>
          <p:cNvSpPr>
            <a:spLocks noChangeArrowheads="1"/>
          </p:cNvSpPr>
          <p:nvPr/>
        </p:nvSpPr>
        <p:spPr bwMode="auto">
          <a:xfrm rot="5400000">
            <a:off x="3771900" y="3951288"/>
            <a:ext cx="544513" cy="592137"/>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59466" name="AutoShape 74"/>
          <p:cNvSpPr>
            <a:spLocks noChangeArrowheads="1"/>
          </p:cNvSpPr>
          <p:nvPr/>
        </p:nvSpPr>
        <p:spPr bwMode="auto">
          <a:xfrm>
            <a:off x="4775200" y="2600325"/>
            <a:ext cx="544513" cy="592138"/>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59467" name="AutoShape 75"/>
          <p:cNvSpPr>
            <a:spLocks noChangeArrowheads="1"/>
          </p:cNvSpPr>
          <p:nvPr/>
        </p:nvSpPr>
        <p:spPr bwMode="auto">
          <a:xfrm rot="5400000">
            <a:off x="4776788" y="3263900"/>
            <a:ext cx="544512" cy="592138"/>
          </a:xfrm>
          <a:prstGeom prst="leftArrow">
            <a:avLst>
              <a:gd name="adj1" fmla="val 43593"/>
              <a:gd name="adj2" fmla="val 50829"/>
            </a:avLst>
          </a:prstGeom>
          <a:solidFill>
            <a:srgbClr val="00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latin typeface="Helvetica" pitchFamily="34" charset="0"/>
            </a:endParaRPr>
          </a:p>
        </p:txBody>
      </p:sp>
      <p:sp>
        <p:nvSpPr>
          <p:cNvPr id="128083" name="Line 83"/>
          <p:cNvSpPr>
            <a:spLocks noChangeShapeType="1"/>
          </p:cNvSpPr>
          <p:nvPr/>
        </p:nvSpPr>
        <p:spPr bwMode="auto">
          <a:xfrm flipV="1">
            <a:off x="5105400" y="2870200"/>
            <a:ext cx="0" cy="685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84" name="Line 84"/>
          <p:cNvSpPr>
            <a:spLocks noChangeShapeType="1"/>
          </p:cNvSpPr>
          <p:nvPr/>
        </p:nvSpPr>
        <p:spPr bwMode="auto">
          <a:xfrm flipV="1">
            <a:off x="4038600" y="2908300"/>
            <a:ext cx="1066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85" name="Line 85"/>
          <p:cNvSpPr>
            <a:spLocks noChangeShapeType="1"/>
          </p:cNvSpPr>
          <p:nvPr/>
        </p:nvSpPr>
        <p:spPr bwMode="auto">
          <a:xfrm flipV="1">
            <a:off x="3048000" y="2908300"/>
            <a:ext cx="990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86" name="Line 86"/>
          <p:cNvSpPr>
            <a:spLocks noChangeShapeType="1"/>
          </p:cNvSpPr>
          <p:nvPr/>
        </p:nvSpPr>
        <p:spPr bwMode="auto">
          <a:xfrm flipV="1">
            <a:off x="3048000" y="2222500"/>
            <a:ext cx="0" cy="7143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87" name="Line 87"/>
          <p:cNvSpPr>
            <a:spLocks noChangeShapeType="1"/>
          </p:cNvSpPr>
          <p:nvPr/>
        </p:nvSpPr>
        <p:spPr bwMode="auto">
          <a:xfrm flipV="1">
            <a:off x="2057400" y="2222500"/>
            <a:ext cx="990600" cy="0"/>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53</a:t>
            </a:fld>
            <a:endParaRPr lang="en-US" dirty="0"/>
          </a:p>
        </p:txBody>
      </p:sp>
    </p:spTree>
    <p:extLst>
      <p:ext uri="{BB962C8B-B14F-4D97-AF65-F5344CB8AC3E}">
        <p14:creationId xmlns:p14="http://schemas.microsoft.com/office/powerpoint/2010/main" val="88003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128003"/>
                                        </p:tgtEl>
                                      </p:cBhvr>
                                    </p:animEffect>
                                    <p:set>
                                      <p:cBhvr>
                                        <p:cTn id="7" dur="1" fill="hold">
                                          <p:stCondLst>
                                            <p:cond delay="999"/>
                                          </p:stCondLst>
                                        </p:cTn>
                                        <p:tgtEl>
                                          <p:spTgt spid="12800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8083"/>
                                        </p:tgtEl>
                                        <p:attrNameLst>
                                          <p:attrName>style.visibility</p:attrName>
                                        </p:attrNameLst>
                                      </p:cBhvr>
                                      <p:to>
                                        <p:strVal val="visible"/>
                                      </p:to>
                                    </p:set>
                                    <p:animEffect transition="in" filter="wipe(down)">
                                      <p:cBhvr>
                                        <p:cTn id="12" dur="500"/>
                                        <p:tgtEl>
                                          <p:spTgt spid="128083"/>
                                        </p:tgtEl>
                                      </p:cBhvr>
                                    </p:animEffect>
                                  </p:childTnLst>
                                </p:cTn>
                              </p:par>
                            </p:childTnLst>
                          </p:cTn>
                        </p:par>
                        <p:par>
                          <p:cTn id="13" fill="hold" nodeType="afterGroup">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28084"/>
                                        </p:tgtEl>
                                        <p:attrNameLst>
                                          <p:attrName>style.visibility</p:attrName>
                                        </p:attrNameLst>
                                      </p:cBhvr>
                                      <p:to>
                                        <p:strVal val="visible"/>
                                      </p:to>
                                    </p:set>
                                    <p:animEffect transition="in" filter="wipe(right)">
                                      <p:cBhvr>
                                        <p:cTn id="16" dur="500"/>
                                        <p:tgtEl>
                                          <p:spTgt spid="128084"/>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28085"/>
                                        </p:tgtEl>
                                        <p:attrNameLst>
                                          <p:attrName>style.visibility</p:attrName>
                                        </p:attrNameLst>
                                      </p:cBhvr>
                                      <p:to>
                                        <p:strVal val="visible"/>
                                      </p:to>
                                    </p:set>
                                    <p:animEffect transition="in" filter="wipe(right)">
                                      <p:cBhvr>
                                        <p:cTn id="20" dur="500"/>
                                        <p:tgtEl>
                                          <p:spTgt spid="128085"/>
                                        </p:tgtEl>
                                      </p:cBhvr>
                                    </p:animEffect>
                                  </p:childTnLst>
                                </p:cTn>
                              </p:par>
                            </p:childTnLst>
                          </p:cTn>
                        </p:par>
                        <p:par>
                          <p:cTn id="21" fill="hold" nodeType="afterGroup">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28086"/>
                                        </p:tgtEl>
                                        <p:attrNameLst>
                                          <p:attrName>style.visibility</p:attrName>
                                        </p:attrNameLst>
                                      </p:cBhvr>
                                      <p:to>
                                        <p:strVal val="visible"/>
                                      </p:to>
                                    </p:set>
                                    <p:animEffect transition="in" filter="wipe(down)">
                                      <p:cBhvr>
                                        <p:cTn id="24" dur="500"/>
                                        <p:tgtEl>
                                          <p:spTgt spid="128086"/>
                                        </p:tgtEl>
                                      </p:cBhvr>
                                    </p:animEffect>
                                  </p:childTnLst>
                                </p:cTn>
                              </p:par>
                            </p:childTnLst>
                          </p:cTn>
                        </p:par>
                        <p:par>
                          <p:cTn id="25" fill="hold" nodeType="afterGroup">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28087"/>
                                        </p:tgtEl>
                                        <p:attrNameLst>
                                          <p:attrName>style.visibility</p:attrName>
                                        </p:attrNameLst>
                                      </p:cBhvr>
                                      <p:to>
                                        <p:strVal val="visible"/>
                                      </p:to>
                                    </p:set>
                                    <p:animEffect transition="in" filter="wipe(right)">
                                      <p:cBhvr>
                                        <p:cTn id="28" dur="500"/>
                                        <p:tgtEl>
                                          <p:spTgt spid="128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83" grpId="0" animBg="1"/>
      <p:bldP spid="128084" grpId="0" animBg="1"/>
      <p:bldP spid="128085" grpId="0" animBg="1"/>
      <p:bldP spid="128086" grpId="0" animBg="1"/>
      <p:bldP spid="12808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46075" y="415925"/>
            <a:ext cx="8462963" cy="438150"/>
          </a:xfrm>
        </p:spPr>
        <p:txBody>
          <a:bodyPr>
            <a:normAutofit fontScale="90000"/>
          </a:bodyPr>
          <a:lstStyle/>
          <a:p>
            <a:r>
              <a:rPr lang="en-US" dirty="0" smtClean="0"/>
              <a:t>Is it optimal</a:t>
            </a:r>
            <a:r>
              <a:rPr lang="mr-IN" dirty="0" smtClean="0"/>
              <a:t>…</a:t>
            </a:r>
            <a:endParaRPr lang="en-US" dirty="0" smtClean="0"/>
          </a:p>
        </p:txBody>
      </p:sp>
      <p:sp>
        <p:nvSpPr>
          <p:cNvPr id="60419" name="Rectangle 3"/>
          <p:cNvSpPr>
            <a:spLocks noGrp="1" noChangeArrowheads="1"/>
          </p:cNvSpPr>
          <p:nvPr>
            <p:ph type="body" idx="1"/>
          </p:nvPr>
        </p:nvSpPr>
        <p:spPr>
          <a:xfrm>
            <a:off x="346075" y="1154113"/>
            <a:ext cx="8439150" cy="4064000"/>
          </a:xfrm>
        </p:spPr>
        <p:txBody>
          <a:bodyPr>
            <a:normAutofit/>
          </a:bodyPr>
          <a:lstStyle/>
          <a:p>
            <a:r>
              <a:rPr lang="en-US" dirty="0" smtClean="0"/>
              <a:t>… for removing ONE seam?</a:t>
            </a:r>
          </a:p>
          <a:p>
            <a:endParaRPr lang="en-US" dirty="0" smtClean="0"/>
          </a:p>
          <a:p>
            <a:r>
              <a:rPr lang="mr-IN" dirty="0" smtClean="0"/>
              <a:t>…</a:t>
            </a:r>
            <a:r>
              <a:rPr lang="en-US" dirty="0" smtClean="0"/>
              <a:t> for removing multiple seams?</a:t>
            </a:r>
            <a:endParaRPr lang="en-US" dirty="0" smtClean="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54</a:t>
            </a:fld>
            <a:endParaRPr lang="en-US" dirty="0"/>
          </a:p>
        </p:txBody>
      </p:sp>
    </p:spTree>
    <p:extLst>
      <p:ext uri="{BB962C8B-B14F-4D97-AF65-F5344CB8AC3E}">
        <p14:creationId xmlns:p14="http://schemas.microsoft.com/office/powerpoint/2010/main" val="1220308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46075" y="415925"/>
            <a:ext cx="8462963" cy="438150"/>
          </a:xfrm>
        </p:spPr>
        <p:txBody>
          <a:bodyPr>
            <a:normAutofit fontScale="90000"/>
          </a:bodyPr>
          <a:lstStyle/>
          <a:p>
            <a:r>
              <a:rPr lang="en-US" dirty="0" smtClean="0"/>
              <a:t>Is it optimal</a:t>
            </a:r>
            <a:r>
              <a:rPr lang="mr-IN" dirty="0" smtClean="0"/>
              <a:t>…</a:t>
            </a:r>
            <a:endParaRPr lang="en-US" dirty="0" smtClean="0"/>
          </a:p>
        </p:txBody>
      </p:sp>
      <p:sp>
        <p:nvSpPr>
          <p:cNvPr id="60419" name="Rectangle 3"/>
          <p:cNvSpPr>
            <a:spLocks noGrp="1" noChangeArrowheads="1"/>
          </p:cNvSpPr>
          <p:nvPr>
            <p:ph type="body" idx="1"/>
          </p:nvPr>
        </p:nvSpPr>
        <p:spPr>
          <a:xfrm>
            <a:off x="346075" y="1154113"/>
            <a:ext cx="8439150" cy="4064000"/>
          </a:xfrm>
        </p:spPr>
        <p:txBody>
          <a:bodyPr>
            <a:normAutofit/>
          </a:bodyPr>
          <a:lstStyle/>
          <a:p>
            <a:r>
              <a:rPr lang="en-US" dirty="0" smtClean="0"/>
              <a:t>… for removing ONE seam?</a:t>
            </a:r>
          </a:p>
          <a:p>
            <a:endParaRPr lang="en-US" dirty="0" smtClean="0"/>
          </a:p>
          <a:p>
            <a:r>
              <a:rPr lang="mr-IN" dirty="0" smtClean="0"/>
              <a:t>…</a:t>
            </a:r>
            <a:r>
              <a:rPr lang="en-US" dirty="0" smtClean="0"/>
              <a:t> for removing multiple seams?</a:t>
            </a:r>
            <a:endParaRPr lang="en-US" dirty="0" smtClean="0"/>
          </a:p>
          <a:p>
            <a:pPr lvl="1"/>
            <a:endParaRPr lang="en-US" dirty="0" smtClean="0"/>
          </a:p>
          <a:p>
            <a:pPr lvl="1"/>
            <a:r>
              <a:rPr lang="en-US" dirty="0" smtClean="0"/>
              <a:t>Consider HVV (how many possibly orderings?)</a:t>
            </a:r>
          </a:p>
          <a:p>
            <a:pPr lvl="1"/>
            <a:r>
              <a:rPr lang="en-US" dirty="0" smtClean="0"/>
              <a:t>Cost(V) on HV not necessarily equal Cost(V) on VH</a:t>
            </a:r>
          </a:p>
          <a:p>
            <a:pPr lvl="1"/>
            <a:r>
              <a:rPr lang="en-US" dirty="0" smtClean="0"/>
              <a:t>But we keep track of only one: min(HV,VH</a:t>
            </a:r>
            <a:r>
              <a:rPr lang="en-US" dirty="0" smtClean="0"/>
              <a:t>)…</a:t>
            </a:r>
            <a:endParaRPr lang="en-US" dirty="0" smtClean="0"/>
          </a:p>
          <a:p>
            <a:pPr lvl="1">
              <a:buFontTx/>
              <a:buNone/>
            </a:pPr>
            <a:endParaRPr lang="en-US" dirty="0" smtClean="0"/>
          </a:p>
          <a:p>
            <a:endParaRPr lang="en-US" dirty="0" smtClean="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55</a:t>
            </a:fld>
            <a:endParaRPr lang="en-US" dirty="0"/>
          </a:p>
        </p:txBody>
      </p:sp>
    </p:spTree>
    <p:extLst>
      <p:ext uri="{BB962C8B-B14F-4D97-AF65-F5344CB8AC3E}">
        <p14:creationId xmlns:p14="http://schemas.microsoft.com/office/powerpoint/2010/main" val="124507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2"/>
          <p:cNvSpPr>
            <a:spLocks noGrp="1"/>
          </p:cNvSpPr>
          <p:nvPr>
            <p:ph type="title"/>
          </p:nvPr>
        </p:nvSpPr>
        <p:spPr/>
        <p:txBody>
          <a:bodyPr/>
          <a:lstStyle/>
          <a:p>
            <a:r>
              <a:rPr lang="en-US" smtClean="0"/>
              <a:t>Image Expansion (Synthesis)</a:t>
            </a:r>
          </a:p>
        </p:txBody>
      </p:sp>
      <p:pic>
        <p:nvPicPr>
          <p:cNvPr id="11269" name="Picture 2" descr="edo_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244633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6" name="Object 5"/>
          <p:cNvGraphicFramePr>
            <a:graphicFrameLocks noChangeAspect="1"/>
          </p:cNvGraphicFramePr>
          <p:nvPr/>
        </p:nvGraphicFramePr>
        <p:xfrm>
          <a:off x="1162050" y="1971675"/>
          <a:ext cx="2409825" cy="3743325"/>
        </p:xfrm>
        <a:graphic>
          <a:graphicData uri="http://schemas.openxmlformats.org/presentationml/2006/ole">
            <mc:AlternateContent xmlns:mc="http://schemas.openxmlformats.org/markup-compatibility/2006">
              <mc:Choice xmlns:v="urn:schemas-microsoft-com:vml" Requires="v">
                <p:oleObj spid="_x0000_s177224" name="Photo Editor Photo" r:id="rId4" imgW="3543795" imgH="5504762" progId="">
                  <p:embed/>
                </p:oleObj>
              </mc:Choice>
              <mc:Fallback>
                <p:oleObj name="Photo Editor Photo" r:id="rId4" imgW="3543795" imgH="55047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1971675"/>
                        <a:ext cx="2409825" cy="3743325"/>
                      </a:xfrm>
                      <a:prstGeom prst="rect">
                        <a:avLst/>
                      </a:prstGeom>
                      <a:noFill/>
                      <a:ln>
                        <a:noFill/>
                      </a:ln>
                      <a:effectLst/>
                      <a:extLst>
                        <a:ext uri="{909E8E84-426E-40DD-AFC4-6F175D3DCCD1}">
                          <a14:hiddenFill xmlns:a14="http://schemas.microsoft.com/office/drawing/2010/main">
                            <a:solidFill>
                              <a:srgbClr val="00FFFF">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8"/>
          <p:cNvGraphicFramePr>
            <a:graphicFrameLocks noChangeAspect="1"/>
          </p:cNvGraphicFramePr>
          <p:nvPr/>
        </p:nvGraphicFramePr>
        <p:xfrm>
          <a:off x="4752975" y="1981200"/>
          <a:ext cx="3460750" cy="3733800"/>
        </p:xfrm>
        <a:graphic>
          <a:graphicData uri="http://schemas.openxmlformats.org/presentationml/2006/ole">
            <mc:AlternateContent xmlns:mc="http://schemas.openxmlformats.org/markup-compatibility/2006">
              <mc:Choice xmlns:v="urn:schemas-microsoft-com:vml" Requires="v">
                <p:oleObj spid="_x0000_s177225" name="Photo Editor Photo" r:id="rId6" imgW="5076190" imgH="5477640" progId="">
                  <p:embed/>
                </p:oleObj>
              </mc:Choice>
              <mc:Fallback>
                <p:oleObj name="Photo Editor Photo" r:id="rId6" imgW="5076190" imgH="5477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975" y="1981200"/>
                        <a:ext cx="3460750" cy="3733800"/>
                      </a:xfrm>
                      <a:prstGeom prst="rect">
                        <a:avLst/>
                      </a:prstGeom>
                      <a:noFill/>
                      <a:ln>
                        <a:noFill/>
                      </a:ln>
                      <a:effectLst/>
                      <a:extLst>
                        <a:ext uri="{909E8E84-426E-40DD-AFC4-6F175D3DCCD1}">
                          <a14:hiddenFill xmlns:a14="http://schemas.microsoft.com/office/drawing/2010/main">
                            <a:solidFill>
                              <a:srgbClr val="00FFFF">
                                <a:alpha val="39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9325" y="1981200"/>
            <a:ext cx="2419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32"/>
          <p:cNvSpPr>
            <a:spLocks noChangeArrowheads="1"/>
          </p:cNvSpPr>
          <p:nvPr/>
        </p:nvSpPr>
        <p:spPr bwMode="auto">
          <a:xfrm>
            <a:off x="3963988" y="3733800"/>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56</a:t>
            </a:fld>
            <a:endParaRPr lang="en-US" dirty="0"/>
          </a:p>
        </p:txBody>
      </p:sp>
    </p:spTree>
    <p:extLst>
      <p:ext uri="{BB962C8B-B14F-4D97-AF65-F5344CB8AC3E}">
        <p14:creationId xmlns:p14="http://schemas.microsoft.com/office/powerpoint/2010/main" val="125302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xit" presetSubtype="0" fill="hold" nodeType="withEffect">
                                  <p:stCondLst>
                                    <p:cond delay="0"/>
                                  </p:stCondLst>
                                  <p:childTnLst>
                                    <p:animEffect transition="out" filter="fade">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Image Expansion – take 2</a:t>
            </a: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t="3279"/>
          <a:stretch>
            <a:fillRect/>
          </a:stretch>
        </p:blipFill>
        <p:spPr bwMode="auto">
          <a:xfrm>
            <a:off x="4814888" y="1981200"/>
            <a:ext cx="34147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2" descr="C:\Users\Michael\Desktop\tes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81200"/>
            <a:ext cx="24336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32"/>
          <p:cNvSpPr>
            <a:spLocks noChangeArrowheads="1"/>
          </p:cNvSpPr>
          <p:nvPr/>
        </p:nvSpPr>
        <p:spPr bwMode="auto">
          <a:xfrm>
            <a:off x="3963988" y="3733800"/>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pic>
        <p:nvPicPr>
          <p:cNvPr id="159745" name="Picture 1" descr="C:\Users\Michael\Desktop\imret2.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81200"/>
            <a:ext cx="34290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89177" y="5761802"/>
            <a:ext cx="941283" cy="369332"/>
          </a:xfrm>
          <a:prstGeom prst="rect">
            <a:avLst/>
          </a:prstGeom>
          <a:noFill/>
        </p:spPr>
        <p:txBody>
          <a:bodyPr wrap="none" rtlCol="0">
            <a:spAutoFit/>
          </a:bodyPr>
          <a:lstStyle/>
          <a:p>
            <a:r>
              <a:rPr lang="en-US" dirty="0" smtClean="0"/>
              <a:t>Scaling</a:t>
            </a:r>
            <a:endParaRPr lang="en-US" dirty="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57</a:t>
            </a:fld>
            <a:endParaRPr lang="en-US" dirty="0"/>
          </a:p>
        </p:txBody>
      </p:sp>
    </p:spTree>
    <p:extLst>
      <p:ext uri="{BB962C8B-B14F-4D97-AF65-F5344CB8AC3E}">
        <p14:creationId xmlns:p14="http://schemas.microsoft.com/office/powerpoint/2010/main" val="1305271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9745"/>
                                        </p:tgtEl>
                                        <p:attrNameLst>
                                          <p:attrName>style.visibility</p:attrName>
                                        </p:attrNameLst>
                                      </p:cBhvr>
                                      <p:to>
                                        <p:strVal val="visible"/>
                                      </p:to>
                                    </p:set>
                                    <p:animEffect transition="in" filter="fade">
                                      <p:cBhvr>
                                        <p:cTn id="15" dur="2000"/>
                                        <p:tgtEl>
                                          <p:spTgt spid="159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t>Enlarged or Reduced?</a:t>
            </a:r>
          </a:p>
        </p:txBody>
      </p:sp>
      <p:pic>
        <p:nvPicPr>
          <p:cNvPr id="62467" name="Picture 4" descr="FujiW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8" y="1828800"/>
            <a:ext cx="38846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Fu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259556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58</a:t>
            </a:fld>
            <a:endParaRPr lang="en-US" dirty="0"/>
          </a:p>
        </p:txBody>
      </p:sp>
    </p:spTree>
    <p:extLst>
      <p:ext uri="{BB962C8B-B14F-4D97-AF65-F5344CB8AC3E}">
        <p14:creationId xmlns:p14="http://schemas.microsoft.com/office/powerpoint/2010/main" val="114429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Combined Insert and Remove</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3290" t="8919" r="1302" b="48576"/>
          <a:stretch>
            <a:fillRect/>
          </a:stretch>
        </p:blipFill>
        <p:spPr bwMode="auto">
          <a:xfrm>
            <a:off x="4191000" y="22860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Kyoto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337661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p:cNvPicPr>
            <a:picLocks noChangeAspect="1" noChangeArrowheads="1"/>
          </p:cNvPicPr>
          <p:nvPr/>
        </p:nvPicPr>
        <p:blipFill>
          <a:blip r:embed="rId2">
            <a:extLst>
              <a:ext uri="{28A0092B-C50C-407E-A947-70E740481C1C}">
                <a14:useLocalDpi xmlns:a14="http://schemas.microsoft.com/office/drawing/2010/main" val="0"/>
              </a:ext>
            </a:extLst>
          </a:blip>
          <a:srcRect l="3290" t="54649" r="1302" b="2847"/>
          <a:stretch>
            <a:fillRect/>
          </a:stretch>
        </p:blipFill>
        <p:spPr bwMode="auto">
          <a:xfrm>
            <a:off x="4267200" y="45720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p:cNvSpPr txBox="1">
            <a:spLocks noChangeArrowheads="1"/>
          </p:cNvSpPr>
          <p:nvPr/>
        </p:nvSpPr>
        <p:spPr bwMode="auto">
          <a:xfrm>
            <a:off x="6019800" y="5638800"/>
            <a:ext cx="1195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Helvetica" pitchFamily="34" charset="0"/>
                <a:cs typeface="Times New Roman" pitchFamily="18" charset="0"/>
              </a:rPr>
              <a:t>Scaling</a:t>
            </a:r>
          </a:p>
        </p:txBody>
      </p:sp>
      <p:sp>
        <p:nvSpPr>
          <p:cNvPr id="63495" name="Text Box 7"/>
          <p:cNvSpPr txBox="1">
            <a:spLocks noChangeArrowheads="1"/>
          </p:cNvSpPr>
          <p:nvPr/>
        </p:nvSpPr>
        <p:spPr bwMode="auto">
          <a:xfrm>
            <a:off x="4953000" y="3429000"/>
            <a:ext cx="334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latin typeface="Helvetica" pitchFamily="34" charset="0"/>
                <a:cs typeface="Times New Roman" pitchFamily="18" charset="0"/>
              </a:rPr>
              <a:t>Insert &amp; remove seams</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59</a:t>
            </a:fld>
            <a:endParaRPr lang="en-US" dirty="0"/>
          </a:p>
        </p:txBody>
      </p:sp>
    </p:spTree>
    <p:extLst>
      <p:ext uri="{BB962C8B-B14F-4D97-AF65-F5344CB8AC3E}">
        <p14:creationId xmlns:p14="http://schemas.microsoft.com/office/powerpoint/2010/main" val="1421703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5" name="Picture 6" descr="C:\Documents and Settings\Administrator\My Documents\Projects\vidret\presentation\Sig08Fastforward\iphone-apple.png"/>
          <p:cNvPicPr>
            <a:picLocks noChangeAspect="1" noChangeArrowheads="1"/>
          </p:cNvPicPr>
          <p:nvPr/>
        </p:nvPicPr>
        <p:blipFill>
          <a:blip r:embed="rId3">
            <a:extLst>
              <a:ext uri="{28A0092B-C50C-407E-A947-70E740481C1C}">
                <a14:useLocalDpi xmlns:a14="http://schemas.microsoft.com/office/drawing/2010/main" val="0"/>
              </a:ext>
            </a:extLst>
          </a:blip>
          <a:srcRect l="24390" r="17073" b="-2"/>
          <a:stretch>
            <a:fillRect/>
          </a:stretch>
        </p:blipFill>
        <p:spPr bwMode="auto">
          <a:xfrm>
            <a:off x="884238" y="3462338"/>
            <a:ext cx="242887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265239" y="3867149"/>
            <a:ext cx="1554162" cy="2074863"/>
            <a:chOff x="1265239" y="3867149"/>
            <a:chExt cx="1554162" cy="2074863"/>
          </a:xfrm>
        </p:grpSpPr>
        <p:sp>
          <p:nvSpPr>
            <p:cNvPr id="6" name="Rectangle 5"/>
            <p:cNvSpPr/>
            <p:nvPr/>
          </p:nvSpPr>
          <p:spPr bwMode="auto">
            <a:xfrm>
              <a:off x="1265239" y="3867149"/>
              <a:ext cx="1554162" cy="20748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7" name="TextBox 25"/>
            <p:cNvSpPr txBox="1">
              <a:spLocks noChangeArrowheads="1"/>
            </p:cNvSpPr>
            <p:nvPr/>
          </p:nvSpPr>
          <p:spPr bwMode="auto">
            <a:xfrm>
              <a:off x="1752758" y="4492942"/>
              <a:ext cx="528540" cy="76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t>?</a:t>
              </a:r>
            </a:p>
          </p:txBody>
        </p:sp>
      </p:grpSp>
      <p:sp>
        <p:nvSpPr>
          <p:cNvPr id="15363" name="Title 1"/>
          <p:cNvSpPr>
            <a:spLocks noGrp="1"/>
          </p:cNvSpPr>
          <p:nvPr>
            <p:ph type="title"/>
          </p:nvPr>
        </p:nvSpPr>
        <p:spPr>
          <a:ln/>
        </p:spPr>
        <p:txBody>
          <a:bodyPr>
            <a:normAutofit fontScale="90000"/>
          </a:bodyPr>
          <a:lstStyle/>
          <a:p>
            <a:pPr eaLnBrk="1" hangingPunct="1"/>
            <a:r>
              <a:rPr lang="en-US" dirty="0" smtClean="0"/>
              <a:t>Simple Media Retargeting Operators</a:t>
            </a:r>
          </a:p>
        </p:txBody>
      </p:sp>
      <p:pic>
        <p:nvPicPr>
          <p:cNvPr id="16388" name="Picture 14" descr="C:\miki\multiop\movie\intro\snow.png"/>
          <p:cNvPicPr>
            <a:picLocks noChangeAspect="1" noChangeArrowheads="1"/>
          </p:cNvPicPr>
          <p:nvPr/>
        </p:nvPicPr>
        <p:blipFill>
          <a:blip r:embed="rId4"/>
          <a:srcRect/>
          <a:stretch>
            <a:fillRect/>
          </a:stretch>
        </p:blipFill>
        <p:spPr bwMode="auto">
          <a:xfrm>
            <a:off x="3143250" y="1525588"/>
            <a:ext cx="3095625" cy="2062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15"/>
          <p:cNvGrpSpPr>
            <a:grpSpLocks/>
          </p:cNvGrpSpPr>
          <p:nvPr/>
        </p:nvGrpSpPr>
        <p:grpSpPr bwMode="auto">
          <a:xfrm>
            <a:off x="3962400" y="3746500"/>
            <a:ext cx="4995863" cy="3035300"/>
            <a:chOff x="638176" y="4743297"/>
            <a:chExt cx="3200400" cy="2006600"/>
          </a:xfrm>
        </p:grpSpPr>
        <p:pic>
          <p:nvPicPr>
            <p:cNvPr id="15372" name="Picture 9" descr="C:\Documents and Settings\Administrator\My Documents\Projects\vidret\presentation\Sig08Fastforward\tv3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6" y="4743297"/>
              <a:ext cx="32004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760212" y="4827255"/>
              <a:ext cx="2971582" cy="13716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p:cNvSpPr txBox="1"/>
            <p:nvPr/>
          </p:nvSpPr>
          <p:spPr>
            <a:xfrm>
              <a:off x="2090838" y="5275845"/>
              <a:ext cx="529312" cy="769441"/>
            </a:xfrm>
            <a:prstGeom prst="rect">
              <a:avLst/>
            </a:prstGeom>
            <a:noFill/>
            <a:scene3d>
              <a:camera prst="orthographicFront">
                <a:rot lat="0" lon="0" rev="0"/>
              </a:camera>
              <a:lightRig rig="threePt" dir="t"/>
            </a:scene3d>
          </p:spPr>
          <p:txBody>
            <a:bodyPr wrap="none">
              <a:spAutoFit/>
            </a:bodyPr>
            <a:lstStyle/>
            <a:p>
              <a:pPr>
                <a:defRPr/>
              </a:pPr>
              <a:r>
                <a:rPr lang="en-US" sz="4400" b="1" dirty="0"/>
                <a:t>?</a:t>
              </a:r>
            </a:p>
          </p:txBody>
        </p:sp>
      </p:grpSp>
      <p:pic>
        <p:nvPicPr>
          <p:cNvPr id="277508" name="Picture 4" descr="C:\Documents and Settings\Administrator\Desktop\snow-cr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886200"/>
            <a:ext cx="46434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Documents and Settings\Administrator\Desktop\snow-scl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1788" y="3886200"/>
            <a:ext cx="46434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304800" y="2983468"/>
            <a:ext cx="266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smtClean="0"/>
              <a:t>Letterboxing</a:t>
            </a:r>
            <a:endParaRPr lang="en-US" dirty="0"/>
          </a:p>
        </p:txBody>
      </p:sp>
      <p:sp>
        <p:nvSpPr>
          <p:cNvPr id="23" name="Rectangle 22"/>
          <p:cNvSpPr/>
          <p:nvPr/>
        </p:nvSpPr>
        <p:spPr bwMode="auto">
          <a:xfrm>
            <a:off x="1274434" y="3890963"/>
            <a:ext cx="1554162" cy="20748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14" descr="C:\miki\multiop\movie\intro\snow.png"/>
          <p:cNvPicPr>
            <a:picLocks noChangeAspect="1" noChangeArrowheads="1"/>
          </p:cNvPicPr>
          <p:nvPr/>
        </p:nvPicPr>
        <p:blipFill>
          <a:blip r:embed="rId4"/>
          <a:srcRect/>
          <a:stretch>
            <a:fillRect/>
          </a:stretch>
        </p:blipFill>
        <p:spPr bwMode="auto">
          <a:xfrm>
            <a:off x="1278605" y="4419642"/>
            <a:ext cx="1527430" cy="1017503"/>
          </a:xfrm>
          <a:prstGeom prst="rect">
            <a:avLst/>
          </a:prstGeom>
          <a:ln w="38100" cap="sq">
            <a:noFill/>
            <a:prstDash val="solid"/>
            <a:miter lim="800000"/>
          </a:ln>
          <a:effectLst/>
        </p:spPr>
      </p:pic>
      <p:pic>
        <p:nvPicPr>
          <p:cNvPr id="16394" name="Picture 10" descr="C:\Documents and Settings\Administrator\Desktop\snow-sc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4762" y="3890963"/>
            <a:ext cx="15446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a:spLocks noChangeArrowheads="1"/>
          </p:cNvSpPr>
          <p:nvPr/>
        </p:nvSpPr>
        <p:spPr bwMode="auto">
          <a:xfrm>
            <a:off x="309976" y="2983468"/>
            <a:ext cx="266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smtClean="0"/>
              <a:t>Scaling</a:t>
            </a:r>
            <a:endParaRPr lang="en-US" dirty="0"/>
          </a:p>
        </p:txBody>
      </p:sp>
      <p:sp>
        <p:nvSpPr>
          <p:cNvPr id="21" name="Date Placeholder 3"/>
          <p:cNvSpPr>
            <a:spLocks noGrp="1"/>
          </p:cNvSpPr>
          <p:nvPr>
            <p:ph type="dt" sz="half" idx="10"/>
          </p:nvPr>
        </p:nvSpPr>
        <p:spPr>
          <a:xfrm>
            <a:off x="7328098" y="6416675"/>
            <a:ext cx="1587302" cy="365125"/>
          </a:xfrm>
        </p:spPr>
        <p:txBody>
          <a:bodyPr/>
          <a:lstStyle/>
          <a:p>
            <a:r>
              <a:rPr lang="en-US" smtClean="0"/>
              <a:t>19-Oct-17</a:t>
            </a:r>
            <a:endParaRPr lang="en-US" dirty="0"/>
          </a:p>
        </p:txBody>
      </p:sp>
      <p:sp>
        <p:nvSpPr>
          <p:cNvPr id="2" name="Slide Number Placeholder 1"/>
          <p:cNvSpPr>
            <a:spLocks noGrp="1"/>
          </p:cNvSpPr>
          <p:nvPr>
            <p:ph type="sldNum" sz="quarter" idx="12"/>
          </p:nvPr>
        </p:nvSpPr>
        <p:spPr/>
        <p:txBody>
          <a:bodyPr/>
          <a:lstStyle/>
          <a:p>
            <a:fld id="{CF7DC490-98B8-074B-BB30-37775A2447EF}" type="slidenum">
              <a:rPr lang="en-US" smtClean="0"/>
              <a:pPr/>
              <a:t>6</a:t>
            </a:fld>
            <a:endParaRPr lang="en-US" dirty="0"/>
          </a:p>
        </p:txBody>
      </p:sp>
    </p:spTree>
    <p:extLst>
      <p:ext uri="{BB962C8B-B14F-4D97-AF65-F5344CB8AC3E}">
        <p14:creationId xmlns:p14="http://schemas.microsoft.com/office/powerpoint/2010/main" val="172912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fade">
                                      <p:cBhvr>
                                        <p:cTn id="7" dur="1000"/>
                                        <p:tgtEl>
                                          <p:spTgt spid="27750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6394"/>
                                        </p:tgtEl>
                                        <p:attrNameLst>
                                          <p:attrName>style.visibility</p:attrName>
                                        </p:attrNameLst>
                                      </p:cBhvr>
                                      <p:to>
                                        <p:strVal val="visible"/>
                                      </p:to>
                                    </p:set>
                                    <p:animEffect transition="in" filter="fade">
                                      <p:cBhvr>
                                        <p:cTn id="26" dur="1000"/>
                                        <p:tgtEl>
                                          <p:spTgt spid="16394"/>
                                        </p:tgtEl>
                                      </p:cBhvr>
                                    </p:animEffect>
                                  </p:childTnLst>
                                </p:cTn>
                              </p:par>
                              <p:par>
                                <p:cTn id="27" presetID="10" presetClass="exit" presetSubtype="0" fill="hold" grpId="1" nodeType="withEffect">
                                  <p:stCondLst>
                                    <p:cond delay="0"/>
                                  </p:stCondLst>
                                  <p:childTnLst>
                                    <p:animEffect transition="out" filter="fade">
                                      <p:cBhvr>
                                        <p:cTn id="28" dur="1000"/>
                                        <p:tgtEl>
                                          <p:spTgt spid="22"/>
                                        </p:tgtEl>
                                      </p:cBhvr>
                                    </p:animEffect>
                                    <p:set>
                                      <p:cBhvr>
                                        <p:cTn id="29" dur="1" fill="hold">
                                          <p:stCondLst>
                                            <p:cond delay="999"/>
                                          </p:stCondLst>
                                        </p:cTn>
                                        <p:tgtEl>
                                          <p:spTgt spid="2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animBg="1"/>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Questions?</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60</a:t>
            </a:fld>
            <a:endParaRPr lang="en-US" dirty="0"/>
          </a:p>
        </p:txBody>
      </p:sp>
    </p:spTree>
    <p:extLst>
      <p:ext uri="{BB962C8B-B14F-4D97-AF65-F5344CB8AC3E}">
        <p14:creationId xmlns:p14="http://schemas.microsoft.com/office/powerpoint/2010/main" val="1661398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a:xfrm>
            <a:off x="346075" y="415925"/>
            <a:ext cx="8462963" cy="438150"/>
          </a:xfrm>
        </p:spPr>
        <p:txBody>
          <a:bodyPr>
            <a:normAutofit fontScale="90000"/>
          </a:bodyPr>
          <a:lstStyle/>
          <a:p>
            <a:r>
              <a:rPr lang="en-US" smtClean="0"/>
              <a:t>Multi-Size Images</a:t>
            </a:r>
          </a:p>
        </p:txBody>
      </p:sp>
      <p:sp>
        <p:nvSpPr>
          <p:cNvPr id="68611" name="Content Placeholder 3"/>
          <p:cNvSpPr>
            <a:spLocks noGrp="1"/>
          </p:cNvSpPr>
          <p:nvPr>
            <p:ph idx="1"/>
          </p:nvPr>
        </p:nvSpPr>
        <p:spPr>
          <a:xfrm>
            <a:off x="346075" y="1154113"/>
            <a:ext cx="8439150" cy="1857436"/>
          </a:xfrm>
        </p:spPr>
        <p:txBody>
          <a:bodyPr>
            <a:normAutofit fontScale="77500" lnSpcReduction="20000"/>
          </a:bodyPr>
          <a:lstStyle/>
          <a:p>
            <a:r>
              <a:rPr lang="en-US" dirty="0" smtClean="0"/>
              <a:t>We can create a new </a:t>
            </a:r>
            <a:r>
              <a:rPr lang="en-US" i="1" u="sng" dirty="0" smtClean="0"/>
              <a:t>representation</a:t>
            </a:r>
            <a:r>
              <a:rPr lang="en-US" dirty="0" smtClean="0"/>
              <a:t> of an image that will allow adapting it to different sizes!</a:t>
            </a:r>
          </a:p>
          <a:p>
            <a:endParaRPr lang="en-US" dirty="0" smtClean="0"/>
          </a:p>
          <a:p>
            <a:pPr marL="820737" lvl="1" indent="-457200">
              <a:buFont typeface="+mj-lt"/>
              <a:buAutoNum type="arabicPeriod"/>
            </a:pPr>
            <a:r>
              <a:rPr lang="en-US" dirty="0" err="1" smtClean="0"/>
              <a:t>Precompute</a:t>
            </a:r>
            <a:r>
              <a:rPr lang="en-US" dirty="0" smtClean="0"/>
              <a:t> all seams once</a:t>
            </a:r>
          </a:p>
          <a:p>
            <a:pPr marL="820737" lvl="1" indent="-457200">
              <a:buFont typeface="+mj-lt"/>
              <a:buAutoNum type="arabicPeriod"/>
            </a:pPr>
            <a:r>
              <a:rPr lang="en-US" dirty="0" err="1" smtClean="0"/>
              <a:t>Realtime</a:t>
            </a:r>
            <a:r>
              <a:rPr lang="en-US" dirty="0" smtClean="0"/>
              <a:t> resizing / transmit with content</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61</a:t>
            </a:fld>
            <a:endParaRPr lang="en-US" dirty="0"/>
          </a:p>
        </p:txBody>
      </p:sp>
    </p:spTree>
    <p:extLst>
      <p:ext uri="{BB962C8B-B14F-4D97-AF65-F5344CB8AC3E}">
        <p14:creationId xmlns:p14="http://schemas.microsoft.com/office/powerpoint/2010/main" val="1550060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p:txBody>
          <a:bodyPr/>
          <a:lstStyle/>
          <a:p>
            <a:pPr eaLnBrk="1" hangingPunct="1"/>
            <a:r>
              <a:rPr lang="en-US" smtClean="0"/>
              <a:t>Multi-Size Images</a:t>
            </a:r>
          </a:p>
        </p:txBody>
      </p:sp>
      <p:pic>
        <p:nvPicPr>
          <p:cNvPr id="69635" name="Picture 3" descr="Foliage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2797175"/>
            <a:ext cx="32543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FoliageColInd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47800"/>
            <a:ext cx="32543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FoliageRowInd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038600"/>
            <a:ext cx="32543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8" name="Group 22"/>
          <p:cNvGrpSpPr>
            <a:grpSpLocks/>
          </p:cNvGrpSpPr>
          <p:nvPr/>
        </p:nvGrpSpPr>
        <p:grpSpPr bwMode="auto">
          <a:xfrm>
            <a:off x="657225" y="1504950"/>
            <a:ext cx="2238375" cy="1085850"/>
            <a:chOff x="480" y="3204"/>
            <a:chExt cx="1410" cy="684"/>
          </a:xfrm>
        </p:grpSpPr>
        <p:sp>
          <p:nvSpPr>
            <p:cNvPr id="69642" name="Rectangle 17"/>
            <p:cNvSpPr>
              <a:spLocks noChangeArrowheads="1"/>
            </p:cNvSpPr>
            <p:nvPr/>
          </p:nvSpPr>
          <p:spPr bwMode="auto">
            <a:xfrm>
              <a:off x="480" y="3204"/>
              <a:ext cx="1410" cy="6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69643" name="Rectangle 7"/>
            <p:cNvSpPr>
              <a:spLocks noChangeArrowheads="1"/>
            </p:cNvSpPr>
            <p:nvPr/>
          </p:nvSpPr>
          <p:spPr bwMode="auto">
            <a:xfrm>
              <a:off x="552" y="3348"/>
              <a:ext cx="73" cy="72"/>
            </a:xfrm>
            <a:prstGeom prst="rect">
              <a:avLst/>
            </a:prstGeom>
            <a:solidFill>
              <a:srgbClr val="00FFFF"/>
            </a:solidFill>
            <a:ln w="9525">
              <a:solidFill>
                <a:schemeClr val="tx1"/>
              </a:solidFill>
              <a:miter lim="800000"/>
              <a:headEnd/>
              <a:tailEnd/>
            </a:ln>
          </p:spPr>
          <p:txBody>
            <a:bodyPr wrap="none" anchor="ctr"/>
            <a:lstStyle/>
            <a:p>
              <a:endParaRPr lang="en-US">
                <a:latin typeface="Helvetica" pitchFamily="34" charset="0"/>
              </a:endParaRPr>
            </a:p>
          </p:txBody>
        </p:sp>
        <p:sp>
          <p:nvSpPr>
            <p:cNvPr id="69644" name="Rectangle 9"/>
            <p:cNvSpPr>
              <a:spLocks noChangeArrowheads="1"/>
            </p:cNvSpPr>
            <p:nvPr/>
          </p:nvSpPr>
          <p:spPr bwMode="auto">
            <a:xfrm>
              <a:off x="552" y="3672"/>
              <a:ext cx="73" cy="72"/>
            </a:xfrm>
            <a:prstGeom prst="rect">
              <a:avLst/>
            </a:prstGeom>
            <a:solidFill>
              <a:srgbClr val="FF6600"/>
            </a:solidFill>
            <a:ln w="9525">
              <a:solidFill>
                <a:schemeClr val="tx1"/>
              </a:solidFill>
              <a:miter lim="800000"/>
              <a:headEnd/>
              <a:tailEnd/>
            </a:ln>
          </p:spPr>
          <p:txBody>
            <a:bodyPr wrap="none" anchor="ctr"/>
            <a:lstStyle/>
            <a:p>
              <a:endParaRPr lang="en-US">
                <a:latin typeface="Helvetica" pitchFamily="34" charset="0"/>
              </a:endParaRPr>
            </a:p>
          </p:txBody>
        </p:sp>
        <p:sp>
          <p:nvSpPr>
            <p:cNvPr id="69645" name="Rectangle 10"/>
            <p:cNvSpPr>
              <a:spLocks noChangeArrowheads="1"/>
            </p:cNvSpPr>
            <p:nvPr/>
          </p:nvSpPr>
          <p:spPr bwMode="auto">
            <a:xfrm>
              <a:off x="552" y="3564"/>
              <a:ext cx="73" cy="72"/>
            </a:xfrm>
            <a:prstGeom prst="rect">
              <a:avLst/>
            </a:prstGeom>
            <a:solidFill>
              <a:srgbClr val="FFFF00"/>
            </a:solidFill>
            <a:ln w="9525">
              <a:solidFill>
                <a:schemeClr val="tx1"/>
              </a:solidFill>
              <a:miter lim="800000"/>
              <a:headEnd/>
              <a:tailEnd/>
            </a:ln>
          </p:spPr>
          <p:txBody>
            <a:bodyPr wrap="none" anchor="ctr"/>
            <a:lstStyle/>
            <a:p>
              <a:endParaRPr lang="en-US">
                <a:latin typeface="Helvetica" pitchFamily="34" charset="0"/>
              </a:endParaRPr>
            </a:p>
          </p:txBody>
        </p:sp>
        <p:sp>
          <p:nvSpPr>
            <p:cNvPr id="69646" name="Rectangle 11"/>
            <p:cNvSpPr>
              <a:spLocks noChangeArrowheads="1"/>
            </p:cNvSpPr>
            <p:nvPr/>
          </p:nvSpPr>
          <p:spPr bwMode="auto">
            <a:xfrm>
              <a:off x="552" y="3456"/>
              <a:ext cx="73" cy="72"/>
            </a:xfrm>
            <a:prstGeom prst="rect">
              <a:avLst/>
            </a:prstGeom>
            <a:solidFill>
              <a:srgbClr val="00FF00"/>
            </a:solidFill>
            <a:ln w="9525">
              <a:solidFill>
                <a:schemeClr val="tx1"/>
              </a:solidFill>
              <a:miter lim="800000"/>
              <a:headEnd/>
              <a:tailEnd/>
            </a:ln>
          </p:spPr>
          <p:txBody>
            <a:bodyPr wrap="none" anchor="ctr"/>
            <a:lstStyle/>
            <a:p>
              <a:endParaRPr lang="en-US">
                <a:latin typeface="Helvetica" pitchFamily="34" charset="0"/>
              </a:endParaRPr>
            </a:p>
          </p:txBody>
        </p:sp>
        <p:sp>
          <p:nvSpPr>
            <p:cNvPr id="69647" name="Rectangle 12"/>
            <p:cNvSpPr>
              <a:spLocks noChangeArrowheads="1"/>
            </p:cNvSpPr>
            <p:nvPr/>
          </p:nvSpPr>
          <p:spPr bwMode="auto">
            <a:xfrm>
              <a:off x="552" y="3780"/>
              <a:ext cx="73" cy="72"/>
            </a:xfrm>
            <a:prstGeom prst="rect">
              <a:avLst/>
            </a:prstGeom>
            <a:solidFill>
              <a:srgbClr val="FF0000"/>
            </a:solidFill>
            <a:ln w="9525">
              <a:solidFill>
                <a:schemeClr val="tx1"/>
              </a:solidFill>
              <a:miter lim="800000"/>
              <a:headEnd/>
              <a:tailEnd/>
            </a:ln>
          </p:spPr>
          <p:txBody>
            <a:bodyPr wrap="none" anchor="ctr"/>
            <a:lstStyle/>
            <a:p>
              <a:endParaRPr lang="en-US">
                <a:latin typeface="Helvetica" pitchFamily="34" charset="0"/>
              </a:endParaRPr>
            </a:p>
          </p:txBody>
        </p:sp>
        <p:sp>
          <p:nvSpPr>
            <p:cNvPr id="69648" name="Rectangle 13"/>
            <p:cNvSpPr>
              <a:spLocks noChangeArrowheads="1"/>
            </p:cNvSpPr>
            <p:nvPr/>
          </p:nvSpPr>
          <p:spPr bwMode="auto">
            <a:xfrm>
              <a:off x="552" y="3240"/>
              <a:ext cx="73" cy="72"/>
            </a:xfrm>
            <a:prstGeom prst="rect">
              <a:avLst/>
            </a:prstGeom>
            <a:solidFill>
              <a:srgbClr val="0000FF"/>
            </a:solidFill>
            <a:ln w="9525">
              <a:solidFill>
                <a:schemeClr val="tx1"/>
              </a:solidFill>
              <a:miter lim="800000"/>
              <a:headEnd/>
              <a:tailEnd/>
            </a:ln>
          </p:spPr>
          <p:txBody>
            <a:bodyPr wrap="none" anchor="ctr"/>
            <a:lstStyle/>
            <a:p>
              <a:endParaRPr lang="en-US">
                <a:latin typeface="Helvetica" pitchFamily="34" charset="0"/>
              </a:endParaRPr>
            </a:p>
          </p:txBody>
        </p:sp>
        <p:sp>
          <p:nvSpPr>
            <p:cNvPr id="69649" name="Text Box 14"/>
            <p:cNvSpPr txBox="1">
              <a:spLocks noChangeArrowheads="1"/>
            </p:cNvSpPr>
            <p:nvPr/>
          </p:nvSpPr>
          <p:spPr bwMode="auto">
            <a:xfrm>
              <a:off x="661" y="3255"/>
              <a:ext cx="11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i="1">
                  <a:latin typeface="Times" pitchFamily="18" charset="0"/>
                </a:rPr>
                <a:t>First to be removed </a:t>
              </a:r>
            </a:p>
          </p:txBody>
        </p:sp>
        <p:sp>
          <p:nvSpPr>
            <p:cNvPr id="69650" name="Text Box 15"/>
            <p:cNvSpPr txBox="1">
              <a:spLocks noChangeArrowheads="1"/>
            </p:cNvSpPr>
            <p:nvPr/>
          </p:nvSpPr>
          <p:spPr bwMode="auto">
            <a:xfrm>
              <a:off x="661" y="3676"/>
              <a:ext cx="11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600" i="1">
                  <a:latin typeface="Times" pitchFamily="18" charset="0"/>
                </a:rPr>
                <a:t>Last to be removed </a:t>
              </a:r>
            </a:p>
          </p:txBody>
        </p:sp>
        <p:sp>
          <p:nvSpPr>
            <p:cNvPr id="69651" name="Text Box 16"/>
            <p:cNvSpPr txBox="1">
              <a:spLocks noChangeArrowheads="1"/>
            </p:cNvSpPr>
            <p:nvPr/>
          </p:nvSpPr>
          <p:spPr bwMode="auto">
            <a:xfrm rot="-5400000">
              <a:off x="519" y="3273"/>
              <a:ext cx="55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4000" i="1">
                  <a:latin typeface="Times" pitchFamily="18" charset="0"/>
                </a:rPr>
                <a:t>…</a:t>
              </a:r>
            </a:p>
          </p:txBody>
        </p:sp>
      </p:grpSp>
      <p:sp>
        <p:nvSpPr>
          <p:cNvPr id="69639" name="AutoShape 19"/>
          <p:cNvSpPr>
            <a:spLocks noChangeArrowheads="1"/>
          </p:cNvSpPr>
          <p:nvPr/>
        </p:nvSpPr>
        <p:spPr bwMode="auto">
          <a:xfrm rot="2598919">
            <a:off x="3810000" y="4495800"/>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wrap="none" anchor="ctr"/>
          <a:lstStyle/>
          <a:p>
            <a:endParaRPr lang="en-US">
              <a:latin typeface="Helvetica" pitchFamily="34" charset="0"/>
            </a:endParaRPr>
          </a:p>
        </p:txBody>
      </p:sp>
      <p:sp>
        <p:nvSpPr>
          <p:cNvPr id="69640" name="AutoShape 20"/>
          <p:cNvSpPr>
            <a:spLocks noChangeArrowheads="1"/>
          </p:cNvSpPr>
          <p:nvPr/>
        </p:nvSpPr>
        <p:spPr bwMode="auto">
          <a:xfrm rot="19001081" flipV="1">
            <a:off x="3810000" y="3276600"/>
            <a:ext cx="381000" cy="304800"/>
          </a:xfrm>
          <a:prstGeom prst="rightArrow">
            <a:avLst>
              <a:gd name="adj1" fmla="val 50000"/>
              <a:gd name="adj2" fmla="val 66406"/>
            </a:avLst>
          </a:prstGeom>
          <a:solidFill>
            <a:srgbClr val="BBE0E3">
              <a:alpha val="39999"/>
            </a:srgbClr>
          </a:solidFill>
          <a:ln w="9525">
            <a:solidFill>
              <a:schemeClr val="tx1"/>
            </a:solidFill>
            <a:miter lim="800000"/>
            <a:headEnd/>
            <a:tailEnd/>
          </a:ln>
        </p:spPr>
        <p:txBody>
          <a:bodyPr rot="10800000" wrap="none" anchor="ctr"/>
          <a:lstStyle/>
          <a:p>
            <a:endParaRPr lang="en-US">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62</a:t>
            </a:fld>
            <a:endParaRPr lang="en-US" dirty="0"/>
          </a:p>
        </p:txBody>
      </p:sp>
    </p:spTree>
    <p:extLst>
      <p:ext uri="{BB962C8B-B14F-4D97-AF65-F5344CB8AC3E}">
        <p14:creationId xmlns:p14="http://schemas.microsoft.com/office/powerpoint/2010/main" val="73555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1665288" y="415925"/>
            <a:ext cx="7143750" cy="438150"/>
          </a:xfrm>
        </p:spPr>
        <p:txBody>
          <a:bodyPr>
            <a:normAutofit fontScale="90000"/>
          </a:bodyPr>
          <a:lstStyle/>
          <a:p>
            <a:r>
              <a:rPr lang="en-US" smtClean="0"/>
              <a:t>Multi-Size Image Representation</a:t>
            </a:r>
          </a:p>
        </p:txBody>
      </p:sp>
      <p:pic>
        <p:nvPicPr>
          <p:cNvPr id="70659" name="Picture 2" descr="C:\Users\Michael\Documents\work\vidret\application\work\Image Projects\foliage\re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4321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descr="FoliageRowInd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0"/>
            <a:ext cx="32543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6"/>
          <p:cNvSpPr txBox="1">
            <a:spLocks noChangeArrowheads="1"/>
          </p:cNvSpPr>
          <p:nvPr/>
        </p:nvSpPr>
        <p:spPr bwMode="auto">
          <a:xfrm>
            <a:off x="4953000" y="3200400"/>
            <a:ext cx="60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a:latin typeface="Helvetica" pitchFamily="34" charset="0"/>
              </a:rPr>
              <a:t>+</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63</a:t>
            </a:fld>
            <a:endParaRPr lang="en-US" dirty="0"/>
          </a:p>
        </p:txBody>
      </p:sp>
    </p:spTree>
    <p:extLst>
      <p:ext uri="{BB962C8B-B14F-4D97-AF65-F5344CB8AC3E}">
        <p14:creationId xmlns:p14="http://schemas.microsoft.com/office/powerpoint/2010/main" val="841883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p:txBody>
          <a:bodyPr/>
          <a:lstStyle/>
          <a:p>
            <a:r>
              <a:rPr lang="en-US" dirty="0" smtClean="0"/>
              <a:t>Multi-Size Image Representation</a:t>
            </a:r>
          </a:p>
        </p:txBody>
      </p:sp>
      <p:pic>
        <p:nvPicPr>
          <p:cNvPr id="71684" name="Picture 5" descr="C:\Users\Michael\Documents\work\vidret\application\work\Image Projects\twoPeopleSea\img.jpg">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3276600" cy="218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3985622"/>
            <a:ext cx="3299446" cy="2186578"/>
            <a:chOff x="1600200" y="1519872"/>
            <a:chExt cx="2859227" cy="1894840"/>
          </a:xfrm>
        </p:grpSpPr>
        <p:pic>
          <p:nvPicPr>
            <p:cNvPr id="7" name="Picture 2" descr="C:\Users\Michael\Documents\Projects\vidret\application\work\Image Projects\twoPeopleSea\img.jpg">
              <a:hlinkClick r:id="rId4"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1295399" cy="1890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ichael\Documents\Projects\vidret\application\work\Image Projects\twoPeopleSea\img.jpg">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4029" y="2037988"/>
              <a:ext cx="1295398" cy="8627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00200" y="1524000"/>
              <a:ext cx="1295399" cy="18907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54680" y="1519872"/>
              <a:ext cx="1295399" cy="18907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4" descr="C:\miki\multiop\movie\intro\snow.png">
            <a:hlinkClick r:id="rId6" action="ppaction://program"/>
          </p:cNvPr>
          <p:cNvPicPr>
            <a:picLocks noChangeAspect="1" noChangeArrowheads="1"/>
          </p:cNvPicPr>
          <p:nvPr/>
        </p:nvPicPr>
        <p:blipFill>
          <a:blip r:embed="rId7"/>
          <a:srcRect/>
          <a:stretch>
            <a:fillRect/>
          </a:stretch>
        </p:blipFill>
        <p:spPr bwMode="auto">
          <a:xfrm>
            <a:off x="4953000" y="1523999"/>
            <a:ext cx="3276600" cy="2182719"/>
          </a:xfrm>
          <a:prstGeom prst="rect">
            <a:avLst/>
          </a:prstGeom>
          <a:noFill/>
          <a:ln>
            <a:noFill/>
          </a:ln>
        </p:spPr>
      </p:pic>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64</a:t>
            </a:fld>
            <a:endParaRPr lang="en-US" dirty="0"/>
          </a:p>
        </p:txBody>
      </p:sp>
    </p:spTree>
    <p:extLst>
      <p:ext uri="{BB962C8B-B14F-4D97-AF65-F5344CB8AC3E}">
        <p14:creationId xmlns:p14="http://schemas.microsoft.com/office/powerpoint/2010/main" val="1907012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346075" y="415925"/>
            <a:ext cx="8462963" cy="438150"/>
          </a:xfrm>
        </p:spPr>
        <p:txBody>
          <a:bodyPr>
            <a:normAutofit fontScale="90000"/>
          </a:bodyPr>
          <a:lstStyle/>
          <a:p>
            <a:r>
              <a:rPr lang="en-US" dirty="0" smtClean="0"/>
              <a:t>2D Multi-Size Representation?</a:t>
            </a:r>
          </a:p>
        </p:txBody>
      </p:sp>
      <p:sp>
        <p:nvSpPr>
          <p:cNvPr id="72707" name="Content Placeholder 2"/>
          <p:cNvSpPr>
            <a:spLocks noGrp="1"/>
          </p:cNvSpPr>
          <p:nvPr>
            <p:ph idx="1"/>
          </p:nvPr>
        </p:nvSpPr>
        <p:spPr>
          <a:xfrm>
            <a:off x="346075" y="1154113"/>
            <a:ext cx="8439150" cy="2868612"/>
          </a:xfrm>
        </p:spPr>
        <p:txBody>
          <a:bodyPr>
            <a:normAutofit lnSpcReduction="10000"/>
          </a:bodyPr>
          <a:lstStyle/>
          <a:p>
            <a:r>
              <a:rPr lang="en-US" dirty="0" smtClean="0"/>
              <a:t>Alternatives</a:t>
            </a:r>
          </a:p>
          <a:p>
            <a:pPr lvl="1"/>
            <a:r>
              <a:rPr lang="en-US" dirty="0" smtClean="0"/>
              <a:t>Use seams in one direction, row/column seams in the other direction</a:t>
            </a:r>
          </a:p>
          <a:p>
            <a:pPr lvl="1"/>
            <a:r>
              <a:rPr lang="en-US" dirty="0" smtClean="0"/>
              <a:t>Compute seams in one direction and use them to constrain seams in the other direction</a:t>
            </a:r>
          </a:p>
          <a:p>
            <a:pPr marL="717550" lvl="2" indent="0">
              <a:buNone/>
            </a:pPr>
            <a:r>
              <a:rPr lang="en-US" dirty="0" smtClean="0"/>
              <a:t>- If you can do that you’ll have a nice publication </a:t>
            </a:r>
            <a:r>
              <a:rPr lang="en-US" dirty="0" smtClean="0">
                <a:sym typeface="Wingdings" pitchFamily="2" charset="2"/>
              </a:rPr>
              <a:t></a:t>
            </a:r>
            <a:endParaRPr lang="en-US" dirty="0" smtClean="0"/>
          </a:p>
          <a:p>
            <a:pPr lvl="1"/>
            <a:endParaRPr lang="en-US" dirty="0" smtClean="0"/>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65</a:t>
            </a:fld>
            <a:endParaRPr lang="en-US" dirty="0"/>
          </a:p>
        </p:txBody>
      </p:sp>
    </p:spTree>
    <p:extLst>
      <p:ext uri="{BB962C8B-B14F-4D97-AF65-F5344CB8AC3E}">
        <p14:creationId xmlns:p14="http://schemas.microsoft.com/office/powerpoint/2010/main" val="2105929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288" y="415925"/>
            <a:ext cx="7143750" cy="438150"/>
          </a:xfrm>
        </p:spPr>
        <p:txBody>
          <a:bodyPr>
            <a:normAutofit fontScale="90000"/>
          </a:bodyPr>
          <a:lstStyle/>
          <a:p>
            <a:r>
              <a:rPr lang="en-US" dirty="0" smtClean="0"/>
              <a:t>Auxiliary Energy</a:t>
            </a:r>
            <a:endParaRPr lang="en-US" dirty="0"/>
          </a:p>
        </p:txBody>
      </p:sp>
      <p:sp>
        <p:nvSpPr>
          <p:cNvPr id="3" name="Content Placeholder 2"/>
          <p:cNvSpPr>
            <a:spLocks noGrp="1"/>
          </p:cNvSpPr>
          <p:nvPr>
            <p:ph idx="1"/>
          </p:nvPr>
        </p:nvSpPr>
        <p:spPr>
          <a:xfrm>
            <a:off x="346075" y="1154113"/>
            <a:ext cx="8439150" cy="1608137"/>
          </a:xfrm>
        </p:spPr>
        <p:txBody>
          <a:bodyPr/>
          <a:lstStyle/>
          <a:p>
            <a:r>
              <a:rPr lang="en-US" dirty="0" smtClean="0"/>
              <a:t>Recall our seam equation</a:t>
            </a:r>
          </a:p>
          <a:p>
            <a:endParaRPr lang="en-US" dirty="0"/>
          </a:p>
          <a:p>
            <a:endParaRPr lang="en-US" dirty="0" smtClean="0"/>
          </a:p>
          <a:p>
            <a:endParaRPr lang="en-US" dirty="0"/>
          </a:p>
        </p:txBody>
      </p:sp>
      <p:graphicFrame>
        <p:nvGraphicFramePr>
          <p:cNvPr id="5" name="Object 4"/>
          <p:cNvGraphicFramePr>
            <a:graphicFrameLocks noChangeAspect="1"/>
          </p:cNvGraphicFramePr>
          <p:nvPr>
            <p:extLst/>
          </p:nvPr>
        </p:nvGraphicFramePr>
        <p:xfrm>
          <a:off x="1008063" y="1905000"/>
          <a:ext cx="7051675" cy="415925"/>
        </p:xfrm>
        <a:graphic>
          <a:graphicData uri="http://schemas.openxmlformats.org/presentationml/2006/ole">
            <mc:AlternateContent xmlns:mc="http://schemas.openxmlformats.org/markup-compatibility/2006">
              <mc:Choice xmlns:v="urn:schemas-microsoft-com:vml" Requires="v">
                <p:oleObj spid="_x0000_s178213" name="Equation" r:id="rId3" imgW="3822700" imgH="215900" progId="Equation.3">
                  <p:embed/>
                </p:oleObj>
              </mc:Choice>
              <mc:Fallback>
                <p:oleObj name="Equation" r:id="rId3" imgW="38227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905000"/>
                        <a:ext cx="7051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Date Placeholder 3"/>
          <p:cNvSpPr>
            <a:spLocks noGrp="1"/>
          </p:cNvSpPr>
          <p:nvPr>
            <p:ph type="dt" sz="half" idx="10"/>
          </p:nvPr>
        </p:nvSpPr>
        <p:spPr/>
        <p:txBody>
          <a:bodyPr/>
          <a:lstStyle/>
          <a:p>
            <a:r>
              <a:rPr lang="en-US" smtClean="0"/>
              <a:t>19-Oct-17</a:t>
            </a:r>
            <a:endParaRPr lang="en-US" dirty="0"/>
          </a:p>
        </p:txBody>
      </p:sp>
      <p:sp>
        <p:nvSpPr>
          <p:cNvPr id="6" name="Slide Number Placeholder 5"/>
          <p:cNvSpPr>
            <a:spLocks noGrp="1"/>
          </p:cNvSpPr>
          <p:nvPr>
            <p:ph type="sldNum" sz="quarter" idx="12"/>
          </p:nvPr>
        </p:nvSpPr>
        <p:spPr/>
        <p:txBody>
          <a:bodyPr/>
          <a:lstStyle/>
          <a:p>
            <a:fld id="{CF7DC490-98B8-074B-BB30-37775A2447EF}" type="slidenum">
              <a:rPr lang="en-US" smtClean="0"/>
              <a:pPr/>
              <a:t>66</a:t>
            </a:fld>
            <a:endParaRPr lang="en-US" dirty="0"/>
          </a:p>
        </p:txBody>
      </p:sp>
    </p:spTree>
    <p:extLst>
      <p:ext uri="{BB962C8B-B14F-4D97-AF65-F5344CB8AC3E}">
        <p14:creationId xmlns:p14="http://schemas.microsoft.com/office/powerpoint/2010/main" val="1678599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dirty="0" smtClean="0"/>
              <a:t>Object Removal</a:t>
            </a:r>
          </a:p>
        </p:txBody>
      </p:sp>
      <p:pic>
        <p:nvPicPr>
          <p:cNvPr id="109571" name="Picture 3" descr="CoupleNo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75" y="1371600"/>
            <a:ext cx="25336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288" y="1371600"/>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8" descr="CoupleWeigh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1371600"/>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67</a:t>
            </a:fld>
            <a:endParaRPr lang="en-US" dirty="0"/>
          </a:p>
        </p:txBody>
      </p:sp>
    </p:spTree>
    <p:extLst>
      <p:ext uri="{BB962C8B-B14F-4D97-AF65-F5344CB8AC3E}">
        <p14:creationId xmlns:p14="http://schemas.microsoft.com/office/powerpoint/2010/main" val="1671449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2"/>
          <p:cNvSpPr>
            <a:spLocks noGrp="1"/>
          </p:cNvSpPr>
          <p:nvPr>
            <p:ph type="title"/>
          </p:nvPr>
        </p:nvSpPr>
        <p:spPr/>
        <p:txBody>
          <a:bodyPr/>
          <a:lstStyle/>
          <a:p>
            <a:r>
              <a:rPr lang="en-US" smtClean="0"/>
              <a:t>Object Removal</a:t>
            </a: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438400"/>
            <a:ext cx="91376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68</a:t>
            </a:fld>
            <a:endParaRPr lang="en-US" dirty="0"/>
          </a:p>
        </p:txBody>
      </p:sp>
    </p:spTree>
    <p:extLst>
      <p:ext uri="{BB962C8B-B14F-4D97-AF65-F5344CB8AC3E}">
        <p14:creationId xmlns:p14="http://schemas.microsoft.com/office/powerpoint/2010/main" val="2140155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Find the Missing Shoe!</a:t>
            </a:r>
          </a:p>
        </p:txBody>
      </p:sp>
      <p:pic>
        <p:nvPicPr>
          <p:cNvPr id="77827" name="Picture 3" descr="ShoeRemov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8" y="3995738"/>
            <a:ext cx="35512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ShoeRemov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563" y="3995738"/>
            <a:ext cx="35512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ShoeRemov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563" y="1335088"/>
            <a:ext cx="35512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sho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25" y="1295400"/>
            <a:ext cx="35512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69</a:t>
            </a:fld>
            <a:endParaRPr lang="en-US" dirty="0"/>
          </a:p>
        </p:txBody>
      </p:sp>
    </p:spTree>
    <p:extLst>
      <p:ext uri="{BB962C8B-B14F-4D97-AF65-F5344CB8AC3E}">
        <p14:creationId xmlns:p14="http://schemas.microsoft.com/office/powerpoint/2010/main" val="1382725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ln/>
        </p:spPr>
        <p:txBody>
          <a:bodyPr>
            <a:normAutofit fontScale="90000"/>
          </a:bodyPr>
          <a:lstStyle/>
          <a:p>
            <a:pPr eaLnBrk="1" hangingPunct="1"/>
            <a:r>
              <a:rPr lang="en-US" dirty="0" smtClean="0"/>
              <a:t>Content-aware Retargeting Operators</a:t>
            </a:r>
          </a:p>
        </p:txBody>
      </p:sp>
      <p:pic>
        <p:nvPicPr>
          <p:cNvPr id="17416" name="Picture 3" descr="C:\Documents and Settings\Administrator\Desktop\snow-aw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600200"/>
            <a:ext cx="15478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Documents and Settings\Administrator\Desktop\snow-awa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1600200"/>
            <a:ext cx="46434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descr="C:\Documents and Settings\Administrator\Desktop\snow-scl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1788" y="3886200"/>
            <a:ext cx="46434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0" descr="C:\Documents and Settings\Administrator\Desktop\snow-sc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175" y="3886200"/>
            <a:ext cx="15478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1"/>
          <p:cNvSpPr txBox="1">
            <a:spLocks noChangeArrowheads="1"/>
          </p:cNvSpPr>
          <p:nvPr/>
        </p:nvSpPr>
        <p:spPr bwMode="auto">
          <a:xfrm>
            <a:off x="76200" y="2438400"/>
            <a:ext cx="1069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Content-</a:t>
            </a:r>
          </a:p>
          <a:p>
            <a:pPr algn="ctr" eaLnBrk="1" hangingPunct="1"/>
            <a:r>
              <a:rPr lang="en-US" i="1" dirty="0"/>
              <a:t>aware</a:t>
            </a:r>
          </a:p>
        </p:txBody>
      </p:sp>
      <p:sp>
        <p:nvSpPr>
          <p:cNvPr id="16393" name="TextBox 12"/>
          <p:cNvSpPr txBox="1">
            <a:spLocks noChangeArrowheads="1"/>
          </p:cNvSpPr>
          <p:nvPr/>
        </p:nvSpPr>
        <p:spPr bwMode="auto">
          <a:xfrm>
            <a:off x="88900" y="4495800"/>
            <a:ext cx="1082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Content-</a:t>
            </a:r>
          </a:p>
          <a:p>
            <a:pPr algn="ctr" eaLnBrk="1" hangingPunct="1"/>
            <a:r>
              <a:rPr lang="en-US" i="1" dirty="0"/>
              <a:t>oblivious</a:t>
            </a:r>
          </a:p>
        </p:txBody>
      </p:sp>
      <p:sp>
        <p:nvSpPr>
          <p:cNvPr id="14" name="Freeform 13"/>
          <p:cNvSpPr/>
          <p:nvPr/>
        </p:nvSpPr>
        <p:spPr>
          <a:xfrm>
            <a:off x="4775200" y="1752600"/>
            <a:ext cx="1028700" cy="1743075"/>
          </a:xfrm>
          <a:custGeom>
            <a:avLst/>
            <a:gdLst>
              <a:gd name="connsiteX0" fmla="*/ 165100 w 1028700"/>
              <a:gd name="connsiteY0" fmla="*/ 1447800 h 1743044"/>
              <a:gd name="connsiteX1" fmla="*/ 114300 w 1028700"/>
              <a:gd name="connsiteY1" fmla="*/ 1181100 h 1743044"/>
              <a:gd name="connsiteX2" fmla="*/ 152400 w 1028700"/>
              <a:gd name="connsiteY2" fmla="*/ 825500 h 1743044"/>
              <a:gd name="connsiteX3" fmla="*/ 0 w 1028700"/>
              <a:gd name="connsiteY3" fmla="*/ 533400 h 1743044"/>
              <a:gd name="connsiteX4" fmla="*/ 63500 w 1028700"/>
              <a:gd name="connsiteY4" fmla="*/ 393700 h 1743044"/>
              <a:gd name="connsiteX5" fmla="*/ 215900 w 1028700"/>
              <a:gd name="connsiteY5" fmla="*/ 254000 h 1743044"/>
              <a:gd name="connsiteX6" fmla="*/ 203200 w 1028700"/>
              <a:gd name="connsiteY6" fmla="*/ 76200 h 1743044"/>
              <a:gd name="connsiteX7" fmla="*/ 558800 w 1028700"/>
              <a:gd name="connsiteY7" fmla="*/ 0 h 1743044"/>
              <a:gd name="connsiteX8" fmla="*/ 698500 w 1028700"/>
              <a:gd name="connsiteY8" fmla="*/ 215900 h 1743044"/>
              <a:gd name="connsiteX9" fmla="*/ 774700 w 1028700"/>
              <a:gd name="connsiteY9" fmla="*/ 292100 h 1743044"/>
              <a:gd name="connsiteX10" fmla="*/ 812800 w 1028700"/>
              <a:gd name="connsiteY10" fmla="*/ 342900 h 1743044"/>
              <a:gd name="connsiteX11" fmla="*/ 889000 w 1028700"/>
              <a:gd name="connsiteY11" fmla="*/ 482600 h 1743044"/>
              <a:gd name="connsiteX12" fmla="*/ 876300 w 1028700"/>
              <a:gd name="connsiteY12" fmla="*/ 685800 h 1743044"/>
              <a:gd name="connsiteX13" fmla="*/ 863600 w 1028700"/>
              <a:gd name="connsiteY13" fmla="*/ 723900 h 1743044"/>
              <a:gd name="connsiteX14" fmla="*/ 774700 w 1028700"/>
              <a:gd name="connsiteY14" fmla="*/ 927100 h 1743044"/>
              <a:gd name="connsiteX15" fmla="*/ 876300 w 1028700"/>
              <a:gd name="connsiteY15" fmla="*/ 1155700 h 1743044"/>
              <a:gd name="connsiteX16" fmla="*/ 952500 w 1028700"/>
              <a:gd name="connsiteY16" fmla="*/ 1422400 h 1743044"/>
              <a:gd name="connsiteX17" fmla="*/ 965200 w 1028700"/>
              <a:gd name="connsiteY17" fmla="*/ 1473200 h 1743044"/>
              <a:gd name="connsiteX18" fmla="*/ 1028700 w 1028700"/>
              <a:gd name="connsiteY18" fmla="*/ 1689100 h 1743044"/>
              <a:gd name="connsiteX19" fmla="*/ 876300 w 1028700"/>
              <a:gd name="connsiteY19" fmla="*/ 1739900 h 1743044"/>
              <a:gd name="connsiteX20" fmla="*/ 711200 w 1028700"/>
              <a:gd name="connsiteY20" fmla="*/ 1612900 h 1743044"/>
              <a:gd name="connsiteX21" fmla="*/ 647700 w 1028700"/>
              <a:gd name="connsiteY21" fmla="*/ 1422400 h 1743044"/>
              <a:gd name="connsiteX22" fmla="*/ 596900 w 1028700"/>
              <a:gd name="connsiteY22" fmla="*/ 1231900 h 1743044"/>
              <a:gd name="connsiteX23" fmla="*/ 533400 w 1028700"/>
              <a:gd name="connsiteY23" fmla="*/ 1206500 h 1743044"/>
              <a:gd name="connsiteX24" fmla="*/ 495300 w 1028700"/>
              <a:gd name="connsiteY24" fmla="*/ 1524000 h 1743044"/>
              <a:gd name="connsiteX25" fmla="*/ 419100 w 1028700"/>
              <a:gd name="connsiteY25" fmla="*/ 1612900 h 1743044"/>
              <a:gd name="connsiteX26" fmla="*/ 406400 w 1028700"/>
              <a:gd name="connsiteY26" fmla="*/ 1612900 h 1743044"/>
              <a:gd name="connsiteX27" fmla="*/ 342900 w 1028700"/>
              <a:gd name="connsiteY27" fmla="*/ 1460500 h 1743044"/>
              <a:gd name="connsiteX28" fmla="*/ 165100 w 1028700"/>
              <a:gd name="connsiteY28" fmla="*/ 1447800 h 17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8700" h="1743044">
                <a:moveTo>
                  <a:pt x="165100" y="1447800"/>
                </a:moveTo>
                <a:lnTo>
                  <a:pt x="114300" y="1181100"/>
                </a:lnTo>
                <a:lnTo>
                  <a:pt x="152400" y="825500"/>
                </a:lnTo>
                <a:lnTo>
                  <a:pt x="0" y="533400"/>
                </a:lnTo>
                <a:lnTo>
                  <a:pt x="63500" y="393700"/>
                </a:lnTo>
                <a:lnTo>
                  <a:pt x="215900" y="254000"/>
                </a:lnTo>
                <a:lnTo>
                  <a:pt x="203200" y="76200"/>
                </a:lnTo>
                <a:lnTo>
                  <a:pt x="558800" y="0"/>
                </a:lnTo>
                <a:lnTo>
                  <a:pt x="698500" y="215900"/>
                </a:lnTo>
                <a:cubicBezTo>
                  <a:pt x="723900" y="241300"/>
                  <a:pt x="750835" y="265252"/>
                  <a:pt x="774700" y="292100"/>
                </a:cubicBezTo>
                <a:cubicBezTo>
                  <a:pt x="889584" y="421344"/>
                  <a:pt x="755511" y="285611"/>
                  <a:pt x="812800" y="342900"/>
                </a:cubicBezTo>
                <a:cubicBezTo>
                  <a:pt x="891178" y="473530"/>
                  <a:pt x="889000" y="420531"/>
                  <a:pt x="889000" y="482600"/>
                </a:cubicBezTo>
                <a:cubicBezTo>
                  <a:pt x="884767" y="550333"/>
                  <a:pt x="883404" y="618307"/>
                  <a:pt x="876300" y="685800"/>
                </a:cubicBezTo>
                <a:cubicBezTo>
                  <a:pt x="874899" y="699113"/>
                  <a:pt x="863600" y="723900"/>
                  <a:pt x="863600" y="723900"/>
                </a:cubicBezTo>
                <a:lnTo>
                  <a:pt x="774700" y="927100"/>
                </a:lnTo>
                <a:cubicBezTo>
                  <a:pt x="878103" y="1146830"/>
                  <a:pt x="876300" y="1063463"/>
                  <a:pt x="876300" y="1155700"/>
                </a:cubicBezTo>
                <a:cubicBezTo>
                  <a:pt x="901700" y="1244600"/>
                  <a:pt x="926612" y="1333641"/>
                  <a:pt x="952500" y="1422400"/>
                </a:cubicBezTo>
                <a:cubicBezTo>
                  <a:pt x="966539" y="1470533"/>
                  <a:pt x="965200" y="1445210"/>
                  <a:pt x="965200" y="1473200"/>
                </a:cubicBezTo>
                <a:lnTo>
                  <a:pt x="1028700" y="1689100"/>
                </a:lnTo>
                <a:cubicBezTo>
                  <a:pt x="893839" y="1743044"/>
                  <a:pt x="947294" y="1739900"/>
                  <a:pt x="876300" y="1739900"/>
                </a:cubicBezTo>
                <a:lnTo>
                  <a:pt x="711200" y="1612900"/>
                </a:lnTo>
                <a:lnTo>
                  <a:pt x="647700" y="1422400"/>
                </a:lnTo>
                <a:lnTo>
                  <a:pt x="596900" y="1231900"/>
                </a:lnTo>
                <a:lnTo>
                  <a:pt x="533400" y="1206500"/>
                </a:lnTo>
                <a:lnTo>
                  <a:pt x="495300" y="1524000"/>
                </a:lnTo>
                <a:cubicBezTo>
                  <a:pt x="478892" y="1671670"/>
                  <a:pt x="518900" y="1646167"/>
                  <a:pt x="419100" y="1612900"/>
                </a:cubicBezTo>
                <a:cubicBezTo>
                  <a:pt x="415084" y="1611561"/>
                  <a:pt x="410633" y="1612900"/>
                  <a:pt x="406400" y="1612900"/>
                </a:cubicBezTo>
                <a:cubicBezTo>
                  <a:pt x="341148" y="1469346"/>
                  <a:pt x="342900" y="1524352"/>
                  <a:pt x="342900" y="1460500"/>
                </a:cubicBezTo>
                <a:lnTo>
                  <a:pt x="165100" y="1447800"/>
                </a:lnTo>
                <a:close/>
              </a:path>
            </a:pathLst>
          </a:custGeom>
          <a:solidFill>
            <a:srgbClr val="FF0000">
              <a:alpha val="2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1498600" y="1765300"/>
            <a:ext cx="914400" cy="1743075"/>
          </a:xfrm>
          <a:custGeom>
            <a:avLst/>
            <a:gdLst>
              <a:gd name="connsiteX0" fmla="*/ 165100 w 1028700"/>
              <a:gd name="connsiteY0" fmla="*/ 1447800 h 1743044"/>
              <a:gd name="connsiteX1" fmla="*/ 114300 w 1028700"/>
              <a:gd name="connsiteY1" fmla="*/ 1181100 h 1743044"/>
              <a:gd name="connsiteX2" fmla="*/ 152400 w 1028700"/>
              <a:gd name="connsiteY2" fmla="*/ 825500 h 1743044"/>
              <a:gd name="connsiteX3" fmla="*/ 0 w 1028700"/>
              <a:gd name="connsiteY3" fmla="*/ 533400 h 1743044"/>
              <a:gd name="connsiteX4" fmla="*/ 63500 w 1028700"/>
              <a:gd name="connsiteY4" fmla="*/ 393700 h 1743044"/>
              <a:gd name="connsiteX5" fmla="*/ 215900 w 1028700"/>
              <a:gd name="connsiteY5" fmla="*/ 254000 h 1743044"/>
              <a:gd name="connsiteX6" fmla="*/ 203200 w 1028700"/>
              <a:gd name="connsiteY6" fmla="*/ 76200 h 1743044"/>
              <a:gd name="connsiteX7" fmla="*/ 558800 w 1028700"/>
              <a:gd name="connsiteY7" fmla="*/ 0 h 1743044"/>
              <a:gd name="connsiteX8" fmla="*/ 698500 w 1028700"/>
              <a:gd name="connsiteY8" fmla="*/ 215900 h 1743044"/>
              <a:gd name="connsiteX9" fmla="*/ 774700 w 1028700"/>
              <a:gd name="connsiteY9" fmla="*/ 292100 h 1743044"/>
              <a:gd name="connsiteX10" fmla="*/ 812800 w 1028700"/>
              <a:gd name="connsiteY10" fmla="*/ 342900 h 1743044"/>
              <a:gd name="connsiteX11" fmla="*/ 889000 w 1028700"/>
              <a:gd name="connsiteY11" fmla="*/ 482600 h 1743044"/>
              <a:gd name="connsiteX12" fmla="*/ 876300 w 1028700"/>
              <a:gd name="connsiteY12" fmla="*/ 685800 h 1743044"/>
              <a:gd name="connsiteX13" fmla="*/ 863600 w 1028700"/>
              <a:gd name="connsiteY13" fmla="*/ 723900 h 1743044"/>
              <a:gd name="connsiteX14" fmla="*/ 774700 w 1028700"/>
              <a:gd name="connsiteY14" fmla="*/ 927100 h 1743044"/>
              <a:gd name="connsiteX15" fmla="*/ 876300 w 1028700"/>
              <a:gd name="connsiteY15" fmla="*/ 1155700 h 1743044"/>
              <a:gd name="connsiteX16" fmla="*/ 952500 w 1028700"/>
              <a:gd name="connsiteY16" fmla="*/ 1422400 h 1743044"/>
              <a:gd name="connsiteX17" fmla="*/ 965200 w 1028700"/>
              <a:gd name="connsiteY17" fmla="*/ 1473200 h 1743044"/>
              <a:gd name="connsiteX18" fmla="*/ 1028700 w 1028700"/>
              <a:gd name="connsiteY18" fmla="*/ 1689100 h 1743044"/>
              <a:gd name="connsiteX19" fmla="*/ 876300 w 1028700"/>
              <a:gd name="connsiteY19" fmla="*/ 1739900 h 1743044"/>
              <a:gd name="connsiteX20" fmla="*/ 711200 w 1028700"/>
              <a:gd name="connsiteY20" fmla="*/ 1612900 h 1743044"/>
              <a:gd name="connsiteX21" fmla="*/ 647700 w 1028700"/>
              <a:gd name="connsiteY21" fmla="*/ 1422400 h 1743044"/>
              <a:gd name="connsiteX22" fmla="*/ 596900 w 1028700"/>
              <a:gd name="connsiteY22" fmla="*/ 1231900 h 1743044"/>
              <a:gd name="connsiteX23" fmla="*/ 533400 w 1028700"/>
              <a:gd name="connsiteY23" fmla="*/ 1206500 h 1743044"/>
              <a:gd name="connsiteX24" fmla="*/ 495300 w 1028700"/>
              <a:gd name="connsiteY24" fmla="*/ 1524000 h 1743044"/>
              <a:gd name="connsiteX25" fmla="*/ 419100 w 1028700"/>
              <a:gd name="connsiteY25" fmla="*/ 1612900 h 1743044"/>
              <a:gd name="connsiteX26" fmla="*/ 406400 w 1028700"/>
              <a:gd name="connsiteY26" fmla="*/ 1612900 h 1743044"/>
              <a:gd name="connsiteX27" fmla="*/ 342900 w 1028700"/>
              <a:gd name="connsiteY27" fmla="*/ 1460500 h 1743044"/>
              <a:gd name="connsiteX28" fmla="*/ 165100 w 1028700"/>
              <a:gd name="connsiteY28" fmla="*/ 1447800 h 17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8700" h="1743044">
                <a:moveTo>
                  <a:pt x="165100" y="1447800"/>
                </a:moveTo>
                <a:lnTo>
                  <a:pt x="114300" y="1181100"/>
                </a:lnTo>
                <a:lnTo>
                  <a:pt x="152400" y="825500"/>
                </a:lnTo>
                <a:lnTo>
                  <a:pt x="0" y="533400"/>
                </a:lnTo>
                <a:lnTo>
                  <a:pt x="63500" y="393700"/>
                </a:lnTo>
                <a:lnTo>
                  <a:pt x="215900" y="254000"/>
                </a:lnTo>
                <a:lnTo>
                  <a:pt x="203200" y="76200"/>
                </a:lnTo>
                <a:lnTo>
                  <a:pt x="558800" y="0"/>
                </a:lnTo>
                <a:lnTo>
                  <a:pt x="698500" y="215900"/>
                </a:lnTo>
                <a:cubicBezTo>
                  <a:pt x="723900" y="241300"/>
                  <a:pt x="750835" y="265252"/>
                  <a:pt x="774700" y="292100"/>
                </a:cubicBezTo>
                <a:cubicBezTo>
                  <a:pt x="889584" y="421344"/>
                  <a:pt x="755511" y="285611"/>
                  <a:pt x="812800" y="342900"/>
                </a:cubicBezTo>
                <a:cubicBezTo>
                  <a:pt x="891178" y="473530"/>
                  <a:pt x="889000" y="420531"/>
                  <a:pt x="889000" y="482600"/>
                </a:cubicBezTo>
                <a:cubicBezTo>
                  <a:pt x="884767" y="550333"/>
                  <a:pt x="883404" y="618307"/>
                  <a:pt x="876300" y="685800"/>
                </a:cubicBezTo>
                <a:cubicBezTo>
                  <a:pt x="874899" y="699113"/>
                  <a:pt x="863600" y="723900"/>
                  <a:pt x="863600" y="723900"/>
                </a:cubicBezTo>
                <a:lnTo>
                  <a:pt x="774700" y="927100"/>
                </a:lnTo>
                <a:cubicBezTo>
                  <a:pt x="878103" y="1146830"/>
                  <a:pt x="876300" y="1063463"/>
                  <a:pt x="876300" y="1155700"/>
                </a:cubicBezTo>
                <a:cubicBezTo>
                  <a:pt x="901700" y="1244600"/>
                  <a:pt x="926612" y="1333641"/>
                  <a:pt x="952500" y="1422400"/>
                </a:cubicBezTo>
                <a:cubicBezTo>
                  <a:pt x="966539" y="1470533"/>
                  <a:pt x="965200" y="1445210"/>
                  <a:pt x="965200" y="1473200"/>
                </a:cubicBezTo>
                <a:lnTo>
                  <a:pt x="1028700" y="1689100"/>
                </a:lnTo>
                <a:cubicBezTo>
                  <a:pt x="893839" y="1743044"/>
                  <a:pt x="947294" y="1739900"/>
                  <a:pt x="876300" y="1739900"/>
                </a:cubicBezTo>
                <a:lnTo>
                  <a:pt x="711200" y="1612900"/>
                </a:lnTo>
                <a:lnTo>
                  <a:pt x="647700" y="1422400"/>
                </a:lnTo>
                <a:lnTo>
                  <a:pt x="596900" y="1231900"/>
                </a:lnTo>
                <a:lnTo>
                  <a:pt x="533400" y="1206500"/>
                </a:lnTo>
                <a:lnTo>
                  <a:pt x="495300" y="1524000"/>
                </a:lnTo>
                <a:cubicBezTo>
                  <a:pt x="478892" y="1671670"/>
                  <a:pt x="518900" y="1646167"/>
                  <a:pt x="419100" y="1612900"/>
                </a:cubicBezTo>
                <a:cubicBezTo>
                  <a:pt x="415084" y="1611561"/>
                  <a:pt x="410633" y="1612900"/>
                  <a:pt x="406400" y="1612900"/>
                </a:cubicBezTo>
                <a:cubicBezTo>
                  <a:pt x="341148" y="1469346"/>
                  <a:pt x="342900" y="1524352"/>
                  <a:pt x="342900" y="1460500"/>
                </a:cubicBezTo>
                <a:lnTo>
                  <a:pt x="165100" y="1447800"/>
                </a:lnTo>
                <a:close/>
              </a:path>
            </a:pathLst>
          </a:custGeom>
          <a:solidFill>
            <a:srgbClr val="FF0000">
              <a:alpha val="2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a:spLocks noChangeArrowheads="1"/>
          </p:cNvSpPr>
          <p:nvPr/>
        </p:nvSpPr>
        <p:spPr bwMode="auto">
          <a:xfrm>
            <a:off x="2819400" y="1447800"/>
            <a:ext cx="131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solidFill>
                  <a:srgbClr val="FF0000"/>
                </a:solidFill>
              </a:rPr>
              <a:t>“Important”</a:t>
            </a:r>
          </a:p>
          <a:p>
            <a:pPr algn="ctr" eaLnBrk="1" hangingPunct="1"/>
            <a:r>
              <a:rPr lang="en-US">
                <a:solidFill>
                  <a:srgbClr val="FF0000"/>
                </a:solidFill>
              </a:rPr>
              <a:t>content</a:t>
            </a:r>
          </a:p>
        </p:txBody>
      </p:sp>
      <p:cxnSp>
        <p:nvCxnSpPr>
          <p:cNvPr id="18" name="Straight Arrow Connector 17"/>
          <p:cNvCxnSpPr>
            <a:endCxn id="15" idx="10"/>
          </p:cNvCxnSpPr>
          <p:nvPr/>
        </p:nvCxnSpPr>
        <p:spPr>
          <a:xfrm rot="10800000" flipV="1">
            <a:off x="2220913" y="1905000"/>
            <a:ext cx="674687" cy="203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4"/>
          </p:cNvCxnSpPr>
          <p:nvPr/>
        </p:nvCxnSpPr>
        <p:spPr>
          <a:xfrm>
            <a:off x="4038600" y="1905000"/>
            <a:ext cx="800100" cy="241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Date Placeholder 3"/>
          <p:cNvSpPr>
            <a:spLocks noGrp="1"/>
          </p:cNvSpPr>
          <p:nvPr>
            <p:ph type="dt" sz="half" idx="10"/>
          </p:nvPr>
        </p:nvSpPr>
        <p:spPr>
          <a:xfrm>
            <a:off x="7328098" y="6416675"/>
            <a:ext cx="1587302" cy="365125"/>
          </a:xfrm>
        </p:spPr>
        <p:txBody>
          <a:bodyPr/>
          <a:lstStyle/>
          <a:p>
            <a:r>
              <a:rPr lang="en-US" smtClean="0"/>
              <a:t>19-Oct-17</a:t>
            </a:r>
            <a:endParaRPr lang="en-US" dirty="0"/>
          </a:p>
        </p:txBody>
      </p:sp>
      <p:sp>
        <p:nvSpPr>
          <p:cNvPr id="2" name="Slide Number Placeholder 1"/>
          <p:cNvSpPr>
            <a:spLocks noGrp="1"/>
          </p:cNvSpPr>
          <p:nvPr>
            <p:ph type="sldNum" sz="quarter" idx="12"/>
          </p:nvPr>
        </p:nvSpPr>
        <p:spPr/>
        <p:txBody>
          <a:bodyPr/>
          <a:lstStyle/>
          <a:p>
            <a:fld id="{CF7DC490-98B8-074B-BB30-37775A2447EF}" type="slidenum">
              <a:rPr lang="en-US" smtClean="0"/>
              <a:pPr/>
              <a:t>7</a:t>
            </a:fld>
            <a:endParaRPr lang="en-US" dirty="0"/>
          </a:p>
        </p:txBody>
      </p:sp>
    </p:spTree>
    <p:extLst>
      <p:ext uri="{BB962C8B-B14F-4D97-AF65-F5344CB8AC3E}">
        <p14:creationId xmlns:p14="http://schemas.microsoft.com/office/powerpoint/2010/main" val="59781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fade">
                                      <p:cBhvr>
                                        <p:cTn id="7" dur="2000"/>
                                        <p:tgtEl>
                                          <p:spTgt spid="174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92"/>
                                        </p:tgtEl>
                                        <p:attrNameLst>
                                          <p:attrName>style.visibility</p:attrName>
                                        </p:attrNameLst>
                                      </p:cBhvr>
                                      <p:to>
                                        <p:strVal val="visible"/>
                                      </p:to>
                                    </p:set>
                                    <p:animEffect transition="in" filter="fade">
                                      <p:cBhvr>
                                        <p:cTn id="10" dur="500"/>
                                        <p:tgtEl>
                                          <p:spTgt spid="1639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2000"/>
                                        <p:tgtEl>
                                          <p:spTgt spid="14"/>
                                        </p:tgtEl>
                                      </p:cBhvr>
                                    </p:animEffect>
                                    <p:set>
                                      <p:cBhvr>
                                        <p:cTn id="35" dur="1" fill="hold">
                                          <p:stCondLst>
                                            <p:cond delay="19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16"/>
                                        </p:tgtEl>
                                      </p:cBhvr>
                                    </p:animEffect>
                                    <p:set>
                                      <p:cBhvr>
                                        <p:cTn id="38" dur="1" fill="hold">
                                          <p:stCondLst>
                                            <p:cond delay="1999"/>
                                          </p:stCondLst>
                                        </p:cTn>
                                        <p:tgtEl>
                                          <p:spTgt spid="1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15"/>
                                        </p:tgtEl>
                                      </p:cBhvr>
                                    </p:animEffect>
                                    <p:set>
                                      <p:cBhvr>
                                        <p:cTn id="41" dur="1" fill="hold">
                                          <p:stCondLst>
                                            <p:cond delay="1999"/>
                                          </p:stCondLst>
                                        </p:cTn>
                                        <p:tgtEl>
                                          <p:spTgt spid="1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18"/>
                                        </p:tgtEl>
                                      </p:cBhvr>
                                    </p:animEffect>
                                    <p:set>
                                      <p:cBhvr>
                                        <p:cTn id="44" dur="1" fill="hold">
                                          <p:stCondLst>
                                            <p:cond delay="1999"/>
                                          </p:stCondLst>
                                        </p:cTn>
                                        <p:tgtEl>
                                          <p:spTgt spid="1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19"/>
                                        </p:tgtEl>
                                      </p:cBhvr>
                                    </p:animEffect>
                                    <p:set>
                                      <p:cBhvr>
                                        <p:cTn id="47"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4" grpId="0" animBg="1"/>
      <p:bldP spid="14" grpId="1" animBg="1"/>
      <p:bldP spid="15" grpId="0" animBg="1"/>
      <p:bldP spid="15" grpId="1" animBg="1"/>
      <p:bldP spid="16" grpId="0"/>
      <p:bldP spid="16"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t>Solution</a:t>
            </a:r>
          </a:p>
        </p:txBody>
      </p:sp>
      <p:pic>
        <p:nvPicPr>
          <p:cNvPr id="78851" name="Picture 3" descr="ShoeRemov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8" y="4025900"/>
            <a:ext cx="35512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ShoeRemov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563" y="4025900"/>
            <a:ext cx="35512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descr="ShoeRemov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563" y="1365250"/>
            <a:ext cx="35512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sho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25" y="1325563"/>
            <a:ext cx="35512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Oval 7"/>
          <p:cNvSpPr>
            <a:spLocks noChangeArrowheads="1"/>
          </p:cNvSpPr>
          <p:nvPr/>
        </p:nvSpPr>
        <p:spPr bwMode="auto">
          <a:xfrm>
            <a:off x="6324600" y="1143000"/>
            <a:ext cx="914400" cy="1143000"/>
          </a:xfrm>
          <a:prstGeom prst="ellipse">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78856" name="Oval 8"/>
          <p:cNvSpPr>
            <a:spLocks noChangeArrowheads="1"/>
          </p:cNvSpPr>
          <p:nvPr/>
        </p:nvSpPr>
        <p:spPr bwMode="auto">
          <a:xfrm>
            <a:off x="1219200" y="4038600"/>
            <a:ext cx="914400" cy="1143000"/>
          </a:xfrm>
          <a:prstGeom prst="ellipse">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78857" name="Oval 9"/>
          <p:cNvSpPr>
            <a:spLocks noChangeArrowheads="1"/>
          </p:cNvSpPr>
          <p:nvPr/>
        </p:nvSpPr>
        <p:spPr bwMode="auto">
          <a:xfrm>
            <a:off x="6400800" y="4876800"/>
            <a:ext cx="914400" cy="1143000"/>
          </a:xfrm>
          <a:prstGeom prst="ellipse">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78858" name="Line 10"/>
          <p:cNvSpPr>
            <a:spLocks noChangeShapeType="1"/>
          </p:cNvSpPr>
          <p:nvPr/>
        </p:nvSpPr>
        <p:spPr bwMode="auto">
          <a:xfrm flipH="1">
            <a:off x="2514600" y="1752600"/>
            <a:ext cx="3810000" cy="0"/>
          </a:xfrm>
          <a:prstGeom prst="line">
            <a:avLst/>
          </a:prstGeom>
          <a:noFill/>
          <a:ln w="57150">
            <a:solidFill>
              <a:srgbClr val="00FF00"/>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en-US"/>
          </a:p>
        </p:txBody>
      </p:sp>
      <p:sp>
        <p:nvSpPr>
          <p:cNvPr id="78859" name="Line 11"/>
          <p:cNvSpPr>
            <a:spLocks noChangeShapeType="1"/>
          </p:cNvSpPr>
          <p:nvPr/>
        </p:nvSpPr>
        <p:spPr bwMode="auto">
          <a:xfrm flipH="1" flipV="1">
            <a:off x="2743200" y="2819400"/>
            <a:ext cx="3733800" cy="2286000"/>
          </a:xfrm>
          <a:prstGeom prst="line">
            <a:avLst/>
          </a:prstGeom>
          <a:noFill/>
          <a:ln w="57150">
            <a:solidFill>
              <a:srgbClr val="00FF00"/>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en-US"/>
          </a:p>
        </p:txBody>
      </p:sp>
      <p:sp>
        <p:nvSpPr>
          <p:cNvPr id="78860" name="Line 12"/>
          <p:cNvSpPr>
            <a:spLocks noChangeShapeType="1"/>
          </p:cNvSpPr>
          <p:nvPr/>
        </p:nvSpPr>
        <p:spPr bwMode="auto">
          <a:xfrm flipV="1">
            <a:off x="1676400" y="1905000"/>
            <a:ext cx="152400" cy="2133600"/>
          </a:xfrm>
          <a:prstGeom prst="line">
            <a:avLst/>
          </a:prstGeom>
          <a:noFill/>
          <a:ln w="57150">
            <a:solidFill>
              <a:srgbClr val="00FF00"/>
            </a:solidFill>
            <a:round/>
            <a:headEnd/>
            <a:tailEnd type="arrow" w="med" len="lg"/>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70</a:t>
            </a:fld>
            <a:endParaRPr lang="en-US" dirty="0"/>
          </a:p>
        </p:txBody>
      </p:sp>
    </p:spTree>
    <p:extLst>
      <p:ext uri="{BB962C8B-B14F-4D97-AF65-F5344CB8AC3E}">
        <p14:creationId xmlns:p14="http://schemas.microsoft.com/office/powerpoint/2010/main" val="509179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t>Limitations</a:t>
            </a:r>
          </a:p>
        </p:txBody>
      </p:sp>
      <p:pic>
        <p:nvPicPr>
          <p:cNvPr id="798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71563"/>
            <a:ext cx="7848600"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71</a:t>
            </a:fld>
            <a:endParaRPr lang="en-US" dirty="0"/>
          </a:p>
        </p:txBody>
      </p:sp>
    </p:spTree>
    <p:extLst>
      <p:ext uri="{BB962C8B-B14F-4D97-AF65-F5344CB8AC3E}">
        <p14:creationId xmlns:p14="http://schemas.microsoft.com/office/powerpoint/2010/main" val="877497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665288" y="415925"/>
            <a:ext cx="7143750" cy="438150"/>
          </a:xfrm>
        </p:spPr>
        <p:txBody>
          <a:bodyPr>
            <a:normAutofit fontScale="90000"/>
          </a:bodyPr>
          <a:lstStyle/>
          <a:p>
            <a:r>
              <a:rPr lang="en-US" smtClean="0"/>
              <a:t>With face detector</a:t>
            </a:r>
          </a:p>
        </p:txBody>
      </p:sp>
      <p:pic>
        <p:nvPicPr>
          <p:cNvPr id="737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1257300"/>
            <a:ext cx="62547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735975" y="3680750"/>
            <a:ext cx="2895600" cy="2533650"/>
          </a:xfrm>
          <a:prstGeom prst="rect">
            <a:avLst/>
          </a:prstGeom>
          <a:solidFill>
            <a:schemeClr val="bg1"/>
          </a:solidFill>
          <a:ln w="28575" cap="flat" cmpd="sng" algn="ctr">
            <a:noFill/>
            <a:prstDash val="solid"/>
            <a:round/>
            <a:headEnd type="none" w="med" len="med"/>
            <a:tailEnd type="triangle" w="med" len="lg"/>
          </a:ln>
          <a:effectLst/>
        </p:spPr>
        <p:txBody>
          <a:bodyPr vert="horz" wrap="none" lIns="64008" tIns="27432" rIns="64008" bIns="27432" numCol="1" rtlCol="0" anchor="ctr" anchorCtr="0" compatLnSpc="1">
            <a:prstTxWarp prst="textNoShape">
              <a:avLst/>
            </a:prstTxWarp>
            <a:spAutoFit/>
          </a:bodyPr>
          <a:lstStyle/>
          <a:p>
            <a:pPr marL="0" marR="0" indent="0" algn="l" defTabSz="914400" rtl="0" eaLnBrk="0" fontAlgn="base" latinLnBrk="0" hangingPunct="0">
              <a:lnSpc>
                <a:spcPct val="85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Helvetica" pitchFamily="34" charset="0"/>
            </a:endParaRPr>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72</a:t>
            </a:fld>
            <a:endParaRPr lang="en-US" dirty="0"/>
          </a:p>
        </p:txBody>
      </p:sp>
    </p:spTree>
    <p:extLst>
      <p:ext uri="{BB962C8B-B14F-4D97-AF65-F5344CB8AC3E}">
        <p14:creationId xmlns:p14="http://schemas.microsoft.com/office/powerpoint/2010/main" val="168485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t>With User Constraints</a:t>
            </a:r>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1117600"/>
            <a:ext cx="705485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73</a:t>
            </a:fld>
            <a:endParaRPr lang="en-US" dirty="0"/>
          </a:p>
        </p:txBody>
      </p:sp>
    </p:spTree>
    <p:extLst>
      <p:ext uri="{BB962C8B-B14F-4D97-AF65-F5344CB8AC3E}">
        <p14:creationId xmlns:p14="http://schemas.microsoft.com/office/powerpoint/2010/main" val="136025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51"/>
          <p:cNvSpPr>
            <a:spLocks noGrp="1"/>
          </p:cNvSpPr>
          <p:nvPr>
            <p:ph type="title"/>
          </p:nvPr>
        </p:nvSpPr>
        <p:spPr>
          <a:xfrm>
            <a:off x="457200" y="228600"/>
            <a:ext cx="8229600" cy="1143000"/>
          </a:xfrm>
        </p:spPr>
        <p:txBody>
          <a:bodyPr/>
          <a:lstStyle/>
          <a:p>
            <a:r>
              <a:rPr lang="en-US" dirty="0" smtClean="0"/>
              <a:t>Preserved Energy - Revisited</a:t>
            </a:r>
          </a:p>
        </p:txBody>
      </p:sp>
      <p:sp>
        <p:nvSpPr>
          <p:cNvPr id="86019" name="Rectangle 61"/>
          <p:cNvSpPr>
            <a:spLocks noChangeArrowheads="1"/>
          </p:cNvSpPr>
          <p:nvPr/>
        </p:nvSpPr>
        <p:spPr bwMode="auto">
          <a:xfrm>
            <a:off x="3581400" y="457200"/>
            <a:ext cx="533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pic>
        <p:nvPicPr>
          <p:cNvPr id="86020" name="Picture 3" descr="christmas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24063"/>
            <a:ext cx="23812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rate_distortion_christmas_pix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4589463"/>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rate_distortion_christmas_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4589463"/>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rate_distortion_christmas_optim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550" y="4589463"/>
            <a:ext cx="23812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descr="rate_distortion_christmas_colum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4589463"/>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9" descr="rate_distortion_christmas_se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125" y="4589463"/>
            <a:ext cx="1428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 Box 10"/>
          <p:cNvSpPr txBox="1">
            <a:spLocks noChangeArrowheads="1"/>
          </p:cNvSpPr>
          <p:nvPr/>
        </p:nvSpPr>
        <p:spPr bwMode="auto">
          <a:xfrm>
            <a:off x="257175" y="6334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FFFF"/>
                </a:solidFill>
                <a:latin typeface="Arial Black" pitchFamily="34" charset="0"/>
              </a:rPr>
              <a:t>crop</a:t>
            </a:r>
            <a:endParaRPr lang="en-US" sz="2400" baseline="-25000">
              <a:solidFill>
                <a:srgbClr val="00FFFF"/>
              </a:solidFill>
              <a:latin typeface="Arial Black" pitchFamily="34" charset="0"/>
            </a:endParaRPr>
          </a:p>
        </p:txBody>
      </p:sp>
      <p:sp>
        <p:nvSpPr>
          <p:cNvPr id="86027" name="Text Box 11"/>
          <p:cNvSpPr txBox="1">
            <a:spLocks noChangeArrowheads="1"/>
          </p:cNvSpPr>
          <p:nvPr/>
        </p:nvSpPr>
        <p:spPr bwMode="auto">
          <a:xfrm>
            <a:off x="1828800" y="6334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FF0000"/>
                </a:solidFill>
                <a:latin typeface="Arial Black" pitchFamily="34" charset="0"/>
              </a:rPr>
              <a:t>column</a:t>
            </a:r>
            <a:endParaRPr lang="en-US" sz="2400" baseline="-25000">
              <a:solidFill>
                <a:srgbClr val="FF0000"/>
              </a:solidFill>
              <a:latin typeface="Arial Black" pitchFamily="34" charset="0"/>
            </a:endParaRPr>
          </a:p>
        </p:txBody>
      </p:sp>
      <p:sp>
        <p:nvSpPr>
          <p:cNvPr id="86028" name="Text Box 12"/>
          <p:cNvSpPr txBox="1">
            <a:spLocks noChangeArrowheads="1"/>
          </p:cNvSpPr>
          <p:nvPr/>
        </p:nvSpPr>
        <p:spPr bwMode="auto">
          <a:xfrm>
            <a:off x="3409950" y="6334125"/>
            <a:ext cx="14478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chemeClr val="tx2"/>
                </a:solidFill>
                <a:latin typeface="Arial Black" pitchFamily="34" charset="0"/>
              </a:rPr>
              <a:t>seam</a:t>
            </a:r>
            <a:endParaRPr lang="en-US" sz="2400" baseline="-25000">
              <a:solidFill>
                <a:schemeClr val="tx2"/>
              </a:solidFill>
              <a:latin typeface="Arial Black" pitchFamily="34" charset="0"/>
            </a:endParaRPr>
          </a:p>
        </p:txBody>
      </p:sp>
      <p:sp>
        <p:nvSpPr>
          <p:cNvPr id="86029" name="Text Box 13"/>
          <p:cNvSpPr txBox="1">
            <a:spLocks noChangeArrowheads="1"/>
          </p:cNvSpPr>
          <p:nvPr/>
        </p:nvSpPr>
        <p:spPr bwMode="auto">
          <a:xfrm>
            <a:off x="4981575" y="6334125"/>
            <a:ext cx="142875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00FF00"/>
                </a:solidFill>
                <a:latin typeface="Arial Black" pitchFamily="34" charset="0"/>
              </a:rPr>
              <a:t>pixel</a:t>
            </a:r>
            <a:endParaRPr lang="en-US" sz="2400" baseline="-25000">
              <a:solidFill>
                <a:srgbClr val="00FF00"/>
              </a:solidFill>
              <a:latin typeface="Arial Black" pitchFamily="34" charset="0"/>
            </a:endParaRPr>
          </a:p>
        </p:txBody>
      </p:sp>
      <p:sp>
        <p:nvSpPr>
          <p:cNvPr id="86030" name="Text Box 14"/>
          <p:cNvSpPr txBox="1">
            <a:spLocks noChangeArrowheads="1"/>
          </p:cNvSpPr>
          <p:nvPr/>
        </p:nvSpPr>
        <p:spPr bwMode="auto">
          <a:xfrm>
            <a:off x="6781800" y="6400800"/>
            <a:ext cx="1676400" cy="4572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2400">
                <a:solidFill>
                  <a:srgbClr val="FF33CC"/>
                </a:solidFill>
                <a:latin typeface="Arial Black" pitchFamily="34" charset="0"/>
              </a:rPr>
              <a:t>optimal</a:t>
            </a:r>
            <a:endParaRPr lang="en-US" sz="2400" baseline="-25000">
              <a:solidFill>
                <a:srgbClr val="FF33CC"/>
              </a:solidFill>
              <a:latin typeface="Arial Black" pitchFamily="34" charset="0"/>
            </a:endParaRPr>
          </a:p>
        </p:txBody>
      </p:sp>
      <p:pic>
        <p:nvPicPr>
          <p:cNvPr id="86031" name="Picture 4" descr="rate_distortion_christmas_grap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984250"/>
            <a:ext cx="39719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2" name="Text Box 17"/>
          <p:cNvSpPr txBox="1">
            <a:spLocks noChangeArrowheads="1"/>
          </p:cNvSpPr>
          <p:nvPr/>
        </p:nvSpPr>
        <p:spPr bwMode="auto">
          <a:xfrm>
            <a:off x="5257800" y="3886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i="1">
                <a:solidFill>
                  <a:srgbClr val="000000"/>
                </a:solidFill>
                <a:latin typeface="Times New Roman" pitchFamily="18" charset="0"/>
                <a:cs typeface="Times New Roman" pitchFamily="18" charset="0"/>
              </a:rPr>
              <a:t>Image Reduction</a:t>
            </a:r>
          </a:p>
        </p:txBody>
      </p:sp>
      <p:sp>
        <p:nvSpPr>
          <p:cNvPr id="86033" name="Text Box 16"/>
          <p:cNvSpPr txBox="1">
            <a:spLocks noChangeArrowheads="1"/>
          </p:cNvSpPr>
          <p:nvPr/>
        </p:nvSpPr>
        <p:spPr bwMode="auto">
          <a:xfrm>
            <a:off x="3146425" y="2590800"/>
            <a:ext cx="1654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2400" i="1" dirty="0">
                <a:solidFill>
                  <a:srgbClr val="000000"/>
                </a:solidFill>
                <a:latin typeface="Times New Roman" pitchFamily="18" charset="0"/>
                <a:cs typeface="Times New Roman" pitchFamily="18" charset="0"/>
              </a:rPr>
              <a:t>Average Pixel Energy</a:t>
            </a:r>
          </a:p>
        </p:txBody>
      </p:sp>
      <p:sp>
        <p:nvSpPr>
          <p:cNvPr id="86034" name="Line 60"/>
          <p:cNvSpPr>
            <a:spLocks noChangeShapeType="1"/>
          </p:cNvSpPr>
          <p:nvPr/>
        </p:nvSpPr>
        <p:spPr bwMode="auto">
          <a:xfrm>
            <a:off x="7543800" y="4114800"/>
            <a:ext cx="838200" cy="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35" name="Line 62"/>
          <p:cNvSpPr>
            <a:spLocks noChangeShapeType="1"/>
          </p:cNvSpPr>
          <p:nvPr/>
        </p:nvSpPr>
        <p:spPr bwMode="auto">
          <a:xfrm flipV="1">
            <a:off x="4594225" y="1524000"/>
            <a:ext cx="0" cy="114300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36" name="AutoShape 63"/>
          <p:cNvSpPr>
            <a:spLocks/>
          </p:cNvSpPr>
          <p:nvPr/>
        </p:nvSpPr>
        <p:spPr bwMode="auto">
          <a:xfrm rot="5400000">
            <a:off x="1409700" y="647700"/>
            <a:ext cx="304800" cy="2362200"/>
          </a:xfrm>
          <a:prstGeom prst="leftBrace">
            <a:avLst>
              <a:gd name="adj1" fmla="val 64583"/>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74</a:t>
            </a:fld>
            <a:endParaRPr lang="en-US" dirty="0"/>
          </a:p>
        </p:txBody>
      </p:sp>
    </p:spTree>
    <p:extLst>
      <p:ext uri="{BB962C8B-B14F-4D97-AF65-F5344CB8AC3E}">
        <p14:creationId xmlns:p14="http://schemas.microsoft.com/office/powerpoint/2010/main" val="132923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t>Inserted Energy</a:t>
            </a:r>
          </a:p>
        </p:txBody>
      </p:sp>
      <p:pic>
        <p:nvPicPr>
          <p:cNvPr id="87043" name="Picture 3" descr="C:\Users\Michael\Documents\work\vidret\paper\figures\vase_seam_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3434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75</a:t>
            </a:fld>
            <a:endParaRPr lang="en-US" dirty="0"/>
          </a:p>
        </p:txBody>
      </p:sp>
    </p:spTree>
    <p:extLst>
      <p:ext uri="{BB962C8B-B14F-4D97-AF65-F5344CB8AC3E}">
        <p14:creationId xmlns:p14="http://schemas.microsoft.com/office/powerpoint/2010/main" val="784489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46075" y="415925"/>
            <a:ext cx="8462963" cy="438150"/>
          </a:xfrm>
        </p:spPr>
        <p:txBody>
          <a:bodyPr>
            <a:normAutofit fontScale="90000"/>
          </a:bodyPr>
          <a:lstStyle/>
          <a:p>
            <a:r>
              <a:rPr lang="en-US" smtClean="0"/>
              <a:t>Minimize Inserted Energy</a:t>
            </a:r>
          </a:p>
        </p:txBody>
      </p:sp>
      <p:sp>
        <p:nvSpPr>
          <p:cNvPr id="88067" name="Content Placeholder 3"/>
          <p:cNvSpPr>
            <a:spLocks noGrp="1"/>
          </p:cNvSpPr>
          <p:nvPr>
            <p:ph idx="1"/>
          </p:nvPr>
        </p:nvSpPr>
        <p:spPr>
          <a:xfrm>
            <a:off x="346075" y="1154113"/>
            <a:ext cx="8439150" cy="1100305"/>
          </a:xfrm>
        </p:spPr>
        <p:txBody>
          <a:bodyPr>
            <a:normAutofit fontScale="77500" lnSpcReduction="20000"/>
          </a:bodyPr>
          <a:lstStyle/>
          <a:p>
            <a:pPr algn="just"/>
            <a:endParaRPr lang="en-US" dirty="0" smtClean="0"/>
          </a:p>
          <a:p>
            <a:pPr algn="just"/>
            <a:r>
              <a:rPr lang="en-US" dirty="0" smtClean="0"/>
              <a:t>Instead of removing the seam of least energy, remove the seam that </a:t>
            </a:r>
            <a:r>
              <a:rPr lang="en-US" i="1" u="sng" dirty="0" smtClean="0"/>
              <a:t>inserts the least energy </a:t>
            </a:r>
            <a:r>
              <a:rPr lang="en-US" dirty="0" smtClean="0"/>
              <a:t>to the image !</a:t>
            </a: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76</a:t>
            </a:fld>
            <a:endParaRPr lang="en-US" dirty="0"/>
          </a:p>
        </p:txBody>
      </p:sp>
    </p:spTree>
    <p:extLst>
      <p:ext uri="{BB962C8B-B14F-4D97-AF65-F5344CB8AC3E}">
        <p14:creationId xmlns:p14="http://schemas.microsoft.com/office/powerpoint/2010/main" val="1505791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p:nvPr>
        </p:nvSpPr>
        <p:spPr>
          <a:xfrm>
            <a:off x="1665288" y="415925"/>
            <a:ext cx="7143750" cy="438150"/>
          </a:xfrm>
        </p:spPr>
        <p:txBody>
          <a:bodyPr>
            <a:normAutofit fontScale="90000"/>
          </a:bodyPr>
          <a:lstStyle/>
          <a:p>
            <a:pPr eaLnBrk="1" hangingPunct="1"/>
            <a:r>
              <a:rPr lang="en-US" smtClean="0"/>
              <a:t>Tracking Inserted Energy</a:t>
            </a:r>
            <a:endParaRPr lang="en-US" baseline="-25000" smtClean="0"/>
          </a:p>
        </p:txBody>
      </p:sp>
      <p:sp>
        <p:nvSpPr>
          <p:cNvPr id="89091" name="Rectangle 4"/>
          <p:cNvSpPr>
            <a:spLocks noGrp="1" noChangeArrowheads="1"/>
          </p:cNvSpPr>
          <p:nvPr>
            <p:ph idx="1"/>
          </p:nvPr>
        </p:nvSpPr>
        <p:spPr/>
        <p:txBody>
          <a:bodyPr>
            <a:normAutofit lnSpcReduction="10000"/>
          </a:bodyPr>
          <a:lstStyle/>
          <a:p>
            <a:pPr eaLnBrk="1" hangingPunct="1">
              <a:buFont typeface="Wingdings" pitchFamily="2" charset="2"/>
              <a:buChar char="§"/>
            </a:pPr>
            <a:endParaRPr lang="en-US" sz="2800" smtClean="0"/>
          </a:p>
          <a:p>
            <a:pPr eaLnBrk="1" hangingPunct="1">
              <a:buFont typeface="Wingdings" pitchFamily="2" charset="2"/>
              <a:buChar char="§"/>
            </a:pPr>
            <a:endParaRPr lang="en-US" sz="2800" smtClean="0"/>
          </a:p>
          <a:p>
            <a:pPr eaLnBrk="1" hangingPunct="1">
              <a:buFont typeface="Wingdings" pitchFamily="2" charset="2"/>
              <a:buChar char="§"/>
            </a:pPr>
            <a:endParaRPr lang="en-US" sz="2800" smtClean="0"/>
          </a:p>
          <a:p>
            <a:pPr eaLnBrk="1" hangingPunct="1">
              <a:buFont typeface="Wingdings" pitchFamily="2" charset="2"/>
              <a:buChar char="§"/>
            </a:pPr>
            <a:endParaRPr lang="en-US" sz="2800" smtClean="0"/>
          </a:p>
          <a:p>
            <a:pPr eaLnBrk="1" hangingPunct="1">
              <a:buFont typeface="Wingdings" pitchFamily="2" charset="2"/>
              <a:buChar char="§"/>
            </a:pPr>
            <a:endParaRPr lang="en-US" sz="2800" smtClean="0"/>
          </a:p>
          <a:p>
            <a:pPr eaLnBrk="1" hangingPunct="1">
              <a:buFont typeface="Wingdings" pitchFamily="2" charset="2"/>
              <a:buChar char="§"/>
            </a:pPr>
            <a:endParaRPr lang="en-US" sz="2800" smtClean="0"/>
          </a:p>
          <a:p>
            <a:pPr eaLnBrk="1" hangingPunct="1">
              <a:buFont typeface="Wingdings" pitchFamily="2" charset="2"/>
              <a:buChar char="§"/>
            </a:pPr>
            <a:endParaRPr lang="en-US" sz="2800" smtClean="0"/>
          </a:p>
          <a:p>
            <a:pPr eaLnBrk="1" hangingPunct="1">
              <a:buFont typeface="Wingdings" pitchFamily="2" charset="2"/>
              <a:buChar char="§"/>
            </a:pPr>
            <a:endParaRPr lang="en-US" sz="2800" smtClean="0"/>
          </a:p>
          <a:p>
            <a:pPr eaLnBrk="1" hangingPunct="1">
              <a:buFont typeface="Wingdings" pitchFamily="2" charset="2"/>
              <a:buChar char="§"/>
            </a:pPr>
            <a:r>
              <a:rPr lang="en-US" sz="2800" smtClean="0"/>
              <a:t>Three possibilities when removing pixel P</a:t>
            </a:r>
            <a:r>
              <a:rPr lang="en-US" sz="2800" baseline="-25000" smtClean="0"/>
              <a:t>i,j</a:t>
            </a:r>
            <a:endParaRPr lang="en-US" sz="2800" smtClean="0"/>
          </a:p>
        </p:txBody>
      </p:sp>
      <p:sp>
        <p:nvSpPr>
          <p:cNvPr id="89092" name="Rectangle 7"/>
          <p:cNvSpPr>
            <a:spLocks noChangeArrowheads="1"/>
          </p:cNvSpPr>
          <p:nvPr/>
        </p:nvSpPr>
        <p:spPr bwMode="auto">
          <a:xfrm>
            <a:off x="3021013"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89093" name="Rectangle 8"/>
          <p:cNvSpPr>
            <a:spLocks noChangeArrowheads="1"/>
          </p:cNvSpPr>
          <p:nvPr/>
        </p:nvSpPr>
        <p:spPr bwMode="auto">
          <a:xfrm>
            <a:off x="4173538"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89094" name="Rectangle 9"/>
          <p:cNvSpPr>
            <a:spLocks noChangeArrowheads="1"/>
          </p:cNvSpPr>
          <p:nvPr/>
        </p:nvSpPr>
        <p:spPr bwMode="auto">
          <a:xfrm>
            <a:off x="5326063"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89095" name="Rectangle 10"/>
          <p:cNvSpPr>
            <a:spLocks noChangeArrowheads="1"/>
          </p:cNvSpPr>
          <p:nvPr/>
        </p:nvSpPr>
        <p:spPr bwMode="auto">
          <a:xfrm>
            <a:off x="3021013"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89096" name="Rectangle 11"/>
          <p:cNvSpPr>
            <a:spLocks noChangeArrowheads="1"/>
          </p:cNvSpPr>
          <p:nvPr/>
        </p:nvSpPr>
        <p:spPr bwMode="auto">
          <a:xfrm>
            <a:off x="4173538"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a:t>
            </a:r>
          </a:p>
          <a:p>
            <a:pPr algn="ctr"/>
            <a:endParaRPr lang="en-US">
              <a:latin typeface="Helvetica" pitchFamily="34" charset="0"/>
            </a:endParaRPr>
          </a:p>
        </p:txBody>
      </p:sp>
      <p:sp>
        <p:nvSpPr>
          <p:cNvPr id="89097" name="Rectangle 12"/>
          <p:cNvSpPr>
            <a:spLocks noChangeArrowheads="1"/>
          </p:cNvSpPr>
          <p:nvPr/>
        </p:nvSpPr>
        <p:spPr bwMode="auto">
          <a:xfrm>
            <a:off x="4175125" y="3505200"/>
            <a:ext cx="1150938"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89098" name="Rectangle 13"/>
          <p:cNvSpPr>
            <a:spLocks noChangeArrowheads="1"/>
          </p:cNvSpPr>
          <p:nvPr/>
        </p:nvSpPr>
        <p:spPr bwMode="auto">
          <a:xfrm>
            <a:off x="5326063"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89099" name="Rectangle 14"/>
          <p:cNvSpPr>
            <a:spLocks noChangeArrowheads="1"/>
          </p:cNvSpPr>
          <p:nvPr/>
        </p:nvSpPr>
        <p:spPr bwMode="auto">
          <a:xfrm>
            <a:off x="3022600" y="2209800"/>
            <a:ext cx="1150938"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89100" name="Line 15"/>
          <p:cNvSpPr>
            <a:spLocks noChangeShapeType="1"/>
          </p:cNvSpPr>
          <p:nvPr/>
        </p:nvSpPr>
        <p:spPr bwMode="auto">
          <a:xfrm>
            <a:off x="3886200" y="3268663"/>
            <a:ext cx="576263" cy="503237"/>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01" name="Line 16"/>
          <p:cNvSpPr>
            <a:spLocks noChangeShapeType="1"/>
          </p:cNvSpPr>
          <p:nvPr/>
        </p:nvSpPr>
        <p:spPr bwMode="auto">
          <a:xfrm flipH="1">
            <a:off x="5062538" y="3252788"/>
            <a:ext cx="576262" cy="503237"/>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02" name="Line 17"/>
          <p:cNvSpPr>
            <a:spLocks noChangeShapeType="1"/>
          </p:cNvSpPr>
          <p:nvPr/>
        </p:nvSpPr>
        <p:spPr bwMode="auto">
          <a:xfrm>
            <a:off x="4749800" y="3182938"/>
            <a:ext cx="0" cy="62706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77</a:t>
            </a:fld>
            <a:endParaRPr lang="en-US" dirty="0"/>
          </a:p>
        </p:txBody>
      </p:sp>
    </p:spTree>
    <p:extLst>
      <p:ext uri="{BB962C8B-B14F-4D97-AF65-F5344CB8AC3E}">
        <p14:creationId xmlns:p14="http://schemas.microsoft.com/office/powerpoint/2010/main" val="1888746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7"/>
          <p:cNvSpPr>
            <a:spLocks noGrp="1" noChangeArrowheads="1"/>
          </p:cNvSpPr>
          <p:nvPr>
            <p:ph type="title"/>
          </p:nvPr>
        </p:nvSpPr>
        <p:spPr/>
        <p:txBody>
          <a:bodyPr/>
          <a:lstStyle/>
          <a:p>
            <a:pPr eaLnBrk="1" hangingPunct="1"/>
            <a:r>
              <a:rPr lang="en-US" smtClean="0"/>
              <a:t>Pixel P</a:t>
            </a:r>
            <a:r>
              <a:rPr lang="en-US" baseline="-25000" smtClean="0"/>
              <a:t>i,j</a:t>
            </a:r>
            <a:r>
              <a:rPr lang="en-US" smtClean="0"/>
              <a:t> : Left Seam</a:t>
            </a:r>
          </a:p>
        </p:txBody>
      </p:sp>
      <p:grpSp>
        <p:nvGrpSpPr>
          <p:cNvPr id="2" name="Group 3"/>
          <p:cNvGrpSpPr>
            <a:grpSpLocks/>
          </p:cNvGrpSpPr>
          <p:nvPr/>
        </p:nvGrpSpPr>
        <p:grpSpPr bwMode="auto">
          <a:xfrm>
            <a:off x="1752600" y="5029200"/>
            <a:ext cx="6324600" cy="284163"/>
            <a:chOff x="1104" y="3168"/>
            <a:chExt cx="3984" cy="179"/>
          </a:xfrm>
        </p:grpSpPr>
        <p:pic>
          <p:nvPicPr>
            <p:cNvPr id="90128" name="Picture 4"/>
            <p:cNvPicPr>
              <a:picLocks noChangeAspect="1" noChangeArrowheads="1"/>
            </p:cNvPicPr>
            <p:nvPr/>
          </p:nvPicPr>
          <p:blipFill>
            <a:blip r:embed="rId2">
              <a:extLst>
                <a:ext uri="{28A0092B-C50C-407E-A947-70E740481C1C}">
                  <a14:useLocalDpi xmlns:a14="http://schemas.microsoft.com/office/drawing/2010/main" val="0"/>
                </a:ext>
              </a:extLst>
            </a:blip>
            <a:srcRect r="39278" b="70276"/>
            <a:stretch>
              <a:fillRect/>
            </a:stretch>
          </p:blipFill>
          <p:spPr bwMode="auto">
            <a:xfrm>
              <a:off x="1104" y="3168"/>
              <a:ext cx="240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5"/>
            <p:cNvPicPr>
              <a:picLocks noChangeAspect="1" noChangeArrowheads="1"/>
            </p:cNvPicPr>
            <p:nvPr/>
          </p:nvPicPr>
          <p:blipFill>
            <a:blip r:embed="rId2">
              <a:extLst>
                <a:ext uri="{28A0092B-C50C-407E-A947-70E740481C1C}">
                  <a14:useLocalDpi xmlns:a14="http://schemas.microsoft.com/office/drawing/2010/main" val="0"/>
                </a:ext>
              </a:extLst>
            </a:blip>
            <a:srcRect l="56151" t="2953" b="64174"/>
            <a:stretch>
              <a:fillRect/>
            </a:stretch>
          </p:blipFill>
          <p:spPr bwMode="auto">
            <a:xfrm>
              <a:off x="3352" y="3180"/>
              <a:ext cx="1736"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790" name="Rectangle 6"/>
          <p:cNvSpPr>
            <a:spLocks noChangeArrowheads="1"/>
          </p:cNvSpPr>
          <p:nvPr/>
        </p:nvSpPr>
        <p:spPr bwMode="auto">
          <a:xfrm>
            <a:off x="3021013"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246791" name="Rectangle 7"/>
          <p:cNvSpPr>
            <a:spLocks noChangeArrowheads="1"/>
          </p:cNvSpPr>
          <p:nvPr/>
        </p:nvSpPr>
        <p:spPr bwMode="auto">
          <a:xfrm>
            <a:off x="4173538"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90118" name="Rectangle 8"/>
          <p:cNvSpPr>
            <a:spLocks noChangeArrowheads="1"/>
          </p:cNvSpPr>
          <p:nvPr/>
        </p:nvSpPr>
        <p:spPr bwMode="auto">
          <a:xfrm>
            <a:off x="5326063"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246793" name="Rectangle 9"/>
          <p:cNvSpPr>
            <a:spLocks noChangeArrowheads="1"/>
          </p:cNvSpPr>
          <p:nvPr/>
        </p:nvSpPr>
        <p:spPr bwMode="auto">
          <a:xfrm>
            <a:off x="3021013"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90120" name="Rectangle 10"/>
          <p:cNvSpPr>
            <a:spLocks noChangeArrowheads="1"/>
          </p:cNvSpPr>
          <p:nvPr/>
        </p:nvSpPr>
        <p:spPr bwMode="auto">
          <a:xfrm>
            <a:off x="4173538"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a:t>
            </a:r>
          </a:p>
          <a:p>
            <a:pPr algn="ctr"/>
            <a:endParaRPr lang="en-US">
              <a:latin typeface="Helvetica" pitchFamily="34" charset="0"/>
            </a:endParaRPr>
          </a:p>
        </p:txBody>
      </p:sp>
      <p:sp>
        <p:nvSpPr>
          <p:cNvPr id="246795" name="Rectangle 11"/>
          <p:cNvSpPr>
            <a:spLocks noChangeArrowheads="1"/>
          </p:cNvSpPr>
          <p:nvPr/>
        </p:nvSpPr>
        <p:spPr bwMode="auto">
          <a:xfrm>
            <a:off x="4175125" y="3505200"/>
            <a:ext cx="1150938" cy="1295400"/>
          </a:xfrm>
          <a:prstGeom prst="rect">
            <a:avLst/>
          </a:prstGeom>
          <a:solidFill>
            <a:srgbClr val="FF5050"/>
          </a:solidFill>
          <a:ln w="28575">
            <a:solidFill>
              <a:srgbClr val="000000"/>
            </a:solidFill>
            <a:miter lim="800000"/>
            <a:headEnd/>
            <a:tailEnd/>
          </a:ln>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90122" name="Rectangle 12"/>
          <p:cNvSpPr>
            <a:spLocks noChangeArrowheads="1"/>
          </p:cNvSpPr>
          <p:nvPr/>
        </p:nvSpPr>
        <p:spPr bwMode="auto">
          <a:xfrm>
            <a:off x="5326063"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246797" name="Rectangle 13"/>
          <p:cNvSpPr>
            <a:spLocks noChangeArrowheads="1"/>
          </p:cNvSpPr>
          <p:nvPr/>
        </p:nvSpPr>
        <p:spPr bwMode="auto">
          <a:xfrm>
            <a:off x="3022600" y="2209800"/>
            <a:ext cx="1150938" cy="1295400"/>
          </a:xfrm>
          <a:prstGeom prst="rect">
            <a:avLst/>
          </a:prstGeom>
          <a:solidFill>
            <a:srgbClr val="FF5050"/>
          </a:solidFill>
          <a:ln w="28575">
            <a:solidFill>
              <a:srgbClr val="000000"/>
            </a:solidFill>
            <a:miter lim="800000"/>
            <a:headEnd/>
            <a:tailEnd/>
          </a:ln>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246798" name="Line 14"/>
          <p:cNvSpPr>
            <a:spLocks noChangeShapeType="1"/>
          </p:cNvSpPr>
          <p:nvPr/>
        </p:nvSpPr>
        <p:spPr bwMode="auto">
          <a:xfrm>
            <a:off x="3886200" y="3268663"/>
            <a:ext cx="576263" cy="503237"/>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799" name="Line 15"/>
          <p:cNvSpPr>
            <a:spLocks noChangeShapeType="1"/>
          </p:cNvSpPr>
          <p:nvPr/>
        </p:nvSpPr>
        <p:spPr bwMode="auto">
          <a:xfrm rot="-5400000">
            <a:off x="4678363" y="4152900"/>
            <a:ext cx="12954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00" name="Line 16"/>
          <p:cNvSpPr>
            <a:spLocks noChangeShapeType="1"/>
          </p:cNvSpPr>
          <p:nvPr/>
        </p:nvSpPr>
        <p:spPr bwMode="auto">
          <a:xfrm>
            <a:off x="4175125" y="3505200"/>
            <a:ext cx="1152525"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78</a:t>
            </a:fld>
            <a:endParaRPr lang="en-US" dirty="0"/>
          </a:p>
        </p:txBody>
      </p:sp>
    </p:spTree>
    <p:extLst>
      <p:ext uri="{BB962C8B-B14F-4D97-AF65-F5344CB8AC3E}">
        <p14:creationId xmlns:p14="http://schemas.microsoft.com/office/powerpoint/2010/main" val="6327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95"/>
                                        </p:tgtEl>
                                        <p:attrNameLst>
                                          <p:attrName>style.visibility</p:attrName>
                                        </p:attrNameLst>
                                      </p:cBhvr>
                                      <p:to>
                                        <p:strVal val="visible"/>
                                      </p:to>
                                    </p:set>
                                    <p:animEffect transition="in" filter="fade">
                                      <p:cBhvr>
                                        <p:cTn id="7" dur="1000"/>
                                        <p:tgtEl>
                                          <p:spTgt spid="246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797"/>
                                        </p:tgtEl>
                                        <p:attrNameLst>
                                          <p:attrName>style.visibility</p:attrName>
                                        </p:attrNameLst>
                                      </p:cBhvr>
                                      <p:to>
                                        <p:strVal val="visible"/>
                                      </p:to>
                                    </p:set>
                                    <p:animEffect transition="in" filter="fade">
                                      <p:cBhvr>
                                        <p:cTn id="10" dur="1000"/>
                                        <p:tgtEl>
                                          <p:spTgt spid="24679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46798"/>
                                        </p:tgtEl>
                                        <p:attrNameLst>
                                          <p:attrName>style.visibility</p:attrName>
                                        </p:attrNameLst>
                                      </p:cBhvr>
                                      <p:to>
                                        <p:strVal val="visible"/>
                                      </p:to>
                                    </p:set>
                                    <p:animEffect transition="in" filter="wipe(left)">
                                      <p:cBhvr>
                                        <p:cTn id="13" dur="1000"/>
                                        <p:tgtEl>
                                          <p:spTgt spid="246798"/>
                                        </p:tgtEl>
                                      </p:cBhvr>
                                    </p:animEffect>
                                  </p:childTnLst>
                                </p:cTn>
                              </p:par>
                            </p:childTnLst>
                          </p:cTn>
                        </p:par>
                        <p:par>
                          <p:cTn id="14" fill="hold" nodeType="afterGroup">
                            <p:stCondLst>
                              <p:cond delay="1000"/>
                            </p:stCondLst>
                            <p:childTnLst>
                              <p:par>
                                <p:cTn id="15" presetID="10" presetClass="exit" presetSubtype="0" fill="hold" grpId="1" nodeType="afterEffect">
                                  <p:stCondLst>
                                    <p:cond delay="0"/>
                                  </p:stCondLst>
                                  <p:childTnLst>
                                    <p:animEffect transition="out" filter="fade">
                                      <p:cBhvr>
                                        <p:cTn id="16" dur="3000"/>
                                        <p:tgtEl>
                                          <p:spTgt spid="246795"/>
                                        </p:tgtEl>
                                      </p:cBhvr>
                                    </p:animEffect>
                                    <p:set>
                                      <p:cBhvr>
                                        <p:cTn id="17" dur="1" fill="hold">
                                          <p:stCondLst>
                                            <p:cond delay="2999"/>
                                          </p:stCondLst>
                                        </p:cTn>
                                        <p:tgtEl>
                                          <p:spTgt spid="24679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3000"/>
                                        <p:tgtEl>
                                          <p:spTgt spid="246798"/>
                                        </p:tgtEl>
                                      </p:cBhvr>
                                    </p:animEffect>
                                    <p:set>
                                      <p:cBhvr>
                                        <p:cTn id="20" dur="1" fill="hold">
                                          <p:stCondLst>
                                            <p:cond delay="2999"/>
                                          </p:stCondLst>
                                        </p:cTn>
                                        <p:tgtEl>
                                          <p:spTgt spid="24679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3000"/>
                                        <p:tgtEl>
                                          <p:spTgt spid="246797"/>
                                        </p:tgtEl>
                                      </p:cBhvr>
                                    </p:animEffect>
                                    <p:set>
                                      <p:cBhvr>
                                        <p:cTn id="23" dur="1" fill="hold">
                                          <p:stCondLst>
                                            <p:cond delay="2999"/>
                                          </p:stCondLst>
                                        </p:cTn>
                                        <p:tgtEl>
                                          <p:spTgt spid="24679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3000"/>
                                        <p:tgtEl>
                                          <p:spTgt spid="246793"/>
                                        </p:tgtEl>
                                      </p:cBhvr>
                                    </p:animEffect>
                                    <p:set>
                                      <p:cBhvr>
                                        <p:cTn id="26" dur="1" fill="hold">
                                          <p:stCondLst>
                                            <p:cond delay="2999"/>
                                          </p:stCondLst>
                                        </p:cTn>
                                        <p:tgtEl>
                                          <p:spTgt spid="24679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3000"/>
                                        <p:tgtEl>
                                          <p:spTgt spid="246791"/>
                                        </p:tgtEl>
                                      </p:cBhvr>
                                    </p:animEffect>
                                    <p:set>
                                      <p:cBhvr>
                                        <p:cTn id="29" dur="1" fill="hold">
                                          <p:stCondLst>
                                            <p:cond delay="2999"/>
                                          </p:stCondLst>
                                        </p:cTn>
                                        <p:tgtEl>
                                          <p:spTgt spid="246791"/>
                                        </p:tgtEl>
                                        <p:attrNameLst>
                                          <p:attrName>style.visibility</p:attrName>
                                        </p:attrNameLst>
                                      </p:cBhvr>
                                      <p:to>
                                        <p:strVal val="hidden"/>
                                      </p:to>
                                    </p:set>
                                  </p:childTnLst>
                                </p:cTn>
                              </p:par>
                            </p:childTnLst>
                          </p:cTn>
                        </p:par>
                        <p:par>
                          <p:cTn id="30" fill="hold" nodeType="afterGroup">
                            <p:stCondLst>
                              <p:cond delay="4000"/>
                            </p:stCondLst>
                            <p:childTnLst>
                              <p:par>
                                <p:cTn id="31" presetID="63" presetClass="path" presetSubtype="0" accel="50000" decel="50000" fill="hold" grpId="0" nodeType="afterEffect">
                                  <p:stCondLst>
                                    <p:cond delay="0"/>
                                  </p:stCondLst>
                                  <p:childTnLst>
                                    <p:animMotion origin="layout" path="M -2.22222E-6 -2.62549E-6 L 0.12622 0.00023 " pathEditMode="relative" rAng="0" ptsTypes="AA">
                                      <p:cBhvr>
                                        <p:cTn id="32" dur="1000" fill="hold"/>
                                        <p:tgtEl>
                                          <p:spTgt spid="246790"/>
                                        </p:tgtEl>
                                        <p:attrNameLst>
                                          <p:attrName>ppt_x</p:attrName>
                                          <p:attrName>ppt_y</p:attrName>
                                        </p:attrNameLst>
                                      </p:cBhvr>
                                      <p:rCtr x="6300" y="0"/>
                                    </p:animMotion>
                                  </p:childTnLst>
                                </p:cTn>
                              </p:par>
                              <p:par>
                                <p:cTn id="33" presetID="10" presetClass="entr" presetSubtype="0" fill="hold" grpId="0" nodeType="withEffect">
                                  <p:stCondLst>
                                    <p:cond delay="0"/>
                                  </p:stCondLst>
                                  <p:childTnLst>
                                    <p:set>
                                      <p:cBhvr>
                                        <p:cTn id="34" dur="1" fill="hold">
                                          <p:stCondLst>
                                            <p:cond delay="0"/>
                                          </p:stCondLst>
                                        </p:cTn>
                                        <p:tgtEl>
                                          <p:spTgt spid="246800"/>
                                        </p:tgtEl>
                                        <p:attrNameLst>
                                          <p:attrName>style.visibility</p:attrName>
                                        </p:attrNameLst>
                                      </p:cBhvr>
                                      <p:to>
                                        <p:strVal val="visible"/>
                                      </p:to>
                                    </p:set>
                                    <p:animEffect transition="in" filter="fade">
                                      <p:cBhvr>
                                        <p:cTn id="35" dur="1000"/>
                                        <p:tgtEl>
                                          <p:spTgt spid="24680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6799"/>
                                        </p:tgtEl>
                                        <p:attrNameLst>
                                          <p:attrName>style.visibility</p:attrName>
                                        </p:attrNameLst>
                                      </p:cBhvr>
                                      <p:to>
                                        <p:strVal val="visible"/>
                                      </p:to>
                                    </p:set>
                                    <p:animEffect transition="in" filter="fade">
                                      <p:cBhvr>
                                        <p:cTn id="38" dur="1000"/>
                                        <p:tgtEl>
                                          <p:spTgt spid="24679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par>
                          <p:cTn id="43" fill="hold" nodeType="afterGroup">
                            <p:stCondLst>
                              <p:cond delay="0"/>
                            </p:stCondLst>
                            <p:childTnLst>
                              <p:par>
                                <p:cTn id="44" presetID="50" presetClass="path" presetSubtype="0" accel="50000" decel="50000" fill="hold" grpId="1" nodeType="afterEffect">
                                  <p:stCondLst>
                                    <p:cond delay="0"/>
                                  </p:stCondLst>
                                  <p:childTnLst>
                                    <p:animMotion origin="layout" path="M 4.72222E-6 4.44444E-6 L -0.06632 4.44444E-6 C -0.09619 4.44444E-6 -0.13247 0.04699 -0.13247 0.08611 L -0.13247 0.17222 " pathEditMode="relative" rAng="0" ptsTypes="FfFF">
                                      <p:cBhvr>
                                        <p:cTn id="45" dur="2000" fill="hold"/>
                                        <p:tgtEl>
                                          <p:spTgt spid="246799"/>
                                        </p:tgtEl>
                                        <p:attrNameLst>
                                          <p:attrName>ppt_x</p:attrName>
                                          <p:attrName>ppt_y</p:attrName>
                                        </p:attrNameLst>
                                      </p:cBhvr>
                                      <p:rCtr x="-6600" y="8600"/>
                                    </p:animMotion>
                                  </p:childTnLst>
                                </p:cTn>
                              </p:par>
                              <p:par>
                                <p:cTn id="46" presetID="8" presetClass="emph" presetSubtype="0" fill="hold" grpId="2" nodeType="withEffect">
                                  <p:stCondLst>
                                    <p:cond delay="0"/>
                                  </p:stCondLst>
                                  <p:childTnLst>
                                    <p:animRot by="5400000">
                                      <p:cBhvr>
                                        <p:cTn id="47" dur="2000" fill="hold"/>
                                        <p:tgtEl>
                                          <p:spTgt spid="246799"/>
                                        </p:tgtEl>
                                        <p:attrNameLst>
                                          <p:attrName>r</p:attrName>
                                        </p:attrNameLst>
                                      </p:cBhvr>
                                    </p:animRot>
                                  </p:childTnLst>
                                </p:cTn>
                              </p:par>
                              <p:par>
                                <p:cTn id="48" presetID="6" presetClass="emph" presetSubtype="0" fill="hold" grpId="3" nodeType="withEffect">
                                  <p:stCondLst>
                                    <p:cond delay="0"/>
                                  </p:stCondLst>
                                  <p:childTnLst>
                                    <p:animScale>
                                      <p:cBhvr>
                                        <p:cTn id="49" dur="2000" fill="hold"/>
                                        <p:tgtEl>
                                          <p:spTgt spid="246799"/>
                                        </p:tgtEl>
                                      </p:cBhvr>
                                      <p:by x="100000" y="200000"/>
                                    </p:animScale>
                                  </p:childTnLst>
                                </p:cTn>
                              </p:par>
                              <p:par>
                                <p:cTn id="50" presetID="49" presetClass="path" presetSubtype="0" accel="50000" decel="50000" fill="hold" grpId="1" nodeType="withEffect">
                                  <p:stCondLst>
                                    <p:cond delay="0"/>
                                  </p:stCondLst>
                                  <p:childTnLst>
                                    <p:animMotion origin="layout" path="M 1.94444E-6 -1.11111E-6 L 0.23038 0.26667 " pathEditMode="relative" rAng="0" ptsTypes="AA">
                                      <p:cBhvr>
                                        <p:cTn id="51" dur="2000" fill="hold"/>
                                        <p:tgtEl>
                                          <p:spTgt spid="246800"/>
                                        </p:tgtEl>
                                        <p:attrNameLst>
                                          <p:attrName>ppt_x</p:attrName>
                                          <p:attrName>ppt_y</p:attrName>
                                        </p:attrNameLst>
                                      </p:cBhvr>
                                      <p:rCtr x="11500" y="13300"/>
                                    </p:animMotion>
                                  </p:childTnLst>
                                </p:cTn>
                              </p:par>
                              <p:par>
                                <p:cTn id="52" presetID="6" presetClass="emph" presetSubtype="0" fill="hold" grpId="2" nodeType="withEffect">
                                  <p:stCondLst>
                                    <p:cond delay="0"/>
                                  </p:stCondLst>
                                  <p:childTnLst>
                                    <p:animScale>
                                      <p:cBhvr>
                                        <p:cTn id="53" dur="2000" fill="hold"/>
                                        <p:tgtEl>
                                          <p:spTgt spid="246800"/>
                                        </p:tgtEl>
                                      </p:cBhvr>
                                      <p:by x="2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0" grpId="0" animBg="1"/>
      <p:bldP spid="246791" grpId="0" animBg="1"/>
      <p:bldP spid="246793" grpId="0" animBg="1"/>
      <p:bldP spid="246795" grpId="0" animBg="1"/>
      <p:bldP spid="246795" grpId="1" animBg="1"/>
      <p:bldP spid="246797" grpId="0" animBg="1"/>
      <p:bldP spid="246797" grpId="1" animBg="1"/>
      <p:bldP spid="246798" grpId="0" animBg="1"/>
      <p:bldP spid="246798" grpId="1" animBg="1"/>
      <p:bldP spid="246799" grpId="0" animBg="1"/>
      <p:bldP spid="246799" grpId="1" animBg="1"/>
      <p:bldP spid="246799" grpId="2" animBg="1"/>
      <p:bldP spid="246799" grpId="3" animBg="1"/>
      <p:bldP spid="246800" grpId="0" animBg="1"/>
      <p:bldP spid="246800" grpId="1" animBg="1"/>
      <p:bldP spid="246800" grpId="2"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7"/>
          <p:cNvSpPr>
            <a:spLocks noGrp="1" noChangeArrowheads="1"/>
          </p:cNvSpPr>
          <p:nvPr>
            <p:ph type="title"/>
          </p:nvPr>
        </p:nvSpPr>
        <p:spPr/>
        <p:txBody>
          <a:bodyPr/>
          <a:lstStyle/>
          <a:p>
            <a:pPr eaLnBrk="1" hangingPunct="1"/>
            <a:r>
              <a:rPr lang="en-US" smtClean="0"/>
              <a:t>Pixel P</a:t>
            </a:r>
            <a:r>
              <a:rPr lang="en-US" baseline="-25000" smtClean="0"/>
              <a:t>i,j</a:t>
            </a:r>
            <a:r>
              <a:rPr lang="en-US" smtClean="0"/>
              <a:t> : Right Seam</a:t>
            </a:r>
          </a:p>
        </p:txBody>
      </p:sp>
      <p:sp>
        <p:nvSpPr>
          <p:cNvPr id="247811" name="Rectangle 3"/>
          <p:cNvSpPr>
            <a:spLocks noChangeArrowheads="1"/>
          </p:cNvSpPr>
          <p:nvPr/>
        </p:nvSpPr>
        <p:spPr bwMode="auto">
          <a:xfrm>
            <a:off x="5326063" y="3509963"/>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247812" name="Rectangle 4"/>
          <p:cNvSpPr>
            <a:spLocks noChangeArrowheads="1"/>
          </p:cNvSpPr>
          <p:nvPr/>
        </p:nvSpPr>
        <p:spPr bwMode="auto">
          <a:xfrm>
            <a:off x="4171950" y="3509963"/>
            <a:ext cx="1150938"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91141" name="Rectangle 5"/>
          <p:cNvSpPr>
            <a:spLocks noChangeArrowheads="1"/>
          </p:cNvSpPr>
          <p:nvPr/>
        </p:nvSpPr>
        <p:spPr bwMode="auto">
          <a:xfrm>
            <a:off x="3021013" y="3509963"/>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247814" name="Rectangle 6"/>
          <p:cNvSpPr>
            <a:spLocks noChangeArrowheads="1"/>
          </p:cNvSpPr>
          <p:nvPr/>
        </p:nvSpPr>
        <p:spPr bwMode="auto">
          <a:xfrm>
            <a:off x="5324475" y="2214563"/>
            <a:ext cx="1150938"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91143" name="Rectangle 7"/>
          <p:cNvSpPr>
            <a:spLocks noChangeArrowheads="1"/>
          </p:cNvSpPr>
          <p:nvPr/>
        </p:nvSpPr>
        <p:spPr bwMode="auto">
          <a:xfrm>
            <a:off x="4171950" y="2214563"/>
            <a:ext cx="1150938"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a:t>
            </a:r>
          </a:p>
          <a:p>
            <a:pPr algn="ctr"/>
            <a:endParaRPr lang="en-US">
              <a:latin typeface="Helvetica" pitchFamily="34" charset="0"/>
            </a:endParaRPr>
          </a:p>
        </p:txBody>
      </p:sp>
      <p:sp>
        <p:nvSpPr>
          <p:cNvPr id="247816" name="Rectangle 8"/>
          <p:cNvSpPr>
            <a:spLocks noChangeArrowheads="1"/>
          </p:cNvSpPr>
          <p:nvPr/>
        </p:nvSpPr>
        <p:spPr bwMode="auto">
          <a:xfrm>
            <a:off x="4173538" y="3509963"/>
            <a:ext cx="1150937" cy="1295400"/>
          </a:xfrm>
          <a:prstGeom prst="rect">
            <a:avLst/>
          </a:prstGeom>
          <a:solidFill>
            <a:srgbClr val="FF5050"/>
          </a:solidFill>
          <a:ln w="28575">
            <a:solidFill>
              <a:srgbClr val="000000"/>
            </a:solidFill>
            <a:miter lim="800000"/>
            <a:headEnd/>
            <a:tailEnd/>
          </a:ln>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91145" name="Rectangle 9"/>
          <p:cNvSpPr>
            <a:spLocks noChangeArrowheads="1"/>
          </p:cNvSpPr>
          <p:nvPr/>
        </p:nvSpPr>
        <p:spPr bwMode="auto">
          <a:xfrm>
            <a:off x="3021013" y="2214563"/>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247818" name="Rectangle 10"/>
          <p:cNvSpPr>
            <a:spLocks noChangeArrowheads="1"/>
          </p:cNvSpPr>
          <p:nvPr/>
        </p:nvSpPr>
        <p:spPr bwMode="auto">
          <a:xfrm>
            <a:off x="5326063" y="2214563"/>
            <a:ext cx="1150937" cy="1295400"/>
          </a:xfrm>
          <a:prstGeom prst="rect">
            <a:avLst/>
          </a:prstGeom>
          <a:solidFill>
            <a:srgbClr val="FF5050"/>
          </a:solidFill>
          <a:ln w="28575">
            <a:solidFill>
              <a:srgbClr val="000000"/>
            </a:solidFill>
            <a:miter lim="800000"/>
            <a:headEnd/>
            <a:tailEnd/>
          </a:ln>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247819" name="Line 11"/>
          <p:cNvSpPr>
            <a:spLocks noChangeShapeType="1"/>
          </p:cNvSpPr>
          <p:nvPr/>
        </p:nvSpPr>
        <p:spPr bwMode="auto">
          <a:xfrm flipH="1">
            <a:off x="5037138" y="3273425"/>
            <a:ext cx="576262" cy="503238"/>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12"/>
          <p:cNvGrpSpPr>
            <a:grpSpLocks/>
          </p:cNvGrpSpPr>
          <p:nvPr/>
        </p:nvGrpSpPr>
        <p:grpSpPr bwMode="auto">
          <a:xfrm>
            <a:off x="1752600" y="5005388"/>
            <a:ext cx="6324600" cy="309562"/>
            <a:chOff x="1104" y="3153"/>
            <a:chExt cx="3984" cy="195"/>
          </a:xfrm>
        </p:grpSpPr>
        <p:pic>
          <p:nvPicPr>
            <p:cNvPr id="91152" name="Picture 13"/>
            <p:cNvPicPr>
              <a:picLocks noChangeAspect="1" noChangeArrowheads="1"/>
            </p:cNvPicPr>
            <p:nvPr/>
          </p:nvPicPr>
          <p:blipFill>
            <a:blip r:embed="rId2">
              <a:extLst>
                <a:ext uri="{28A0092B-C50C-407E-A947-70E740481C1C}">
                  <a14:useLocalDpi xmlns:a14="http://schemas.microsoft.com/office/drawing/2010/main" val="0"/>
                </a:ext>
              </a:extLst>
            </a:blip>
            <a:srcRect t="62599" r="39278" b="-984"/>
            <a:stretch>
              <a:fillRect/>
            </a:stretch>
          </p:blipFill>
          <p:spPr bwMode="auto">
            <a:xfrm>
              <a:off x="1104" y="3153"/>
              <a:ext cx="2404"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Picture 14"/>
            <p:cNvPicPr>
              <a:picLocks noChangeAspect="1" noChangeArrowheads="1"/>
            </p:cNvPicPr>
            <p:nvPr/>
          </p:nvPicPr>
          <p:blipFill>
            <a:blip r:embed="rId2">
              <a:extLst>
                <a:ext uri="{28A0092B-C50C-407E-A947-70E740481C1C}">
                  <a14:useLocalDpi xmlns:a14="http://schemas.microsoft.com/office/drawing/2010/main" val="0"/>
                </a:ext>
              </a:extLst>
            </a:blip>
            <a:srcRect l="56125" t="71457"/>
            <a:stretch>
              <a:fillRect/>
            </a:stretch>
          </p:blipFill>
          <p:spPr bwMode="auto">
            <a:xfrm>
              <a:off x="3351" y="3190"/>
              <a:ext cx="173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7823" name="Line 15"/>
          <p:cNvSpPr>
            <a:spLocks noChangeShapeType="1"/>
          </p:cNvSpPr>
          <p:nvPr/>
        </p:nvSpPr>
        <p:spPr bwMode="auto">
          <a:xfrm rot="-5400000">
            <a:off x="3543300" y="4152900"/>
            <a:ext cx="12954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824" name="Line 16"/>
          <p:cNvSpPr>
            <a:spLocks noChangeShapeType="1"/>
          </p:cNvSpPr>
          <p:nvPr/>
        </p:nvSpPr>
        <p:spPr bwMode="auto">
          <a:xfrm>
            <a:off x="4175125" y="3505200"/>
            <a:ext cx="1152525"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79</a:t>
            </a:fld>
            <a:endParaRPr lang="en-US" dirty="0"/>
          </a:p>
        </p:txBody>
      </p:sp>
    </p:spTree>
    <p:extLst>
      <p:ext uri="{BB962C8B-B14F-4D97-AF65-F5344CB8AC3E}">
        <p14:creationId xmlns:p14="http://schemas.microsoft.com/office/powerpoint/2010/main" val="429292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7816"/>
                                        </p:tgtEl>
                                        <p:attrNameLst>
                                          <p:attrName>style.visibility</p:attrName>
                                        </p:attrNameLst>
                                      </p:cBhvr>
                                      <p:to>
                                        <p:strVal val="visible"/>
                                      </p:to>
                                    </p:set>
                                    <p:animEffect transition="in" filter="fade">
                                      <p:cBhvr>
                                        <p:cTn id="7" dur="500"/>
                                        <p:tgtEl>
                                          <p:spTgt spid="2478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818"/>
                                        </p:tgtEl>
                                        <p:attrNameLst>
                                          <p:attrName>style.visibility</p:attrName>
                                        </p:attrNameLst>
                                      </p:cBhvr>
                                      <p:to>
                                        <p:strVal val="visible"/>
                                      </p:to>
                                    </p:set>
                                    <p:animEffect transition="in" filter="fade">
                                      <p:cBhvr>
                                        <p:cTn id="10" dur="500"/>
                                        <p:tgtEl>
                                          <p:spTgt spid="247818"/>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7819"/>
                                        </p:tgtEl>
                                        <p:attrNameLst>
                                          <p:attrName>style.visibility</p:attrName>
                                        </p:attrNameLst>
                                      </p:cBhvr>
                                      <p:to>
                                        <p:strVal val="visible"/>
                                      </p:to>
                                    </p:set>
                                    <p:animEffect transition="in" filter="wipe(right)">
                                      <p:cBhvr>
                                        <p:cTn id="13" dur="500"/>
                                        <p:tgtEl>
                                          <p:spTgt spid="247819"/>
                                        </p:tgtEl>
                                      </p:cBhvr>
                                    </p:animEffect>
                                  </p:childTnLst>
                                </p:cTn>
                              </p:par>
                            </p:childTnLst>
                          </p:cTn>
                        </p:par>
                        <p:par>
                          <p:cTn id="14" fill="hold" nodeType="afterGroup">
                            <p:stCondLst>
                              <p:cond delay="500"/>
                            </p:stCondLst>
                            <p:childTnLst>
                              <p:par>
                                <p:cTn id="15" presetID="10" presetClass="exit" presetSubtype="0" fill="hold" grpId="1" nodeType="afterEffect">
                                  <p:stCondLst>
                                    <p:cond delay="0"/>
                                  </p:stCondLst>
                                  <p:childTnLst>
                                    <p:animEffect transition="out" filter="fade">
                                      <p:cBhvr>
                                        <p:cTn id="16" dur="2000"/>
                                        <p:tgtEl>
                                          <p:spTgt spid="247816"/>
                                        </p:tgtEl>
                                      </p:cBhvr>
                                    </p:animEffect>
                                    <p:set>
                                      <p:cBhvr>
                                        <p:cTn id="17" dur="1" fill="hold">
                                          <p:stCondLst>
                                            <p:cond delay="1999"/>
                                          </p:stCondLst>
                                        </p:cTn>
                                        <p:tgtEl>
                                          <p:spTgt spid="24781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000"/>
                                        <p:tgtEl>
                                          <p:spTgt spid="247819"/>
                                        </p:tgtEl>
                                      </p:cBhvr>
                                    </p:animEffect>
                                    <p:set>
                                      <p:cBhvr>
                                        <p:cTn id="20" dur="1" fill="hold">
                                          <p:stCondLst>
                                            <p:cond delay="1999"/>
                                          </p:stCondLst>
                                        </p:cTn>
                                        <p:tgtEl>
                                          <p:spTgt spid="24781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247818"/>
                                        </p:tgtEl>
                                      </p:cBhvr>
                                    </p:animEffect>
                                    <p:set>
                                      <p:cBhvr>
                                        <p:cTn id="23" dur="1" fill="hold">
                                          <p:stCondLst>
                                            <p:cond delay="1999"/>
                                          </p:stCondLst>
                                        </p:cTn>
                                        <p:tgtEl>
                                          <p:spTgt spid="247818"/>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247814"/>
                                        </p:tgtEl>
                                      </p:cBhvr>
                                    </p:animEffect>
                                    <p:set>
                                      <p:cBhvr>
                                        <p:cTn id="26" dur="1" fill="hold">
                                          <p:stCondLst>
                                            <p:cond delay="1999"/>
                                          </p:stCondLst>
                                        </p:cTn>
                                        <p:tgtEl>
                                          <p:spTgt spid="2478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2000"/>
                                        <p:tgtEl>
                                          <p:spTgt spid="247812"/>
                                        </p:tgtEl>
                                      </p:cBhvr>
                                    </p:animEffect>
                                    <p:set>
                                      <p:cBhvr>
                                        <p:cTn id="29" dur="1" fill="hold">
                                          <p:stCondLst>
                                            <p:cond delay="1999"/>
                                          </p:stCondLst>
                                        </p:cTn>
                                        <p:tgtEl>
                                          <p:spTgt spid="247812"/>
                                        </p:tgtEl>
                                        <p:attrNameLst>
                                          <p:attrName>style.visibility</p:attrName>
                                        </p:attrNameLst>
                                      </p:cBhvr>
                                      <p:to>
                                        <p:strVal val="hidden"/>
                                      </p:to>
                                    </p:set>
                                  </p:childTnLst>
                                </p:cTn>
                              </p:par>
                            </p:childTnLst>
                          </p:cTn>
                        </p:par>
                        <p:par>
                          <p:cTn id="30" fill="hold" nodeType="afterGroup">
                            <p:stCondLst>
                              <p:cond delay="2500"/>
                            </p:stCondLst>
                            <p:childTnLst>
                              <p:par>
                                <p:cTn id="31" presetID="63" presetClass="path" presetSubtype="0" accel="50000" decel="50000" fill="hold" grpId="0" nodeType="afterEffect">
                                  <p:stCondLst>
                                    <p:cond delay="0"/>
                                  </p:stCondLst>
                                  <p:childTnLst>
                                    <p:animMotion origin="layout" path="M 8.33333E-7 -2.62549E-6 L -0.12604 0.00023 " pathEditMode="relative" rAng="0" ptsTypes="AA">
                                      <p:cBhvr>
                                        <p:cTn id="32" dur="1000" fill="hold"/>
                                        <p:tgtEl>
                                          <p:spTgt spid="247811"/>
                                        </p:tgtEl>
                                        <p:attrNameLst>
                                          <p:attrName>ppt_x</p:attrName>
                                          <p:attrName>ppt_y</p:attrName>
                                        </p:attrNameLst>
                                      </p:cBhvr>
                                      <p:rCtr x="-6300" y="0"/>
                                    </p:animMotion>
                                  </p:childTnLst>
                                </p:cTn>
                              </p:par>
                              <p:par>
                                <p:cTn id="33" presetID="10" presetClass="entr" presetSubtype="0" fill="hold" grpId="0" nodeType="withEffect">
                                  <p:stCondLst>
                                    <p:cond delay="0"/>
                                  </p:stCondLst>
                                  <p:childTnLst>
                                    <p:set>
                                      <p:cBhvr>
                                        <p:cTn id="34" dur="1" fill="hold">
                                          <p:stCondLst>
                                            <p:cond delay="0"/>
                                          </p:stCondLst>
                                        </p:cTn>
                                        <p:tgtEl>
                                          <p:spTgt spid="247824"/>
                                        </p:tgtEl>
                                        <p:attrNameLst>
                                          <p:attrName>style.visibility</p:attrName>
                                        </p:attrNameLst>
                                      </p:cBhvr>
                                      <p:to>
                                        <p:strVal val="visible"/>
                                      </p:to>
                                    </p:set>
                                    <p:animEffect transition="in" filter="fade">
                                      <p:cBhvr>
                                        <p:cTn id="35" dur="1000"/>
                                        <p:tgtEl>
                                          <p:spTgt spid="2478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7823"/>
                                        </p:tgtEl>
                                        <p:attrNameLst>
                                          <p:attrName>style.visibility</p:attrName>
                                        </p:attrNameLst>
                                      </p:cBhvr>
                                      <p:to>
                                        <p:strVal val="visible"/>
                                      </p:to>
                                    </p:set>
                                    <p:animEffect transition="in" filter="fade">
                                      <p:cBhvr>
                                        <p:cTn id="38" dur="1000"/>
                                        <p:tgtEl>
                                          <p:spTgt spid="247823"/>
                                        </p:tgtEl>
                                      </p:cBhvr>
                                    </p:animEffec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par>
                          <p:cTn id="41" fill="hold" nodeType="afterGroup">
                            <p:stCondLst>
                              <p:cond delay="3500"/>
                            </p:stCondLst>
                            <p:childTnLst>
                              <p:par>
                                <p:cTn id="42" presetID="42" presetClass="path" presetSubtype="0" accel="50000" decel="50000" fill="hold" grpId="1" nodeType="afterEffect">
                                  <p:stCondLst>
                                    <p:cond delay="0"/>
                                  </p:stCondLst>
                                  <p:childTnLst>
                                    <p:animMotion origin="layout" path="M -3.33333E-6 4.44444E-6 L -0.00833 0.17222 " pathEditMode="relative" rAng="0" ptsTypes="AA">
                                      <p:cBhvr>
                                        <p:cTn id="43" dur="2000" fill="hold"/>
                                        <p:tgtEl>
                                          <p:spTgt spid="247823"/>
                                        </p:tgtEl>
                                        <p:attrNameLst>
                                          <p:attrName>ppt_x</p:attrName>
                                          <p:attrName>ppt_y</p:attrName>
                                        </p:attrNameLst>
                                      </p:cBhvr>
                                      <p:rCtr x="-400" y="8600"/>
                                    </p:animMotion>
                                  </p:childTnLst>
                                </p:cTn>
                              </p:par>
                              <p:par>
                                <p:cTn id="44" presetID="8" presetClass="emph" presetSubtype="0" fill="hold" grpId="2" nodeType="withEffect">
                                  <p:stCondLst>
                                    <p:cond delay="0"/>
                                  </p:stCondLst>
                                  <p:childTnLst>
                                    <p:animRot by="5400000">
                                      <p:cBhvr>
                                        <p:cTn id="45" dur="2000" fill="hold"/>
                                        <p:tgtEl>
                                          <p:spTgt spid="247823"/>
                                        </p:tgtEl>
                                        <p:attrNameLst>
                                          <p:attrName>r</p:attrName>
                                        </p:attrNameLst>
                                      </p:cBhvr>
                                    </p:animRot>
                                  </p:childTnLst>
                                </p:cTn>
                              </p:par>
                              <p:par>
                                <p:cTn id="46" presetID="6" presetClass="emph" presetSubtype="0" fill="hold" grpId="3" nodeType="withEffect">
                                  <p:stCondLst>
                                    <p:cond delay="0"/>
                                  </p:stCondLst>
                                  <p:childTnLst>
                                    <p:animScale>
                                      <p:cBhvr>
                                        <p:cTn id="47" dur="2000" fill="hold"/>
                                        <p:tgtEl>
                                          <p:spTgt spid="247823"/>
                                        </p:tgtEl>
                                      </p:cBhvr>
                                      <p:by x="100000" y="200000"/>
                                    </p:animScale>
                                  </p:childTnLst>
                                </p:cTn>
                              </p:par>
                              <p:par>
                                <p:cTn id="48" presetID="49" presetClass="path" presetSubtype="0" accel="50000" decel="50000" fill="hold" grpId="1" nodeType="withEffect">
                                  <p:stCondLst>
                                    <p:cond delay="0"/>
                                  </p:stCondLst>
                                  <p:childTnLst>
                                    <p:animMotion origin="layout" path="M 1.94444E-6 -1.11111E-6 L 0.23038 0.26667 " pathEditMode="relative" rAng="0" ptsTypes="AA">
                                      <p:cBhvr>
                                        <p:cTn id="49" dur="2000" fill="hold"/>
                                        <p:tgtEl>
                                          <p:spTgt spid="247824"/>
                                        </p:tgtEl>
                                        <p:attrNameLst>
                                          <p:attrName>ppt_x</p:attrName>
                                          <p:attrName>ppt_y</p:attrName>
                                        </p:attrNameLst>
                                      </p:cBhvr>
                                      <p:rCtr x="11500" y="13300"/>
                                    </p:animMotion>
                                  </p:childTnLst>
                                </p:cTn>
                              </p:par>
                              <p:par>
                                <p:cTn id="50" presetID="6" presetClass="emph" presetSubtype="0" fill="hold" grpId="2" nodeType="withEffect">
                                  <p:stCondLst>
                                    <p:cond delay="0"/>
                                  </p:stCondLst>
                                  <p:childTnLst>
                                    <p:animScale>
                                      <p:cBhvr>
                                        <p:cTn id="51" dur="2000" fill="hold"/>
                                        <p:tgtEl>
                                          <p:spTgt spid="247824"/>
                                        </p:tgtEl>
                                      </p:cBhvr>
                                      <p:by x="2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animBg="1"/>
      <p:bldP spid="247812" grpId="0" animBg="1"/>
      <p:bldP spid="247814" grpId="0" animBg="1"/>
      <p:bldP spid="247816" grpId="0" animBg="1"/>
      <p:bldP spid="247816" grpId="1" animBg="1"/>
      <p:bldP spid="247818" grpId="0" animBg="1"/>
      <p:bldP spid="247818" grpId="1" animBg="1"/>
      <p:bldP spid="247819" grpId="0" animBg="1"/>
      <p:bldP spid="247819" grpId="1" animBg="1"/>
      <p:bldP spid="247823" grpId="0" animBg="1"/>
      <p:bldP spid="247823" grpId="1" animBg="1"/>
      <p:bldP spid="247823" grpId="2" animBg="1"/>
      <p:bldP spid="247823" grpId="3" animBg="1"/>
      <p:bldP spid="247824" grpId="0" animBg="1"/>
      <p:bldP spid="247824" grpId="1" animBg="1"/>
      <p:bldP spid="24782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ln/>
        </p:spPr>
        <p:txBody>
          <a:bodyPr/>
          <a:lstStyle/>
          <a:p>
            <a:pPr eaLnBrk="1" hangingPunct="1"/>
            <a:r>
              <a:rPr lang="en-US" smtClean="0"/>
              <a:t>Content-aware Retargeting</a:t>
            </a:r>
          </a:p>
        </p:txBody>
      </p:sp>
      <p:sp>
        <p:nvSpPr>
          <p:cNvPr id="17412" name="TextBox 7"/>
          <p:cNvSpPr txBox="1">
            <a:spLocks noChangeArrowheads="1"/>
          </p:cNvSpPr>
          <p:nvPr/>
        </p:nvSpPr>
        <p:spPr bwMode="auto">
          <a:xfrm>
            <a:off x="914400" y="50403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Input</a:t>
            </a:r>
          </a:p>
        </p:txBody>
      </p:sp>
      <p:sp>
        <p:nvSpPr>
          <p:cNvPr id="18441" name="TextBox 8"/>
          <p:cNvSpPr txBox="1">
            <a:spLocks noChangeArrowheads="1"/>
          </p:cNvSpPr>
          <p:nvPr/>
        </p:nvSpPr>
        <p:spPr bwMode="auto">
          <a:xfrm>
            <a:off x="5410200" y="38862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Crop</a:t>
            </a:r>
          </a:p>
        </p:txBody>
      </p:sp>
      <p:sp>
        <p:nvSpPr>
          <p:cNvPr id="18442" name="TextBox 9"/>
          <p:cNvSpPr txBox="1">
            <a:spLocks noChangeArrowheads="1"/>
          </p:cNvSpPr>
          <p:nvPr/>
        </p:nvSpPr>
        <p:spPr bwMode="auto">
          <a:xfrm>
            <a:off x="3200400" y="3886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Scale</a:t>
            </a:r>
          </a:p>
        </p:txBody>
      </p:sp>
      <p:sp>
        <p:nvSpPr>
          <p:cNvPr id="18443" name="TextBox 10"/>
          <p:cNvSpPr txBox="1">
            <a:spLocks noChangeArrowheads="1"/>
          </p:cNvSpPr>
          <p:nvPr/>
        </p:nvSpPr>
        <p:spPr bwMode="auto">
          <a:xfrm>
            <a:off x="7162800" y="3886200"/>
            <a:ext cx="169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Content-aware</a:t>
            </a:r>
          </a:p>
        </p:txBody>
      </p:sp>
      <p:pic>
        <p:nvPicPr>
          <p:cNvPr id="17416" name="Picture 12" descr="C:\Documents and Settings\Administrator\Desktop\bo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2114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C:\Documents and Settings\Administrator\Desktop\boat-multi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09800"/>
            <a:ext cx="20574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C:\Documents and Settings\Administrator\Desktop\boat-c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09800"/>
            <a:ext cx="20574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5" descr="C:\Documents and Settings\Administrator\Desktop\boat-sc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209800"/>
            <a:ext cx="20574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a:xfrm>
            <a:off x="228600" y="2997200"/>
            <a:ext cx="2108200" cy="1320800"/>
          </a:xfrm>
          <a:custGeom>
            <a:avLst/>
            <a:gdLst>
              <a:gd name="connsiteX0" fmla="*/ 0 w 2108200"/>
              <a:gd name="connsiteY0" fmla="*/ 88900 h 1321352"/>
              <a:gd name="connsiteX1" fmla="*/ 635000 w 2108200"/>
              <a:gd name="connsiteY1" fmla="*/ 50800 h 1321352"/>
              <a:gd name="connsiteX2" fmla="*/ 1435100 w 2108200"/>
              <a:gd name="connsiteY2" fmla="*/ 12700 h 1321352"/>
              <a:gd name="connsiteX3" fmla="*/ 2108200 w 2108200"/>
              <a:gd name="connsiteY3" fmla="*/ 0 h 1321352"/>
              <a:gd name="connsiteX4" fmla="*/ 2108200 w 2108200"/>
              <a:gd name="connsiteY4" fmla="*/ 1308100 h 1321352"/>
              <a:gd name="connsiteX5" fmla="*/ 1778000 w 2108200"/>
              <a:gd name="connsiteY5" fmla="*/ 1320800 h 1321352"/>
              <a:gd name="connsiteX6" fmla="*/ 1511300 w 2108200"/>
              <a:gd name="connsiteY6" fmla="*/ 1193800 h 1321352"/>
              <a:gd name="connsiteX7" fmla="*/ 1257300 w 2108200"/>
              <a:gd name="connsiteY7" fmla="*/ 1028700 h 1321352"/>
              <a:gd name="connsiteX8" fmla="*/ 863600 w 2108200"/>
              <a:gd name="connsiteY8" fmla="*/ 889000 h 1321352"/>
              <a:gd name="connsiteX9" fmla="*/ 723900 w 2108200"/>
              <a:gd name="connsiteY9" fmla="*/ 901700 h 1321352"/>
              <a:gd name="connsiteX10" fmla="*/ 546100 w 2108200"/>
              <a:gd name="connsiteY10" fmla="*/ 800100 h 1321352"/>
              <a:gd name="connsiteX11" fmla="*/ 254000 w 2108200"/>
              <a:gd name="connsiteY11" fmla="*/ 685800 h 1321352"/>
              <a:gd name="connsiteX12" fmla="*/ 12700 w 2108200"/>
              <a:gd name="connsiteY12" fmla="*/ 698500 h 1321352"/>
              <a:gd name="connsiteX13" fmla="*/ 0 w 2108200"/>
              <a:gd name="connsiteY13" fmla="*/ 88900 h 132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8200" h="1321352">
                <a:moveTo>
                  <a:pt x="0" y="88900"/>
                </a:moveTo>
                <a:lnTo>
                  <a:pt x="635000" y="50800"/>
                </a:lnTo>
                <a:lnTo>
                  <a:pt x="1435100" y="12700"/>
                </a:lnTo>
                <a:lnTo>
                  <a:pt x="2108200" y="0"/>
                </a:lnTo>
                <a:lnTo>
                  <a:pt x="2108200" y="1308100"/>
                </a:lnTo>
                <a:cubicBezTo>
                  <a:pt x="1803412" y="1321352"/>
                  <a:pt x="1913559" y="1320800"/>
                  <a:pt x="1778000" y="1320800"/>
                </a:cubicBezTo>
                <a:cubicBezTo>
                  <a:pt x="1520214" y="1191907"/>
                  <a:pt x="1618660" y="1193800"/>
                  <a:pt x="1511300" y="1193800"/>
                </a:cubicBezTo>
                <a:cubicBezTo>
                  <a:pt x="1266506" y="1026310"/>
                  <a:pt x="1367459" y="1028700"/>
                  <a:pt x="1257300" y="1028700"/>
                </a:cubicBezTo>
                <a:cubicBezTo>
                  <a:pt x="872325" y="887543"/>
                  <a:pt x="1011568" y="889000"/>
                  <a:pt x="863600" y="889000"/>
                </a:cubicBezTo>
                <a:lnTo>
                  <a:pt x="723900" y="901700"/>
                </a:lnTo>
                <a:cubicBezTo>
                  <a:pt x="564455" y="795404"/>
                  <a:pt x="632554" y="800100"/>
                  <a:pt x="546100" y="800100"/>
                </a:cubicBezTo>
                <a:cubicBezTo>
                  <a:pt x="271618" y="682465"/>
                  <a:pt x="376120" y="685800"/>
                  <a:pt x="254000" y="685800"/>
                </a:cubicBezTo>
                <a:lnTo>
                  <a:pt x="12700" y="698500"/>
                </a:lnTo>
                <a:lnTo>
                  <a:pt x="0" y="88900"/>
                </a:lnTo>
                <a:close/>
              </a:path>
            </a:pathLst>
          </a:custGeom>
          <a:solidFill>
            <a:srgbClr val="00B050">
              <a:alpha val="3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p:cNvSpPr txBox="1">
            <a:spLocks noChangeArrowheads="1"/>
          </p:cNvSpPr>
          <p:nvPr/>
        </p:nvSpPr>
        <p:spPr bwMode="auto">
          <a:xfrm>
            <a:off x="3048000" y="45720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solidFill>
                  <a:srgbClr val="00B050"/>
                </a:solidFill>
              </a:rPr>
              <a:t>“less-Important”</a:t>
            </a:r>
          </a:p>
          <a:p>
            <a:pPr algn="ctr" eaLnBrk="1" hangingPunct="1"/>
            <a:r>
              <a:rPr lang="en-US">
                <a:solidFill>
                  <a:srgbClr val="00B050"/>
                </a:solidFill>
              </a:rPr>
              <a:t>content</a:t>
            </a:r>
          </a:p>
        </p:txBody>
      </p:sp>
      <p:cxnSp>
        <p:nvCxnSpPr>
          <p:cNvPr id="18" name="Straight Arrow Connector 17"/>
          <p:cNvCxnSpPr/>
          <p:nvPr/>
        </p:nvCxnSpPr>
        <p:spPr>
          <a:xfrm rot="10800000">
            <a:off x="2057400" y="4038600"/>
            <a:ext cx="9906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Date Placeholder 3"/>
          <p:cNvSpPr>
            <a:spLocks noGrp="1"/>
          </p:cNvSpPr>
          <p:nvPr>
            <p:ph type="dt" sz="half" idx="10"/>
          </p:nvPr>
        </p:nvSpPr>
        <p:spPr>
          <a:xfrm>
            <a:off x="7328098" y="6416675"/>
            <a:ext cx="1587302" cy="365125"/>
          </a:xfrm>
        </p:spPr>
        <p:txBody>
          <a:bodyPr/>
          <a:lstStyle/>
          <a:p>
            <a:r>
              <a:rPr lang="en-US" smtClean="0"/>
              <a:t>19-Oct-17</a:t>
            </a:r>
            <a:endParaRPr lang="en-US" dirty="0"/>
          </a:p>
        </p:txBody>
      </p:sp>
      <p:sp>
        <p:nvSpPr>
          <p:cNvPr id="2" name="Slide Number Placeholder 1"/>
          <p:cNvSpPr>
            <a:spLocks noGrp="1"/>
          </p:cNvSpPr>
          <p:nvPr>
            <p:ph type="sldNum" sz="quarter" idx="12"/>
          </p:nvPr>
        </p:nvSpPr>
        <p:spPr/>
        <p:txBody>
          <a:bodyPr/>
          <a:lstStyle/>
          <a:p>
            <a:fld id="{CF7DC490-98B8-074B-BB30-37775A2447EF}" type="slidenum">
              <a:rPr lang="en-US" smtClean="0"/>
              <a:pPr/>
              <a:t>8</a:t>
            </a:fld>
            <a:endParaRPr lang="en-US" dirty="0"/>
          </a:p>
        </p:txBody>
      </p:sp>
    </p:spTree>
    <p:extLst>
      <p:ext uri="{BB962C8B-B14F-4D97-AF65-F5344CB8AC3E}">
        <p14:creationId xmlns:p14="http://schemas.microsoft.com/office/powerpoint/2010/main" val="148862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1" nodeType="clickEffect">
                                  <p:stCondLst>
                                    <p:cond delay="0"/>
                                  </p:stCondLst>
                                  <p:childTnLst>
                                    <p:animEffect transition="out" filter="fade">
                                      <p:cBhvr>
                                        <p:cTn id="17" dur="1000"/>
                                        <p:tgtEl>
                                          <p:spTgt spid="17"/>
                                        </p:tgtEl>
                                      </p:cBhvr>
                                    </p:animEffect>
                                    <p:set>
                                      <p:cBhvr>
                                        <p:cTn id="18" dur="1" fill="hold">
                                          <p:stCondLst>
                                            <p:cond delay="999"/>
                                          </p:stCondLst>
                                        </p:cTn>
                                        <p:tgtEl>
                                          <p:spTgt spid="1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8447"/>
                                        </p:tgtEl>
                                        <p:attrNameLst>
                                          <p:attrName>style.visibility</p:attrName>
                                        </p:attrNameLst>
                                      </p:cBhvr>
                                      <p:to>
                                        <p:strVal val="visible"/>
                                      </p:to>
                                    </p:set>
                                    <p:animEffect transition="in" filter="fade">
                                      <p:cBhvr>
                                        <p:cTn id="27" dur="1000"/>
                                        <p:tgtEl>
                                          <p:spTgt spid="18447"/>
                                        </p:tgtEl>
                                      </p:cBhvr>
                                    </p:animEffect>
                                  </p:childTnLst>
                                </p:cTn>
                              </p:par>
                              <p:par>
                                <p:cTn id="28" presetID="10" presetClass="entr" presetSubtype="0" fill="hold" nodeType="withEffect">
                                  <p:stCondLst>
                                    <p:cond delay="0"/>
                                  </p:stCondLst>
                                  <p:childTnLst>
                                    <p:set>
                                      <p:cBhvr>
                                        <p:cTn id="29" dur="1" fill="hold">
                                          <p:stCondLst>
                                            <p:cond delay="0"/>
                                          </p:stCondLst>
                                        </p:cTn>
                                        <p:tgtEl>
                                          <p:spTgt spid="18446"/>
                                        </p:tgtEl>
                                        <p:attrNameLst>
                                          <p:attrName>style.visibility</p:attrName>
                                        </p:attrNameLst>
                                      </p:cBhvr>
                                      <p:to>
                                        <p:strVal val="visible"/>
                                      </p:to>
                                    </p:set>
                                    <p:animEffect transition="in" filter="fade">
                                      <p:cBhvr>
                                        <p:cTn id="30" dur="1000"/>
                                        <p:tgtEl>
                                          <p:spTgt spid="18446"/>
                                        </p:tgtEl>
                                      </p:cBhvr>
                                    </p:animEffect>
                                  </p:childTnLst>
                                </p:cTn>
                              </p:par>
                              <p:par>
                                <p:cTn id="31" presetID="10" presetClass="entr" presetSubtype="0" fill="hold" nodeType="withEffect">
                                  <p:stCondLst>
                                    <p:cond delay="0"/>
                                  </p:stCondLst>
                                  <p:childTnLst>
                                    <p:set>
                                      <p:cBhvr>
                                        <p:cTn id="32" dur="1" fill="hold">
                                          <p:stCondLst>
                                            <p:cond delay="0"/>
                                          </p:stCondLst>
                                        </p:cTn>
                                        <p:tgtEl>
                                          <p:spTgt spid="18445"/>
                                        </p:tgtEl>
                                        <p:attrNameLst>
                                          <p:attrName>style.visibility</p:attrName>
                                        </p:attrNameLst>
                                      </p:cBhvr>
                                      <p:to>
                                        <p:strVal val="visible"/>
                                      </p:to>
                                    </p:set>
                                    <p:animEffect transition="in" filter="fade">
                                      <p:cBhvr>
                                        <p:cTn id="33" dur="1000"/>
                                        <p:tgtEl>
                                          <p:spTgt spid="184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443"/>
                                        </p:tgtEl>
                                        <p:attrNameLst>
                                          <p:attrName>style.visibility</p:attrName>
                                        </p:attrNameLst>
                                      </p:cBhvr>
                                      <p:to>
                                        <p:strVal val="visible"/>
                                      </p:to>
                                    </p:set>
                                    <p:animEffect transition="in" filter="fade">
                                      <p:cBhvr>
                                        <p:cTn id="36" dur="1000"/>
                                        <p:tgtEl>
                                          <p:spTgt spid="184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441"/>
                                        </p:tgtEl>
                                        <p:attrNameLst>
                                          <p:attrName>style.visibility</p:attrName>
                                        </p:attrNameLst>
                                      </p:cBhvr>
                                      <p:to>
                                        <p:strVal val="visible"/>
                                      </p:to>
                                    </p:set>
                                    <p:animEffect transition="in" filter="fade">
                                      <p:cBhvr>
                                        <p:cTn id="39" dur="1000"/>
                                        <p:tgtEl>
                                          <p:spTgt spid="184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442"/>
                                        </p:tgtEl>
                                        <p:attrNameLst>
                                          <p:attrName>style.visibility</p:attrName>
                                        </p:attrNameLst>
                                      </p:cBhvr>
                                      <p:to>
                                        <p:strVal val="visible"/>
                                      </p:to>
                                    </p:set>
                                    <p:animEffect transition="in" filter="fade">
                                      <p:cBhvr>
                                        <p:cTn id="42" dur="10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P spid="18442" grpId="0"/>
      <p:bldP spid="18443" grpId="0"/>
      <p:bldP spid="16" grpId="0" animBg="1"/>
      <p:bldP spid="16" grpId="1" animBg="1"/>
      <p:bldP spid="17" grpId="0"/>
      <p:bldP spid="17"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4"/>
          <p:cNvSpPr>
            <a:spLocks noGrp="1" noChangeArrowheads="1"/>
          </p:cNvSpPr>
          <p:nvPr>
            <p:ph type="title"/>
          </p:nvPr>
        </p:nvSpPr>
        <p:spPr/>
        <p:txBody>
          <a:bodyPr/>
          <a:lstStyle/>
          <a:p>
            <a:pPr eaLnBrk="1" hangingPunct="1"/>
            <a:r>
              <a:rPr lang="en-US" smtClean="0"/>
              <a:t>Pixel P</a:t>
            </a:r>
            <a:r>
              <a:rPr lang="en-US" baseline="-25000" smtClean="0"/>
              <a:t>i,j</a:t>
            </a:r>
            <a:r>
              <a:rPr lang="en-US" smtClean="0"/>
              <a:t> : Vertical Seam</a:t>
            </a:r>
          </a:p>
        </p:txBody>
      </p:sp>
      <p:sp>
        <p:nvSpPr>
          <p:cNvPr id="248835" name="Rectangle 3"/>
          <p:cNvSpPr>
            <a:spLocks noChangeArrowheads="1"/>
          </p:cNvSpPr>
          <p:nvPr/>
        </p:nvSpPr>
        <p:spPr bwMode="auto">
          <a:xfrm>
            <a:off x="3021013"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248836" name="Rectangle 4"/>
          <p:cNvSpPr>
            <a:spLocks noChangeArrowheads="1"/>
          </p:cNvSpPr>
          <p:nvPr/>
        </p:nvSpPr>
        <p:spPr bwMode="auto">
          <a:xfrm>
            <a:off x="4173538"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92165" name="Rectangle 5"/>
          <p:cNvSpPr>
            <a:spLocks noChangeArrowheads="1"/>
          </p:cNvSpPr>
          <p:nvPr/>
        </p:nvSpPr>
        <p:spPr bwMode="auto">
          <a:xfrm>
            <a:off x="5326063" y="35052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i,j+1</a:t>
            </a:r>
          </a:p>
          <a:p>
            <a:pPr algn="ctr"/>
            <a:endParaRPr lang="en-US">
              <a:latin typeface="Helvetica" pitchFamily="34" charset="0"/>
            </a:endParaRPr>
          </a:p>
        </p:txBody>
      </p:sp>
      <p:sp>
        <p:nvSpPr>
          <p:cNvPr id="248838" name="Rectangle 6"/>
          <p:cNvSpPr>
            <a:spLocks noChangeArrowheads="1"/>
          </p:cNvSpPr>
          <p:nvPr/>
        </p:nvSpPr>
        <p:spPr bwMode="auto">
          <a:xfrm>
            <a:off x="4175125" y="2209800"/>
            <a:ext cx="1150938"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a:t>
            </a:r>
          </a:p>
          <a:p>
            <a:pPr algn="ctr"/>
            <a:endParaRPr lang="en-US">
              <a:latin typeface="Helvetica" pitchFamily="34" charset="0"/>
            </a:endParaRPr>
          </a:p>
        </p:txBody>
      </p:sp>
      <p:sp>
        <p:nvSpPr>
          <p:cNvPr id="248839" name="Rectangle 7"/>
          <p:cNvSpPr>
            <a:spLocks noChangeArrowheads="1"/>
          </p:cNvSpPr>
          <p:nvPr/>
        </p:nvSpPr>
        <p:spPr bwMode="auto">
          <a:xfrm>
            <a:off x="3024188"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248840" name="Rectangle 8"/>
          <p:cNvSpPr>
            <a:spLocks noChangeArrowheads="1"/>
          </p:cNvSpPr>
          <p:nvPr/>
        </p:nvSpPr>
        <p:spPr bwMode="auto">
          <a:xfrm>
            <a:off x="4175125" y="3505200"/>
            <a:ext cx="1150938" cy="1295400"/>
          </a:xfrm>
          <a:prstGeom prst="rect">
            <a:avLst/>
          </a:prstGeom>
          <a:solidFill>
            <a:srgbClr val="FF5050"/>
          </a:solidFill>
          <a:ln w="28575">
            <a:solidFill>
              <a:srgbClr val="000000"/>
            </a:solidFill>
            <a:miter lim="800000"/>
            <a:headEnd/>
            <a:tailEnd/>
          </a:ln>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i,j</a:t>
            </a:r>
          </a:p>
          <a:p>
            <a:pPr algn="ctr"/>
            <a:endParaRPr lang="en-US">
              <a:latin typeface="Helvetica" pitchFamily="34" charset="0"/>
            </a:endParaRPr>
          </a:p>
        </p:txBody>
      </p:sp>
      <p:sp>
        <p:nvSpPr>
          <p:cNvPr id="92169" name="Rectangle 9"/>
          <p:cNvSpPr>
            <a:spLocks noChangeArrowheads="1"/>
          </p:cNvSpPr>
          <p:nvPr/>
        </p:nvSpPr>
        <p:spPr bwMode="auto">
          <a:xfrm>
            <a:off x="5326063" y="2209800"/>
            <a:ext cx="1150937" cy="129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i-1,j+1</a:t>
            </a:r>
          </a:p>
          <a:p>
            <a:pPr algn="ctr"/>
            <a:endParaRPr lang="en-US">
              <a:latin typeface="Helvetica" pitchFamily="34" charset="0"/>
            </a:endParaRPr>
          </a:p>
        </p:txBody>
      </p:sp>
      <p:sp>
        <p:nvSpPr>
          <p:cNvPr id="248842" name="Rectangle 10"/>
          <p:cNvSpPr>
            <a:spLocks noChangeArrowheads="1"/>
          </p:cNvSpPr>
          <p:nvPr/>
        </p:nvSpPr>
        <p:spPr bwMode="auto">
          <a:xfrm>
            <a:off x="4175125" y="2209800"/>
            <a:ext cx="1150938" cy="1295400"/>
          </a:xfrm>
          <a:prstGeom prst="rect">
            <a:avLst/>
          </a:prstGeom>
          <a:solidFill>
            <a:srgbClr val="FF5050"/>
          </a:solidFill>
          <a:ln w="28575">
            <a:solidFill>
              <a:srgbClr val="000000"/>
            </a:solidFill>
            <a:miter lim="800000"/>
            <a:headEnd/>
            <a:tailEnd/>
          </a:ln>
        </p:spPr>
        <p:txBody>
          <a:bodyPr wrap="none" anchor="ctr"/>
          <a:lstStyle/>
          <a:p>
            <a:pPr algn="ctr">
              <a:spcBef>
                <a:spcPct val="20000"/>
              </a:spcBef>
            </a:pPr>
            <a:r>
              <a:rPr lang="en-US" sz="2800" b="1">
                <a:latin typeface="Helvetica" pitchFamily="34" charset="0"/>
              </a:rPr>
              <a:t>p</a:t>
            </a:r>
            <a:r>
              <a:rPr lang="en-US" sz="2800" b="1" baseline="-25000">
                <a:latin typeface="Helvetica" pitchFamily="34" charset="0"/>
              </a:rPr>
              <a:t>i-1,j</a:t>
            </a:r>
          </a:p>
          <a:p>
            <a:pPr algn="ctr"/>
            <a:endParaRPr lang="en-US">
              <a:latin typeface="Helvetica" pitchFamily="34" charset="0"/>
            </a:endParaRPr>
          </a:p>
        </p:txBody>
      </p:sp>
      <p:sp>
        <p:nvSpPr>
          <p:cNvPr id="248843" name="Line 11"/>
          <p:cNvSpPr>
            <a:spLocks noChangeShapeType="1"/>
          </p:cNvSpPr>
          <p:nvPr/>
        </p:nvSpPr>
        <p:spPr bwMode="auto">
          <a:xfrm>
            <a:off x="4749800" y="3144838"/>
            <a:ext cx="0" cy="62706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48844" name="Picture 12"/>
          <p:cNvPicPr>
            <a:picLocks noChangeAspect="1" noChangeArrowheads="1"/>
          </p:cNvPicPr>
          <p:nvPr/>
        </p:nvPicPr>
        <p:blipFill>
          <a:blip r:embed="rId2">
            <a:extLst>
              <a:ext uri="{28A0092B-C50C-407E-A947-70E740481C1C}">
                <a14:useLocalDpi xmlns:a14="http://schemas.microsoft.com/office/drawing/2010/main" val="0"/>
              </a:ext>
            </a:extLst>
          </a:blip>
          <a:srcRect t="35828" r="37914" b="35826"/>
          <a:stretch>
            <a:fillRect/>
          </a:stretch>
        </p:blipFill>
        <p:spPr bwMode="auto">
          <a:xfrm>
            <a:off x="2971800" y="5105400"/>
            <a:ext cx="39020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45" name="Line 13"/>
          <p:cNvSpPr>
            <a:spLocks noChangeShapeType="1"/>
          </p:cNvSpPr>
          <p:nvPr/>
        </p:nvSpPr>
        <p:spPr bwMode="auto">
          <a:xfrm rot="-5400000">
            <a:off x="4678363" y="4152900"/>
            <a:ext cx="12954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80</a:t>
            </a:fld>
            <a:endParaRPr lang="en-US" dirty="0"/>
          </a:p>
        </p:txBody>
      </p:sp>
    </p:spTree>
    <p:extLst>
      <p:ext uri="{BB962C8B-B14F-4D97-AF65-F5344CB8AC3E}">
        <p14:creationId xmlns:p14="http://schemas.microsoft.com/office/powerpoint/2010/main" val="1719157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8840"/>
                                        </p:tgtEl>
                                        <p:attrNameLst>
                                          <p:attrName>style.visibility</p:attrName>
                                        </p:attrNameLst>
                                      </p:cBhvr>
                                      <p:to>
                                        <p:strVal val="visible"/>
                                      </p:to>
                                    </p:set>
                                    <p:animEffect transition="in" filter="fade">
                                      <p:cBhvr>
                                        <p:cTn id="7" dur="500"/>
                                        <p:tgtEl>
                                          <p:spTgt spid="2488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8842"/>
                                        </p:tgtEl>
                                        <p:attrNameLst>
                                          <p:attrName>style.visibility</p:attrName>
                                        </p:attrNameLst>
                                      </p:cBhvr>
                                      <p:to>
                                        <p:strVal val="visible"/>
                                      </p:to>
                                    </p:set>
                                    <p:animEffect transition="in" filter="fade">
                                      <p:cBhvr>
                                        <p:cTn id="10" dur="500"/>
                                        <p:tgtEl>
                                          <p:spTgt spid="24884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animEffect transition="in" filter="wipe(up)">
                                      <p:cBhvr>
                                        <p:cTn id="13" dur="500"/>
                                        <p:tgtEl>
                                          <p:spTgt spid="248843"/>
                                        </p:tgtEl>
                                      </p:cBhvr>
                                    </p:animEffect>
                                  </p:childTnLst>
                                </p:cTn>
                              </p:par>
                            </p:childTnLst>
                          </p:cTn>
                        </p:par>
                        <p:par>
                          <p:cTn id="14" fill="hold" nodeType="afterGroup">
                            <p:stCondLst>
                              <p:cond delay="500"/>
                            </p:stCondLst>
                            <p:childTnLst>
                              <p:par>
                                <p:cTn id="15" presetID="10" presetClass="exit" presetSubtype="0" fill="hold" grpId="1" nodeType="afterEffect">
                                  <p:stCondLst>
                                    <p:cond delay="0"/>
                                  </p:stCondLst>
                                  <p:childTnLst>
                                    <p:animEffect transition="out" filter="fade">
                                      <p:cBhvr>
                                        <p:cTn id="16" dur="3000"/>
                                        <p:tgtEl>
                                          <p:spTgt spid="248840"/>
                                        </p:tgtEl>
                                      </p:cBhvr>
                                    </p:animEffect>
                                    <p:set>
                                      <p:cBhvr>
                                        <p:cTn id="17" dur="1" fill="hold">
                                          <p:stCondLst>
                                            <p:cond delay="2999"/>
                                          </p:stCondLst>
                                        </p:cTn>
                                        <p:tgtEl>
                                          <p:spTgt spid="248840"/>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3000"/>
                                        <p:tgtEl>
                                          <p:spTgt spid="248843"/>
                                        </p:tgtEl>
                                      </p:cBhvr>
                                    </p:animEffect>
                                    <p:set>
                                      <p:cBhvr>
                                        <p:cTn id="20" dur="1" fill="hold">
                                          <p:stCondLst>
                                            <p:cond delay="2999"/>
                                          </p:stCondLst>
                                        </p:cTn>
                                        <p:tgtEl>
                                          <p:spTgt spid="24884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3000"/>
                                        <p:tgtEl>
                                          <p:spTgt spid="248842"/>
                                        </p:tgtEl>
                                      </p:cBhvr>
                                    </p:animEffect>
                                    <p:set>
                                      <p:cBhvr>
                                        <p:cTn id="23" dur="1" fill="hold">
                                          <p:stCondLst>
                                            <p:cond delay="2999"/>
                                          </p:stCondLst>
                                        </p:cTn>
                                        <p:tgtEl>
                                          <p:spTgt spid="24884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3000"/>
                                        <p:tgtEl>
                                          <p:spTgt spid="248838"/>
                                        </p:tgtEl>
                                      </p:cBhvr>
                                    </p:animEffect>
                                    <p:set>
                                      <p:cBhvr>
                                        <p:cTn id="26" dur="1" fill="hold">
                                          <p:stCondLst>
                                            <p:cond delay="2999"/>
                                          </p:stCondLst>
                                        </p:cTn>
                                        <p:tgtEl>
                                          <p:spTgt spid="248838"/>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3000"/>
                                        <p:tgtEl>
                                          <p:spTgt spid="248836"/>
                                        </p:tgtEl>
                                      </p:cBhvr>
                                    </p:animEffect>
                                    <p:set>
                                      <p:cBhvr>
                                        <p:cTn id="29" dur="1" fill="hold">
                                          <p:stCondLst>
                                            <p:cond delay="2999"/>
                                          </p:stCondLst>
                                        </p:cTn>
                                        <p:tgtEl>
                                          <p:spTgt spid="248836"/>
                                        </p:tgtEl>
                                        <p:attrNameLst>
                                          <p:attrName>style.visibility</p:attrName>
                                        </p:attrNameLst>
                                      </p:cBhvr>
                                      <p:to>
                                        <p:strVal val="hidden"/>
                                      </p:to>
                                    </p:set>
                                  </p:childTnLst>
                                </p:cTn>
                              </p:par>
                            </p:childTnLst>
                          </p:cTn>
                        </p:par>
                        <p:par>
                          <p:cTn id="30" fill="hold" nodeType="afterGroup">
                            <p:stCondLst>
                              <p:cond delay="3500"/>
                            </p:stCondLst>
                            <p:childTnLst>
                              <p:par>
                                <p:cTn id="31" presetID="63" presetClass="path" presetSubtype="0" accel="50000" decel="50000" fill="hold" grpId="0" nodeType="afterEffect">
                                  <p:stCondLst>
                                    <p:cond delay="0"/>
                                  </p:stCondLst>
                                  <p:childTnLst>
                                    <p:animMotion origin="layout" path="M -2.22222E-6 -2.62549E-6 L 0.12622 0.00023 " pathEditMode="relative" rAng="0" ptsTypes="AA">
                                      <p:cBhvr>
                                        <p:cTn id="32" dur="1000" fill="hold"/>
                                        <p:tgtEl>
                                          <p:spTgt spid="248835"/>
                                        </p:tgtEl>
                                        <p:attrNameLst>
                                          <p:attrName>ppt_x</p:attrName>
                                          <p:attrName>ppt_y</p:attrName>
                                        </p:attrNameLst>
                                      </p:cBhvr>
                                      <p:rCtr x="6300" y="0"/>
                                    </p:animMotion>
                                  </p:childTnLst>
                                </p:cTn>
                              </p:par>
                              <p:par>
                                <p:cTn id="33" presetID="63" presetClass="path" presetSubtype="0" accel="50000" decel="50000" fill="hold" grpId="0" nodeType="withEffect">
                                  <p:stCondLst>
                                    <p:cond delay="0"/>
                                  </p:stCondLst>
                                  <p:childTnLst>
                                    <p:animMotion origin="layout" path="M 5.55556E-7 -4.81841E-6 L 0.12587 -4.81841E-6 " pathEditMode="relative" rAng="0" ptsTypes="AA">
                                      <p:cBhvr>
                                        <p:cTn id="34" dur="1000" fill="hold"/>
                                        <p:tgtEl>
                                          <p:spTgt spid="248839"/>
                                        </p:tgtEl>
                                        <p:attrNameLst>
                                          <p:attrName>ppt_x</p:attrName>
                                          <p:attrName>ppt_y</p:attrName>
                                        </p:attrNameLst>
                                      </p:cBhvr>
                                      <p:rCtr x="6300" y="0"/>
                                    </p:animMotion>
                                  </p:childTnLst>
                                </p:cTn>
                              </p:par>
                              <p:par>
                                <p:cTn id="35" presetID="10" presetClass="entr" presetSubtype="0" fill="hold" grpId="0" nodeType="withEffect">
                                  <p:stCondLst>
                                    <p:cond delay="0"/>
                                  </p:stCondLst>
                                  <p:childTnLst>
                                    <p:set>
                                      <p:cBhvr>
                                        <p:cTn id="36" dur="1" fill="hold">
                                          <p:stCondLst>
                                            <p:cond delay="0"/>
                                          </p:stCondLst>
                                        </p:cTn>
                                        <p:tgtEl>
                                          <p:spTgt spid="248845"/>
                                        </p:tgtEl>
                                        <p:attrNameLst>
                                          <p:attrName>style.visibility</p:attrName>
                                        </p:attrNameLst>
                                      </p:cBhvr>
                                      <p:to>
                                        <p:strVal val="visible"/>
                                      </p:to>
                                    </p:set>
                                    <p:animEffect transition="in" filter="fade">
                                      <p:cBhvr>
                                        <p:cTn id="37" dur="1000"/>
                                        <p:tgtEl>
                                          <p:spTgt spid="248845"/>
                                        </p:tgtEl>
                                      </p:cBhvr>
                                    </p:animEffect>
                                  </p:childTnLst>
                                </p:cTn>
                              </p:par>
                              <p:par>
                                <p:cTn id="38" presetID="1" presetClass="entr" presetSubtype="0" fill="hold" nodeType="withEffect">
                                  <p:stCondLst>
                                    <p:cond delay="0"/>
                                  </p:stCondLst>
                                  <p:childTnLst>
                                    <p:set>
                                      <p:cBhvr>
                                        <p:cTn id="39" dur="1" fill="hold">
                                          <p:stCondLst>
                                            <p:cond delay="0"/>
                                          </p:stCondLst>
                                        </p:cTn>
                                        <p:tgtEl>
                                          <p:spTgt spid="248844"/>
                                        </p:tgtEl>
                                        <p:attrNameLst>
                                          <p:attrName>style.visibility</p:attrName>
                                        </p:attrNameLst>
                                      </p:cBhvr>
                                      <p:to>
                                        <p:strVal val="visible"/>
                                      </p:to>
                                    </p:set>
                                  </p:childTnLst>
                                </p:cTn>
                              </p:par>
                            </p:childTnLst>
                          </p:cTn>
                        </p:par>
                        <p:par>
                          <p:cTn id="40" fill="hold" nodeType="afterGroup">
                            <p:stCondLst>
                              <p:cond delay="4500"/>
                            </p:stCondLst>
                            <p:childTnLst>
                              <p:par>
                                <p:cTn id="41" presetID="42" presetClass="path" presetSubtype="0" accel="50000" decel="50000" fill="hold" grpId="1" nodeType="afterEffect">
                                  <p:stCondLst>
                                    <p:cond delay="0"/>
                                  </p:stCondLst>
                                  <p:childTnLst>
                                    <p:animMotion origin="layout" path="M 4.72222E-6 4.44444E-6 L 0.00086 0.18333 " pathEditMode="relative" rAng="0" ptsTypes="AA">
                                      <p:cBhvr>
                                        <p:cTn id="42" dur="2000" fill="hold"/>
                                        <p:tgtEl>
                                          <p:spTgt spid="248845"/>
                                        </p:tgtEl>
                                        <p:attrNameLst>
                                          <p:attrName>ppt_x</p:attrName>
                                          <p:attrName>ppt_y</p:attrName>
                                        </p:attrNameLst>
                                      </p:cBhvr>
                                      <p:rCtr x="0" y="9200"/>
                                    </p:animMotion>
                                  </p:childTnLst>
                                </p:cTn>
                              </p:par>
                              <p:par>
                                <p:cTn id="43" presetID="8" presetClass="emph" presetSubtype="0" fill="hold" grpId="2" nodeType="withEffect">
                                  <p:stCondLst>
                                    <p:cond delay="0"/>
                                  </p:stCondLst>
                                  <p:childTnLst>
                                    <p:animRot by="5400000">
                                      <p:cBhvr>
                                        <p:cTn id="44" dur="2000" fill="hold"/>
                                        <p:tgtEl>
                                          <p:spTgt spid="248845"/>
                                        </p:tgtEl>
                                        <p:attrNameLst>
                                          <p:attrName>r</p:attrName>
                                        </p:attrNameLst>
                                      </p:cBhvr>
                                    </p:animRot>
                                  </p:childTnLst>
                                </p:cTn>
                              </p:par>
                              <p:par>
                                <p:cTn id="45" presetID="6" presetClass="emph" presetSubtype="0" fill="hold" grpId="3" nodeType="withEffect">
                                  <p:stCondLst>
                                    <p:cond delay="0"/>
                                  </p:stCondLst>
                                  <p:childTnLst>
                                    <p:animScale>
                                      <p:cBhvr>
                                        <p:cTn id="46" dur="2000" fill="hold"/>
                                        <p:tgtEl>
                                          <p:spTgt spid="248845"/>
                                        </p:tgtEl>
                                      </p:cBhvr>
                                      <p:by x="1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animBg="1"/>
      <p:bldP spid="248836" grpId="0" animBg="1"/>
      <p:bldP spid="248838" grpId="0" animBg="1"/>
      <p:bldP spid="248839" grpId="0" animBg="1"/>
      <p:bldP spid="248840" grpId="0" animBg="1"/>
      <p:bldP spid="248840" grpId="1" animBg="1"/>
      <p:bldP spid="248842" grpId="0" animBg="1"/>
      <p:bldP spid="248842" grpId="1" animBg="1"/>
      <p:bldP spid="248843" grpId="0" animBg="1"/>
      <p:bldP spid="248843" grpId="1" animBg="1"/>
      <p:bldP spid="248845" grpId="0" animBg="1"/>
      <p:bldP spid="248845" grpId="1" animBg="1"/>
      <p:bldP spid="248845" grpId="2" animBg="1"/>
      <p:bldP spid="248845" grpId="3"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title"/>
          </p:nvPr>
        </p:nvSpPr>
        <p:spPr/>
        <p:txBody>
          <a:bodyPr/>
          <a:lstStyle/>
          <a:p>
            <a:pPr eaLnBrk="1" hangingPunct="1"/>
            <a:r>
              <a:rPr lang="en-US" smtClean="0"/>
              <a:t>Old “Backward” Energy</a:t>
            </a:r>
          </a:p>
        </p:txBody>
      </p:sp>
      <p:grpSp>
        <p:nvGrpSpPr>
          <p:cNvPr id="93187" name="Group 4"/>
          <p:cNvGrpSpPr>
            <a:grpSpLocks/>
          </p:cNvGrpSpPr>
          <p:nvPr/>
        </p:nvGrpSpPr>
        <p:grpSpPr bwMode="auto">
          <a:xfrm>
            <a:off x="1219200" y="1371600"/>
            <a:ext cx="5778500" cy="1282700"/>
            <a:chOff x="768" y="3168"/>
            <a:chExt cx="3640" cy="808"/>
          </a:xfrm>
        </p:grpSpPr>
        <p:pic>
          <p:nvPicPr>
            <p:cNvPr id="931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3168"/>
              <a:ext cx="3640"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Text Box 6"/>
            <p:cNvSpPr txBox="1">
              <a:spLocks noChangeArrowheads="1"/>
            </p:cNvSpPr>
            <p:nvPr/>
          </p:nvSpPr>
          <p:spPr bwMode="auto">
            <a:xfrm>
              <a:off x="1450" y="3471"/>
              <a:ext cx="163"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i="1">
                  <a:solidFill>
                    <a:srgbClr val="000000"/>
                  </a:solidFill>
                  <a:latin typeface="Times New Roman" pitchFamily="18" charset="0"/>
                  <a:cs typeface="Times New Roman" pitchFamily="18" charset="0"/>
                </a:rPr>
                <a:t>E</a:t>
              </a:r>
            </a:p>
          </p:txBody>
        </p:sp>
      </p:grpSp>
      <p:grpSp>
        <p:nvGrpSpPr>
          <p:cNvPr id="93188" name="Group 7"/>
          <p:cNvGrpSpPr>
            <a:grpSpLocks/>
          </p:cNvGrpSpPr>
          <p:nvPr/>
        </p:nvGrpSpPr>
        <p:grpSpPr bwMode="auto">
          <a:xfrm>
            <a:off x="5334000" y="1600200"/>
            <a:ext cx="1447800" cy="914400"/>
            <a:chOff x="3360" y="3312"/>
            <a:chExt cx="912" cy="576"/>
          </a:xfrm>
        </p:grpSpPr>
        <p:sp>
          <p:nvSpPr>
            <p:cNvPr id="93190" name="Rectangle 8"/>
            <p:cNvSpPr>
              <a:spLocks noChangeArrowheads="1"/>
            </p:cNvSpPr>
            <p:nvPr/>
          </p:nvSpPr>
          <p:spPr bwMode="auto">
            <a:xfrm>
              <a:off x="3600" y="3312"/>
              <a:ext cx="672"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93191" name="Rectangle 9"/>
            <p:cNvSpPr>
              <a:spLocks noChangeArrowheads="1"/>
            </p:cNvSpPr>
            <p:nvPr/>
          </p:nvSpPr>
          <p:spPr bwMode="auto">
            <a:xfrm>
              <a:off x="3360" y="3504"/>
              <a:ext cx="72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93192" name="Rectangle 10"/>
            <p:cNvSpPr>
              <a:spLocks noChangeArrowheads="1"/>
            </p:cNvSpPr>
            <p:nvPr/>
          </p:nvSpPr>
          <p:spPr bwMode="auto">
            <a:xfrm>
              <a:off x="3600" y="3696"/>
              <a:ext cx="672"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gr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81</a:t>
            </a:fld>
            <a:endParaRPr lang="en-US" dirty="0"/>
          </a:p>
        </p:txBody>
      </p:sp>
    </p:spTree>
    <p:extLst>
      <p:ext uri="{BB962C8B-B14F-4D97-AF65-F5344CB8AC3E}">
        <p14:creationId xmlns:p14="http://schemas.microsoft.com/office/powerpoint/2010/main" val="1641183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title"/>
          </p:nvPr>
        </p:nvSpPr>
        <p:spPr/>
        <p:txBody>
          <a:bodyPr/>
          <a:lstStyle/>
          <a:p>
            <a:pPr eaLnBrk="1" hangingPunct="1"/>
            <a:r>
              <a:rPr lang="en-US" smtClean="0"/>
              <a:t>New </a:t>
            </a:r>
            <a:r>
              <a:rPr lang="en-US" u="sng" smtClean="0"/>
              <a:t>Forward </a:t>
            </a:r>
            <a:r>
              <a:rPr lang="en-US" smtClean="0"/>
              <a:t>Looking Energy</a:t>
            </a:r>
          </a:p>
        </p:txBody>
      </p:sp>
      <p:pic>
        <p:nvPicPr>
          <p:cNvPr id="94211" name="Picture 4" descr="MI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709863"/>
            <a:ext cx="176371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M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2706688"/>
            <a:ext cx="1760537"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6" descr="M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709863"/>
            <a:ext cx="1763713"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371600"/>
            <a:ext cx="57785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 Box 8"/>
          <p:cNvSpPr txBox="1">
            <a:spLocks noChangeArrowheads="1"/>
          </p:cNvSpPr>
          <p:nvPr/>
        </p:nvSpPr>
        <p:spPr bwMode="auto">
          <a:xfrm>
            <a:off x="2301875" y="1852613"/>
            <a:ext cx="2587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i="1">
                <a:solidFill>
                  <a:srgbClr val="000000"/>
                </a:solidFill>
                <a:latin typeface="Times New Roman" pitchFamily="18" charset="0"/>
                <a:cs typeface="Times New Roman" pitchFamily="18" charset="0"/>
              </a:rPr>
              <a:t>E</a:t>
            </a:r>
          </a:p>
        </p:txBody>
      </p:sp>
      <p:grpSp>
        <p:nvGrpSpPr>
          <p:cNvPr id="94216" name="Group 9"/>
          <p:cNvGrpSpPr>
            <a:grpSpLocks/>
          </p:cNvGrpSpPr>
          <p:nvPr/>
        </p:nvGrpSpPr>
        <p:grpSpPr bwMode="auto">
          <a:xfrm>
            <a:off x="990600" y="1377950"/>
            <a:ext cx="2286000" cy="1282700"/>
            <a:chOff x="624" y="1212"/>
            <a:chExt cx="1440" cy="808"/>
          </a:xfrm>
        </p:grpSpPr>
        <p:pic>
          <p:nvPicPr>
            <p:cNvPr id="94218" name="Picture 10"/>
            <p:cNvPicPr>
              <a:picLocks noChangeAspect="1" noChangeArrowheads="1"/>
            </p:cNvPicPr>
            <p:nvPr/>
          </p:nvPicPr>
          <p:blipFill>
            <a:blip r:embed="rId5">
              <a:extLst>
                <a:ext uri="{28A0092B-C50C-407E-A947-70E740481C1C}">
                  <a14:useLocalDpi xmlns:a14="http://schemas.microsoft.com/office/drawing/2010/main" val="0"/>
                </a:ext>
              </a:extLst>
            </a:blip>
            <a:srcRect r="80220"/>
            <a:stretch>
              <a:fillRect/>
            </a:stretch>
          </p:blipFill>
          <p:spPr bwMode="auto">
            <a:xfrm>
              <a:off x="1344" y="1212"/>
              <a:ext cx="720"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9" name="Group 11"/>
            <p:cNvGrpSpPr>
              <a:grpSpLocks/>
            </p:cNvGrpSpPr>
            <p:nvPr/>
          </p:nvGrpSpPr>
          <p:grpSpPr bwMode="auto">
            <a:xfrm>
              <a:off x="624" y="1344"/>
              <a:ext cx="912" cy="576"/>
              <a:chOff x="3360" y="3312"/>
              <a:chExt cx="912" cy="576"/>
            </a:xfrm>
          </p:grpSpPr>
          <p:sp>
            <p:nvSpPr>
              <p:cNvPr id="94220" name="Rectangle 12"/>
              <p:cNvSpPr>
                <a:spLocks noChangeArrowheads="1"/>
              </p:cNvSpPr>
              <p:nvPr/>
            </p:nvSpPr>
            <p:spPr bwMode="auto">
              <a:xfrm>
                <a:off x="3600" y="3312"/>
                <a:ext cx="672"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94221" name="Rectangle 13"/>
              <p:cNvSpPr>
                <a:spLocks noChangeArrowheads="1"/>
              </p:cNvSpPr>
              <p:nvPr/>
            </p:nvSpPr>
            <p:spPr bwMode="auto">
              <a:xfrm>
                <a:off x="3360" y="3504"/>
                <a:ext cx="72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sp>
            <p:nvSpPr>
              <p:cNvPr id="94222" name="Rectangle 14"/>
              <p:cNvSpPr>
                <a:spLocks noChangeArrowheads="1"/>
              </p:cNvSpPr>
              <p:nvPr/>
            </p:nvSpPr>
            <p:spPr bwMode="auto">
              <a:xfrm>
                <a:off x="3600" y="3696"/>
                <a:ext cx="672"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pitchFamily="34" charset="0"/>
                </a:endParaRPr>
              </a:p>
            </p:txBody>
          </p:sp>
        </p:grpSp>
      </p:gr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82</a:t>
            </a:fld>
            <a:endParaRPr lang="en-US" dirty="0"/>
          </a:p>
        </p:txBody>
      </p:sp>
    </p:spTree>
    <p:extLst>
      <p:ext uri="{BB962C8B-B14F-4D97-AF65-F5344CB8AC3E}">
        <p14:creationId xmlns:p14="http://schemas.microsoft.com/office/powerpoint/2010/main" val="1084214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pPr eaLnBrk="1" hangingPunct="1"/>
            <a:r>
              <a:rPr lang="en-US" smtClean="0"/>
              <a:t>Adding “Pixel Energy”</a:t>
            </a:r>
          </a:p>
        </p:txBody>
      </p:sp>
      <p:pic>
        <p:nvPicPr>
          <p:cNvPr id="9523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3038"/>
            <a:ext cx="54864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Footer Placeholder 3"/>
          <p:cNvSpPr txBox="1">
            <a:spLocks noGrp="1"/>
          </p:cNvSpPr>
          <p:nvPr/>
        </p:nvSpPr>
        <p:spPr bwMode="auto">
          <a:xfrm>
            <a:off x="3124200" y="56991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Helvetica" pitchFamily="34" charset="0"/>
              </a:rPr>
              <a:t> </a:t>
            </a:r>
          </a:p>
        </p:txBody>
      </p:sp>
      <p:pic>
        <p:nvPicPr>
          <p:cNvPr id="95237" name="Picture 4" descr="MI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350" y="2709863"/>
            <a:ext cx="176371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5" descr="MI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3" y="2706688"/>
            <a:ext cx="1760537"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6" descr="MI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709863"/>
            <a:ext cx="1763713"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83</a:t>
            </a:fld>
            <a:endParaRPr lang="en-US" dirty="0"/>
          </a:p>
        </p:txBody>
      </p:sp>
    </p:spTree>
    <p:extLst>
      <p:ext uri="{BB962C8B-B14F-4D97-AF65-F5344CB8AC3E}">
        <p14:creationId xmlns:p14="http://schemas.microsoft.com/office/powerpoint/2010/main" val="998642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885217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5068840"/>
            <a:ext cx="697627" cy="369332"/>
          </a:xfrm>
          <a:prstGeom prst="rect">
            <a:avLst/>
          </a:prstGeom>
          <a:noFill/>
        </p:spPr>
        <p:txBody>
          <a:bodyPr wrap="none" rtlCol="0">
            <a:spAutoFit/>
          </a:bodyPr>
          <a:lstStyle/>
          <a:p>
            <a:r>
              <a:rPr lang="en-US" dirty="0" smtClean="0"/>
              <a:t>Input</a:t>
            </a:r>
            <a:endParaRPr lang="en-US" dirty="0"/>
          </a:p>
        </p:txBody>
      </p:sp>
      <p:sp>
        <p:nvSpPr>
          <p:cNvPr id="6" name="TextBox 5"/>
          <p:cNvSpPr txBox="1"/>
          <p:nvPr/>
        </p:nvSpPr>
        <p:spPr>
          <a:xfrm>
            <a:off x="6026552" y="5221240"/>
            <a:ext cx="697627" cy="369332"/>
          </a:xfrm>
          <a:prstGeom prst="rect">
            <a:avLst/>
          </a:prstGeom>
          <a:noFill/>
        </p:spPr>
        <p:txBody>
          <a:bodyPr wrap="none" rtlCol="0">
            <a:spAutoFit/>
          </a:bodyPr>
          <a:lstStyle/>
          <a:p>
            <a:r>
              <a:rPr lang="en-US" dirty="0" smtClean="0"/>
              <a:t>Input</a:t>
            </a:r>
            <a:endParaRPr lang="en-US" dirty="0"/>
          </a:p>
        </p:txBody>
      </p:sp>
      <p:sp>
        <p:nvSpPr>
          <p:cNvPr id="7" name="TextBox 6"/>
          <p:cNvSpPr txBox="1"/>
          <p:nvPr/>
        </p:nvSpPr>
        <p:spPr>
          <a:xfrm>
            <a:off x="2895600" y="5058852"/>
            <a:ext cx="1197764" cy="369332"/>
          </a:xfrm>
          <a:prstGeom prst="rect">
            <a:avLst/>
          </a:prstGeom>
          <a:noFill/>
        </p:spPr>
        <p:txBody>
          <a:bodyPr wrap="none" rtlCol="0">
            <a:spAutoFit/>
          </a:bodyPr>
          <a:lstStyle/>
          <a:p>
            <a:r>
              <a:rPr lang="en-US" dirty="0" smtClean="0"/>
              <a:t>Backward</a:t>
            </a:r>
            <a:endParaRPr lang="en-US" dirty="0"/>
          </a:p>
        </p:txBody>
      </p:sp>
      <p:sp>
        <p:nvSpPr>
          <p:cNvPr id="8" name="TextBox 7"/>
          <p:cNvSpPr txBox="1"/>
          <p:nvPr/>
        </p:nvSpPr>
        <p:spPr>
          <a:xfrm>
            <a:off x="4379149" y="5064018"/>
            <a:ext cx="1031051" cy="369332"/>
          </a:xfrm>
          <a:prstGeom prst="rect">
            <a:avLst/>
          </a:prstGeom>
          <a:noFill/>
        </p:spPr>
        <p:txBody>
          <a:bodyPr wrap="none" rtlCol="0">
            <a:spAutoFit/>
          </a:bodyPr>
          <a:lstStyle/>
          <a:p>
            <a:r>
              <a:rPr lang="en-US" dirty="0" smtClean="0"/>
              <a:t>Forward</a:t>
            </a:r>
            <a:endParaRPr lang="en-US" dirty="0"/>
          </a:p>
        </p:txBody>
      </p:sp>
      <p:sp>
        <p:nvSpPr>
          <p:cNvPr id="9" name="TextBox 8"/>
          <p:cNvSpPr txBox="1"/>
          <p:nvPr/>
        </p:nvSpPr>
        <p:spPr>
          <a:xfrm>
            <a:off x="7313487" y="1491734"/>
            <a:ext cx="1197764" cy="369332"/>
          </a:xfrm>
          <a:prstGeom prst="rect">
            <a:avLst/>
          </a:prstGeom>
          <a:noFill/>
        </p:spPr>
        <p:txBody>
          <a:bodyPr wrap="none" rtlCol="0">
            <a:spAutoFit/>
          </a:bodyPr>
          <a:lstStyle/>
          <a:p>
            <a:r>
              <a:rPr lang="en-US" dirty="0" smtClean="0"/>
              <a:t>Backward</a:t>
            </a:r>
            <a:endParaRPr lang="en-US" dirty="0"/>
          </a:p>
        </p:txBody>
      </p:sp>
      <p:sp>
        <p:nvSpPr>
          <p:cNvPr id="10" name="TextBox 9"/>
          <p:cNvSpPr txBox="1"/>
          <p:nvPr/>
        </p:nvSpPr>
        <p:spPr>
          <a:xfrm>
            <a:off x="7480200" y="5758934"/>
            <a:ext cx="1031051" cy="369332"/>
          </a:xfrm>
          <a:prstGeom prst="rect">
            <a:avLst/>
          </a:prstGeom>
          <a:noFill/>
        </p:spPr>
        <p:txBody>
          <a:bodyPr wrap="none" rtlCol="0">
            <a:spAutoFit/>
          </a:bodyPr>
          <a:lstStyle/>
          <a:p>
            <a:r>
              <a:rPr lang="en-US" dirty="0" smtClean="0"/>
              <a:t>Forward</a:t>
            </a:r>
            <a:endParaRPr lang="en-US" dirty="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84</a:t>
            </a:fld>
            <a:endParaRPr lang="en-US" dirty="0"/>
          </a:p>
        </p:txBody>
      </p:sp>
    </p:spTree>
    <p:extLst>
      <p:ext uri="{BB962C8B-B14F-4D97-AF65-F5344CB8AC3E}">
        <p14:creationId xmlns:p14="http://schemas.microsoft.com/office/powerpoint/2010/main" val="1599628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t>Results</a:t>
            </a:r>
          </a:p>
        </p:txBody>
      </p:sp>
      <p:pic>
        <p:nvPicPr>
          <p:cNvPr id="96259" name="Picture 2" descr="C:\Users\Michael\Documents\work\vidret\paper\figures\Bench3Comp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533400"/>
            <a:ext cx="5297487"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3" descr="C:\Users\Michael\Documents\work\vidret\paper\figures\bench3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175" y="4114800"/>
            <a:ext cx="340042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descr="C:\Users\Michael\Documents\work\vidret\paper\figures\bench3M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4146550"/>
            <a:ext cx="33686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85</a:t>
            </a:fld>
            <a:endParaRPr lang="en-US" dirty="0"/>
          </a:p>
        </p:txBody>
      </p:sp>
    </p:spTree>
    <p:extLst>
      <p:ext uri="{BB962C8B-B14F-4D97-AF65-F5344CB8AC3E}">
        <p14:creationId xmlns:p14="http://schemas.microsoft.com/office/powerpoint/2010/main" val="60212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Backward vs. Forward</a:t>
            </a:r>
          </a:p>
        </p:txBody>
      </p:sp>
      <p:sp>
        <p:nvSpPr>
          <p:cNvPr id="97283" name="TextBox 6"/>
          <p:cNvSpPr txBox="1">
            <a:spLocks noChangeArrowheads="1"/>
          </p:cNvSpPr>
          <p:nvPr/>
        </p:nvSpPr>
        <p:spPr bwMode="auto">
          <a:xfrm>
            <a:off x="1752600" y="59547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Backward</a:t>
            </a:r>
          </a:p>
        </p:txBody>
      </p:sp>
      <p:sp>
        <p:nvSpPr>
          <p:cNvPr id="97284" name="TextBox 7"/>
          <p:cNvSpPr txBox="1">
            <a:spLocks noChangeArrowheads="1"/>
          </p:cNvSpPr>
          <p:nvPr/>
        </p:nvSpPr>
        <p:spPr bwMode="auto">
          <a:xfrm>
            <a:off x="6248400" y="5953125"/>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Forward</a:t>
            </a:r>
          </a:p>
        </p:txBody>
      </p:sp>
      <p:pic>
        <p:nvPicPr>
          <p:cNvPr id="97285" name="Picture 5" descr="C:\Documents and Settings\Administrator\My Documents\Projects\vidret\results\images\rain_retarget-mi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49513"/>
            <a:ext cx="3810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descr="C:\Documents and Settings\Administrator\My Documents\Projects\vidret\results\images\rain_retarget-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49513"/>
            <a:ext cx="3810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 descr="C:\Users\Michael\Documents\work\vidret\website\results\images\r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43000"/>
            <a:ext cx="23860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86</a:t>
            </a:fld>
            <a:endParaRPr lang="en-US" dirty="0"/>
          </a:p>
        </p:txBody>
      </p:sp>
    </p:spTree>
    <p:extLst>
      <p:ext uri="{BB962C8B-B14F-4D97-AF65-F5344CB8AC3E}">
        <p14:creationId xmlns:p14="http://schemas.microsoft.com/office/powerpoint/2010/main" val="88927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t>Results</a:t>
            </a:r>
          </a:p>
        </p:txBody>
      </p:sp>
      <p:pic>
        <p:nvPicPr>
          <p:cNvPr id="100355" name="Picture 4" descr="C:\Users\Michael\Documents\work\vidret\website\results\images\gladiator-res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19200"/>
            <a:ext cx="31242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C:\Users\Michael\Documents\work\vidret\website\results\images\ratatoui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73200"/>
            <a:ext cx="5080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C:\Users\Michael\Documents\work\vidret\website\results\images\ratatouille-res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3683000"/>
            <a:ext cx="51181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87</a:t>
            </a:fld>
            <a:endParaRPr lang="en-US" dirty="0"/>
          </a:p>
        </p:txBody>
      </p:sp>
    </p:spTree>
    <p:extLst>
      <p:ext uri="{BB962C8B-B14F-4D97-AF65-F5344CB8AC3E}">
        <p14:creationId xmlns:p14="http://schemas.microsoft.com/office/powerpoint/2010/main" val="1681183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993775" y="381000"/>
            <a:ext cx="7143750" cy="438150"/>
          </a:xfrm>
        </p:spPr>
        <p:txBody>
          <a:bodyPr>
            <a:normAutofit fontScale="90000"/>
          </a:bodyPr>
          <a:lstStyle/>
          <a:p>
            <a:r>
              <a:rPr lang="en-US" dirty="0" smtClean="0"/>
              <a:t>From Images to Video</a:t>
            </a:r>
            <a:r>
              <a:rPr lang="en-US" dirty="0"/>
              <a:t>s</a:t>
            </a:r>
            <a:endParaRPr lang="en-US" dirty="0" smtClean="0"/>
          </a:p>
        </p:txBody>
      </p:sp>
      <p:sp>
        <p:nvSpPr>
          <p:cNvPr id="3" name="Content Placeholder 2"/>
          <p:cNvSpPr>
            <a:spLocks noGrp="1"/>
          </p:cNvSpPr>
          <p:nvPr>
            <p:ph idx="1"/>
          </p:nvPr>
        </p:nvSpPr>
        <p:spPr>
          <a:xfrm>
            <a:off x="346075" y="1154113"/>
            <a:ext cx="8439150" cy="3227387"/>
          </a:xfrm>
        </p:spPr>
        <p:txBody>
          <a:bodyPr>
            <a:normAutofit fontScale="77500" lnSpcReduction="20000"/>
          </a:bodyPr>
          <a:lstStyle/>
          <a:p>
            <a:pPr marL="260142" indent="-260142">
              <a:defRPr/>
            </a:pPr>
            <a:r>
              <a:rPr lang="en-US" dirty="0" smtClean="0"/>
              <a:t>In general, video processing is a much (much!) harder problem</a:t>
            </a:r>
          </a:p>
          <a:p>
            <a:pPr marL="260142" indent="-260142">
              <a:buFontTx/>
              <a:buNone/>
              <a:defRPr/>
            </a:pPr>
            <a:endParaRPr lang="en-US" dirty="0" smtClean="0"/>
          </a:p>
          <a:p>
            <a:pPr marL="457200" indent="-457200">
              <a:buFont typeface="+mj-lt"/>
              <a:buAutoNum type="arabicPeriod"/>
              <a:defRPr/>
            </a:pPr>
            <a:r>
              <a:rPr lang="en-US" dirty="0" smtClean="0"/>
              <a:t>Cardinality</a:t>
            </a:r>
          </a:p>
          <a:p>
            <a:pPr marL="811284" lvl="1" indent="-457200">
              <a:defRPr/>
            </a:pPr>
            <a:r>
              <a:rPr lang="en-US" dirty="0" smtClean="0"/>
              <a:t>Suppose 1min of video x 30 fps = 1800 frames</a:t>
            </a:r>
          </a:p>
          <a:p>
            <a:pPr marL="811284" lvl="1" indent="-457200">
              <a:defRPr/>
            </a:pPr>
            <a:r>
              <a:rPr lang="en-US" dirty="0" smtClean="0"/>
              <a:t>Say your algorithm processes an image in 1 minute </a:t>
            </a:r>
            <a:r>
              <a:rPr lang="en-US" dirty="0" smtClean="0">
                <a:sym typeface="Wingdings" pitchFamily="2" charset="2"/>
              </a:rPr>
              <a:t> </a:t>
            </a:r>
            <a:r>
              <a:rPr lang="en-US" b="1" dirty="0" smtClean="0">
                <a:sym typeface="Wingdings" pitchFamily="2" charset="2"/>
              </a:rPr>
              <a:t>30 hours !!</a:t>
            </a:r>
            <a:endParaRPr lang="en-US" b="1" dirty="0" smtClean="0"/>
          </a:p>
          <a:p>
            <a:pPr marL="457200" indent="-457200">
              <a:buFont typeface="+mj-lt"/>
              <a:buAutoNum type="arabicPeriod"/>
              <a:defRPr/>
            </a:pPr>
            <a:r>
              <a:rPr lang="en-US" dirty="0" smtClean="0"/>
              <a:t>Dimensionality/algorithmic</a:t>
            </a:r>
          </a:p>
          <a:p>
            <a:pPr marL="811284" lvl="1" indent="-457200">
              <a:defRPr/>
            </a:pPr>
            <a:r>
              <a:rPr lang="en-US" dirty="0" smtClean="0"/>
              <a:t>Temporal coherency: human visual system is highly sensitive to motion!</a:t>
            </a:r>
            <a:endParaRPr lang="en-US" dirty="0"/>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88</a:t>
            </a:fld>
            <a:endParaRPr lang="en-US" dirty="0"/>
          </a:p>
        </p:txBody>
      </p:sp>
    </p:spTree>
    <p:extLst>
      <p:ext uri="{BB962C8B-B14F-4D97-AF65-F5344CB8AC3E}">
        <p14:creationId xmlns:p14="http://schemas.microsoft.com/office/powerpoint/2010/main" val="1255518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665288" y="415925"/>
            <a:ext cx="7143750" cy="438150"/>
          </a:xfrm>
        </p:spPr>
        <p:txBody>
          <a:bodyPr>
            <a:normAutofit fontScale="90000"/>
          </a:bodyPr>
          <a:lstStyle/>
          <a:p>
            <a:pPr eaLnBrk="1" hangingPunct="1"/>
            <a:r>
              <a:rPr lang="en-US" smtClean="0"/>
              <a:t>Seam-Carving Video?</a:t>
            </a:r>
          </a:p>
        </p:txBody>
      </p:sp>
      <p:sp>
        <p:nvSpPr>
          <p:cNvPr id="102403" name="Rectangle 3"/>
          <p:cNvSpPr>
            <a:spLocks noGrp="1" noChangeArrowheads="1"/>
          </p:cNvSpPr>
          <p:nvPr>
            <p:ph idx="1"/>
          </p:nvPr>
        </p:nvSpPr>
        <p:spPr/>
        <p:txBody>
          <a:bodyPr/>
          <a:lstStyle/>
          <a:p>
            <a:pPr eaLnBrk="1" hangingPunct="1"/>
            <a:r>
              <a:rPr lang="en-US" smtClean="0"/>
              <a:t>Naive… frame by frame independently </a:t>
            </a:r>
          </a:p>
        </p:txBody>
      </p:sp>
      <p:pic>
        <p:nvPicPr>
          <p:cNvPr id="156685" name="Picture 13" descr="Clipboard02"/>
          <p:cNvPicPr>
            <a:picLocks noChangeAspect="1" noChangeArrowheads="1"/>
          </p:cNvPicPr>
          <p:nvPr/>
        </p:nvPicPr>
        <p:blipFill>
          <a:blip r:embed="rId2">
            <a:extLst>
              <a:ext uri="{28A0092B-C50C-407E-A947-70E740481C1C}">
                <a14:useLocalDpi xmlns:a14="http://schemas.microsoft.com/office/drawing/2010/main" val="0"/>
              </a:ext>
            </a:extLst>
          </a:blip>
          <a:srcRect l="12862" t="25714" r="12831" b="26666"/>
          <a:stretch>
            <a:fillRect/>
          </a:stretch>
        </p:blipFill>
        <p:spPr bwMode="auto">
          <a:xfrm>
            <a:off x="1219200" y="24384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6" name="Picture 14" descr="Clipboard04"/>
          <p:cNvPicPr>
            <a:picLocks noChangeAspect="1" noChangeArrowheads="1"/>
          </p:cNvPicPr>
          <p:nvPr/>
        </p:nvPicPr>
        <p:blipFill>
          <a:blip r:embed="rId3">
            <a:extLst>
              <a:ext uri="{28A0092B-C50C-407E-A947-70E740481C1C}">
                <a14:useLocalDpi xmlns:a14="http://schemas.microsoft.com/office/drawing/2010/main" val="0"/>
              </a:ext>
            </a:extLst>
          </a:blip>
          <a:srcRect l="12862" t="25714" r="12831" b="26666"/>
          <a:stretch>
            <a:fillRect/>
          </a:stretch>
        </p:blipFill>
        <p:spPr bwMode="auto">
          <a:xfrm>
            <a:off x="2438400" y="32766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7" name="Picture 15" descr="Clipboard03"/>
          <p:cNvPicPr>
            <a:picLocks noChangeAspect="1" noChangeArrowheads="1"/>
          </p:cNvPicPr>
          <p:nvPr/>
        </p:nvPicPr>
        <p:blipFill>
          <a:blip r:embed="rId4">
            <a:extLst>
              <a:ext uri="{28A0092B-C50C-407E-A947-70E740481C1C}">
                <a14:useLocalDpi xmlns:a14="http://schemas.microsoft.com/office/drawing/2010/main" val="0"/>
              </a:ext>
            </a:extLst>
          </a:blip>
          <a:srcRect l="12857" t="25714" r="12857" b="26666"/>
          <a:stretch>
            <a:fillRect/>
          </a:stretch>
        </p:blipFill>
        <p:spPr bwMode="auto">
          <a:xfrm>
            <a:off x="3733800" y="41148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5486400" y="2362200"/>
            <a:ext cx="2514600" cy="1676400"/>
            <a:chOff x="3552" y="1824"/>
            <a:chExt cx="1584" cy="1056"/>
          </a:xfrm>
        </p:grpSpPr>
        <p:sp>
          <p:nvSpPr>
            <p:cNvPr id="102409" name="Line 16"/>
            <p:cNvSpPr>
              <a:spLocks noChangeShapeType="1"/>
            </p:cNvSpPr>
            <p:nvPr/>
          </p:nvSpPr>
          <p:spPr bwMode="auto">
            <a:xfrm>
              <a:off x="3552" y="1824"/>
              <a:ext cx="1584" cy="1056"/>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wrap="none" anchor="ctr"/>
            <a:lstStyle/>
            <a:p>
              <a:endParaRPr lang="en-US"/>
            </a:p>
          </p:txBody>
        </p:sp>
        <p:sp>
          <p:nvSpPr>
            <p:cNvPr id="102410" name="Text Box 17"/>
            <p:cNvSpPr txBox="1">
              <a:spLocks noChangeArrowheads="1"/>
            </p:cNvSpPr>
            <p:nvPr/>
          </p:nvSpPr>
          <p:spPr bwMode="auto">
            <a:xfrm>
              <a:off x="4128" y="2016"/>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Time</a:t>
              </a:r>
            </a:p>
          </p:txBody>
        </p:sp>
      </p:gr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89</a:t>
            </a:fld>
            <a:endParaRPr lang="en-US" dirty="0"/>
          </a:p>
        </p:txBody>
      </p:sp>
    </p:spTree>
    <p:extLst>
      <p:ext uri="{BB962C8B-B14F-4D97-AF65-F5344CB8AC3E}">
        <p14:creationId xmlns:p14="http://schemas.microsoft.com/office/powerpoint/2010/main" val="31934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6685"/>
                                        </p:tgtEl>
                                        <p:attrNameLst>
                                          <p:attrName>style.visibility</p:attrName>
                                        </p:attrNameLst>
                                      </p:cBhvr>
                                      <p:to>
                                        <p:strVal val="visible"/>
                                      </p:to>
                                    </p:set>
                                    <p:animEffect transition="in" filter="fade">
                                      <p:cBhvr>
                                        <p:cTn id="7" dur="1000"/>
                                        <p:tgtEl>
                                          <p:spTgt spid="15668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6686"/>
                                        </p:tgtEl>
                                        <p:attrNameLst>
                                          <p:attrName>style.visibility</p:attrName>
                                        </p:attrNameLst>
                                      </p:cBhvr>
                                      <p:to>
                                        <p:strVal val="visible"/>
                                      </p:to>
                                    </p:set>
                                    <p:animEffect transition="in" filter="fade">
                                      <p:cBhvr>
                                        <p:cTn id="14" dur="1000"/>
                                        <p:tgtEl>
                                          <p:spTgt spid="156686"/>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156687"/>
                                        </p:tgtEl>
                                        <p:attrNameLst>
                                          <p:attrName>style.visibility</p:attrName>
                                        </p:attrNameLst>
                                      </p:cBhvr>
                                      <p:to>
                                        <p:strVal val="visible"/>
                                      </p:to>
                                    </p:set>
                                    <p:animEffect transition="in" filter="fade">
                                      <p:cBhvr>
                                        <p:cTn id="18" dur="1000"/>
                                        <p:tgtEl>
                                          <p:spTgt spid="156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65288" y="415925"/>
            <a:ext cx="7143750" cy="438150"/>
          </a:xfrm>
        </p:spPr>
        <p:txBody>
          <a:bodyPr>
            <a:normAutofit fontScale="90000"/>
          </a:bodyPr>
          <a:lstStyle/>
          <a:p>
            <a:r>
              <a:rPr lang="en-US" smtClean="0"/>
              <a:t>Image Retargeting</a:t>
            </a:r>
          </a:p>
        </p:txBody>
      </p:sp>
      <mc:AlternateContent xmlns:mc="http://schemas.openxmlformats.org/markup-compatibility/2006" xmlns:a14="http://schemas.microsoft.com/office/drawing/2010/main">
        <mc:Choice Requires="a14">
          <p:sp>
            <p:nvSpPr>
              <p:cNvPr id="32771" name="Content Placeholder 4"/>
              <p:cNvSpPr>
                <a:spLocks noGrp="1"/>
              </p:cNvSpPr>
              <p:nvPr>
                <p:ph idx="1"/>
              </p:nvPr>
            </p:nvSpPr>
            <p:spPr>
              <a:xfrm>
                <a:off x="346075" y="1154113"/>
                <a:ext cx="8439150" cy="2766915"/>
              </a:xfrm>
            </p:spPr>
            <p:txBody>
              <a:bodyPr>
                <a:normAutofit fontScale="85000" lnSpcReduction="20000"/>
              </a:bodyPr>
              <a:lstStyle/>
              <a:p>
                <a:r>
                  <a:rPr lang="en-US" dirty="0" smtClean="0"/>
                  <a:t>Problem statement:</a:t>
                </a:r>
              </a:p>
              <a:p>
                <a:pPr lvl="1"/>
                <a:r>
                  <a:rPr lang="en-US" dirty="0" smtClean="0"/>
                  <a:t>Input Image </a:t>
                </a:r>
                <a14:m>
                  <m:oMath xmlns:m="http://schemas.openxmlformats.org/officeDocument/2006/math">
                    <m:r>
                      <a:rPr lang="en-US" b="0" i="1" smtClean="0">
                        <a:latin typeface="Cambria Math"/>
                      </a:rPr>
                      <m:t>𝐼</m:t>
                    </m:r>
                  </m:oMath>
                </a14:m>
                <a:r>
                  <a:rPr lang="en-US" dirty="0" smtClean="0"/>
                  <a:t> </a:t>
                </a:r>
                <a:r>
                  <a:rPr lang="en-US" dirty="0" err="1" smtClean="0"/>
                  <a:t>nxm</a:t>
                </a:r>
                <a:r>
                  <a:rPr lang="en-US" dirty="0" smtClean="0"/>
                  <a:t>, and new size </a:t>
                </a:r>
                <a:r>
                  <a:rPr lang="en-US" dirty="0" err="1" smtClean="0"/>
                  <a:t>n’xm</a:t>
                </a:r>
                <a:r>
                  <a:rPr lang="en-US" dirty="0" smtClean="0"/>
                  <a:t>’</a:t>
                </a:r>
              </a:p>
              <a:p>
                <a:pPr lvl="1"/>
                <a:r>
                  <a:rPr lang="en-US" dirty="0" smtClean="0"/>
                  <a:t>Output Image </a:t>
                </a:r>
                <a14:m>
                  <m:oMath xmlns:m="http://schemas.openxmlformats.org/officeDocument/2006/math">
                    <m:r>
                      <a:rPr lang="en-US" b="0" i="1" smtClean="0">
                        <a:latin typeface="Cambria Math"/>
                      </a:rPr>
                      <m:t>𝐼</m:t>
                    </m:r>
                    <m:r>
                      <a:rPr lang="en-US" b="0" i="1" smtClean="0">
                        <a:latin typeface="Cambria Math"/>
                      </a:rPr>
                      <m:t>′</m:t>
                    </m:r>
                  </m:oMath>
                </a14:m>
                <a:r>
                  <a:rPr lang="en-US" dirty="0" smtClean="0"/>
                  <a:t> of size </a:t>
                </a:r>
                <a:r>
                  <a:rPr lang="en-US" dirty="0" err="1" smtClean="0"/>
                  <a:t>n’xm</a:t>
                </a:r>
                <a:r>
                  <a:rPr lang="en-US" dirty="0" smtClean="0"/>
                  <a:t>’ which will be “good representative” of the original image </a:t>
                </a:r>
                <a14:m>
                  <m:oMath xmlns:m="http://schemas.openxmlformats.org/officeDocument/2006/math">
                    <m:r>
                      <a:rPr lang="en-US" b="0" i="1" smtClean="0">
                        <a:latin typeface="Cambria Math"/>
                      </a:rPr>
                      <m:t>𝐼</m:t>
                    </m:r>
                  </m:oMath>
                </a14:m>
                <a:endParaRPr lang="en-US" dirty="0" smtClean="0"/>
              </a:p>
              <a:p>
                <a:pPr lvl="1"/>
                <a:endParaRPr lang="en-US" dirty="0" smtClean="0"/>
              </a:p>
              <a:p>
                <a:r>
                  <a:rPr lang="en-US" dirty="0" smtClean="0"/>
                  <a:t>To date, no agreed definition, or measure, as to what a good representative is in this context!</a:t>
                </a:r>
              </a:p>
              <a:p>
                <a:pPr lvl="1"/>
                <a:endParaRPr lang="en-US" dirty="0" smtClean="0"/>
              </a:p>
            </p:txBody>
          </p:sp>
        </mc:Choice>
        <mc:Fallback xmlns="">
          <p:sp>
            <p:nvSpPr>
              <p:cNvPr id="32771" name="Content Placeholder 4"/>
              <p:cNvSpPr>
                <a:spLocks noGrp="1" noRot="1" noChangeAspect="1" noMove="1" noResize="1" noEditPoints="1" noAdjustHandles="1" noChangeArrowheads="1" noChangeShapeType="1" noTextEdit="1"/>
              </p:cNvSpPr>
              <p:nvPr>
                <p:ph idx="1"/>
              </p:nvPr>
            </p:nvSpPr>
            <p:spPr>
              <a:xfrm>
                <a:off x="346075" y="1154113"/>
                <a:ext cx="8439150" cy="2766915"/>
              </a:xfrm>
              <a:blipFill rotWithShape="0">
                <a:blip r:embed="rId2"/>
                <a:stretch>
                  <a:fillRect l="-1228" t="-4405"/>
                </a:stretch>
              </a:blipFill>
            </p:spPr>
            <p:txBody>
              <a:bodyPr/>
              <a:lstStyle/>
              <a:p>
                <a:r>
                  <a:rPr lang="en-US">
                    <a:noFill/>
                  </a:rPr>
                  <a:t> </a:t>
                </a:r>
              </a:p>
            </p:txBody>
          </p:sp>
        </mc:Fallback>
      </mc:AlternateContent>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9</a:t>
            </a:fld>
            <a:endParaRPr lang="en-US" dirty="0"/>
          </a:p>
        </p:txBody>
      </p:sp>
    </p:spTree>
    <p:extLst>
      <p:ext uri="{BB962C8B-B14F-4D97-AF65-F5344CB8AC3E}">
        <p14:creationId xmlns:p14="http://schemas.microsoft.com/office/powerpoint/2010/main" val="181147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02342" y="0"/>
            <a:ext cx="2541658" cy="369332"/>
          </a:xfrm>
          <a:prstGeom prst="rect">
            <a:avLst/>
          </a:prstGeom>
          <a:noFill/>
        </p:spPr>
        <p:txBody>
          <a:bodyPr wrap="none" rtlCol="0">
            <a:spAutoFit/>
          </a:bodyPr>
          <a:lstStyle/>
          <a:p>
            <a:r>
              <a:rPr lang="en-US" dirty="0" smtClean="0">
                <a:hlinkClick r:id="rId4"/>
              </a:rPr>
              <a:t>Let’s check out this video</a:t>
            </a:r>
            <a:endParaRPr lang="en-US" dirty="0"/>
          </a:p>
        </p:txBody>
      </p:sp>
      <p:pic>
        <p:nvPicPr>
          <p:cNvPr id="7" name="road_se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52400"/>
            <a:ext cx="8229600" cy="6172200"/>
          </a:xfrm>
          <a:prstGeom prst="rect">
            <a:avLst/>
          </a:prstGeom>
        </p:spPr>
      </p:pic>
      <p:sp>
        <p:nvSpPr>
          <p:cNvPr id="103426" name="Title 1"/>
          <p:cNvSpPr>
            <a:spLocks noGrp="1"/>
          </p:cNvSpPr>
          <p:nvPr>
            <p:ph type="title"/>
          </p:nvPr>
        </p:nvSpPr>
        <p:spPr>
          <a:xfrm>
            <a:off x="457200" y="274638"/>
            <a:ext cx="7924800" cy="639762"/>
          </a:xfrm>
          <a:solidFill>
            <a:schemeClr val="bg1"/>
          </a:solidFill>
        </p:spPr>
        <p:txBody>
          <a:bodyPr>
            <a:normAutofit fontScale="90000"/>
          </a:bodyPr>
          <a:lstStyle/>
          <a:p>
            <a:r>
              <a:rPr lang="en-US" smtClean="0"/>
              <a:t>Frame-by-frame Seam-Carving</a:t>
            </a:r>
          </a:p>
        </p:txBody>
      </p:sp>
      <p:sp>
        <p:nvSpPr>
          <p:cNvPr id="3" name="Date Placeholder 2"/>
          <p:cNvSpPr>
            <a:spLocks noGrp="1"/>
          </p:cNvSpPr>
          <p:nvPr>
            <p:ph type="dt" sz="half" idx="10"/>
          </p:nvPr>
        </p:nvSpPr>
        <p:spPr>
          <a:solidFill>
            <a:schemeClr val="bg1"/>
          </a:solidFill>
        </p:spPr>
        <p:txBody>
          <a:bodyPr/>
          <a:lstStyle/>
          <a:p>
            <a:r>
              <a:rPr lang="en-US" smtClean="0"/>
              <a:t>19-Oct-17</a:t>
            </a:r>
            <a:endParaRPr lang="en-US" dirty="0"/>
          </a:p>
        </p:txBody>
      </p:sp>
      <p:sp>
        <p:nvSpPr>
          <p:cNvPr id="4" name="Slide Number Placeholder 3"/>
          <p:cNvSpPr>
            <a:spLocks noGrp="1"/>
          </p:cNvSpPr>
          <p:nvPr>
            <p:ph type="sldNum" sz="quarter" idx="12"/>
          </p:nvPr>
        </p:nvSpPr>
        <p:spPr>
          <a:solidFill>
            <a:schemeClr val="bg1"/>
          </a:solidFill>
        </p:spPr>
        <p:txBody>
          <a:bodyPr/>
          <a:lstStyle/>
          <a:p>
            <a:fld id="{CF7DC490-98B8-074B-BB30-37775A2447EF}" type="slidenum">
              <a:rPr lang="en-US" smtClean="0"/>
              <a:pPr/>
              <a:t>90</a:t>
            </a:fld>
            <a:endParaRPr lang="en-US" dirty="0"/>
          </a:p>
        </p:txBody>
      </p:sp>
    </p:spTree>
    <p:extLst>
      <p:ext uri="{BB962C8B-B14F-4D97-AF65-F5344CB8AC3E}">
        <p14:creationId xmlns:p14="http://schemas.microsoft.com/office/powerpoint/2010/main" val="74166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p:txBody>
          <a:bodyPr/>
          <a:lstStyle/>
          <a:p>
            <a:pPr eaLnBrk="1" hangingPunct="1"/>
            <a:r>
              <a:rPr lang="en-US" smtClean="0"/>
              <a:t>From 2D to 3D</a:t>
            </a:r>
          </a:p>
        </p:txBody>
      </p:sp>
      <p:graphicFrame>
        <p:nvGraphicFramePr>
          <p:cNvPr id="12290" name="Object 12"/>
          <p:cNvGraphicFramePr>
            <a:graphicFrameLocks noChangeAspect="1"/>
          </p:cNvGraphicFramePr>
          <p:nvPr/>
        </p:nvGraphicFramePr>
        <p:xfrm>
          <a:off x="571500" y="2127250"/>
          <a:ext cx="2247900" cy="2354263"/>
        </p:xfrm>
        <a:graphic>
          <a:graphicData uri="http://schemas.openxmlformats.org/presentationml/2006/ole">
            <mc:AlternateContent xmlns:mc="http://schemas.openxmlformats.org/markup-compatibility/2006">
              <mc:Choice xmlns:v="urn:schemas-microsoft-com:vml" Requires="v">
                <p:oleObj spid="_x0000_s179237" name="Photo Editor Photo" r:id="rId4" imgW="3400900" imgH="3561905" progId="">
                  <p:embed/>
                </p:oleObj>
              </mc:Choice>
              <mc:Fallback>
                <p:oleObj name="Photo Editor Photo" r:id="rId4" imgW="3400900" imgH="356190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2127250"/>
                        <a:ext cx="2247900" cy="2354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FFFF">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TextBox 5"/>
          <p:cNvSpPr txBox="1">
            <a:spLocks noChangeArrowheads="1"/>
          </p:cNvSpPr>
          <p:nvPr/>
        </p:nvSpPr>
        <p:spPr bwMode="auto">
          <a:xfrm>
            <a:off x="609600" y="4506913"/>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1D paths in images</a:t>
            </a:r>
          </a:p>
        </p:txBody>
      </p:sp>
      <p:sp>
        <p:nvSpPr>
          <p:cNvPr id="12293" name="TextBox 7"/>
          <p:cNvSpPr txBox="1">
            <a:spLocks noChangeArrowheads="1"/>
          </p:cNvSpPr>
          <p:nvPr/>
        </p:nvSpPr>
        <p:spPr bwMode="auto">
          <a:xfrm>
            <a:off x="4800600" y="4876800"/>
            <a:ext cx="307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Helvetica" pitchFamily="34" charset="0"/>
              </a:rPr>
              <a:t>2D manifolds in video cubes</a:t>
            </a:r>
          </a:p>
        </p:txBody>
      </p:sp>
      <p:pic>
        <p:nvPicPr>
          <p:cNvPr id="12294" name="Picture 5" descr="basketball3DSeam"/>
          <p:cNvPicPr>
            <a:picLocks noChangeAspect="1" noChangeArrowheads="1"/>
          </p:cNvPicPr>
          <p:nvPr/>
        </p:nvPicPr>
        <p:blipFill>
          <a:blip r:embed="rId6">
            <a:extLst>
              <a:ext uri="{28A0092B-C50C-407E-A947-70E740481C1C}">
                <a14:useLocalDpi xmlns:a14="http://schemas.microsoft.com/office/drawing/2010/main" val="0"/>
              </a:ext>
            </a:extLst>
          </a:blip>
          <a:srcRect l="-7973"/>
          <a:stretch>
            <a:fillRect/>
          </a:stretch>
        </p:blipFill>
        <p:spPr bwMode="auto">
          <a:xfrm>
            <a:off x="3505200" y="1524000"/>
            <a:ext cx="54864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ight Arrow 12"/>
          <p:cNvSpPr>
            <a:spLocks noChangeArrowheads="1"/>
          </p:cNvSpPr>
          <p:nvPr/>
        </p:nvSpPr>
        <p:spPr bwMode="auto">
          <a:xfrm>
            <a:off x="2971800" y="3200400"/>
            <a:ext cx="762000" cy="457200"/>
          </a:xfrm>
          <a:prstGeom prst="rightArrow">
            <a:avLst>
              <a:gd name="adj1" fmla="val 50000"/>
              <a:gd name="adj2" fmla="val 50000"/>
            </a:avLst>
          </a:prstGeom>
          <a:solidFill>
            <a:schemeClr val="accent1"/>
          </a:solidFill>
          <a:ln w="28575" algn="ctr">
            <a:solidFill>
              <a:srgbClr val="000000"/>
            </a:solidFill>
            <a:round/>
            <a:headEnd/>
            <a:tailEnd type="triangle" w="med" len="lg"/>
          </a:ln>
        </p:spPr>
        <p:txBody>
          <a:bodyPr wrap="none" lIns="64008" tIns="27432" rIns="64008" bIns="27432" anchor="ctr">
            <a:spAutoFit/>
          </a:bodyPr>
          <a:lstStyle/>
          <a:p>
            <a:pPr eaLnBrk="0" hangingPunct="0">
              <a:lnSpc>
                <a:spcPct val="85000"/>
              </a:lnSpc>
            </a:pPr>
            <a:endParaRPr lang="en-US" sz="2000">
              <a:solidFill>
                <a:srgbClr val="000000"/>
              </a:solidFill>
              <a:latin typeface="Helvetica" pitchFamily="34" charset="0"/>
            </a:endParaRPr>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91</a:t>
            </a:fld>
            <a:endParaRPr lang="en-US" dirty="0"/>
          </a:p>
        </p:txBody>
      </p:sp>
    </p:spTree>
    <p:extLst>
      <p:ext uri="{BB962C8B-B14F-4D97-AF65-F5344CB8AC3E}">
        <p14:creationId xmlns:p14="http://schemas.microsoft.com/office/powerpoint/2010/main" val="116329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ance_se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8435" y="0"/>
            <a:ext cx="8555566" cy="6416675"/>
          </a:xfrm>
          <a:prstGeom prst="rect">
            <a:avLst/>
          </a:prstGeom>
        </p:spPr>
      </p:pic>
      <p:sp>
        <p:nvSpPr>
          <p:cNvPr id="110594" name="Title 1"/>
          <p:cNvSpPr>
            <a:spLocks noGrp="1"/>
          </p:cNvSpPr>
          <p:nvPr>
            <p:ph type="title"/>
          </p:nvPr>
        </p:nvSpPr>
        <p:spPr>
          <a:xfrm>
            <a:off x="457200" y="274638"/>
            <a:ext cx="6172200" cy="639762"/>
          </a:xfrm>
          <a:solidFill>
            <a:schemeClr val="bg1"/>
          </a:solidFill>
        </p:spPr>
        <p:txBody>
          <a:bodyPr>
            <a:normAutofit fontScale="90000"/>
          </a:bodyPr>
          <a:lstStyle/>
          <a:p>
            <a:r>
              <a:rPr lang="en-US" dirty="0" smtClean="0"/>
              <a:t>Example video retargeting </a:t>
            </a:r>
            <a:endParaRPr lang="en-US" dirty="0" smtClean="0"/>
          </a:p>
        </p:txBody>
      </p:sp>
    </p:spTree>
    <p:extLst>
      <p:ext uri="{BB962C8B-B14F-4D97-AF65-F5344CB8AC3E}">
        <p14:creationId xmlns:p14="http://schemas.microsoft.com/office/powerpoint/2010/main" val="115049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Object Removal…</a:t>
            </a:r>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93</a:t>
            </a:fld>
            <a:endParaRPr lang="en-US" dirty="0"/>
          </a:p>
        </p:txBody>
      </p:sp>
      <p:pic>
        <p:nvPicPr>
          <p:cNvPr id="5" name="removal_se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89063"/>
            <a:ext cx="6096000" cy="4572000"/>
          </a:xfrm>
          <a:prstGeom prst="rect">
            <a:avLst/>
          </a:prstGeom>
        </p:spPr>
      </p:pic>
    </p:spTree>
    <p:extLst>
      <p:ext uri="{BB962C8B-B14F-4D97-AF65-F5344CB8AC3E}">
        <p14:creationId xmlns:p14="http://schemas.microsoft.com/office/powerpoint/2010/main" val="189378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detection + seam carving</a:t>
            </a:r>
            <a:endParaRPr lang="en-US" dirty="0"/>
          </a:p>
        </p:txBody>
      </p:sp>
      <p:sp>
        <p:nvSpPr>
          <p:cNvPr id="3" name="Date Placeholder 2"/>
          <p:cNvSpPr>
            <a:spLocks noGrp="1"/>
          </p:cNvSpPr>
          <p:nvPr>
            <p:ph type="dt" sz="half" idx="10"/>
          </p:nvPr>
        </p:nvSpPr>
        <p:spPr/>
        <p:txBody>
          <a:bodyPr/>
          <a:lstStyle/>
          <a:p>
            <a:r>
              <a:rPr lang="en-US" smtClean="0"/>
              <a:t>19-Oct-17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94</a:t>
            </a:fld>
            <a:endParaRPr lang="en-US" dirty="0"/>
          </a:p>
        </p:txBody>
      </p:sp>
      <p:pic>
        <p:nvPicPr>
          <p:cNvPr id="6" name="face_se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98588"/>
            <a:ext cx="6096000" cy="4572000"/>
          </a:xfrm>
          <a:prstGeom prst="rect">
            <a:avLst/>
          </a:prstGeom>
        </p:spPr>
      </p:pic>
    </p:spTree>
    <p:extLst>
      <p:ext uri="{BB962C8B-B14F-4D97-AF65-F5344CB8AC3E}">
        <p14:creationId xmlns:p14="http://schemas.microsoft.com/office/powerpoint/2010/main" val="1497272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1665288" y="415925"/>
            <a:ext cx="7143750" cy="438150"/>
          </a:xfrm>
        </p:spPr>
        <p:txBody>
          <a:bodyPr>
            <a:normAutofit fontScale="90000"/>
          </a:bodyPr>
          <a:lstStyle/>
          <a:p>
            <a:r>
              <a:rPr lang="en-US" smtClean="0"/>
              <a:t>References</a:t>
            </a:r>
          </a:p>
        </p:txBody>
      </p:sp>
      <p:sp>
        <p:nvSpPr>
          <p:cNvPr id="114691" name="Content Placeholder 3"/>
          <p:cNvSpPr>
            <a:spLocks noGrp="1"/>
          </p:cNvSpPr>
          <p:nvPr>
            <p:ph idx="1"/>
          </p:nvPr>
        </p:nvSpPr>
        <p:spPr>
          <a:xfrm>
            <a:off x="346075" y="1154113"/>
            <a:ext cx="8439150" cy="5476888"/>
          </a:xfrm>
        </p:spPr>
        <p:txBody>
          <a:bodyPr/>
          <a:lstStyle/>
          <a:p>
            <a:r>
              <a:rPr lang="en-US" sz="1600" dirty="0" smtClean="0"/>
              <a:t>Seam Carving for Content-Aware Image Resizing – </a:t>
            </a:r>
            <a:r>
              <a:rPr lang="en-US" sz="1600" dirty="0" err="1" smtClean="0"/>
              <a:t>Avidan</a:t>
            </a:r>
            <a:r>
              <a:rPr lang="en-US" sz="1600" dirty="0" smtClean="0"/>
              <a:t> and Shamir 2007</a:t>
            </a:r>
          </a:p>
          <a:p>
            <a:r>
              <a:rPr lang="en-US" sz="1600" dirty="0" smtClean="0"/>
              <a:t>Content-driven Video Retargeting – Wolf et al. 2007</a:t>
            </a:r>
          </a:p>
          <a:p>
            <a:r>
              <a:rPr lang="en-US" sz="1600" dirty="0" smtClean="0"/>
              <a:t>Improved Seam Carving for Video Retargeting – Rubinstein et al. 2008</a:t>
            </a:r>
          </a:p>
          <a:p>
            <a:r>
              <a:rPr lang="en-US" sz="1600" i="1" dirty="0" smtClean="0"/>
              <a:t>Optimized Scale</a:t>
            </a:r>
            <a:r>
              <a:rPr lang="en-US" sz="1600" dirty="0" smtClean="0"/>
              <a:t>-and-</a:t>
            </a:r>
            <a:r>
              <a:rPr lang="en-US" sz="1600" i="1" dirty="0" smtClean="0"/>
              <a:t>Stretch</a:t>
            </a:r>
            <a:r>
              <a:rPr lang="en-US" sz="1600" dirty="0" smtClean="0"/>
              <a:t> for Image Resizing – Wang et al. 2008</a:t>
            </a:r>
          </a:p>
          <a:p>
            <a:r>
              <a:rPr lang="en-US" sz="1600" dirty="0" smtClean="0"/>
              <a:t>Summarizing Visual Data Using Bidirectional Similarity – </a:t>
            </a:r>
            <a:r>
              <a:rPr lang="en-US" sz="1600" dirty="0" err="1" smtClean="0"/>
              <a:t>Simakov</a:t>
            </a:r>
            <a:r>
              <a:rPr lang="en-US" sz="1600" dirty="0" smtClean="0"/>
              <a:t> et al. 2008</a:t>
            </a:r>
          </a:p>
          <a:p>
            <a:r>
              <a:rPr lang="en-US" sz="1600" dirty="0" smtClean="0"/>
              <a:t>Multi-operator Media Retargeting – Rubinstein et al. 2009</a:t>
            </a:r>
          </a:p>
          <a:p>
            <a:r>
              <a:rPr lang="en-US" sz="1600" dirty="0" smtClean="0"/>
              <a:t>Shift-Map Image Editing – </a:t>
            </a:r>
            <a:r>
              <a:rPr lang="en-US" sz="1600" dirty="0" err="1" smtClean="0"/>
              <a:t>Pritch</a:t>
            </a:r>
            <a:r>
              <a:rPr lang="en-US" sz="1600" dirty="0" smtClean="0"/>
              <a:t> et al. 2009</a:t>
            </a:r>
          </a:p>
          <a:p>
            <a:r>
              <a:rPr lang="en-US" sz="1600" dirty="0" smtClean="0"/>
              <a:t>Energy-Based Image Deformation – </a:t>
            </a:r>
            <a:r>
              <a:rPr lang="en-US" sz="1600" dirty="0" err="1" smtClean="0"/>
              <a:t>Karni</a:t>
            </a:r>
            <a:r>
              <a:rPr lang="en-US" sz="1600" dirty="0" smtClean="0"/>
              <a:t> et al. 2009</a:t>
            </a:r>
          </a:p>
          <a:p>
            <a:endParaRPr lang="en-US" sz="1600" dirty="0" smtClean="0"/>
          </a:p>
          <a:p>
            <a:r>
              <a:rPr lang="en-US" sz="1600" dirty="0" smtClean="0"/>
              <a:t>Seam carving in Photoshop CS4: </a:t>
            </a:r>
            <a:r>
              <a:rPr lang="en-US" sz="1600" dirty="0" smtClean="0">
                <a:hlinkClick r:id="rId2"/>
              </a:rPr>
              <a:t>http://help.adobe.com/en_US/Photoshop/11.0/WS6F81C45F-2AC0-4685-8FFD-DBA374BF21CD.html</a:t>
            </a:r>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p:txBody>
      </p:sp>
      <p:sp>
        <p:nvSpPr>
          <p:cNvPr id="2" name="Date Placeholder 1"/>
          <p:cNvSpPr>
            <a:spLocks noGrp="1"/>
          </p:cNvSpPr>
          <p:nvPr>
            <p:ph type="dt" sz="half" idx="10"/>
          </p:nvPr>
        </p:nvSpPr>
        <p:spPr/>
        <p:txBody>
          <a:bodyPr/>
          <a:lstStyle/>
          <a:p>
            <a:r>
              <a:rPr lang="en-US" smtClean="0"/>
              <a:t>19-Oct-17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95</a:t>
            </a:fld>
            <a:endParaRPr lang="en-US" dirty="0"/>
          </a:p>
        </p:txBody>
      </p:sp>
    </p:spTree>
    <p:extLst>
      <p:ext uri="{BB962C8B-B14F-4D97-AF65-F5344CB8AC3E}">
        <p14:creationId xmlns:p14="http://schemas.microsoft.com/office/powerpoint/2010/main" val="105879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CS223B_slides_template</Template>
  <TotalTime>6808</TotalTime>
  <Words>1877</Words>
  <Application>Microsoft Macintosh PowerPoint</Application>
  <PresentationFormat>On-screen Show (4:3)</PresentationFormat>
  <Paragraphs>783</Paragraphs>
  <Slides>95</Slides>
  <Notes>23</Notes>
  <HiddenSlides>1</HiddenSlides>
  <MMClips>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95</vt:i4>
      </vt:variant>
    </vt:vector>
  </HeadingPairs>
  <TitlesOfParts>
    <vt:vector size="110" baseType="lpstr">
      <vt:lpstr>Arial Black</vt:lpstr>
      <vt:lpstr>Cambria Math</vt:lpstr>
      <vt:lpstr>Geneva</vt:lpstr>
      <vt:lpstr>Helvetica</vt:lpstr>
      <vt:lpstr>Mangal</vt:lpstr>
      <vt:lpstr>Times</vt:lpstr>
      <vt:lpstr>Times New Roman</vt:lpstr>
      <vt:lpstr>Wingdings</vt:lpstr>
      <vt:lpstr>宋体</vt:lpstr>
      <vt:lpstr>Arial</vt:lpstr>
      <vt:lpstr>Calibri</vt:lpstr>
      <vt:lpstr>CS223B_slides_template</vt:lpstr>
      <vt:lpstr>Photo Editor Photo</vt:lpstr>
      <vt:lpstr>Equation</vt:lpstr>
      <vt:lpstr>Bitmap Image</vt:lpstr>
      <vt:lpstr>Lecture:  Image Resizing</vt:lpstr>
      <vt:lpstr>Today’s agenda </vt:lpstr>
      <vt:lpstr>Display Devices</vt:lpstr>
      <vt:lpstr>Content Retargeting</vt:lpstr>
      <vt:lpstr>Page Layout</vt:lpstr>
      <vt:lpstr>Simple Media Retargeting Operators</vt:lpstr>
      <vt:lpstr>Content-aware Retargeting Operators</vt:lpstr>
      <vt:lpstr>Content-aware Retargeting</vt:lpstr>
      <vt:lpstr>Image Retargeting</vt:lpstr>
      <vt:lpstr>Image/Video Retargeting</vt:lpstr>
      <vt:lpstr>Importance (Saliency) Measures</vt:lpstr>
      <vt:lpstr>General Retargeting Framework</vt:lpstr>
      <vt:lpstr>Previous Retargeting Approaches</vt:lpstr>
      <vt:lpstr>Cropping</vt:lpstr>
      <vt:lpstr>Seam Carving</vt:lpstr>
      <vt:lpstr>Seam Carving</vt:lpstr>
      <vt:lpstr>Seam Carving</vt:lpstr>
      <vt:lpstr>Pixel Removal</vt:lpstr>
      <vt:lpstr>A Seam</vt:lpstr>
      <vt:lpstr>A Seam</vt:lpstr>
      <vt:lpstr>Finding the Seam?</vt:lpstr>
      <vt:lpstr>The Optimal Seam</vt:lpstr>
      <vt:lpstr>The Optimal Seam</vt:lpstr>
      <vt:lpstr>Dynamic Programming</vt:lpstr>
      <vt:lpstr>Dynamic Programming </vt:lpstr>
      <vt:lpstr>Dynamic Programming </vt:lpstr>
      <vt:lpstr>Dynamic Programming </vt:lpstr>
      <vt:lpstr>Searching for Minimum</vt:lpstr>
      <vt:lpstr>Backtracking the Seam </vt:lpstr>
      <vt:lpstr>Backtracking the Seam</vt:lpstr>
      <vt:lpstr>Backtracking the Seam</vt:lpstr>
      <vt:lpstr>H &amp; V Cost Maps</vt:lpstr>
      <vt:lpstr>Seam Carving</vt:lpstr>
      <vt:lpstr>The Seam-Carving Algorithm</vt:lpstr>
      <vt:lpstr>Changing Aspect Ratio</vt:lpstr>
      <vt:lpstr>Changing Aspect Ratio</vt:lpstr>
      <vt:lpstr>Changing Aspect ratio</vt:lpstr>
      <vt:lpstr>Changing Aspect Ratio</vt:lpstr>
      <vt:lpstr>Changing Aspect Ratio</vt:lpstr>
      <vt:lpstr>Example seam carving</vt:lpstr>
      <vt:lpstr>Another example</vt:lpstr>
      <vt:lpstr>Content Enhancement</vt:lpstr>
      <vt:lpstr>Seam Carving in the Gradient Domain</vt:lpstr>
      <vt:lpstr>Questions?</vt:lpstr>
      <vt:lpstr>A Local Operator</vt:lpstr>
      <vt:lpstr>Questions?</vt:lpstr>
      <vt:lpstr>Preserved Energy</vt:lpstr>
      <vt:lpstr>Preserved Energy</vt:lpstr>
      <vt:lpstr>Preserved Energy</vt:lpstr>
      <vt:lpstr>Both Dimensions?</vt:lpstr>
      <vt:lpstr>Retargeting in Both Dimensions</vt:lpstr>
      <vt:lpstr>Retargeting in Both Dimensions</vt:lpstr>
      <vt:lpstr>Optimal Order Map</vt:lpstr>
      <vt:lpstr>Is it optimal…</vt:lpstr>
      <vt:lpstr>Is it optimal…</vt:lpstr>
      <vt:lpstr>Image Expansion (Synthesis)</vt:lpstr>
      <vt:lpstr>Image Expansion – take 2</vt:lpstr>
      <vt:lpstr>Enlarged or Reduced?</vt:lpstr>
      <vt:lpstr>Combined Insert and Remove</vt:lpstr>
      <vt:lpstr>Questions?</vt:lpstr>
      <vt:lpstr>Multi-Size Images</vt:lpstr>
      <vt:lpstr>Multi-Size Images</vt:lpstr>
      <vt:lpstr>Multi-Size Image Representation</vt:lpstr>
      <vt:lpstr>Multi-Size Image Representation</vt:lpstr>
      <vt:lpstr>2D Multi-Size Representation?</vt:lpstr>
      <vt:lpstr>Auxiliary Energy</vt:lpstr>
      <vt:lpstr>Object Removal</vt:lpstr>
      <vt:lpstr>Object Removal</vt:lpstr>
      <vt:lpstr>Find the Missing Shoe!</vt:lpstr>
      <vt:lpstr>Solution</vt:lpstr>
      <vt:lpstr>Limitations</vt:lpstr>
      <vt:lpstr>With face detector</vt:lpstr>
      <vt:lpstr>With User Constraints</vt:lpstr>
      <vt:lpstr>Preserved Energy - Revisited</vt:lpstr>
      <vt:lpstr>Inserted Energy</vt:lpstr>
      <vt:lpstr>Minimize Inserted Energy</vt:lpstr>
      <vt:lpstr>Tracking Inserted Energy</vt:lpstr>
      <vt:lpstr>Pixel Pi,j : Left Seam</vt:lpstr>
      <vt:lpstr>Pixel Pi,j : Right Seam</vt:lpstr>
      <vt:lpstr>Pixel Pi,j : Vertical Seam</vt:lpstr>
      <vt:lpstr>Old “Backward” Energy</vt:lpstr>
      <vt:lpstr>New Forward Looking Energy</vt:lpstr>
      <vt:lpstr>Adding “Pixel Energy”</vt:lpstr>
      <vt:lpstr>Results</vt:lpstr>
      <vt:lpstr>Results</vt:lpstr>
      <vt:lpstr>Backward vs. Forward</vt:lpstr>
      <vt:lpstr>Results</vt:lpstr>
      <vt:lpstr>From Images to Videos</vt:lpstr>
      <vt:lpstr>Seam-Carving Video?</vt:lpstr>
      <vt:lpstr>Frame-by-frame Seam-Carving</vt:lpstr>
      <vt:lpstr>From 2D to 3D</vt:lpstr>
      <vt:lpstr>Example video retargeting </vt:lpstr>
      <vt:lpstr>Object Removal…</vt:lpstr>
      <vt:lpstr>Object detection + seam carving</vt:lpstr>
      <vt:lpstr>References</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What is CV?</dc:title>
  <dc:creator>feifeili</dc:creator>
  <cp:lastModifiedBy>Ranjay Krishna</cp:lastModifiedBy>
  <cp:revision>123</cp:revision>
  <dcterms:created xsi:type="dcterms:W3CDTF">2010-12-21T18:32:41Z</dcterms:created>
  <dcterms:modified xsi:type="dcterms:W3CDTF">2017-10-10T03:20:07Z</dcterms:modified>
</cp:coreProperties>
</file>