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256" r:id="rId2"/>
    <p:sldId id="450" r:id="rId3"/>
    <p:sldId id="471" r:id="rId4"/>
    <p:sldId id="470" r:id="rId5"/>
    <p:sldId id="416" r:id="rId6"/>
    <p:sldId id="451" r:id="rId7"/>
    <p:sldId id="452" r:id="rId8"/>
    <p:sldId id="453" r:id="rId9"/>
    <p:sldId id="454" r:id="rId10"/>
    <p:sldId id="455" r:id="rId11"/>
    <p:sldId id="500" r:id="rId12"/>
    <p:sldId id="423" r:id="rId13"/>
    <p:sldId id="424" r:id="rId14"/>
    <p:sldId id="425" r:id="rId15"/>
    <p:sldId id="426" r:id="rId16"/>
    <p:sldId id="427" r:id="rId17"/>
    <p:sldId id="428" r:id="rId18"/>
    <p:sldId id="430" r:id="rId19"/>
    <p:sldId id="515" r:id="rId20"/>
    <p:sldId id="516" r:id="rId21"/>
    <p:sldId id="517" r:id="rId22"/>
    <p:sldId id="518" r:id="rId23"/>
    <p:sldId id="501" r:id="rId24"/>
    <p:sldId id="502" r:id="rId25"/>
    <p:sldId id="503" r:id="rId26"/>
    <p:sldId id="504" r:id="rId27"/>
    <p:sldId id="431" r:id="rId28"/>
    <p:sldId id="432" r:id="rId29"/>
    <p:sldId id="499" r:id="rId30"/>
    <p:sldId id="495" r:id="rId31"/>
    <p:sldId id="333" r:id="rId32"/>
    <p:sldId id="434" r:id="rId33"/>
    <p:sldId id="435" r:id="rId34"/>
    <p:sldId id="436" r:id="rId35"/>
    <p:sldId id="464" r:id="rId36"/>
    <p:sldId id="512" r:id="rId37"/>
    <p:sldId id="466" r:id="rId38"/>
    <p:sldId id="467" r:id="rId39"/>
    <p:sldId id="440" r:id="rId40"/>
    <p:sldId id="473" r:id="rId41"/>
    <p:sldId id="468" r:id="rId42"/>
    <p:sldId id="469" r:id="rId43"/>
    <p:sldId id="474" r:id="rId44"/>
    <p:sldId id="443" r:id="rId45"/>
    <p:sldId id="444" r:id="rId46"/>
    <p:sldId id="445" r:id="rId47"/>
    <p:sldId id="446" r:id="rId48"/>
    <p:sldId id="447" r:id="rId49"/>
    <p:sldId id="448" r:id="rId50"/>
    <p:sldId id="449" r:id="rId51"/>
    <p:sldId id="462" r:id="rId52"/>
    <p:sldId id="457" r:id="rId53"/>
    <p:sldId id="458" r:id="rId54"/>
    <p:sldId id="459" r:id="rId55"/>
    <p:sldId id="456" r:id="rId56"/>
    <p:sldId id="496" r:id="rId57"/>
    <p:sldId id="505" r:id="rId58"/>
    <p:sldId id="506" r:id="rId59"/>
    <p:sldId id="507" r:id="rId60"/>
    <p:sldId id="510" r:id="rId61"/>
    <p:sldId id="508" r:id="rId62"/>
    <p:sldId id="509" r:id="rId63"/>
    <p:sldId id="511" r:id="rId64"/>
    <p:sldId id="519" r:id="rId65"/>
    <p:sldId id="513" r:id="rId66"/>
    <p:sldId id="514" r:id="rId67"/>
    <p:sldId id="498" r:id="rId68"/>
    <p:sldId id="475" r:id="rId69"/>
    <p:sldId id="476" r:id="rId70"/>
    <p:sldId id="477" r:id="rId71"/>
    <p:sldId id="478" r:id="rId72"/>
    <p:sldId id="479" r:id="rId73"/>
    <p:sldId id="480" r:id="rId74"/>
    <p:sldId id="481" r:id="rId75"/>
    <p:sldId id="482" r:id="rId76"/>
    <p:sldId id="483" r:id="rId77"/>
    <p:sldId id="484" r:id="rId78"/>
    <p:sldId id="485" r:id="rId79"/>
    <p:sldId id="486" r:id="rId80"/>
    <p:sldId id="487" r:id="rId81"/>
    <p:sldId id="488" r:id="rId82"/>
    <p:sldId id="489" r:id="rId83"/>
    <p:sldId id="490" r:id="rId84"/>
    <p:sldId id="491" r:id="rId85"/>
    <p:sldId id="492" r:id="rId86"/>
    <p:sldId id="493" r:id="rId87"/>
    <p:sldId id="494" r:id="rId88"/>
    <p:sldId id="497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22222"/>
    <a:srgbClr val="383838"/>
    <a:srgbClr val="850000"/>
    <a:srgbClr val="E61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8"/>
    <p:restoredTop sz="94522"/>
  </p:normalViewPr>
  <p:slideViewPr>
    <p:cSldViewPr snapToObjects="1">
      <p:cViewPr varScale="1">
        <p:scale>
          <a:sx n="241" d="100"/>
          <a:sy n="241" d="100"/>
        </p:scale>
        <p:origin x="296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handoutMaster" Target="handoutMasters/handoutMaster1.xml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Relationship Id="rId2" Type="http://schemas.openxmlformats.org/officeDocument/2006/relationships/image" Target="../media/image3.wmf"/><Relationship Id="rId3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4" Type="http://schemas.openxmlformats.org/officeDocument/2006/relationships/image" Target="../media/image16.wmf"/><Relationship Id="rId1" Type="http://schemas.openxmlformats.org/officeDocument/2006/relationships/image" Target="../media/image13.wmf"/><Relationship Id="rId2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4" Type="http://schemas.openxmlformats.org/officeDocument/2006/relationships/image" Target="../media/image22.wmf"/><Relationship Id="rId1" Type="http://schemas.openxmlformats.org/officeDocument/2006/relationships/image" Target="../media/image19.wmf"/><Relationship Id="rId2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Relationship Id="rId2" Type="http://schemas.openxmlformats.org/officeDocument/2006/relationships/image" Target="../media/image27.wmf"/><Relationship Id="rId3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6EF20-56E6-A245-A0C6-FCE94244DF49}" type="datetimeFigureOut">
              <a:rPr lang="en-US" smtClean="0"/>
              <a:pPr/>
              <a:t>10/18/17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BB279-24D0-E74F-842C-97E9CC576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231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C6487-8DF9-0448-87B9-229C629F1A86}" type="datetimeFigureOut">
              <a:rPr lang="en-US" smtClean="0"/>
              <a:pPr/>
              <a:t>10/18/17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3916B-D2F7-E340-96C7-8D932FD23B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916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75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=oTud1De_W4s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79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=oTud1De_W4s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2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11F974-4BEC-8244-A15D-A7C73DD39F98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27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582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ED21A6-9E61-1D44-9F45-BB36A27D9F62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28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379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0DDAD7-A7A2-1847-A8D8-74A12232121D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32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7454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1996DB-AADA-FD48-B7D3-DFEC4A09D948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33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049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2D104A-C00A-A74D-83F0-D1EFC3DE1A65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34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244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E74F04-D7CB-644B-B411-356CECCB729A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35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16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E74F04-D7CB-644B-B411-356CECCB729A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36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1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E94A39-45D6-5449-9377-D749059C5662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37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184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E7C7A1-C87E-F14D-8A48-5D7CAF7E2B22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12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633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E94A39-45D6-5449-9377-D749059C5662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38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254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FA5554-F42F-5341-93C8-41F52492FC08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39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17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E94A39-45D6-5449-9377-D749059C5662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40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2541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E94A39-45D6-5449-9377-D749059C5662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41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493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E94A39-45D6-5449-9377-D749059C5662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42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2806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AC6E324-EA8B-5E4C-AC06-00EE95C945EB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45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9374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F23352-9567-624D-ADFB-E6CFC35273E3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46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628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F19CBF-F76D-E347-A84E-70B87E66F108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47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01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7CD079-2C7F-C547-B0B3-C904D8D3F3F8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49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5747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E13C648-9DC2-B946-9712-80670DF1886C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50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83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97FADB-496E-5B41-8145-72D7EAB79F92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13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99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3B5D99-9652-934A-B5BF-CF7B594F975C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52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085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85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8868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D8C1BA-33F3-D64F-8DDC-87D87D676047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53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106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6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1310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772825-7161-A849-B553-BFF180A527C7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54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12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26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7332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F2BA8F-425E-DB49-BEED-AE11511BA2C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55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065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65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674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E2C945-3854-0F4D-BEC1-94B8DEF73FFF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14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070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9C7730-053B-E143-9560-11786C116DE5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15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66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39AB50-5C24-6C46-A711-33B69C813BB5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16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02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78A18AB-A8BA-2A4D-9755-727B781BC8E1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17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695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1FD580-7066-5245-937B-608D935948EF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18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  <a:t>1- do </a:t>
            </a:r>
            <a:r>
              <a:rPr lang="en-US" dirty="0" err="1" smtClean="0">
                <a:latin typeface="Times New Roman" charset="0"/>
                <a:ea typeface="ＭＳ Ｐゴシック" charset="0"/>
                <a:cs typeface="Times New Roman" charset="0"/>
              </a:rPr>
              <a:t>harris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Times New Roman" charset="0"/>
              </a:rPr>
              <a:t> to find 2d points, then compute </a:t>
            </a:r>
            <a:r>
              <a:rPr lang="en-US" baseline="0" dirty="0" err="1" smtClean="0">
                <a:latin typeface="Times New Roman" charset="0"/>
                <a:ea typeface="ＭＳ Ｐゴシック" charset="0"/>
                <a:cs typeface="Times New Roman" charset="0"/>
              </a:rPr>
              <a:t>laplacian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Times New Roman" charset="0"/>
              </a:rPr>
              <a:t> across scales and pick max response</a:t>
            </a:r>
          </a:p>
          <a:p>
            <a:pPr eaLnBrk="1" hangingPunct="1"/>
            <a:endParaRPr lang="en-US" baseline="0" dirty="0" smtClean="0">
              <a:latin typeface="Times New Roman" charset="0"/>
              <a:ea typeface="ＭＳ Ｐゴシック" charset="0"/>
              <a:cs typeface="Times New Roman" charset="0"/>
            </a:endParaRPr>
          </a:p>
          <a:p>
            <a:pPr eaLnBrk="1" hangingPunct="1"/>
            <a:r>
              <a:rPr lang="en-US" baseline="0" dirty="0" smtClean="0">
                <a:latin typeface="Times New Roman" charset="0"/>
                <a:ea typeface="ＭＳ Ｐゴシック" charset="0"/>
                <a:cs typeface="Times New Roman" charset="0"/>
              </a:rPr>
              <a:t>2- instead of 2 functions, faster to use a single function...</a:t>
            </a:r>
          </a:p>
          <a:p>
            <a:pPr eaLnBrk="1" hangingPunct="1"/>
            <a:r>
              <a:rPr lang="en-US" baseline="0" dirty="0" smtClean="0">
                <a:latin typeface="Times New Roman" charset="0"/>
                <a:ea typeface="ＭＳ Ｐゴシック" charset="0"/>
                <a:cs typeface="Times New Roman" charset="0"/>
              </a:rPr>
              <a:t>do </a:t>
            </a:r>
            <a:r>
              <a:rPr lang="en-US" baseline="0" dirty="0" err="1" smtClean="0">
                <a:latin typeface="Times New Roman" charset="0"/>
                <a:ea typeface="ＭＳ Ｐゴシック" charset="0"/>
                <a:cs typeface="Times New Roman" charset="0"/>
              </a:rPr>
              <a:t>DoG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Times New Roman" charset="0"/>
              </a:rPr>
              <a:t> and check neighbor pixels in space and scale.</a:t>
            </a:r>
            <a:endParaRPr lang="en-US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436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1FD580-7066-5245-937B-608D935948EF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20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  <a:t>1- do </a:t>
            </a:r>
            <a:r>
              <a:rPr lang="en-US" dirty="0" err="1" smtClean="0">
                <a:latin typeface="Times New Roman" charset="0"/>
                <a:ea typeface="ＭＳ Ｐゴシック" charset="0"/>
                <a:cs typeface="Times New Roman" charset="0"/>
              </a:rPr>
              <a:t>harris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Times New Roman" charset="0"/>
              </a:rPr>
              <a:t> to find 2d points, then compute </a:t>
            </a:r>
            <a:r>
              <a:rPr lang="en-US" baseline="0" dirty="0" err="1" smtClean="0">
                <a:latin typeface="Times New Roman" charset="0"/>
                <a:ea typeface="ＭＳ Ｐゴシック" charset="0"/>
                <a:cs typeface="Times New Roman" charset="0"/>
              </a:rPr>
              <a:t>laplacian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Times New Roman" charset="0"/>
              </a:rPr>
              <a:t> across scales and pick max response</a:t>
            </a:r>
          </a:p>
          <a:p>
            <a:pPr eaLnBrk="1" hangingPunct="1"/>
            <a:endParaRPr lang="en-US" baseline="0" dirty="0" smtClean="0">
              <a:latin typeface="Times New Roman" charset="0"/>
              <a:ea typeface="ＭＳ Ｐゴシック" charset="0"/>
              <a:cs typeface="Times New Roman" charset="0"/>
            </a:endParaRPr>
          </a:p>
          <a:p>
            <a:pPr eaLnBrk="1" hangingPunct="1"/>
            <a:r>
              <a:rPr lang="en-US" baseline="0" dirty="0" smtClean="0">
                <a:latin typeface="Times New Roman" charset="0"/>
                <a:ea typeface="ＭＳ Ｐゴシック" charset="0"/>
                <a:cs typeface="Times New Roman" charset="0"/>
              </a:rPr>
              <a:t>2- instead of 2 functions, faster to use a single function...</a:t>
            </a:r>
          </a:p>
          <a:p>
            <a:pPr eaLnBrk="1" hangingPunct="1"/>
            <a:r>
              <a:rPr lang="en-US" baseline="0" dirty="0" smtClean="0">
                <a:latin typeface="Times New Roman" charset="0"/>
                <a:ea typeface="ＭＳ Ｐゴシック" charset="0"/>
                <a:cs typeface="Times New Roman" charset="0"/>
              </a:rPr>
              <a:t>do </a:t>
            </a:r>
            <a:r>
              <a:rPr lang="en-US" baseline="0" dirty="0" err="1" smtClean="0">
                <a:latin typeface="Times New Roman" charset="0"/>
                <a:ea typeface="ＭＳ Ｐゴシック" charset="0"/>
                <a:cs typeface="Times New Roman" charset="0"/>
              </a:rPr>
              <a:t>DoG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Times New Roman" charset="0"/>
              </a:rPr>
              <a:t> and check neighbor pixels in space and scale.</a:t>
            </a:r>
            <a:endParaRPr lang="en-US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096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stanford_logo.gif"/>
          <p:cNvPicPr>
            <a:picLocks noChangeAspect="1"/>
          </p:cNvPicPr>
          <p:nvPr userDrawn="1"/>
        </p:nvPicPr>
        <p:blipFill>
          <a:blip r:embed="rId2">
            <a:lum bright="70000" contrast="-70000"/>
            <a:alphaModFix amt="50000"/>
          </a:blip>
          <a:stretch>
            <a:fillRect/>
          </a:stretch>
        </p:blipFill>
        <p:spPr>
          <a:xfrm>
            <a:off x="-1828800" y="-1352550"/>
            <a:ext cx="6502400" cy="5905500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17-Oct-17</a:t>
            </a:r>
            <a:endParaRPr lang="ru-RU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090FB98-980D-2244-9B24-37A23500056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237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har char="–"/>
              <a:defRPr sz="2800"/>
            </a:lvl2pPr>
            <a:lvl3pPr marL="1143000" indent="-228600">
              <a:spcBef>
                <a:spcPts val="500"/>
              </a:spcBef>
              <a:defRPr sz="2400"/>
            </a:lvl3pPr>
            <a:lvl4pPr marL="1600200" indent="-228600">
              <a:spcBef>
                <a:spcPts val="400"/>
              </a:spcBef>
              <a:buChar char="–"/>
              <a:defRPr sz="2000"/>
            </a:lvl4pPr>
            <a:lvl5pPr marL="2057400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xfrm>
            <a:off x="7084714" y="6515100"/>
            <a:ext cx="243385" cy="254000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219096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348185A-0FA7-654B-BDE3-4E385126A2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134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56350"/>
            <a:ext cx="9144000" cy="501649"/>
          </a:xfrm>
          <a:prstGeom prst="rect">
            <a:avLst/>
          </a:prstGeom>
          <a:solidFill>
            <a:srgbClr val="85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22222"/>
              </a:solidFill>
              <a:latin typeface="Geneva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03800" y="6440269"/>
            <a:ext cx="2235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latin typeface="Geneva"/>
              </a:rPr>
              <a:t>Lecture 7 -  </a:t>
            </a:r>
          </a:p>
          <a:p>
            <a:endParaRPr lang="en-US" dirty="0" smtClean="0">
              <a:solidFill>
                <a:schemeClr val="bg1"/>
              </a:solidFill>
              <a:latin typeface="Geneva"/>
            </a:endParaRPr>
          </a:p>
          <a:p>
            <a:endParaRPr lang="en-US" dirty="0">
              <a:solidFill>
                <a:schemeClr val="bg1"/>
              </a:solidFill>
              <a:latin typeface="Geneva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81000" y="642996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chemeClr val="bg1"/>
                </a:solidFill>
                <a:latin typeface="Geneva"/>
              </a:rPr>
              <a:t>Stanford University</a:t>
            </a:r>
            <a:endParaRPr lang="en-US" sz="1600" b="1" dirty="0">
              <a:solidFill>
                <a:schemeClr val="bg1"/>
              </a:solidFill>
              <a:latin typeface="Genev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wmf"/><Relationship Id="rId12" Type="http://schemas.openxmlformats.org/officeDocument/2006/relationships/image" Target="../media/image1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3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14.w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15.wmf"/><Relationship Id="rId10" Type="http://schemas.openxmlformats.org/officeDocument/2006/relationships/oleObject" Target="../embeddings/oleObject8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wmf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4.xml"/><Relationship Id="rId3" Type="http://schemas.openxmlformats.org/officeDocument/2006/relationships/oleObject" Target="../embeddings/oleObject9.bin"/><Relationship Id="rId4" Type="http://schemas.openxmlformats.org/officeDocument/2006/relationships/image" Target="../media/image19.wmf"/><Relationship Id="rId5" Type="http://schemas.openxmlformats.org/officeDocument/2006/relationships/image" Target="../media/image23.pn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20.w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21.wmf"/><Relationship Id="rId10" Type="http://schemas.openxmlformats.org/officeDocument/2006/relationships/oleObject" Target="../embeddings/oleObject1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oleObject" Target="../embeddings/oleObject13.bin"/><Relationship Id="rId5" Type="http://schemas.openxmlformats.org/officeDocument/2006/relationships/image" Target="../media/image26.w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27.w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28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hyperlink" Target="https://www.youtube.com/watch?v=oTud1De_W4s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hyperlink" Target="https://www.youtube.com/watch?v=oTud1De_W4s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hyperlink" Target="https://www.youtube.com/watch?v=oTud1De_W4s" TargetMode="External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hyperlink" Target="https://www.youtube.com/watch?v=oTud1De_W4s" TargetMode="External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4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w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3.wmf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51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ishack.in/2010/05/sift-scale-invariant-feature-transform/" TargetMode="External"/><Relationship Id="rId3" Type="http://schemas.openxmlformats.org/officeDocument/2006/relationships/hyperlink" Target="http://en.wikipedia.org/wiki/Scale-invariant_feature_transform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hyperlink" Target="http://www.cs.ubc.ca/~mbrown/autostitch/autostitch.html" TargetMode="External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Relationship Id="rId3" Type="http://schemas.openxmlformats.org/officeDocument/2006/relationships/image" Target="../media/image7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jpeg"/><Relationship Id="rId3" Type="http://schemas.openxmlformats.org/officeDocument/2006/relationships/image" Target="../media/image77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7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8.jpeg"/><Relationship Id="rId3" Type="http://schemas.openxmlformats.org/officeDocument/2006/relationships/image" Target="../media/image89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0.jpeg"/><Relationship Id="rId3" Type="http://schemas.openxmlformats.org/officeDocument/2006/relationships/image" Target="../media/image91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927225"/>
          </a:xfrm>
        </p:spPr>
        <p:txBody>
          <a:bodyPr>
            <a:normAutofit/>
          </a:bodyPr>
          <a:lstStyle/>
          <a:p>
            <a:r>
              <a:rPr lang="en-US" dirty="0" smtClean="0"/>
              <a:t>Lecture: </a:t>
            </a:r>
            <a:br>
              <a:rPr lang="en-US" dirty="0" smtClean="0"/>
            </a:br>
            <a:r>
              <a:rPr lang="en-US" dirty="0" smtClean="0"/>
              <a:t>Feature Descriptors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81100" y="3892550"/>
            <a:ext cx="67818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Juan Carlos </a:t>
            </a:r>
            <a:r>
              <a:rPr lang="en-US" dirty="0" err="1" smtClean="0"/>
              <a:t>Niebles</a:t>
            </a:r>
            <a:r>
              <a:rPr lang="en-US" dirty="0" smtClean="0"/>
              <a:t> and Ranjay Krishna</a:t>
            </a:r>
          </a:p>
          <a:p>
            <a:r>
              <a:rPr lang="en-US" dirty="0" smtClean="0"/>
              <a:t>Stanford Vision and Learning Lab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Scale invariant </a:t>
            </a:r>
            <a:r>
              <a:rPr lang="en-US" dirty="0" err="1" smtClean="0"/>
              <a:t>keypoint</a:t>
            </a:r>
            <a:r>
              <a:rPr lang="en-US" dirty="0" smtClean="0"/>
              <a:t> detection</a:t>
            </a:r>
          </a:p>
          <a:p>
            <a:pPr lvl="1"/>
            <a:r>
              <a:rPr lang="en-US" dirty="0" smtClean="0"/>
              <a:t>Automatic scale selection</a:t>
            </a:r>
          </a:p>
          <a:p>
            <a:pPr lvl="1"/>
            <a:r>
              <a:rPr lang="en-US" dirty="0" smtClean="0"/>
              <a:t>Difference-of-Gaussian (</a:t>
            </a:r>
            <a:r>
              <a:rPr lang="en-US" dirty="0" err="1" smtClean="0"/>
              <a:t>DoG</a:t>
            </a:r>
            <a:r>
              <a:rPr lang="en-US" dirty="0" smtClean="0"/>
              <a:t>) detector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SIFT: an image region descriptor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HoG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: another image region descriptor</a:t>
            </a:r>
            <a:endParaRPr lang="en-US" dirty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Application: Panorama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81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scale matter?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81400" cy="4525963"/>
          </a:xfrm>
        </p:spPr>
        <p:txBody>
          <a:bodyPr/>
          <a:lstStyle/>
          <a:p>
            <a:r>
              <a:rPr lang="en-US" dirty="0" smtClean="0"/>
              <a:t>When detecting corners, the `scale` of the window you use can change the corners you detect.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600200"/>
            <a:ext cx="4648200" cy="2324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1" t="14276" r="24460" b="39822"/>
          <a:stretch/>
        </p:blipFill>
        <p:spPr>
          <a:xfrm>
            <a:off x="7150298" y="4611687"/>
            <a:ext cx="971451" cy="1066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1" t="14276" r="24460" b="39822"/>
          <a:stretch/>
        </p:blipFill>
        <p:spPr>
          <a:xfrm>
            <a:off x="4559300" y="4611687"/>
            <a:ext cx="971451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5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 charset="0"/>
              </a:rPr>
              <a:t>Scale Invariant Detection</a:t>
            </a:r>
            <a:endParaRPr lang="ru-RU" dirty="0">
              <a:cs typeface="Times New Roman" charset="0"/>
            </a:endParaRP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 dirty="0">
                <a:cs typeface="Times New Roman" charset="0"/>
              </a:rPr>
              <a:t>Consider regions (e.g. circles) of different sizes around a point</a:t>
            </a:r>
          </a:p>
          <a:p>
            <a:pPr eaLnBrk="1" hangingPunct="1"/>
            <a:r>
              <a:rPr lang="en-US" sz="2800" dirty="0" smtClean="0">
                <a:cs typeface="Times New Roman" charset="0"/>
              </a:rPr>
              <a:t>Find regions </a:t>
            </a:r>
            <a:r>
              <a:rPr lang="en-US" sz="2800" dirty="0">
                <a:cs typeface="Times New Roman" charset="0"/>
              </a:rPr>
              <a:t>of corresponding </a:t>
            </a:r>
            <a:r>
              <a:rPr lang="en-US" sz="2800" dirty="0" smtClean="0">
                <a:cs typeface="Times New Roman" charset="0"/>
              </a:rPr>
              <a:t>sizes that </a:t>
            </a:r>
            <a:r>
              <a:rPr lang="en-US" sz="2800" dirty="0">
                <a:cs typeface="Times New Roman" charset="0"/>
              </a:rPr>
              <a:t>will look the same in both </a:t>
            </a:r>
            <a:r>
              <a:rPr lang="en-US" sz="2800" dirty="0" smtClean="0">
                <a:cs typeface="Times New Roman" charset="0"/>
              </a:rPr>
              <a:t>images?</a:t>
            </a:r>
            <a:endParaRPr lang="ru-RU" sz="2800" dirty="0">
              <a:cs typeface="Times New Roman" charset="0"/>
            </a:endParaRPr>
          </a:p>
        </p:txBody>
      </p:sp>
      <p:sp>
        <p:nvSpPr>
          <p:cNvPr id="113668" name="Freeform 4"/>
          <p:cNvSpPr>
            <a:spLocks/>
          </p:cNvSpPr>
          <p:nvPr/>
        </p:nvSpPr>
        <p:spPr bwMode="auto">
          <a:xfrm>
            <a:off x="2209800" y="4318000"/>
            <a:ext cx="2743200" cy="2006600"/>
          </a:xfrm>
          <a:custGeom>
            <a:avLst/>
            <a:gdLst>
              <a:gd name="T0" fmla="*/ 0 w 1728"/>
              <a:gd name="T1" fmla="*/ 2147483647 h 1264"/>
              <a:gd name="T2" fmla="*/ 2147483647 w 1728"/>
              <a:gd name="T3" fmla="*/ 2147483647 h 1264"/>
              <a:gd name="T4" fmla="*/ 2147483647 w 1728"/>
              <a:gd name="T5" fmla="*/ 2147483647 h 1264"/>
              <a:gd name="T6" fmla="*/ 2147483647 w 1728"/>
              <a:gd name="T7" fmla="*/ 2147483647 h 1264"/>
              <a:gd name="T8" fmla="*/ 2147483647 w 1728"/>
              <a:gd name="T9" fmla="*/ 2147483647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69" name="Oval 6"/>
          <p:cNvSpPr>
            <a:spLocks noChangeArrowheads="1"/>
          </p:cNvSpPr>
          <p:nvPr/>
        </p:nvSpPr>
        <p:spPr bwMode="auto">
          <a:xfrm>
            <a:off x="2681288" y="4270375"/>
            <a:ext cx="381000" cy="3810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5" name="Oval 7"/>
          <p:cNvSpPr>
            <a:spLocks noChangeArrowheads="1"/>
          </p:cNvSpPr>
          <p:nvPr/>
        </p:nvSpPr>
        <p:spPr bwMode="auto">
          <a:xfrm>
            <a:off x="2481263" y="4089400"/>
            <a:ext cx="795337" cy="790575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2147888" y="3798888"/>
            <a:ext cx="1447800" cy="13716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7" name="Oval 9"/>
          <p:cNvSpPr>
            <a:spLocks noChangeArrowheads="1"/>
          </p:cNvSpPr>
          <p:nvPr/>
        </p:nvSpPr>
        <p:spPr bwMode="auto">
          <a:xfrm>
            <a:off x="1600200" y="3232150"/>
            <a:ext cx="2514600" cy="25146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3673" name="Group 13"/>
          <p:cNvGrpSpPr>
            <a:grpSpLocks noChangeAspect="1"/>
          </p:cNvGrpSpPr>
          <p:nvPr/>
        </p:nvGrpSpPr>
        <p:grpSpPr bwMode="auto">
          <a:xfrm>
            <a:off x="6705600" y="4087813"/>
            <a:ext cx="609600" cy="560387"/>
            <a:chOff x="3024" y="2112"/>
            <a:chExt cx="2112" cy="1948"/>
          </a:xfrm>
        </p:grpSpPr>
        <p:sp>
          <p:nvSpPr>
            <p:cNvPr id="113674" name="Freeform 11"/>
            <p:cNvSpPr>
              <a:spLocks noChangeAspect="1"/>
            </p:cNvSpPr>
            <p:nvPr/>
          </p:nvSpPr>
          <p:spPr bwMode="auto">
            <a:xfrm>
              <a:off x="3408" y="2796"/>
              <a:ext cx="1728" cy="1264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75" name="Oval 12"/>
            <p:cNvSpPr>
              <a:spLocks noChangeAspect="1" noChangeArrowheads="1"/>
            </p:cNvSpPr>
            <p:nvPr/>
          </p:nvSpPr>
          <p:spPr bwMode="auto">
            <a:xfrm>
              <a:off x="3024" y="2112"/>
              <a:ext cx="1584" cy="1584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81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5" grpId="0" animBg="1"/>
      <p:bldP spid="53256" grpId="0" animBg="1"/>
      <p:bldP spid="532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reeform 18"/>
          <p:cNvSpPr>
            <a:spLocks/>
          </p:cNvSpPr>
          <p:nvPr/>
        </p:nvSpPr>
        <p:spPr bwMode="auto">
          <a:xfrm>
            <a:off x="7162800" y="2574925"/>
            <a:ext cx="863600" cy="1955800"/>
          </a:xfrm>
          <a:custGeom>
            <a:avLst/>
            <a:gdLst>
              <a:gd name="T0" fmla="*/ 0 w 544"/>
              <a:gd name="T1" fmla="*/ 2147483647 h 1232"/>
              <a:gd name="T2" fmla="*/ 2147483647 w 544"/>
              <a:gd name="T3" fmla="*/ 2147483647 h 1232"/>
              <a:gd name="T4" fmla="*/ 2147483647 w 544"/>
              <a:gd name="T5" fmla="*/ 2147483647 h 1232"/>
              <a:gd name="T6" fmla="*/ 2147483647 w 544"/>
              <a:gd name="T7" fmla="*/ 2147483647 h 1232"/>
              <a:gd name="T8" fmla="*/ 2147483647 w 544"/>
              <a:gd name="T9" fmla="*/ 0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232"/>
              <a:gd name="T17" fmla="*/ 544 w 544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232">
                <a:moveTo>
                  <a:pt x="0" y="1104"/>
                </a:moveTo>
                <a:cubicBezTo>
                  <a:pt x="172" y="1168"/>
                  <a:pt x="344" y="1232"/>
                  <a:pt x="432" y="1152"/>
                </a:cubicBezTo>
                <a:cubicBezTo>
                  <a:pt x="520" y="1072"/>
                  <a:pt x="544" y="776"/>
                  <a:pt x="528" y="624"/>
                </a:cubicBezTo>
                <a:cubicBezTo>
                  <a:pt x="512" y="472"/>
                  <a:pt x="336" y="344"/>
                  <a:pt x="336" y="240"/>
                </a:cubicBezTo>
                <a:cubicBezTo>
                  <a:pt x="336" y="136"/>
                  <a:pt x="432" y="68"/>
                  <a:pt x="528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5" name="Freeform 17"/>
          <p:cNvSpPr>
            <a:spLocks/>
          </p:cNvSpPr>
          <p:nvPr/>
        </p:nvSpPr>
        <p:spPr bwMode="auto">
          <a:xfrm>
            <a:off x="5715000" y="4643438"/>
            <a:ext cx="1054100" cy="1344612"/>
          </a:xfrm>
          <a:custGeom>
            <a:avLst/>
            <a:gdLst>
              <a:gd name="T0" fmla="*/ 0 w 664"/>
              <a:gd name="T1" fmla="*/ 2147483647 h 847"/>
              <a:gd name="T2" fmla="*/ 2147483647 w 664"/>
              <a:gd name="T3" fmla="*/ 2147483647 h 847"/>
              <a:gd name="T4" fmla="*/ 2147483647 w 664"/>
              <a:gd name="T5" fmla="*/ 2147483647 h 847"/>
              <a:gd name="T6" fmla="*/ 2147483647 w 664"/>
              <a:gd name="T7" fmla="*/ 2147483647 h 847"/>
              <a:gd name="T8" fmla="*/ 2147483647 w 664"/>
              <a:gd name="T9" fmla="*/ 2147483647 h 847"/>
              <a:gd name="T10" fmla="*/ 2147483647 w 664"/>
              <a:gd name="T11" fmla="*/ 0 h 8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4"/>
              <a:gd name="T19" fmla="*/ 0 h 847"/>
              <a:gd name="T20" fmla="*/ 664 w 664"/>
              <a:gd name="T21" fmla="*/ 847 h 8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4" h="847">
                <a:moveTo>
                  <a:pt x="0" y="791"/>
                </a:moveTo>
                <a:cubicBezTo>
                  <a:pt x="208" y="819"/>
                  <a:pt x="416" y="847"/>
                  <a:pt x="480" y="791"/>
                </a:cubicBezTo>
                <a:cubicBezTo>
                  <a:pt x="544" y="735"/>
                  <a:pt x="360" y="527"/>
                  <a:pt x="384" y="455"/>
                </a:cubicBezTo>
                <a:cubicBezTo>
                  <a:pt x="408" y="383"/>
                  <a:pt x="584" y="399"/>
                  <a:pt x="624" y="359"/>
                </a:cubicBezTo>
                <a:cubicBezTo>
                  <a:pt x="664" y="319"/>
                  <a:pt x="628" y="275"/>
                  <a:pt x="624" y="215"/>
                </a:cubicBezTo>
                <a:cubicBezTo>
                  <a:pt x="620" y="155"/>
                  <a:pt x="610" y="77"/>
                  <a:pt x="601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 charset="0"/>
              </a:rPr>
              <a:t>Scale Invariant Detection</a:t>
            </a:r>
            <a:endParaRPr lang="ru-RU" dirty="0">
              <a:cs typeface="Times New Roman" charset="0"/>
            </a:endParaRPr>
          </a:p>
        </p:txBody>
      </p:sp>
      <p:sp>
        <p:nvSpPr>
          <p:cNvPr id="1157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>
                <a:cs typeface="Times New Roman" charset="0"/>
              </a:rPr>
              <a:t>The problem: how do we choose corresponding circles </a:t>
            </a:r>
            <a:r>
              <a:rPr lang="en-US" sz="2800" b="1" i="1">
                <a:solidFill>
                  <a:srgbClr val="0033CC"/>
                </a:solidFill>
                <a:cs typeface="Times New Roman" charset="0"/>
              </a:rPr>
              <a:t>independently</a:t>
            </a:r>
            <a:r>
              <a:rPr lang="en-US" sz="2800">
                <a:cs typeface="Times New Roman" charset="0"/>
              </a:rPr>
              <a:t> in each image?</a:t>
            </a:r>
          </a:p>
        </p:txBody>
      </p:sp>
      <p:sp>
        <p:nvSpPr>
          <p:cNvPr id="115718" name="Freeform 4"/>
          <p:cNvSpPr>
            <a:spLocks/>
          </p:cNvSpPr>
          <p:nvPr/>
        </p:nvSpPr>
        <p:spPr bwMode="auto">
          <a:xfrm>
            <a:off x="2209800" y="4318000"/>
            <a:ext cx="2743200" cy="2006600"/>
          </a:xfrm>
          <a:custGeom>
            <a:avLst/>
            <a:gdLst>
              <a:gd name="T0" fmla="*/ 0 w 1728"/>
              <a:gd name="T1" fmla="*/ 2147483647 h 1264"/>
              <a:gd name="T2" fmla="*/ 2147483647 w 1728"/>
              <a:gd name="T3" fmla="*/ 2147483647 h 1264"/>
              <a:gd name="T4" fmla="*/ 2147483647 w 1728"/>
              <a:gd name="T5" fmla="*/ 2147483647 h 1264"/>
              <a:gd name="T6" fmla="*/ 2147483647 w 1728"/>
              <a:gd name="T7" fmla="*/ 2147483647 h 1264"/>
              <a:gd name="T8" fmla="*/ 2147483647 w 1728"/>
              <a:gd name="T9" fmla="*/ 2147483647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9" name="Oval 5"/>
          <p:cNvSpPr>
            <a:spLocks noChangeArrowheads="1"/>
          </p:cNvSpPr>
          <p:nvPr/>
        </p:nvSpPr>
        <p:spPr bwMode="auto">
          <a:xfrm>
            <a:off x="2681288" y="4270375"/>
            <a:ext cx="381000" cy="3810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20" name="Oval 6"/>
          <p:cNvSpPr>
            <a:spLocks noChangeArrowheads="1"/>
          </p:cNvSpPr>
          <p:nvPr/>
        </p:nvSpPr>
        <p:spPr bwMode="auto">
          <a:xfrm>
            <a:off x="2481263" y="4089400"/>
            <a:ext cx="795337" cy="790575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21" name="Oval 7"/>
          <p:cNvSpPr>
            <a:spLocks noChangeArrowheads="1"/>
          </p:cNvSpPr>
          <p:nvPr/>
        </p:nvSpPr>
        <p:spPr bwMode="auto">
          <a:xfrm>
            <a:off x="2147888" y="3798888"/>
            <a:ext cx="1447800" cy="13716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22" name="Oval 8"/>
          <p:cNvSpPr>
            <a:spLocks noChangeArrowheads="1"/>
          </p:cNvSpPr>
          <p:nvPr/>
        </p:nvSpPr>
        <p:spPr bwMode="auto">
          <a:xfrm>
            <a:off x="1600200" y="3232150"/>
            <a:ext cx="2514600" cy="25146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23" name="Freeform 10"/>
          <p:cNvSpPr>
            <a:spLocks noChangeAspect="1"/>
          </p:cNvSpPr>
          <p:nvPr/>
        </p:nvSpPr>
        <p:spPr bwMode="auto">
          <a:xfrm>
            <a:off x="6664325" y="4284663"/>
            <a:ext cx="498475" cy="363537"/>
          </a:xfrm>
          <a:custGeom>
            <a:avLst/>
            <a:gdLst>
              <a:gd name="T0" fmla="*/ 0 w 1728"/>
              <a:gd name="T1" fmla="*/ 2147483647 h 1264"/>
              <a:gd name="T2" fmla="*/ 2147483647 w 1728"/>
              <a:gd name="T3" fmla="*/ 2147483647 h 1264"/>
              <a:gd name="T4" fmla="*/ 2147483647 w 1728"/>
              <a:gd name="T5" fmla="*/ 2147483647 h 1264"/>
              <a:gd name="T6" fmla="*/ 2147483647 w 1728"/>
              <a:gd name="T7" fmla="*/ 2147483647 h 1264"/>
              <a:gd name="T8" fmla="*/ 2147483647 w 1728"/>
              <a:gd name="T9" fmla="*/ 2147483647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4" name="Oval 13"/>
          <p:cNvSpPr>
            <a:spLocks noChangeArrowheads="1"/>
          </p:cNvSpPr>
          <p:nvPr/>
        </p:nvSpPr>
        <p:spPr bwMode="auto">
          <a:xfrm>
            <a:off x="6381750" y="3922713"/>
            <a:ext cx="795338" cy="790575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25" name="Oval 14"/>
          <p:cNvSpPr>
            <a:spLocks noChangeArrowheads="1"/>
          </p:cNvSpPr>
          <p:nvPr/>
        </p:nvSpPr>
        <p:spPr bwMode="auto">
          <a:xfrm>
            <a:off x="6048375" y="3632200"/>
            <a:ext cx="1447800" cy="13716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26" name="Oval 15"/>
          <p:cNvSpPr>
            <a:spLocks noChangeArrowheads="1"/>
          </p:cNvSpPr>
          <p:nvPr/>
        </p:nvSpPr>
        <p:spPr bwMode="auto">
          <a:xfrm>
            <a:off x="5500688" y="3065463"/>
            <a:ext cx="2514600" cy="25146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27" name="Oval 11"/>
          <p:cNvSpPr>
            <a:spLocks noChangeAspect="1" noChangeArrowheads="1"/>
          </p:cNvSpPr>
          <p:nvPr/>
        </p:nvSpPr>
        <p:spPr bwMode="auto">
          <a:xfrm>
            <a:off x="6553200" y="4087813"/>
            <a:ext cx="457200" cy="45561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 charset="0"/>
              </a:rPr>
              <a:t>Scale Invariant Detection</a:t>
            </a:r>
            <a:endParaRPr lang="ru-RU" dirty="0">
              <a:cs typeface="Times New Roman" charset="0"/>
            </a:endParaRPr>
          </a:p>
        </p:txBody>
      </p:sp>
      <p:sp>
        <p:nvSpPr>
          <p:cNvPr id="11776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4114800"/>
          </a:xfrm>
        </p:spPr>
        <p:txBody>
          <a:bodyPr/>
          <a:lstStyle/>
          <a:p>
            <a:pPr eaLnBrk="1" hangingPunct="1"/>
            <a:r>
              <a:rPr lang="en-US" sz="2400" dirty="0">
                <a:cs typeface="Times New Roman" charset="0"/>
              </a:rPr>
              <a:t>Solution:</a:t>
            </a:r>
          </a:p>
          <a:p>
            <a:pPr lvl="1" eaLnBrk="1" hangingPunct="1"/>
            <a:r>
              <a:rPr lang="en-US" sz="2400" dirty="0">
                <a:ea typeface="Times New Roman" charset="0"/>
                <a:cs typeface="Times New Roman" charset="0"/>
              </a:rPr>
              <a:t>Design a function on the region (circle), which is </a:t>
            </a:r>
            <a:r>
              <a:rPr lang="ja-JP" altLang="en-US" sz="2400" dirty="0">
                <a:ea typeface="Times New Roman" charset="0"/>
                <a:cs typeface="Times New Roman" charset="0"/>
              </a:rPr>
              <a:t>“</a:t>
            </a:r>
            <a:r>
              <a:rPr lang="en-US" sz="2400" dirty="0">
                <a:ea typeface="Times New Roman" charset="0"/>
                <a:cs typeface="Times New Roman" charset="0"/>
              </a:rPr>
              <a:t>scale invariant</a:t>
            </a:r>
            <a:r>
              <a:rPr lang="ja-JP" altLang="en-US" sz="2400" dirty="0">
                <a:ea typeface="Times New Roman" charset="0"/>
                <a:cs typeface="Times New Roman" charset="0"/>
              </a:rPr>
              <a:t>”</a:t>
            </a:r>
            <a:r>
              <a:rPr lang="en-US" sz="2400" dirty="0">
                <a:ea typeface="Times New Roman" charset="0"/>
                <a:cs typeface="Times New Roman" charset="0"/>
              </a:rPr>
              <a:t> (the same for corresponding regions, even if they are at different scales)</a:t>
            </a:r>
            <a:br>
              <a:rPr lang="en-US" sz="2400" dirty="0">
                <a:ea typeface="Times New Roman" charset="0"/>
                <a:cs typeface="Times New Roman" charset="0"/>
              </a:rPr>
            </a:br>
            <a:r>
              <a:rPr lang="en-US" sz="2400" dirty="0">
                <a:ea typeface="Times New Roman" charset="0"/>
                <a:cs typeface="Times New Roman" charset="0"/>
              </a:rPr>
              <a:t/>
            </a:r>
            <a:br>
              <a:rPr lang="en-US" sz="2400" dirty="0">
                <a:ea typeface="Times New Roman" charset="0"/>
                <a:cs typeface="Times New Roman" charset="0"/>
              </a:rPr>
            </a:br>
            <a:endParaRPr lang="en-US" sz="2400" dirty="0">
              <a:ea typeface="Times New Roman" charset="0"/>
              <a:cs typeface="Times New Roman" charset="0"/>
            </a:endParaRPr>
          </a:p>
        </p:txBody>
      </p:sp>
      <p:sp>
        <p:nvSpPr>
          <p:cNvPr id="117764" name="Rectangle 17"/>
          <p:cNvSpPr>
            <a:spLocks noChangeArrowheads="1"/>
          </p:cNvSpPr>
          <p:nvPr/>
        </p:nvSpPr>
        <p:spPr bwMode="auto">
          <a:xfrm>
            <a:off x="2057400" y="2514600"/>
            <a:ext cx="6096000" cy="7016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r>
              <a:rPr lang="en-US" sz="2000">
                <a:cs typeface="Arial" charset="0"/>
              </a:rPr>
              <a:t>Example</a:t>
            </a:r>
            <a:r>
              <a:rPr lang="en-US" sz="2000"/>
              <a:t>: average intensity. For corresponding regions (even of different sizes) it will be the same.</a:t>
            </a:r>
            <a:endParaRPr lang="ru-RU" sz="2000"/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3897313" y="4784725"/>
            <a:ext cx="1284287" cy="625475"/>
            <a:chOff x="2455" y="2342"/>
            <a:chExt cx="809" cy="394"/>
          </a:xfrm>
        </p:grpSpPr>
        <p:sp>
          <p:nvSpPr>
            <p:cNvPr id="117781" name="AutoShape 59"/>
            <p:cNvSpPr>
              <a:spLocks noChangeArrowheads="1"/>
            </p:cNvSpPr>
            <p:nvPr/>
          </p:nvSpPr>
          <p:spPr bwMode="auto">
            <a:xfrm>
              <a:off x="2688" y="2544"/>
              <a:ext cx="384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82" name="Text Box 60"/>
            <p:cNvSpPr txBox="1">
              <a:spLocks noChangeArrowheads="1"/>
            </p:cNvSpPr>
            <p:nvPr/>
          </p:nvSpPr>
          <p:spPr bwMode="auto">
            <a:xfrm>
              <a:off x="2455" y="2342"/>
              <a:ext cx="8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CC"/>
                  </a:solidFill>
                </a:rPr>
                <a:t>scale = 1/2</a:t>
              </a:r>
              <a:endParaRPr lang="ru-RU" sz="2000">
                <a:solidFill>
                  <a:srgbClr val="0033CC"/>
                </a:solidFill>
              </a:endParaRPr>
            </a:p>
          </p:txBody>
        </p:sp>
      </p:grpSp>
      <p:sp>
        <p:nvSpPr>
          <p:cNvPr id="55358" name="Rectangle 62"/>
          <p:cNvSpPr>
            <a:spLocks noChangeArrowheads="1"/>
          </p:cNvSpPr>
          <p:nvPr/>
        </p:nvSpPr>
        <p:spPr bwMode="auto">
          <a:xfrm>
            <a:off x="685800" y="3200400"/>
            <a:ext cx="7315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dirty="0"/>
              <a:t>For a point in one image, we can consider it as a function of region size (circle radius) </a:t>
            </a:r>
            <a:br>
              <a:rPr lang="en-US" sz="2400" dirty="0"/>
            </a:br>
            <a:endParaRPr lang="en-US" sz="2400" dirty="0"/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76200" y="4316413"/>
            <a:ext cx="3676650" cy="2024062"/>
            <a:chOff x="48" y="3055"/>
            <a:chExt cx="2316" cy="1275"/>
          </a:xfrm>
        </p:grpSpPr>
        <p:sp>
          <p:nvSpPr>
            <p:cNvPr id="117775" name="Line 46"/>
            <p:cNvSpPr>
              <a:spLocks noChangeShapeType="1"/>
            </p:cNvSpPr>
            <p:nvPr/>
          </p:nvSpPr>
          <p:spPr bwMode="auto">
            <a:xfrm>
              <a:off x="297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76" name="Line 47"/>
            <p:cNvSpPr>
              <a:spLocks noChangeShapeType="1"/>
            </p:cNvSpPr>
            <p:nvPr/>
          </p:nvSpPr>
          <p:spPr bwMode="auto">
            <a:xfrm flipV="1">
              <a:off x="297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77" name="Text Box 48"/>
            <p:cNvSpPr txBox="1">
              <a:spLocks noChangeArrowheads="1"/>
            </p:cNvSpPr>
            <p:nvPr/>
          </p:nvSpPr>
          <p:spPr bwMode="auto">
            <a:xfrm>
              <a:off x="48" y="3072"/>
              <a:ext cx="2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>
                  <a:solidFill>
                    <a:srgbClr val="009900"/>
                  </a:solidFill>
                </a:rPr>
                <a:t>f</a:t>
              </a:r>
              <a:endParaRPr lang="ru-RU" sz="1800" i="1">
                <a:solidFill>
                  <a:srgbClr val="009900"/>
                </a:solidFill>
              </a:endParaRPr>
            </a:p>
          </p:txBody>
        </p:sp>
        <p:sp>
          <p:nvSpPr>
            <p:cNvPr id="117778" name="Text Box 49"/>
            <p:cNvSpPr txBox="1">
              <a:spLocks noChangeArrowheads="1"/>
            </p:cNvSpPr>
            <p:nvPr/>
          </p:nvSpPr>
          <p:spPr bwMode="auto">
            <a:xfrm>
              <a:off x="1552" y="4080"/>
              <a:ext cx="8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9900"/>
                  </a:solidFill>
                </a:rPr>
                <a:t>region size</a:t>
              </a:r>
              <a:endParaRPr lang="ru-RU" sz="2000">
                <a:solidFill>
                  <a:srgbClr val="009900"/>
                </a:solidFill>
              </a:endParaRPr>
            </a:p>
          </p:txBody>
        </p:sp>
        <p:sp>
          <p:nvSpPr>
            <p:cNvPr id="117779" name="Text Box 50"/>
            <p:cNvSpPr txBox="1">
              <a:spLocks noChangeArrowheads="1"/>
            </p:cNvSpPr>
            <p:nvPr/>
          </p:nvSpPr>
          <p:spPr bwMode="auto">
            <a:xfrm>
              <a:off x="1348" y="3055"/>
              <a:ext cx="63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9900"/>
                  </a:solidFill>
                </a:rPr>
                <a:t>Image 1</a:t>
              </a:r>
              <a:endParaRPr lang="ru-RU" sz="2000">
                <a:solidFill>
                  <a:srgbClr val="009900"/>
                </a:solidFill>
              </a:endParaRPr>
            </a:p>
          </p:txBody>
        </p:sp>
        <p:sp>
          <p:nvSpPr>
            <p:cNvPr id="117780" name="Freeform 63"/>
            <p:cNvSpPr>
              <a:spLocks/>
            </p:cNvSpPr>
            <p:nvPr/>
          </p:nvSpPr>
          <p:spPr bwMode="auto">
            <a:xfrm>
              <a:off x="528" y="3368"/>
              <a:ext cx="1632" cy="568"/>
            </a:xfrm>
            <a:custGeom>
              <a:avLst/>
              <a:gdLst>
                <a:gd name="T0" fmla="*/ 0 w 1632"/>
                <a:gd name="T1" fmla="*/ 568 h 568"/>
                <a:gd name="T2" fmla="*/ 288 w 1632"/>
                <a:gd name="T3" fmla="*/ 40 h 568"/>
                <a:gd name="T4" fmla="*/ 912 w 1632"/>
                <a:gd name="T5" fmla="*/ 328 h 568"/>
                <a:gd name="T6" fmla="*/ 1392 w 1632"/>
                <a:gd name="T7" fmla="*/ 472 h 568"/>
                <a:gd name="T8" fmla="*/ 1632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5391150" y="4327525"/>
            <a:ext cx="3676650" cy="1997075"/>
            <a:chOff x="3396" y="3072"/>
            <a:chExt cx="2316" cy="1258"/>
          </a:xfrm>
        </p:grpSpPr>
        <p:sp>
          <p:nvSpPr>
            <p:cNvPr id="117769" name="Line 53"/>
            <p:cNvSpPr>
              <a:spLocks noChangeShapeType="1"/>
            </p:cNvSpPr>
            <p:nvPr/>
          </p:nvSpPr>
          <p:spPr bwMode="auto">
            <a:xfrm>
              <a:off x="3645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70" name="Line 54"/>
            <p:cNvSpPr>
              <a:spLocks noChangeShapeType="1"/>
            </p:cNvSpPr>
            <p:nvPr/>
          </p:nvSpPr>
          <p:spPr bwMode="auto">
            <a:xfrm flipV="1">
              <a:off x="3645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71" name="Text Box 55"/>
            <p:cNvSpPr txBox="1">
              <a:spLocks noChangeArrowheads="1"/>
            </p:cNvSpPr>
            <p:nvPr/>
          </p:nvSpPr>
          <p:spPr bwMode="auto">
            <a:xfrm>
              <a:off x="3396" y="3072"/>
              <a:ext cx="2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>
                  <a:solidFill>
                    <a:srgbClr val="009900"/>
                  </a:solidFill>
                </a:rPr>
                <a:t>f</a:t>
              </a:r>
              <a:endParaRPr lang="ru-RU" sz="1800" i="1">
                <a:solidFill>
                  <a:srgbClr val="009900"/>
                </a:solidFill>
              </a:endParaRPr>
            </a:p>
          </p:txBody>
        </p:sp>
        <p:sp>
          <p:nvSpPr>
            <p:cNvPr id="117772" name="Text Box 56"/>
            <p:cNvSpPr txBox="1">
              <a:spLocks noChangeArrowheads="1"/>
            </p:cNvSpPr>
            <p:nvPr/>
          </p:nvSpPr>
          <p:spPr bwMode="auto">
            <a:xfrm>
              <a:off x="4900" y="4080"/>
              <a:ext cx="8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9900"/>
                  </a:solidFill>
                </a:rPr>
                <a:t>region size</a:t>
              </a:r>
              <a:endParaRPr lang="ru-RU" sz="2000">
                <a:solidFill>
                  <a:srgbClr val="009900"/>
                </a:solidFill>
              </a:endParaRPr>
            </a:p>
          </p:txBody>
        </p:sp>
        <p:sp>
          <p:nvSpPr>
            <p:cNvPr id="117773" name="Text Box 57"/>
            <p:cNvSpPr txBox="1">
              <a:spLocks noChangeArrowheads="1"/>
            </p:cNvSpPr>
            <p:nvPr/>
          </p:nvSpPr>
          <p:spPr bwMode="auto">
            <a:xfrm>
              <a:off x="4804" y="3103"/>
              <a:ext cx="63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9900"/>
                  </a:solidFill>
                </a:rPr>
                <a:t>Image 2</a:t>
              </a:r>
              <a:endParaRPr lang="ru-RU" sz="2000">
                <a:solidFill>
                  <a:srgbClr val="009900"/>
                </a:solidFill>
              </a:endParaRPr>
            </a:p>
          </p:txBody>
        </p:sp>
        <p:sp>
          <p:nvSpPr>
            <p:cNvPr id="117774" name="Freeform 64"/>
            <p:cNvSpPr>
              <a:spLocks/>
            </p:cNvSpPr>
            <p:nvPr/>
          </p:nvSpPr>
          <p:spPr bwMode="auto">
            <a:xfrm>
              <a:off x="3744" y="3368"/>
              <a:ext cx="864" cy="568"/>
            </a:xfrm>
            <a:custGeom>
              <a:avLst/>
              <a:gdLst>
                <a:gd name="T0" fmla="*/ 0 w 1632"/>
                <a:gd name="T1" fmla="*/ 568 h 568"/>
                <a:gd name="T2" fmla="*/ 22 w 1632"/>
                <a:gd name="T3" fmla="*/ 40 h 568"/>
                <a:gd name="T4" fmla="*/ 72 w 1632"/>
                <a:gd name="T5" fmla="*/ 328 h 568"/>
                <a:gd name="T6" fmla="*/ 109 w 1632"/>
                <a:gd name="T7" fmla="*/ 472 h 568"/>
                <a:gd name="T8" fmla="*/ 128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7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5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 charset="0"/>
              </a:rPr>
              <a:t>Scale Invariant Detection</a:t>
            </a:r>
            <a:endParaRPr lang="ru-RU" dirty="0">
              <a:cs typeface="Times New Roman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4114800"/>
          </a:xfrm>
        </p:spPr>
        <p:txBody>
          <a:bodyPr/>
          <a:lstStyle/>
          <a:p>
            <a:r>
              <a:rPr lang="en-US" sz="2800" dirty="0">
                <a:cs typeface="Times New Roman" charset="0"/>
              </a:rPr>
              <a:t>Common approach:</a:t>
            </a:r>
          </a:p>
        </p:txBody>
      </p:sp>
      <p:grpSp>
        <p:nvGrpSpPr>
          <p:cNvPr id="119812" name="Group 5"/>
          <p:cNvGrpSpPr>
            <a:grpSpLocks/>
          </p:cNvGrpSpPr>
          <p:nvPr/>
        </p:nvGrpSpPr>
        <p:grpSpPr bwMode="auto">
          <a:xfrm>
            <a:off x="3897313" y="4784725"/>
            <a:ext cx="1284287" cy="625475"/>
            <a:chOff x="2455" y="2342"/>
            <a:chExt cx="809" cy="394"/>
          </a:xfrm>
        </p:grpSpPr>
        <p:sp>
          <p:nvSpPr>
            <p:cNvPr id="119838" name="AutoShape 6"/>
            <p:cNvSpPr>
              <a:spLocks noChangeArrowheads="1"/>
            </p:cNvSpPr>
            <p:nvPr/>
          </p:nvSpPr>
          <p:spPr bwMode="auto">
            <a:xfrm>
              <a:off x="2688" y="2544"/>
              <a:ext cx="384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839" name="Text Box 7"/>
            <p:cNvSpPr txBox="1">
              <a:spLocks noChangeArrowheads="1"/>
            </p:cNvSpPr>
            <p:nvPr/>
          </p:nvSpPr>
          <p:spPr bwMode="auto">
            <a:xfrm>
              <a:off x="2455" y="2342"/>
              <a:ext cx="8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33CC"/>
                  </a:solidFill>
                </a:rPr>
                <a:t>scale = 1/2</a:t>
              </a:r>
              <a:endParaRPr lang="ru-RU" sz="2000">
                <a:solidFill>
                  <a:srgbClr val="0033CC"/>
                </a:solidFill>
              </a:endParaRPr>
            </a:p>
          </p:txBody>
        </p:sp>
      </p:grpSp>
      <p:grpSp>
        <p:nvGrpSpPr>
          <p:cNvPr id="119813" name="Group 9"/>
          <p:cNvGrpSpPr>
            <a:grpSpLocks/>
          </p:cNvGrpSpPr>
          <p:nvPr/>
        </p:nvGrpSpPr>
        <p:grpSpPr bwMode="auto">
          <a:xfrm>
            <a:off x="76200" y="4316413"/>
            <a:ext cx="3676650" cy="2024062"/>
            <a:chOff x="48" y="3055"/>
            <a:chExt cx="2316" cy="1275"/>
          </a:xfrm>
        </p:grpSpPr>
        <p:sp>
          <p:nvSpPr>
            <p:cNvPr id="119832" name="Line 10"/>
            <p:cNvSpPr>
              <a:spLocks noChangeShapeType="1"/>
            </p:cNvSpPr>
            <p:nvPr/>
          </p:nvSpPr>
          <p:spPr bwMode="auto">
            <a:xfrm>
              <a:off x="297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33" name="Line 11"/>
            <p:cNvSpPr>
              <a:spLocks noChangeShapeType="1"/>
            </p:cNvSpPr>
            <p:nvPr/>
          </p:nvSpPr>
          <p:spPr bwMode="auto">
            <a:xfrm flipV="1">
              <a:off x="297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34" name="Text Box 12"/>
            <p:cNvSpPr txBox="1">
              <a:spLocks noChangeArrowheads="1"/>
            </p:cNvSpPr>
            <p:nvPr/>
          </p:nvSpPr>
          <p:spPr bwMode="auto">
            <a:xfrm>
              <a:off x="48" y="3072"/>
              <a:ext cx="2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>
                  <a:solidFill>
                    <a:srgbClr val="009900"/>
                  </a:solidFill>
                </a:rPr>
                <a:t>f</a:t>
              </a:r>
              <a:endParaRPr lang="ru-RU" sz="1800" i="1">
                <a:solidFill>
                  <a:srgbClr val="009900"/>
                </a:solidFill>
              </a:endParaRPr>
            </a:p>
          </p:txBody>
        </p:sp>
        <p:sp>
          <p:nvSpPr>
            <p:cNvPr id="119835" name="Text Box 13"/>
            <p:cNvSpPr txBox="1">
              <a:spLocks noChangeArrowheads="1"/>
            </p:cNvSpPr>
            <p:nvPr/>
          </p:nvSpPr>
          <p:spPr bwMode="auto">
            <a:xfrm>
              <a:off x="1552" y="4080"/>
              <a:ext cx="8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9900"/>
                  </a:solidFill>
                </a:rPr>
                <a:t>region size</a:t>
              </a:r>
              <a:endParaRPr lang="ru-RU" sz="2000">
                <a:solidFill>
                  <a:srgbClr val="009900"/>
                </a:solidFill>
              </a:endParaRPr>
            </a:p>
          </p:txBody>
        </p:sp>
        <p:sp>
          <p:nvSpPr>
            <p:cNvPr id="119836" name="Text Box 14"/>
            <p:cNvSpPr txBox="1">
              <a:spLocks noChangeArrowheads="1"/>
            </p:cNvSpPr>
            <p:nvPr/>
          </p:nvSpPr>
          <p:spPr bwMode="auto">
            <a:xfrm>
              <a:off x="1348" y="3055"/>
              <a:ext cx="63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9900"/>
                  </a:solidFill>
                </a:rPr>
                <a:t>Image 1</a:t>
              </a:r>
              <a:endParaRPr lang="ru-RU" sz="2000">
                <a:solidFill>
                  <a:srgbClr val="009900"/>
                </a:solidFill>
              </a:endParaRPr>
            </a:p>
          </p:txBody>
        </p:sp>
        <p:sp>
          <p:nvSpPr>
            <p:cNvPr id="119837" name="Freeform 15"/>
            <p:cNvSpPr>
              <a:spLocks/>
            </p:cNvSpPr>
            <p:nvPr/>
          </p:nvSpPr>
          <p:spPr bwMode="auto">
            <a:xfrm>
              <a:off x="528" y="3368"/>
              <a:ext cx="1632" cy="568"/>
            </a:xfrm>
            <a:custGeom>
              <a:avLst/>
              <a:gdLst>
                <a:gd name="T0" fmla="*/ 0 w 1632"/>
                <a:gd name="T1" fmla="*/ 568 h 568"/>
                <a:gd name="T2" fmla="*/ 288 w 1632"/>
                <a:gd name="T3" fmla="*/ 40 h 568"/>
                <a:gd name="T4" fmla="*/ 912 w 1632"/>
                <a:gd name="T5" fmla="*/ 328 h 568"/>
                <a:gd name="T6" fmla="*/ 1392 w 1632"/>
                <a:gd name="T7" fmla="*/ 472 h 568"/>
                <a:gd name="T8" fmla="*/ 1632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9814" name="Group 16"/>
          <p:cNvGrpSpPr>
            <a:grpSpLocks/>
          </p:cNvGrpSpPr>
          <p:nvPr/>
        </p:nvGrpSpPr>
        <p:grpSpPr bwMode="auto">
          <a:xfrm>
            <a:off x="5391150" y="4327525"/>
            <a:ext cx="3676650" cy="1997075"/>
            <a:chOff x="3396" y="3072"/>
            <a:chExt cx="2316" cy="1258"/>
          </a:xfrm>
        </p:grpSpPr>
        <p:sp>
          <p:nvSpPr>
            <p:cNvPr id="119826" name="Line 17"/>
            <p:cNvSpPr>
              <a:spLocks noChangeShapeType="1"/>
            </p:cNvSpPr>
            <p:nvPr/>
          </p:nvSpPr>
          <p:spPr bwMode="auto">
            <a:xfrm>
              <a:off x="3645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27" name="Line 18"/>
            <p:cNvSpPr>
              <a:spLocks noChangeShapeType="1"/>
            </p:cNvSpPr>
            <p:nvPr/>
          </p:nvSpPr>
          <p:spPr bwMode="auto">
            <a:xfrm flipV="1">
              <a:off x="3645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28" name="Text Box 19"/>
            <p:cNvSpPr txBox="1">
              <a:spLocks noChangeArrowheads="1"/>
            </p:cNvSpPr>
            <p:nvPr/>
          </p:nvSpPr>
          <p:spPr bwMode="auto">
            <a:xfrm>
              <a:off x="3396" y="3072"/>
              <a:ext cx="2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>
                  <a:solidFill>
                    <a:srgbClr val="009900"/>
                  </a:solidFill>
                </a:rPr>
                <a:t>f</a:t>
              </a:r>
              <a:endParaRPr lang="ru-RU" sz="1800" i="1">
                <a:solidFill>
                  <a:srgbClr val="009900"/>
                </a:solidFill>
              </a:endParaRPr>
            </a:p>
          </p:txBody>
        </p:sp>
        <p:sp>
          <p:nvSpPr>
            <p:cNvPr id="119829" name="Text Box 20"/>
            <p:cNvSpPr txBox="1">
              <a:spLocks noChangeArrowheads="1"/>
            </p:cNvSpPr>
            <p:nvPr/>
          </p:nvSpPr>
          <p:spPr bwMode="auto">
            <a:xfrm>
              <a:off x="4900" y="4080"/>
              <a:ext cx="8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9900"/>
                  </a:solidFill>
                </a:rPr>
                <a:t>region size</a:t>
              </a:r>
              <a:endParaRPr lang="ru-RU" sz="2000">
                <a:solidFill>
                  <a:srgbClr val="009900"/>
                </a:solidFill>
              </a:endParaRPr>
            </a:p>
          </p:txBody>
        </p:sp>
        <p:sp>
          <p:nvSpPr>
            <p:cNvPr id="119830" name="Text Box 21"/>
            <p:cNvSpPr txBox="1">
              <a:spLocks noChangeArrowheads="1"/>
            </p:cNvSpPr>
            <p:nvPr/>
          </p:nvSpPr>
          <p:spPr bwMode="auto">
            <a:xfrm>
              <a:off x="4804" y="3103"/>
              <a:ext cx="63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9900"/>
                  </a:solidFill>
                </a:rPr>
                <a:t>Image 2</a:t>
              </a:r>
              <a:endParaRPr lang="ru-RU" sz="2000">
                <a:solidFill>
                  <a:srgbClr val="009900"/>
                </a:solidFill>
              </a:endParaRPr>
            </a:p>
          </p:txBody>
        </p:sp>
        <p:sp>
          <p:nvSpPr>
            <p:cNvPr id="119831" name="Freeform 22"/>
            <p:cNvSpPr>
              <a:spLocks/>
            </p:cNvSpPr>
            <p:nvPr/>
          </p:nvSpPr>
          <p:spPr bwMode="auto">
            <a:xfrm>
              <a:off x="3744" y="3368"/>
              <a:ext cx="864" cy="568"/>
            </a:xfrm>
            <a:custGeom>
              <a:avLst/>
              <a:gdLst>
                <a:gd name="T0" fmla="*/ 0 w 1632"/>
                <a:gd name="T1" fmla="*/ 568 h 568"/>
                <a:gd name="T2" fmla="*/ 22 w 1632"/>
                <a:gd name="T3" fmla="*/ 40 h 568"/>
                <a:gd name="T4" fmla="*/ 72 w 1632"/>
                <a:gd name="T5" fmla="*/ 328 h 568"/>
                <a:gd name="T6" fmla="*/ 109 w 1632"/>
                <a:gd name="T7" fmla="*/ 472 h 568"/>
                <a:gd name="T8" fmla="*/ 128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391" name="Oval 23"/>
          <p:cNvSpPr>
            <a:spLocks noChangeArrowheads="1"/>
          </p:cNvSpPr>
          <p:nvPr/>
        </p:nvSpPr>
        <p:spPr bwMode="auto">
          <a:xfrm>
            <a:off x="1295400" y="4800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92" name="Oval 24"/>
          <p:cNvSpPr>
            <a:spLocks noChangeArrowheads="1"/>
          </p:cNvSpPr>
          <p:nvPr/>
        </p:nvSpPr>
        <p:spPr bwMode="auto">
          <a:xfrm>
            <a:off x="6157913" y="477202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93" name="Rectangle 25"/>
          <p:cNvSpPr>
            <a:spLocks noChangeArrowheads="1"/>
          </p:cNvSpPr>
          <p:nvPr/>
        </p:nvSpPr>
        <p:spPr bwMode="auto">
          <a:xfrm>
            <a:off x="1066800" y="1295400"/>
            <a:ext cx="49267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Take a local maximum of this function</a:t>
            </a:r>
            <a:endParaRPr lang="ru-RU" sz="2400" dirty="0"/>
          </a:p>
        </p:txBody>
      </p:sp>
      <p:sp>
        <p:nvSpPr>
          <p:cNvPr id="58394" name="Rectangle 26"/>
          <p:cNvSpPr>
            <a:spLocks noChangeArrowheads="1"/>
          </p:cNvSpPr>
          <p:nvPr/>
        </p:nvSpPr>
        <p:spPr bwMode="auto">
          <a:xfrm>
            <a:off x="685800" y="1981200"/>
            <a:ext cx="75565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Arial"/>
              <a:buChar char="•"/>
            </a:pPr>
            <a:r>
              <a:rPr lang="en-US" sz="2800" dirty="0">
                <a:cs typeface="Arial" charset="0"/>
              </a:rPr>
              <a:t>Observation</a:t>
            </a:r>
            <a:r>
              <a:rPr lang="en-US" sz="2400" dirty="0"/>
              <a:t>: region size, for which the maximum is achieved, should be </a:t>
            </a:r>
            <a:r>
              <a:rPr lang="en-US" sz="2400" i="1" dirty="0" smtClean="0"/>
              <a:t>co-variant</a:t>
            </a:r>
            <a:r>
              <a:rPr lang="en-US" sz="2400" dirty="0" smtClean="0"/>
              <a:t> with </a:t>
            </a:r>
            <a:r>
              <a:rPr lang="en-US" sz="2400" dirty="0"/>
              <a:t>image scale.</a:t>
            </a:r>
          </a:p>
        </p:txBody>
      </p: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1219200" y="4953000"/>
            <a:ext cx="404813" cy="1371600"/>
            <a:chOff x="768" y="3456"/>
            <a:chExt cx="255" cy="864"/>
          </a:xfrm>
        </p:grpSpPr>
        <p:sp>
          <p:nvSpPr>
            <p:cNvPr id="119824" name="Line 28"/>
            <p:cNvSpPr>
              <a:spLocks noChangeShapeType="1"/>
            </p:cNvSpPr>
            <p:nvPr/>
          </p:nvSpPr>
          <p:spPr bwMode="auto">
            <a:xfrm>
              <a:off x="864" y="3456"/>
              <a:ext cx="0" cy="62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25" name="Text Box 30"/>
            <p:cNvSpPr txBox="1">
              <a:spLocks noChangeArrowheads="1"/>
            </p:cNvSpPr>
            <p:nvPr/>
          </p:nvSpPr>
          <p:spPr bwMode="auto">
            <a:xfrm>
              <a:off x="768" y="4032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0000"/>
                  </a:solidFill>
                </a:rPr>
                <a:t>s</a:t>
              </a:r>
              <a:r>
                <a:rPr lang="en-US" sz="1800" baseline="-25000">
                  <a:solidFill>
                    <a:srgbClr val="FF0000"/>
                  </a:solidFill>
                </a:rPr>
                <a:t>1</a:t>
              </a:r>
              <a:endParaRPr lang="ru-RU" sz="1800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6096000" y="4953000"/>
            <a:ext cx="404813" cy="1371600"/>
            <a:chOff x="3840" y="3456"/>
            <a:chExt cx="255" cy="864"/>
          </a:xfrm>
        </p:grpSpPr>
        <p:sp>
          <p:nvSpPr>
            <p:cNvPr id="119822" name="Line 29"/>
            <p:cNvSpPr>
              <a:spLocks noChangeShapeType="1"/>
            </p:cNvSpPr>
            <p:nvPr/>
          </p:nvSpPr>
          <p:spPr bwMode="auto">
            <a:xfrm>
              <a:off x="3936" y="3456"/>
              <a:ext cx="0" cy="62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823" name="Text Box 31"/>
            <p:cNvSpPr txBox="1">
              <a:spLocks noChangeArrowheads="1"/>
            </p:cNvSpPr>
            <p:nvPr/>
          </p:nvSpPr>
          <p:spPr bwMode="auto">
            <a:xfrm>
              <a:off x="3840" y="4032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0000"/>
                  </a:solidFill>
                </a:rPr>
                <a:t>s</a:t>
              </a:r>
              <a:r>
                <a:rPr lang="en-US" sz="1800" baseline="-25000">
                  <a:solidFill>
                    <a:srgbClr val="FF0000"/>
                  </a:solidFill>
                </a:rPr>
                <a:t>2</a:t>
              </a:r>
              <a:endParaRPr lang="ru-RU" sz="1800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58404" name="Text Box 36"/>
          <p:cNvSpPr txBox="1">
            <a:spLocks noChangeArrowheads="1"/>
          </p:cNvSpPr>
          <p:nvPr/>
        </p:nvSpPr>
        <p:spPr bwMode="auto">
          <a:xfrm>
            <a:off x="1447800" y="3124200"/>
            <a:ext cx="6553200" cy="8302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cs typeface="Arial" charset="0"/>
              </a:rPr>
              <a:t>Important:</a:t>
            </a:r>
            <a:r>
              <a:rPr lang="en-US"/>
              <a:t> this scale invariant region size is found in each image </a:t>
            </a:r>
            <a:r>
              <a:rPr lang="en-US">
                <a:solidFill>
                  <a:schemeClr val="accent2"/>
                </a:solidFill>
              </a:rPr>
              <a:t>independently</a:t>
            </a:r>
            <a:r>
              <a:rPr lang="en-US"/>
              <a:t>!</a:t>
            </a:r>
            <a:endParaRPr lang="ru-RU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15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1" grpId="0" animBg="1"/>
      <p:bldP spid="58392" grpId="0" animBg="1"/>
      <p:bldP spid="58393" grpId="0" autoUpdateAnimBg="0"/>
      <p:bldP spid="58394" grpId="0" autoUpdateAnimBg="0"/>
      <p:bldP spid="5840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 charset="0"/>
              </a:rPr>
              <a:t>Scale Invariant Detection</a:t>
            </a:r>
            <a:endParaRPr lang="ru-RU" dirty="0">
              <a:cs typeface="Times New Roman" charset="0"/>
            </a:endParaRP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1066800"/>
          </a:xfrm>
        </p:spPr>
        <p:txBody>
          <a:bodyPr/>
          <a:lstStyle/>
          <a:p>
            <a:pPr eaLnBrk="1" hangingPunct="1"/>
            <a:r>
              <a:rPr lang="en-US" sz="2800" dirty="0">
                <a:cs typeface="Times New Roman" charset="0"/>
              </a:rPr>
              <a:t>A </a:t>
            </a:r>
            <a:r>
              <a:rPr lang="ja-JP" altLang="en-US" sz="2800" dirty="0">
                <a:cs typeface="Times New Roman" charset="0"/>
              </a:rPr>
              <a:t>“</a:t>
            </a:r>
            <a:r>
              <a:rPr lang="en-US" sz="2800" dirty="0">
                <a:cs typeface="Times New Roman" charset="0"/>
              </a:rPr>
              <a:t>good</a:t>
            </a:r>
            <a:r>
              <a:rPr lang="ja-JP" altLang="en-US" sz="2800" dirty="0">
                <a:cs typeface="Times New Roman" charset="0"/>
              </a:rPr>
              <a:t>”</a:t>
            </a:r>
            <a:r>
              <a:rPr lang="en-US" sz="2800" dirty="0">
                <a:cs typeface="Times New Roman" charset="0"/>
              </a:rPr>
              <a:t> function for scale detection:</a:t>
            </a:r>
            <a:br>
              <a:rPr lang="en-US" sz="2800" dirty="0">
                <a:cs typeface="Times New Roman" charset="0"/>
              </a:rPr>
            </a:br>
            <a:r>
              <a:rPr lang="en-US" sz="2800" dirty="0">
                <a:cs typeface="Times New Roman" charset="0"/>
              </a:rPr>
              <a:t>    has one stable sharp peak</a:t>
            </a:r>
          </a:p>
        </p:txBody>
      </p:sp>
      <p:grpSp>
        <p:nvGrpSpPr>
          <p:cNvPr id="121860" name="Group 69"/>
          <p:cNvGrpSpPr>
            <a:grpSpLocks/>
          </p:cNvGrpSpPr>
          <p:nvPr/>
        </p:nvGrpSpPr>
        <p:grpSpPr bwMode="auto">
          <a:xfrm>
            <a:off x="498475" y="2667000"/>
            <a:ext cx="2503488" cy="1246188"/>
            <a:chOff x="3024" y="1584"/>
            <a:chExt cx="2020" cy="1045"/>
          </a:xfrm>
        </p:grpSpPr>
        <p:grpSp>
          <p:nvGrpSpPr>
            <p:cNvPr id="121882" name="Group 64"/>
            <p:cNvGrpSpPr>
              <a:grpSpLocks/>
            </p:cNvGrpSpPr>
            <p:nvPr/>
          </p:nvGrpSpPr>
          <p:grpSpPr bwMode="auto">
            <a:xfrm>
              <a:off x="3024" y="1584"/>
              <a:ext cx="2020" cy="1045"/>
              <a:chOff x="2496" y="1536"/>
              <a:chExt cx="2020" cy="1045"/>
            </a:xfrm>
          </p:grpSpPr>
          <p:sp>
            <p:nvSpPr>
              <p:cNvPr id="121884" name="Line 45"/>
              <p:cNvSpPr>
                <a:spLocks noChangeShapeType="1"/>
              </p:cNvSpPr>
              <p:nvPr/>
            </p:nvSpPr>
            <p:spPr bwMode="auto">
              <a:xfrm>
                <a:off x="2697" y="2253"/>
                <a:ext cx="15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885" name="Line 46"/>
              <p:cNvSpPr>
                <a:spLocks noChangeShapeType="1"/>
              </p:cNvSpPr>
              <p:nvPr/>
            </p:nvSpPr>
            <p:spPr bwMode="auto">
              <a:xfrm flipV="1">
                <a:off x="2697" y="1604"/>
                <a:ext cx="0" cy="64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886" name="Text Box 47"/>
              <p:cNvSpPr txBox="1">
                <a:spLocks noChangeArrowheads="1"/>
              </p:cNvSpPr>
              <p:nvPr/>
            </p:nvSpPr>
            <p:spPr bwMode="auto">
              <a:xfrm>
                <a:off x="2496" y="1536"/>
                <a:ext cx="208" cy="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i="1">
                    <a:solidFill>
                      <a:srgbClr val="009900"/>
                    </a:solidFill>
                  </a:rPr>
                  <a:t>f</a:t>
                </a:r>
                <a:endParaRPr lang="ru-RU" sz="1800" i="1">
                  <a:solidFill>
                    <a:srgbClr val="009900"/>
                  </a:solidFill>
                </a:endParaRPr>
              </a:p>
            </p:txBody>
          </p:sp>
          <p:sp>
            <p:nvSpPr>
              <p:cNvPr id="121887" name="Text Box 48"/>
              <p:cNvSpPr txBox="1">
                <a:spLocks noChangeArrowheads="1"/>
              </p:cNvSpPr>
              <p:nvPr/>
            </p:nvSpPr>
            <p:spPr bwMode="auto">
              <a:xfrm>
                <a:off x="3563" y="2273"/>
                <a:ext cx="953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solidFill>
                      <a:srgbClr val="009900"/>
                    </a:solidFill>
                  </a:rPr>
                  <a:t>region size</a:t>
                </a:r>
                <a:endParaRPr lang="ru-RU" sz="1800">
                  <a:solidFill>
                    <a:srgbClr val="009900"/>
                  </a:solidFill>
                </a:endParaRPr>
              </a:p>
            </p:txBody>
          </p:sp>
          <p:sp>
            <p:nvSpPr>
              <p:cNvPr id="121888" name="Oval 50"/>
              <p:cNvSpPr>
                <a:spLocks noChangeArrowheads="1"/>
              </p:cNvSpPr>
              <p:nvPr/>
            </p:nvSpPr>
            <p:spPr bwMode="auto">
              <a:xfrm>
                <a:off x="3216" y="1665"/>
                <a:ext cx="960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889" name="Freeform 59"/>
              <p:cNvSpPr>
                <a:spLocks/>
              </p:cNvSpPr>
              <p:nvPr/>
            </p:nvSpPr>
            <p:spPr bwMode="auto">
              <a:xfrm>
                <a:off x="2832" y="1672"/>
                <a:ext cx="1632" cy="440"/>
              </a:xfrm>
              <a:custGeom>
                <a:avLst/>
                <a:gdLst>
                  <a:gd name="T0" fmla="*/ 0 w 1632"/>
                  <a:gd name="T1" fmla="*/ 440 h 440"/>
                  <a:gd name="T2" fmla="*/ 240 w 1632"/>
                  <a:gd name="T3" fmla="*/ 104 h 440"/>
                  <a:gd name="T4" fmla="*/ 912 w 1632"/>
                  <a:gd name="T5" fmla="*/ 8 h 440"/>
                  <a:gd name="T6" fmla="*/ 1392 w 1632"/>
                  <a:gd name="T7" fmla="*/ 56 h 440"/>
                  <a:gd name="T8" fmla="*/ 1632 w 1632"/>
                  <a:gd name="T9" fmla="*/ 152 h 4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32"/>
                  <a:gd name="T16" fmla="*/ 0 h 440"/>
                  <a:gd name="T17" fmla="*/ 1632 w 1632"/>
                  <a:gd name="T18" fmla="*/ 440 h 4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32" h="440">
                    <a:moveTo>
                      <a:pt x="0" y="440"/>
                    </a:moveTo>
                    <a:cubicBezTo>
                      <a:pt x="44" y="308"/>
                      <a:pt x="88" y="176"/>
                      <a:pt x="240" y="104"/>
                    </a:cubicBezTo>
                    <a:cubicBezTo>
                      <a:pt x="392" y="32"/>
                      <a:pt x="720" y="16"/>
                      <a:pt x="912" y="8"/>
                    </a:cubicBezTo>
                    <a:cubicBezTo>
                      <a:pt x="1104" y="0"/>
                      <a:pt x="1272" y="32"/>
                      <a:pt x="1392" y="56"/>
                    </a:cubicBezTo>
                    <a:cubicBezTo>
                      <a:pt x="1512" y="80"/>
                      <a:pt x="1572" y="116"/>
                      <a:pt x="1632" y="15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1883" name="Text Box 65"/>
            <p:cNvSpPr txBox="1">
              <a:spLocks noChangeArrowheads="1"/>
            </p:cNvSpPr>
            <p:nvPr/>
          </p:nvSpPr>
          <p:spPr bwMode="auto">
            <a:xfrm>
              <a:off x="3788" y="1921"/>
              <a:ext cx="67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i="1">
                  <a:solidFill>
                    <a:schemeClr val="accent2"/>
                  </a:solidFill>
                </a:rPr>
                <a:t>bad</a:t>
              </a:r>
              <a:endParaRPr lang="ru-RU" sz="2000" i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21861" name="Group 70"/>
          <p:cNvGrpSpPr>
            <a:grpSpLocks/>
          </p:cNvGrpSpPr>
          <p:nvPr/>
        </p:nvGrpSpPr>
        <p:grpSpPr bwMode="auto">
          <a:xfrm>
            <a:off x="3241675" y="2590800"/>
            <a:ext cx="2701925" cy="1358900"/>
            <a:chOff x="3024" y="2640"/>
            <a:chExt cx="1976" cy="1005"/>
          </a:xfrm>
        </p:grpSpPr>
        <p:grpSp>
          <p:nvGrpSpPr>
            <p:cNvPr id="121872" name="Group 63"/>
            <p:cNvGrpSpPr>
              <a:grpSpLocks/>
            </p:cNvGrpSpPr>
            <p:nvPr/>
          </p:nvGrpSpPr>
          <p:grpSpPr bwMode="auto">
            <a:xfrm>
              <a:off x="3024" y="2640"/>
              <a:ext cx="1976" cy="1005"/>
              <a:chOff x="2736" y="2544"/>
              <a:chExt cx="1976" cy="1005"/>
            </a:xfrm>
          </p:grpSpPr>
          <p:sp>
            <p:nvSpPr>
              <p:cNvPr id="121874" name="Line 53"/>
              <p:cNvSpPr>
                <a:spLocks noChangeShapeType="1"/>
              </p:cNvSpPr>
              <p:nvPr/>
            </p:nvSpPr>
            <p:spPr bwMode="auto">
              <a:xfrm>
                <a:off x="2937" y="3261"/>
                <a:ext cx="15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875" name="Line 54"/>
              <p:cNvSpPr>
                <a:spLocks noChangeShapeType="1"/>
              </p:cNvSpPr>
              <p:nvPr/>
            </p:nvSpPr>
            <p:spPr bwMode="auto">
              <a:xfrm flipV="1">
                <a:off x="2937" y="2612"/>
                <a:ext cx="0" cy="64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876" name="Text Box 55"/>
              <p:cNvSpPr txBox="1">
                <a:spLocks noChangeArrowheads="1"/>
              </p:cNvSpPr>
              <p:nvPr/>
            </p:nvSpPr>
            <p:spPr bwMode="auto">
              <a:xfrm>
                <a:off x="2736" y="2544"/>
                <a:ext cx="207" cy="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i="1">
                    <a:solidFill>
                      <a:srgbClr val="009900"/>
                    </a:solidFill>
                  </a:rPr>
                  <a:t>f</a:t>
                </a:r>
                <a:endParaRPr lang="ru-RU" sz="1800" i="1">
                  <a:solidFill>
                    <a:srgbClr val="009900"/>
                  </a:solidFill>
                </a:endParaRPr>
              </a:p>
            </p:txBody>
          </p:sp>
          <p:sp>
            <p:nvSpPr>
              <p:cNvPr id="121877" name="Text Box 56"/>
              <p:cNvSpPr txBox="1">
                <a:spLocks noChangeArrowheads="1"/>
              </p:cNvSpPr>
              <p:nvPr/>
            </p:nvSpPr>
            <p:spPr bwMode="auto">
              <a:xfrm>
                <a:off x="3848" y="3278"/>
                <a:ext cx="864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solidFill>
                      <a:srgbClr val="009900"/>
                    </a:solidFill>
                  </a:rPr>
                  <a:t>region size</a:t>
                </a:r>
                <a:endParaRPr lang="ru-RU" sz="1800">
                  <a:solidFill>
                    <a:srgbClr val="009900"/>
                  </a:solidFill>
                </a:endParaRPr>
              </a:p>
            </p:txBody>
          </p:sp>
          <p:sp>
            <p:nvSpPr>
              <p:cNvPr id="121878" name="Oval 58"/>
              <p:cNvSpPr>
                <a:spLocks noChangeArrowheads="1"/>
              </p:cNvSpPr>
              <p:nvPr/>
            </p:nvSpPr>
            <p:spPr bwMode="auto">
              <a:xfrm>
                <a:off x="3216" y="2736"/>
                <a:ext cx="77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879" name="Freeform 60"/>
              <p:cNvSpPr>
                <a:spLocks/>
              </p:cNvSpPr>
              <p:nvPr/>
            </p:nvSpPr>
            <p:spPr bwMode="auto">
              <a:xfrm>
                <a:off x="3120" y="2688"/>
                <a:ext cx="1344" cy="384"/>
              </a:xfrm>
              <a:custGeom>
                <a:avLst/>
                <a:gdLst>
                  <a:gd name="T0" fmla="*/ 0 w 1344"/>
                  <a:gd name="T1" fmla="*/ 384 h 384"/>
                  <a:gd name="T2" fmla="*/ 144 w 1344"/>
                  <a:gd name="T3" fmla="*/ 96 h 384"/>
                  <a:gd name="T4" fmla="*/ 576 w 1344"/>
                  <a:gd name="T5" fmla="*/ 288 h 384"/>
                  <a:gd name="T6" fmla="*/ 912 w 1344"/>
                  <a:gd name="T7" fmla="*/ 144 h 384"/>
                  <a:gd name="T8" fmla="*/ 1056 w 1344"/>
                  <a:gd name="T9" fmla="*/ 288 h 384"/>
                  <a:gd name="T10" fmla="*/ 1152 w 1344"/>
                  <a:gd name="T11" fmla="*/ 0 h 384"/>
                  <a:gd name="T12" fmla="*/ 1344 w 1344"/>
                  <a:gd name="T13" fmla="*/ 288 h 3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4"/>
                  <a:gd name="T22" fmla="*/ 0 h 384"/>
                  <a:gd name="T23" fmla="*/ 1344 w 1344"/>
                  <a:gd name="T24" fmla="*/ 384 h 3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4" h="384">
                    <a:moveTo>
                      <a:pt x="0" y="384"/>
                    </a:moveTo>
                    <a:cubicBezTo>
                      <a:pt x="24" y="248"/>
                      <a:pt x="48" y="112"/>
                      <a:pt x="144" y="96"/>
                    </a:cubicBezTo>
                    <a:cubicBezTo>
                      <a:pt x="240" y="80"/>
                      <a:pt x="448" y="280"/>
                      <a:pt x="576" y="288"/>
                    </a:cubicBezTo>
                    <a:cubicBezTo>
                      <a:pt x="704" y="296"/>
                      <a:pt x="832" y="144"/>
                      <a:pt x="912" y="144"/>
                    </a:cubicBezTo>
                    <a:cubicBezTo>
                      <a:pt x="992" y="144"/>
                      <a:pt x="1016" y="312"/>
                      <a:pt x="1056" y="288"/>
                    </a:cubicBezTo>
                    <a:cubicBezTo>
                      <a:pt x="1096" y="264"/>
                      <a:pt x="1104" y="0"/>
                      <a:pt x="1152" y="0"/>
                    </a:cubicBezTo>
                    <a:cubicBezTo>
                      <a:pt x="1200" y="0"/>
                      <a:pt x="1272" y="144"/>
                      <a:pt x="1344" y="28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880" name="Oval 61"/>
              <p:cNvSpPr>
                <a:spLocks noChangeArrowheads="1"/>
              </p:cNvSpPr>
              <p:nvPr/>
            </p:nvSpPr>
            <p:spPr bwMode="auto">
              <a:xfrm>
                <a:off x="4011" y="2798"/>
                <a:ext cx="77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881" name="Oval 62"/>
              <p:cNvSpPr>
                <a:spLocks noChangeArrowheads="1"/>
              </p:cNvSpPr>
              <p:nvPr/>
            </p:nvSpPr>
            <p:spPr bwMode="auto">
              <a:xfrm>
                <a:off x="4240" y="2661"/>
                <a:ext cx="77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1873" name="Text Box 67"/>
            <p:cNvSpPr txBox="1">
              <a:spLocks noChangeArrowheads="1"/>
            </p:cNvSpPr>
            <p:nvPr/>
          </p:nvSpPr>
          <p:spPr bwMode="auto">
            <a:xfrm>
              <a:off x="3787" y="3024"/>
              <a:ext cx="485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i="1">
                  <a:solidFill>
                    <a:schemeClr val="accent2"/>
                  </a:solidFill>
                </a:rPr>
                <a:t>bad</a:t>
              </a:r>
              <a:endParaRPr lang="ru-RU" sz="2000" i="1">
                <a:solidFill>
                  <a:schemeClr val="accent2"/>
                </a:solidFill>
              </a:endParaRPr>
            </a:p>
          </p:txBody>
        </p:sp>
      </p:grpSp>
      <p:grpSp>
        <p:nvGrpSpPr>
          <p:cNvPr id="121862" name="Group 71"/>
          <p:cNvGrpSpPr>
            <a:grpSpLocks/>
          </p:cNvGrpSpPr>
          <p:nvPr/>
        </p:nvGrpSpPr>
        <p:grpSpPr bwMode="auto">
          <a:xfrm>
            <a:off x="6061075" y="2590800"/>
            <a:ext cx="2701925" cy="1303338"/>
            <a:chOff x="192" y="1632"/>
            <a:chExt cx="1976" cy="1024"/>
          </a:xfrm>
        </p:grpSpPr>
        <p:grpSp>
          <p:nvGrpSpPr>
            <p:cNvPr id="121864" name="Group 43"/>
            <p:cNvGrpSpPr>
              <a:grpSpLocks/>
            </p:cNvGrpSpPr>
            <p:nvPr/>
          </p:nvGrpSpPr>
          <p:grpSpPr bwMode="auto">
            <a:xfrm>
              <a:off x="192" y="1632"/>
              <a:ext cx="1976" cy="1024"/>
              <a:chOff x="480" y="1553"/>
              <a:chExt cx="2445" cy="1439"/>
            </a:xfrm>
          </p:grpSpPr>
          <p:sp>
            <p:nvSpPr>
              <p:cNvPr id="121866" name="Line 33"/>
              <p:cNvSpPr>
                <a:spLocks noChangeShapeType="1"/>
              </p:cNvSpPr>
              <p:nvPr/>
            </p:nvSpPr>
            <p:spPr bwMode="auto">
              <a:xfrm>
                <a:off x="729" y="2561"/>
                <a:ext cx="19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867" name="Line 34"/>
              <p:cNvSpPr>
                <a:spLocks noChangeShapeType="1"/>
              </p:cNvSpPr>
              <p:nvPr/>
            </p:nvSpPr>
            <p:spPr bwMode="auto">
              <a:xfrm flipV="1">
                <a:off x="729" y="1649"/>
                <a:ext cx="0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868" name="Text Box 35"/>
              <p:cNvSpPr txBox="1">
                <a:spLocks noChangeArrowheads="1"/>
              </p:cNvSpPr>
              <p:nvPr/>
            </p:nvSpPr>
            <p:spPr bwMode="auto">
              <a:xfrm>
                <a:off x="480" y="1553"/>
                <a:ext cx="256" cy="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i="1">
                    <a:solidFill>
                      <a:srgbClr val="009900"/>
                    </a:solidFill>
                  </a:rPr>
                  <a:t>f</a:t>
                </a:r>
                <a:endParaRPr lang="ru-RU" sz="1800" i="1">
                  <a:solidFill>
                    <a:srgbClr val="009900"/>
                  </a:solidFill>
                </a:endParaRPr>
              </a:p>
            </p:txBody>
          </p:sp>
          <p:sp>
            <p:nvSpPr>
              <p:cNvPr id="121869" name="Text Box 36"/>
              <p:cNvSpPr txBox="1">
                <a:spLocks noChangeArrowheads="1"/>
              </p:cNvSpPr>
              <p:nvPr/>
            </p:nvSpPr>
            <p:spPr bwMode="auto">
              <a:xfrm>
                <a:off x="1856" y="2587"/>
                <a:ext cx="1069" cy="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solidFill>
                      <a:srgbClr val="009900"/>
                    </a:solidFill>
                  </a:rPr>
                  <a:t>region size</a:t>
                </a:r>
                <a:endParaRPr lang="ru-RU" sz="1800">
                  <a:solidFill>
                    <a:srgbClr val="009900"/>
                  </a:solidFill>
                </a:endParaRPr>
              </a:p>
            </p:txBody>
          </p:sp>
          <p:sp>
            <p:nvSpPr>
              <p:cNvPr id="121870" name="Freeform 38"/>
              <p:cNvSpPr>
                <a:spLocks/>
              </p:cNvSpPr>
              <p:nvPr/>
            </p:nvSpPr>
            <p:spPr bwMode="auto">
              <a:xfrm>
                <a:off x="960" y="1849"/>
                <a:ext cx="1632" cy="568"/>
              </a:xfrm>
              <a:custGeom>
                <a:avLst/>
                <a:gdLst>
                  <a:gd name="T0" fmla="*/ 0 w 1632"/>
                  <a:gd name="T1" fmla="*/ 568 h 568"/>
                  <a:gd name="T2" fmla="*/ 288 w 1632"/>
                  <a:gd name="T3" fmla="*/ 40 h 568"/>
                  <a:gd name="T4" fmla="*/ 912 w 1632"/>
                  <a:gd name="T5" fmla="*/ 328 h 568"/>
                  <a:gd name="T6" fmla="*/ 1392 w 1632"/>
                  <a:gd name="T7" fmla="*/ 472 h 568"/>
                  <a:gd name="T8" fmla="*/ 1632 w 1632"/>
                  <a:gd name="T9" fmla="*/ 520 h 5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32"/>
                  <a:gd name="T16" fmla="*/ 0 h 568"/>
                  <a:gd name="T17" fmla="*/ 1632 w 1632"/>
                  <a:gd name="T18" fmla="*/ 568 h 5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32" h="568">
                    <a:moveTo>
                      <a:pt x="0" y="568"/>
                    </a:moveTo>
                    <a:cubicBezTo>
                      <a:pt x="68" y="324"/>
                      <a:pt x="136" y="80"/>
                      <a:pt x="288" y="40"/>
                    </a:cubicBezTo>
                    <a:cubicBezTo>
                      <a:pt x="440" y="0"/>
                      <a:pt x="728" y="256"/>
                      <a:pt x="912" y="328"/>
                    </a:cubicBezTo>
                    <a:cubicBezTo>
                      <a:pt x="1096" y="400"/>
                      <a:pt x="1272" y="440"/>
                      <a:pt x="1392" y="472"/>
                    </a:cubicBezTo>
                    <a:cubicBezTo>
                      <a:pt x="1512" y="504"/>
                      <a:pt x="1572" y="512"/>
                      <a:pt x="1632" y="52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871" name="Oval 39"/>
              <p:cNvSpPr>
                <a:spLocks noChangeArrowheads="1"/>
              </p:cNvSpPr>
              <p:nvPr/>
            </p:nvSpPr>
            <p:spPr bwMode="auto">
              <a:xfrm>
                <a:off x="1248" y="1841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1865" name="Text Box 68"/>
            <p:cNvSpPr txBox="1">
              <a:spLocks noChangeArrowheads="1"/>
            </p:cNvSpPr>
            <p:nvPr/>
          </p:nvSpPr>
          <p:spPr bwMode="auto">
            <a:xfrm>
              <a:off x="1152" y="1728"/>
              <a:ext cx="67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i="1">
                  <a:solidFill>
                    <a:schemeClr val="accent2"/>
                  </a:solidFill>
                </a:rPr>
                <a:t>Good </a:t>
              </a:r>
              <a:r>
                <a:rPr lang="en-US" sz="2000">
                  <a:solidFill>
                    <a:schemeClr val="accent2"/>
                  </a:solidFill>
                </a:rPr>
                <a:t>!</a:t>
              </a:r>
              <a:endParaRPr lang="ru-RU" sz="2000">
                <a:solidFill>
                  <a:schemeClr val="accent2"/>
                </a:solidFill>
              </a:endParaRPr>
            </a:p>
          </p:txBody>
        </p:sp>
      </p:grpSp>
      <p:sp>
        <p:nvSpPr>
          <p:cNvPr id="121863" name="Rectangle 72"/>
          <p:cNvSpPr>
            <a:spLocks noChangeArrowheads="1"/>
          </p:cNvSpPr>
          <p:nvPr/>
        </p:nvSpPr>
        <p:spPr bwMode="auto">
          <a:xfrm>
            <a:off x="762000" y="4419600"/>
            <a:ext cx="8001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For usual images: a good function would be </a:t>
            </a:r>
            <a:r>
              <a:rPr lang="en-US" sz="2800" dirty="0" smtClean="0"/>
              <a:t>one </a:t>
            </a:r>
            <a:r>
              <a:rPr lang="en-US" sz="2800" dirty="0"/>
              <a:t>which responds to contrast (sharp local intensity change)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71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 charset="0"/>
              </a:rPr>
              <a:t>Scale Invariant Detection</a:t>
            </a:r>
            <a:endParaRPr lang="ru-RU" dirty="0">
              <a:cs typeface="Times New Roman" charset="0"/>
            </a:endParaRPr>
          </a:p>
        </p:txBody>
      </p:sp>
      <p:sp>
        <p:nvSpPr>
          <p:cNvPr id="1239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7772400" cy="1066800"/>
          </a:xfrm>
        </p:spPr>
        <p:txBody>
          <a:bodyPr/>
          <a:lstStyle/>
          <a:p>
            <a:pPr eaLnBrk="1" hangingPunct="1"/>
            <a:r>
              <a:rPr lang="en-US" sz="2800" dirty="0">
                <a:cs typeface="Times New Roman" charset="0"/>
              </a:rPr>
              <a:t>Functions for determining scale</a:t>
            </a:r>
          </a:p>
        </p:txBody>
      </p:sp>
      <p:graphicFrame>
        <p:nvGraphicFramePr>
          <p:cNvPr id="1239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258487"/>
              </p:ext>
            </p:extLst>
          </p:nvPr>
        </p:nvGraphicFramePr>
        <p:xfrm>
          <a:off x="1295400" y="5259388"/>
          <a:ext cx="3276600" cy="91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75" name="Equation" r:id="rId4" imgW="1460160" imgH="406080" progId="Equation.DSMT4">
                  <p:embed/>
                </p:oleObj>
              </mc:Choice>
              <mc:Fallback>
                <p:oleObj name="Equation" r:id="rId4" imgW="146016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259388"/>
                        <a:ext cx="3276600" cy="912812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511282"/>
              </p:ext>
            </p:extLst>
          </p:nvPr>
        </p:nvGraphicFramePr>
        <p:xfrm>
          <a:off x="457200" y="2362200"/>
          <a:ext cx="43116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76" name="Equation" r:id="rId6" imgW="2120760" imgH="279360" progId="Equation.DSMT4">
                  <p:embed/>
                </p:oleObj>
              </mc:Choice>
              <mc:Fallback>
                <p:oleObj name="Equation" r:id="rId6" imgW="212076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362200"/>
                        <a:ext cx="4311650" cy="56991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773977"/>
              </p:ext>
            </p:extLst>
          </p:nvPr>
        </p:nvGraphicFramePr>
        <p:xfrm>
          <a:off x="457200" y="3565525"/>
          <a:ext cx="38862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77" name="Equation" r:id="rId8" imgW="1917360" imgH="203040" progId="Equation.DSMT4">
                  <p:embed/>
                </p:oleObj>
              </mc:Choice>
              <mc:Fallback>
                <p:oleObj name="Equation" r:id="rId8" imgW="19173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565525"/>
                        <a:ext cx="3886200" cy="41116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0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0945049"/>
              </p:ext>
            </p:extLst>
          </p:nvPr>
        </p:nvGraphicFramePr>
        <p:xfrm>
          <a:off x="5715000" y="1219200"/>
          <a:ext cx="3084513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78" name="Equation" r:id="rId10" imgW="1206360" imgH="203040" progId="Equation.3">
                  <p:embed/>
                </p:oleObj>
              </mc:Choice>
              <mc:Fallback>
                <p:oleObj name="Equation" r:id="rId10" imgW="12063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219200"/>
                        <a:ext cx="3084513" cy="520700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12" name="Text Box 39"/>
          <p:cNvSpPr txBox="1">
            <a:spLocks noChangeArrowheads="1"/>
          </p:cNvSpPr>
          <p:nvPr/>
        </p:nvSpPr>
        <p:spPr bwMode="auto">
          <a:xfrm>
            <a:off x="398463" y="175260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Kernels:</a:t>
            </a:r>
            <a:endParaRPr lang="ru-RU" sz="1800"/>
          </a:p>
        </p:txBody>
      </p:sp>
      <p:sp>
        <p:nvSpPr>
          <p:cNvPr id="123913" name="Text Box 42"/>
          <p:cNvSpPr txBox="1">
            <a:spLocks noChangeArrowheads="1"/>
          </p:cNvSpPr>
          <p:nvPr/>
        </p:nvSpPr>
        <p:spPr bwMode="auto">
          <a:xfrm>
            <a:off x="542925" y="4699000"/>
            <a:ext cx="17986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where Gaussian</a:t>
            </a:r>
            <a:endParaRPr lang="ru-RU" sz="2000"/>
          </a:p>
        </p:txBody>
      </p:sp>
      <p:pic>
        <p:nvPicPr>
          <p:cNvPr id="123914" name="Picture 4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57400"/>
            <a:ext cx="38100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5" name="Text Box 44"/>
          <p:cNvSpPr txBox="1">
            <a:spLocks noChangeArrowheads="1"/>
          </p:cNvSpPr>
          <p:nvPr/>
        </p:nvSpPr>
        <p:spPr bwMode="auto">
          <a:xfrm>
            <a:off x="5105400" y="5461000"/>
            <a:ext cx="3810000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cs typeface="Arial" charset="0"/>
              </a:rPr>
              <a:t>Note: </a:t>
            </a:r>
            <a:r>
              <a:rPr lang="en-US" sz="2000"/>
              <a:t>both kernels are invariant to </a:t>
            </a:r>
            <a:r>
              <a:rPr lang="en-US" sz="2000" i="1"/>
              <a:t>scale</a:t>
            </a:r>
            <a:r>
              <a:rPr lang="en-US" sz="2000"/>
              <a:t> and </a:t>
            </a:r>
            <a:r>
              <a:rPr lang="en-US" sz="2000" i="1"/>
              <a:t>rotation</a:t>
            </a:r>
            <a:endParaRPr lang="ru-RU" sz="2000" i="1"/>
          </a:p>
        </p:txBody>
      </p:sp>
      <p:sp>
        <p:nvSpPr>
          <p:cNvPr id="123916" name="Text Box 45"/>
          <p:cNvSpPr txBox="1">
            <a:spLocks noChangeArrowheads="1"/>
          </p:cNvSpPr>
          <p:nvPr/>
        </p:nvSpPr>
        <p:spPr bwMode="auto">
          <a:xfrm>
            <a:off x="609600" y="2895600"/>
            <a:ext cx="1352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CC"/>
                </a:solidFill>
              </a:rPr>
              <a:t>(Laplacian)</a:t>
            </a:r>
            <a:endParaRPr lang="ru-RU" sz="2000">
              <a:solidFill>
                <a:srgbClr val="0033CC"/>
              </a:solidFill>
            </a:endParaRPr>
          </a:p>
        </p:txBody>
      </p:sp>
      <p:sp>
        <p:nvSpPr>
          <p:cNvPr id="123917" name="Text Box 46"/>
          <p:cNvSpPr txBox="1">
            <a:spLocks noChangeArrowheads="1"/>
          </p:cNvSpPr>
          <p:nvPr/>
        </p:nvSpPr>
        <p:spPr bwMode="auto">
          <a:xfrm>
            <a:off x="549275" y="3946525"/>
            <a:ext cx="2803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CC"/>
                </a:solidFill>
              </a:rPr>
              <a:t>(Difference of Gaussians)</a:t>
            </a:r>
            <a:endParaRPr lang="ru-RU" sz="2000">
              <a:solidFill>
                <a:srgbClr val="0033CC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7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 charset="0"/>
              </a:rPr>
              <a:t>Scale Invariant Detectors</a:t>
            </a:r>
            <a:endParaRPr lang="ru-RU" dirty="0">
              <a:cs typeface="Times New Roman" charset="0"/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4191000" cy="205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33CC"/>
                </a:solidFill>
                <a:cs typeface="Arial" charset="0"/>
              </a:rPr>
              <a:t>Harris-Laplacian</a:t>
            </a:r>
            <a:r>
              <a:rPr lang="en-US" sz="2800" baseline="30000" dirty="0">
                <a:cs typeface="Arial" charset="0"/>
              </a:rPr>
              <a:t>1</a:t>
            </a:r>
            <a:r>
              <a:rPr lang="en-US" sz="2800" dirty="0">
                <a:cs typeface="Arial" charset="0"/>
              </a:rPr>
              <a:t/>
            </a:r>
            <a:br>
              <a:rPr lang="en-US" sz="2800" dirty="0">
                <a:cs typeface="Arial" charset="0"/>
              </a:rPr>
            </a:br>
            <a:r>
              <a:rPr lang="en-US" sz="2400" i="1" dirty="0">
                <a:cs typeface="Times New Roman" charset="0"/>
              </a:rPr>
              <a:t>Find local maximum of: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ea typeface="Times New Roman" charset="0"/>
                <a:cs typeface="Times New Roman" charset="0"/>
              </a:rPr>
              <a:t>Harris corner detector in space (image coordinates)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err="1">
                <a:ea typeface="Times New Roman" charset="0"/>
                <a:cs typeface="Times New Roman" charset="0"/>
              </a:rPr>
              <a:t>Laplacian</a:t>
            </a:r>
            <a:r>
              <a:rPr lang="en-US" sz="2400" dirty="0">
                <a:ea typeface="Times New Roman" charset="0"/>
                <a:cs typeface="Times New Roman" charset="0"/>
              </a:rPr>
              <a:t> in scale</a:t>
            </a:r>
          </a:p>
        </p:txBody>
      </p:sp>
      <p:sp>
        <p:nvSpPr>
          <p:cNvPr id="126980" name="Line 5"/>
          <p:cNvSpPr>
            <a:spLocks noChangeShapeType="1"/>
          </p:cNvSpPr>
          <p:nvPr/>
        </p:nvSpPr>
        <p:spPr bwMode="auto">
          <a:xfrm>
            <a:off x="0" y="568325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1" name="Text Box 7"/>
          <p:cNvSpPr txBox="1">
            <a:spLocks noChangeArrowheads="1"/>
          </p:cNvSpPr>
          <p:nvPr/>
        </p:nvSpPr>
        <p:spPr bwMode="auto">
          <a:xfrm>
            <a:off x="50800" y="5801380"/>
            <a:ext cx="66560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aseline="30000" dirty="0">
                <a:latin typeface="+mn-lt"/>
              </a:rPr>
              <a:t>1 </a:t>
            </a:r>
            <a:r>
              <a:rPr lang="en-US" sz="1400" dirty="0" err="1">
                <a:latin typeface="+mn-lt"/>
              </a:rPr>
              <a:t>K.Mikolajczyk</a:t>
            </a:r>
            <a:r>
              <a:rPr lang="en-US" sz="1400" dirty="0">
                <a:latin typeface="+mn-lt"/>
              </a:rPr>
              <a:t>, </a:t>
            </a:r>
            <a:r>
              <a:rPr lang="en-US" sz="1400" dirty="0" err="1">
                <a:latin typeface="+mn-lt"/>
              </a:rPr>
              <a:t>C.Schmid</a:t>
            </a:r>
            <a:r>
              <a:rPr lang="en-US" sz="1400" dirty="0">
                <a:latin typeface="+mn-lt"/>
              </a:rPr>
              <a:t>. </a:t>
            </a:r>
            <a:r>
              <a:rPr lang="ja-JP" altLang="en-US" sz="1400" dirty="0">
                <a:latin typeface="+mn-lt"/>
              </a:rPr>
              <a:t>“</a:t>
            </a:r>
            <a:r>
              <a:rPr lang="en-US" sz="1400" dirty="0">
                <a:latin typeface="+mn-lt"/>
              </a:rPr>
              <a:t>Indexing Based on Scale Invariant Interest Points</a:t>
            </a:r>
            <a:r>
              <a:rPr lang="ja-JP" altLang="en-US" sz="1400" dirty="0">
                <a:latin typeface="+mn-lt"/>
              </a:rPr>
              <a:t>”</a:t>
            </a:r>
            <a:r>
              <a:rPr lang="en-US" sz="1400" dirty="0">
                <a:latin typeface="+mn-lt"/>
              </a:rPr>
              <a:t>. ICCV 2001</a:t>
            </a:r>
            <a:br>
              <a:rPr lang="en-US" sz="1400" dirty="0">
                <a:latin typeface="+mn-lt"/>
              </a:rPr>
            </a:br>
            <a:r>
              <a:rPr lang="en-US" sz="1400" baseline="30000" dirty="0">
                <a:latin typeface="+mn-lt"/>
              </a:rPr>
              <a:t>2 </a:t>
            </a:r>
            <a:r>
              <a:rPr lang="en-US" sz="1400" dirty="0" err="1">
                <a:latin typeface="+mn-lt"/>
              </a:rPr>
              <a:t>D.Lowe</a:t>
            </a:r>
            <a:r>
              <a:rPr lang="en-US" sz="1400" dirty="0">
                <a:latin typeface="+mn-lt"/>
              </a:rPr>
              <a:t>. </a:t>
            </a:r>
            <a:r>
              <a:rPr lang="ja-JP" altLang="en-US" sz="1400" dirty="0">
                <a:latin typeface="+mn-lt"/>
              </a:rPr>
              <a:t>“</a:t>
            </a:r>
            <a:r>
              <a:rPr lang="en-US" sz="1400" dirty="0">
                <a:latin typeface="+mn-lt"/>
              </a:rPr>
              <a:t>Distinctive Image Features from Scale-Invariant </a:t>
            </a:r>
            <a:r>
              <a:rPr lang="en-US" sz="1400" dirty="0" err="1">
                <a:latin typeface="+mn-lt"/>
              </a:rPr>
              <a:t>Keypoints</a:t>
            </a:r>
            <a:r>
              <a:rPr lang="ja-JP" altLang="en-US" sz="1400" dirty="0">
                <a:latin typeface="+mn-lt"/>
              </a:rPr>
              <a:t>”</a:t>
            </a:r>
            <a:r>
              <a:rPr lang="en-US" sz="1400" dirty="0">
                <a:latin typeface="+mn-lt"/>
              </a:rPr>
              <a:t>.  IJCV 2004</a:t>
            </a:r>
            <a:endParaRPr lang="ru-RU" sz="1400" dirty="0">
              <a:latin typeface="+mn-lt"/>
            </a:endParaRPr>
          </a:p>
        </p:txBody>
      </p:sp>
      <p:grpSp>
        <p:nvGrpSpPr>
          <p:cNvPr id="126982" name="Group 69"/>
          <p:cNvGrpSpPr>
            <a:grpSpLocks/>
          </p:cNvGrpSpPr>
          <p:nvPr/>
        </p:nvGrpSpPr>
        <p:grpSpPr bwMode="auto">
          <a:xfrm>
            <a:off x="4495800" y="914400"/>
            <a:ext cx="4267200" cy="2438400"/>
            <a:chOff x="2832" y="768"/>
            <a:chExt cx="2688" cy="1536"/>
          </a:xfrm>
        </p:grpSpPr>
        <p:sp>
          <p:nvSpPr>
            <p:cNvPr id="127003" name="AutoShape 12"/>
            <p:cNvSpPr>
              <a:spLocks noChangeArrowheads="1"/>
            </p:cNvSpPr>
            <p:nvPr/>
          </p:nvSpPr>
          <p:spPr bwMode="auto">
            <a:xfrm>
              <a:off x="3312" y="1680"/>
              <a:ext cx="2016" cy="240"/>
            </a:xfrm>
            <a:prstGeom prst="parallelogram">
              <a:avLst>
                <a:gd name="adj" fmla="val 210000"/>
              </a:avLst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4" name="Line 13"/>
            <p:cNvSpPr>
              <a:spLocks noChangeShapeType="1"/>
            </p:cNvSpPr>
            <p:nvPr/>
          </p:nvSpPr>
          <p:spPr bwMode="auto">
            <a:xfrm flipV="1">
              <a:off x="2976" y="1104"/>
              <a:ext cx="0" cy="9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05" name="Line 14"/>
            <p:cNvSpPr>
              <a:spLocks noChangeShapeType="1"/>
            </p:cNvSpPr>
            <p:nvPr/>
          </p:nvSpPr>
          <p:spPr bwMode="auto">
            <a:xfrm>
              <a:off x="2976" y="2016"/>
              <a:ext cx="216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06" name="Line 15"/>
            <p:cNvSpPr>
              <a:spLocks noChangeShapeType="1"/>
            </p:cNvSpPr>
            <p:nvPr/>
          </p:nvSpPr>
          <p:spPr bwMode="auto">
            <a:xfrm flipV="1">
              <a:off x="2976" y="1670"/>
              <a:ext cx="668" cy="3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07" name="Text Box 17"/>
            <p:cNvSpPr txBox="1">
              <a:spLocks noChangeArrowheads="1"/>
            </p:cNvSpPr>
            <p:nvPr/>
          </p:nvSpPr>
          <p:spPr bwMode="auto">
            <a:xfrm>
              <a:off x="2832" y="864"/>
              <a:ext cx="4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scale</a:t>
              </a:r>
              <a:endParaRPr lang="ru-RU" sz="1800"/>
            </a:p>
          </p:txBody>
        </p:sp>
        <p:sp>
          <p:nvSpPr>
            <p:cNvPr id="127008" name="Text Box 18"/>
            <p:cNvSpPr txBox="1">
              <a:spLocks noChangeArrowheads="1"/>
            </p:cNvSpPr>
            <p:nvPr/>
          </p:nvSpPr>
          <p:spPr bwMode="auto">
            <a:xfrm>
              <a:off x="5004" y="1999"/>
              <a:ext cx="18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i="1"/>
                <a:t>x</a:t>
              </a:r>
              <a:endParaRPr lang="ru-RU" sz="2000" i="1"/>
            </a:p>
          </p:txBody>
        </p:sp>
        <p:sp>
          <p:nvSpPr>
            <p:cNvPr id="127009" name="Text Box 19"/>
            <p:cNvSpPr txBox="1">
              <a:spLocks noChangeArrowheads="1"/>
            </p:cNvSpPr>
            <p:nvPr/>
          </p:nvSpPr>
          <p:spPr bwMode="auto">
            <a:xfrm>
              <a:off x="3324" y="1567"/>
              <a:ext cx="18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i="1"/>
                <a:t>y</a:t>
              </a:r>
              <a:endParaRPr lang="ru-RU" sz="2000" i="1"/>
            </a:p>
          </p:txBody>
        </p:sp>
        <p:sp>
          <p:nvSpPr>
            <p:cNvPr id="127010" name="Text Box 20"/>
            <p:cNvSpPr txBox="1">
              <a:spLocks noChangeArrowheads="1"/>
            </p:cNvSpPr>
            <p:nvPr/>
          </p:nvSpPr>
          <p:spPr bwMode="auto">
            <a:xfrm>
              <a:off x="3456" y="2016"/>
              <a:ext cx="107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33CC"/>
                  </a:solidFill>
                  <a:sym typeface="Symbol" charset="0"/>
                </a:rPr>
                <a:t></a:t>
              </a:r>
              <a:r>
                <a:rPr lang="en-US" sz="1800">
                  <a:solidFill>
                    <a:srgbClr val="0033CC"/>
                  </a:solidFill>
                </a:rPr>
                <a:t> Harris </a:t>
              </a:r>
              <a:r>
                <a:rPr lang="en-US" sz="1800">
                  <a:solidFill>
                    <a:srgbClr val="0033CC"/>
                  </a:solidFill>
                  <a:sym typeface="Symbol" charset="0"/>
                </a:rPr>
                <a:t></a:t>
              </a:r>
              <a:endParaRPr lang="ru-RU" sz="1800">
                <a:solidFill>
                  <a:srgbClr val="0033CC"/>
                </a:solidFill>
                <a:sym typeface="Symbol" charset="0"/>
              </a:endParaRPr>
            </a:p>
          </p:txBody>
        </p:sp>
        <p:sp>
          <p:nvSpPr>
            <p:cNvPr id="127011" name="Freeform 21"/>
            <p:cNvSpPr>
              <a:spLocks/>
            </p:cNvSpPr>
            <p:nvPr/>
          </p:nvSpPr>
          <p:spPr bwMode="auto">
            <a:xfrm>
              <a:off x="3936" y="1768"/>
              <a:ext cx="384" cy="104"/>
            </a:xfrm>
            <a:custGeom>
              <a:avLst/>
              <a:gdLst>
                <a:gd name="T0" fmla="*/ 0 w 384"/>
                <a:gd name="T1" fmla="*/ 104 h 104"/>
                <a:gd name="T2" fmla="*/ 192 w 384"/>
                <a:gd name="T3" fmla="*/ 8 h 104"/>
                <a:gd name="T4" fmla="*/ 384 w 384"/>
                <a:gd name="T5" fmla="*/ 56 h 104"/>
                <a:gd name="T6" fmla="*/ 0 60000 65536"/>
                <a:gd name="T7" fmla="*/ 0 60000 65536"/>
                <a:gd name="T8" fmla="*/ 0 60000 65536"/>
                <a:gd name="T9" fmla="*/ 0 w 384"/>
                <a:gd name="T10" fmla="*/ 0 h 104"/>
                <a:gd name="T11" fmla="*/ 384 w 384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04">
                  <a:moveTo>
                    <a:pt x="0" y="104"/>
                  </a:moveTo>
                  <a:cubicBezTo>
                    <a:pt x="64" y="60"/>
                    <a:pt x="128" y="16"/>
                    <a:pt x="192" y="8"/>
                  </a:cubicBezTo>
                  <a:cubicBezTo>
                    <a:pt x="256" y="0"/>
                    <a:pt x="352" y="48"/>
                    <a:pt x="384" y="5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12" name="Oval 25"/>
            <p:cNvSpPr>
              <a:spLocks noChangeArrowheads="1"/>
            </p:cNvSpPr>
            <p:nvPr/>
          </p:nvSpPr>
          <p:spPr bwMode="auto">
            <a:xfrm>
              <a:off x="4032" y="1728"/>
              <a:ext cx="144" cy="96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13" name="AutoShape 27"/>
            <p:cNvSpPr>
              <a:spLocks noChangeArrowheads="1"/>
            </p:cNvSpPr>
            <p:nvPr/>
          </p:nvSpPr>
          <p:spPr bwMode="auto">
            <a:xfrm>
              <a:off x="3312" y="1344"/>
              <a:ext cx="2016" cy="240"/>
            </a:xfrm>
            <a:prstGeom prst="parallelogram">
              <a:avLst>
                <a:gd name="adj" fmla="val 210000"/>
              </a:avLst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14" name="Freeform 28"/>
            <p:cNvSpPr>
              <a:spLocks/>
            </p:cNvSpPr>
            <p:nvPr/>
          </p:nvSpPr>
          <p:spPr bwMode="auto">
            <a:xfrm>
              <a:off x="3936" y="1432"/>
              <a:ext cx="384" cy="104"/>
            </a:xfrm>
            <a:custGeom>
              <a:avLst/>
              <a:gdLst>
                <a:gd name="T0" fmla="*/ 0 w 384"/>
                <a:gd name="T1" fmla="*/ 104 h 104"/>
                <a:gd name="T2" fmla="*/ 192 w 384"/>
                <a:gd name="T3" fmla="*/ 8 h 104"/>
                <a:gd name="T4" fmla="*/ 384 w 384"/>
                <a:gd name="T5" fmla="*/ 56 h 104"/>
                <a:gd name="T6" fmla="*/ 0 60000 65536"/>
                <a:gd name="T7" fmla="*/ 0 60000 65536"/>
                <a:gd name="T8" fmla="*/ 0 60000 65536"/>
                <a:gd name="T9" fmla="*/ 0 w 384"/>
                <a:gd name="T10" fmla="*/ 0 h 104"/>
                <a:gd name="T11" fmla="*/ 384 w 384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04">
                  <a:moveTo>
                    <a:pt x="0" y="104"/>
                  </a:moveTo>
                  <a:cubicBezTo>
                    <a:pt x="64" y="60"/>
                    <a:pt x="128" y="16"/>
                    <a:pt x="192" y="8"/>
                  </a:cubicBezTo>
                  <a:cubicBezTo>
                    <a:pt x="256" y="0"/>
                    <a:pt x="352" y="48"/>
                    <a:pt x="384" y="5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15" name="Oval 29"/>
            <p:cNvSpPr>
              <a:spLocks noChangeAspect="1" noChangeArrowheads="1"/>
            </p:cNvSpPr>
            <p:nvPr/>
          </p:nvSpPr>
          <p:spPr bwMode="auto">
            <a:xfrm>
              <a:off x="4014" y="1369"/>
              <a:ext cx="192" cy="128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16" name="AutoShape 30"/>
            <p:cNvSpPr>
              <a:spLocks noChangeArrowheads="1"/>
            </p:cNvSpPr>
            <p:nvPr/>
          </p:nvSpPr>
          <p:spPr bwMode="auto">
            <a:xfrm>
              <a:off x="3312" y="1008"/>
              <a:ext cx="2016" cy="240"/>
            </a:xfrm>
            <a:prstGeom prst="parallelogram">
              <a:avLst>
                <a:gd name="adj" fmla="val 210000"/>
              </a:avLst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17" name="Freeform 31"/>
            <p:cNvSpPr>
              <a:spLocks/>
            </p:cNvSpPr>
            <p:nvPr/>
          </p:nvSpPr>
          <p:spPr bwMode="auto">
            <a:xfrm>
              <a:off x="3936" y="1096"/>
              <a:ext cx="384" cy="104"/>
            </a:xfrm>
            <a:custGeom>
              <a:avLst/>
              <a:gdLst>
                <a:gd name="T0" fmla="*/ 0 w 384"/>
                <a:gd name="T1" fmla="*/ 104 h 104"/>
                <a:gd name="T2" fmla="*/ 192 w 384"/>
                <a:gd name="T3" fmla="*/ 8 h 104"/>
                <a:gd name="T4" fmla="*/ 384 w 384"/>
                <a:gd name="T5" fmla="*/ 56 h 104"/>
                <a:gd name="T6" fmla="*/ 0 60000 65536"/>
                <a:gd name="T7" fmla="*/ 0 60000 65536"/>
                <a:gd name="T8" fmla="*/ 0 60000 65536"/>
                <a:gd name="T9" fmla="*/ 0 w 384"/>
                <a:gd name="T10" fmla="*/ 0 h 104"/>
                <a:gd name="T11" fmla="*/ 384 w 384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04">
                  <a:moveTo>
                    <a:pt x="0" y="104"/>
                  </a:moveTo>
                  <a:cubicBezTo>
                    <a:pt x="64" y="60"/>
                    <a:pt x="128" y="16"/>
                    <a:pt x="192" y="8"/>
                  </a:cubicBezTo>
                  <a:cubicBezTo>
                    <a:pt x="256" y="0"/>
                    <a:pt x="352" y="48"/>
                    <a:pt x="384" y="5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18" name="Oval 32"/>
            <p:cNvSpPr>
              <a:spLocks noChangeArrowheads="1"/>
            </p:cNvSpPr>
            <p:nvPr/>
          </p:nvSpPr>
          <p:spPr bwMode="auto">
            <a:xfrm>
              <a:off x="3945" y="1029"/>
              <a:ext cx="336" cy="192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19" name="Text Box 33"/>
            <p:cNvSpPr txBox="1">
              <a:spLocks noChangeArrowheads="1"/>
            </p:cNvSpPr>
            <p:nvPr/>
          </p:nvSpPr>
          <p:spPr bwMode="auto">
            <a:xfrm rot="-5400000">
              <a:off x="4703" y="1297"/>
              <a:ext cx="134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33CC"/>
                  </a:solidFill>
                  <a:sym typeface="Symbol" charset="0"/>
                </a:rPr>
                <a:t></a:t>
              </a:r>
              <a:r>
                <a:rPr lang="en-US" sz="1800">
                  <a:solidFill>
                    <a:srgbClr val="0033CC"/>
                  </a:solidFill>
                </a:rPr>
                <a:t> Laplacian </a:t>
              </a:r>
              <a:r>
                <a:rPr lang="en-US" sz="1800">
                  <a:solidFill>
                    <a:srgbClr val="0033CC"/>
                  </a:solidFill>
                  <a:sym typeface="Symbol" charset="0"/>
                </a:rPr>
                <a:t></a:t>
              </a:r>
              <a:endParaRPr lang="ru-RU" sz="1800">
                <a:solidFill>
                  <a:srgbClr val="0033CC"/>
                </a:solidFill>
                <a:sym typeface="Symbol" charset="0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Laplacian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846138"/>
            <a:ext cx="90297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Scale invariant region selection</a:t>
            </a:r>
          </a:p>
          <a:p>
            <a:pPr lvl="1"/>
            <a:r>
              <a:rPr lang="en-US" dirty="0" smtClean="0"/>
              <a:t>Automatic scale selection</a:t>
            </a:r>
          </a:p>
          <a:p>
            <a:pPr lvl="1"/>
            <a:r>
              <a:rPr lang="en-US" dirty="0" smtClean="0"/>
              <a:t>Difference-of-Gaussian (</a:t>
            </a:r>
            <a:r>
              <a:rPr lang="en-US" dirty="0" err="1" smtClean="0"/>
              <a:t>DoG</a:t>
            </a:r>
            <a:r>
              <a:rPr lang="en-US" dirty="0" smtClean="0"/>
              <a:t>) detector</a:t>
            </a:r>
          </a:p>
          <a:p>
            <a:r>
              <a:rPr lang="en-US" dirty="0" smtClean="0"/>
              <a:t>SIFT: an image region descriptor</a:t>
            </a:r>
          </a:p>
          <a:p>
            <a:r>
              <a:rPr lang="en-US" dirty="0" smtClean="0"/>
              <a:t>HOG: another image descriptor</a:t>
            </a:r>
          </a:p>
          <a:p>
            <a:r>
              <a:rPr lang="en-US" dirty="0" smtClean="0"/>
              <a:t>Application: Panorama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3007" y="5941497"/>
            <a:ext cx="484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background reading: David Lowe, IJCV 2004</a:t>
            </a:r>
          </a:p>
        </p:txBody>
      </p:sp>
    </p:spTree>
    <p:extLst>
      <p:ext uri="{BB962C8B-B14F-4D97-AF65-F5344CB8AC3E}">
        <p14:creationId xmlns:p14="http://schemas.microsoft.com/office/powerpoint/2010/main" val="216721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 charset="0"/>
              </a:rPr>
              <a:t>Scale Invariant Detectors</a:t>
            </a:r>
            <a:endParaRPr lang="ru-RU" dirty="0">
              <a:cs typeface="Times New Roman" charset="0"/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4191000" cy="205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33CC"/>
                </a:solidFill>
                <a:cs typeface="Arial" charset="0"/>
              </a:rPr>
              <a:t>Harris-Laplacian</a:t>
            </a:r>
            <a:r>
              <a:rPr lang="en-US" sz="2800" baseline="30000" dirty="0">
                <a:cs typeface="Arial" charset="0"/>
              </a:rPr>
              <a:t>1</a:t>
            </a:r>
            <a:r>
              <a:rPr lang="en-US" sz="2800" dirty="0">
                <a:cs typeface="Arial" charset="0"/>
              </a:rPr>
              <a:t/>
            </a:r>
            <a:br>
              <a:rPr lang="en-US" sz="2800" dirty="0">
                <a:cs typeface="Arial" charset="0"/>
              </a:rPr>
            </a:br>
            <a:r>
              <a:rPr lang="en-US" sz="2400" i="1" dirty="0">
                <a:cs typeface="Times New Roman" charset="0"/>
              </a:rPr>
              <a:t>Find local maximum of: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ea typeface="Times New Roman" charset="0"/>
                <a:cs typeface="Times New Roman" charset="0"/>
              </a:rPr>
              <a:t>Harris corner detector in space (image coordinates)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err="1">
                <a:ea typeface="Times New Roman" charset="0"/>
                <a:cs typeface="Times New Roman" charset="0"/>
              </a:rPr>
              <a:t>Laplacian</a:t>
            </a:r>
            <a:r>
              <a:rPr lang="en-US" sz="2400" dirty="0">
                <a:ea typeface="Times New Roman" charset="0"/>
                <a:cs typeface="Times New Roman" charset="0"/>
              </a:rPr>
              <a:t> in scale</a:t>
            </a:r>
          </a:p>
        </p:txBody>
      </p:sp>
      <p:sp>
        <p:nvSpPr>
          <p:cNvPr id="126980" name="Line 5"/>
          <p:cNvSpPr>
            <a:spLocks noChangeShapeType="1"/>
          </p:cNvSpPr>
          <p:nvPr/>
        </p:nvSpPr>
        <p:spPr bwMode="auto">
          <a:xfrm>
            <a:off x="0" y="568325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1" name="Text Box 7"/>
          <p:cNvSpPr txBox="1">
            <a:spLocks noChangeArrowheads="1"/>
          </p:cNvSpPr>
          <p:nvPr/>
        </p:nvSpPr>
        <p:spPr bwMode="auto">
          <a:xfrm>
            <a:off x="50800" y="5801380"/>
            <a:ext cx="66560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aseline="30000" dirty="0">
                <a:latin typeface="+mn-lt"/>
              </a:rPr>
              <a:t>1 </a:t>
            </a:r>
            <a:r>
              <a:rPr lang="en-US" sz="1400" dirty="0" err="1">
                <a:latin typeface="+mn-lt"/>
              </a:rPr>
              <a:t>K.Mikolajczyk</a:t>
            </a:r>
            <a:r>
              <a:rPr lang="en-US" sz="1400" dirty="0">
                <a:latin typeface="+mn-lt"/>
              </a:rPr>
              <a:t>, </a:t>
            </a:r>
            <a:r>
              <a:rPr lang="en-US" sz="1400" dirty="0" err="1">
                <a:latin typeface="+mn-lt"/>
              </a:rPr>
              <a:t>C.Schmid</a:t>
            </a:r>
            <a:r>
              <a:rPr lang="en-US" sz="1400" dirty="0">
                <a:latin typeface="+mn-lt"/>
              </a:rPr>
              <a:t>. </a:t>
            </a:r>
            <a:r>
              <a:rPr lang="ja-JP" altLang="en-US" sz="1400" dirty="0">
                <a:latin typeface="+mn-lt"/>
              </a:rPr>
              <a:t>“</a:t>
            </a:r>
            <a:r>
              <a:rPr lang="en-US" sz="1400" dirty="0">
                <a:latin typeface="+mn-lt"/>
              </a:rPr>
              <a:t>Indexing Based on Scale Invariant Interest Points</a:t>
            </a:r>
            <a:r>
              <a:rPr lang="ja-JP" altLang="en-US" sz="1400" dirty="0">
                <a:latin typeface="+mn-lt"/>
              </a:rPr>
              <a:t>”</a:t>
            </a:r>
            <a:r>
              <a:rPr lang="en-US" sz="1400" dirty="0">
                <a:latin typeface="+mn-lt"/>
              </a:rPr>
              <a:t>. ICCV 2001</a:t>
            </a:r>
            <a:br>
              <a:rPr lang="en-US" sz="1400" dirty="0">
                <a:latin typeface="+mn-lt"/>
              </a:rPr>
            </a:br>
            <a:r>
              <a:rPr lang="en-US" sz="1400" baseline="30000" dirty="0">
                <a:latin typeface="+mn-lt"/>
              </a:rPr>
              <a:t>2 </a:t>
            </a:r>
            <a:r>
              <a:rPr lang="en-US" sz="1400" dirty="0" err="1">
                <a:latin typeface="+mn-lt"/>
              </a:rPr>
              <a:t>D.Lowe</a:t>
            </a:r>
            <a:r>
              <a:rPr lang="en-US" sz="1400" dirty="0">
                <a:latin typeface="+mn-lt"/>
              </a:rPr>
              <a:t>. </a:t>
            </a:r>
            <a:r>
              <a:rPr lang="ja-JP" altLang="en-US" sz="1400" dirty="0">
                <a:latin typeface="+mn-lt"/>
              </a:rPr>
              <a:t>“</a:t>
            </a:r>
            <a:r>
              <a:rPr lang="en-US" sz="1400" dirty="0">
                <a:latin typeface="+mn-lt"/>
              </a:rPr>
              <a:t>Distinctive Image Features from Scale-Invariant </a:t>
            </a:r>
            <a:r>
              <a:rPr lang="en-US" sz="1400" dirty="0" err="1">
                <a:latin typeface="+mn-lt"/>
              </a:rPr>
              <a:t>Keypoints</a:t>
            </a:r>
            <a:r>
              <a:rPr lang="ja-JP" altLang="en-US" sz="1400" dirty="0">
                <a:latin typeface="+mn-lt"/>
              </a:rPr>
              <a:t>”</a:t>
            </a:r>
            <a:r>
              <a:rPr lang="en-US" sz="1400" dirty="0">
                <a:latin typeface="+mn-lt"/>
              </a:rPr>
              <a:t>.  IJCV 2004</a:t>
            </a:r>
            <a:endParaRPr lang="ru-RU" sz="1400" dirty="0">
              <a:latin typeface="+mn-lt"/>
            </a:endParaRPr>
          </a:p>
        </p:txBody>
      </p:sp>
      <p:grpSp>
        <p:nvGrpSpPr>
          <p:cNvPr id="126982" name="Group 69"/>
          <p:cNvGrpSpPr>
            <a:grpSpLocks/>
          </p:cNvGrpSpPr>
          <p:nvPr/>
        </p:nvGrpSpPr>
        <p:grpSpPr bwMode="auto">
          <a:xfrm>
            <a:off x="4495800" y="914400"/>
            <a:ext cx="4267200" cy="2438400"/>
            <a:chOff x="2832" y="768"/>
            <a:chExt cx="2688" cy="1536"/>
          </a:xfrm>
        </p:grpSpPr>
        <p:sp>
          <p:nvSpPr>
            <p:cNvPr id="127003" name="AutoShape 12"/>
            <p:cNvSpPr>
              <a:spLocks noChangeArrowheads="1"/>
            </p:cNvSpPr>
            <p:nvPr/>
          </p:nvSpPr>
          <p:spPr bwMode="auto">
            <a:xfrm>
              <a:off x="3312" y="1680"/>
              <a:ext cx="2016" cy="240"/>
            </a:xfrm>
            <a:prstGeom prst="parallelogram">
              <a:avLst>
                <a:gd name="adj" fmla="val 210000"/>
              </a:avLst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4" name="Line 13"/>
            <p:cNvSpPr>
              <a:spLocks noChangeShapeType="1"/>
            </p:cNvSpPr>
            <p:nvPr/>
          </p:nvSpPr>
          <p:spPr bwMode="auto">
            <a:xfrm flipV="1">
              <a:off x="2976" y="1104"/>
              <a:ext cx="0" cy="9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05" name="Line 14"/>
            <p:cNvSpPr>
              <a:spLocks noChangeShapeType="1"/>
            </p:cNvSpPr>
            <p:nvPr/>
          </p:nvSpPr>
          <p:spPr bwMode="auto">
            <a:xfrm>
              <a:off x="2976" y="2016"/>
              <a:ext cx="216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06" name="Line 15"/>
            <p:cNvSpPr>
              <a:spLocks noChangeShapeType="1"/>
            </p:cNvSpPr>
            <p:nvPr/>
          </p:nvSpPr>
          <p:spPr bwMode="auto">
            <a:xfrm flipV="1">
              <a:off x="2976" y="1670"/>
              <a:ext cx="668" cy="3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07" name="Text Box 17"/>
            <p:cNvSpPr txBox="1">
              <a:spLocks noChangeArrowheads="1"/>
            </p:cNvSpPr>
            <p:nvPr/>
          </p:nvSpPr>
          <p:spPr bwMode="auto">
            <a:xfrm>
              <a:off x="2832" y="864"/>
              <a:ext cx="4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scale</a:t>
              </a:r>
              <a:endParaRPr lang="ru-RU" sz="1800"/>
            </a:p>
          </p:txBody>
        </p:sp>
        <p:sp>
          <p:nvSpPr>
            <p:cNvPr id="127008" name="Text Box 18"/>
            <p:cNvSpPr txBox="1">
              <a:spLocks noChangeArrowheads="1"/>
            </p:cNvSpPr>
            <p:nvPr/>
          </p:nvSpPr>
          <p:spPr bwMode="auto">
            <a:xfrm>
              <a:off x="5004" y="1999"/>
              <a:ext cx="18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i="1"/>
                <a:t>x</a:t>
              </a:r>
              <a:endParaRPr lang="ru-RU" sz="2000" i="1"/>
            </a:p>
          </p:txBody>
        </p:sp>
        <p:sp>
          <p:nvSpPr>
            <p:cNvPr id="127009" name="Text Box 19"/>
            <p:cNvSpPr txBox="1">
              <a:spLocks noChangeArrowheads="1"/>
            </p:cNvSpPr>
            <p:nvPr/>
          </p:nvSpPr>
          <p:spPr bwMode="auto">
            <a:xfrm>
              <a:off x="3324" y="1567"/>
              <a:ext cx="18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i="1"/>
                <a:t>y</a:t>
              </a:r>
              <a:endParaRPr lang="ru-RU" sz="2000" i="1"/>
            </a:p>
          </p:txBody>
        </p:sp>
        <p:sp>
          <p:nvSpPr>
            <p:cNvPr id="127010" name="Text Box 20"/>
            <p:cNvSpPr txBox="1">
              <a:spLocks noChangeArrowheads="1"/>
            </p:cNvSpPr>
            <p:nvPr/>
          </p:nvSpPr>
          <p:spPr bwMode="auto">
            <a:xfrm>
              <a:off x="3456" y="2016"/>
              <a:ext cx="107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33CC"/>
                  </a:solidFill>
                  <a:sym typeface="Symbol" charset="0"/>
                </a:rPr>
                <a:t></a:t>
              </a:r>
              <a:r>
                <a:rPr lang="en-US" sz="1800">
                  <a:solidFill>
                    <a:srgbClr val="0033CC"/>
                  </a:solidFill>
                </a:rPr>
                <a:t> Harris </a:t>
              </a:r>
              <a:r>
                <a:rPr lang="en-US" sz="1800">
                  <a:solidFill>
                    <a:srgbClr val="0033CC"/>
                  </a:solidFill>
                  <a:sym typeface="Symbol" charset="0"/>
                </a:rPr>
                <a:t></a:t>
              </a:r>
              <a:endParaRPr lang="ru-RU" sz="1800">
                <a:solidFill>
                  <a:srgbClr val="0033CC"/>
                </a:solidFill>
                <a:sym typeface="Symbol" charset="0"/>
              </a:endParaRPr>
            </a:p>
          </p:txBody>
        </p:sp>
        <p:sp>
          <p:nvSpPr>
            <p:cNvPr id="127011" name="Freeform 21"/>
            <p:cNvSpPr>
              <a:spLocks/>
            </p:cNvSpPr>
            <p:nvPr/>
          </p:nvSpPr>
          <p:spPr bwMode="auto">
            <a:xfrm>
              <a:off x="3936" y="1768"/>
              <a:ext cx="384" cy="104"/>
            </a:xfrm>
            <a:custGeom>
              <a:avLst/>
              <a:gdLst>
                <a:gd name="T0" fmla="*/ 0 w 384"/>
                <a:gd name="T1" fmla="*/ 104 h 104"/>
                <a:gd name="T2" fmla="*/ 192 w 384"/>
                <a:gd name="T3" fmla="*/ 8 h 104"/>
                <a:gd name="T4" fmla="*/ 384 w 384"/>
                <a:gd name="T5" fmla="*/ 56 h 104"/>
                <a:gd name="T6" fmla="*/ 0 60000 65536"/>
                <a:gd name="T7" fmla="*/ 0 60000 65536"/>
                <a:gd name="T8" fmla="*/ 0 60000 65536"/>
                <a:gd name="T9" fmla="*/ 0 w 384"/>
                <a:gd name="T10" fmla="*/ 0 h 104"/>
                <a:gd name="T11" fmla="*/ 384 w 384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04">
                  <a:moveTo>
                    <a:pt x="0" y="104"/>
                  </a:moveTo>
                  <a:cubicBezTo>
                    <a:pt x="64" y="60"/>
                    <a:pt x="128" y="16"/>
                    <a:pt x="192" y="8"/>
                  </a:cubicBezTo>
                  <a:cubicBezTo>
                    <a:pt x="256" y="0"/>
                    <a:pt x="352" y="48"/>
                    <a:pt x="384" y="5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12" name="Oval 25"/>
            <p:cNvSpPr>
              <a:spLocks noChangeArrowheads="1"/>
            </p:cNvSpPr>
            <p:nvPr/>
          </p:nvSpPr>
          <p:spPr bwMode="auto">
            <a:xfrm>
              <a:off x="4032" y="1728"/>
              <a:ext cx="144" cy="96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13" name="AutoShape 27"/>
            <p:cNvSpPr>
              <a:spLocks noChangeArrowheads="1"/>
            </p:cNvSpPr>
            <p:nvPr/>
          </p:nvSpPr>
          <p:spPr bwMode="auto">
            <a:xfrm>
              <a:off x="3312" y="1344"/>
              <a:ext cx="2016" cy="240"/>
            </a:xfrm>
            <a:prstGeom prst="parallelogram">
              <a:avLst>
                <a:gd name="adj" fmla="val 210000"/>
              </a:avLst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14" name="Freeform 28"/>
            <p:cNvSpPr>
              <a:spLocks/>
            </p:cNvSpPr>
            <p:nvPr/>
          </p:nvSpPr>
          <p:spPr bwMode="auto">
            <a:xfrm>
              <a:off x="3936" y="1432"/>
              <a:ext cx="384" cy="104"/>
            </a:xfrm>
            <a:custGeom>
              <a:avLst/>
              <a:gdLst>
                <a:gd name="T0" fmla="*/ 0 w 384"/>
                <a:gd name="T1" fmla="*/ 104 h 104"/>
                <a:gd name="T2" fmla="*/ 192 w 384"/>
                <a:gd name="T3" fmla="*/ 8 h 104"/>
                <a:gd name="T4" fmla="*/ 384 w 384"/>
                <a:gd name="T5" fmla="*/ 56 h 104"/>
                <a:gd name="T6" fmla="*/ 0 60000 65536"/>
                <a:gd name="T7" fmla="*/ 0 60000 65536"/>
                <a:gd name="T8" fmla="*/ 0 60000 65536"/>
                <a:gd name="T9" fmla="*/ 0 w 384"/>
                <a:gd name="T10" fmla="*/ 0 h 104"/>
                <a:gd name="T11" fmla="*/ 384 w 384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04">
                  <a:moveTo>
                    <a:pt x="0" y="104"/>
                  </a:moveTo>
                  <a:cubicBezTo>
                    <a:pt x="64" y="60"/>
                    <a:pt x="128" y="16"/>
                    <a:pt x="192" y="8"/>
                  </a:cubicBezTo>
                  <a:cubicBezTo>
                    <a:pt x="256" y="0"/>
                    <a:pt x="352" y="48"/>
                    <a:pt x="384" y="5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15" name="Oval 29"/>
            <p:cNvSpPr>
              <a:spLocks noChangeAspect="1" noChangeArrowheads="1"/>
            </p:cNvSpPr>
            <p:nvPr/>
          </p:nvSpPr>
          <p:spPr bwMode="auto">
            <a:xfrm>
              <a:off x="4014" y="1369"/>
              <a:ext cx="192" cy="128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16" name="AutoShape 30"/>
            <p:cNvSpPr>
              <a:spLocks noChangeArrowheads="1"/>
            </p:cNvSpPr>
            <p:nvPr/>
          </p:nvSpPr>
          <p:spPr bwMode="auto">
            <a:xfrm>
              <a:off x="3312" y="1008"/>
              <a:ext cx="2016" cy="240"/>
            </a:xfrm>
            <a:prstGeom prst="parallelogram">
              <a:avLst>
                <a:gd name="adj" fmla="val 210000"/>
              </a:avLst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17" name="Freeform 31"/>
            <p:cNvSpPr>
              <a:spLocks/>
            </p:cNvSpPr>
            <p:nvPr/>
          </p:nvSpPr>
          <p:spPr bwMode="auto">
            <a:xfrm>
              <a:off x="3936" y="1096"/>
              <a:ext cx="384" cy="104"/>
            </a:xfrm>
            <a:custGeom>
              <a:avLst/>
              <a:gdLst>
                <a:gd name="T0" fmla="*/ 0 w 384"/>
                <a:gd name="T1" fmla="*/ 104 h 104"/>
                <a:gd name="T2" fmla="*/ 192 w 384"/>
                <a:gd name="T3" fmla="*/ 8 h 104"/>
                <a:gd name="T4" fmla="*/ 384 w 384"/>
                <a:gd name="T5" fmla="*/ 56 h 104"/>
                <a:gd name="T6" fmla="*/ 0 60000 65536"/>
                <a:gd name="T7" fmla="*/ 0 60000 65536"/>
                <a:gd name="T8" fmla="*/ 0 60000 65536"/>
                <a:gd name="T9" fmla="*/ 0 w 384"/>
                <a:gd name="T10" fmla="*/ 0 h 104"/>
                <a:gd name="T11" fmla="*/ 384 w 384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04">
                  <a:moveTo>
                    <a:pt x="0" y="104"/>
                  </a:moveTo>
                  <a:cubicBezTo>
                    <a:pt x="64" y="60"/>
                    <a:pt x="128" y="16"/>
                    <a:pt x="192" y="8"/>
                  </a:cubicBezTo>
                  <a:cubicBezTo>
                    <a:pt x="256" y="0"/>
                    <a:pt x="352" y="48"/>
                    <a:pt x="384" y="5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18" name="Oval 32"/>
            <p:cNvSpPr>
              <a:spLocks noChangeArrowheads="1"/>
            </p:cNvSpPr>
            <p:nvPr/>
          </p:nvSpPr>
          <p:spPr bwMode="auto">
            <a:xfrm>
              <a:off x="3945" y="1029"/>
              <a:ext cx="336" cy="192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19" name="Text Box 33"/>
            <p:cNvSpPr txBox="1">
              <a:spLocks noChangeArrowheads="1"/>
            </p:cNvSpPr>
            <p:nvPr/>
          </p:nvSpPr>
          <p:spPr bwMode="auto">
            <a:xfrm rot="-5400000">
              <a:off x="4703" y="1297"/>
              <a:ext cx="134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33CC"/>
                  </a:solidFill>
                  <a:sym typeface="Symbol" charset="0"/>
                </a:rPr>
                <a:t></a:t>
              </a:r>
              <a:r>
                <a:rPr lang="en-US" sz="1800">
                  <a:solidFill>
                    <a:srgbClr val="0033CC"/>
                  </a:solidFill>
                </a:rPr>
                <a:t> Laplacian </a:t>
              </a:r>
              <a:r>
                <a:rPr lang="en-US" sz="1800">
                  <a:solidFill>
                    <a:srgbClr val="0033CC"/>
                  </a:solidFill>
                  <a:sym typeface="Symbol" charset="0"/>
                </a:rPr>
                <a:t></a:t>
              </a:r>
              <a:endParaRPr lang="ru-RU" sz="1800">
                <a:solidFill>
                  <a:srgbClr val="0033CC"/>
                </a:solidFill>
                <a:sym typeface="Symbol" charset="0"/>
              </a:endParaRPr>
            </a:p>
          </p:txBody>
        </p:sp>
      </p:grpSp>
      <p:grpSp>
        <p:nvGrpSpPr>
          <p:cNvPr id="3" name="Group 71"/>
          <p:cNvGrpSpPr>
            <a:grpSpLocks/>
          </p:cNvGrpSpPr>
          <p:nvPr/>
        </p:nvGrpSpPr>
        <p:grpSpPr bwMode="auto">
          <a:xfrm>
            <a:off x="0" y="3244850"/>
            <a:ext cx="9144000" cy="2514600"/>
            <a:chOff x="0" y="2160"/>
            <a:chExt cx="5760" cy="1584"/>
          </a:xfrm>
        </p:grpSpPr>
        <p:sp>
          <p:nvSpPr>
            <p:cNvPr id="126984" name="Rectangle 34"/>
            <p:cNvSpPr>
              <a:spLocks noChangeArrowheads="1"/>
            </p:cNvSpPr>
            <p:nvPr/>
          </p:nvSpPr>
          <p:spPr bwMode="auto">
            <a:xfrm>
              <a:off x="240" y="2180"/>
              <a:ext cx="2640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800" dirty="0">
                  <a:solidFill>
                    <a:srgbClr val="0033CC"/>
                  </a:solidFill>
                  <a:cs typeface="Arial" charset="0"/>
                </a:rPr>
                <a:t>SIFT (Lowe)</a:t>
              </a:r>
              <a:r>
                <a:rPr lang="en-US" sz="2800" baseline="30000" dirty="0">
                  <a:cs typeface="Arial" charset="0"/>
                </a:rPr>
                <a:t>2</a:t>
              </a:r>
              <a:r>
                <a:rPr lang="en-US" sz="2800" dirty="0">
                  <a:cs typeface="Arial" charset="0"/>
                </a:rPr>
                <a:t/>
              </a:r>
              <a:br>
                <a:rPr lang="en-US" sz="2800" dirty="0">
                  <a:cs typeface="Arial" charset="0"/>
                </a:rPr>
              </a:br>
              <a:r>
                <a:rPr lang="en-US" i="1" dirty="0"/>
                <a:t>Find local maximum of:</a:t>
              </a:r>
            </a:p>
            <a:p>
              <a:pPr marL="742950" lvl="1" indent="-285750">
                <a:lnSpc>
                  <a:spcPct val="90000"/>
                </a:lnSpc>
                <a:spcBef>
                  <a:spcPct val="20000"/>
                </a:spcBef>
                <a:buFontTx/>
                <a:buChar char="–"/>
              </a:pPr>
              <a:r>
                <a:rPr lang="en-US" dirty="0"/>
                <a:t>Difference of Gaussians in space and scale</a:t>
              </a:r>
            </a:p>
          </p:txBody>
        </p:sp>
        <p:sp>
          <p:nvSpPr>
            <p:cNvPr id="126985" name="AutoShape 52"/>
            <p:cNvSpPr>
              <a:spLocks noChangeArrowheads="1"/>
            </p:cNvSpPr>
            <p:nvPr/>
          </p:nvSpPr>
          <p:spPr bwMode="auto">
            <a:xfrm>
              <a:off x="3312" y="3120"/>
              <a:ext cx="2016" cy="240"/>
            </a:xfrm>
            <a:prstGeom prst="parallelogram">
              <a:avLst>
                <a:gd name="adj" fmla="val 210000"/>
              </a:avLst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86" name="Line 53"/>
            <p:cNvSpPr>
              <a:spLocks noChangeShapeType="1"/>
            </p:cNvSpPr>
            <p:nvPr/>
          </p:nvSpPr>
          <p:spPr bwMode="auto">
            <a:xfrm flipV="1">
              <a:off x="2976" y="2544"/>
              <a:ext cx="0" cy="9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987" name="Line 54"/>
            <p:cNvSpPr>
              <a:spLocks noChangeShapeType="1"/>
            </p:cNvSpPr>
            <p:nvPr/>
          </p:nvSpPr>
          <p:spPr bwMode="auto">
            <a:xfrm>
              <a:off x="2976" y="3456"/>
              <a:ext cx="216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988" name="Line 55"/>
            <p:cNvSpPr>
              <a:spLocks noChangeShapeType="1"/>
            </p:cNvSpPr>
            <p:nvPr/>
          </p:nvSpPr>
          <p:spPr bwMode="auto">
            <a:xfrm flipV="1">
              <a:off x="2976" y="3110"/>
              <a:ext cx="668" cy="3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989" name="Text Box 56"/>
            <p:cNvSpPr txBox="1">
              <a:spLocks noChangeArrowheads="1"/>
            </p:cNvSpPr>
            <p:nvPr/>
          </p:nvSpPr>
          <p:spPr bwMode="auto">
            <a:xfrm>
              <a:off x="2832" y="2304"/>
              <a:ext cx="4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scale</a:t>
              </a:r>
              <a:endParaRPr lang="ru-RU" sz="1800"/>
            </a:p>
          </p:txBody>
        </p:sp>
        <p:sp>
          <p:nvSpPr>
            <p:cNvPr id="126990" name="Text Box 57"/>
            <p:cNvSpPr txBox="1">
              <a:spLocks noChangeArrowheads="1"/>
            </p:cNvSpPr>
            <p:nvPr/>
          </p:nvSpPr>
          <p:spPr bwMode="auto">
            <a:xfrm>
              <a:off x="5004" y="3439"/>
              <a:ext cx="18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i="1"/>
                <a:t>x</a:t>
              </a:r>
              <a:endParaRPr lang="ru-RU" sz="2000" i="1"/>
            </a:p>
          </p:txBody>
        </p:sp>
        <p:sp>
          <p:nvSpPr>
            <p:cNvPr id="126991" name="Text Box 58"/>
            <p:cNvSpPr txBox="1">
              <a:spLocks noChangeArrowheads="1"/>
            </p:cNvSpPr>
            <p:nvPr/>
          </p:nvSpPr>
          <p:spPr bwMode="auto">
            <a:xfrm>
              <a:off x="3324" y="3007"/>
              <a:ext cx="18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i="1"/>
                <a:t>y</a:t>
              </a:r>
              <a:endParaRPr lang="ru-RU" sz="2000" i="1"/>
            </a:p>
          </p:txBody>
        </p:sp>
        <p:sp>
          <p:nvSpPr>
            <p:cNvPr id="126992" name="Text Box 59"/>
            <p:cNvSpPr txBox="1">
              <a:spLocks noChangeArrowheads="1"/>
            </p:cNvSpPr>
            <p:nvPr/>
          </p:nvSpPr>
          <p:spPr bwMode="auto">
            <a:xfrm>
              <a:off x="3509" y="3456"/>
              <a:ext cx="9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solidFill>
                    <a:srgbClr val="0033CC"/>
                  </a:solidFill>
                  <a:sym typeface="Symbol" charset="0"/>
                </a:rPr>
                <a:t></a:t>
              </a:r>
              <a:r>
                <a:rPr lang="en-US" sz="1800" dirty="0">
                  <a:solidFill>
                    <a:srgbClr val="0033CC"/>
                  </a:solidFill>
                </a:rPr>
                <a:t> </a:t>
              </a:r>
              <a:r>
                <a:rPr lang="en-US" sz="1800" dirty="0" err="1">
                  <a:solidFill>
                    <a:srgbClr val="0033CC"/>
                  </a:solidFill>
                </a:rPr>
                <a:t>DoG</a:t>
              </a:r>
              <a:r>
                <a:rPr lang="en-US" sz="1800" dirty="0">
                  <a:solidFill>
                    <a:srgbClr val="0033CC"/>
                  </a:solidFill>
                </a:rPr>
                <a:t> </a:t>
              </a:r>
              <a:r>
                <a:rPr lang="en-US" sz="1800" dirty="0">
                  <a:solidFill>
                    <a:srgbClr val="0033CC"/>
                  </a:solidFill>
                  <a:sym typeface="Symbol" charset="0"/>
                </a:rPr>
                <a:t></a:t>
              </a:r>
              <a:endParaRPr lang="ru-RU" sz="1800" dirty="0">
                <a:solidFill>
                  <a:srgbClr val="0033CC"/>
                </a:solidFill>
                <a:sym typeface="Symbol" charset="0"/>
              </a:endParaRPr>
            </a:p>
          </p:txBody>
        </p:sp>
        <p:sp>
          <p:nvSpPr>
            <p:cNvPr id="126993" name="Freeform 60"/>
            <p:cNvSpPr>
              <a:spLocks/>
            </p:cNvSpPr>
            <p:nvPr/>
          </p:nvSpPr>
          <p:spPr bwMode="auto">
            <a:xfrm>
              <a:off x="3936" y="3208"/>
              <a:ext cx="384" cy="104"/>
            </a:xfrm>
            <a:custGeom>
              <a:avLst/>
              <a:gdLst>
                <a:gd name="T0" fmla="*/ 0 w 384"/>
                <a:gd name="T1" fmla="*/ 104 h 104"/>
                <a:gd name="T2" fmla="*/ 192 w 384"/>
                <a:gd name="T3" fmla="*/ 8 h 104"/>
                <a:gd name="T4" fmla="*/ 384 w 384"/>
                <a:gd name="T5" fmla="*/ 56 h 104"/>
                <a:gd name="T6" fmla="*/ 0 60000 65536"/>
                <a:gd name="T7" fmla="*/ 0 60000 65536"/>
                <a:gd name="T8" fmla="*/ 0 60000 65536"/>
                <a:gd name="T9" fmla="*/ 0 w 384"/>
                <a:gd name="T10" fmla="*/ 0 h 104"/>
                <a:gd name="T11" fmla="*/ 384 w 384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04">
                  <a:moveTo>
                    <a:pt x="0" y="104"/>
                  </a:moveTo>
                  <a:cubicBezTo>
                    <a:pt x="64" y="60"/>
                    <a:pt x="128" y="16"/>
                    <a:pt x="192" y="8"/>
                  </a:cubicBezTo>
                  <a:cubicBezTo>
                    <a:pt x="256" y="0"/>
                    <a:pt x="352" y="48"/>
                    <a:pt x="384" y="5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994" name="Oval 61"/>
            <p:cNvSpPr>
              <a:spLocks noChangeArrowheads="1"/>
            </p:cNvSpPr>
            <p:nvPr/>
          </p:nvSpPr>
          <p:spPr bwMode="auto">
            <a:xfrm>
              <a:off x="4032" y="3168"/>
              <a:ext cx="144" cy="96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5" name="AutoShape 62"/>
            <p:cNvSpPr>
              <a:spLocks noChangeArrowheads="1"/>
            </p:cNvSpPr>
            <p:nvPr/>
          </p:nvSpPr>
          <p:spPr bwMode="auto">
            <a:xfrm>
              <a:off x="3312" y="2784"/>
              <a:ext cx="2016" cy="240"/>
            </a:xfrm>
            <a:prstGeom prst="parallelogram">
              <a:avLst>
                <a:gd name="adj" fmla="val 210000"/>
              </a:avLst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6" name="Freeform 63"/>
            <p:cNvSpPr>
              <a:spLocks/>
            </p:cNvSpPr>
            <p:nvPr/>
          </p:nvSpPr>
          <p:spPr bwMode="auto">
            <a:xfrm>
              <a:off x="3936" y="2872"/>
              <a:ext cx="384" cy="104"/>
            </a:xfrm>
            <a:custGeom>
              <a:avLst/>
              <a:gdLst>
                <a:gd name="T0" fmla="*/ 0 w 384"/>
                <a:gd name="T1" fmla="*/ 104 h 104"/>
                <a:gd name="T2" fmla="*/ 192 w 384"/>
                <a:gd name="T3" fmla="*/ 8 h 104"/>
                <a:gd name="T4" fmla="*/ 384 w 384"/>
                <a:gd name="T5" fmla="*/ 56 h 104"/>
                <a:gd name="T6" fmla="*/ 0 60000 65536"/>
                <a:gd name="T7" fmla="*/ 0 60000 65536"/>
                <a:gd name="T8" fmla="*/ 0 60000 65536"/>
                <a:gd name="T9" fmla="*/ 0 w 384"/>
                <a:gd name="T10" fmla="*/ 0 h 104"/>
                <a:gd name="T11" fmla="*/ 384 w 384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04">
                  <a:moveTo>
                    <a:pt x="0" y="104"/>
                  </a:moveTo>
                  <a:cubicBezTo>
                    <a:pt x="64" y="60"/>
                    <a:pt x="128" y="16"/>
                    <a:pt x="192" y="8"/>
                  </a:cubicBezTo>
                  <a:cubicBezTo>
                    <a:pt x="256" y="0"/>
                    <a:pt x="352" y="48"/>
                    <a:pt x="384" y="5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997" name="Oval 64"/>
            <p:cNvSpPr>
              <a:spLocks noChangeAspect="1" noChangeArrowheads="1"/>
            </p:cNvSpPr>
            <p:nvPr/>
          </p:nvSpPr>
          <p:spPr bwMode="auto">
            <a:xfrm>
              <a:off x="4014" y="2809"/>
              <a:ext cx="192" cy="128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8" name="AutoShape 65"/>
            <p:cNvSpPr>
              <a:spLocks noChangeArrowheads="1"/>
            </p:cNvSpPr>
            <p:nvPr/>
          </p:nvSpPr>
          <p:spPr bwMode="auto">
            <a:xfrm>
              <a:off x="3312" y="2448"/>
              <a:ext cx="2016" cy="240"/>
            </a:xfrm>
            <a:prstGeom prst="parallelogram">
              <a:avLst>
                <a:gd name="adj" fmla="val 210000"/>
              </a:avLst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99" name="Freeform 66"/>
            <p:cNvSpPr>
              <a:spLocks/>
            </p:cNvSpPr>
            <p:nvPr/>
          </p:nvSpPr>
          <p:spPr bwMode="auto">
            <a:xfrm>
              <a:off x="3936" y="2536"/>
              <a:ext cx="384" cy="104"/>
            </a:xfrm>
            <a:custGeom>
              <a:avLst/>
              <a:gdLst>
                <a:gd name="T0" fmla="*/ 0 w 384"/>
                <a:gd name="T1" fmla="*/ 104 h 104"/>
                <a:gd name="T2" fmla="*/ 192 w 384"/>
                <a:gd name="T3" fmla="*/ 8 h 104"/>
                <a:gd name="T4" fmla="*/ 384 w 384"/>
                <a:gd name="T5" fmla="*/ 56 h 104"/>
                <a:gd name="T6" fmla="*/ 0 60000 65536"/>
                <a:gd name="T7" fmla="*/ 0 60000 65536"/>
                <a:gd name="T8" fmla="*/ 0 60000 65536"/>
                <a:gd name="T9" fmla="*/ 0 w 384"/>
                <a:gd name="T10" fmla="*/ 0 h 104"/>
                <a:gd name="T11" fmla="*/ 384 w 384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04">
                  <a:moveTo>
                    <a:pt x="0" y="104"/>
                  </a:moveTo>
                  <a:cubicBezTo>
                    <a:pt x="64" y="60"/>
                    <a:pt x="128" y="16"/>
                    <a:pt x="192" y="8"/>
                  </a:cubicBezTo>
                  <a:cubicBezTo>
                    <a:pt x="256" y="0"/>
                    <a:pt x="352" y="48"/>
                    <a:pt x="384" y="5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00" name="Oval 67"/>
            <p:cNvSpPr>
              <a:spLocks noChangeArrowheads="1"/>
            </p:cNvSpPr>
            <p:nvPr/>
          </p:nvSpPr>
          <p:spPr bwMode="auto">
            <a:xfrm>
              <a:off x="3945" y="2469"/>
              <a:ext cx="336" cy="192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1" name="Text Box 68"/>
            <p:cNvSpPr txBox="1">
              <a:spLocks noChangeArrowheads="1"/>
            </p:cNvSpPr>
            <p:nvPr/>
          </p:nvSpPr>
          <p:spPr bwMode="auto">
            <a:xfrm rot="-5400000">
              <a:off x="4894" y="2735"/>
              <a:ext cx="9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33CC"/>
                  </a:solidFill>
                  <a:sym typeface="Symbol" charset="0"/>
                </a:rPr>
                <a:t></a:t>
              </a:r>
              <a:r>
                <a:rPr lang="en-US" sz="1800">
                  <a:solidFill>
                    <a:srgbClr val="0033CC"/>
                  </a:solidFill>
                </a:rPr>
                <a:t> DoG </a:t>
              </a:r>
              <a:r>
                <a:rPr lang="en-US" sz="1800">
                  <a:solidFill>
                    <a:srgbClr val="0033CC"/>
                  </a:solidFill>
                  <a:sym typeface="Symbol" charset="0"/>
                </a:rPr>
                <a:t></a:t>
              </a:r>
              <a:endParaRPr lang="ru-RU" sz="1800">
                <a:solidFill>
                  <a:srgbClr val="0033CC"/>
                </a:solidFill>
                <a:sym typeface="Symbol" charset="0"/>
              </a:endParaRPr>
            </a:p>
          </p:txBody>
        </p:sp>
        <p:sp>
          <p:nvSpPr>
            <p:cNvPr id="127002" name="Line 70"/>
            <p:cNvSpPr>
              <a:spLocks noChangeShapeType="1"/>
            </p:cNvSpPr>
            <p:nvPr/>
          </p:nvSpPr>
          <p:spPr bwMode="auto">
            <a:xfrm>
              <a:off x="0" y="216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1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/>
              <a:t>Difference-of-Gaussians</a:t>
            </a:r>
          </a:p>
        </p:txBody>
      </p:sp>
      <p:graphicFrame>
        <p:nvGraphicFramePr>
          <p:cNvPr id="13314" name="Object 1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57200" y="2724150"/>
          <a:ext cx="91440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47" name="Equation" r:id="rId3" imgW="609480" imgH="215640" progId="Equation.3">
                  <p:embed/>
                </p:oleObj>
              </mc:Choice>
              <mc:Fallback>
                <p:oleObj name="Equation" r:id="rId3" imgW="609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724150"/>
                        <a:ext cx="914400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5"/>
          <a:stretch>
            <a:fillRect/>
          </a:stretch>
        </p:blipFill>
        <p:spPr bwMode="auto">
          <a:xfrm>
            <a:off x="1371600" y="1295400"/>
            <a:ext cx="5483225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5" name="Object 7"/>
          <p:cNvGraphicFramePr>
            <a:graphicFrameLocks noChangeAspect="1"/>
          </p:cNvGraphicFramePr>
          <p:nvPr/>
        </p:nvGraphicFramePr>
        <p:xfrm>
          <a:off x="6629400" y="2667000"/>
          <a:ext cx="2057400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48" name="Equation" r:id="rId6" imgW="1612800" imgH="215640" progId="Equation.3">
                  <p:embed/>
                </p:oleObj>
              </mc:Choice>
              <mc:Fallback>
                <p:oleObj name="Equation" r:id="rId6" imgW="16128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2667000"/>
                        <a:ext cx="2057400" cy="274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10"/>
          <p:cNvGraphicFramePr>
            <a:graphicFrameLocks noChangeAspect="1"/>
          </p:cNvGraphicFramePr>
          <p:nvPr/>
        </p:nvGraphicFramePr>
        <p:xfrm>
          <a:off x="457200" y="3124200"/>
          <a:ext cx="762000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49" name="Equation" r:id="rId8" imgW="533160" imgH="215640" progId="Equation.3">
                  <p:embed/>
                </p:oleObj>
              </mc:Choice>
              <mc:Fallback>
                <p:oleObj name="Equation" r:id="rId8" imgW="5331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124200"/>
                        <a:ext cx="762000" cy="30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1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57200" y="2305050"/>
          <a:ext cx="104140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50" name="Equation" r:id="rId10" imgW="660240" imgH="228600" progId="Equation.3">
                  <p:embed/>
                </p:oleObj>
              </mc:Choice>
              <mc:Fallback>
                <p:oleObj name="Equation" r:id="rId10" imgW="660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305050"/>
                        <a:ext cx="1041400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20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10"/>
          <a:stretch>
            <a:fillRect/>
          </a:stretch>
        </p:blipFill>
        <p:spPr bwMode="auto">
          <a:xfrm>
            <a:off x="611188" y="3733800"/>
            <a:ext cx="74168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02"/>
          <a:stretch>
            <a:fillRect/>
          </a:stretch>
        </p:blipFill>
        <p:spPr bwMode="auto">
          <a:xfrm>
            <a:off x="1295400" y="5257800"/>
            <a:ext cx="59055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79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Scale-Space Extrema</a:t>
            </a:r>
          </a:p>
        </p:txBody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Choose all extrema within 3x3x3 neighborhood. </a:t>
            </a:r>
          </a:p>
        </p:txBody>
      </p:sp>
      <p:pic>
        <p:nvPicPr>
          <p:cNvPr id="143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514600"/>
            <a:ext cx="2895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38" name="Object 5"/>
          <p:cNvGraphicFramePr>
            <a:graphicFrameLocks noChangeAspect="1"/>
          </p:cNvGraphicFramePr>
          <p:nvPr/>
        </p:nvGraphicFramePr>
        <p:xfrm>
          <a:off x="5481638" y="4435475"/>
          <a:ext cx="8128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6" name="Equation" r:id="rId4" imgW="368280" imgH="215640" progId="Equation.3">
                  <p:embed/>
                </p:oleObj>
              </mc:Choice>
              <mc:Fallback>
                <p:oleObj name="Equation" r:id="rId4" imgW="3682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1638" y="4435475"/>
                        <a:ext cx="81280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6"/>
          <p:cNvGraphicFramePr>
            <a:graphicFrameLocks noChangeAspect="1"/>
          </p:cNvGraphicFramePr>
          <p:nvPr/>
        </p:nvGraphicFramePr>
        <p:xfrm>
          <a:off x="5481638" y="3606800"/>
          <a:ext cx="979487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7" name="Equation" r:id="rId6" imgW="444240" imgH="215640" progId="Equation.3">
                  <p:embed/>
                </p:oleObj>
              </mc:Choice>
              <mc:Fallback>
                <p:oleObj name="Equation" r:id="rId6" imgW="4442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1638" y="3606800"/>
                        <a:ext cx="979487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7"/>
          <p:cNvGraphicFramePr>
            <a:graphicFrameLocks noChangeAspect="1"/>
          </p:cNvGraphicFramePr>
          <p:nvPr/>
        </p:nvGraphicFramePr>
        <p:xfrm>
          <a:off x="5481638" y="2719388"/>
          <a:ext cx="10922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8" name="Equation" r:id="rId8" imgW="495000" imgH="228600" progId="Equation.3">
                  <p:embed/>
                </p:oleObj>
              </mc:Choice>
              <mc:Fallback>
                <p:oleObj name="Equation" r:id="rId8" imgW="495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1638" y="2719388"/>
                        <a:ext cx="109220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863600" y="5410200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TW" sz="2000">
                <a:ea typeface="新細明體" charset="-120"/>
                <a:sym typeface="Symbol" charset="2"/>
              </a:rPr>
              <a:t>X is selected if it is larger or smaller than all 26 neighbors</a:t>
            </a:r>
            <a:endParaRPr lang="en-US" altLang="zh-TW" sz="200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229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</a:t>
            </a:r>
            <a:r>
              <a:rPr lang="en-US" dirty="0"/>
              <a:t>G</a:t>
            </a:r>
            <a:r>
              <a:rPr lang="en-US" dirty="0" smtClean="0"/>
              <a:t>aussian kernel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62906"/>
            <a:ext cx="2158014" cy="1485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3352800"/>
            <a:ext cx="2158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video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662906"/>
            <a:ext cx="2237510" cy="14928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10" y="1662906"/>
            <a:ext cx="2288049" cy="14928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4200" y="3352800"/>
            <a:ext cx="2158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Blurred with a </a:t>
            </a:r>
            <a:r>
              <a:rPr lang="en-US" dirty="0" err="1" smtClean="0"/>
              <a:t>gaussian</a:t>
            </a:r>
            <a:r>
              <a:rPr lang="en-US" dirty="0" smtClean="0"/>
              <a:t> kernel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22710" y="3352799"/>
            <a:ext cx="238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Blurred with a different </a:t>
            </a:r>
            <a:r>
              <a:rPr lang="en-US" dirty="0" err="1" smtClean="0"/>
              <a:t>gaussian</a:t>
            </a:r>
            <a:r>
              <a:rPr lang="en-US" dirty="0" smtClean="0"/>
              <a:t> kernel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21749" y="593429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48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</a:t>
            </a:r>
            <a:r>
              <a:rPr lang="en-US" dirty="0" err="1" smtClean="0"/>
              <a:t>gaussian</a:t>
            </a:r>
            <a:r>
              <a:rPr lang="en-US" dirty="0" smtClean="0"/>
              <a:t> kernel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62906"/>
            <a:ext cx="2158014" cy="1485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3352800"/>
            <a:ext cx="2158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video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662906"/>
            <a:ext cx="2237510" cy="14928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10" y="1662906"/>
            <a:ext cx="2288049" cy="14928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4200" y="3352800"/>
            <a:ext cx="2158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Blurred with a </a:t>
            </a:r>
            <a:r>
              <a:rPr lang="en-US" dirty="0" err="1" smtClean="0"/>
              <a:t>gaussian</a:t>
            </a:r>
            <a:r>
              <a:rPr lang="en-US" dirty="0" smtClean="0"/>
              <a:t> kernel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22710" y="3352799"/>
            <a:ext cx="238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Blurred with a different </a:t>
            </a:r>
            <a:r>
              <a:rPr lang="en-US" dirty="0" err="1" smtClean="0"/>
              <a:t>gaussian</a:t>
            </a:r>
            <a:r>
              <a:rPr lang="en-US" dirty="0" smtClean="0"/>
              <a:t> kernel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4572000"/>
            <a:ext cx="7060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happens if you subtract one blurred image from another?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121749" y="593429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1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 of Gaussians (</a:t>
            </a:r>
            <a:r>
              <a:rPr lang="en-US" dirty="0" err="1" smtClean="0"/>
              <a:t>DoG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62906"/>
            <a:ext cx="2158014" cy="1485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3352800"/>
            <a:ext cx="2158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video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662906"/>
            <a:ext cx="2237510" cy="14928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10" y="1662906"/>
            <a:ext cx="2288049" cy="14928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4200" y="3352800"/>
            <a:ext cx="2158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Blurred with a </a:t>
            </a:r>
            <a:r>
              <a:rPr lang="en-US" dirty="0" err="1" smtClean="0"/>
              <a:t>gaussian</a:t>
            </a:r>
            <a:r>
              <a:rPr lang="en-US" dirty="0" smtClean="0"/>
              <a:t> kernel: k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22710" y="3352799"/>
            <a:ext cx="238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Blurred with a different </a:t>
            </a:r>
            <a:r>
              <a:rPr lang="en-US" dirty="0" err="1" smtClean="0"/>
              <a:t>gaussian</a:t>
            </a:r>
            <a:r>
              <a:rPr lang="en-US" dirty="0" smtClean="0"/>
              <a:t> kernel: k</a:t>
            </a:r>
            <a:r>
              <a:rPr lang="en-US" baseline="-25000" dirty="0" smtClean="0"/>
              <a:t>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54281"/>
            <a:ext cx="2223031" cy="14514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4200" y="5653192"/>
            <a:ext cx="2158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DoG</a:t>
            </a:r>
            <a:r>
              <a:rPr lang="en-US" dirty="0" smtClean="0"/>
              <a:t>: k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k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121749" y="593429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7"/>
              </a:rPr>
              <a:t>source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73967" y="5653192"/>
            <a:ext cx="2158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DoG</a:t>
            </a:r>
            <a:r>
              <a:rPr lang="en-US" dirty="0" smtClean="0"/>
              <a:t>: k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k</a:t>
            </a:r>
            <a:r>
              <a:rPr lang="en-US" baseline="-25000" dirty="0" smtClean="0"/>
              <a:t>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22710" y="5653192"/>
            <a:ext cx="2158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DoG</a:t>
            </a:r>
            <a:r>
              <a:rPr lang="en-US" dirty="0" smtClean="0"/>
              <a:t>: k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k</a:t>
            </a:r>
            <a:r>
              <a:rPr lang="en-US" baseline="-25000" dirty="0" smtClean="0"/>
              <a:t>4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543" y="3999130"/>
            <a:ext cx="2280697" cy="15065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10" y="3999131"/>
            <a:ext cx="2288049" cy="152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9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 of Gaussians (</a:t>
            </a:r>
            <a:r>
              <a:rPr lang="en-US" dirty="0" err="1" smtClean="0"/>
              <a:t>DoG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62906"/>
            <a:ext cx="2158014" cy="1485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3352800"/>
            <a:ext cx="2158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video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662906"/>
            <a:ext cx="2237510" cy="14928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10" y="1662906"/>
            <a:ext cx="2288049" cy="14928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4200" y="3352800"/>
            <a:ext cx="2158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Blurred with a </a:t>
            </a:r>
            <a:r>
              <a:rPr lang="en-US" dirty="0" err="1" smtClean="0"/>
              <a:t>gaussian</a:t>
            </a:r>
            <a:r>
              <a:rPr lang="en-US" dirty="0" smtClean="0"/>
              <a:t> kernel: k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22710" y="3352799"/>
            <a:ext cx="238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Blurred with a different </a:t>
            </a:r>
            <a:r>
              <a:rPr lang="en-US" dirty="0" err="1" smtClean="0"/>
              <a:t>gaussian</a:t>
            </a:r>
            <a:r>
              <a:rPr lang="en-US" dirty="0" smtClean="0"/>
              <a:t> kernel: k</a:t>
            </a:r>
            <a:r>
              <a:rPr lang="en-US" baseline="-25000" dirty="0" smtClean="0"/>
              <a:t>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54281"/>
            <a:ext cx="2223031" cy="14514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4200" y="5653192"/>
            <a:ext cx="2158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DoG</a:t>
            </a:r>
            <a:r>
              <a:rPr lang="en-US" dirty="0" smtClean="0"/>
              <a:t>: k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k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121749" y="593429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7"/>
              </a:rPr>
              <a:t>source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73967" y="5653192"/>
            <a:ext cx="2158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DoG</a:t>
            </a:r>
            <a:r>
              <a:rPr lang="en-US" dirty="0" smtClean="0"/>
              <a:t>: k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k</a:t>
            </a:r>
            <a:r>
              <a:rPr lang="en-US" baseline="-25000" dirty="0" smtClean="0"/>
              <a:t>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22710" y="5653192"/>
            <a:ext cx="2158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DoG</a:t>
            </a:r>
            <a:r>
              <a:rPr lang="en-US" dirty="0" smtClean="0"/>
              <a:t>: k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k</a:t>
            </a:r>
            <a:r>
              <a:rPr lang="en-US" baseline="-25000" dirty="0" smtClean="0"/>
              <a:t>4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543" y="3999130"/>
            <a:ext cx="2280697" cy="15065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10" y="3999131"/>
            <a:ext cx="2288049" cy="15277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7200" y="2857371"/>
            <a:ext cx="8382000" cy="138499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At different resolutions of kernel size, we see different fine details of the image. In other words, we can capture </a:t>
            </a:r>
            <a:r>
              <a:rPr lang="en-US" sz="2800" dirty="0" err="1" smtClean="0">
                <a:solidFill>
                  <a:schemeClr val="bg1"/>
                </a:solidFill>
              </a:rPr>
              <a:t>keypoints</a:t>
            </a:r>
            <a:r>
              <a:rPr lang="en-US" sz="2800" dirty="0" smtClean="0">
                <a:solidFill>
                  <a:schemeClr val="bg1"/>
                </a:solidFill>
              </a:rPr>
              <a:t> at varying scales.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 charset="0"/>
              </a:rPr>
              <a:t>Scale Invariant Detectors</a:t>
            </a:r>
            <a:endParaRPr lang="ru-RU" dirty="0">
              <a:cs typeface="Times New Roman" charset="0"/>
            </a:endParaRPr>
          </a:p>
        </p:txBody>
      </p:sp>
      <p:sp>
        <p:nvSpPr>
          <p:cNvPr id="129028" name="Text Box 5"/>
          <p:cNvSpPr txBox="1">
            <a:spLocks noChangeArrowheads="1"/>
          </p:cNvSpPr>
          <p:nvPr/>
        </p:nvSpPr>
        <p:spPr bwMode="auto">
          <a:xfrm>
            <a:off x="50800" y="6019800"/>
            <a:ext cx="73295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K.Mikolajczyk, C.Schmid. </a:t>
            </a:r>
            <a:r>
              <a:rPr lang="ja-JP" altLang="en-US" sz="1400"/>
              <a:t>“</a:t>
            </a:r>
            <a:r>
              <a:rPr lang="en-US" sz="1400"/>
              <a:t>Indexing Based on Scale Invariant Interest Points</a:t>
            </a:r>
            <a:r>
              <a:rPr lang="ja-JP" altLang="en-US" sz="1400"/>
              <a:t>”</a:t>
            </a:r>
            <a:r>
              <a:rPr lang="en-US" sz="1400"/>
              <a:t>. ICCV 2001</a:t>
            </a:r>
            <a:endParaRPr lang="ru-RU" sz="1400"/>
          </a:p>
        </p:txBody>
      </p:sp>
      <p:sp>
        <p:nvSpPr>
          <p:cNvPr id="129029" name="Rectangle 4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 dirty="0">
                <a:cs typeface="Times New Roman" charset="0"/>
              </a:rPr>
              <a:t>Experimental evaluation of detectors </a:t>
            </a:r>
            <a:br>
              <a:rPr lang="en-US" sz="2800" dirty="0">
                <a:cs typeface="Times New Roman" charset="0"/>
              </a:rPr>
            </a:br>
            <a:r>
              <a:rPr lang="en-US" sz="2800" dirty="0" err="1">
                <a:cs typeface="Times New Roman" charset="0"/>
              </a:rPr>
              <a:t>w.r.t</a:t>
            </a:r>
            <a:r>
              <a:rPr lang="en-US" sz="2800" dirty="0">
                <a:cs typeface="Times New Roman" charset="0"/>
              </a:rPr>
              <a:t>. scale change</a:t>
            </a:r>
            <a:endParaRPr lang="ru-RU" sz="2800" dirty="0">
              <a:cs typeface="Times New Roman" charset="0"/>
            </a:endParaRPr>
          </a:p>
        </p:txBody>
      </p:sp>
      <p:sp>
        <p:nvSpPr>
          <p:cNvPr id="129030" name="Text Box 44"/>
          <p:cNvSpPr txBox="1">
            <a:spLocks noChangeArrowheads="1"/>
          </p:cNvSpPr>
          <p:nvPr/>
        </p:nvSpPr>
        <p:spPr bwMode="auto">
          <a:xfrm>
            <a:off x="304800" y="2586038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33CC"/>
                </a:solidFill>
              </a:rPr>
              <a:t>Repeatability rate:</a:t>
            </a:r>
            <a:endParaRPr lang="ru-RU" sz="2000">
              <a:solidFill>
                <a:srgbClr val="0033CC"/>
              </a:solidFill>
            </a:endParaRPr>
          </a:p>
        </p:txBody>
      </p:sp>
      <p:grpSp>
        <p:nvGrpSpPr>
          <p:cNvPr id="129031" name="Group 45"/>
          <p:cNvGrpSpPr>
            <a:grpSpLocks/>
          </p:cNvGrpSpPr>
          <p:nvPr/>
        </p:nvGrpSpPr>
        <p:grpSpPr bwMode="auto">
          <a:xfrm>
            <a:off x="838200" y="3733800"/>
            <a:ext cx="1600200" cy="1976438"/>
            <a:chOff x="642" y="2745"/>
            <a:chExt cx="1008" cy="1245"/>
          </a:xfrm>
        </p:grpSpPr>
        <p:pic>
          <p:nvPicPr>
            <p:cNvPr id="129035" name="Picture 4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" y="3456"/>
              <a:ext cx="984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36" name="Picture 4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" y="2745"/>
              <a:ext cx="1008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037" name="Oval 48"/>
            <p:cNvSpPr>
              <a:spLocks noChangeArrowheads="1"/>
            </p:cNvSpPr>
            <p:nvPr/>
          </p:nvSpPr>
          <p:spPr bwMode="auto">
            <a:xfrm>
              <a:off x="1000" y="2922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38" name="Oval 49"/>
            <p:cNvSpPr>
              <a:spLocks noChangeArrowheads="1"/>
            </p:cNvSpPr>
            <p:nvPr/>
          </p:nvSpPr>
          <p:spPr bwMode="auto">
            <a:xfrm>
              <a:off x="866" y="3100"/>
              <a:ext cx="45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39" name="Oval 50"/>
            <p:cNvSpPr>
              <a:spLocks noChangeArrowheads="1"/>
            </p:cNvSpPr>
            <p:nvPr/>
          </p:nvSpPr>
          <p:spPr bwMode="auto">
            <a:xfrm>
              <a:off x="1470" y="2985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33CC"/>
                </a:solidFill>
              </a:endParaRPr>
            </a:p>
          </p:txBody>
        </p:sp>
        <p:sp>
          <p:nvSpPr>
            <p:cNvPr id="129040" name="Oval 51"/>
            <p:cNvSpPr>
              <a:spLocks noChangeArrowheads="1"/>
            </p:cNvSpPr>
            <p:nvPr/>
          </p:nvSpPr>
          <p:spPr bwMode="auto">
            <a:xfrm>
              <a:off x="1224" y="3055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41" name="Oval 52"/>
            <p:cNvSpPr>
              <a:spLocks noChangeArrowheads="1"/>
            </p:cNvSpPr>
            <p:nvPr/>
          </p:nvSpPr>
          <p:spPr bwMode="auto">
            <a:xfrm>
              <a:off x="1464" y="3696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42" name="Oval 53"/>
            <p:cNvSpPr>
              <a:spLocks noChangeArrowheads="1"/>
            </p:cNvSpPr>
            <p:nvPr/>
          </p:nvSpPr>
          <p:spPr bwMode="auto">
            <a:xfrm>
              <a:off x="1008" y="3840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43" name="Oval 54"/>
            <p:cNvSpPr>
              <a:spLocks noChangeArrowheads="1"/>
            </p:cNvSpPr>
            <p:nvPr/>
          </p:nvSpPr>
          <p:spPr bwMode="auto">
            <a:xfrm>
              <a:off x="1080" y="3648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44" name="Oval 55"/>
            <p:cNvSpPr>
              <a:spLocks noChangeArrowheads="1"/>
            </p:cNvSpPr>
            <p:nvPr/>
          </p:nvSpPr>
          <p:spPr bwMode="auto">
            <a:xfrm>
              <a:off x="816" y="3696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45" name="Oval 56"/>
            <p:cNvSpPr>
              <a:spLocks noChangeArrowheads="1"/>
            </p:cNvSpPr>
            <p:nvPr/>
          </p:nvSpPr>
          <p:spPr bwMode="auto">
            <a:xfrm>
              <a:off x="912" y="3504"/>
              <a:ext cx="48" cy="4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46" name="Line 57"/>
            <p:cNvSpPr>
              <a:spLocks noChangeShapeType="1"/>
            </p:cNvSpPr>
            <p:nvPr/>
          </p:nvSpPr>
          <p:spPr bwMode="auto">
            <a:xfrm flipH="1">
              <a:off x="850" y="3154"/>
              <a:ext cx="28" cy="52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47" name="Line 58"/>
            <p:cNvSpPr>
              <a:spLocks noChangeShapeType="1"/>
            </p:cNvSpPr>
            <p:nvPr/>
          </p:nvSpPr>
          <p:spPr bwMode="auto">
            <a:xfrm flipH="1">
              <a:off x="923" y="2976"/>
              <a:ext cx="85" cy="52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48" name="Line 59"/>
            <p:cNvSpPr>
              <a:spLocks noChangeShapeType="1"/>
            </p:cNvSpPr>
            <p:nvPr/>
          </p:nvSpPr>
          <p:spPr bwMode="auto">
            <a:xfrm>
              <a:off x="1477" y="3072"/>
              <a:ext cx="11" cy="62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49" name="Oval 60"/>
            <p:cNvSpPr>
              <a:spLocks noChangeArrowheads="1"/>
            </p:cNvSpPr>
            <p:nvPr/>
          </p:nvSpPr>
          <p:spPr bwMode="auto">
            <a:xfrm>
              <a:off x="1392" y="3216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9032" name="Text Box 61"/>
          <p:cNvSpPr txBox="1">
            <a:spLocks noChangeArrowheads="1"/>
          </p:cNvSpPr>
          <p:nvPr/>
        </p:nvSpPr>
        <p:spPr bwMode="auto">
          <a:xfrm>
            <a:off x="228600" y="3011488"/>
            <a:ext cx="320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33CC"/>
                </a:solidFill>
              </a:rPr>
              <a:t># correspondences</a:t>
            </a:r>
            <a:br>
              <a:rPr lang="en-US" sz="1800">
                <a:solidFill>
                  <a:srgbClr val="0033CC"/>
                </a:solidFill>
              </a:rPr>
            </a:br>
            <a:r>
              <a:rPr lang="en-US" sz="1800">
                <a:solidFill>
                  <a:srgbClr val="0033CC"/>
                </a:solidFill>
              </a:rPr>
              <a:t># possible correspondences</a:t>
            </a:r>
            <a:endParaRPr lang="ru-RU" sz="1800">
              <a:solidFill>
                <a:srgbClr val="0033CC"/>
              </a:solidFill>
            </a:endParaRPr>
          </a:p>
        </p:txBody>
      </p:sp>
      <p:sp>
        <p:nvSpPr>
          <p:cNvPr id="129033" name="Line 62"/>
          <p:cNvSpPr>
            <a:spLocks noChangeShapeType="1"/>
          </p:cNvSpPr>
          <p:nvPr/>
        </p:nvSpPr>
        <p:spPr bwMode="auto">
          <a:xfrm>
            <a:off x="457200" y="3348038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9034" name="Picture 6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11325"/>
            <a:ext cx="53340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36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 charset="0"/>
              </a:rPr>
              <a:t>Scale Invariant Detection: Summary</a:t>
            </a:r>
            <a:endParaRPr lang="ru-RU" dirty="0">
              <a:cs typeface="Times New Roman" charset="0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848600" cy="2743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33CC"/>
                </a:solidFill>
                <a:cs typeface="Arial" charset="0"/>
              </a:rPr>
              <a:t>Given:</a:t>
            </a:r>
            <a:r>
              <a:rPr lang="en-US" sz="2800" dirty="0">
                <a:solidFill>
                  <a:srgbClr val="0033CC"/>
                </a:solidFill>
                <a:cs typeface="Times New Roman" charset="0"/>
              </a:rPr>
              <a:t> </a:t>
            </a:r>
            <a:r>
              <a:rPr lang="en-US" sz="2800" dirty="0">
                <a:cs typeface="Times New Roman" charset="0"/>
              </a:rPr>
              <a:t>two images of the same scene with a large </a:t>
            </a:r>
            <a:r>
              <a:rPr lang="en-US" sz="2800" i="1" dirty="0">
                <a:cs typeface="Times New Roman" charset="0"/>
              </a:rPr>
              <a:t>scale difference</a:t>
            </a:r>
            <a:r>
              <a:rPr lang="en-US" sz="2800" dirty="0">
                <a:cs typeface="Times New Roman" charset="0"/>
              </a:rPr>
              <a:t> between them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33CC"/>
                </a:solidFill>
                <a:cs typeface="Arial" charset="0"/>
              </a:rPr>
              <a:t>Goal: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>
                <a:cs typeface="Times New Roman" charset="0"/>
              </a:rPr>
              <a:t>find </a:t>
            </a:r>
            <a:r>
              <a:rPr lang="en-US" sz="2800" i="1" dirty="0">
                <a:cs typeface="Times New Roman" charset="0"/>
              </a:rPr>
              <a:t>the same</a:t>
            </a:r>
            <a:r>
              <a:rPr lang="en-US" sz="2800" dirty="0">
                <a:cs typeface="Times New Roman" charset="0"/>
              </a:rPr>
              <a:t> interest points </a:t>
            </a:r>
            <a:r>
              <a:rPr lang="en-US" sz="2800" i="1" dirty="0">
                <a:cs typeface="Times New Roman" charset="0"/>
              </a:rPr>
              <a:t>independently</a:t>
            </a:r>
            <a:r>
              <a:rPr lang="en-US" sz="2800" dirty="0">
                <a:cs typeface="Times New Roman" charset="0"/>
              </a:rPr>
              <a:t> in each image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33CC"/>
                </a:solidFill>
                <a:cs typeface="Arial" charset="0"/>
              </a:rPr>
              <a:t>Solution:</a:t>
            </a:r>
            <a:r>
              <a:rPr lang="en-US" sz="2800" dirty="0">
                <a:cs typeface="Times New Roman" charset="0"/>
              </a:rPr>
              <a:t> search for </a:t>
            </a:r>
            <a:r>
              <a:rPr lang="en-US" sz="2800" i="1" dirty="0">
                <a:cs typeface="Times New Roman" charset="0"/>
              </a:rPr>
              <a:t>maxima</a:t>
            </a:r>
            <a:r>
              <a:rPr lang="en-US" sz="2800" dirty="0">
                <a:cs typeface="Times New Roman" charset="0"/>
              </a:rPr>
              <a:t> of suitable functions in </a:t>
            </a:r>
            <a:r>
              <a:rPr lang="en-US" sz="2800" i="1" dirty="0">
                <a:cs typeface="Times New Roman" charset="0"/>
              </a:rPr>
              <a:t>scale</a:t>
            </a:r>
            <a:r>
              <a:rPr lang="en-US" sz="2800" dirty="0">
                <a:cs typeface="Times New Roman" charset="0"/>
              </a:rPr>
              <a:t> and in </a:t>
            </a:r>
            <a:r>
              <a:rPr lang="en-US" sz="2800" i="1" dirty="0">
                <a:cs typeface="Times New Roman" charset="0"/>
              </a:rPr>
              <a:t>space</a:t>
            </a:r>
            <a:r>
              <a:rPr lang="en-US" sz="2800" dirty="0">
                <a:cs typeface="Times New Roman" charset="0"/>
              </a:rPr>
              <a:t> (over the image)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457200" y="4343400"/>
            <a:ext cx="8229600" cy="19081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cs typeface="Arial" charset="0"/>
              </a:rPr>
              <a:t>Methods: 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2000">
                <a:solidFill>
                  <a:srgbClr val="0033CC"/>
                </a:solidFill>
              </a:rPr>
              <a:t>Harris-Laplacian</a:t>
            </a:r>
            <a:r>
              <a:rPr lang="en-US" sz="2000"/>
              <a:t> [Mikolajczyk, Schmid]: maximize Laplacian over scale, Harris</a:t>
            </a:r>
            <a:r>
              <a:rPr lang="ja-JP" altLang="en-US" sz="2000"/>
              <a:t>’</a:t>
            </a:r>
            <a:r>
              <a:rPr lang="en-US" sz="2000"/>
              <a:t> measure of corner response over the image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2000">
                <a:solidFill>
                  <a:srgbClr val="0033CC"/>
                </a:solidFill>
              </a:rPr>
              <a:t>SIFT</a:t>
            </a:r>
            <a:r>
              <a:rPr lang="en-US" sz="2000"/>
              <a:t> [Lowe]: maximize Difference of Gaussians over scale and space</a:t>
            </a:r>
            <a:endParaRPr lang="ru-RU" sz="20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65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 autoUpdateAnimBg="0"/>
      <p:bldP spid="64519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600200"/>
            <a:ext cx="807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 we have can detect </a:t>
            </a:r>
            <a:r>
              <a:rPr lang="en-US" sz="2000" dirty="0" err="1" smtClean="0"/>
              <a:t>keypoints</a:t>
            </a:r>
            <a:r>
              <a:rPr lang="en-US" sz="2000" dirty="0" smtClean="0"/>
              <a:t> at varying scales. But what can we do with those </a:t>
            </a:r>
            <a:r>
              <a:rPr lang="en-US" sz="2000" dirty="0" err="1" smtClean="0"/>
              <a:t>keypoints</a:t>
            </a:r>
            <a:r>
              <a:rPr lang="en-US" sz="2000" dirty="0" smtClean="0"/>
              <a:t>?</a:t>
            </a:r>
          </a:p>
          <a:p>
            <a:endParaRPr lang="en-US" sz="2000" dirty="0"/>
          </a:p>
          <a:p>
            <a:r>
              <a:rPr lang="en-US" sz="2000" dirty="0" smtClean="0"/>
              <a:t>Things we would like to do: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Search: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We would need to find similar key points in other images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Panorama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Match </a:t>
            </a:r>
            <a:r>
              <a:rPr lang="en-US" sz="2000" dirty="0" err="1"/>
              <a:t>keypoints</a:t>
            </a:r>
            <a:r>
              <a:rPr lang="en-US" sz="2000" dirty="0"/>
              <a:t> from one image to another.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err="1" smtClean="0"/>
              <a:t>Etc</a:t>
            </a:r>
            <a:r>
              <a:rPr lang="mr-IN" sz="2000" dirty="0" smtClean="0"/>
              <a:t>…</a:t>
            </a: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endParaRPr lang="en-US" sz="2000" dirty="0" smtClean="0"/>
          </a:p>
          <a:p>
            <a:r>
              <a:rPr lang="en-US" sz="2000" dirty="0" smtClean="0"/>
              <a:t>For all such applications, we need a way of `describing` the </a:t>
            </a:r>
            <a:r>
              <a:rPr lang="en-US" sz="2000" dirty="0" err="1" smtClean="0"/>
              <a:t>keypoints</a:t>
            </a:r>
            <a:r>
              <a:rPr lang="en-US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59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quick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Local invariant features</a:t>
            </a:r>
          </a:p>
          <a:p>
            <a:pPr lvl="1"/>
            <a:r>
              <a:rPr lang="en-US" sz="3200" dirty="0"/>
              <a:t>Motivation</a:t>
            </a:r>
          </a:p>
          <a:p>
            <a:pPr lvl="1"/>
            <a:r>
              <a:rPr lang="en-US" sz="3200" dirty="0"/>
              <a:t>Requirements, invariances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Keypoint localization</a:t>
            </a:r>
          </a:p>
          <a:p>
            <a:pPr lvl="1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Harris corner detector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59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Scale invariant region selection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Automatic scale selection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Difference-of-Gaussian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DoG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 detector</a:t>
            </a:r>
          </a:p>
          <a:p>
            <a:r>
              <a:rPr lang="en-US" dirty="0" smtClean="0"/>
              <a:t>SIFT: an image region descriptor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HoG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: another image region descriptor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Application: Panorama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7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Local Descriptors</a:t>
            </a:r>
            <a:endParaRPr lang="de-CH" dirty="0" smtClean="0"/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 know how to detect points</a:t>
            </a:r>
          </a:p>
          <a:p>
            <a:r>
              <a:rPr lang="en-US" sz="2800" dirty="0" smtClean="0"/>
              <a:t>Next question:</a:t>
            </a:r>
          </a:p>
          <a:p>
            <a:endParaRPr lang="en-US" sz="100" dirty="0" smtClean="0"/>
          </a:p>
          <a:p>
            <a:pPr algn="ctr">
              <a:buFontTx/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How to </a:t>
            </a:r>
            <a:r>
              <a:rPr lang="en-US" sz="2800" i="1" dirty="0" smtClean="0">
                <a:solidFill>
                  <a:srgbClr val="FF0000"/>
                </a:solidFill>
              </a:rPr>
              <a:t>describe</a:t>
            </a:r>
            <a:r>
              <a:rPr lang="en-US" sz="2800" dirty="0" smtClean="0">
                <a:solidFill>
                  <a:srgbClr val="FF0000"/>
                </a:solidFill>
              </a:rPr>
              <a:t> them for matching?</a:t>
            </a:r>
            <a:endParaRPr lang="ru-RU" sz="2800" dirty="0" smtClean="0">
              <a:solidFill>
                <a:srgbClr val="FF0000"/>
              </a:solidFill>
            </a:endParaRPr>
          </a:p>
          <a:p>
            <a:endParaRPr lang="en-US" sz="2800" dirty="0" smtClean="0"/>
          </a:p>
          <a:p>
            <a:endParaRPr lang="de-CH" sz="2800" dirty="0" smtClean="0"/>
          </a:p>
        </p:txBody>
      </p:sp>
      <p:pic>
        <p:nvPicPr>
          <p:cNvPr id="108550" name="Picture 3" descr="SIFT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2722563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Picture 4" descr="SIF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2722563"/>
            <a:ext cx="36750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2" name="Line 5"/>
          <p:cNvSpPr>
            <a:spLocks noChangeShapeType="1"/>
          </p:cNvSpPr>
          <p:nvPr/>
        </p:nvSpPr>
        <p:spPr bwMode="auto">
          <a:xfrm flipV="1">
            <a:off x="3289300" y="3522663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3" name="Line 6"/>
          <p:cNvSpPr>
            <a:spLocks noChangeShapeType="1"/>
          </p:cNvSpPr>
          <p:nvPr/>
        </p:nvSpPr>
        <p:spPr bwMode="auto">
          <a:xfrm>
            <a:off x="4232275" y="3792538"/>
            <a:ext cx="1816100" cy="142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4" name="Line 7"/>
          <p:cNvSpPr>
            <a:spLocks noChangeShapeType="1"/>
          </p:cNvSpPr>
          <p:nvPr/>
        </p:nvSpPr>
        <p:spPr bwMode="auto">
          <a:xfrm flipV="1">
            <a:off x="3724275" y="4894263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5" name="Line 8"/>
          <p:cNvSpPr>
            <a:spLocks noChangeShapeType="1"/>
          </p:cNvSpPr>
          <p:nvPr/>
        </p:nvSpPr>
        <p:spPr bwMode="auto">
          <a:xfrm flipV="1">
            <a:off x="4181475" y="4437063"/>
            <a:ext cx="1736725" cy="412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6" name="Line 9"/>
          <p:cNvSpPr>
            <a:spLocks noChangeShapeType="1"/>
          </p:cNvSpPr>
          <p:nvPr/>
        </p:nvSpPr>
        <p:spPr bwMode="auto">
          <a:xfrm flipV="1">
            <a:off x="3444875" y="4017963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205288" y="2820988"/>
            <a:ext cx="7239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sz="9600">
                <a:solidFill>
                  <a:srgbClr val="FF0000"/>
                </a:solidFill>
                <a:cs typeface="Times New Roman" pitchFamily="18" charset="0"/>
              </a:rPr>
              <a:t>?</a:t>
            </a:r>
            <a:endParaRPr lang="ru-RU" sz="960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852738" y="5384800"/>
            <a:ext cx="3471862" cy="10160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914400" indent="-45720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>
                <a:solidFill>
                  <a:srgbClr val="000099"/>
                </a:solidFill>
                <a:cs typeface="Times New Roman" pitchFamily="18" charset="0"/>
              </a:rPr>
              <a:t>Point descriptor should be:</a:t>
            </a:r>
          </a:p>
          <a:p>
            <a:pPr lvl="1">
              <a:buFontTx/>
              <a:buAutoNum type="arabicPeriod"/>
            </a:pPr>
            <a:r>
              <a:rPr lang="en-US">
                <a:solidFill>
                  <a:srgbClr val="000099"/>
                </a:solidFill>
                <a:cs typeface="Times New Roman" pitchFamily="18" charset="0"/>
              </a:rPr>
              <a:t>Invariant</a:t>
            </a:r>
          </a:p>
          <a:p>
            <a:pPr lvl="1">
              <a:buFontTx/>
              <a:buAutoNum type="arabicPeriod"/>
            </a:pPr>
            <a:r>
              <a:rPr lang="en-US">
                <a:solidFill>
                  <a:srgbClr val="000099"/>
                </a:solidFill>
                <a:cs typeface="Times New Roman" pitchFamily="18" charset="0"/>
              </a:rPr>
              <a:t>Distinctive</a:t>
            </a:r>
            <a:endParaRPr lang="ru-RU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 rot="16200000">
            <a:off x="7731031" y="4922838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092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b="1" dirty="0">
                <a:cs typeface="Times New Roman" charset="0"/>
              </a:rPr>
              <a:t>Invariant Local Features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8001000" cy="1600200"/>
          </a:xfrm>
        </p:spPr>
        <p:txBody>
          <a:bodyPr/>
          <a:lstStyle/>
          <a:p>
            <a:pPr eaLnBrk="1" hangingPunct="1"/>
            <a:r>
              <a:rPr lang="en-US" sz="2800" dirty="0">
                <a:cs typeface="Times New Roman" charset="0"/>
              </a:rPr>
              <a:t>Image content is transformed into local feature coordinates that are invariant to translation, rotation, scale, and other imaging parameters</a:t>
            </a:r>
          </a:p>
        </p:txBody>
      </p:sp>
      <p:pic>
        <p:nvPicPr>
          <p:cNvPr id="177156" name="Picture 4" descr="sift-fea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895600"/>
            <a:ext cx="7559675" cy="2849563"/>
          </a:xfr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/>
          <a:p>
            <a:fld id="{B090FB98-980D-2244-9B24-37A235000564}" type="slidenum">
              <a:rPr lang="ru-RU" smtClean="0">
                <a:solidFill>
                  <a:schemeClr val="bg1"/>
                </a:solidFill>
              </a:rPr>
              <a:pPr/>
              <a:t>32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0" y="5729069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cs typeface="Times New Roman" charset="0"/>
              </a:rPr>
              <a:t>Following slides credit: CVPR </a:t>
            </a:r>
            <a:r>
              <a:rPr lang="en-US" dirty="0">
                <a:cs typeface="Times New Roman" charset="0"/>
              </a:rPr>
              <a:t>2003 </a:t>
            </a:r>
            <a:r>
              <a:rPr lang="en-US" dirty="0" smtClean="0">
                <a:cs typeface="Times New Roman" charset="0"/>
              </a:rPr>
              <a:t>Tutorial on </a:t>
            </a:r>
            <a:r>
              <a:rPr lang="en-US" b="1" dirty="0" smtClean="0">
                <a:cs typeface="Times New Roman" charset="0"/>
              </a:rPr>
              <a:t>Recognition </a:t>
            </a:r>
            <a:r>
              <a:rPr lang="en-US" b="1" dirty="0">
                <a:cs typeface="Times New Roman" charset="0"/>
              </a:rPr>
              <a:t>and Matching Based on Local Invariant </a:t>
            </a:r>
            <a:r>
              <a:rPr lang="en-US" b="1">
                <a:cs typeface="Times New Roman" charset="0"/>
              </a:rPr>
              <a:t>Features</a:t>
            </a:r>
            <a:r>
              <a:rPr lang="en-US">
                <a:cs typeface="Times New Roman" charset="0"/>
              </a:rPr>
              <a:t> </a:t>
            </a:r>
            <a:r>
              <a:rPr lang="en-US" smtClean="0">
                <a:cs typeface="Times New Roman" charset="0"/>
              </a:rPr>
              <a:t>David Lowe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56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cs typeface="Times New Roman" charset="0"/>
              </a:rPr>
              <a:t>Advantages of invariant local features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277100" cy="49530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800" b="1" dirty="0">
                <a:cs typeface="Times New Roman" charset="0"/>
              </a:rPr>
              <a:t>Locality:</a:t>
            </a:r>
            <a:r>
              <a:rPr lang="en-US" sz="2800" dirty="0">
                <a:cs typeface="Times New Roman" charset="0"/>
              </a:rPr>
              <a:t> features are local, so robust to occlusion and clutter (no prior segmentation)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800" b="1" dirty="0">
                <a:cs typeface="Times New Roman" charset="0"/>
              </a:rPr>
              <a:t>Distinctiveness:</a:t>
            </a:r>
            <a:r>
              <a:rPr lang="en-US" sz="2800" dirty="0">
                <a:cs typeface="Times New Roman" charset="0"/>
              </a:rPr>
              <a:t> individual features can be matched to a large database of objects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800" b="1" dirty="0">
                <a:cs typeface="Times New Roman" charset="0"/>
              </a:rPr>
              <a:t>Quantity:</a:t>
            </a:r>
            <a:r>
              <a:rPr lang="en-US" sz="2800" dirty="0">
                <a:cs typeface="Times New Roman" charset="0"/>
              </a:rPr>
              <a:t> many features can be generated for even small objects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800" b="1" dirty="0">
                <a:cs typeface="Times New Roman" charset="0"/>
              </a:rPr>
              <a:t>Efficiency:</a:t>
            </a:r>
            <a:r>
              <a:rPr lang="en-US" sz="2800" dirty="0">
                <a:cs typeface="Times New Roman" charset="0"/>
              </a:rPr>
              <a:t> close to real-time performance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800" b="1" dirty="0">
                <a:cs typeface="Times New Roman" charset="0"/>
              </a:rPr>
              <a:t>Extensibility:</a:t>
            </a:r>
            <a:r>
              <a:rPr lang="en-US" sz="2800" dirty="0">
                <a:cs typeface="Times New Roman" charset="0"/>
              </a:rPr>
              <a:t> can easily be extended to wide range of differing feature types, with each adding robustness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8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b="1" dirty="0">
                <a:cs typeface="Times New Roman" charset="0"/>
              </a:rPr>
              <a:t>Scale invariance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5400"/>
            <a:ext cx="7620000" cy="4953000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en-US" sz="2400" b="1" dirty="0">
                <a:cs typeface="Times New Roman" charset="0"/>
              </a:rPr>
              <a:t>Requires a method to </a:t>
            </a:r>
            <a:r>
              <a:rPr lang="en-US" sz="2400" b="1" dirty="0" err="1">
                <a:cs typeface="Times New Roman" charset="0"/>
              </a:rPr>
              <a:t>repeatably</a:t>
            </a:r>
            <a:r>
              <a:rPr lang="en-US" sz="2400" b="1" dirty="0">
                <a:cs typeface="Times New Roman" charset="0"/>
              </a:rPr>
              <a:t> select points in location and scale:</a:t>
            </a:r>
          </a:p>
          <a:p>
            <a:pPr eaLnBrk="1" hangingPunct="1"/>
            <a:r>
              <a:rPr lang="en-US" sz="2400" dirty="0">
                <a:cs typeface="Times New Roman" charset="0"/>
              </a:rPr>
              <a:t>The only reasonable scale-space kernel is a Gaussian (</a:t>
            </a:r>
            <a:r>
              <a:rPr lang="en-US" sz="2400" dirty="0" err="1">
                <a:cs typeface="Times New Roman" charset="0"/>
              </a:rPr>
              <a:t>Koenderink</a:t>
            </a:r>
            <a:r>
              <a:rPr lang="en-US" sz="2400" dirty="0">
                <a:cs typeface="Times New Roman" charset="0"/>
              </a:rPr>
              <a:t>, 1984; </a:t>
            </a:r>
            <a:r>
              <a:rPr lang="en-US" sz="2400" dirty="0" err="1">
                <a:cs typeface="Times New Roman" charset="0"/>
              </a:rPr>
              <a:t>Lindeberg</a:t>
            </a:r>
            <a:r>
              <a:rPr lang="en-US" sz="2400" dirty="0">
                <a:cs typeface="Times New Roman" charset="0"/>
              </a:rPr>
              <a:t>, 1994)</a:t>
            </a:r>
          </a:p>
          <a:p>
            <a:pPr eaLnBrk="1" hangingPunct="1"/>
            <a:r>
              <a:rPr lang="en-US" sz="2400" dirty="0">
                <a:cs typeface="Times New Roman" charset="0"/>
              </a:rPr>
              <a:t>An efficient choice is to detect peaks in the difference of Gaussian pyramid (Burt &amp; </a:t>
            </a:r>
            <a:r>
              <a:rPr lang="en-US" sz="2400" dirty="0" err="1">
                <a:cs typeface="Times New Roman" charset="0"/>
              </a:rPr>
              <a:t>Adelson</a:t>
            </a:r>
            <a:r>
              <a:rPr lang="en-US" sz="2400" dirty="0">
                <a:cs typeface="Times New Roman" charset="0"/>
              </a:rPr>
              <a:t>, 1983; Crowley &amp; Parker, 1984 – but examining more scales)</a:t>
            </a:r>
          </a:p>
          <a:p>
            <a:pPr eaLnBrk="1" hangingPunct="1"/>
            <a:r>
              <a:rPr lang="en-US" sz="2400" dirty="0">
                <a:cs typeface="Times New Roman" charset="0"/>
              </a:rPr>
              <a:t>Difference-of-Gaussian with constant ratio of scales is a close approximation to </a:t>
            </a:r>
            <a:r>
              <a:rPr lang="en-US" sz="2400" dirty="0" err="1">
                <a:cs typeface="Times New Roman" charset="0"/>
              </a:rPr>
              <a:t>Lindeberg</a:t>
            </a:r>
            <a:r>
              <a:rPr lang="ja-JP" altLang="en-US" sz="2400" dirty="0">
                <a:cs typeface="Times New Roman" charset="0"/>
              </a:rPr>
              <a:t>’</a:t>
            </a:r>
            <a:r>
              <a:rPr lang="en-US" sz="2400" dirty="0">
                <a:cs typeface="Times New Roman" charset="0"/>
              </a:rPr>
              <a:t>s scale-normalized </a:t>
            </a:r>
            <a:r>
              <a:rPr lang="en-US" sz="2400" dirty="0" err="1">
                <a:cs typeface="Times New Roman" charset="0"/>
              </a:rPr>
              <a:t>Laplacian</a:t>
            </a:r>
            <a:r>
              <a:rPr lang="en-US" sz="2400" dirty="0">
                <a:cs typeface="Times New Roman" charset="0"/>
              </a:rPr>
              <a:t> (can be shown from the heat diffusion equation)</a:t>
            </a:r>
          </a:p>
          <a:p>
            <a:pPr eaLnBrk="1" hangingPunct="1"/>
            <a:endParaRPr lang="en-US" sz="2400" dirty="0">
              <a:cs typeface="Times New Roman" charset="0"/>
            </a:endParaRPr>
          </a:p>
        </p:txBody>
      </p:sp>
      <p:pic>
        <p:nvPicPr>
          <p:cNvPr id="181252" name="Picture 4" descr="Pyram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3" name="Picture 5" descr="Pyram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FB98-980D-2244-9B24-37A235000564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310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cs typeface="Times New Roman" charset="0"/>
              </a:rPr>
              <a:t>Becoming rotation invariant</a:t>
            </a:r>
            <a:endParaRPr lang="en-US" dirty="0">
              <a:cs typeface="Times New Roman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00" y="1155700"/>
            <a:ext cx="5740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8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cs typeface="Times New Roman" charset="0"/>
              </a:rPr>
              <a:t>Becoming rotation invariant</a:t>
            </a:r>
            <a:endParaRPr lang="en-US" dirty="0">
              <a:cs typeface="Times New Roman" charset="0"/>
            </a:endParaRP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48768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cs typeface="Times New Roman" charset="0"/>
              </a:rPr>
              <a:t>We are given a keypoint and its scale from DoG</a:t>
            </a:r>
          </a:p>
          <a:p>
            <a:r>
              <a:rPr lang="en-US" sz="2400" dirty="0" smtClean="0">
                <a:cs typeface="Times New Roman" charset="0"/>
              </a:rPr>
              <a:t>We will select </a:t>
            </a:r>
            <a:r>
              <a:rPr lang="en-US" sz="2400" dirty="0">
                <a:cs typeface="Times New Roman" charset="0"/>
              </a:rPr>
              <a:t>a characteristic </a:t>
            </a:r>
            <a:r>
              <a:rPr lang="en-US" sz="2400" dirty="0" smtClean="0">
                <a:cs typeface="Times New Roman" charset="0"/>
              </a:rPr>
              <a:t>orientation for the keypoint (based on the most prominent gradient there; discussed next slide)</a:t>
            </a:r>
          </a:p>
          <a:p>
            <a:r>
              <a:rPr lang="en-US" sz="2400" dirty="0" smtClean="0">
                <a:cs typeface="Times New Roman" charset="0"/>
              </a:rPr>
              <a:t>We will describe all features </a:t>
            </a:r>
            <a:r>
              <a:rPr lang="en-US" sz="2400" b="1" dirty="0" smtClean="0">
                <a:cs typeface="Times New Roman" charset="0"/>
              </a:rPr>
              <a:t>relative</a:t>
            </a:r>
            <a:r>
              <a:rPr lang="en-US" sz="2400" dirty="0" smtClean="0">
                <a:cs typeface="Times New Roman" charset="0"/>
              </a:rPr>
              <a:t> to this orientation</a:t>
            </a:r>
          </a:p>
          <a:p>
            <a:pPr eaLnBrk="1" hangingPunct="1"/>
            <a:r>
              <a:rPr lang="en-US" sz="2400" dirty="0" smtClean="0">
                <a:cs typeface="Times New Roman" charset="0"/>
              </a:rPr>
              <a:t>Causes features to be rotation invariant!</a:t>
            </a:r>
          </a:p>
          <a:p>
            <a:pPr lvl="1"/>
            <a:r>
              <a:rPr lang="en-US" sz="2000" dirty="0" smtClean="0">
                <a:cs typeface="Times New Roman" charset="0"/>
              </a:rPr>
              <a:t>If the keypoint appears rotated in another image, the features will be the same, because they’re </a:t>
            </a:r>
            <a:r>
              <a:rPr lang="en-US" sz="2000" b="1" dirty="0" smtClean="0">
                <a:cs typeface="Times New Roman" charset="0"/>
              </a:rPr>
              <a:t>relative</a:t>
            </a:r>
            <a:r>
              <a:rPr lang="en-US" sz="2000" dirty="0" smtClean="0">
                <a:cs typeface="Times New Roman" charset="0"/>
              </a:rPr>
              <a:t> to the characteristic orientation</a:t>
            </a:r>
          </a:p>
        </p:txBody>
      </p:sp>
      <p:pic>
        <p:nvPicPr>
          <p:cNvPr id="187396" name="Picture 4" descr="or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2951"/>
          <a:stretch/>
        </p:blipFill>
        <p:spPr bwMode="auto">
          <a:xfrm>
            <a:off x="5483225" y="1447800"/>
            <a:ext cx="2974975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90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 charset="0"/>
              </a:rPr>
              <a:t>SIFT </a:t>
            </a:r>
            <a:r>
              <a:rPr lang="en-US" dirty="0" smtClean="0">
                <a:cs typeface="Times New Roman" charset="0"/>
              </a:rPr>
              <a:t>descriptor formation</a:t>
            </a:r>
            <a:endParaRPr lang="en-US" dirty="0">
              <a:cs typeface="Times New Roman" charset="0"/>
            </a:endParaRP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12783"/>
            <a:ext cx="8382000" cy="2103892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sz="2400" dirty="0" smtClean="0">
                <a:cs typeface="Times New Roman" charset="0"/>
              </a:rPr>
              <a:t>Use the blurred image associated with the keypoint’s scale</a:t>
            </a:r>
          </a:p>
          <a:p>
            <a:pPr eaLnBrk="1" hangingPunct="1"/>
            <a:r>
              <a:rPr lang="en-US" sz="2400" dirty="0" smtClean="0">
                <a:cs typeface="Times New Roman" charset="0"/>
              </a:rPr>
              <a:t>Take image </a:t>
            </a:r>
            <a:r>
              <a:rPr lang="en-US" sz="2400" dirty="0">
                <a:cs typeface="Times New Roman" charset="0"/>
              </a:rPr>
              <a:t>gradients </a:t>
            </a:r>
            <a:r>
              <a:rPr lang="en-US" sz="2400" dirty="0" smtClean="0">
                <a:cs typeface="Times New Roman" charset="0"/>
              </a:rPr>
              <a:t>over the keypoint neighborhood.</a:t>
            </a:r>
          </a:p>
          <a:p>
            <a:pPr eaLnBrk="1" hangingPunct="1"/>
            <a:r>
              <a:rPr lang="en-US" sz="2400" dirty="0" smtClean="0">
                <a:cs typeface="Times New Roman" charset="0"/>
              </a:rPr>
              <a:t>To become rotation invariant, rotate the gradient directions AND locations by (-keypoint orientation)</a:t>
            </a:r>
          </a:p>
          <a:p>
            <a:pPr lvl="1"/>
            <a:r>
              <a:rPr lang="en-US" sz="2000" dirty="0" smtClean="0">
                <a:cs typeface="Times New Roman" charset="0"/>
              </a:rPr>
              <a:t>Now we’ve cancelled out rotation and have gradients expressed at locations </a:t>
            </a:r>
            <a:r>
              <a:rPr lang="en-US" sz="2000" b="1" dirty="0" smtClean="0">
                <a:cs typeface="Times New Roman" charset="0"/>
              </a:rPr>
              <a:t>relative</a:t>
            </a:r>
            <a:r>
              <a:rPr lang="en-US" sz="2000" dirty="0" smtClean="0">
                <a:cs typeface="Times New Roman" charset="0"/>
              </a:rPr>
              <a:t> to keypoint orientation </a:t>
            </a:r>
            <a:r>
              <a:rPr lang="el-GR" sz="2000" dirty="0" smtClean="0">
                <a:cs typeface="Times New Roman" charset="0"/>
              </a:rPr>
              <a:t>θ</a:t>
            </a:r>
            <a:endParaRPr lang="en-US" sz="2000" dirty="0" smtClean="0">
              <a:cs typeface="Times New Roman" charset="0"/>
            </a:endParaRPr>
          </a:p>
          <a:p>
            <a:pPr lvl="1"/>
            <a:r>
              <a:rPr lang="en-US" sz="2000" dirty="0" smtClean="0">
                <a:cs typeface="Times New Roman" charset="0"/>
              </a:rPr>
              <a:t>We could also have just rotated the whole image by -</a:t>
            </a:r>
            <a:r>
              <a:rPr lang="el-GR" sz="2000" dirty="0" smtClean="0">
                <a:cs typeface="Times New Roman" charset="0"/>
              </a:rPr>
              <a:t>θ</a:t>
            </a:r>
            <a:r>
              <a:rPr lang="en-US" sz="2000" dirty="0" smtClean="0">
                <a:cs typeface="Times New Roman" charset="0"/>
              </a:rPr>
              <a:t>, but that would be slower.</a:t>
            </a:r>
            <a:endParaRPr lang="en-US" sz="2000" dirty="0">
              <a:cs typeface="Times New Roman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1"/>
            <a:ext cx="4876800" cy="356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 charset="0"/>
              </a:rPr>
              <a:t>SIFT </a:t>
            </a:r>
            <a:r>
              <a:rPr lang="en-US" dirty="0" smtClean="0">
                <a:cs typeface="Times New Roman" charset="0"/>
              </a:rPr>
              <a:t>descriptor formation</a:t>
            </a:r>
            <a:endParaRPr lang="en-US" dirty="0">
              <a:cs typeface="Times New Roman" charset="0"/>
            </a:endParaRP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429000"/>
            <a:ext cx="8610600" cy="2895600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>
                <a:cs typeface="Times New Roman" charset="0"/>
              </a:rPr>
              <a:t>Using precise gradient locations is fragile. We’d like to allow some “slop” in the image, and still produce a very similar descriptor</a:t>
            </a:r>
          </a:p>
          <a:p>
            <a:r>
              <a:rPr lang="en-US" sz="2400" dirty="0" smtClean="0">
                <a:cs typeface="Times New Roman" charset="0"/>
              </a:rPr>
              <a:t>Create </a:t>
            </a:r>
            <a:r>
              <a:rPr lang="en-US" sz="2400" dirty="0">
                <a:cs typeface="Times New Roman" charset="0"/>
              </a:rPr>
              <a:t>array of orientation </a:t>
            </a:r>
            <a:r>
              <a:rPr lang="en-US" sz="2400" dirty="0" smtClean="0">
                <a:cs typeface="Times New Roman" charset="0"/>
              </a:rPr>
              <a:t>histograms (a 4x4 array is shown)</a:t>
            </a:r>
          </a:p>
          <a:p>
            <a:pPr eaLnBrk="1" hangingPunct="1"/>
            <a:r>
              <a:rPr lang="en-US" sz="2400" dirty="0" smtClean="0">
                <a:cs typeface="Times New Roman" charset="0"/>
              </a:rPr>
              <a:t>Put the rotated gradients into their local orientation histograms</a:t>
            </a:r>
          </a:p>
          <a:p>
            <a:pPr lvl="1"/>
            <a:r>
              <a:rPr lang="en-US" sz="2000" dirty="0" smtClean="0">
                <a:cs typeface="Times New Roman" charset="0"/>
              </a:rPr>
              <a:t>A </a:t>
            </a:r>
            <a:r>
              <a:rPr lang="en-US" sz="2000" dirty="0" err="1" smtClean="0">
                <a:cs typeface="Times New Roman" charset="0"/>
              </a:rPr>
              <a:t>gradients’s</a:t>
            </a:r>
            <a:r>
              <a:rPr lang="en-US" sz="2000" dirty="0" smtClean="0">
                <a:cs typeface="Times New Roman" charset="0"/>
              </a:rPr>
              <a:t> contribution is divided among the nearby histograms based on distance. If it’s halfway between two histogram locations, it gives a half contribution to both.</a:t>
            </a:r>
          </a:p>
          <a:p>
            <a:pPr lvl="1"/>
            <a:r>
              <a:rPr lang="en-US" sz="2000" dirty="0" smtClean="0">
                <a:cs typeface="Times New Roman" charset="0"/>
              </a:rPr>
              <a:t>Also, scale down gradient contributions for gradients far from the center</a:t>
            </a:r>
          </a:p>
          <a:p>
            <a:pPr eaLnBrk="1" hangingPunct="1"/>
            <a:r>
              <a:rPr lang="en-US" sz="2400" dirty="0" smtClean="0">
                <a:cs typeface="Times New Roman" charset="0"/>
              </a:rPr>
              <a:t>The SIFT authors found that best results were with 8 orientation bins per histogram.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38</a:t>
            </a:fld>
            <a:endParaRPr lang="en-US" dirty="0"/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255979" y="914400"/>
            <a:ext cx="6068621" cy="2591432"/>
            <a:chOff x="1381" y="2880"/>
            <a:chExt cx="3300" cy="1341"/>
          </a:xfrm>
        </p:grpSpPr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1381" y="2880"/>
              <a:ext cx="3300" cy="1315"/>
              <a:chOff x="1056" y="2544"/>
              <a:chExt cx="4064" cy="1656"/>
            </a:xfrm>
          </p:grpSpPr>
          <p:pic>
            <p:nvPicPr>
              <p:cNvPr id="10" name="Picture 7" descr="descri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56557" b="8105"/>
              <a:stretch>
                <a:fillRect/>
              </a:stretch>
            </p:blipFill>
            <p:spPr bwMode="auto">
              <a:xfrm>
                <a:off x="1056" y="2544"/>
                <a:ext cx="1505" cy="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1" name="Group 9"/>
              <p:cNvGrpSpPr>
                <a:grpSpLocks/>
              </p:cNvGrpSpPr>
              <p:nvPr/>
            </p:nvGrpSpPr>
            <p:grpSpPr bwMode="auto">
              <a:xfrm>
                <a:off x="3455" y="2802"/>
                <a:ext cx="1665" cy="1398"/>
                <a:chOff x="4080" y="3573"/>
                <a:chExt cx="1056" cy="699"/>
              </a:xfrm>
            </p:grpSpPr>
            <p:sp>
              <p:nvSpPr>
                <p:cNvPr id="12" name="Freeform 10"/>
                <p:cNvSpPr>
                  <a:spLocks/>
                </p:cNvSpPr>
                <p:nvPr/>
              </p:nvSpPr>
              <p:spPr bwMode="auto">
                <a:xfrm>
                  <a:off x="4129" y="3573"/>
                  <a:ext cx="958" cy="11"/>
                </a:xfrm>
                <a:custGeom>
                  <a:avLst/>
                  <a:gdLst>
                    <a:gd name="T0" fmla="*/ 106 w 8621"/>
                    <a:gd name="T1" fmla="*/ 1 h 101"/>
                    <a:gd name="T2" fmla="*/ 106 w 8621"/>
                    <a:gd name="T3" fmla="*/ 0 h 101"/>
                    <a:gd name="T4" fmla="*/ 0 w 8621"/>
                    <a:gd name="T5" fmla="*/ 0 h 101"/>
                    <a:gd name="T6" fmla="*/ 0 w 8621"/>
                    <a:gd name="T7" fmla="*/ 1 h 101"/>
                    <a:gd name="T8" fmla="*/ 106 w 8621"/>
                    <a:gd name="T9" fmla="*/ 1 h 101"/>
                    <a:gd name="T10" fmla="*/ 105 w 8621"/>
                    <a:gd name="T11" fmla="*/ 1 h 101"/>
                    <a:gd name="T12" fmla="*/ 106 w 8621"/>
                    <a:gd name="T13" fmla="*/ 1 h 101"/>
                    <a:gd name="T14" fmla="*/ 106 w 8621"/>
                    <a:gd name="T15" fmla="*/ 0 h 101"/>
                    <a:gd name="T16" fmla="*/ 106 w 8621"/>
                    <a:gd name="T17" fmla="*/ 0 h 101"/>
                    <a:gd name="T18" fmla="*/ 106 w 8621"/>
                    <a:gd name="T19" fmla="*/ 1 h 10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621"/>
                    <a:gd name="T31" fmla="*/ 0 h 101"/>
                    <a:gd name="T32" fmla="*/ 8621 w 8621"/>
                    <a:gd name="T33" fmla="*/ 101 h 10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621" h="101">
                      <a:moveTo>
                        <a:pt x="8621" y="51"/>
                      </a:moveTo>
                      <a:lnTo>
                        <a:pt x="8576" y="0"/>
                      </a:lnTo>
                      <a:lnTo>
                        <a:pt x="0" y="0"/>
                      </a:lnTo>
                      <a:lnTo>
                        <a:pt x="0" y="101"/>
                      </a:lnTo>
                      <a:lnTo>
                        <a:pt x="8576" y="101"/>
                      </a:lnTo>
                      <a:lnTo>
                        <a:pt x="8530" y="51"/>
                      </a:lnTo>
                      <a:lnTo>
                        <a:pt x="8621" y="51"/>
                      </a:lnTo>
                      <a:lnTo>
                        <a:pt x="8621" y="0"/>
                      </a:lnTo>
                      <a:lnTo>
                        <a:pt x="8576" y="0"/>
                      </a:lnTo>
                      <a:lnTo>
                        <a:pt x="8621" y="51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3" name="Freeform 11"/>
                <p:cNvSpPr>
                  <a:spLocks/>
                </p:cNvSpPr>
                <p:nvPr/>
              </p:nvSpPr>
              <p:spPr bwMode="auto">
                <a:xfrm>
                  <a:off x="5076" y="3579"/>
                  <a:ext cx="11" cy="545"/>
                </a:xfrm>
                <a:custGeom>
                  <a:avLst/>
                  <a:gdLst>
                    <a:gd name="T0" fmla="*/ 1 w 91"/>
                    <a:gd name="T1" fmla="*/ 54 h 5457"/>
                    <a:gd name="T2" fmla="*/ 1 w 91"/>
                    <a:gd name="T3" fmla="*/ 54 h 5457"/>
                    <a:gd name="T4" fmla="*/ 1 w 91"/>
                    <a:gd name="T5" fmla="*/ 0 h 5457"/>
                    <a:gd name="T6" fmla="*/ 0 w 91"/>
                    <a:gd name="T7" fmla="*/ 0 h 5457"/>
                    <a:gd name="T8" fmla="*/ 0 w 91"/>
                    <a:gd name="T9" fmla="*/ 54 h 5457"/>
                    <a:gd name="T10" fmla="*/ 1 w 91"/>
                    <a:gd name="T11" fmla="*/ 53 h 5457"/>
                    <a:gd name="T12" fmla="*/ 1 w 91"/>
                    <a:gd name="T13" fmla="*/ 54 h 5457"/>
                    <a:gd name="T14" fmla="*/ 1 w 91"/>
                    <a:gd name="T15" fmla="*/ 54 h 5457"/>
                    <a:gd name="T16" fmla="*/ 1 w 91"/>
                    <a:gd name="T17" fmla="*/ 54 h 5457"/>
                    <a:gd name="T18" fmla="*/ 1 w 91"/>
                    <a:gd name="T19" fmla="*/ 54 h 545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1"/>
                    <a:gd name="T31" fmla="*/ 0 h 5457"/>
                    <a:gd name="T32" fmla="*/ 91 w 91"/>
                    <a:gd name="T33" fmla="*/ 5457 h 545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1" h="5457">
                      <a:moveTo>
                        <a:pt x="46" y="5457"/>
                      </a:moveTo>
                      <a:lnTo>
                        <a:pt x="91" y="5407"/>
                      </a:lnTo>
                      <a:lnTo>
                        <a:pt x="91" y="0"/>
                      </a:lnTo>
                      <a:lnTo>
                        <a:pt x="0" y="0"/>
                      </a:lnTo>
                      <a:lnTo>
                        <a:pt x="0" y="5407"/>
                      </a:lnTo>
                      <a:lnTo>
                        <a:pt x="46" y="5357"/>
                      </a:lnTo>
                      <a:lnTo>
                        <a:pt x="46" y="5457"/>
                      </a:lnTo>
                      <a:lnTo>
                        <a:pt x="91" y="5457"/>
                      </a:lnTo>
                      <a:lnTo>
                        <a:pt x="91" y="5407"/>
                      </a:lnTo>
                      <a:lnTo>
                        <a:pt x="46" y="5457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4" name="Freeform 12"/>
                <p:cNvSpPr>
                  <a:spLocks/>
                </p:cNvSpPr>
                <p:nvPr/>
              </p:nvSpPr>
              <p:spPr bwMode="auto">
                <a:xfrm>
                  <a:off x="4124" y="4114"/>
                  <a:ext cx="958" cy="10"/>
                </a:xfrm>
                <a:custGeom>
                  <a:avLst/>
                  <a:gdLst>
                    <a:gd name="T0" fmla="*/ 0 w 8622"/>
                    <a:gd name="T1" fmla="*/ 1 h 100"/>
                    <a:gd name="T2" fmla="*/ 1 w 8622"/>
                    <a:gd name="T3" fmla="*/ 1 h 100"/>
                    <a:gd name="T4" fmla="*/ 106 w 8622"/>
                    <a:gd name="T5" fmla="*/ 1 h 100"/>
                    <a:gd name="T6" fmla="*/ 106 w 8622"/>
                    <a:gd name="T7" fmla="*/ 0 h 100"/>
                    <a:gd name="T8" fmla="*/ 1 w 8622"/>
                    <a:gd name="T9" fmla="*/ 0 h 100"/>
                    <a:gd name="T10" fmla="*/ 1 w 8622"/>
                    <a:gd name="T11" fmla="*/ 1 h 100"/>
                    <a:gd name="T12" fmla="*/ 0 w 8622"/>
                    <a:gd name="T13" fmla="*/ 1 h 100"/>
                    <a:gd name="T14" fmla="*/ 0 w 8622"/>
                    <a:gd name="T15" fmla="*/ 1 h 100"/>
                    <a:gd name="T16" fmla="*/ 1 w 8622"/>
                    <a:gd name="T17" fmla="*/ 1 h 100"/>
                    <a:gd name="T18" fmla="*/ 0 w 8622"/>
                    <a:gd name="T19" fmla="*/ 1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622"/>
                    <a:gd name="T31" fmla="*/ 0 h 100"/>
                    <a:gd name="T32" fmla="*/ 8622 w 8622"/>
                    <a:gd name="T33" fmla="*/ 100 h 1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622" h="100">
                      <a:moveTo>
                        <a:pt x="0" y="50"/>
                      </a:moveTo>
                      <a:lnTo>
                        <a:pt x="46" y="100"/>
                      </a:lnTo>
                      <a:lnTo>
                        <a:pt x="8622" y="100"/>
                      </a:lnTo>
                      <a:lnTo>
                        <a:pt x="8622" y="0"/>
                      </a:lnTo>
                      <a:lnTo>
                        <a:pt x="46" y="0"/>
                      </a:lnTo>
                      <a:lnTo>
                        <a:pt x="91" y="50"/>
                      </a:lnTo>
                      <a:lnTo>
                        <a:pt x="0" y="50"/>
                      </a:lnTo>
                      <a:lnTo>
                        <a:pt x="0" y="100"/>
                      </a:lnTo>
                      <a:lnTo>
                        <a:pt x="46" y="100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5" name="Freeform 13"/>
                <p:cNvSpPr>
                  <a:spLocks/>
                </p:cNvSpPr>
                <p:nvPr/>
              </p:nvSpPr>
              <p:spPr bwMode="auto">
                <a:xfrm>
                  <a:off x="4124" y="3573"/>
                  <a:ext cx="10" cy="546"/>
                </a:xfrm>
                <a:custGeom>
                  <a:avLst/>
                  <a:gdLst>
                    <a:gd name="T0" fmla="*/ 1 w 91"/>
                    <a:gd name="T1" fmla="*/ 0 h 5458"/>
                    <a:gd name="T2" fmla="*/ 0 w 91"/>
                    <a:gd name="T3" fmla="*/ 1 h 5458"/>
                    <a:gd name="T4" fmla="*/ 0 w 91"/>
                    <a:gd name="T5" fmla="*/ 55 h 5458"/>
                    <a:gd name="T6" fmla="*/ 1 w 91"/>
                    <a:gd name="T7" fmla="*/ 55 h 5458"/>
                    <a:gd name="T8" fmla="*/ 1 w 91"/>
                    <a:gd name="T9" fmla="*/ 1 h 5458"/>
                    <a:gd name="T10" fmla="*/ 1 w 91"/>
                    <a:gd name="T11" fmla="*/ 1 h 5458"/>
                    <a:gd name="T12" fmla="*/ 1 w 91"/>
                    <a:gd name="T13" fmla="*/ 0 h 5458"/>
                    <a:gd name="T14" fmla="*/ 0 w 91"/>
                    <a:gd name="T15" fmla="*/ 0 h 5458"/>
                    <a:gd name="T16" fmla="*/ 0 w 91"/>
                    <a:gd name="T17" fmla="*/ 1 h 5458"/>
                    <a:gd name="T18" fmla="*/ 1 w 91"/>
                    <a:gd name="T19" fmla="*/ 0 h 545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1"/>
                    <a:gd name="T31" fmla="*/ 0 h 5458"/>
                    <a:gd name="T32" fmla="*/ 91 w 91"/>
                    <a:gd name="T33" fmla="*/ 5458 h 545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1" h="5458">
                      <a:moveTo>
                        <a:pt x="46" y="0"/>
                      </a:moveTo>
                      <a:lnTo>
                        <a:pt x="0" y="51"/>
                      </a:lnTo>
                      <a:lnTo>
                        <a:pt x="0" y="5458"/>
                      </a:lnTo>
                      <a:lnTo>
                        <a:pt x="91" y="5458"/>
                      </a:lnTo>
                      <a:lnTo>
                        <a:pt x="91" y="51"/>
                      </a:lnTo>
                      <a:lnTo>
                        <a:pt x="46" y="101"/>
                      </a:lnTo>
                      <a:lnTo>
                        <a:pt x="46" y="0"/>
                      </a:lnTo>
                      <a:lnTo>
                        <a:pt x="0" y="0"/>
                      </a:lnTo>
                      <a:lnTo>
                        <a:pt x="0" y="51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6" name="Rectangle 14"/>
                <p:cNvSpPr>
                  <a:spLocks noChangeArrowheads="1"/>
                </p:cNvSpPr>
                <p:nvPr/>
              </p:nvSpPr>
              <p:spPr bwMode="auto">
                <a:xfrm>
                  <a:off x="4129" y="3984"/>
                  <a:ext cx="136" cy="135"/>
                </a:xfrm>
                <a:prstGeom prst="rect">
                  <a:avLst/>
                </a:prstGeom>
                <a:solidFill>
                  <a:srgbClr val="DC2B1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7" name="Freeform 15"/>
                <p:cNvSpPr>
                  <a:spLocks/>
                </p:cNvSpPr>
                <p:nvPr/>
              </p:nvSpPr>
              <p:spPr bwMode="auto">
                <a:xfrm>
                  <a:off x="4129" y="3979"/>
                  <a:ext cx="141" cy="10"/>
                </a:xfrm>
                <a:custGeom>
                  <a:avLst/>
                  <a:gdLst>
                    <a:gd name="T0" fmla="*/ 16 w 1270"/>
                    <a:gd name="T1" fmla="*/ 1 h 100"/>
                    <a:gd name="T2" fmla="*/ 15 w 1270"/>
                    <a:gd name="T3" fmla="*/ 0 h 100"/>
                    <a:gd name="T4" fmla="*/ 0 w 1270"/>
                    <a:gd name="T5" fmla="*/ 0 h 100"/>
                    <a:gd name="T6" fmla="*/ 0 w 1270"/>
                    <a:gd name="T7" fmla="*/ 1 h 100"/>
                    <a:gd name="T8" fmla="*/ 15 w 1270"/>
                    <a:gd name="T9" fmla="*/ 1 h 100"/>
                    <a:gd name="T10" fmla="*/ 15 w 1270"/>
                    <a:gd name="T11" fmla="*/ 1 h 100"/>
                    <a:gd name="T12" fmla="*/ 16 w 1270"/>
                    <a:gd name="T13" fmla="*/ 1 h 100"/>
                    <a:gd name="T14" fmla="*/ 16 w 1270"/>
                    <a:gd name="T15" fmla="*/ 0 h 100"/>
                    <a:gd name="T16" fmla="*/ 15 w 1270"/>
                    <a:gd name="T17" fmla="*/ 0 h 100"/>
                    <a:gd name="T18" fmla="*/ 16 w 1270"/>
                    <a:gd name="T19" fmla="*/ 1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70"/>
                    <a:gd name="T31" fmla="*/ 0 h 100"/>
                    <a:gd name="T32" fmla="*/ 1270 w 1270"/>
                    <a:gd name="T33" fmla="*/ 100 h 1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70" h="100">
                      <a:moveTo>
                        <a:pt x="1270" y="50"/>
                      </a:moveTo>
                      <a:lnTo>
                        <a:pt x="1225" y="0"/>
                      </a:lnTo>
                      <a:lnTo>
                        <a:pt x="0" y="0"/>
                      </a:lnTo>
                      <a:lnTo>
                        <a:pt x="0" y="100"/>
                      </a:lnTo>
                      <a:lnTo>
                        <a:pt x="1225" y="100"/>
                      </a:lnTo>
                      <a:lnTo>
                        <a:pt x="1180" y="50"/>
                      </a:lnTo>
                      <a:lnTo>
                        <a:pt x="1270" y="50"/>
                      </a:lnTo>
                      <a:lnTo>
                        <a:pt x="1270" y="0"/>
                      </a:lnTo>
                      <a:lnTo>
                        <a:pt x="1225" y="0"/>
                      </a:lnTo>
                      <a:lnTo>
                        <a:pt x="1270" y="5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8" name="Freeform 16"/>
                <p:cNvSpPr>
                  <a:spLocks/>
                </p:cNvSpPr>
                <p:nvPr/>
              </p:nvSpPr>
              <p:spPr bwMode="auto">
                <a:xfrm>
                  <a:off x="4260" y="3984"/>
                  <a:ext cx="10" cy="140"/>
                </a:xfrm>
                <a:custGeom>
                  <a:avLst/>
                  <a:gdLst>
                    <a:gd name="T0" fmla="*/ 1 w 90"/>
                    <a:gd name="T1" fmla="*/ 14 h 1402"/>
                    <a:gd name="T2" fmla="*/ 1 w 90"/>
                    <a:gd name="T3" fmla="*/ 13 h 1402"/>
                    <a:gd name="T4" fmla="*/ 1 w 90"/>
                    <a:gd name="T5" fmla="*/ 0 h 1402"/>
                    <a:gd name="T6" fmla="*/ 0 w 90"/>
                    <a:gd name="T7" fmla="*/ 0 h 1402"/>
                    <a:gd name="T8" fmla="*/ 0 w 90"/>
                    <a:gd name="T9" fmla="*/ 13 h 1402"/>
                    <a:gd name="T10" fmla="*/ 1 w 90"/>
                    <a:gd name="T11" fmla="*/ 13 h 1402"/>
                    <a:gd name="T12" fmla="*/ 1 w 90"/>
                    <a:gd name="T13" fmla="*/ 14 h 1402"/>
                    <a:gd name="T14" fmla="*/ 1 w 90"/>
                    <a:gd name="T15" fmla="*/ 14 h 1402"/>
                    <a:gd name="T16" fmla="*/ 1 w 90"/>
                    <a:gd name="T17" fmla="*/ 13 h 1402"/>
                    <a:gd name="T18" fmla="*/ 1 w 90"/>
                    <a:gd name="T19" fmla="*/ 14 h 140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1402"/>
                    <a:gd name="T32" fmla="*/ 90 w 90"/>
                    <a:gd name="T33" fmla="*/ 1402 h 140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1402">
                      <a:moveTo>
                        <a:pt x="45" y="1402"/>
                      </a:moveTo>
                      <a:lnTo>
                        <a:pt x="90" y="1352"/>
                      </a:lnTo>
                      <a:lnTo>
                        <a:pt x="90" y="0"/>
                      </a:lnTo>
                      <a:lnTo>
                        <a:pt x="0" y="0"/>
                      </a:lnTo>
                      <a:lnTo>
                        <a:pt x="0" y="1352"/>
                      </a:lnTo>
                      <a:lnTo>
                        <a:pt x="45" y="1302"/>
                      </a:lnTo>
                      <a:lnTo>
                        <a:pt x="45" y="1402"/>
                      </a:lnTo>
                      <a:lnTo>
                        <a:pt x="90" y="1402"/>
                      </a:lnTo>
                      <a:lnTo>
                        <a:pt x="90" y="1352"/>
                      </a:lnTo>
                      <a:lnTo>
                        <a:pt x="45" y="140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" name="Freeform 17"/>
                <p:cNvSpPr>
                  <a:spLocks/>
                </p:cNvSpPr>
                <p:nvPr/>
              </p:nvSpPr>
              <p:spPr bwMode="auto">
                <a:xfrm>
                  <a:off x="4124" y="4114"/>
                  <a:ext cx="141" cy="10"/>
                </a:xfrm>
                <a:custGeom>
                  <a:avLst/>
                  <a:gdLst>
                    <a:gd name="T0" fmla="*/ 0 w 1271"/>
                    <a:gd name="T1" fmla="*/ 1 h 100"/>
                    <a:gd name="T2" fmla="*/ 1 w 1271"/>
                    <a:gd name="T3" fmla="*/ 1 h 100"/>
                    <a:gd name="T4" fmla="*/ 16 w 1271"/>
                    <a:gd name="T5" fmla="*/ 1 h 100"/>
                    <a:gd name="T6" fmla="*/ 16 w 1271"/>
                    <a:gd name="T7" fmla="*/ 0 h 100"/>
                    <a:gd name="T8" fmla="*/ 1 w 1271"/>
                    <a:gd name="T9" fmla="*/ 0 h 100"/>
                    <a:gd name="T10" fmla="*/ 1 w 1271"/>
                    <a:gd name="T11" fmla="*/ 1 h 100"/>
                    <a:gd name="T12" fmla="*/ 0 w 1271"/>
                    <a:gd name="T13" fmla="*/ 1 h 100"/>
                    <a:gd name="T14" fmla="*/ 0 w 1271"/>
                    <a:gd name="T15" fmla="*/ 1 h 100"/>
                    <a:gd name="T16" fmla="*/ 1 w 1271"/>
                    <a:gd name="T17" fmla="*/ 1 h 100"/>
                    <a:gd name="T18" fmla="*/ 0 w 1271"/>
                    <a:gd name="T19" fmla="*/ 1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71"/>
                    <a:gd name="T31" fmla="*/ 0 h 100"/>
                    <a:gd name="T32" fmla="*/ 1271 w 1271"/>
                    <a:gd name="T33" fmla="*/ 100 h 1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71" h="100">
                      <a:moveTo>
                        <a:pt x="0" y="50"/>
                      </a:moveTo>
                      <a:lnTo>
                        <a:pt x="46" y="100"/>
                      </a:lnTo>
                      <a:lnTo>
                        <a:pt x="1271" y="100"/>
                      </a:lnTo>
                      <a:lnTo>
                        <a:pt x="1271" y="0"/>
                      </a:lnTo>
                      <a:lnTo>
                        <a:pt x="46" y="0"/>
                      </a:lnTo>
                      <a:lnTo>
                        <a:pt x="91" y="50"/>
                      </a:lnTo>
                      <a:lnTo>
                        <a:pt x="0" y="50"/>
                      </a:lnTo>
                      <a:lnTo>
                        <a:pt x="0" y="100"/>
                      </a:lnTo>
                      <a:lnTo>
                        <a:pt x="46" y="100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0" name="Freeform 18"/>
                <p:cNvSpPr>
                  <a:spLocks/>
                </p:cNvSpPr>
                <p:nvPr/>
              </p:nvSpPr>
              <p:spPr bwMode="auto">
                <a:xfrm>
                  <a:off x="4124" y="3979"/>
                  <a:ext cx="10" cy="140"/>
                </a:xfrm>
                <a:custGeom>
                  <a:avLst/>
                  <a:gdLst>
                    <a:gd name="T0" fmla="*/ 1 w 91"/>
                    <a:gd name="T1" fmla="*/ 0 h 1402"/>
                    <a:gd name="T2" fmla="*/ 0 w 91"/>
                    <a:gd name="T3" fmla="*/ 0 h 1402"/>
                    <a:gd name="T4" fmla="*/ 0 w 91"/>
                    <a:gd name="T5" fmla="*/ 14 h 1402"/>
                    <a:gd name="T6" fmla="*/ 1 w 91"/>
                    <a:gd name="T7" fmla="*/ 14 h 1402"/>
                    <a:gd name="T8" fmla="*/ 1 w 91"/>
                    <a:gd name="T9" fmla="*/ 0 h 1402"/>
                    <a:gd name="T10" fmla="*/ 1 w 91"/>
                    <a:gd name="T11" fmla="*/ 1 h 1402"/>
                    <a:gd name="T12" fmla="*/ 1 w 91"/>
                    <a:gd name="T13" fmla="*/ 0 h 1402"/>
                    <a:gd name="T14" fmla="*/ 0 w 91"/>
                    <a:gd name="T15" fmla="*/ 0 h 1402"/>
                    <a:gd name="T16" fmla="*/ 0 w 91"/>
                    <a:gd name="T17" fmla="*/ 0 h 1402"/>
                    <a:gd name="T18" fmla="*/ 1 w 91"/>
                    <a:gd name="T19" fmla="*/ 0 h 140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1"/>
                    <a:gd name="T31" fmla="*/ 0 h 1402"/>
                    <a:gd name="T32" fmla="*/ 91 w 91"/>
                    <a:gd name="T33" fmla="*/ 1402 h 140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1" h="1402">
                      <a:moveTo>
                        <a:pt x="46" y="0"/>
                      </a:moveTo>
                      <a:lnTo>
                        <a:pt x="0" y="50"/>
                      </a:lnTo>
                      <a:lnTo>
                        <a:pt x="0" y="1402"/>
                      </a:lnTo>
                      <a:lnTo>
                        <a:pt x="91" y="1402"/>
                      </a:lnTo>
                      <a:lnTo>
                        <a:pt x="91" y="50"/>
                      </a:lnTo>
                      <a:lnTo>
                        <a:pt x="46" y="100"/>
                      </a:lnTo>
                      <a:lnTo>
                        <a:pt x="46" y="0"/>
                      </a:lnTo>
                      <a:lnTo>
                        <a:pt x="0" y="0"/>
                      </a:lnTo>
                      <a:lnTo>
                        <a:pt x="0" y="5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1" name="Rectangle 19"/>
                <p:cNvSpPr>
                  <a:spLocks noChangeArrowheads="1"/>
                </p:cNvSpPr>
                <p:nvPr/>
              </p:nvSpPr>
              <p:spPr bwMode="auto">
                <a:xfrm>
                  <a:off x="4265" y="3714"/>
                  <a:ext cx="136" cy="405"/>
                </a:xfrm>
                <a:prstGeom prst="rect">
                  <a:avLst/>
                </a:prstGeom>
                <a:solidFill>
                  <a:srgbClr val="DC2B1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2" name="Freeform 20"/>
                <p:cNvSpPr>
                  <a:spLocks/>
                </p:cNvSpPr>
                <p:nvPr/>
              </p:nvSpPr>
              <p:spPr bwMode="auto">
                <a:xfrm>
                  <a:off x="4265" y="3709"/>
                  <a:ext cx="141" cy="10"/>
                </a:xfrm>
                <a:custGeom>
                  <a:avLst/>
                  <a:gdLst>
                    <a:gd name="T0" fmla="*/ 16 w 1271"/>
                    <a:gd name="T1" fmla="*/ 1 h 100"/>
                    <a:gd name="T2" fmla="*/ 15 w 1271"/>
                    <a:gd name="T3" fmla="*/ 0 h 100"/>
                    <a:gd name="T4" fmla="*/ 0 w 1271"/>
                    <a:gd name="T5" fmla="*/ 0 h 100"/>
                    <a:gd name="T6" fmla="*/ 0 w 1271"/>
                    <a:gd name="T7" fmla="*/ 1 h 100"/>
                    <a:gd name="T8" fmla="*/ 15 w 1271"/>
                    <a:gd name="T9" fmla="*/ 1 h 100"/>
                    <a:gd name="T10" fmla="*/ 15 w 1271"/>
                    <a:gd name="T11" fmla="*/ 1 h 100"/>
                    <a:gd name="T12" fmla="*/ 16 w 1271"/>
                    <a:gd name="T13" fmla="*/ 1 h 100"/>
                    <a:gd name="T14" fmla="*/ 16 w 1271"/>
                    <a:gd name="T15" fmla="*/ 0 h 100"/>
                    <a:gd name="T16" fmla="*/ 15 w 1271"/>
                    <a:gd name="T17" fmla="*/ 0 h 100"/>
                    <a:gd name="T18" fmla="*/ 16 w 1271"/>
                    <a:gd name="T19" fmla="*/ 1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71"/>
                    <a:gd name="T31" fmla="*/ 0 h 100"/>
                    <a:gd name="T32" fmla="*/ 1271 w 1271"/>
                    <a:gd name="T33" fmla="*/ 100 h 1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71" h="100">
                      <a:moveTo>
                        <a:pt x="1271" y="50"/>
                      </a:moveTo>
                      <a:lnTo>
                        <a:pt x="1225" y="0"/>
                      </a:lnTo>
                      <a:lnTo>
                        <a:pt x="0" y="0"/>
                      </a:lnTo>
                      <a:lnTo>
                        <a:pt x="0" y="100"/>
                      </a:lnTo>
                      <a:lnTo>
                        <a:pt x="1225" y="100"/>
                      </a:lnTo>
                      <a:lnTo>
                        <a:pt x="1179" y="50"/>
                      </a:lnTo>
                      <a:lnTo>
                        <a:pt x="1271" y="50"/>
                      </a:lnTo>
                      <a:lnTo>
                        <a:pt x="1271" y="0"/>
                      </a:lnTo>
                      <a:lnTo>
                        <a:pt x="1225" y="0"/>
                      </a:lnTo>
                      <a:lnTo>
                        <a:pt x="1271" y="5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3" name="Freeform 21"/>
                <p:cNvSpPr>
                  <a:spLocks/>
                </p:cNvSpPr>
                <p:nvPr/>
              </p:nvSpPr>
              <p:spPr bwMode="auto">
                <a:xfrm>
                  <a:off x="4396" y="3714"/>
                  <a:ext cx="10" cy="410"/>
                </a:xfrm>
                <a:custGeom>
                  <a:avLst/>
                  <a:gdLst>
                    <a:gd name="T0" fmla="*/ 1 w 92"/>
                    <a:gd name="T1" fmla="*/ 41 h 4106"/>
                    <a:gd name="T2" fmla="*/ 1 w 92"/>
                    <a:gd name="T3" fmla="*/ 40 h 4106"/>
                    <a:gd name="T4" fmla="*/ 1 w 92"/>
                    <a:gd name="T5" fmla="*/ 0 h 4106"/>
                    <a:gd name="T6" fmla="*/ 0 w 92"/>
                    <a:gd name="T7" fmla="*/ 0 h 4106"/>
                    <a:gd name="T8" fmla="*/ 0 w 92"/>
                    <a:gd name="T9" fmla="*/ 40 h 4106"/>
                    <a:gd name="T10" fmla="*/ 1 w 92"/>
                    <a:gd name="T11" fmla="*/ 40 h 4106"/>
                    <a:gd name="T12" fmla="*/ 1 w 92"/>
                    <a:gd name="T13" fmla="*/ 41 h 4106"/>
                    <a:gd name="T14" fmla="*/ 1 w 92"/>
                    <a:gd name="T15" fmla="*/ 41 h 4106"/>
                    <a:gd name="T16" fmla="*/ 1 w 92"/>
                    <a:gd name="T17" fmla="*/ 40 h 4106"/>
                    <a:gd name="T18" fmla="*/ 1 w 92"/>
                    <a:gd name="T19" fmla="*/ 41 h 410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2"/>
                    <a:gd name="T31" fmla="*/ 0 h 4106"/>
                    <a:gd name="T32" fmla="*/ 92 w 92"/>
                    <a:gd name="T33" fmla="*/ 4106 h 410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2" h="4106">
                      <a:moveTo>
                        <a:pt x="46" y="4106"/>
                      </a:moveTo>
                      <a:lnTo>
                        <a:pt x="92" y="4056"/>
                      </a:lnTo>
                      <a:lnTo>
                        <a:pt x="92" y="0"/>
                      </a:lnTo>
                      <a:lnTo>
                        <a:pt x="0" y="0"/>
                      </a:lnTo>
                      <a:lnTo>
                        <a:pt x="0" y="4056"/>
                      </a:lnTo>
                      <a:lnTo>
                        <a:pt x="46" y="4006"/>
                      </a:lnTo>
                      <a:lnTo>
                        <a:pt x="46" y="4106"/>
                      </a:lnTo>
                      <a:lnTo>
                        <a:pt x="92" y="4106"/>
                      </a:lnTo>
                      <a:lnTo>
                        <a:pt x="92" y="4056"/>
                      </a:lnTo>
                      <a:lnTo>
                        <a:pt x="46" y="4106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" name="Freeform 22"/>
                <p:cNvSpPr>
                  <a:spLocks/>
                </p:cNvSpPr>
                <p:nvPr/>
              </p:nvSpPr>
              <p:spPr bwMode="auto">
                <a:xfrm>
                  <a:off x="4260" y="4114"/>
                  <a:ext cx="141" cy="10"/>
                </a:xfrm>
                <a:custGeom>
                  <a:avLst/>
                  <a:gdLst>
                    <a:gd name="T0" fmla="*/ 0 w 1270"/>
                    <a:gd name="T1" fmla="*/ 1 h 100"/>
                    <a:gd name="T2" fmla="*/ 1 w 1270"/>
                    <a:gd name="T3" fmla="*/ 1 h 100"/>
                    <a:gd name="T4" fmla="*/ 16 w 1270"/>
                    <a:gd name="T5" fmla="*/ 1 h 100"/>
                    <a:gd name="T6" fmla="*/ 16 w 1270"/>
                    <a:gd name="T7" fmla="*/ 0 h 100"/>
                    <a:gd name="T8" fmla="*/ 1 w 1270"/>
                    <a:gd name="T9" fmla="*/ 0 h 100"/>
                    <a:gd name="T10" fmla="*/ 1 w 1270"/>
                    <a:gd name="T11" fmla="*/ 1 h 100"/>
                    <a:gd name="T12" fmla="*/ 0 w 1270"/>
                    <a:gd name="T13" fmla="*/ 1 h 100"/>
                    <a:gd name="T14" fmla="*/ 0 w 1270"/>
                    <a:gd name="T15" fmla="*/ 1 h 100"/>
                    <a:gd name="T16" fmla="*/ 1 w 1270"/>
                    <a:gd name="T17" fmla="*/ 1 h 100"/>
                    <a:gd name="T18" fmla="*/ 0 w 1270"/>
                    <a:gd name="T19" fmla="*/ 1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70"/>
                    <a:gd name="T31" fmla="*/ 0 h 100"/>
                    <a:gd name="T32" fmla="*/ 1270 w 1270"/>
                    <a:gd name="T33" fmla="*/ 100 h 1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70" h="100">
                      <a:moveTo>
                        <a:pt x="0" y="50"/>
                      </a:moveTo>
                      <a:lnTo>
                        <a:pt x="45" y="100"/>
                      </a:lnTo>
                      <a:lnTo>
                        <a:pt x="1270" y="100"/>
                      </a:lnTo>
                      <a:lnTo>
                        <a:pt x="1270" y="0"/>
                      </a:lnTo>
                      <a:lnTo>
                        <a:pt x="45" y="0"/>
                      </a:lnTo>
                      <a:lnTo>
                        <a:pt x="90" y="50"/>
                      </a:lnTo>
                      <a:lnTo>
                        <a:pt x="0" y="50"/>
                      </a:lnTo>
                      <a:lnTo>
                        <a:pt x="0" y="100"/>
                      </a:lnTo>
                      <a:lnTo>
                        <a:pt x="45" y="100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5" name="Freeform 23"/>
                <p:cNvSpPr>
                  <a:spLocks/>
                </p:cNvSpPr>
                <p:nvPr/>
              </p:nvSpPr>
              <p:spPr bwMode="auto">
                <a:xfrm>
                  <a:off x="4260" y="3709"/>
                  <a:ext cx="10" cy="410"/>
                </a:xfrm>
                <a:custGeom>
                  <a:avLst/>
                  <a:gdLst>
                    <a:gd name="T0" fmla="*/ 1 w 90"/>
                    <a:gd name="T1" fmla="*/ 0 h 4106"/>
                    <a:gd name="T2" fmla="*/ 0 w 90"/>
                    <a:gd name="T3" fmla="*/ 0 h 4106"/>
                    <a:gd name="T4" fmla="*/ 0 w 90"/>
                    <a:gd name="T5" fmla="*/ 41 h 4106"/>
                    <a:gd name="T6" fmla="*/ 1 w 90"/>
                    <a:gd name="T7" fmla="*/ 41 h 4106"/>
                    <a:gd name="T8" fmla="*/ 1 w 90"/>
                    <a:gd name="T9" fmla="*/ 0 h 4106"/>
                    <a:gd name="T10" fmla="*/ 1 w 90"/>
                    <a:gd name="T11" fmla="*/ 1 h 4106"/>
                    <a:gd name="T12" fmla="*/ 1 w 90"/>
                    <a:gd name="T13" fmla="*/ 0 h 4106"/>
                    <a:gd name="T14" fmla="*/ 0 w 90"/>
                    <a:gd name="T15" fmla="*/ 0 h 4106"/>
                    <a:gd name="T16" fmla="*/ 0 w 90"/>
                    <a:gd name="T17" fmla="*/ 0 h 4106"/>
                    <a:gd name="T18" fmla="*/ 1 w 90"/>
                    <a:gd name="T19" fmla="*/ 0 h 410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4106"/>
                    <a:gd name="T32" fmla="*/ 90 w 90"/>
                    <a:gd name="T33" fmla="*/ 4106 h 410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4106">
                      <a:moveTo>
                        <a:pt x="45" y="0"/>
                      </a:moveTo>
                      <a:lnTo>
                        <a:pt x="0" y="50"/>
                      </a:lnTo>
                      <a:lnTo>
                        <a:pt x="0" y="4106"/>
                      </a:lnTo>
                      <a:lnTo>
                        <a:pt x="90" y="4106"/>
                      </a:lnTo>
                      <a:lnTo>
                        <a:pt x="90" y="50"/>
                      </a:lnTo>
                      <a:lnTo>
                        <a:pt x="45" y="100"/>
                      </a:lnTo>
                      <a:lnTo>
                        <a:pt x="45" y="0"/>
                      </a:lnTo>
                      <a:lnTo>
                        <a:pt x="0" y="0"/>
                      </a:lnTo>
                      <a:lnTo>
                        <a:pt x="0" y="50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6" name="Rectangle 24"/>
                <p:cNvSpPr>
                  <a:spLocks noChangeArrowheads="1"/>
                </p:cNvSpPr>
                <p:nvPr/>
              </p:nvSpPr>
              <p:spPr bwMode="auto">
                <a:xfrm>
                  <a:off x="4401" y="3849"/>
                  <a:ext cx="136" cy="270"/>
                </a:xfrm>
                <a:prstGeom prst="rect">
                  <a:avLst/>
                </a:prstGeom>
                <a:solidFill>
                  <a:srgbClr val="DC2B1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7" name="Freeform 25"/>
                <p:cNvSpPr>
                  <a:spLocks/>
                </p:cNvSpPr>
                <p:nvPr/>
              </p:nvSpPr>
              <p:spPr bwMode="auto">
                <a:xfrm>
                  <a:off x="4396" y="3844"/>
                  <a:ext cx="141" cy="10"/>
                </a:xfrm>
                <a:custGeom>
                  <a:avLst/>
                  <a:gdLst>
                    <a:gd name="T0" fmla="*/ 1 w 1271"/>
                    <a:gd name="T1" fmla="*/ 1 h 100"/>
                    <a:gd name="T2" fmla="*/ 1 w 1271"/>
                    <a:gd name="T3" fmla="*/ 1 h 100"/>
                    <a:gd name="T4" fmla="*/ 16 w 1271"/>
                    <a:gd name="T5" fmla="*/ 1 h 100"/>
                    <a:gd name="T6" fmla="*/ 16 w 1271"/>
                    <a:gd name="T7" fmla="*/ 0 h 100"/>
                    <a:gd name="T8" fmla="*/ 1 w 1271"/>
                    <a:gd name="T9" fmla="*/ 0 h 100"/>
                    <a:gd name="T10" fmla="*/ 0 w 1271"/>
                    <a:gd name="T11" fmla="*/ 1 h 100"/>
                    <a:gd name="T12" fmla="*/ 1 w 1271"/>
                    <a:gd name="T13" fmla="*/ 0 h 100"/>
                    <a:gd name="T14" fmla="*/ 0 w 1271"/>
                    <a:gd name="T15" fmla="*/ 0 h 100"/>
                    <a:gd name="T16" fmla="*/ 0 w 1271"/>
                    <a:gd name="T17" fmla="*/ 1 h 100"/>
                    <a:gd name="T18" fmla="*/ 1 w 1271"/>
                    <a:gd name="T19" fmla="*/ 1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71"/>
                    <a:gd name="T31" fmla="*/ 0 h 100"/>
                    <a:gd name="T32" fmla="*/ 1271 w 1271"/>
                    <a:gd name="T33" fmla="*/ 100 h 1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71" h="100">
                      <a:moveTo>
                        <a:pt x="92" y="50"/>
                      </a:moveTo>
                      <a:lnTo>
                        <a:pt x="46" y="100"/>
                      </a:lnTo>
                      <a:lnTo>
                        <a:pt x="1271" y="100"/>
                      </a:lnTo>
                      <a:lnTo>
                        <a:pt x="1271" y="0"/>
                      </a:lnTo>
                      <a:lnTo>
                        <a:pt x="46" y="0"/>
                      </a:lnTo>
                      <a:lnTo>
                        <a:pt x="0" y="50"/>
                      </a:lnTo>
                      <a:lnTo>
                        <a:pt x="46" y="0"/>
                      </a:lnTo>
                      <a:lnTo>
                        <a:pt x="0" y="0"/>
                      </a:lnTo>
                      <a:lnTo>
                        <a:pt x="0" y="50"/>
                      </a:lnTo>
                      <a:lnTo>
                        <a:pt x="92" y="5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8" name="Freeform 26"/>
                <p:cNvSpPr>
                  <a:spLocks/>
                </p:cNvSpPr>
                <p:nvPr/>
              </p:nvSpPr>
              <p:spPr bwMode="auto">
                <a:xfrm>
                  <a:off x="4396" y="3849"/>
                  <a:ext cx="10" cy="275"/>
                </a:xfrm>
                <a:custGeom>
                  <a:avLst/>
                  <a:gdLst>
                    <a:gd name="T0" fmla="*/ 1 w 92"/>
                    <a:gd name="T1" fmla="*/ 26 h 2754"/>
                    <a:gd name="T2" fmla="*/ 1 w 92"/>
                    <a:gd name="T3" fmla="*/ 27 h 2754"/>
                    <a:gd name="T4" fmla="*/ 1 w 92"/>
                    <a:gd name="T5" fmla="*/ 0 h 2754"/>
                    <a:gd name="T6" fmla="*/ 0 w 92"/>
                    <a:gd name="T7" fmla="*/ 0 h 2754"/>
                    <a:gd name="T8" fmla="*/ 0 w 92"/>
                    <a:gd name="T9" fmla="*/ 27 h 2754"/>
                    <a:gd name="T10" fmla="*/ 1 w 92"/>
                    <a:gd name="T11" fmla="*/ 27 h 2754"/>
                    <a:gd name="T12" fmla="*/ 0 w 92"/>
                    <a:gd name="T13" fmla="*/ 27 h 2754"/>
                    <a:gd name="T14" fmla="*/ 0 w 92"/>
                    <a:gd name="T15" fmla="*/ 27 h 2754"/>
                    <a:gd name="T16" fmla="*/ 1 w 92"/>
                    <a:gd name="T17" fmla="*/ 27 h 2754"/>
                    <a:gd name="T18" fmla="*/ 1 w 92"/>
                    <a:gd name="T19" fmla="*/ 26 h 27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2"/>
                    <a:gd name="T31" fmla="*/ 0 h 2754"/>
                    <a:gd name="T32" fmla="*/ 92 w 92"/>
                    <a:gd name="T33" fmla="*/ 2754 h 275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2" h="2754">
                      <a:moveTo>
                        <a:pt x="46" y="2654"/>
                      </a:moveTo>
                      <a:lnTo>
                        <a:pt x="92" y="2704"/>
                      </a:lnTo>
                      <a:lnTo>
                        <a:pt x="92" y="0"/>
                      </a:lnTo>
                      <a:lnTo>
                        <a:pt x="0" y="0"/>
                      </a:lnTo>
                      <a:lnTo>
                        <a:pt x="0" y="2704"/>
                      </a:lnTo>
                      <a:lnTo>
                        <a:pt x="46" y="2754"/>
                      </a:lnTo>
                      <a:lnTo>
                        <a:pt x="0" y="2704"/>
                      </a:lnTo>
                      <a:lnTo>
                        <a:pt x="0" y="2754"/>
                      </a:lnTo>
                      <a:lnTo>
                        <a:pt x="46" y="2754"/>
                      </a:lnTo>
                      <a:lnTo>
                        <a:pt x="46" y="2654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9" name="Freeform 27"/>
                <p:cNvSpPr>
                  <a:spLocks/>
                </p:cNvSpPr>
                <p:nvPr/>
              </p:nvSpPr>
              <p:spPr bwMode="auto">
                <a:xfrm>
                  <a:off x="4401" y="4114"/>
                  <a:ext cx="141" cy="10"/>
                </a:xfrm>
                <a:custGeom>
                  <a:avLst/>
                  <a:gdLst>
                    <a:gd name="T0" fmla="*/ 15 w 1270"/>
                    <a:gd name="T1" fmla="*/ 1 h 100"/>
                    <a:gd name="T2" fmla="*/ 15 w 1270"/>
                    <a:gd name="T3" fmla="*/ 0 h 100"/>
                    <a:gd name="T4" fmla="*/ 0 w 1270"/>
                    <a:gd name="T5" fmla="*/ 0 h 100"/>
                    <a:gd name="T6" fmla="*/ 0 w 1270"/>
                    <a:gd name="T7" fmla="*/ 1 h 100"/>
                    <a:gd name="T8" fmla="*/ 15 w 1270"/>
                    <a:gd name="T9" fmla="*/ 1 h 100"/>
                    <a:gd name="T10" fmla="*/ 16 w 1270"/>
                    <a:gd name="T11" fmla="*/ 1 h 100"/>
                    <a:gd name="T12" fmla="*/ 15 w 1270"/>
                    <a:gd name="T13" fmla="*/ 1 h 100"/>
                    <a:gd name="T14" fmla="*/ 16 w 1270"/>
                    <a:gd name="T15" fmla="*/ 1 h 100"/>
                    <a:gd name="T16" fmla="*/ 16 w 1270"/>
                    <a:gd name="T17" fmla="*/ 1 h 100"/>
                    <a:gd name="T18" fmla="*/ 15 w 1270"/>
                    <a:gd name="T19" fmla="*/ 1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70"/>
                    <a:gd name="T31" fmla="*/ 0 h 100"/>
                    <a:gd name="T32" fmla="*/ 1270 w 1270"/>
                    <a:gd name="T33" fmla="*/ 100 h 1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70" h="100">
                      <a:moveTo>
                        <a:pt x="1179" y="50"/>
                      </a:moveTo>
                      <a:lnTo>
                        <a:pt x="1225" y="0"/>
                      </a:lnTo>
                      <a:lnTo>
                        <a:pt x="0" y="0"/>
                      </a:lnTo>
                      <a:lnTo>
                        <a:pt x="0" y="100"/>
                      </a:lnTo>
                      <a:lnTo>
                        <a:pt x="1225" y="100"/>
                      </a:lnTo>
                      <a:lnTo>
                        <a:pt x="1270" y="50"/>
                      </a:lnTo>
                      <a:lnTo>
                        <a:pt x="1225" y="100"/>
                      </a:lnTo>
                      <a:lnTo>
                        <a:pt x="1270" y="100"/>
                      </a:lnTo>
                      <a:lnTo>
                        <a:pt x="1270" y="50"/>
                      </a:lnTo>
                      <a:lnTo>
                        <a:pt x="1179" y="5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0" name="Freeform 28"/>
                <p:cNvSpPr>
                  <a:spLocks/>
                </p:cNvSpPr>
                <p:nvPr/>
              </p:nvSpPr>
              <p:spPr bwMode="auto">
                <a:xfrm>
                  <a:off x="4532" y="3844"/>
                  <a:ext cx="10" cy="275"/>
                </a:xfrm>
                <a:custGeom>
                  <a:avLst/>
                  <a:gdLst>
                    <a:gd name="T0" fmla="*/ 1 w 91"/>
                    <a:gd name="T1" fmla="*/ 1 h 2754"/>
                    <a:gd name="T2" fmla="*/ 0 w 91"/>
                    <a:gd name="T3" fmla="*/ 0 h 2754"/>
                    <a:gd name="T4" fmla="*/ 0 w 91"/>
                    <a:gd name="T5" fmla="*/ 27 h 2754"/>
                    <a:gd name="T6" fmla="*/ 1 w 91"/>
                    <a:gd name="T7" fmla="*/ 27 h 2754"/>
                    <a:gd name="T8" fmla="*/ 1 w 91"/>
                    <a:gd name="T9" fmla="*/ 0 h 2754"/>
                    <a:gd name="T10" fmla="*/ 1 w 91"/>
                    <a:gd name="T11" fmla="*/ 0 h 2754"/>
                    <a:gd name="T12" fmla="*/ 1 w 91"/>
                    <a:gd name="T13" fmla="*/ 0 h 2754"/>
                    <a:gd name="T14" fmla="*/ 1 w 91"/>
                    <a:gd name="T15" fmla="*/ 0 h 2754"/>
                    <a:gd name="T16" fmla="*/ 1 w 91"/>
                    <a:gd name="T17" fmla="*/ 0 h 2754"/>
                    <a:gd name="T18" fmla="*/ 1 w 91"/>
                    <a:gd name="T19" fmla="*/ 1 h 27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1"/>
                    <a:gd name="T31" fmla="*/ 0 h 2754"/>
                    <a:gd name="T32" fmla="*/ 91 w 91"/>
                    <a:gd name="T33" fmla="*/ 2754 h 275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1" h="2754">
                      <a:moveTo>
                        <a:pt x="46" y="100"/>
                      </a:moveTo>
                      <a:lnTo>
                        <a:pt x="0" y="50"/>
                      </a:lnTo>
                      <a:lnTo>
                        <a:pt x="0" y="2754"/>
                      </a:lnTo>
                      <a:lnTo>
                        <a:pt x="91" y="2754"/>
                      </a:lnTo>
                      <a:lnTo>
                        <a:pt x="91" y="50"/>
                      </a:lnTo>
                      <a:lnTo>
                        <a:pt x="46" y="0"/>
                      </a:lnTo>
                      <a:lnTo>
                        <a:pt x="91" y="50"/>
                      </a:lnTo>
                      <a:lnTo>
                        <a:pt x="91" y="0"/>
                      </a:lnTo>
                      <a:lnTo>
                        <a:pt x="46" y="0"/>
                      </a:lnTo>
                      <a:lnTo>
                        <a:pt x="46" y="10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" name="Rectangle 29"/>
                <p:cNvSpPr>
                  <a:spLocks noChangeArrowheads="1"/>
                </p:cNvSpPr>
                <p:nvPr/>
              </p:nvSpPr>
              <p:spPr bwMode="auto">
                <a:xfrm>
                  <a:off x="4537" y="4029"/>
                  <a:ext cx="136" cy="90"/>
                </a:xfrm>
                <a:prstGeom prst="rect">
                  <a:avLst/>
                </a:prstGeom>
                <a:solidFill>
                  <a:srgbClr val="DC2B1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2" name="Freeform 30"/>
                <p:cNvSpPr>
                  <a:spLocks/>
                </p:cNvSpPr>
                <p:nvPr/>
              </p:nvSpPr>
              <p:spPr bwMode="auto">
                <a:xfrm>
                  <a:off x="4537" y="4024"/>
                  <a:ext cx="141" cy="10"/>
                </a:xfrm>
                <a:custGeom>
                  <a:avLst/>
                  <a:gdLst>
                    <a:gd name="T0" fmla="*/ 16 w 1270"/>
                    <a:gd name="T1" fmla="*/ 1 h 100"/>
                    <a:gd name="T2" fmla="*/ 15 w 1270"/>
                    <a:gd name="T3" fmla="*/ 0 h 100"/>
                    <a:gd name="T4" fmla="*/ 0 w 1270"/>
                    <a:gd name="T5" fmla="*/ 0 h 100"/>
                    <a:gd name="T6" fmla="*/ 0 w 1270"/>
                    <a:gd name="T7" fmla="*/ 1 h 100"/>
                    <a:gd name="T8" fmla="*/ 15 w 1270"/>
                    <a:gd name="T9" fmla="*/ 1 h 100"/>
                    <a:gd name="T10" fmla="*/ 15 w 1270"/>
                    <a:gd name="T11" fmla="*/ 1 h 100"/>
                    <a:gd name="T12" fmla="*/ 16 w 1270"/>
                    <a:gd name="T13" fmla="*/ 1 h 100"/>
                    <a:gd name="T14" fmla="*/ 16 w 1270"/>
                    <a:gd name="T15" fmla="*/ 0 h 100"/>
                    <a:gd name="T16" fmla="*/ 15 w 1270"/>
                    <a:gd name="T17" fmla="*/ 0 h 100"/>
                    <a:gd name="T18" fmla="*/ 16 w 1270"/>
                    <a:gd name="T19" fmla="*/ 1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70"/>
                    <a:gd name="T31" fmla="*/ 0 h 100"/>
                    <a:gd name="T32" fmla="*/ 1270 w 1270"/>
                    <a:gd name="T33" fmla="*/ 100 h 1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70" h="100">
                      <a:moveTo>
                        <a:pt x="1270" y="50"/>
                      </a:moveTo>
                      <a:lnTo>
                        <a:pt x="1225" y="0"/>
                      </a:lnTo>
                      <a:lnTo>
                        <a:pt x="0" y="0"/>
                      </a:lnTo>
                      <a:lnTo>
                        <a:pt x="0" y="100"/>
                      </a:lnTo>
                      <a:lnTo>
                        <a:pt x="1225" y="100"/>
                      </a:lnTo>
                      <a:lnTo>
                        <a:pt x="1180" y="50"/>
                      </a:lnTo>
                      <a:lnTo>
                        <a:pt x="1270" y="50"/>
                      </a:lnTo>
                      <a:lnTo>
                        <a:pt x="1270" y="0"/>
                      </a:lnTo>
                      <a:lnTo>
                        <a:pt x="1225" y="0"/>
                      </a:lnTo>
                      <a:lnTo>
                        <a:pt x="1270" y="5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3" name="Freeform 31"/>
                <p:cNvSpPr>
                  <a:spLocks/>
                </p:cNvSpPr>
                <p:nvPr/>
              </p:nvSpPr>
              <p:spPr bwMode="auto">
                <a:xfrm>
                  <a:off x="4668" y="4029"/>
                  <a:ext cx="10" cy="95"/>
                </a:xfrm>
                <a:custGeom>
                  <a:avLst/>
                  <a:gdLst>
                    <a:gd name="T0" fmla="*/ 1 w 90"/>
                    <a:gd name="T1" fmla="*/ 9 h 952"/>
                    <a:gd name="T2" fmla="*/ 1 w 90"/>
                    <a:gd name="T3" fmla="*/ 9 h 952"/>
                    <a:gd name="T4" fmla="*/ 1 w 90"/>
                    <a:gd name="T5" fmla="*/ 0 h 952"/>
                    <a:gd name="T6" fmla="*/ 0 w 90"/>
                    <a:gd name="T7" fmla="*/ 0 h 952"/>
                    <a:gd name="T8" fmla="*/ 0 w 90"/>
                    <a:gd name="T9" fmla="*/ 9 h 952"/>
                    <a:gd name="T10" fmla="*/ 1 w 90"/>
                    <a:gd name="T11" fmla="*/ 8 h 952"/>
                    <a:gd name="T12" fmla="*/ 1 w 90"/>
                    <a:gd name="T13" fmla="*/ 9 h 952"/>
                    <a:gd name="T14" fmla="*/ 1 w 90"/>
                    <a:gd name="T15" fmla="*/ 9 h 952"/>
                    <a:gd name="T16" fmla="*/ 1 w 90"/>
                    <a:gd name="T17" fmla="*/ 9 h 952"/>
                    <a:gd name="T18" fmla="*/ 1 w 90"/>
                    <a:gd name="T19" fmla="*/ 9 h 9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952"/>
                    <a:gd name="T32" fmla="*/ 90 w 90"/>
                    <a:gd name="T33" fmla="*/ 952 h 95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952">
                      <a:moveTo>
                        <a:pt x="45" y="952"/>
                      </a:moveTo>
                      <a:lnTo>
                        <a:pt x="90" y="902"/>
                      </a:lnTo>
                      <a:lnTo>
                        <a:pt x="90" y="0"/>
                      </a:lnTo>
                      <a:lnTo>
                        <a:pt x="0" y="0"/>
                      </a:lnTo>
                      <a:lnTo>
                        <a:pt x="0" y="902"/>
                      </a:lnTo>
                      <a:lnTo>
                        <a:pt x="45" y="852"/>
                      </a:lnTo>
                      <a:lnTo>
                        <a:pt x="45" y="952"/>
                      </a:lnTo>
                      <a:lnTo>
                        <a:pt x="90" y="952"/>
                      </a:lnTo>
                      <a:lnTo>
                        <a:pt x="90" y="902"/>
                      </a:lnTo>
                      <a:lnTo>
                        <a:pt x="45" y="95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4" name="Freeform 32"/>
                <p:cNvSpPr>
                  <a:spLocks/>
                </p:cNvSpPr>
                <p:nvPr/>
              </p:nvSpPr>
              <p:spPr bwMode="auto">
                <a:xfrm>
                  <a:off x="4532" y="4114"/>
                  <a:ext cx="141" cy="10"/>
                </a:xfrm>
                <a:custGeom>
                  <a:avLst/>
                  <a:gdLst>
                    <a:gd name="T0" fmla="*/ 0 w 1271"/>
                    <a:gd name="T1" fmla="*/ 1 h 100"/>
                    <a:gd name="T2" fmla="*/ 1 w 1271"/>
                    <a:gd name="T3" fmla="*/ 1 h 100"/>
                    <a:gd name="T4" fmla="*/ 16 w 1271"/>
                    <a:gd name="T5" fmla="*/ 1 h 100"/>
                    <a:gd name="T6" fmla="*/ 16 w 1271"/>
                    <a:gd name="T7" fmla="*/ 0 h 100"/>
                    <a:gd name="T8" fmla="*/ 1 w 1271"/>
                    <a:gd name="T9" fmla="*/ 0 h 100"/>
                    <a:gd name="T10" fmla="*/ 1 w 1271"/>
                    <a:gd name="T11" fmla="*/ 1 h 100"/>
                    <a:gd name="T12" fmla="*/ 0 w 1271"/>
                    <a:gd name="T13" fmla="*/ 1 h 100"/>
                    <a:gd name="T14" fmla="*/ 0 w 1271"/>
                    <a:gd name="T15" fmla="*/ 1 h 100"/>
                    <a:gd name="T16" fmla="*/ 1 w 1271"/>
                    <a:gd name="T17" fmla="*/ 1 h 100"/>
                    <a:gd name="T18" fmla="*/ 0 w 1271"/>
                    <a:gd name="T19" fmla="*/ 1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71"/>
                    <a:gd name="T31" fmla="*/ 0 h 100"/>
                    <a:gd name="T32" fmla="*/ 1271 w 1271"/>
                    <a:gd name="T33" fmla="*/ 100 h 1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71" h="100">
                      <a:moveTo>
                        <a:pt x="0" y="50"/>
                      </a:moveTo>
                      <a:lnTo>
                        <a:pt x="46" y="100"/>
                      </a:lnTo>
                      <a:lnTo>
                        <a:pt x="1271" y="100"/>
                      </a:lnTo>
                      <a:lnTo>
                        <a:pt x="1271" y="0"/>
                      </a:lnTo>
                      <a:lnTo>
                        <a:pt x="46" y="0"/>
                      </a:lnTo>
                      <a:lnTo>
                        <a:pt x="91" y="50"/>
                      </a:lnTo>
                      <a:lnTo>
                        <a:pt x="0" y="50"/>
                      </a:lnTo>
                      <a:lnTo>
                        <a:pt x="0" y="100"/>
                      </a:lnTo>
                      <a:lnTo>
                        <a:pt x="46" y="100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5" name="Freeform 33"/>
                <p:cNvSpPr>
                  <a:spLocks/>
                </p:cNvSpPr>
                <p:nvPr/>
              </p:nvSpPr>
              <p:spPr bwMode="auto">
                <a:xfrm>
                  <a:off x="4532" y="4024"/>
                  <a:ext cx="10" cy="95"/>
                </a:xfrm>
                <a:custGeom>
                  <a:avLst/>
                  <a:gdLst>
                    <a:gd name="T0" fmla="*/ 1 w 91"/>
                    <a:gd name="T1" fmla="*/ 0 h 952"/>
                    <a:gd name="T2" fmla="*/ 0 w 91"/>
                    <a:gd name="T3" fmla="*/ 0 h 952"/>
                    <a:gd name="T4" fmla="*/ 0 w 91"/>
                    <a:gd name="T5" fmla="*/ 9 h 952"/>
                    <a:gd name="T6" fmla="*/ 1 w 91"/>
                    <a:gd name="T7" fmla="*/ 9 h 952"/>
                    <a:gd name="T8" fmla="*/ 1 w 91"/>
                    <a:gd name="T9" fmla="*/ 0 h 952"/>
                    <a:gd name="T10" fmla="*/ 1 w 91"/>
                    <a:gd name="T11" fmla="*/ 1 h 952"/>
                    <a:gd name="T12" fmla="*/ 1 w 91"/>
                    <a:gd name="T13" fmla="*/ 0 h 952"/>
                    <a:gd name="T14" fmla="*/ 0 w 91"/>
                    <a:gd name="T15" fmla="*/ 0 h 952"/>
                    <a:gd name="T16" fmla="*/ 0 w 91"/>
                    <a:gd name="T17" fmla="*/ 0 h 952"/>
                    <a:gd name="T18" fmla="*/ 1 w 91"/>
                    <a:gd name="T19" fmla="*/ 0 h 9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1"/>
                    <a:gd name="T31" fmla="*/ 0 h 952"/>
                    <a:gd name="T32" fmla="*/ 91 w 91"/>
                    <a:gd name="T33" fmla="*/ 952 h 95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1" h="952">
                      <a:moveTo>
                        <a:pt x="46" y="0"/>
                      </a:moveTo>
                      <a:lnTo>
                        <a:pt x="0" y="50"/>
                      </a:lnTo>
                      <a:lnTo>
                        <a:pt x="0" y="952"/>
                      </a:lnTo>
                      <a:lnTo>
                        <a:pt x="91" y="952"/>
                      </a:lnTo>
                      <a:lnTo>
                        <a:pt x="91" y="50"/>
                      </a:lnTo>
                      <a:lnTo>
                        <a:pt x="46" y="100"/>
                      </a:lnTo>
                      <a:lnTo>
                        <a:pt x="46" y="0"/>
                      </a:lnTo>
                      <a:lnTo>
                        <a:pt x="0" y="0"/>
                      </a:lnTo>
                      <a:lnTo>
                        <a:pt x="0" y="5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6" name="Rectangle 34"/>
                <p:cNvSpPr>
                  <a:spLocks noChangeArrowheads="1"/>
                </p:cNvSpPr>
                <p:nvPr/>
              </p:nvSpPr>
              <p:spPr bwMode="auto">
                <a:xfrm>
                  <a:off x="4673" y="3984"/>
                  <a:ext cx="136" cy="135"/>
                </a:xfrm>
                <a:prstGeom prst="rect">
                  <a:avLst/>
                </a:prstGeom>
                <a:solidFill>
                  <a:srgbClr val="DC2B1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7" name="Freeform 35"/>
                <p:cNvSpPr>
                  <a:spLocks/>
                </p:cNvSpPr>
                <p:nvPr/>
              </p:nvSpPr>
              <p:spPr bwMode="auto">
                <a:xfrm>
                  <a:off x="4673" y="3979"/>
                  <a:ext cx="141" cy="10"/>
                </a:xfrm>
                <a:custGeom>
                  <a:avLst/>
                  <a:gdLst>
                    <a:gd name="T0" fmla="*/ 16 w 1271"/>
                    <a:gd name="T1" fmla="*/ 1 h 100"/>
                    <a:gd name="T2" fmla="*/ 15 w 1271"/>
                    <a:gd name="T3" fmla="*/ 0 h 100"/>
                    <a:gd name="T4" fmla="*/ 0 w 1271"/>
                    <a:gd name="T5" fmla="*/ 0 h 100"/>
                    <a:gd name="T6" fmla="*/ 0 w 1271"/>
                    <a:gd name="T7" fmla="*/ 1 h 100"/>
                    <a:gd name="T8" fmla="*/ 15 w 1271"/>
                    <a:gd name="T9" fmla="*/ 1 h 100"/>
                    <a:gd name="T10" fmla="*/ 15 w 1271"/>
                    <a:gd name="T11" fmla="*/ 1 h 100"/>
                    <a:gd name="T12" fmla="*/ 16 w 1271"/>
                    <a:gd name="T13" fmla="*/ 1 h 100"/>
                    <a:gd name="T14" fmla="*/ 16 w 1271"/>
                    <a:gd name="T15" fmla="*/ 0 h 100"/>
                    <a:gd name="T16" fmla="*/ 15 w 1271"/>
                    <a:gd name="T17" fmla="*/ 0 h 100"/>
                    <a:gd name="T18" fmla="*/ 16 w 1271"/>
                    <a:gd name="T19" fmla="*/ 1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71"/>
                    <a:gd name="T31" fmla="*/ 0 h 100"/>
                    <a:gd name="T32" fmla="*/ 1271 w 1271"/>
                    <a:gd name="T33" fmla="*/ 100 h 1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71" h="100">
                      <a:moveTo>
                        <a:pt x="1271" y="50"/>
                      </a:moveTo>
                      <a:lnTo>
                        <a:pt x="1225" y="0"/>
                      </a:lnTo>
                      <a:lnTo>
                        <a:pt x="0" y="0"/>
                      </a:lnTo>
                      <a:lnTo>
                        <a:pt x="0" y="100"/>
                      </a:lnTo>
                      <a:lnTo>
                        <a:pt x="1225" y="100"/>
                      </a:lnTo>
                      <a:lnTo>
                        <a:pt x="1180" y="50"/>
                      </a:lnTo>
                      <a:lnTo>
                        <a:pt x="1271" y="50"/>
                      </a:lnTo>
                      <a:lnTo>
                        <a:pt x="1271" y="0"/>
                      </a:lnTo>
                      <a:lnTo>
                        <a:pt x="1225" y="0"/>
                      </a:lnTo>
                      <a:lnTo>
                        <a:pt x="1271" y="5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8" name="Freeform 36"/>
                <p:cNvSpPr>
                  <a:spLocks/>
                </p:cNvSpPr>
                <p:nvPr/>
              </p:nvSpPr>
              <p:spPr bwMode="auto">
                <a:xfrm>
                  <a:off x="4804" y="3984"/>
                  <a:ext cx="10" cy="140"/>
                </a:xfrm>
                <a:custGeom>
                  <a:avLst/>
                  <a:gdLst>
                    <a:gd name="T0" fmla="*/ 1 w 91"/>
                    <a:gd name="T1" fmla="*/ 14 h 1402"/>
                    <a:gd name="T2" fmla="*/ 1 w 91"/>
                    <a:gd name="T3" fmla="*/ 13 h 1402"/>
                    <a:gd name="T4" fmla="*/ 1 w 91"/>
                    <a:gd name="T5" fmla="*/ 0 h 1402"/>
                    <a:gd name="T6" fmla="*/ 0 w 91"/>
                    <a:gd name="T7" fmla="*/ 0 h 1402"/>
                    <a:gd name="T8" fmla="*/ 0 w 91"/>
                    <a:gd name="T9" fmla="*/ 13 h 1402"/>
                    <a:gd name="T10" fmla="*/ 1 w 91"/>
                    <a:gd name="T11" fmla="*/ 13 h 1402"/>
                    <a:gd name="T12" fmla="*/ 1 w 91"/>
                    <a:gd name="T13" fmla="*/ 14 h 1402"/>
                    <a:gd name="T14" fmla="*/ 1 w 91"/>
                    <a:gd name="T15" fmla="*/ 14 h 1402"/>
                    <a:gd name="T16" fmla="*/ 1 w 91"/>
                    <a:gd name="T17" fmla="*/ 13 h 1402"/>
                    <a:gd name="T18" fmla="*/ 1 w 91"/>
                    <a:gd name="T19" fmla="*/ 14 h 140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1"/>
                    <a:gd name="T31" fmla="*/ 0 h 1402"/>
                    <a:gd name="T32" fmla="*/ 91 w 91"/>
                    <a:gd name="T33" fmla="*/ 1402 h 140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1" h="1402">
                      <a:moveTo>
                        <a:pt x="45" y="1402"/>
                      </a:moveTo>
                      <a:lnTo>
                        <a:pt x="91" y="1352"/>
                      </a:lnTo>
                      <a:lnTo>
                        <a:pt x="91" y="0"/>
                      </a:lnTo>
                      <a:lnTo>
                        <a:pt x="0" y="0"/>
                      </a:lnTo>
                      <a:lnTo>
                        <a:pt x="0" y="1352"/>
                      </a:lnTo>
                      <a:lnTo>
                        <a:pt x="45" y="1302"/>
                      </a:lnTo>
                      <a:lnTo>
                        <a:pt x="45" y="1402"/>
                      </a:lnTo>
                      <a:lnTo>
                        <a:pt x="91" y="1402"/>
                      </a:lnTo>
                      <a:lnTo>
                        <a:pt x="91" y="1352"/>
                      </a:lnTo>
                      <a:lnTo>
                        <a:pt x="45" y="140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9" name="Freeform 37"/>
                <p:cNvSpPr>
                  <a:spLocks/>
                </p:cNvSpPr>
                <p:nvPr/>
              </p:nvSpPr>
              <p:spPr bwMode="auto">
                <a:xfrm>
                  <a:off x="4668" y="4114"/>
                  <a:ext cx="141" cy="10"/>
                </a:xfrm>
                <a:custGeom>
                  <a:avLst/>
                  <a:gdLst>
                    <a:gd name="T0" fmla="*/ 0 w 1270"/>
                    <a:gd name="T1" fmla="*/ 1 h 100"/>
                    <a:gd name="T2" fmla="*/ 1 w 1270"/>
                    <a:gd name="T3" fmla="*/ 1 h 100"/>
                    <a:gd name="T4" fmla="*/ 16 w 1270"/>
                    <a:gd name="T5" fmla="*/ 1 h 100"/>
                    <a:gd name="T6" fmla="*/ 16 w 1270"/>
                    <a:gd name="T7" fmla="*/ 0 h 100"/>
                    <a:gd name="T8" fmla="*/ 1 w 1270"/>
                    <a:gd name="T9" fmla="*/ 0 h 100"/>
                    <a:gd name="T10" fmla="*/ 1 w 1270"/>
                    <a:gd name="T11" fmla="*/ 1 h 100"/>
                    <a:gd name="T12" fmla="*/ 0 w 1270"/>
                    <a:gd name="T13" fmla="*/ 1 h 100"/>
                    <a:gd name="T14" fmla="*/ 0 w 1270"/>
                    <a:gd name="T15" fmla="*/ 1 h 100"/>
                    <a:gd name="T16" fmla="*/ 1 w 1270"/>
                    <a:gd name="T17" fmla="*/ 1 h 100"/>
                    <a:gd name="T18" fmla="*/ 0 w 1270"/>
                    <a:gd name="T19" fmla="*/ 1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70"/>
                    <a:gd name="T31" fmla="*/ 0 h 100"/>
                    <a:gd name="T32" fmla="*/ 1270 w 1270"/>
                    <a:gd name="T33" fmla="*/ 100 h 1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70" h="100">
                      <a:moveTo>
                        <a:pt x="0" y="50"/>
                      </a:moveTo>
                      <a:lnTo>
                        <a:pt x="45" y="100"/>
                      </a:lnTo>
                      <a:lnTo>
                        <a:pt x="1270" y="100"/>
                      </a:lnTo>
                      <a:lnTo>
                        <a:pt x="1270" y="0"/>
                      </a:lnTo>
                      <a:lnTo>
                        <a:pt x="45" y="0"/>
                      </a:lnTo>
                      <a:lnTo>
                        <a:pt x="90" y="50"/>
                      </a:lnTo>
                      <a:lnTo>
                        <a:pt x="0" y="50"/>
                      </a:lnTo>
                      <a:lnTo>
                        <a:pt x="0" y="100"/>
                      </a:lnTo>
                      <a:lnTo>
                        <a:pt x="45" y="100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0" name="Freeform 38"/>
                <p:cNvSpPr>
                  <a:spLocks/>
                </p:cNvSpPr>
                <p:nvPr/>
              </p:nvSpPr>
              <p:spPr bwMode="auto">
                <a:xfrm>
                  <a:off x="4668" y="3979"/>
                  <a:ext cx="10" cy="140"/>
                </a:xfrm>
                <a:custGeom>
                  <a:avLst/>
                  <a:gdLst>
                    <a:gd name="T0" fmla="*/ 1 w 90"/>
                    <a:gd name="T1" fmla="*/ 0 h 1402"/>
                    <a:gd name="T2" fmla="*/ 0 w 90"/>
                    <a:gd name="T3" fmla="*/ 0 h 1402"/>
                    <a:gd name="T4" fmla="*/ 0 w 90"/>
                    <a:gd name="T5" fmla="*/ 14 h 1402"/>
                    <a:gd name="T6" fmla="*/ 1 w 90"/>
                    <a:gd name="T7" fmla="*/ 14 h 1402"/>
                    <a:gd name="T8" fmla="*/ 1 w 90"/>
                    <a:gd name="T9" fmla="*/ 0 h 1402"/>
                    <a:gd name="T10" fmla="*/ 1 w 90"/>
                    <a:gd name="T11" fmla="*/ 1 h 1402"/>
                    <a:gd name="T12" fmla="*/ 1 w 90"/>
                    <a:gd name="T13" fmla="*/ 0 h 1402"/>
                    <a:gd name="T14" fmla="*/ 0 w 90"/>
                    <a:gd name="T15" fmla="*/ 0 h 1402"/>
                    <a:gd name="T16" fmla="*/ 0 w 90"/>
                    <a:gd name="T17" fmla="*/ 0 h 1402"/>
                    <a:gd name="T18" fmla="*/ 1 w 90"/>
                    <a:gd name="T19" fmla="*/ 0 h 140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1402"/>
                    <a:gd name="T32" fmla="*/ 90 w 90"/>
                    <a:gd name="T33" fmla="*/ 1402 h 140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1402">
                      <a:moveTo>
                        <a:pt x="45" y="0"/>
                      </a:moveTo>
                      <a:lnTo>
                        <a:pt x="0" y="50"/>
                      </a:lnTo>
                      <a:lnTo>
                        <a:pt x="0" y="1402"/>
                      </a:lnTo>
                      <a:lnTo>
                        <a:pt x="90" y="1402"/>
                      </a:lnTo>
                      <a:lnTo>
                        <a:pt x="90" y="50"/>
                      </a:lnTo>
                      <a:lnTo>
                        <a:pt x="45" y="100"/>
                      </a:lnTo>
                      <a:lnTo>
                        <a:pt x="45" y="0"/>
                      </a:lnTo>
                      <a:lnTo>
                        <a:pt x="0" y="0"/>
                      </a:lnTo>
                      <a:lnTo>
                        <a:pt x="0" y="50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1" name="Rectangle 39"/>
                <p:cNvSpPr>
                  <a:spLocks noChangeArrowheads="1"/>
                </p:cNvSpPr>
                <p:nvPr/>
              </p:nvSpPr>
              <p:spPr bwMode="auto">
                <a:xfrm>
                  <a:off x="4809" y="4074"/>
                  <a:ext cx="136" cy="45"/>
                </a:xfrm>
                <a:prstGeom prst="rect">
                  <a:avLst/>
                </a:prstGeom>
                <a:solidFill>
                  <a:srgbClr val="DC2B1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2" name="Freeform 40"/>
                <p:cNvSpPr>
                  <a:spLocks/>
                </p:cNvSpPr>
                <p:nvPr/>
              </p:nvSpPr>
              <p:spPr bwMode="auto">
                <a:xfrm>
                  <a:off x="4804" y="4069"/>
                  <a:ext cx="141" cy="10"/>
                </a:xfrm>
                <a:custGeom>
                  <a:avLst/>
                  <a:gdLst>
                    <a:gd name="T0" fmla="*/ 1 w 1271"/>
                    <a:gd name="T1" fmla="*/ 1 h 100"/>
                    <a:gd name="T2" fmla="*/ 1 w 1271"/>
                    <a:gd name="T3" fmla="*/ 1 h 100"/>
                    <a:gd name="T4" fmla="*/ 16 w 1271"/>
                    <a:gd name="T5" fmla="*/ 1 h 100"/>
                    <a:gd name="T6" fmla="*/ 16 w 1271"/>
                    <a:gd name="T7" fmla="*/ 0 h 100"/>
                    <a:gd name="T8" fmla="*/ 1 w 1271"/>
                    <a:gd name="T9" fmla="*/ 0 h 100"/>
                    <a:gd name="T10" fmla="*/ 0 w 1271"/>
                    <a:gd name="T11" fmla="*/ 1 h 100"/>
                    <a:gd name="T12" fmla="*/ 1 w 1271"/>
                    <a:gd name="T13" fmla="*/ 0 h 100"/>
                    <a:gd name="T14" fmla="*/ 0 w 1271"/>
                    <a:gd name="T15" fmla="*/ 0 h 100"/>
                    <a:gd name="T16" fmla="*/ 0 w 1271"/>
                    <a:gd name="T17" fmla="*/ 1 h 100"/>
                    <a:gd name="T18" fmla="*/ 1 w 1271"/>
                    <a:gd name="T19" fmla="*/ 1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71"/>
                    <a:gd name="T31" fmla="*/ 0 h 100"/>
                    <a:gd name="T32" fmla="*/ 1271 w 1271"/>
                    <a:gd name="T33" fmla="*/ 100 h 1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71" h="100">
                      <a:moveTo>
                        <a:pt x="91" y="50"/>
                      </a:moveTo>
                      <a:lnTo>
                        <a:pt x="45" y="100"/>
                      </a:lnTo>
                      <a:lnTo>
                        <a:pt x="1271" y="100"/>
                      </a:lnTo>
                      <a:lnTo>
                        <a:pt x="1271" y="0"/>
                      </a:lnTo>
                      <a:lnTo>
                        <a:pt x="45" y="0"/>
                      </a:lnTo>
                      <a:lnTo>
                        <a:pt x="0" y="50"/>
                      </a:lnTo>
                      <a:lnTo>
                        <a:pt x="45" y="0"/>
                      </a:lnTo>
                      <a:lnTo>
                        <a:pt x="0" y="0"/>
                      </a:lnTo>
                      <a:lnTo>
                        <a:pt x="0" y="50"/>
                      </a:lnTo>
                      <a:lnTo>
                        <a:pt x="91" y="5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3" name="Freeform 41"/>
                <p:cNvSpPr>
                  <a:spLocks/>
                </p:cNvSpPr>
                <p:nvPr/>
              </p:nvSpPr>
              <p:spPr bwMode="auto">
                <a:xfrm>
                  <a:off x="4804" y="4074"/>
                  <a:ext cx="10" cy="50"/>
                </a:xfrm>
                <a:custGeom>
                  <a:avLst/>
                  <a:gdLst>
                    <a:gd name="T0" fmla="*/ 1 w 91"/>
                    <a:gd name="T1" fmla="*/ 4 h 501"/>
                    <a:gd name="T2" fmla="*/ 1 w 91"/>
                    <a:gd name="T3" fmla="*/ 4 h 501"/>
                    <a:gd name="T4" fmla="*/ 1 w 91"/>
                    <a:gd name="T5" fmla="*/ 0 h 501"/>
                    <a:gd name="T6" fmla="*/ 0 w 91"/>
                    <a:gd name="T7" fmla="*/ 0 h 501"/>
                    <a:gd name="T8" fmla="*/ 0 w 91"/>
                    <a:gd name="T9" fmla="*/ 4 h 501"/>
                    <a:gd name="T10" fmla="*/ 1 w 91"/>
                    <a:gd name="T11" fmla="*/ 5 h 501"/>
                    <a:gd name="T12" fmla="*/ 0 w 91"/>
                    <a:gd name="T13" fmla="*/ 4 h 501"/>
                    <a:gd name="T14" fmla="*/ 0 w 91"/>
                    <a:gd name="T15" fmla="*/ 5 h 501"/>
                    <a:gd name="T16" fmla="*/ 1 w 91"/>
                    <a:gd name="T17" fmla="*/ 5 h 501"/>
                    <a:gd name="T18" fmla="*/ 1 w 91"/>
                    <a:gd name="T19" fmla="*/ 4 h 50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1"/>
                    <a:gd name="T31" fmla="*/ 0 h 501"/>
                    <a:gd name="T32" fmla="*/ 91 w 91"/>
                    <a:gd name="T33" fmla="*/ 501 h 50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1" h="501">
                      <a:moveTo>
                        <a:pt x="45" y="401"/>
                      </a:moveTo>
                      <a:lnTo>
                        <a:pt x="91" y="451"/>
                      </a:lnTo>
                      <a:lnTo>
                        <a:pt x="91" y="0"/>
                      </a:lnTo>
                      <a:lnTo>
                        <a:pt x="0" y="0"/>
                      </a:lnTo>
                      <a:lnTo>
                        <a:pt x="0" y="451"/>
                      </a:lnTo>
                      <a:lnTo>
                        <a:pt x="45" y="501"/>
                      </a:lnTo>
                      <a:lnTo>
                        <a:pt x="0" y="451"/>
                      </a:lnTo>
                      <a:lnTo>
                        <a:pt x="0" y="501"/>
                      </a:lnTo>
                      <a:lnTo>
                        <a:pt x="45" y="501"/>
                      </a:lnTo>
                      <a:lnTo>
                        <a:pt x="45" y="401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4" name="Freeform 42"/>
                <p:cNvSpPr>
                  <a:spLocks/>
                </p:cNvSpPr>
                <p:nvPr/>
              </p:nvSpPr>
              <p:spPr bwMode="auto">
                <a:xfrm>
                  <a:off x="4809" y="4114"/>
                  <a:ext cx="141" cy="10"/>
                </a:xfrm>
                <a:custGeom>
                  <a:avLst/>
                  <a:gdLst>
                    <a:gd name="T0" fmla="*/ 15 w 1271"/>
                    <a:gd name="T1" fmla="*/ 1 h 100"/>
                    <a:gd name="T2" fmla="*/ 15 w 1271"/>
                    <a:gd name="T3" fmla="*/ 0 h 100"/>
                    <a:gd name="T4" fmla="*/ 0 w 1271"/>
                    <a:gd name="T5" fmla="*/ 0 h 100"/>
                    <a:gd name="T6" fmla="*/ 0 w 1271"/>
                    <a:gd name="T7" fmla="*/ 1 h 100"/>
                    <a:gd name="T8" fmla="*/ 15 w 1271"/>
                    <a:gd name="T9" fmla="*/ 1 h 100"/>
                    <a:gd name="T10" fmla="*/ 16 w 1271"/>
                    <a:gd name="T11" fmla="*/ 1 h 100"/>
                    <a:gd name="T12" fmla="*/ 15 w 1271"/>
                    <a:gd name="T13" fmla="*/ 1 h 100"/>
                    <a:gd name="T14" fmla="*/ 16 w 1271"/>
                    <a:gd name="T15" fmla="*/ 1 h 100"/>
                    <a:gd name="T16" fmla="*/ 16 w 1271"/>
                    <a:gd name="T17" fmla="*/ 1 h 100"/>
                    <a:gd name="T18" fmla="*/ 15 w 1271"/>
                    <a:gd name="T19" fmla="*/ 1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71"/>
                    <a:gd name="T31" fmla="*/ 0 h 100"/>
                    <a:gd name="T32" fmla="*/ 1271 w 1271"/>
                    <a:gd name="T33" fmla="*/ 100 h 1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71" h="100">
                      <a:moveTo>
                        <a:pt x="1180" y="50"/>
                      </a:moveTo>
                      <a:lnTo>
                        <a:pt x="1226" y="0"/>
                      </a:lnTo>
                      <a:lnTo>
                        <a:pt x="0" y="0"/>
                      </a:lnTo>
                      <a:lnTo>
                        <a:pt x="0" y="100"/>
                      </a:lnTo>
                      <a:lnTo>
                        <a:pt x="1226" y="100"/>
                      </a:lnTo>
                      <a:lnTo>
                        <a:pt x="1271" y="50"/>
                      </a:lnTo>
                      <a:lnTo>
                        <a:pt x="1226" y="100"/>
                      </a:lnTo>
                      <a:lnTo>
                        <a:pt x="1271" y="100"/>
                      </a:lnTo>
                      <a:lnTo>
                        <a:pt x="1271" y="50"/>
                      </a:lnTo>
                      <a:lnTo>
                        <a:pt x="1180" y="5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5" name="Freeform 43"/>
                <p:cNvSpPr>
                  <a:spLocks/>
                </p:cNvSpPr>
                <p:nvPr/>
              </p:nvSpPr>
              <p:spPr bwMode="auto">
                <a:xfrm>
                  <a:off x="4940" y="4069"/>
                  <a:ext cx="10" cy="50"/>
                </a:xfrm>
                <a:custGeom>
                  <a:avLst/>
                  <a:gdLst>
                    <a:gd name="T0" fmla="*/ 1 w 91"/>
                    <a:gd name="T1" fmla="*/ 1 h 501"/>
                    <a:gd name="T2" fmla="*/ 0 w 91"/>
                    <a:gd name="T3" fmla="*/ 0 h 501"/>
                    <a:gd name="T4" fmla="*/ 0 w 91"/>
                    <a:gd name="T5" fmla="*/ 5 h 501"/>
                    <a:gd name="T6" fmla="*/ 1 w 91"/>
                    <a:gd name="T7" fmla="*/ 5 h 501"/>
                    <a:gd name="T8" fmla="*/ 1 w 91"/>
                    <a:gd name="T9" fmla="*/ 0 h 501"/>
                    <a:gd name="T10" fmla="*/ 1 w 91"/>
                    <a:gd name="T11" fmla="*/ 0 h 501"/>
                    <a:gd name="T12" fmla="*/ 1 w 91"/>
                    <a:gd name="T13" fmla="*/ 0 h 501"/>
                    <a:gd name="T14" fmla="*/ 1 w 91"/>
                    <a:gd name="T15" fmla="*/ 0 h 501"/>
                    <a:gd name="T16" fmla="*/ 1 w 91"/>
                    <a:gd name="T17" fmla="*/ 0 h 501"/>
                    <a:gd name="T18" fmla="*/ 1 w 91"/>
                    <a:gd name="T19" fmla="*/ 1 h 50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1"/>
                    <a:gd name="T31" fmla="*/ 0 h 501"/>
                    <a:gd name="T32" fmla="*/ 91 w 91"/>
                    <a:gd name="T33" fmla="*/ 501 h 50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1" h="501">
                      <a:moveTo>
                        <a:pt x="46" y="100"/>
                      </a:moveTo>
                      <a:lnTo>
                        <a:pt x="0" y="50"/>
                      </a:lnTo>
                      <a:lnTo>
                        <a:pt x="0" y="501"/>
                      </a:lnTo>
                      <a:lnTo>
                        <a:pt x="91" y="501"/>
                      </a:lnTo>
                      <a:lnTo>
                        <a:pt x="91" y="50"/>
                      </a:lnTo>
                      <a:lnTo>
                        <a:pt x="46" y="0"/>
                      </a:lnTo>
                      <a:lnTo>
                        <a:pt x="91" y="50"/>
                      </a:lnTo>
                      <a:lnTo>
                        <a:pt x="91" y="0"/>
                      </a:lnTo>
                      <a:lnTo>
                        <a:pt x="46" y="0"/>
                      </a:lnTo>
                      <a:lnTo>
                        <a:pt x="46" y="10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6" name="Rectangle 44"/>
                <p:cNvSpPr>
                  <a:spLocks noChangeArrowheads="1"/>
                </p:cNvSpPr>
                <p:nvPr/>
              </p:nvSpPr>
              <p:spPr bwMode="auto">
                <a:xfrm>
                  <a:off x="4945" y="4029"/>
                  <a:ext cx="137" cy="90"/>
                </a:xfrm>
                <a:prstGeom prst="rect">
                  <a:avLst/>
                </a:prstGeom>
                <a:solidFill>
                  <a:srgbClr val="DC2B1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7" name="Freeform 45"/>
                <p:cNvSpPr>
                  <a:spLocks/>
                </p:cNvSpPr>
                <p:nvPr/>
              </p:nvSpPr>
              <p:spPr bwMode="auto">
                <a:xfrm>
                  <a:off x="4945" y="4024"/>
                  <a:ext cx="142" cy="10"/>
                </a:xfrm>
                <a:custGeom>
                  <a:avLst/>
                  <a:gdLst>
                    <a:gd name="T0" fmla="*/ 16 w 1270"/>
                    <a:gd name="T1" fmla="*/ 1 h 100"/>
                    <a:gd name="T2" fmla="*/ 15 w 1270"/>
                    <a:gd name="T3" fmla="*/ 0 h 100"/>
                    <a:gd name="T4" fmla="*/ 0 w 1270"/>
                    <a:gd name="T5" fmla="*/ 0 h 100"/>
                    <a:gd name="T6" fmla="*/ 0 w 1270"/>
                    <a:gd name="T7" fmla="*/ 1 h 100"/>
                    <a:gd name="T8" fmla="*/ 15 w 1270"/>
                    <a:gd name="T9" fmla="*/ 1 h 100"/>
                    <a:gd name="T10" fmla="*/ 15 w 1270"/>
                    <a:gd name="T11" fmla="*/ 1 h 100"/>
                    <a:gd name="T12" fmla="*/ 16 w 1270"/>
                    <a:gd name="T13" fmla="*/ 1 h 100"/>
                    <a:gd name="T14" fmla="*/ 16 w 1270"/>
                    <a:gd name="T15" fmla="*/ 0 h 100"/>
                    <a:gd name="T16" fmla="*/ 15 w 1270"/>
                    <a:gd name="T17" fmla="*/ 0 h 100"/>
                    <a:gd name="T18" fmla="*/ 16 w 1270"/>
                    <a:gd name="T19" fmla="*/ 1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70"/>
                    <a:gd name="T31" fmla="*/ 0 h 100"/>
                    <a:gd name="T32" fmla="*/ 1270 w 1270"/>
                    <a:gd name="T33" fmla="*/ 100 h 1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70" h="100">
                      <a:moveTo>
                        <a:pt x="1270" y="50"/>
                      </a:moveTo>
                      <a:lnTo>
                        <a:pt x="1225" y="0"/>
                      </a:lnTo>
                      <a:lnTo>
                        <a:pt x="0" y="0"/>
                      </a:lnTo>
                      <a:lnTo>
                        <a:pt x="0" y="100"/>
                      </a:lnTo>
                      <a:lnTo>
                        <a:pt x="1225" y="100"/>
                      </a:lnTo>
                      <a:lnTo>
                        <a:pt x="1179" y="50"/>
                      </a:lnTo>
                      <a:lnTo>
                        <a:pt x="1270" y="50"/>
                      </a:lnTo>
                      <a:lnTo>
                        <a:pt x="1270" y="0"/>
                      </a:lnTo>
                      <a:lnTo>
                        <a:pt x="1225" y="0"/>
                      </a:lnTo>
                      <a:lnTo>
                        <a:pt x="1270" y="5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8" name="Freeform 46"/>
                <p:cNvSpPr>
                  <a:spLocks/>
                </p:cNvSpPr>
                <p:nvPr/>
              </p:nvSpPr>
              <p:spPr bwMode="auto">
                <a:xfrm>
                  <a:off x="5076" y="4029"/>
                  <a:ext cx="11" cy="95"/>
                </a:xfrm>
                <a:custGeom>
                  <a:avLst/>
                  <a:gdLst>
                    <a:gd name="T0" fmla="*/ 1 w 91"/>
                    <a:gd name="T1" fmla="*/ 9 h 952"/>
                    <a:gd name="T2" fmla="*/ 1 w 91"/>
                    <a:gd name="T3" fmla="*/ 9 h 952"/>
                    <a:gd name="T4" fmla="*/ 1 w 91"/>
                    <a:gd name="T5" fmla="*/ 0 h 952"/>
                    <a:gd name="T6" fmla="*/ 0 w 91"/>
                    <a:gd name="T7" fmla="*/ 0 h 952"/>
                    <a:gd name="T8" fmla="*/ 0 w 91"/>
                    <a:gd name="T9" fmla="*/ 9 h 952"/>
                    <a:gd name="T10" fmla="*/ 1 w 91"/>
                    <a:gd name="T11" fmla="*/ 8 h 952"/>
                    <a:gd name="T12" fmla="*/ 1 w 91"/>
                    <a:gd name="T13" fmla="*/ 9 h 952"/>
                    <a:gd name="T14" fmla="*/ 1 w 91"/>
                    <a:gd name="T15" fmla="*/ 9 h 952"/>
                    <a:gd name="T16" fmla="*/ 1 w 91"/>
                    <a:gd name="T17" fmla="*/ 9 h 952"/>
                    <a:gd name="T18" fmla="*/ 1 w 91"/>
                    <a:gd name="T19" fmla="*/ 9 h 9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1"/>
                    <a:gd name="T31" fmla="*/ 0 h 952"/>
                    <a:gd name="T32" fmla="*/ 91 w 91"/>
                    <a:gd name="T33" fmla="*/ 952 h 95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1" h="952">
                      <a:moveTo>
                        <a:pt x="46" y="952"/>
                      </a:moveTo>
                      <a:lnTo>
                        <a:pt x="91" y="902"/>
                      </a:lnTo>
                      <a:lnTo>
                        <a:pt x="91" y="0"/>
                      </a:lnTo>
                      <a:lnTo>
                        <a:pt x="0" y="0"/>
                      </a:lnTo>
                      <a:lnTo>
                        <a:pt x="0" y="902"/>
                      </a:lnTo>
                      <a:lnTo>
                        <a:pt x="46" y="852"/>
                      </a:lnTo>
                      <a:lnTo>
                        <a:pt x="46" y="952"/>
                      </a:lnTo>
                      <a:lnTo>
                        <a:pt x="91" y="952"/>
                      </a:lnTo>
                      <a:lnTo>
                        <a:pt x="91" y="902"/>
                      </a:lnTo>
                      <a:lnTo>
                        <a:pt x="46" y="95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49" name="Freeform 47"/>
                <p:cNvSpPr>
                  <a:spLocks/>
                </p:cNvSpPr>
                <p:nvPr/>
              </p:nvSpPr>
              <p:spPr bwMode="auto">
                <a:xfrm>
                  <a:off x="4940" y="4114"/>
                  <a:ext cx="142" cy="10"/>
                </a:xfrm>
                <a:custGeom>
                  <a:avLst/>
                  <a:gdLst>
                    <a:gd name="T0" fmla="*/ 0 w 1271"/>
                    <a:gd name="T1" fmla="*/ 1 h 100"/>
                    <a:gd name="T2" fmla="*/ 1 w 1271"/>
                    <a:gd name="T3" fmla="*/ 1 h 100"/>
                    <a:gd name="T4" fmla="*/ 16 w 1271"/>
                    <a:gd name="T5" fmla="*/ 1 h 100"/>
                    <a:gd name="T6" fmla="*/ 16 w 1271"/>
                    <a:gd name="T7" fmla="*/ 0 h 100"/>
                    <a:gd name="T8" fmla="*/ 1 w 1271"/>
                    <a:gd name="T9" fmla="*/ 0 h 100"/>
                    <a:gd name="T10" fmla="*/ 1 w 1271"/>
                    <a:gd name="T11" fmla="*/ 1 h 100"/>
                    <a:gd name="T12" fmla="*/ 0 w 1271"/>
                    <a:gd name="T13" fmla="*/ 1 h 100"/>
                    <a:gd name="T14" fmla="*/ 0 w 1271"/>
                    <a:gd name="T15" fmla="*/ 1 h 100"/>
                    <a:gd name="T16" fmla="*/ 1 w 1271"/>
                    <a:gd name="T17" fmla="*/ 1 h 100"/>
                    <a:gd name="T18" fmla="*/ 0 w 1271"/>
                    <a:gd name="T19" fmla="*/ 1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71"/>
                    <a:gd name="T31" fmla="*/ 0 h 100"/>
                    <a:gd name="T32" fmla="*/ 1271 w 1271"/>
                    <a:gd name="T33" fmla="*/ 100 h 1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71" h="100">
                      <a:moveTo>
                        <a:pt x="0" y="50"/>
                      </a:moveTo>
                      <a:lnTo>
                        <a:pt x="46" y="100"/>
                      </a:lnTo>
                      <a:lnTo>
                        <a:pt x="1271" y="100"/>
                      </a:lnTo>
                      <a:lnTo>
                        <a:pt x="1271" y="0"/>
                      </a:lnTo>
                      <a:lnTo>
                        <a:pt x="46" y="0"/>
                      </a:lnTo>
                      <a:lnTo>
                        <a:pt x="91" y="50"/>
                      </a:lnTo>
                      <a:lnTo>
                        <a:pt x="0" y="50"/>
                      </a:lnTo>
                      <a:lnTo>
                        <a:pt x="0" y="100"/>
                      </a:lnTo>
                      <a:lnTo>
                        <a:pt x="46" y="100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0" name="Freeform 48"/>
                <p:cNvSpPr>
                  <a:spLocks/>
                </p:cNvSpPr>
                <p:nvPr/>
              </p:nvSpPr>
              <p:spPr bwMode="auto">
                <a:xfrm>
                  <a:off x="4940" y="4024"/>
                  <a:ext cx="10" cy="95"/>
                </a:xfrm>
                <a:custGeom>
                  <a:avLst/>
                  <a:gdLst>
                    <a:gd name="T0" fmla="*/ 1 w 91"/>
                    <a:gd name="T1" fmla="*/ 0 h 952"/>
                    <a:gd name="T2" fmla="*/ 0 w 91"/>
                    <a:gd name="T3" fmla="*/ 0 h 952"/>
                    <a:gd name="T4" fmla="*/ 0 w 91"/>
                    <a:gd name="T5" fmla="*/ 9 h 952"/>
                    <a:gd name="T6" fmla="*/ 1 w 91"/>
                    <a:gd name="T7" fmla="*/ 9 h 952"/>
                    <a:gd name="T8" fmla="*/ 1 w 91"/>
                    <a:gd name="T9" fmla="*/ 0 h 952"/>
                    <a:gd name="T10" fmla="*/ 1 w 91"/>
                    <a:gd name="T11" fmla="*/ 1 h 952"/>
                    <a:gd name="T12" fmla="*/ 1 w 91"/>
                    <a:gd name="T13" fmla="*/ 0 h 952"/>
                    <a:gd name="T14" fmla="*/ 0 w 91"/>
                    <a:gd name="T15" fmla="*/ 0 h 952"/>
                    <a:gd name="T16" fmla="*/ 0 w 91"/>
                    <a:gd name="T17" fmla="*/ 0 h 952"/>
                    <a:gd name="T18" fmla="*/ 1 w 91"/>
                    <a:gd name="T19" fmla="*/ 0 h 9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1"/>
                    <a:gd name="T31" fmla="*/ 0 h 952"/>
                    <a:gd name="T32" fmla="*/ 91 w 91"/>
                    <a:gd name="T33" fmla="*/ 952 h 95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1" h="952">
                      <a:moveTo>
                        <a:pt x="46" y="0"/>
                      </a:moveTo>
                      <a:lnTo>
                        <a:pt x="0" y="50"/>
                      </a:lnTo>
                      <a:lnTo>
                        <a:pt x="0" y="952"/>
                      </a:lnTo>
                      <a:lnTo>
                        <a:pt x="91" y="952"/>
                      </a:lnTo>
                      <a:lnTo>
                        <a:pt x="91" y="50"/>
                      </a:lnTo>
                      <a:lnTo>
                        <a:pt x="46" y="100"/>
                      </a:lnTo>
                      <a:lnTo>
                        <a:pt x="46" y="0"/>
                      </a:lnTo>
                      <a:lnTo>
                        <a:pt x="0" y="0"/>
                      </a:lnTo>
                      <a:lnTo>
                        <a:pt x="0" y="5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1" name="Rectangle 49"/>
                <p:cNvSpPr>
                  <a:spLocks noChangeArrowheads="1"/>
                </p:cNvSpPr>
                <p:nvPr/>
              </p:nvSpPr>
              <p:spPr bwMode="auto">
                <a:xfrm>
                  <a:off x="4080" y="4160"/>
                  <a:ext cx="52" cy="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500">
                      <a:solidFill>
                        <a:srgbClr val="000000"/>
                      </a:solidFill>
                      <a:latin typeface="AvantGarde Bk BT" charset="0"/>
                      <a:cs typeface="Arial" pitchFamily="34" charset="0"/>
                    </a:rPr>
                    <a:t>0</a:t>
                  </a:r>
                  <a:endParaRPr lang="en-US" sz="28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" name="Rectangle 50"/>
                <p:cNvSpPr>
                  <a:spLocks noChangeArrowheads="1"/>
                </p:cNvSpPr>
                <p:nvPr/>
              </p:nvSpPr>
              <p:spPr bwMode="auto">
                <a:xfrm>
                  <a:off x="5036" y="4145"/>
                  <a:ext cx="53" cy="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500">
                      <a:solidFill>
                        <a:srgbClr val="000000"/>
                      </a:solidFill>
                      <a:latin typeface="AvantGarde Bk BT" charset="0"/>
                      <a:cs typeface="Arial" pitchFamily="34" charset="0"/>
                    </a:rPr>
                    <a:t>2</a:t>
                  </a:r>
                  <a:endParaRPr lang="en-US" sz="28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" name="Rectangle 51"/>
                <p:cNvSpPr>
                  <a:spLocks noChangeArrowheads="1"/>
                </p:cNvSpPr>
                <p:nvPr/>
              </p:nvSpPr>
              <p:spPr bwMode="auto">
                <a:xfrm>
                  <a:off x="5085" y="4148"/>
                  <a:ext cx="51" cy="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500" dirty="0">
                      <a:solidFill>
                        <a:srgbClr val="000000"/>
                      </a:solidFill>
                      <a:latin typeface="Symbol" pitchFamily="18" charset="2"/>
                      <a:cs typeface="Arial" pitchFamily="34" charset="0"/>
                    </a:rPr>
                    <a:t>p</a:t>
                  </a:r>
                  <a:endParaRPr lang="en-US" sz="28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4" name="Freeform 52"/>
                <p:cNvSpPr>
                  <a:spLocks/>
                </p:cNvSpPr>
                <p:nvPr/>
              </p:nvSpPr>
              <p:spPr bwMode="auto">
                <a:xfrm>
                  <a:off x="4329" y="4153"/>
                  <a:ext cx="53" cy="47"/>
                </a:xfrm>
                <a:custGeom>
                  <a:avLst/>
                  <a:gdLst>
                    <a:gd name="T0" fmla="*/ 6 w 474"/>
                    <a:gd name="T1" fmla="*/ 5 h 476"/>
                    <a:gd name="T2" fmla="*/ 3 w 474"/>
                    <a:gd name="T3" fmla="*/ 0 h 476"/>
                    <a:gd name="T4" fmla="*/ 0 w 474"/>
                    <a:gd name="T5" fmla="*/ 5 h 476"/>
                    <a:gd name="T6" fmla="*/ 6 w 474"/>
                    <a:gd name="T7" fmla="*/ 5 h 476"/>
                    <a:gd name="T8" fmla="*/ 3 w 474"/>
                    <a:gd name="T9" fmla="*/ 0 h 476"/>
                    <a:gd name="T10" fmla="*/ 6 w 474"/>
                    <a:gd name="T11" fmla="*/ 5 h 47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74"/>
                    <a:gd name="T19" fmla="*/ 0 h 476"/>
                    <a:gd name="T20" fmla="*/ 474 w 474"/>
                    <a:gd name="T21" fmla="*/ 476 h 47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74" h="476">
                      <a:moveTo>
                        <a:pt x="474" y="476"/>
                      </a:moveTo>
                      <a:lnTo>
                        <a:pt x="238" y="0"/>
                      </a:lnTo>
                      <a:lnTo>
                        <a:pt x="0" y="476"/>
                      </a:lnTo>
                      <a:lnTo>
                        <a:pt x="474" y="476"/>
                      </a:lnTo>
                      <a:lnTo>
                        <a:pt x="238" y="0"/>
                      </a:lnTo>
                      <a:lnTo>
                        <a:pt x="474" y="476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5" name="Freeform 53"/>
                <p:cNvSpPr>
                  <a:spLocks/>
                </p:cNvSpPr>
                <p:nvPr/>
              </p:nvSpPr>
              <p:spPr bwMode="auto">
                <a:xfrm>
                  <a:off x="4350" y="4196"/>
                  <a:ext cx="11" cy="76"/>
                </a:xfrm>
                <a:custGeom>
                  <a:avLst/>
                  <a:gdLst>
                    <a:gd name="T0" fmla="*/ 1 w 91"/>
                    <a:gd name="T1" fmla="*/ 8 h 760"/>
                    <a:gd name="T2" fmla="*/ 1 w 91"/>
                    <a:gd name="T3" fmla="*/ 8 h 760"/>
                    <a:gd name="T4" fmla="*/ 1 w 91"/>
                    <a:gd name="T5" fmla="*/ 0 h 760"/>
                    <a:gd name="T6" fmla="*/ 0 w 91"/>
                    <a:gd name="T7" fmla="*/ 0 h 760"/>
                    <a:gd name="T8" fmla="*/ 0 w 91"/>
                    <a:gd name="T9" fmla="*/ 8 h 760"/>
                    <a:gd name="T10" fmla="*/ 1 w 91"/>
                    <a:gd name="T11" fmla="*/ 8 h 7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1"/>
                    <a:gd name="T19" fmla="*/ 0 h 760"/>
                    <a:gd name="T20" fmla="*/ 91 w 91"/>
                    <a:gd name="T21" fmla="*/ 760 h 7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1" h="760">
                      <a:moveTo>
                        <a:pt x="46" y="760"/>
                      </a:moveTo>
                      <a:lnTo>
                        <a:pt x="91" y="760"/>
                      </a:lnTo>
                      <a:lnTo>
                        <a:pt x="91" y="0"/>
                      </a:lnTo>
                      <a:lnTo>
                        <a:pt x="0" y="0"/>
                      </a:lnTo>
                      <a:lnTo>
                        <a:pt x="0" y="760"/>
                      </a:lnTo>
                      <a:lnTo>
                        <a:pt x="46" y="76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9" name="Rectangle 55"/>
            <p:cNvSpPr>
              <a:spLocks noChangeArrowheads="1"/>
            </p:cNvSpPr>
            <p:nvPr/>
          </p:nvSpPr>
          <p:spPr bwMode="auto">
            <a:xfrm>
              <a:off x="3571" y="3975"/>
              <a:ext cx="221" cy="2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cxnSp>
        <p:nvCxnSpPr>
          <p:cNvPr id="6" name="Straight Arrow Connector 5"/>
          <p:cNvCxnSpPr/>
          <p:nvPr/>
        </p:nvCxnSpPr>
        <p:spPr>
          <a:xfrm>
            <a:off x="2503340" y="2142027"/>
            <a:ext cx="1230460" cy="30691"/>
          </a:xfrm>
          <a:prstGeom prst="straightConnector1">
            <a:avLst/>
          </a:prstGeom>
          <a:ln>
            <a:tailEnd type="arrow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2" t="5142" r="26843" b="72735"/>
          <a:stretch/>
        </p:blipFill>
        <p:spPr>
          <a:xfrm>
            <a:off x="7338926" y="1600200"/>
            <a:ext cx="1119274" cy="113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3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Rectangle 2"/>
          <p:cNvSpPr>
            <a:spLocks noGrp="1" noChangeArrowheads="1"/>
          </p:cNvSpPr>
          <p:nvPr>
            <p:ph type="title"/>
          </p:nvPr>
        </p:nvSpPr>
        <p:spPr>
          <a:xfrm>
            <a:off x="965200" y="0"/>
            <a:ext cx="7493000" cy="1143000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 charset="0"/>
              </a:rPr>
              <a:t>Example of keypoint detection</a:t>
            </a:r>
          </a:p>
        </p:txBody>
      </p:sp>
      <p:sp>
        <p:nvSpPr>
          <p:cNvPr id="189444" name="Text Box 3"/>
          <p:cNvSpPr txBox="1">
            <a:spLocks noChangeArrowheads="1"/>
          </p:cNvSpPr>
          <p:nvPr/>
        </p:nvSpPr>
        <p:spPr bwMode="auto">
          <a:xfrm>
            <a:off x="762000" y="1154113"/>
            <a:ext cx="7315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+mn-lt"/>
              </a:rPr>
              <a:t>Threshold on value at DOG peak and on ratio of principle curvatures (Harris approach)</a:t>
            </a:r>
          </a:p>
        </p:txBody>
      </p:sp>
      <p:graphicFrame>
        <p:nvGraphicFramePr>
          <p:cNvPr id="1894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864190"/>
              </p:ext>
            </p:extLst>
          </p:nvPr>
        </p:nvGraphicFramePr>
        <p:xfrm>
          <a:off x="533400" y="1752600"/>
          <a:ext cx="6002338" cy="448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0" name="Bitmap Image" r:id="rId4" imgW="6001588" imgH="4486901" progId="Paint.Picture">
                  <p:embed/>
                </p:oleObj>
              </mc:Choice>
              <mc:Fallback>
                <p:oleObj name="Bitmap Image" r:id="rId4" imgW="6001588" imgH="448690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752600"/>
                        <a:ext cx="6002338" cy="448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9445" name="Text Box 5"/>
          <p:cNvSpPr txBox="1">
            <a:spLocks noChangeArrowheads="1"/>
          </p:cNvSpPr>
          <p:nvPr/>
        </p:nvSpPr>
        <p:spPr bwMode="auto">
          <a:xfrm>
            <a:off x="6553200" y="1905000"/>
            <a:ext cx="216367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 dirty="0">
                <a:latin typeface="+mn-lt"/>
              </a:rPr>
              <a:t>(a)</a:t>
            </a:r>
            <a:r>
              <a:rPr lang="en-US" sz="1600" dirty="0">
                <a:latin typeface="+mn-lt"/>
              </a:rPr>
              <a:t> 233x189 image</a:t>
            </a:r>
          </a:p>
          <a:p>
            <a:r>
              <a:rPr lang="en-US" sz="1600" b="1" dirty="0">
                <a:latin typeface="+mn-lt"/>
              </a:rPr>
              <a:t>(b)</a:t>
            </a:r>
            <a:r>
              <a:rPr lang="en-US" sz="1600" dirty="0">
                <a:latin typeface="+mn-lt"/>
              </a:rPr>
              <a:t> 832 DOG extrema</a:t>
            </a:r>
          </a:p>
          <a:p>
            <a:r>
              <a:rPr lang="en-US" sz="1600" b="1" dirty="0">
                <a:latin typeface="+mn-lt"/>
              </a:rPr>
              <a:t>(c)</a:t>
            </a:r>
            <a:r>
              <a:rPr lang="en-US" sz="1600" dirty="0">
                <a:latin typeface="+mn-lt"/>
              </a:rPr>
              <a:t> 729 left after peak</a:t>
            </a:r>
          </a:p>
          <a:p>
            <a:r>
              <a:rPr lang="en-US" sz="1600" dirty="0">
                <a:latin typeface="+mn-lt"/>
              </a:rPr>
              <a:t>      value threshold</a:t>
            </a:r>
          </a:p>
          <a:p>
            <a:r>
              <a:rPr lang="en-US" sz="1600" b="1" dirty="0">
                <a:latin typeface="+mn-lt"/>
              </a:rPr>
              <a:t>(d)</a:t>
            </a:r>
            <a:r>
              <a:rPr lang="en-US" sz="1600" dirty="0">
                <a:latin typeface="+mn-lt"/>
              </a:rPr>
              <a:t> 536 left after testing</a:t>
            </a:r>
          </a:p>
          <a:p>
            <a:r>
              <a:rPr lang="en-US" sz="1600" dirty="0">
                <a:latin typeface="+mn-lt"/>
              </a:rPr>
              <a:t>      ratio of principle</a:t>
            </a:r>
          </a:p>
          <a:p>
            <a:r>
              <a:rPr lang="en-US" sz="1600" dirty="0">
                <a:latin typeface="+mn-lt"/>
              </a:rPr>
              <a:t>      curvatures</a:t>
            </a:r>
          </a:p>
          <a:p>
            <a:pPr>
              <a:buFontTx/>
              <a:buChar char="•"/>
            </a:pPr>
            <a:endParaRPr lang="en-US" sz="1600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23127" y="5248870"/>
            <a:ext cx="1935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Vectors indicate scale, orientation and location.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82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General Approach</a:t>
            </a:r>
            <a:endParaRPr lang="de-CH" dirty="0" smtClean="0"/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15"/>
          <p:cNvGrpSpPr>
            <a:grpSpLocks/>
          </p:cNvGrpSpPr>
          <p:nvPr/>
        </p:nvGrpSpPr>
        <p:grpSpPr bwMode="auto">
          <a:xfrm>
            <a:off x="409575" y="4527550"/>
            <a:ext cx="1954213" cy="1328738"/>
            <a:chOff x="884187" y="5111107"/>
            <a:chExt cx="1954259" cy="1329381"/>
          </a:xfrm>
        </p:grpSpPr>
        <p:pic>
          <p:nvPicPr>
            <p:cNvPr id="112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321" y="5157788"/>
              <a:ext cx="933450" cy="86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8" name="Group 114"/>
            <p:cNvGrpSpPr>
              <a:grpSpLocks/>
            </p:cNvGrpSpPr>
            <p:nvPr/>
          </p:nvGrpSpPr>
          <p:grpSpPr bwMode="auto">
            <a:xfrm>
              <a:off x="884187" y="5111107"/>
              <a:ext cx="276999" cy="873768"/>
              <a:chOff x="884187" y="5111107"/>
              <a:chExt cx="276999" cy="873768"/>
            </a:xfrm>
          </p:grpSpPr>
          <p:sp>
            <p:nvSpPr>
              <p:cNvPr id="1132" name="Line 48"/>
              <p:cNvSpPr>
                <a:spLocks noChangeShapeType="1"/>
              </p:cNvSpPr>
              <p:nvPr/>
            </p:nvSpPr>
            <p:spPr bwMode="auto">
              <a:xfrm>
                <a:off x="1130968" y="5157788"/>
                <a:ext cx="0" cy="82708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" name="Text Box 50"/>
              <p:cNvSpPr txBox="1">
                <a:spLocks noChangeArrowheads="1"/>
              </p:cNvSpPr>
              <p:nvPr/>
            </p:nvSpPr>
            <p:spPr bwMode="auto">
              <a:xfrm rot="-5400000">
                <a:off x="608363" y="5386931"/>
                <a:ext cx="82864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1pPr>
                <a:lvl2pPr marL="742950" indent="-28575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2pPr>
                <a:lvl3pPr marL="11430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3pPr>
                <a:lvl4pPr marL="16002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4pPr>
                <a:lvl5pPr marL="20574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dirty="0">
                    <a:solidFill>
                      <a:schemeClr val="tx1"/>
                    </a:solidFill>
                  </a:rPr>
                  <a:t>N</a:t>
                </a:r>
                <a:r>
                  <a:rPr lang="pl-PL" sz="1200" dirty="0">
                    <a:solidFill>
                      <a:schemeClr val="tx1"/>
                    </a:solidFill>
                  </a:rPr>
                  <a:t> pixels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29" name="Group 103"/>
            <p:cNvGrpSpPr>
              <a:grpSpLocks/>
            </p:cNvGrpSpPr>
            <p:nvPr/>
          </p:nvGrpSpPr>
          <p:grpSpPr bwMode="auto">
            <a:xfrm>
              <a:off x="1327146" y="6165850"/>
              <a:ext cx="1511300" cy="274638"/>
              <a:chOff x="1655763" y="6165850"/>
              <a:chExt cx="1511300" cy="274638"/>
            </a:xfrm>
          </p:grpSpPr>
          <p:sp>
            <p:nvSpPr>
              <p:cNvPr id="1130" name="Line 49"/>
              <p:cNvSpPr>
                <a:spLocks noChangeShapeType="1"/>
              </p:cNvSpPr>
              <p:nvPr/>
            </p:nvSpPr>
            <p:spPr bwMode="auto">
              <a:xfrm>
                <a:off x="1655763" y="6200775"/>
                <a:ext cx="936625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" name="Text Box 51"/>
              <p:cNvSpPr txBox="1">
                <a:spLocks noChangeArrowheads="1"/>
              </p:cNvSpPr>
              <p:nvPr/>
            </p:nvSpPr>
            <p:spPr bwMode="auto">
              <a:xfrm>
                <a:off x="1727200" y="6165850"/>
                <a:ext cx="1439863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1pPr>
                <a:lvl2pPr marL="742950" indent="-28575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2pPr>
                <a:lvl3pPr marL="11430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3pPr>
                <a:lvl4pPr marL="16002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4pPr>
                <a:lvl5pPr marL="2057400" indent="-228600"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Trebuchet MS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>
                    <a:solidFill>
                      <a:schemeClr val="tx1"/>
                    </a:solidFill>
                  </a:rPr>
                  <a:t>N</a:t>
                </a:r>
                <a:r>
                  <a:rPr lang="pl-PL" sz="1200">
                    <a:solidFill>
                      <a:schemeClr val="tx1"/>
                    </a:solidFill>
                  </a:rPr>
                  <a:t> pixels</a:t>
                </a:r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034" name="Text Box 82"/>
          <p:cNvSpPr txBox="1">
            <a:spLocks noChangeArrowheads="1"/>
          </p:cNvSpPr>
          <p:nvPr/>
        </p:nvSpPr>
        <p:spPr bwMode="auto">
          <a:xfrm>
            <a:off x="2654300" y="4249738"/>
            <a:ext cx="1619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1400" dirty="0">
                <a:solidFill>
                  <a:schemeClr val="tx1"/>
                </a:solidFill>
              </a:rPr>
              <a:t>Similarity measure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grpSp>
        <p:nvGrpSpPr>
          <p:cNvPr id="5" name="Group 105"/>
          <p:cNvGrpSpPr>
            <a:grpSpLocks/>
          </p:cNvGrpSpPr>
          <p:nvPr/>
        </p:nvGrpSpPr>
        <p:grpSpPr bwMode="auto">
          <a:xfrm>
            <a:off x="1968500" y="4213225"/>
            <a:ext cx="1116013" cy="1225550"/>
            <a:chOff x="2771775" y="4797425"/>
            <a:chExt cx="1116013" cy="1225709"/>
          </a:xfrm>
        </p:grpSpPr>
        <p:grpSp>
          <p:nvGrpSpPr>
            <p:cNvPr id="1111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113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116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117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118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119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120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121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122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123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124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125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126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</p:grpSp>
        <p:graphicFrame>
          <p:nvGraphicFramePr>
            <p:cNvPr id="102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004" name="Equation" r:id="rId5" imgW="190440" imgH="215640" progId="Equation.3">
                    <p:embed/>
                  </p:oleObj>
                </mc:Choice>
                <mc:Fallback>
                  <p:oleObj name="Equation" r:id="rId5" imgW="1904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12" name="Text Box 86"/>
            <p:cNvSpPr txBox="1">
              <a:spLocks noChangeArrowheads="1"/>
            </p:cNvSpPr>
            <p:nvPr/>
          </p:nvSpPr>
          <p:spPr bwMode="auto">
            <a:xfrm>
              <a:off x="3001941" y="5776913"/>
              <a:ext cx="88584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 i="1" dirty="0">
                  <a:solidFill>
                    <a:schemeClr val="tx1"/>
                  </a:solidFill>
                </a:rPr>
                <a:t>e.g.</a:t>
              </a:r>
              <a:r>
                <a:rPr lang="en-US" sz="1000" dirty="0">
                  <a:solidFill>
                    <a:schemeClr val="tx1"/>
                  </a:solidFill>
                </a:rPr>
                <a:t> </a:t>
              </a:r>
              <a:r>
                <a:rPr lang="pl-PL" sz="1000" dirty="0">
                  <a:solidFill>
                    <a:schemeClr val="tx1"/>
                  </a:solidFill>
                </a:rPr>
                <a:t>color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106"/>
          <p:cNvGrpSpPr>
            <a:grpSpLocks/>
          </p:cNvGrpSpPr>
          <p:nvPr/>
        </p:nvGrpSpPr>
        <p:grpSpPr bwMode="auto">
          <a:xfrm>
            <a:off x="4157663" y="4249741"/>
            <a:ext cx="971550" cy="1178046"/>
            <a:chOff x="4967288" y="4833938"/>
            <a:chExt cx="971549" cy="1178203"/>
          </a:xfrm>
        </p:grpSpPr>
        <p:grpSp>
          <p:nvGrpSpPr>
            <p:cNvPr id="1095" name="Group 67"/>
            <p:cNvGrpSpPr>
              <a:grpSpLocks/>
            </p:cNvGrpSpPr>
            <p:nvPr/>
          </p:nvGrpSpPr>
          <p:grpSpPr bwMode="auto">
            <a:xfrm>
              <a:off x="4967288" y="5300663"/>
              <a:ext cx="757237" cy="504825"/>
              <a:chOff x="3515" y="3498"/>
              <a:chExt cx="363" cy="272"/>
            </a:xfrm>
          </p:grpSpPr>
          <p:sp>
            <p:nvSpPr>
              <p:cNvPr id="1097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8" name="Line 69"/>
              <p:cNvSpPr>
                <a:spLocks noChangeShapeType="1"/>
              </p:cNvSpPr>
              <p:nvPr/>
            </p:nvSpPr>
            <p:spPr bwMode="auto">
              <a:xfrm>
                <a:off x="3515" y="3749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9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100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101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102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103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104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105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106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107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108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109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110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</p:grp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005" name="Equation" r:id="rId7" imgW="190440" imgH="215640" progId="Equation.3">
                    <p:embed/>
                  </p:oleObj>
                </mc:Choice>
                <mc:Fallback>
                  <p:oleObj name="Equation" r:id="rId7" imgW="1904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96" name="Text Box 87"/>
            <p:cNvSpPr txBox="1">
              <a:spLocks noChangeArrowheads="1"/>
            </p:cNvSpPr>
            <p:nvPr/>
          </p:nvSpPr>
          <p:spPr bwMode="auto">
            <a:xfrm>
              <a:off x="5083182" y="5765920"/>
              <a:ext cx="85565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 i="1" dirty="0">
                  <a:solidFill>
                    <a:schemeClr val="tx1"/>
                  </a:solidFill>
                </a:rPr>
                <a:t>e.g.</a:t>
              </a:r>
              <a:r>
                <a:rPr lang="en-US" sz="1000" dirty="0">
                  <a:solidFill>
                    <a:schemeClr val="tx1"/>
                  </a:solidFill>
                </a:rPr>
                <a:t> </a:t>
              </a:r>
              <a:r>
                <a:rPr lang="pl-PL" sz="1000" dirty="0">
                  <a:solidFill>
                    <a:schemeClr val="tx1"/>
                  </a:solidFill>
                </a:rPr>
                <a:t>color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38" name="Picture 25" descr="obj14__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9039">
            <a:off x="3644900" y="1530350"/>
            <a:ext cx="237648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-6419039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chemeClr val="tx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grpSp>
        <p:nvGrpSpPr>
          <p:cNvPr id="9" name="Group 107"/>
          <p:cNvGrpSpPr>
            <a:grpSpLocks/>
          </p:cNvGrpSpPr>
          <p:nvPr/>
        </p:nvGrpSpPr>
        <p:grpSpPr bwMode="auto">
          <a:xfrm rot="-1019039">
            <a:off x="4005263" y="2035175"/>
            <a:ext cx="1587500" cy="1858963"/>
            <a:chOff x="5087938" y="2816225"/>
            <a:chExt cx="1355725" cy="1585913"/>
          </a:xfrm>
        </p:grpSpPr>
        <p:grpSp>
          <p:nvGrpSpPr>
            <p:cNvPr id="1073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093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74" name="Group 101"/>
            <p:cNvGrpSpPr>
              <a:grpSpLocks/>
            </p:cNvGrpSpPr>
            <p:nvPr/>
          </p:nvGrpSpPr>
          <p:grpSpPr bwMode="auto">
            <a:xfrm>
              <a:off x="5087938" y="2816225"/>
              <a:ext cx="1355725" cy="1585913"/>
              <a:chOff x="5087938" y="2816225"/>
              <a:chExt cx="1355725" cy="1585913"/>
            </a:xfrm>
          </p:grpSpPr>
          <p:grpSp>
            <p:nvGrpSpPr>
              <p:cNvPr id="1075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091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2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76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089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77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087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78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085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79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083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80" name="Rectangle 88"/>
              <p:cNvSpPr>
                <a:spLocks noChangeArrowheads="1"/>
              </p:cNvSpPr>
              <p:nvPr/>
            </p:nvSpPr>
            <p:spPr bwMode="auto">
              <a:xfrm>
                <a:off x="5184775" y="4005263"/>
                <a:ext cx="431800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l-PL">
                    <a:solidFill>
                      <a:schemeClr val="tx2"/>
                    </a:solidFill>
                  </a:rPr>
                  <a:t>B</a:t>
                </a:r>
                <a:r>
                  <a:rPr lang="pl-PL" baseline="-25000">
                    <a:solidFill>
                      <a:schemeClr val="tx2"/>
                    </a:solidFill>
                  </a:rPr>
                  <a:t>1</a:t>
                </a:r>
                <a:endParaRPr 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1081" name="Rectangle 89"/>
              <p:cNvSpPr>
                <a:spLocks noChangeArrowheads="1"/>
              </p:cNvSpPr>
              <p:nvPr/>
            </p:nvSpPr>
            <p:spPr bwMode="auto">
              <a:xfrm>
                <a:off x="5976938" y="3968750"/>
                <a:ext cx="431800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l-PL">
                    <a:solidFill>
                      <a:schemeClr val="tx2"/>
                    </a:solidFill>
                  </a:rPr>
                  <a:t>B</a:t>
                </a:r>
                <a:r>
                  <a:rPr lang="pl-PL" baseline="-25000">
                    <a:solidFill>
                      <a:schemeClr val="tx2"/>
                    </a:solidFill>
                  </a:rPr>
                  <a:t>2</a:t>
                </a:r>
                <a:endParaRPr 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1082" name="Rectangle 90"/>
              <p:cNvSpPr>
                <a:spLocks noChangeArrowheads="1"/>
              </p:cNvSpPr>
              <p:nvPr/>
            </p:nvSpPr>
            <p:spPr bwMode="auto">
              <a:xfrm>
                <a:off x="6011863" y="2816225"/>
                <a:ext cx="431800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l-PL">
                    <a:solidFill>
                      <a:schemeClr val="tx2"/>
                    </a:solidFill>
                  </a:rPr>
                  <a:t>B</a:t>
                </a:r>
                <a:r>
                  <a:rPr lang="pl-PL" baseline="-25000">
                    <a:solidFill>
                      <a:schemeClr val="tx2"/>
                    </a:solidFill>
                  </a:rPr>
                  <a:t>3</a:t>
                </a:r>
                <a:endParaRPr lang="en-US">
                  <a:solidFill>
                    <a:schemeClr val="tx2"/>
                  </a:solidFill>
                </a:endParaRPr>
              </a:p>
            </p:txBody>
          </p:sp>
        </p:grpSp>
      </p:grpSp>
      <p:pic>
        <p:nvPicPr>
          <p:cNvPr id="1041" name="Picture 5" descr="obj14__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chemeClr val="tx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grpSp>
        <p:nvGrpSpPr>
          <p:cNvPr id="18" name="Group 100"/>
          <p:cNvGrpSpPr>
            <a:grpSpLocks/>
          </p:cNvGrpSpPr>
          <p:nvPr/>
        </p:nvGrpSpPr>
        <p:grpSpPr bwMode="auto">
          <a:xfrm>
            <a:off x="1247775" y="2016125"/>
            <a:ext cx="1630363" cy="1406525"/>
            <a:chOff x="2051050" y="2600325"/>
            <a:chExt cx="1630363" cy="1406525"/>
          </a:xfrm>
        </p:grpSpPr>
        <p:grpSp>
          <p:nvGrpSpPr>
            <p:cNvPr id="1052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07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3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06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06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5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06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6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6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7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6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413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pl-PL">
                  <a:solidFill>
                    <a:schemeClr val="tx2"/>
                  </a:solidFill>
                </a:rPr>
                <a:t>A</a:t>
              </a:r>
              <a:r>
                <a:rPr lang="pl-PL" baseline="-25000">
                  <a:solidFill>
                    <a:schemeClr val="tx2"/>
                  </a:solidFill>
                </a:rPr>
                <a:t>1</a:t>
              </a:r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413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pl-PL">
                  <a:solidFill>
                    <a:schemeClr val="tx2"/>
                  </a:solidFill>
                </a:rPr>
                <a:t>A</a:t>
              </a:r>
              <a:r>
                <a:rPr lang="pl-PL" baseline="-25000">
                  <a:solidFill>
                    <a:schemeClr val="tx2"/>
                  </a:solidFill>
                </a:rPr>
                <a:t>2</a:t>
              </a:r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413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pl-PL">
                  <a:solidFill>
                    <a:schemeClr val="tx2"/>
                  </a:solidFill>
                </a:rPr>
                <a:t>A</a:t>
              </a:r>
              <a:r>
                <a:rPr lang="pl-PL" baseline="-25000">
                  <a:solidFill>
                    <a:schemeClr val="tx2"/>
                  </a:solidFill>
                </a:rPr>
                <a:t>3</a:t>
              </a:r>
              <a:endParaRPr lang="en-US">
                <a:solidFill>
                  <a:schemeClr val="tx2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6" name="Equation" r:id="rId11" imgW="863280" imgH="215640" progId="Equation.3">
                  <p:embed/>
                </p:oleObj>
              </mc:Choice>
              <mc:Fallback>
                <p:oleObj name="Equation" r:id="rId11" imgW="8632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0070C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0070C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88088" y="1019175"/>
            <a:ext cx="3505200" cy="92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</a:rPr>
              <a:t>1. Find a set of  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   distinctive key-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   points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6288088" y="3200400"/>
            <a:ext cx="2782887" cy="92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</a:rPr>
              <a:t>3. Extract and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   normalize the   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   region content 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88088" y="2046289"/>
            <a:ext cx="3111500" cy="92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</a:rPr>
              <a:t>2. Define a region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   around each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   keypoint  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88088" y="4343400"/>
            <a:ext cx="3001962" cy="92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</a:rPr>
              <a:t>4. Compute a local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   descriptor from the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   normalized region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88088" y="5562600"/>
            <a:ext cx="3001962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</a:rPr>
              <a:t>5. Match local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   descriptors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0" name="TextBox 19"/>
          <p:cNvSpPr txBox="1">
            <a:spLocks noChangeArrowheads="1"/>
          </p:cNvSpPr>
          <p:nvPr/>
        </p:nvSpPr>
        <p:spPr bwMode="auto">
          <a:xfrm rot="16200000">
            <a:off x="7840497" y="5097397"/>
            <a:ext cx="22990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</a:t>
            </a:r>
            <a:r>
              <a:rPr lang="en-US" sz="1400" b="0" dirty="0" smtClean="0">
                <a:solidFill>
                  <a:srgbClr val="000000"/>
                </a:solidFill>
              </a:rPr>
              <a:t>Bastian </a:t>
            </a:r>
            <a:r>
              <a:rPr lang="en-US" sz="1400" b="0" dirty="0" err="1" smtClean="0">
                <a:solidFill>
                  <a:srgbClr val="000000"/>
                </a:solidFill>
              </a:rPr>
              <a:t>Leibe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0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/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 charset="0"/>
              </a:rPr>
              <a:t>SIFT </a:t>
            </a:r>
            <a:r>
              <a:rPr lang="en-US" dirty="0" smtClean="0">
                <a:cs typeface="Times New Roman" charset="0"/>
              </a:rPr>
              <a:t>descriptor formation</a:t>
            </a:r>
            <a:endParaRPr lang="en-US" dirty="0">
              <a:cs typeface="Times New Roman" charset="0"/>
            </a:endParaRP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429000"/>
            <a:ext cx="8610600" cy="2895600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>
                <a:cs typeface="Times New Roman" charset="0"/>
              </a:rPr>
              <a:t>Using precise gradient locations is fragile. We’d like to allow some “slop” in the image, and still produce a very similar descriptor</a:t>
            </a:r>
          </a:p>
          <a:p>
            <a:r>
              <a:rPr lang="en-US" sz="2400" dirty="0" smtClean="0">
                <a:cs typeface="Times New Roman" charset="0"/>
              </a:rPr>
              <a:t>Create </a:t>
            </a:r>
            <a:r>
              <a:rPr lang="en-US" sz="2400" dirty="0">
                <a:cs typeface="Times New Roman" charset="0"/>
              </a:rPr>
              <a:t>array of orientation </a:t>
            </a:r>
            <a:r>
              <a:rPr lang="en-US" sz="2400" dirty="0" smtClean="0">
                <a:cs typeface="Times New Roman" charset="0"/>
              </a:rPr>
              <a:t>histograms (a 4x4 array is shown)</a:t>
            </a:r>
          </a:p>
          <a:p>
            <a:pPr eaLnBrk="1" hangingPunct="1"/>
            <a:r>
              <a:rPr lang="en-US" sz="2400" dirty="0" smtClean="0">
                <a:cs typeface="Times New Roman" charset="0"/>
              </a:rPr>
              <a:t>Put the rotated gradients into their local orientation histograms</a:t>
            </a:r>
          </a:p>
          <a:p>
            <a:pPr lvl="1"/>
            <a:r>
              <a:rPr lang="en-US" sz="2000" dirty="0" smtClean="0">
                <a:cs typeface="Times New Roman" charset="0"/>
              </a:rPr>
              <a:t>A </a:t>
            </a:r>
            <a:r>
              <a:rPr lang="en-US" sz="2000" dirty="0" err="1" smtClean="0">
                <a:cs typeface="Times New Roman" charset="0"/>
              </a:rPr>
              <a:t>gradients’s</a:t>
            </a:r>
            <a:r>
              <a:rPr lang="en-US" sz="2000" dirty="0" smtClean="0">
                <a:cs typeface="Times New Roman" charset="0"/>
              </a:rPr>
              <a:t> contribution is divided among the nearby histograms based on distance. If it’s halfway between two histogram locations, it gives a half contribution to both.</a:t>
            </a:r>
          </a:p>
          <a:p>
            <a:pPr lvl="1"/>
            <a:r>
              <a:rPr lang="en-US" sz="2000" dirty="0" smtClean="0">
                <a:cs typeface="Times New Roman" charset="0"/>
              </a:rPr>
              <a:t>Also, scale down gradient contributions for gradients far from the center</a:t>
            </a:r>
          </a:p>
          <a:p>
            <a:pPr eaLnBrk="1" hangingPunct="1"/>
            <a:r>
              <a:rPr lang="en-US" sz="2400" dirty="0" smtClean="0">
                <a:cs typeface="Times New Roman" charset="0"/>
              </a:rPr>
              <a:t>The SIFT authors found that best results were with 8 orientation bins per histogram, </a:t>
            </a:r>
            <a:r>
              <a:rPr lang="en-US" sz="2400" dirty="0" smtClean="0">
                <a:solidFill>
                  <a:srgbClr val="C00000"/>
                </a:solidFill>
                <a:cs typeface="Times New Roman" charset="0"/>
              </a:rPr>
              <a:t>and a </a:t>
            </a:r>
            <a:r>
              <a:rPr lang="en-US" sz="2400" dirty="0">
                <a:solidFill>
                  <a:srgbClr val="C00000"/>
                </a:solidFill>
                <a:cs typeface="Times New Roman" charset="0"/>
              </a:rPr>
              <a:t>4x4 histogram </a:t>
            </a:r>
            <a:r>
              <a:rPr lang="en-US" sz="2400" dirty="0" smtClean="0">
                <a:solidFill>
                  <a:srgbClr val="C00000"/>
                </a:solidFill>
                <a:cs typeface="Times New Roman" charset="0"/>
              </a:rPr>
              <a:t>array.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92397"/>
            <a:ext cx="5638800" cy="253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7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 charset="0"/>
              </a:rPr>
              <a:t>SIFT </a:t>
            </a:r>
            <a:r>
              <a:rPr lang="en-US" dirty="0" smtClean="0">
                <a:cs typeface="Times New Roman" charset="0"/>
              </a:rPr>
              <a:t>descriptor formation</a:t>
            </a:r>
            <a:endParaRPr lang="en-US" dirty="0">
              <a:cs typeface="Times New Roman" charset="0"/>
            </a:endParaRP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667000"/>
            <a:ext cx="8382000" cy="3749675"/>
          </a:xfrm>
        </p:spPr>
        <p:txBody>
          <a:bodyPr>
            <a:normAutofit/>
          </a:bodyPr>
          <a:lstStyle/>
          <a:p>
            <a:r>
              <a:rPr lang="en-US" sz="2400" dirty="0" smtClean="0">
                <a:cs typeface="Times New Roman" charset="0"/>
              </a:rPr>
              <a:t>8 orientation bins per histogram, and a </a:t>
            </a:r>
            <a:r>
              <a:rPr lang="en-US" sz="2400" dirty="0">
                <a:cs typeface="Times New Roman" charset="0"/>
              </a:rPr>
              <a:t>4x4 histogram </a:t>
            </a:r>
            <a:r>
              <a:rPr lang="en-US" sz="2400" dirty="0" smtClean="0">
                <a:cs typeface="Times New Roman" charset="0"/>
              </a:rPr>
              <a:t>array, yields 8 x 4x4 = </a:t>
            </a:r>
            <a:r>
              <a:rPr lang="en-US" sz="2400" dirty="0">
                <a:cs typeface="Times New Roman" charset="0"/>
              </a:rPr>
              <a:t>128 </a:t>
            </a:r>
            <a:r>
              <a:rPr lang="en-US" sz="2400" dirty="0" smtClean="0">
                <a:cs typeface="Times New Roman" charset="0"/>
              </a:rPr>
              <a:t>numbers.</a:t>
            </a:r>
            <a:endParaRPr lang="en-US" sz="2400" dirty="0">
              <a:cs typeface="Times New Roman" charset="0"/>
            </a:endParaRPr>
          </a:p>
          <a:p>
            <a:r>
              <a:rPr lang="en-US" sz="2400" dirty="0" smtClean="0">
                <a:cs typeface="Times New Roman" charset="0"/>
              </a:rPr>
              <a:t>So a SIFT descriptor is a length 128 vector, which is invariant to rotation (because we rotated the descriptor) </a:t>
            </a:r>
            <a:r>
              <a:rPr lang="en-US" sz="2400" dirty="0">
                <a:cs typeface="Times New Roman" charset="0"/>
              </a:rPr>
              <a:t>and scale </a:t>
            </a:r>
            <a:r>
              <a:rPr lang="en-US" sz="2400" dirty="0" smtClean="0">
                <a:cs typeface="Times New Roman" charset="0"/>
              </a:rPr>
              <a:t>(because we worked with the scaled image from DoG)</a:t>
            </a:r>
          </a:p>
          <a:p>
            <a:pPr eaLnBrk="1" hangingPunct="1"/>
            <a:r>
              <a:rPr lang="en-US" sz="2400" dirty="0" smtClean="0">
                <a:cs typeface="Times New Roman" charset="0"/>
              </a:rPr>
              <a:t>We can compare each vector from image A to each vector from image B to find matching keypoints!</a:t>
            </a:r>
          </a:p>
          <a:p>
            <a:pPr lvl="1"/>
            <a:r>
              <a:rPr lang="en-US" sz="2000" dirty="0" smtClean="0">
                <a:cs typeface="Times New Roman" charset="0"/>
              </a:rPr>
              <a:t>Euclidean “distance” between descriptor vectors gives a good measure of keypoint similarity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892398"/>
            <a:ext cx="4010025" cy="180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3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 charset="0"/>
              </a:rPr>
              <a:t>SIFT </a:t>
            </a:r>
            <a:r>
              <a:rPr lang="en-US" dirty="0" smtClean="0">
                <a:cs typeface="Times New Roman" charset="0"/>
              </a:rPr>
              <a:t>descriptor formation</a:t>
            </a:r>
            <a:endParaRPr lang="en-US" dirty="0">
              <a:cs typeface="Times New Roman" charset="0"/>
            </a:endParaRP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797" y="2576513"/>
            <a:ext cx="8382000" cy="3842129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>
                <a:cs typeface="Times New Roman" charset="0"/>
              </a:rPr>
              <a:t>Adding robustness to illumination changes:</a:t>
            </a:r>
          </a:p>
          <a:p>
            <a:r>
              <a:rPr lang="en-US" sz="2400" dirty="0" smtClean="0">
                <a:cs typeface="Times New Roman" charset="0"/>
              </a:rPr>
              <a:t>Remember </a:t>
            </a:r>
            <a:r>
              <a:rPr lang="en-US" sz="2400" dirty="0">
                <a:cs typeface="Times New Roman" charset="0"/>
              </a:rPr>
              <a:t>that the </a:t>
            </a:r>
            <a:r>
              <a:rPr lang="en-US" sz="2400" dirty="0" smtClean="0">
                <a:cs typeface="Times New Roman" charset="0"/>
              </a:rPr>
              <a:t>descriptor is made of </a:t>
            </a:r>
            <a:r>
              <a:rPr lang="en-US" sz="2400" dirty="0">
                <a:cs typeface="Times New Roman" charset="0"/>
              </a:rPr>
              <a:t>gradients (differences between pixels), so it’s </a:t>
            </a:r>
            <a:r>
              <a:rPr lang="en-US" sz="2400" dirty="0" smtClean="0">
                <a:cs typeface="Times New Roman" charset="0"/>
              </a:rPr>
              <a:t>already invariant </a:t>
            </a:r>
            <a:r>
              <a:rPr lang="en-US" sz="2400" dirty="0">
                <a:cs typeface="Times New Roman" charset="0"/>
              </a:rPr>
              <a:t>to changes in brightness (e.g. adding 10 to </a:t>
            </a:r>
            <a:r>
              <a:rPr lang="en-US" sz="2400" dirty="0" smtClean="0">
                <a:cs typeface="Times New Roman" charset="0"/>
              </a:rPr>
              <a:t>all image pixels </a:t>
            </a:r>
            <a:r>
              <a:rPr lang="en-US" sz="2400" dirty="0">
                <a:cs typeface="Times New Roman" charset="0"/>
              </a:rPr>
              <a:t>yields the exact same descriptor</a:t>
            </a:r>
            <a:r>
              <a:rPr lang="en-US" sz="2400" dirty="0" smtClean="0">
                <a:cs typeface="Times New Roman" charset="0"/>
              </a:rPr>
              <a:t>)</a:t>
            </a:r>
          </a:p>
          <a:p>
            <a:r>
              <a:rPr lang="en-US" sz="2400" dirty="0" smtClean="0">
                <a:cs typeface="Times New Roman" charset="0"/>
              </a:rPr>
              <a:t>A higher-contrast photo will increase the magnitude of gradients linearly. So, to correct for contrast changes, normalize the vector (scale to length 1.0)</a:t>
            </a:r>
          </a:p>
          <a:p>
            <a:r>
              <a:rPr lang="en-US" sz="2400" dirty="0" smtClean="0">
                <a:cs typeface="Times New Roman" charset="0"/>
              </a:rPr>
              <a:t>Very large image gradients are usually from unreliable 3D illumination effects (glare, </a:t>
            </a:r>
            <a:r>
              <a:rPr lang="en-US" sz="2400" dirty="0" err="1" smtClean="0">
                <a:cs typeface="Times New Roman" charset="0"/>
              </a:rPr>
              <a:t>etc</a:t>
            </a:r>
            <a:r>
              <a:rPr lang="en-US" sz="2400" dirty="0" smtClean="0">
                <a:cs typeface="Times New Roman" charset="0"/>
              </a:rPr>
              <a:t>). So, to reduce their effect, clamp all values in the vector to be ≤ 0.2 (an experimentally tuned value). Then normalize the vector again.</a:t>
            </a:r>
          </a:p>
          <a:p>
            <a:r>
              <a:rPr lang="en-US" sz="2400" dirty="0" smtClean="0">
                <a:cs typeface="Times New Roman" charset="0"/>
              </a:rPr>
              <a:t>Result is a vector which is fairly invariant to illumination changes.</a:t>
            </a:r>
            <a:endParaRPr lang="en-US" sz="2400" dirty="0">
              <a:cs typeface="Times New Roman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772611"/>
            <a:ext cx="4010025" cy="180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2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itle 1"/>
          <p:cNvSpPr>
            <a:spLocks noGrp="1"/>
          </p:cNvSpPr>
          <p:nvPr>
            <p:ph type="title"/>
          </p:nvPr>
        </p:nvSpPr>
        <p:spPr>
          <a:xfrm>
            <a:off x="334963" y="-134938"/>
            <a:ext cx="8161337" cy="1143001"/>
          </a:xfrm>
        </p:spPr>
        <p:txBody>
          <a:bodyPr/>
          <a:lstStyle/>
          <a:p>
            <a:r>
              <a:rPr lang="en-US" sz="2800" dirty="0">
                <a:cs typeface="Times New Roman" charset="0"/>
              </a:rPr>
              <a:t>Repeatability </a:t>
            </a:r>
            <a:r>
              <a:rPr lang="en-US" sz="2800" dirty="0" err="1">
                <a:cs typeface="Times New Roman" charset="0"/>
              </a:rPr>
              <a:t>vs</a:t>
            </a:r>
            <a:r>
              <a:rPr lang="en-US" sz="2800" dirty="0">
                <a:cs typeface="Times New Roman" charset="0"/>
              </a:rPr>
              <a:t> number of scales sampled per octave</a:t>
            </a:r>
          </a:p>
        </p:txBody>
      </p:sp>
      <p:pic>
        <p:nvPicPr>
          <p:cNvPr id="1914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" t="7874" r="3925" b="5589"/>
          <a:stretch>
            <a:fillRect/>
          </a:stretch>
        </p:blipFill>
        <p:spPr bwMode="auto">
          <a:xfrm>
            <a:off x="1066800" y="1066800"/>
            <a:ext cx="6705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2" name="Rectangle 4"/>
          <p:cNvSpPr>
            <a:spLocks noChangeArrowheads="1"/>
          </p:cNvSpPr>
          <p:nvPr/>
        </p:nvSpPr>
        <p:spPr bwMode="auto">
          <a:xfrm>
            <a:off x="2081213" y="5900738"/>
            <a:ext cx="6386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/>
              <a:t>David G. Lowe, "Distinctive image features from scale-invariant </a:t>
            </a:r>
            <a:r>
              <a:rPr lang="en-US" sz="1200" dirty="0" err="1"/>
              <a:t>keypoints</a:t>
            </a:r>
            <a:r>
              <a:rPr lang="en-US" sz="1200" dirty="0"/>
              <a:t>," International Journal of Computer Vision, 60, 2 (2004), pp. 91-110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654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itle 1"/>
          <p:cNvSpPr>
            <a:spLocks noGrp="1"/>
          </p:cNvSpPr>
          <p:nvPr>
            <p:ph type="title"/>
          </p:nvPr>
        </p:nvSpPr>
        <p:spPr>
          <a:xfrm>
            <a:off x="730250" y="-315913"/>
            <a:ext cx="7772400" cy="1143001"/>
          </a:xfrm>
        </p:spPr>
        <p:txBody>
          <a:bodyPr/>
          <a:lstStyle/>
          <a:p>
            <a:r>
              <a:rPr lang="en-US" sz="2800" dirty="0">
                <a:cs typeface="Times New Roman" charset="0"/>
              </a:rPr>
              <a:t>Sensitivity to number of histogram orientations</a:t>
            </a:r>
          </a:p>
        </p:txBody>
      </p:sp>
      <p:sp>
        <p:nvSpPr>
          <p:cNvPr id="1945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  <p:pic>
        <p:nvPicPr>
          <p:cNvPr id="19456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8" r="15873" b="3046"/>
          <a:stretch/>
        </p:blipFill>
        <p:spPr bwMode="auto">
          <a:xfrm>
            <a:off x="330929" y="685800"/>
            <a:ext cx="8385717" cy="519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081213" y="5900738"/>
            <a:ext cx="6386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/>
              <a:t>David G. Lowe, "Distinctive image features from scale-invariant </a:t>
            </a:r>
            <a:r>
              <a:rPr lang="en-US" sz="1200" dirty="0" err="1"/>
              <a:t>keypoints</a:t>
            </a:r>
            <a:r>
              <a:rPr lang="en-US" sz="1200" dirty="0"/>
              <a:t>," International Journal of Computer Vision, 60, 2 (2004), pp. 91-110</a:t>
            </a:r>
          </a:p>
        </p:txBody>
      </p:sp>
    </p:spTree>
    <p:extLst>
      <p:ext uri="{BB962C8B-B14F-4D97-AF65-F5344CB8AC3E}">
        <p14:creationId xmlns:p14="http://schemas.microsoft.com/office/powerpoint/2010/main" val="162684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58200" cy="838200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 charset="0"/>
              </a:rPr>
              <a:t>Feature stability to noise</a:t>
            </a:r>
          </a:p>
        </p:txBody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82000" cy="1676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cs typeface="Times New Roman" charset="0"/>
              </a:rPr>
              <a:t>Match features after random change in image scale &amp; orientation, with differing levels of image noise</a:t>
            </a:r>
          </a:p>
          <a:p>
            <a:pPr eaLnBrk="1" hangingPunct="1"/>
            <a:r>
              <a:rPr lang="en-US" sz="2400" dirty="0">
                <a:cs typeface="Times New Roman" charset="0"/>
              </a:rPr>
              <a:t>Find nearest neighbor in database of 30,000 features</a:t>
            </a:r>
          </a:p>
        </p:txBody>
      </p:sp>
      <p:graphicFrame>
        <p:nvGraphicFramePr>
          <p:cNvPr id="1955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44907"/>
              </p:ext>
            </p:extLst>
          </p:nvPr>
        </p:nvGraphicFramePr>
        <p:xfrm>
          <a:off x="1295400" y="2098675"/>
          <a:ext cx="5886450" cy="407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24" name="Bitmap Image" r:id="rId4" imgW="5504762" imgH="3809524" progId="Paint.Picture">
                  <p:embed/>
                </p:oleObj>
              </mc:Choice>
              <mc:Fallback>
                <p:oleObj name="Bitmap Image" r:id="rId4" imgW="5504762" imgH="38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098675"/>
                        <a:ext cx="5886450" cy="407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90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58200" cy="838200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 charset="0"/>
              </a:rPr>
              <a:t>Feature stability to affine change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82000" cy="1676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cs typeface="Times New Roman" charset="0"/>
              </a:rPr>
              <a:t>Match features after random change in image scale &amp; orientation, with 2% image noise, and affine distortion</a:t>
            </a:r>
          </a:p>
          <a:p>
            <a:pPr eaLnBrk="1" hangingPunct="1"/>
            <a:r>
              <a:rPr lang="en-US" sz="2400" dirty="0">
                <a:cs typeface="Times New Roman" charset="0"/>
              </a:rPr>
              <a:t>Find nearest neighbor in database of 30,000 features</a:t>
            </a:r>
          </a:p>
        </p:txBody>
      </p:sp>
      <p:pic>
        <p:nvPicPr>
          <p:cNvPr id="197636" name="Picture 4" descr="plot-ang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57400"/>
            <a:ext cx="6019800" cy="422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03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58200" cy="838200"/>
          </a:xfrm>
        </p:spPr>
        <p:txBody>
          <a:bodyPr/>
          <a:lstStyle/>
          <a:p>
            <a:pPr eaLnBrk="1" hangingPunct="1"/>
            <a:r>
              <a:rPr lang="en-US" dirty="0">
                <a:cs typeface="Times New Roman" charset="0"/>
              </a:rPr>
              <a:t>Distinctiveness of features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82000" cy="1676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cs typeface="Times New Roman" charset="0"/>
              </a:rPr>
              <a:t>Vary size of database of features, with 30 degree affine change, 2% image noise</a:t>
            </a:r>
          </a:p>
          <a:p>
            <a:pPr eaLnBrk="1" hangingPunct="1"/>
            <a:r>
              <a:rPr lang="en-US" sz="2400" dirty="0">
                <a:cs typeface="Times New Roman" charset="0"/>
              </a:rPr>
              <a:t>Measure % correct for single nearest neighbor match</a:t>
            </a:r>
          </a:p>
        </p:txBody>
      </p:sp>
      <p:pic>
        <p:nvPicPr>
          <p:cNvPr id="199684" name="Picture 4" descr="plot-data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57400"/>
            <a:ext cx="6048375" cy="423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32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itle 1"/>
          <p:cNvSpPr>
            <a:spLocks noGrp="1"/>
          </p:cNvSpPr>
          <p:nvPr>
            <p:ph type="title"/>
          </p:nvPr>
        </p:nvSpPr>
        <p:spPr>
          <a:xfrm>
            <a:off x="731838" y="-152400"/>
            <a:ext cx="7772400" cy="1143000"/>
          </a:xfrm>
        </p:spPr>
        <p:txBody>
          <a:bodyPr/>
          <a:lstStyle/>
          <a:p>
            <a:r>
              <a:rPr lang="en-US" sz="3200" dirty="0">
                <a:cs typeface="Times New Roman" charset="0"/>
              </a:rPr>
              <a:t>Ratio of distances reliable for matching</a:t>
            </a:r>
          </a:p>
        </p:txBody>
      </p:sp>
      <p:pic>
        <p:nvPicPr>
          <p:cNvPr id="201732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4" r="18474" b="2261"/>
          <a:stretch/>
        </p:blipFill>
        <p:spPr bwMode="auto">
          <a:xfrm>
            <a:off x="484188" y="1219200"/>
            <a:ext cx="7786081" cy="475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04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  <a:cs typeface="Times New Roman" charset="0"/>
            </a:endParaRPr>
          </a:p>
        </p:txBody>
      </p:sp>
      <p:pic>
        <p:nvPicPr>
          <p:cNvPr id="202756" name="Picture 4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5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quick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Local invariant features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Motivation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Requirements, invariances</a:t>
            </a:r>
          </a:p>
          <a:p>
            <a:r>
              <a:rPr lang="en-US" dirty="0" smtClean="0"/>
              <a:t>Keypoint localization</a:t>
            </a:r>
          </a:p>
          <a:p>
            <a:pPr lvl="1"/>
            <a:r>
              <a:rPr lang="en-US" dirty="0" smtClean="0"/>
              <a:t>Harris corner detector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56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4" name="Picture 4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8600" cy="67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2789238"/>
            <a:ext cx="5724525" cy="29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50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Nice SIFT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online </a:t>
            </a:r>
            <a:r>
              <a:rPr lang="en-US" dirty="0" err="1" smtClean="0"/>
              <a:t>tutorial:</a:t>
            </a:r>
            <a:r>
              <a:rPr lang="en-US" dirty="0" err="1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://www.aishack.in/2010/05/sift-scale-invariant-feature-transform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err="1" smtClean="0"/>
              <a:t>Wikipedia:</a:t>
            </a:r>
            <a:r>
              <a:rPr lang="en-US" dirty="0" err="1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://en.wikipedia.org/wiki/Scale-</a:t>
            </a:r>
            <a:r>
              <a:rPr lang="en-US" dirty="0" smtClean="0">
                <a:hlinkClick r:id="rId3"/>
              </a:rPr>
              <a:t>invariant_feature_transform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82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Automatic </a:t>
            </a:r>
            <a:r>
              <a:rPr lang="en-US" dirty="0" err="1"/>
              <a:t>mosaicing</a:t>
            </a:r>
            <a:endParaRPr lang="en-US" dirty="0"/>
          </a:p>
        </p:txBody>
      </p:sp>
      <p:grpSp>
        <p:nvGrpSpPr>
          <p:cNvPr id="407554" name="Group 11"/>
          <p:cNvGrpSpPr>
            <a:grpSpLocks/>
          </p:cNvGrpSpPr>
          <p:nvPr/>
        </p:nvGrpSpPr>
        <p:grpSpPr bwMode="auto">
          <a:xfrm>
            <a:off x="1905000" y="1173163"/>
            <a:ext cx="5257800" cy="4724400"/>
            <a:chOff x="1104" y="528"/>
            <a:chExt cx="3552" cy="3264"/>
          </a:xfrm>
        </p:grpSpPr>
        <p:graphicFrame>
          <p:nvGraphicFramePr>
            <p:cNvPr id="407556" name="Object 7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925" name="Bitmap Image" r:id="rId4" imgW="11447619" imgH="4123810" progId="PBrush">
                    <p:embed/>
                  </p:oleObj>
                </mc:Choice>
                <mc:Fallback>
                  <p:oleObj name="Bitmap Image" r:id="rId4" imgW="11447619" imgH="4123810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07557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7558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7555" name="Rectangle 8"/>
          <p:cNvSpPr>
            <a:spLocks noChangeArrowheads="1"/>
          </p:cNvSpPr>
          <p:nvPr/>
        </p:nvSpPr>
        <p:spPr bwMode="auto">
          <a:xfrm>
            <a:off x="1676400" y="5973763"/>
            <a:ext cx="5867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BBE0E3"/>
              </a:buClr>
              <a:buSzPct val="65000"/>
              <a:buFont typeface="Wingdings" charset="0"/>
              <a:buNone/>
            </a:pPr>
            <a:r>
              <a:rPr lang="en-US" altLang="ko-KR" dirty="0">
                <a:solidFill>
                  <a:srgbClr val="000000"/>
                </a:solidFill>
                <a:ea typeface="Gulim" charset="0"/>
                <a:cs typeface="Gulim" charset="0"/>
                <a:hlinkClick r:id="rId8"/>
              </a:rPr>
              <a:t>http://www.cs.ubc.ca/~mbrown/autostitch/autostitch.html</a:t>
            </a:r>
            <a:endParaRPr lang="en-US" altLang="ko-KR" dirty="0">
              <a:solidFill>
                <a:srgbClr val="000000"/>
              </a:solidFill>
              <a:ea typeface="Gulim" charset="0"/>
              <a:cs typeface="Gulim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2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Wide baseline stereo</a:t>
            </a:r>
          </a:p>
        </p:txBody>
      </p:sp>
      <p:pic>
        <p:nvPicPr>
          <p:cNvPr id="409602" name="Picture 3" descr="wide_baseline_ster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401763"/>
            <a:ext cx="86487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03" name="Text Box 4"/>
          <p:cNvSpPr txBox="1">
            <a:spLocks noChangeArrowheads="1"/>
          </p:cNvSpPr>
          <p:nvPr/>
        </p:nvSpPr>
        <p:spPr bwMode="auto">
          <a:xfrm>
            <a:off x="3851275" y="6019800"/>
            <a:ext cx="525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[Image from T. </a:t>
            </a:r>
            <a:r>
              <a:rPr lang="en-US" sz="1400" dirty="0" err="1">
                <a:solidFill>
                  <a:srgbClr val="000000"/>
                </a:solidFill>
                <a:latin typeface="+mn-lt"/>
              </a:rPr>
              <a:t>Tuytelaars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 ECCV 2006 tutorial]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61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/>
              <a:t>Recognition of specific objects, scenes</a:t>
            </a:r>
          </a:p>
        </p:txBody>
      </p:sp>
      <p:pic>
        <p:nvPicPr>
          <p:cNvPr id="411650" name="Picture 3" descr="recognition_specif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62" b="16623"/>
          <a:stretch>
            <a:fillRect/>
          </a:stretch>
        </p:blipFill>
        <p:spPr bwMode="auto">
          <a:xfrm>
            <a:off x="1008063" y="3052762"/>
            <a:ext cx="3344862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1" name="Text Box 4"/>
          <p:cNvSpPr txBox="1">
            <a:spLocks noChangeArrowheads="1"/>
          </p:cNvSpPr>
          <p:nvPr/>
        </p:nvSpPr>
        <p:spPr bwMode="auto">
          <a:xfrm>
            <a:off x="1403350" y="5932487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411652" name="Text Box 5"/>
          <p:cNvSpPr txBox="1">
            <a:spLocks noChangeArrowheads="1"/>
          </p:cNvSpPr>
          <p:nvPr/>
        </p:nvSpPr>
        <p:spPr bwMode="auto">
          <a:xfrm>
            <a:off x="5105400" y="5918200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411653" name="Picture 6" descr="recognition_specif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8" b="16623"/>
          <a:stretch>
            <a:fillRect/>
          </a:stretch>
        </p:blipFill>
        <p:spPr bwMode="auto">
          <a:xfrm>
            <a:off x="5308600" y="3516312"/>
            <a:ext cx="2503488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54" name="Picture 7" descr="schmid_di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655" name="Rectangle 8"/>
          <p:cNvSpPr>
            <a:spLocks noChangeArrowheads="1"/>
          </p:cNvSpPr>
          <p:nvPr/>
        </p:nvSpPr>
        <p:spPr bwMode="auto">
          <a:xfrm>
            <a:off x="2519363" y="3021013"/>
            <a:ext cx="2006600" cy="865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1657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411658" name="Picture 11" descr="groundho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1220788"/>
            <a:ext cx="1627187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59" name="Picture 12" descr="groundhog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60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6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89088" y="168275"/>
            <a:ext cx="608647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/>
              <a:t>Applications of local invariant features</a:t>
            </a:r>
          </a:p>
        </p:txBody>
      </p:sp>
      <p:sp>
        <p:nvSpPr>
          <p:cNvPr id="4055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088" y="163988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Wide baseline stereo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Motion tracking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/>
              <a:t>Panoramas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Mobile robot navigation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3D reconstruction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Recognition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…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33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Scale invariant region selection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Automatic scale selection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Difference-of-Gaussian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DoG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 detector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SIFT: an image region descriptor</a:t>
            </a:r>
          </a:p>
          <a:p>
            <a:r>
              <a:rPr lang="en-US" dirty="0" err="1" smtClean="0"/>
              <a:t>HoG</a:t>
            </a:r>
            <a:r>
              <a:rPr lang="en-US" dirty="0" smtClean="0"/>
              <a:t>: another image descriptor</a:t>
            </a:r>
            <a:endParaRPr lang="en-US" dirty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Application: Panorama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2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 of Oriented Gradients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Find robust feature set that allows object form to be discriminated. </a:t>
            </a:r>
          </a:p>
          <a:p>
            <a:r>
              <a:rPr lang="en-US" dirty="0" smtClean="0"/>
              <a:t>Challenges </a:t>
            </a:r>
          </a:p>
          <a:p>
            <a:pPr lvl="1"/>
            <a:r>
              <a:rPr lang="en-US" dirty="0" smtClean="0"/>
              <a:t>Wide </a:t>
            </a:r>
            <a:r>
              <a:rPr lang="en-US" dirty="0"/>
              <a:t>range of pose and large variations in appearances </a:t>
            </a:r>
          </a:p>
          <a:p>
            <a:pPr lvl="1"/>
            <a:r>
              <a:rPr lang="en-US" dirty="0" smtClean="0"/>
              <a:t>Cluttered </a:t>
            </a:r>
            <a:r>
              <a:rPr lang="en-US" dirty="0"/>
              <a:t>backgrounds under different </a:t>
            </a:r>
            <a:r>
              <a:rPr lang="en-US" dirty="0" smtClean="0"/>
              <a:t>illumination</a:t>
            </a:r>
          </a:p>
          <a:p>
            <a:pPr lvl="1"/>
            <a:r>
              <a:rPr lang="en-US" dirty="0" smtClean="0"/>
              <a:t>“Speed</a:t>
            </a:r>
            <a:r>
              <a:rPr lang="en-US" dirty="0"/>
              <a:t>” for mobile vision </a:t>
            </a:r>
          </a:p>
          <a:p>
            <a:r>
              <a:rPr lang="en-US" dirty="0" smtClean="0"/>
              <a:t>References </a:t>
            </a:r>
          </a:p>
          <a:p>
            <a:pPr lvl="2"/>
            <a:r>
              <a:rPr lang="en-US" dirty="0" smtClean="0"/>
              <a:t>[</a:t>
            </a:r>
            <a:r>
              <a:rPr lang="en-US" dirty="0"/>
              <a:t>1] N. </a:t>
            </a:r>
            <a:r>
              <a:rPr lang="en-US" dirty="0" err="1"/>
              <a:t>Dalal</a:t>
            </a:r>
            <a:r>
              <a:rPr lang="en-US" dirty="0"/>
              <a:t> and B. </a:t>
            </a:r>
            <a:r>
              <a:rPr lang="en-US" dirty="0" err="1"/>
              <a:t>Triggs</a:t>
            </a:r>
            <a:r>
              <a:rPr lang="en-US" dirty="0"/>
              <a:t>. Histograms of Oriented Gradients for Human Detection. In CVPR, pages 886-893, 2005 </a:t>
            </a:r>
            <a:endParaRPr lang="en-US" dirty="0" smtClean="0"/>
          </a:p>
          <a:p>
            <a:pPr lvl="2"/>
            <a:r>
              <a:rPr lang="en-US" dirty="0" smtClean="0"/>
              <a:t>[</a:t>
            </a:r>
            <a:r>
              <a:rPr lang="en-US" dirty="0"/>
              <a:t>2] Chandrasekhar et al. </a:t>
            </a:r>
            <a:r>
              <a:rPr lang="en-US" dirty="0" err="1"/>
              <a:t>CHoG</a:t>
            </a:r>
            <a:r>
              <a:rPr lang="en-US" dirty="0"/>
              <a:t>: Compressed Histogram of Gradients - A low bit rate feature descriptor, CVPR 2009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22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70332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4" r="1879" b="12440"/>
          <a:stretch/>
        </p:blipFill>
        <p:spPr>
          <a:xfrm>
            <a:off x="4421837" y="10"/>
            <a:ext cx="4722163" cy="635634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Histogram of Oriented Gradients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>
            <a:normAutofit/>
          </a:bodyPr>
          <a:lstStyle/>
          <a:p>
            <a:r>
              <a:rPr lang="en-US" sz="1600"/>
              <a:t>Local object appearance and shape can often be characterized rather well by the distribution of local intensity gradients or edge directions.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1490" y="6037262"/>
            <a:ext cx="20574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206365" y="6356350"/>
            <a:ext cx="874395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F7DC490-98B8-074B-BB30-37775A2447EF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12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" r="3" b="3"/>
          <a:stretch/>
        </p:blipFill>
        <p:spPr>
          <a:xfrm>
            <a:off x="5667306" y="640082"/>
            <a:ext cx="2996946" cy="557783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" y="629266"/>
            <a:ext cx="4939869" cy="1676603"/>
          </a:xfrm>
        </p:spPr>
        <p:txBody>
          <a:bodyPr>
            <a:normAutofit/>
          </a:bodyPr>
          <a:lstStyle/>
          <a:p>
            <a:r>
              <a:rPr lang="en-US" dirty="0"/>
              <a:t>Histogram of </a:t>
            </a:r>
            <a:r>
              <a:rPr lang="en-US" dirty="0" smtClean="0"/>
              <a:t>Oriented Gradients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97" y="2438400"/>
            <a:ext cx="4939867" cy="3785419"/>
          </a:xfrm>
        </p:spPr>
        <p:txBody>
          <a:bodyPr>
            <a:normAutofit/>
          </a:bodyPr>
          <a:lstStyle/>
          <a:p>
            <a:r>
              <a:rPr lang="en-US" sz="2100" dirty="0"/>
              <a:t>Dividing the image window into small spatial regions (cells) </a:t>
            </a:r>
          </a:p>
          <a:p>
            <a:r>
              <a:rPr lang="en-US" sz="2100" dirty="0"/>
              <a:t>Cells can be either rectangle or radial. </a:t>
            </a:r>
          </a:p>
          <a:p>
            <a:r>
              <a:rPr lang="en-US" sz="2100" dirty="0"/>
              <a:t>Each cell accumulating a weighted local 1-D histogram of gradient directions over the pixels of the cell.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20574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F7DC490-98B8-074B-BB30-37775A2447EF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Quick review: Harris Corner Detector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204450" y="1905000"/>
            <a:ext cx="2438400" cy="3333750"/>
            <a:chOff x="2160" y="1824"/>
            <a:chExt cx="1536" cy="2100"/>
          </a:xfrm>
        </p:grpSpPr>
        <p:pic>
          <p:nvPicPr>
            <p:cNvPr id="6" name="Picture 5" descr="corn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r>
                <a:rPr lang="en-US">
                  <a:solidFill>
                    <a:srgbClr val="003399"/>
                  </a:solidFill>
                  <a:cs typeface="Times New Roman" pitchFamily="18" charset="0"/>
                </a:rPr>
                <a:t>“edge”</a:t>
              </a:r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:</a:t>
              </a:r>
              <a:br>
                <a:rPr lang="en-US">
                  <a:solidFill>
                    <a:srgbClr val="000000"/>
                  </a:solidFill>
                  <a:cs typeface="Times New Roman" pitchFamily="18" charset="0"/>
                </a:rPr>
              </a:br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no change along the edge direction</a:t>
              </a:r>
              <a:endParaRPr lang="ru-RU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795250" y="1905000"/>
            <a:ext cx="2667000" cy="3333750"/>
            <a:chOff x="3792" y="1824"/>
            <a:chExt cx="1680" cy="2100"/>
          </a:xfrm>
        </p:grpSpPr>
        <p:pic>
          <p:nvPicPr>
            <p:cNvPr id="11" name="Picture 10" descr="corn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r>
                <a:rPr lang="en-US">
                  <a:solidFill>
                    <a:srgbClr val="003399"/>
                  </a:solidFill>
                  <a:cs typeface="Times New Roman" pitchFamily="18" charset="0"/>
                </a:rPr>
                <a:t>“corner”</a:t>
              </a:r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:</a:t>
              </a:r>
              <a:br>
                <a:rPr lang="en-US">
                  <a:solidFill>
                    <a:srgbClr val="000000"/>
                  </a:solidFill>
                  <a:cs typeface="Times New Roman" pitchFamily="18" charset="0"/>
                </a:rPr>
              </a:br>
              <a:r>
                <a:rPr lang="en-US">
                  <a:solidFill>
                    <a:srgbClr val="000000"/>
                  </a:solidFill>
                  <a:cs typeface="Times New Roman" pitchFamily="18" charset="0"/>
                </a:rPr>
                <a:t>significant change in all directions</a:t>
              </a:r>
              <a:endParaRPr lang="ru-RU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537450" y="1905000"/>
            <a:ext cx="2362200" cy="3333750"/>
            <a:chOff x="480" y="1824"/>
            <a:chExt cx="1488" cy="2100"/>
          </a:xfrm>
        </p:grpSpPr>
        <p:pic>
          <p:nvPicPr>
            <p:cNvPr id="19" name="Picture 18" descr="corn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1pPr>
              <a:lvl2pPr marL="742950" indent="-28575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2pPr>
              <a:lvl3pPr marL="11430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3pPr>
              <a:lvl4pPr marL="16002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4pPr>
              <a:lvl5pPr marL="2057400" indent="-228600"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Trebuchet MS" pitchFamily="34" charset="0"/>
                </a:defRPr>
              </a:lvl9pPr>
            </a:lstStyle>
            <a:p>
              <a:r>
                <a:rPr lang="en-US" dirty="0">
                  <a:solidFill>
                    <a:srgbClr val="003399"/>
                  </a:solidFill>
                  <a:cs typeface="Times New Roman" pitchFamily="18" charset="0"/>
                </a:rPr>
                <a:t>“flat”</a:t>
              </a:r>
              <a:r>
                <a:rPr lang="en-US" dirty="0">
                  <a:solidFill>
                    <a:srgbClr val="000000"/>
                  </a:solidFill>
                  <a:cs typeface="Times New Roman" pitchFamily="18" charset="0"/>
                </a:rPr>
                <a:t> region:</a:t>
              </a:r>
              <a:br>
                <a:rPr lang="en-US" dirty="0">
                  <a:solidFill>
                    <a:srgbClr val="000000"/>
                  </a:solidFill>
                  <a:cs typeface="Times New Roman" pitchFamily="18" charset="0"/>
                </a:rPr>
              </a:br>
              <a:r>
                <a:rPr lang="en-US" dirty="0">
                  <a:solidFill>
                    <a:srgbClr val="000000"/>
                  </a:solidFill>
                  <a:cs typeface="Times New Roman" pitchFamily="18" charset="0"/>
                </a:rPr>
                <a:t>no change in all directions</a:t>
              </a:r>
              <a:endParaRPr lang="ru-RU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19"/>
          <p:cNvSpPr txBox="1">
            <a:spLocks noChangeArrowheads="1"/>
          </p:cNvSpPr>
          <p:nvPr/>
        </p:nvSpPr>
        <p:spPr bwMode="auto">
          <a:xfrm rot="16200000">
            <a:off x="7851146" y="5062635"/>
            <a:ext cx="22779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</a:t>
            </a:r>
            <a:r>
              <a:rPr lang="en-US" sz="1400" b="0" dirty="0" err="1" smtClean="0">
                <a:solidFill>
                  <a:srgbClr val="000000"/>
                </a:solidFill>
              </a:rPr>
              <a:t>Alyosha</a:t>
            </a:r>
            <a:r>
              <a:rPr lang="en-US" sz="1400" b="0" dirty="0" smtClean="0">
                <a:solidFill>
                  <a:srgbClr val="000000"/>
                </a:solidFill>
              </a:rPr>
              <a:t> </a:t>
            </a:r>
            <a:r>
              <a:rPr lang="en-US" sz="1400" b="0" dirty="0" err="1" smtClean="0">
                <a:solidFill>
                  <a:srgbClr val="000000"/>
                </a:solidFill>
              </a:rPr>
              <a:t>Efros</a:t>
            </a:r>
            <a:endParaRPr lang="de-CH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42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 of Oriented Gradients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78627"/>
            <a:ext cx="8229600" cy="356910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60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 of Oriented Gradients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45" y="1600200"/>
            <a:ext cx="7756110" cy="4525963"/>
          </a:xfrm>
        </p:spPr>
      </p:pic>
    </p:spTree>
    <p:extLst>
      <p:ext uri="{BB962C8B-B14F-4D97-AF65-F5344CB8AC3E}">
        <p14:creationId xmlns:p14="http://schemas.microsoft.com/office/powerpoint/2010/main" val="63739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336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For better invariance to illumination and shadowing. it is useful to contrast-normalize the local responses before using them. </a:t>
            </a:r>
          </a:p>
          <a:p>
            <a:r>
              <a:rPr lang="en-US" dirty="0" smtClean="0"/>
              <a:t>Accumulate </a:t>
            </a:r>
            <a:r>
              <a:rPr lang="en-US" dirty="0"/>
              <a:t>local histogram “energy” over a larger regions (“blocks”) to normalize all of the cells in the block.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3733801"/>
            <a:ext cx="5867400" cy="221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1143000"/>
          </a:xfrm>
        </p:spPr>
        <p:txBody>
          <a:bodyPr/>
          <a:lstStyle/>
          <a:p>
            <a:r>
              <a:rPr lang="en-US" dirty="0" smtClean="0"/>
              <a:t>Visualizing </a:t>
            </a:r>
            <a:r>
              <a:rPr lang="en-US" dirty="0" err="1" smtClean="0"/>
              <a:t>HoG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697163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Average </a:t>
            </a:r>
            <a:r>
              <a:rPr lang="en-US" dirty="0"/>
              <a:t>gradient over positive examples 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Maximum </a:t>
            </a:r>
            <a:r>
              <a:rPr lang="en-US" dirty="0"/>
              <a:t>positive </a:t>
            </a:r>
            <a:r>
              <a:rPr lang="en-US" dirty="0" smtClean="0"/>
              <a:t>weight </a:t>
            </a:r>
            <a:r>
              <a:rPr lang="en-US" dirty="0"/>
              <a:t>in each block 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Maximum </a:t>
            </a:r>
            <a:r>
              <a:rPr lang="en-US" dirty="0"/>
              <a:t>negative </a:t>
            </a:r>
            <a:r>
              <a:rPr lang="en-US" dirty="0" smtClean="0"/>
              <a:t>weight </a:t>
            </a:r>
            <a:r>
              <a:rPr lang="en-US" dirty="0"/>
              <a:t>in each block 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A </a:t>
            </a:r>
            <a:r>
              <a:rPr lang="en-US" dirty="0"/>
              <a:t>test image 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It’s </a:t>
            </a:r>
            <a:r>
              <a:rPr lang="en-US" dirty="0"/>
              <a:t>R-HOG descriptor 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R-HOG </a:t>
            </a:r>
            <a:r>
              <a:rPr lang="en-US" dirty="0"/>
              <a:t>descriptor weighted by positive </a:t>
            </a:r>
            <a:r>
              <a:rPr lang="en-US" dirty="0" smtClean="0"/>
              <a:t>weights </a:t>
            </a:r>
            <a:endParaRPr lang="en-US" dirty="0"/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R-HOG </a:t>
            </a:r>
            <a:r>
              <a:rPr lang="en-US" dirty="0"/>
              <a:t>descriptor weighted by negative </a:t>
            </a:r>
            <a:r>
              <a:rPr lang="en-US" dirty="0" smtClean="0"/>
              <a:t>weights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60"/>
          <a:stretch/>
        </p:blipFill>
        <p:spPr>
          <a:xfrm>
            <a:off x="1219201" y="1219200"/>
            <a:ext cx="2895600" cy="209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4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1143000"/>
          </a:xfrm>
        </p:spPr>
        <p:txBody>
          <a:bodyPr/>
          <a:lstStyle/>
          <a:p>
            <a:r>
              <a:rPr lang="en-US" dirty="0" smtClean="0"/>
              <a:t>Visualizing </a:t>
            </a:r>
            <a:r>
              <a:rPr lang="en-US" dirty="0" err="1" smtClean="0"/>
              <a:t>HoG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697163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Average </a:t>
            </a:r>
            <a:r>
              <a:rPr lang="en-US" dirty="0"/>
              <a:t>gradient over positive examples 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Maximum </a:t>
            </a:r>
            <a:r>
              <a:rPr lang="en-US" dirty="0"/>
              <a:t>positive </a:t>
            </a:r>
            <a:r>
              <a:rPr lang="en-US" dirty="0" smtClean="0"/>
              <a:t>weight </a:t>
            </a:r>
            <a:r>
              <a:rPr lang="en-US" dirty="0"/>
              <a:t>in each block 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Maximum </a:t>
            </a:r>
            <a:r>
              <a:rPr lang="en-US" dirty="0"/>
              <a:t>negative </a:t>
            </a:r>
            <a:r>
              <a:rPr lang="en-US" dirty="0" smtClean="0"/>
              <a:t>weight </a:t>
            </a:r>
            <a:r>
              <a:rPr lang="en-US" dirty="0"/>
              <a:t>in each block 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A </a:t>
            </a:r>
            <a:r>
              <a:rPr lang="en-US" dirty="0"/>
              <a:t>test image 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It’s </a:t>
            </a:r>
            <a:r>
              <a:rPr lang="en-US" dirty="0"/>
              <a:t>R-HOG descriptor 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R-HOG </a:t>
            </a:r>
            <a:r>
              <a:rPr lang="en-US" dirty="0"/>
              <a:t>descriptor weighted by positive </a:t>
            </a:r>
            <a:r>
              <a:rPr lang="en-US" dirty="0" smtClean="0"/>
              <a:t>weights </a:t>
            </a:r>
            <a:endParaRPr lang="en-US" dirty="0"/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R-HOG </a:t>
            </a:r>
            <a:r>
              <a:rPr lang="en-US" dirty="0"/>
              <a:t>descriptor weighted by negative </a:t>
            </a:r>
            <a:r>
              <a:rPr lang="en-US" dirty="0" smtClean="0"/>
              <a:t>weights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6712049" cy="209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3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1143000"/>
          </a:xfrm>
        </p:spPr>
        <p:txBody>
          <a:bodyPr/>
          <a:lstStyle/>
          <a:p>
            <a:r>
              <a:rPr lang="en-US" dirty="0" smtClean="0"/>
              <a:t>Visualizing </a:t>
            </a:r>
            <a:r>
              <a:rPr lang="en-US" dirty="0" err="1" smtClean="0"/>
              <a:t>HoG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9872"/>
            <a:ext cx="8229600" cy="3006619"/>
          </a:xfrm>
        </p:spPr>
      </p:pic>
    </p:spTree>
    <p:extLst>
      <p:ext uri="{BB962C8B-B14F-4D97-AF65-F5344CB8AC3E}">
        <p14:creationId xmlns:p14="http://schemas.microsoft.com/office/powerpoint/2010/main" val="72636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 between </a:t>
            </a:r>
            <a:r>
              <a:rPr lang="en-US" dirty="0" err="1" smtClean="0"/>
              <a:t>HoG</a:t>
            </a:r>
            <a:r>
              <a:rPr lang="en-US" dirty="0" smtClean="0"/>
              <a:t> and SIFT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HoG</a:t>
            </a:r>
            <a:r>
              <a:rPr lang="en-US" dirty="0" smtClean="0"/>
              <a:t> is usually used to describe entire images. SIFT is used for key point matching</a:t>
            </a:r>
          </a:p>
          <a:p>
            <a:r>
              <a:rPr lang="en-US" dirty="0" smtClean="0"/>
              <a:t>SIFT </a:t>
            </a:r>
            <a:r>
              <a:rPr lang="en-US" dirty="0" err="1" smtClean="0"/>
              <a:t>histrograms</a:t>
            </a:r>
            <a:r>
              <a:rPr lang="en-US" dirty="0" smtClean="0"/>
              <a:t> are oriented towards the dominant gradient. </a:t>
            </a:r>
            <a:r>
              <a:rPr lang="en-US" dirty="0" err="1" smtClean="0"/>
              <a:t>HoG</a:t>
            </a:r>
            <a:r>
              <a:rPr lang="en-US" dirty="0" smtClean="0"/>
              <a:t> is not.</a:t>
            </a:r>
          </a:p>
          <a:p>
            <a:r>
              <a:rPr lang="en-US" dirty="0" err="1" smtClean="0"/>
              <a:t>HoG</a:t>
            </a:r>
            <a:r>
              <a:rPr lang="en-US" dirty="0" smtClean="0"/>
              <a:t> gradients are normalized using neighborhood bins.</a:t>
            </a:r>
          </a:p>
          <a:p>
            <a:r>
              <a:rPr lang="en-US" dirty="0" smtClean="0"/>
              <a:t>SIFT descriptors use varying scales to compute multiple descriptors.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11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Scale invariant region selection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Automatic scale selection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Difference-of-Gaussian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DoG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 detector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SIFT: an image region descriptor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HoG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: another image descriptor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/>
              <a:t>Application: Panorama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40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Application: Image Stitching</a:t>
            </a:r>
            <a:endParaRPr lang="de-CH" dirty="0" smtClean="0"/>
          </a:p>
        </p:txBody>
      </p:sp>
      <p:grpSp>
        <p:nvGrpSpPr>
          <p:cNvPr id="64518" name="Group 4"/>
          <p:cNvGrpSpPr>
            <a:grpSpLocks/>
          </p:cNvGrpSpPr>
          <p:nvPr/>
        </p:nvGrpSpPr>
        <p:grpSpPr bwMode="auto">
          <a:xfrm>
            <a:off x="1066800" y="1717675"/>
            <a:ext cx="7486650" cy="2660650"/>
            <a:chOff x="516" y="2164"/>
            <a:chExt cx="4716" cy="1676"/>
          </a:xfrm>
        </p:grpSpPr>
        <p:pic>
          <p:nvPicPr>
            <p:cNvPr id="64520" name="Picture 5" descr="image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" y="2164"/>
              <a:ext cx="2316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1" name="Picture 6" descr="image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" y="2164"/>
              <a:ext cx="2316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519" name="TextBox 19"/>
          <p:cNvSpPr txBox="1">
            <a:spLocks noChangeArrowheads="1"/>
          </p:cNvSpPr>
          <p:nvPr/>
        </p:nvSpPr>
        <p:spPr bwMode="auto">
          <a:xfrm rot="16200000">
            <a:off x="7169944" y="4409281"/>
            <a:ext cx="3640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Darya </a:t>
            </a:r>
            <a:r>
              <a:rPr lang="en-US" sz="1400" b="0" dirty="0" err="1">
                <a:solidFill>
                  <a:srgbClr val="000000"/>
                </a:solidFill>
              </a:rPr>
              <a:t>Frolova</a:t>
            </a:r>
            <a:r>
              <a:rPr lang="en-US" sz="1400" b="0" dirty="0">
                <a:solidFill>
                  <a:srgbClr val="000000"/>
                </a:solidFill>
              </a:rPr>
              <a:t>, Denis </a:t>
            </a:r>
            <a:r>
              <a:rPr lang="en-US" sz="1400" b="0" dirty="0" err="1">
                <a:solidFill>
                  <a:srgbClr val="000000"/>
                </a:solidFill>
              </a:rPr>
              <a:t>Simakov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6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Application: Image Stitching</a:t>
            </a:r>
            <a:endParaRPr lang="de-CH" dirty="0" smtClean="0"/>
          </a:p>
        </p:txBody>
      </p:sp>
      <p:grpSp>
        <p:nvGrpSpPr>
          <p:cNvPr id="65543" name="Group 2"/>
          <p:cNvGrpSpPr>
            <a:grpSpLocks/>
          </p:cNvGrpSpPr>
          <p:nvPr/>
        </p:nvGrpSpPr>
        <p:grpSpPr bwMode="auto">
          <a:xfrm>
            <a:off x="1068388" y="1717675"/>
            <a:ext cx="7485062" cy="2663825"/>
            <a:chOff x="528" y="2472"/>
            <a:chExt cx="4715" cy="1678"/>
          </a:xfrm>
        </p:grpSpPr>
        <p:pic>
          <p:nvPicPr>
            <p:cNvPr id="65544" name="Picture 3" descr="SIFT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472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5" name="Picture 4" descr="SIFT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472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19"/>
          <p:cNvSpPr txBox="1">
            <a:spLocks noChangeArrowheads="1"/>
          </p:cNvSpPr>
          <p:nvPr/>
        </p:nvSpPr>
        <p:spPr bwMode="auto">
          <a:xfrm rot="16200000">
            <a:off x="7169944" y="4409281"/>
            <a:ext cx="3640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Darya </a:t>
            </a:r>
            <a:r>
              <a:rPr lang="en-US" sz="1400" b="0" dirty="0" err="1">
                <a:solidFill>
                  <a:srgbClr val="000000"/>
                </a:solidFill>
              </a:rPr>
              <a:t>Frolova</a:t>
            </a:r>
            <a:r>
              <a:rPr lang="en-US" sz="1400" b="0" dirty="0">
                <a:solidFill>
                  <a:srgbClr val="000000"/>
                </a:solidFill>
              </a:rPr>
              <a:t>, Denis </a:t>
            </a:r>
            <a:r>
              <a:rPr lang="en-US" sz="1400" b="0" dirty="0" err="1">
                <a:solidFill>
                  <a:srgbClr val="000000"/>
                </a:solidFill>
              </a:rPr>
              <a:t>Simakov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4618037"/>
            <a:ext cx="8229600" cy="17065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Procedure:</a:t>
            </a:r>
          </a:p>
          <a:p>
            <a:pPr lvl="1"/>
            <a:r>
              <a:rPr lang="en-US" dirty="0" smtClean="0"/>
              <a:t>Detect feature points in both images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Find corresponding pairs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Use these pairs to align the images</a:t>
            </a:r>
            <a:endParaRPr lang="de-CH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8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Quick review: Harris Corner Detector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mtClean="0"/>
          </a:p>
          <a:p>
            <a:endParaRPr lang="en-US" smtClean="0"/>
          </a:p>
          <a:p>
            <a:pPr>
              <a:buFontTx/>
              <a:buNone/>
            </a:pPr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Fast approximation</a:t>
            </a:r>
          </a:p>
          <a:p>
            <a:pPr lvl="1"/>
            <a:r>
              <a:rPr lang="en-US" smtClean="0"/>
              <a:t>Avoid computing the</a:t>
            </a:r>
            <a:br>
              <a:rPr lang="en-US" smtClean="0"/>
            </a:br>
            <a:r>
              <a:rPr lang="en-US" smtClean="0"/>
              <a:t>eigenvalues</a:t>
            </a:r>
          </a:p>
          <a:p>
            <a:pPr lvl="1"/>
            <a:r>
              <a:rPr lang="el-GR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α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: constant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(0.04 to 0.06)</a:t>
            </a:r>
            <a:endParaRPr lang="el-GR" smtClean="0">
              <a:solidFill>
                <a:srgbClr val="000000"/>
              </a:solidFill>
              <a:cs typeface="Arial" pitchFamily="34" charset="0"/>
            </a:endParaRPr>
          </a:p>
          <a:p>
            <a:pPr lvl="1"/>
            <a:endParaRPr lang="de-CH" dirty="0" smtClean="0"/>
          </a:p>
        </p:txBody>
      </p:sp>
      <p:graphicFrame>
        <p:nvGraphicFramePr>
          <p:cNvPr id="2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8252970"/>
              </p:ext>
            </p:extLst>
          </p:nvPr>
        </p:nvGraphicFramePr>
        <p:xfrm>
          <a:off x="1138238" y="1141413"/>
          <a:ext cx="689927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Equation" r:id="rId3" imgW="2755900" imgH="228600" progId="Equation.3">
                  <p:embed/>
                </p:oleObj>
              </mc:Choice>
              <mc:Fallback>
                <p:oleObj name="Equation" r:id="rId3" imgW="2755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238" y="1141413"/>
                        <a:ext cx="6899275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19"/>
          <p:cNvSpPr txBox="1">
            <a:spLocks noChangeArrowheads="1"/>
          </p:cNvSpPr>
          <p:nvPr/>
        </p:nvSpPr>
        <p:spPr bwMode="auto">
          <a:xfrm rot="16200000">
            <a:off x="-1112371" y="4905375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4038600" y="1858963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" name="Freeform 7"/>
          <p:cNvSpPr>
            <a:spLocks/>
          </p:cNvSpPr>
          <p:nvPr/>
        </p:nvSpPr>
        <p:spPr bwMode="auto">
          <a:xfrm>
            <a:off x="4495800" y="1858963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2147483647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2147483647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rgbClr val="00CC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AutoShape 8"/>
          <p:cNvSpPr>
            <a:spLocks noChangeArrowheads="1"/>
          </p:cNvSpPr>
          <p:nvPr/>
        </p:nvSpPr>
        <p:spPr bwMode="auto">
          <a:xfrm>
            <a:off x="4038600" y="4449763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5667375" y="2468563"/>
            <a:ext cx="13509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33CC"/>
                </a:solidFill>
                <a:cs typeface="Times New Roman" pitchFamily="18" charset="0"/>
                <a:sym typeface="Symbol" pitchFamily="18" charset="2"/>
              </a:rPr>
              <a:t>“Corner”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θ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&gt; 0</a:t>
            </a:r>
            <a:endParaRPr lang="ru-RU" sz="18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7162800" y="5360988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33CC"/>
                </a:solidFill>
                <a:cs typeface="Times New Roman" pitchFamily="18" charset="0"/>
                <a:sym typeface="Symbol" pitchFamily="18" charset="2"/>
              </a:rPr>
              <a:t>“Edge” </a:t>
            </a:r>
            <a:r>
              <a:rPr lang="en-US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/>
            </a:r>
            <a:br>
              <a:rPr lang="en-US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r>
              <a:rPr lang="en-US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θ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&lt; 0</a:t>
            </a:r>
            <a:endParaRPr lang="ru-RU" sz="1800" b="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4114800" y="2060575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33CC"/>
                </a:solidFill>
                <a:cs typeface="Times New Roman" pitchFamily="18" charset="0"/>
                <a:sym typeface="Symbol" pitchFamily="18" charset="2"/>
              </a:rPr>
              <a:t>“Edge”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/>
            </a:r>
            <a:b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b="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θ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&lt; 0</a:t>
            </a:r>
            <a:endParaRPr lang="ru-RU" sz="1800" b="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3962400" y="5287963"/>
            <a:ext cx="121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33CC"/>
                </a:solidFill>
                <a:cs typeface="Times New Roman" pitchFamily="18" charset="0"/>
                <a:sym typeface="Symbol" pitchFamily="18" charset="2"/>
              </a:rPr>
              <a:t>“Flat” region</a:t>
            </a:r>
            <a:endParaRPr lang="ru-RU">
              <a:solidFill>
                <a:srgbClr val="0033CC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7" name="Oval 15"/>
          <p:cNvSpPr>
            <a:spLocks noChangeArrowheads="1"/>
          </p:cNvSpPr>
          <p:nvPr/>
        </p:nvSpPr>
        <p:spPr bwMode="auto">
          <a:xfrm>
            <a:off x="6934200" y="2239963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" name="Oval 16"/>
          <p:cNvSpPr>
            <a:spLocks noChangeArrowheads="1"/>
          </p:cNvSpPr>
          <p:nvPr/>
        </p:nvSpPr>
        <p:spPr bwMode="auto">
          <a:xfrm>
            <a:off x="4184650" y="1935163"/>
            <a:ext cx="927100" cy="125412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9" name="Oval 17"/>
          <p:cNvSpPr>
            <a:spLocks noChangeArrowheads="1"/>
          </p:cNvSpPr>
          <p:nvPr/>
        </p:nvSpPr>
        <p:spPr bwMode="auto">
          <a:xfrm>
            <a:off x="4267200" y="5059363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" name="Oval 18"/>
          <p:cNvSpPr>
            <a:spLocks noChangeArrowheads="1"/>
          </p:cNvSpPr>
          <p:nvPr/>
        </p:nvSpPr>
        <p:spPr bwMode="auto">
          <a:xfrm rot="5542000">
            <a:off x="6650832" y="5663406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8229600" y="5795963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="0" i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400" b="0" i="1" baseline="-25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3029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Application: Image Stitching</a:t>
            </a:r>
            <a:endParaRPr lang="de-CH" dirty="0" smtClean="0"/>
          </a:p>
        </p:txBody>
      </p:sp>
      <p:grpSp>
        <p:nvGrpSpPr>
          <p:cNvPr id="66567" name="Group 4"/>
          <p:cNvGrpSpPr>
            <a:grpSpLocks/>
          </p:cNvGrpSpPr>
          <p:nvPr/>
        </p:nvGrpSpPr>
        <p:grpSpPr bwMode="auto">
          <a:xfrm>
            <a:off x="1068388" y="1717675"/>
            <a:ext cx="7485062" cy="2663825"/>
            <a:chOff x="528" y="2472"/>
            <a:chExt cx="4715" cy="1678"/>
          </a:xfrm>
        </p:grpSpPr>
        <p:pic>
          <p:nvPicPr>
            <p:cNvPr id="66568" name="Picture 5" descr="SIFT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472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69" name="Picture 6" descr="SIFT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472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70" name="Line 7"/>
            <p:cNvSpPr>
              <a:spLocks noChangeShapeType="1"/>
            </p:cNvSpPr>
            <p:nvPr/>
          </p:nvSpPr>
          <p:spPr bwMode="auto">
            <a:xfrm flipV="1">
              <a:off x="2064" y="2976"/>
              <a:ext cx="1200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71" name="Line 8"/>
            <p:cNvSpPr>
              <a:spLocks noChangeShapeType="1"/>
            </p:cNvSpPr>
            <p:nvPr/>
          </p:nvSpPr>
          <p:spPr bwMode="auto">
            <a:xfrm>
              <a:off x="2658" y="3146"/>
              <a:ext cx="1144" cy="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72" name="Line 9"/>
            <p:cNvSpPr>
              <a:spLocks noChangeShapeType="1"/>
            </p:cNvSpPr>
            <p:nvPr/>
          </p:nvSpPr>
          <p:spPr bwMode="auto">
            <a:xfrm flipV="1">
              <a:off x="2338" y="3840"/>
              <a:ext cx="1070" cy="9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73" name="Line 10"/>
            <p:cNvSpPr>
              <a:spLocks noChangeShapeType="1"/>
            </p:cNvSpPr>
            <p:nvPr/>
          </p:nvSpPr>
          <p:spPr bwMode="auto">
            <a:xfrm flipV="1">
              <a:off x="2626" y="3552"/>
              <a:ext cx="1094" cy="2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74" name="Line 11"/>
            <p:cNvSpPr>
              <a:spLocks noChangeShapeType="1"/>
            </p:cNvSpPr>
            <p:nvPr/>
          </p:nvSpPr>
          <p:spPr bwMode="auto">
            <a:xfrm flipV="1">
              <a:off x="2162" y="3288"/>
              <a:ext cx="1150" cy="8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9"/>
          <p:cNvSpPr txBox="1">
            <a:spLocks noChangeArrowheads="1"/>
          </p:cNvSpPr>
          <p:nvPr/>
        </p:nvSpPr>
        <p:spPr bwMode="auto">
          <a:xfrm rot="16200000">
            <a:off x="7169944" y="4409281"/>
            <a:ext cx="3640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Darya </a:t>
            </a:r>
            <a:r>
              <a:rPr lang="en-US" sz="1400" b="0" dirty="0" err="1">
                <a:solidFill>
                  <a:srgbClr val="000000"/>
                </a:solidFill>
              </a:rPr>
              <a:t>Frolova</a:t>
            </a:r>
            <a:r>
              <a:rPr lang="en-US" sz="1400" b="0" dirty="0">
                <a:solidFill>
                  <a:srgbClr val="000000"/>
                </a:solidFill>
              </a:rPr>
              <a:t>, Denis </a:t>
            </a:r>
            <a:r>
              <a:rPr lang="en-US" sz="1400" b="0" dirty="0" err="1">
                <a:solidFill>
                  <a:srgbClr val="000000"/>
                </a:solidFill>
              </a:rPr>
              <a:t>Simakov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4618037"/>
            <a:ext cx="8229600" cy="17065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Procedure:</a:t>
            </a:r>
          </a:p>
          <a:p>
            <a:pPr lvl="1"/>
            <a:r>
              <a:rPr lang="en-US" dirty="0" smtClean="0"/>
              <a:t>Detect feature points in both images</a:t>
            </a:r>
          </a:p>
          <a:p>
            <a:pPr lvl="1"/>
            <a:r>
              <a:rPr lang="en-US" dirty="0" smtClean="0"/>
              <a:t>Find corresponding pairs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Use these pairs to align the images</a:t>
            </a:r>
            <a:endParaRPr lang="de-CH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Application: Image Stitching</a:t>
            </a:r>
            <a:endParaRPr lang="de-CH" smtClean="0"/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457200" y="4618037"/>
            <a:ext cx="8229600" cy="17065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Procedure:</a:t>
            </a:r>
          </a:p>
          <a:p>
            <a:pPr lvl="1"/>
            <a:r>
              <a:rPr lang="en-US" dirty="0" smtClean="0"/>
              <a:t>Detect feature points in both images</a:t>
            </a:r>
          </a:p>
          <a:p>
            <a:pPr lvl="1"/>
            <a:r>
              <a:rPr lang="en-US" dirty="0" smtClean="0"/>
              <a:t>Find corresponding pairs</a:t>
            </a:r>
          </a:p>
          <a:p>
            <a:pPr lvl="1"/>
            <a:r>
              <a:rPr lang="en-US" dirty="0" smtClean="0"/>
              <a:t>Use these pairs to align the images</a:t>
            </a:r>
            <a:endParaRPr lang="de-CH" dirty="0" smtClean="0"/>
          </a:p>
        </p:txBody>
      </p:sp>
      <p:pic>
        <p:nvPicPr>
          <p:cNvPr id="67591" name="Picture 4" descr="homogra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1717675"/>
            <a:ext cx="5691188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9"/>
          <p:cNvSpPr txBox="1">
            <a:spLocks noChangeArrowheads="1"/>
          </p:cNvSpPr>
          <p:nvPr/>
        </p:nvSpPr>
        <p:spPr bwMode="auto">
          <a:xfrm rot="16200000">
            <a:off x="7169944" y="4409281"/>
            <a:ext cx="3640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Darya </a:t>
            </a:r>
            <a:r>
              <a:rPr lang="en-US" sz="1400" b="0" dirty="0" err="1">
                <a:solidFill>
                  <a:srgbClr val="000000"/>
                </a:solidFill>
              </a:rPr>
              <a:t>Frolova</a:t>
            </a:r>
            <a:r>
              <a:rPr lang="en-US" sz="1400" b="0" dirty="0">
                <a:solidFill>
                  <a:srgbClr val="000000"/>
                </a:solidFill>
              </a:rPr>
              <a:t>, Denis </a:t>
            </a:r>
            <a:r>
              <a:rPr lang="en-US" sz="1400" b="0" dirty="0" err="1">
                <a:solidFill>
                  <a:srgbClr val="000000"/>
                </a:solidFill>
              </a:rPr>
              <a:t>Simakov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93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Main Flow</a:t>
            </a:r>
          </a:p>
        </p:txBody>
      </p:sp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endParaRPr sz="32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endParaRPr sz="32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endParaRPr sz="32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endParaRPr sz="3200">
              <a:uFill>
                <a:solidFill/>
              </a:uFill>
            </a:endParaRPr>
          </a:p>
          <a:p>
            <a:pPr marL="257175" lvl="0" indent="-257175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Detect key points</a:t>
            </a:r>
          </a:p>
        </p:txBody>
      </p:sp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xfrm>
            <a:off x="7046466" y="6515100"/>
            <a:ext cx="281633" cy="266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72</a:t>
            </a:fld>
            <a:endParaRPr sz="1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67" name="yosemit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0700" y="1365250"/>
            <a:ext cx="26416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yosemit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1699" y="1371600"/>
            <a:ext cx="2641601" cy="19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/>
          <p:nvPr/>
        </p:nvSpPr>
        <p:spPr>
          <a:xfrm>
            <a:off x="4000499" y="1714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41274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37464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27685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29463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33273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36321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41274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43433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78" name="Shape 78"/>
          <p:cNvSpPr/>
          <p:nvPr/>
        </p:nvSpPr>
        <p:spPr>
          <a:xfrm>
            <a:off x="4241799" y="1714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3860799" y="16128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3987799" y="17398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38607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82" name="Shape 82"/>
          <p:cNvSpPr/>
          <p:nvPr/>
        </p:nvSpPr>
        <p:spPr>
          <a:xfrm>
            <a:off x="3632199" y="2603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83" name="Shape 83"/>
          <p:cNvSpPr/>
          <p:nvPr/>
        </p:nvSpPr>
        <p:spPr>
          <a:xfrm>
            <a:off x="25399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84" name="Shape 84"/>
          <p:cNvSpPr/>
          <p:nvPr/>
        </p:nvSpPr>
        <p:spPr>
          <a:xfrm>
            <a:off x="2946399" y="2603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85" name="Shape 85"/>
          <p:cNvSpPr/>
          <p:nvPr/>
        </p:nvSpPr>
        <p:spPr>
          <a:xfrm>
            <a:off x="5651499" y="1714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86" name="Shape 86"/>
          <p:cNvSpPr/>
          <p:nvPr/>
        </p:nvSpPr>
        <p:spPr>
          <a:xfrm>
            <a:off x="59435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87" name="Shape 87"/>
          <p:cNvSpPr/>
          <p:nvPr/>
        </p:nvSpPr>
        <p:spPr>
          <a:xfrm>
            <a:off x="61594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88" name="Shape 88"/>
          <p:cNvSpPr/>
          <p:nvPr/>
        </p:nvSpPr>
        <p:spPr>
          <a:xfrm>
            <a:off x="5486399" y="19430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56514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90" name="Shape 90"/>
          <p:cNvSpPr/>
          <p:nvPr/>
        </p:nvSpPr>
        <p:spPr>
          <a:xfrm>
            <a:off x="5943599" y="2438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91" name="Shape 91"/>
          <p:cNvSpPr/>
          <p:nvPr/>
        </p:nvSpPr>
        <p:spPr>
          <a:xfrm>
            <a:off x="6235699" y="2565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92" name="Shape 92"/>
          <p:cNvSpPr/>
          <p:nvPr/>
        </p:nvSpPr>
        <p:spPr>
          <a:xfrm>
            <a:off x="51053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93" name="Shape 93"/>
          <p:cNvSpPr/>
          <p:nvPr/>
        </p:nvSpPr>
        <p:spPr>
          <a:xfrm>
            <a:off x="54355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94" name="Shape 94"/>
          <p:cNvSpPr/>
          <p:nvPr/>
        </p:nvSpPr>
        <p:spPr>
          <a:xfrm>
            <a:off x="5410199" y="2603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95" name="Shape 95"/>
          <p:cNvSpPr/>
          <p:nvPr/>
        </p:nvSpPr>
        <p:spPr>
          <a:xfrm>
            <a:off x="6057899" y="17271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96" name="Shape 96"/>
          <p:cNvSpPr/>
          <p:nvPr/>
        </p:nvSpPr>
        <p:spPr>
          <a:xfrm>
            <a:off x="5803899" y="1701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5664199" y="21081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79791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Detect Key Points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xfrm>
            <a:off x="7046466" y="6515100"/>
            <a:ext cx="281633" cy="266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73</a:t>
            </a:fld>
            <a:endParaRPr sz="1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01" name="image1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2850" y="1360487"/>
            <a:ext cx="6692900" cy="4800601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6880712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Main Flow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idx="1"/>
          </p:nvPr>
        </p:nvSpPr>
        <p:spPr>
          <a:xfrm>
            <a:off x="457200" y="1587499"/>
            <a:ext cx="8229600" cy="452596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endParaRPr sz="32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endParaRPr sz="32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endParaRPr sz="32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endParaRPr sz="3200">
              <a:uFill>
                <a:solidFill/>
              </a:uFill>
            </a:endParaRPr>
          </a:p>
          <a:p>
            <a:pPr marL="257175" lvl="0" indent="-257175">
              <a:defRPr sz="1800">
                <a:uFillTx/>
              </a:defRPr>
            </a:pPr>
            <a:r>
              <a:rPr sz="2400">
                <a:solidFill>
                  <a:srgbClr val="AAAAAA"/>
                </a:solidFill>
                <a:uFill>
                  <a:solidFill>
                    <a:srgbClr val="AAAAAA"/>
                  </a:solidFill>
                </a:uFill>
              </a:rPr>
              <a:t>Detect key points</a:t>
            </a:r>
          </a:p>
          <a:p>
            <a:pPr marL="257175" lvl="0" indent="-257175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Build the SIFT descriptors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7046466" y="6515100"/>
            <a:ext cx="281633" cy="266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74</a:t>
            </a:fld>
            <a:endParaRPr sz="1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11" name="yosemit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0700" y="1365250"/>
            <a:ext cx="26416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yosemit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1699" y="1371600"/>
            <a:ext cx="2641601" cy="19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4000499" y="1714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41274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37464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27685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29463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33273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36321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41274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43433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22" name="Shape 122"/>
          <p:cNvSpPr/>
          <p:nvPr/>
        </p:nvSpPr>
        <p:spPr>
          <a:xfrm>
            <a:off x="4241799" y="1714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3860799" y="16128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3987799" y="17398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38607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26" name="Shape 126"/>
          <p:cNvSpPr/>
          <p:nvPr/>
        </p:nvSpPr>
        <p:spPr>
          <a:xfrm>
            <a:off x="3632199" y="2603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25399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2946399" y="2603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5651499" y="1714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59435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61594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32" name="Shape 132"/>
          <p:cNvSpPr/>
          <p:nvPr/>
        </p:nvSpPr>
        <p:spPr>
          <a:xfrm>
            <a:off x="5486399" y="19430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33" name="Shape 133"/>
          <p:cNvSpPr/>
          <p:nvPr/>
        </p:nvSpPr>
        <p:spPr>
          <a:xfrm>
            <a:off x="56514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5943599" y="2438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6235699" y="2565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51053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37" name="Shape 137"/>
          <p:cNvSpPr/>
          <p:nvPr/>
        </p:nvSpPr>
        <p:spPr>
          <a:xfrm>
            <a:off x="54355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5410199" y="2603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6057899" y="17271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5803899" y="1701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5664199" y="21081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pic>
        <p:nvPicPr>
          <p:cNvPr id="142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7872" y="3530600"/>
            <a:ext cx="2119528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81100" y="3514328"/>
            <a:ext cx="2133600" cy="308372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/>
        </p:nvSpPr>
        <p:spPr>
          <a:xfrm flipH="1">
            <a:off x="2224037" y="2692499"/>
            <a:ext cx="1394918" cy="804665"/>
          </a:xfrm>
          <a:prstGeom prst="line">
            <a:avLst/>
          </a:prstGeom>
          <a:ln w="38100">
            <a:solidFill>
              <a:srgbClr val="FEC7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buClrTx/>
              <a:buFont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5491261" y="2733625"/>
            <a:ext cx="1034853" cy="748507"/>
          </a:xfrm>
          <a:prstGeom prst="line">
            <a:avLst/>
          </a:prstGeom>
          <a:ln w="38100">
            <a:solidFill>
              <a:srgbClr val="FEC7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buClrTx/>
              <a:buFont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7403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Build the SIFT Descriptors</a:t>
            </a:r>
          </a:p>
        </p:txBody>
      </p:sp>
      <p:sp>
        <p:nvSpPr>
          <p:cNvPr id="148" name="Shape 148"/>
          <p:cNvSpPr>
            <a:spLocks noGrp="1"/>
          </p:cNvSpPr>
          <p:nvPr>
            <p:ph type="sldNum" sz="quarter" idx="2"/>
          </p:nvPr>
        </p:nvSpPr>
        <p:spPr>
          <a:xfrm>
            <a:off x="7046466" y="6515100"/>
            <a:ext cx="281633" cy="266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75</a:t>
            </a:fld>
            <a:endParaRPr sz="1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49" name="image2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100" y="1384300"/>
            <a:ext cx="7799389" cy="3711576"/>
          </a:xfrm>
          <a:prstGeom prst="rect">
            <a:avLst/>
          </a:prstGeom>
          <a:ln>
            <a:round/>
          </a:ln>
        </p:spPr>
      </p:pic>
    </p:spTree>
    <p:extLst>
      <p:ext uri="{BB962C8B-B14F-4D97-AF65-F5344CB8AC3E}">
        <p14:creationId xmlns:p14="http://schemas.microsoft.com/office/powerpoint/2010/main" val="17409340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Main Flow</a:t>
            </a:r>
          </a:p>
        </p:txBody>
      </p:sp>
      <p:sp>
        <p:nvSpPr>
          <p:cNvPr id="161" name="Shape 161"/>
          <p:cNvSpPr>
            <a:spLocks noGrp="1"/>
          </p:cNvSpPr>
          <p:nvPr>
            <p:ph type="body" idx="1"/>
          </p:nvPr>
        </p:nvSpPr>
        <p:spPr>
          <a:xfrm>
            <a:off x="457200" y="1587499"/>
            <a:ext cx="8229600" cy="452596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endParaRPr sz="32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endParaRPr sz="32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endParaRPr sz="32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endParaRPr sz="3200">
              <a:uFill>
                <a:solidFill/>
              </a:uFill>
            </a:endParaRPr>
          </a:p>
          <a:p>
            <a:pPr marL="257175" lvl="0" indent="-257175">
              <a:defRPr sz="1800">
                <a:uFillTx/>
              </a:defRPr>
            </a:pPr>
            <a:r>
              <a:rPr sz="2400">
                <a:solidFill>
                  <a:srgbClr val="AAAAAA"/>
                </a:solidFill>
                <a:uFill>
                  <a:solidFill>
                    <a:srgbClr val="AAAAAA"/>
                  </a:solidFill>
                </a:uFill>
              </a:rPr>
              <a:t>Detect key points</a:t>
            </a:r>
          </a:p>
          <a:p>
            <a:pPr marL="257175" lvl="0" indent="-257175">
              <a:defRPr sz="1800">
                <a:uFillTx/>
              </a:defRPr>
            </a:pPr>
            <a:r>
              <a:rPr sz="2400">
                <a:solidFill>
                  <a:srgbClr val="AAAAAA"/>
                </a:solidFill>
                <a:uFill>
                  <a:solidFill>
                    <a:srgbClr val="AAAAAA"/>
                  </a:solidFill>
                </a:uFill>
              </a:rPr>
              <a:t>Build the SIFT descriptors</a:t>
            </a:r>
          </a:p>
          <a:p>
            <a:pPr marL="257175" lvl="0" indent="-257175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Match SIFT descriptors</a:t>
            </a:r>
          </a:p>
        </p:txBody>
      </p:sp>
      <p:sp>
        <p:nvSpPr>
          <p:cNvPr id="162" name="Shape 162"/>
          <p:cNvSpPr>
            <a:spLocks noGrp="1"/>
          </p:cNvSpPr>
          <p:nvPr>
            <p:ph type="sldNum" sz="quarter" idx="2"/>
          </p:nvPr>
        </p:nvSpPr>
        <p:spPr>
          <a:xfrm>
            <a:off x="7046466" y="6515100"/>
            <a:ext cx="281633" cy="266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76</a:t>
            </a:fld>
            <a:endParaRPr sz="1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63" name="yosemit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0700" y="1365250"/>
            <a:ext cx="26416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yosemit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1699" y="1371600"/>
            <a:ext cx="2641601" cy="19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/>
          <p:nvPr/>
        </p:nvSpPr>
        <p:spPr>
          <a:xfrm>
            <a:off x="4000499" y="1714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41274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67" name="Shape 167"/>
          <p:cNvSpPr/>
          <p:nvPr/>
        </p:nvSpPr>
        <p:spPr>
          <a:xfrm>
            <a:off x="37464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27685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29463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33273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36321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41274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43433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74" name="Shape 174"/>
          <p:cNvSpPr/>
          <p:nvPr/>
        </p:nvSpPr>
        <p:spPr>
          <a:xfrm>
            <a:off x="4241799" y="1714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75" name="Shape 175"/>
          <p:cNvSpPr/>
          <p:nvPr/>
        </p:nvSpPr>
        <p:spPr>
          <a:xfrm>
            <a:off x="3860799" y="16128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76" name="Shape 176"/>
          <p:cNvSpPr/>
          <p:nvPr/>
        </p:nvSpPr>
        <p:spPr>
          <a:xfrm>
            <a:off x="3987799" y="17398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38607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3632199" y="2603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25399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2946399" y="2603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5651499" y="1714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59435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61594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5486399" y="19430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85" name="Shape 185"/>
          <p:cNvSpPr/>
          <p:nvPr/>
        </p:nvSpPr>
        <p:spPr>
          <a:xfrm>
            <a:off x="56514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86" name="Shape 186"/>
          <p:cNvSpPr/>
          <p:nvPr/>
        </p:nvSpPr>
        <p:spPr>
          <a:xfrm>
            <a:off x="5943599" y="2438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6235699" y="2565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51053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54355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5410199" y="2603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6057899" y="17271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5803899" y="1701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5664199" y="21081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pic>
        <p:nvPicPr>
          <p:cNvPr id="194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7872" y="3530600"/>
            <a:ext cx="2119528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81100" y="3514328"/>
            <a:ext cx="2133600" cy="308372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/>
          <p:nvPr/>
        </p:nvSpPr>
        <p:spPr>
          <a:xfrm flipH="1">
            <a:off x="2224037" y="2692499"/>
            <a:ext cx="1394918" cy="804665"/>
          </a:xfrm>
          <a:prstGeom prst="line">
            <a:avLst/>
          </a:prstGeom>
          <a:ln w="38100">
            <a:solidFill>
              <a:srgbClr val="FEC7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buClrTx/>
              <a:buFont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5505549" y="2740074"/>
            <a:ext cx="1020565" cy="742058"/>
          </a:xfrm>
          <a:prstGeom prst="line">
            <a:avLst/>
          </a:prstGeom>
          <a:ln w="38100">
            <a:solidFill>
              <a:srgbClr val="FEC7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buClrTx/>
              <a:buFont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8" name="Shape 198"/>
          <p:cNvSpPr/>
          <p:nvPr/>
        </p:nvSpPr>
        <p:spPr>
          <a:xfrm flipV="1">
            <a:off x="3784897" y="2650925"/>
            <a:ext cx="1485107" cy="5757"/>
          </a:xfrm>
          <a:prstGeom prst="line">
            <a:avLst/>
          </a:prstGeom>
          <a:ln w="50800">
            <a:solidFill>
              <a:srgbClr val="77BB41"/>
            </a:solidFill>
            <a:miter lim="400000"/>
            <a:headEnd type="stealth"/>
            <a:tailEnd type="stealth"/>
          </a:ln>
        </p:spPr>
        <p:txBody>
          <a:bodyPr lIns="0" tIns="0" rIns="0" bIns="0"/>
          <a:lstStyle/>
          <a:p>
            <a:pPr lvl="0">
              <a:buClrTx/>
              <a:buFont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2241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Match SIFT Descriptors</a:t>
            </a:r>
          </a:p>
        </p:txBody>
      </p:sp>
      <p:sp>
        <p:nvSpPr>
          <p:cNvPr id="201" name="Shape 2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Euclidean distance between descriptors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xfrm>
            <a:off x="7046466" y="6515100"/>
            <a:ext cx="281633" cy="266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77</a:t>
            </a:fld>
            <a:endParaRPr sz="1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03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3518" y="3149600"/>
            <a:ext cx="5267383" cy="2641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02008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Skeleton Code</a:t>
            </a:r>
          </a:p>
        </p:txBody>
      </p:sp>
      <p:sp>
        <p:nvSpPr>
          <p:cNvPr id="206" name="Shape 2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200" dirty="0">
                <a:uFill>
                  <a:solidFill/>
                </a:uFill>
              </a:rPr>
              <a:t>Match SIFT descriptors </a:t>
            </a:r>
            <a:r>
              <a:rPr sz="2400" dirty="0">
                <a:uFill>
                  <a:solidFill/>
                </a:uFill>
              </a:rPr>
              <a:t>(6 lines of code)</a:t>
            </a:r>
          </a:p>
          <a:p>
            <a:pPr marL="702128" lvl="1" indent="-244928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Input: D1, D2, thresh (default 0.7)</a:t>
            </a:r>
          </a:p>
          <a:p>
            <a:pPr marL="702128" lvl="1" indent="-244928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Output: match [D1’s index, D2’s index]</a:t>
            </a:r>
          </a:p>
          <a:p>
            <a:pPr marL="702128" lvl="1" indent="-244928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Try to use </a:t>
            </a:r>
            <a:r>
              <a:rPr sz="2400" i="1" dirty="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</a:rPr>
              <a:t>one</a:t>
            </a:r>
            <a:r>
              <a:rPr sz="2400" dirty="0">
                <a:uFill>
                  <a:solidFill/>
                </a:uFill>
              </a:rPr>
              <a:t> </a:t>
            </a:r>
            <a:r>
              <a:rPr sz="2400" i="1" dirty="0" smtClean="0">
                <a:uFill>
                  <a:solidFill/>
                </a:uFill>
              </a:rPr>
              <a:t>for </a:t>
            </a:r>
            <a:r>
              <a:rPr sz="2400" dirty="0" smtClean="0">
                <a:uFill>
                  <a:solidFill/>
                </a:uFill>
              </a:rPr>
              <a:t>loop</a:t>
            </a:r>
            <a:endParaRPr sz="2400" dirty="0">
              <a:uFill>
                <a:solidFill/>
              </a:uFill>
            </a:endParaRPr>
          </a:p>
        </p:txBody>
      </p:sp>
      <p:sp>
        <p:nvSpPr>
          <p:cNvPr id="207" name="Shape 207"/>
          <p:cNvSpPr>
            <a:spLocks noGrp="1"/>
          </p:cNvSpPr>
          <p:nvPr>
            <p:ph type="sldNum" sz="quarter" idx="2"/>
          </p:nvPr>
        </p:nvSpPr>
        <p:spPr>
          <a:xfrm>
            <a:off x="7046466" y="6515100"/>
            <a:ext cx="281633" cy="266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78</a:t>
            </a:fld>
            <a:endParaRPr sz="1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8954990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Main Flow</a:t>
            </a:r>
          </a:p>
        </p:txBody>
      </p:sp>
      <p:sp>
        <p:nvSpPr>
          <p:cNvPr id="210" name="Shape 210"/>
          <p:cNvSpPr>
            <a:spLocks noGrp="1"/>
          </p:cNvSpPr>
          <p:nvPr>
            <p:ph type="body" idx="1"/>
          </p:nvPr>
        </p:nvSpPr>
        <p:spPr>
          <a:xfrm>
            <a:off x="457200" y="1587499"/>
            <a:ext cx="8229600" cy="452596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endParaRPr sz="3200" dirty="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endParaRPr sz="3200" dirty="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endParaRPr sz="3200" dirty="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endParaRPr sz="3200" dirty="0">
              <a:uFill>
                <a:solidFill/>
              </a:uFill>
            </a:endParaRPr>
          </a:p>
          <a:p>
            <a:pPr marL="257175" lvl="0" indent="-257175">
              <a:defRPr sz="1800">
                <a:uFillTx/>
              </a:defRPr>
            </a:pPr>
            <a:r>
              <a:rPr sz="2400" dirty="0">
                <a:solidFill>
                  <a:srgbClr val="AAAAAA"/>
                </a:solidFill>
                <a:uFill>
                  <a:solidFill>
                    <a:srgbClr val="AAAAAA"/>
                  </a:solidFill>
                </a:uFill>
              </a:rPr>
              <a:t>Detect key points</a:t>
            </a:r>
          </a:p>
          <a:p>
            <a:pPr marL="257175" lvl="0" indent="-257175">
              <a:defRPr sz="1800">
                <a:uFillTx/>
              </a:defRPr>
            </a:pPr>
            <a:r>
              <a:rPr sz="2400" dirty="0">
                <a:solidFill>
                  <a:srgbClr val="AAAAAA"/>
                </a:solidFill>
                <a:uFill>
                  <a:solidFill>
                    <a:srgbClr val="AAAAAA"/>
                  </a:solidFill>
                </a:uFill>
              </a:rPr>
              <a:t>Build the </a:t>
            </a:r>
            <a:r>
              <a:rPr sz="2400" dirty="0" smtClean="0">
                <a:solidFill>
                  <a:srgbClr val="AAAAAA"/>
                </a:solidFill>
                <a:uFill>
                  <a:solidFill>
                    <a:srgbClr val="AAAAAA"/>
                  </a:solidFill>
                </a:uFill>
              </a:rPr>
              <a:t>SIFT descriptors</a:t>
            </a:r>
            <a:endParaRPr sz="2400" dirty="0">
              <a:solidFill>
                <a:srgbClr val="AAAAAA"/>
              </a:solidFill>
              <a:uFill>
                <a:solidFill>
                  <a:srgbClr val="AAAAAA"/>
                </a:solidFill>
              </a:uFill>
            </a:endParaRPr>
          </a:p>
          <a:p>
            <a:pPr marL="257175" lvl="0" indent="-257175">
              <a:defRPr sz="1800">
                <a:uFillTx/>
              </a:defRPr>
            </a:pPr>
            <a:r>
              <a:rPr sz="2400" dirty="0">
                <a:solidFill>
                  <a:srgbClr val="AAAAAA"/>
                </a:solidFill>
                <a:uFill>
                  <a:solidFill>
                    <a:srgbClr val="AAAAAA"/>
                  </a:solidFill>
                </a:uFill>
              </a:rPr>
              <a:t>Match </a:t>
            </a:r>
            <a:r>
              <a:rPr sz="2400" dirty="0" smtClean="0">
                <a:solidFill>
                  <a:srgbClr val="AAAAAA"/>
                </a:solidFill>
                <a:uFill>
                  <a:solidFill>
                    <a:srgbClr val="AAAAAA"/>
                  </a:solidFill>
                </a:uFill>
              </a:rPr>
              <a:t>SIFT descriptors</a:t>
            </a:r>
            <a:endParaRPr sz="2400" dirty="0">
              <a:solidFill>
                <a:srgbClr val="AAAAAA"/>
              </a:solidFill>
              <a:uFill>
                <a:solidFill>
                  <a:srgbClr val="AAAAAA"/>
                </a:solidFill>
              </a:uFill>
            </a:endParaRPr>
          </a:p>
          <a:p>
            <a:pPr marL="257175" lvl="0" indent="-257175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Fitting the transformation</a:t>
            </a:r>
          </a:p>
        </p:txBody>
      </p:sp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7046466" y="6515100"/>
            <a:ext cx="281633" cy="266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79</a:t>
            </a:fld>
            <a:endParaRPr sz="1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12" name="yosemit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0700" y="1365250"/>
            <a:ext cx="26416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yosemit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1699" y="1371600"/>
            <a:ext cx="2641601" cy="19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/>
        </p:nvSpPr>
        <p:spPr>
          <a:xfrm>
            <a:off x="4000499" y="1714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41274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37464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27685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18" name="Shape 218"/>
          <p:cNvSpPr/>
          <p:nvPr/>
        </p:nvSpPr>
        <p:spPr>
          <a:xfrm>
            <a:off x="29463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33273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36321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41274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43433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4241799" y="1714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3860799" y="16128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3987799" y="17398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26" name="Shape 226"/>
          <p:cNvSpPr/>
          <p:nvPr/>
        </p:nvSpPr>
        <p:spPr>
          <a:xfrm>
            <a:off x="38607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27" name="Shape 227"/>
          <p:cNvSpPr/>
          <p:nvPr/>
        </p:nvSpPr>
        <p:spPr>
          <a:xfrm>
            <a:off x="3632199" y="2603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25399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29" name="Shape 229"/>
          <p:cNvSpPr/>
          <p:nvPr/>
        </p:nvSpPr>
        <p:spPr>
          <a:xfrm>
            <a:off x="2946399" y="2603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30" name="Shape 230"/>
          <p:cNvSpPr/>
          <p:nvPr/>
        </p:nvSpPr>
        <p:spPr>
          <a:xfrm>
            <a:off x="5651499" y="1714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31" name="Shape 231"/>
          <p:cNvSpPr/>
          <p:nvPr/>
        </p:nvSpPr>
        <p:spPr>
          <a:xfrm>
            <a:off x="59435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61594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33" name="Shape 233"/>
          <p:cNvSpPr/>
          <p:nvPr/>
        </p:nvSpPr>
        <p:spPr>
          <a:xfrm>
            <a:off x="5486399" y="19430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34" name="Shape 234"/>
          <p:cNvSpPr/>
          <p:nvPr/>
        </p:nvSpPr>
        <p:spPr>
          <a:xfrm>
            <a:off x="56514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35" name="Shape 235"/>
          <p:cNvSpPr/>
          <p:nvPr/>
        </p:nvSpPr>
        <p:spPr>
          <a:xfrm>
            <a:off x="5943599" y="2438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36" name="Shape 236"/>
          <p:cNvSpPr/>
          <p:nvPr/>
        </p:nvSpPr>
        <p:spPr>
          <a:xfrm>
            <a:off x="6235699" y="2565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51053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38" name="Shape 238"/>
          <p:cNvSpPr/>
          <p:nvPr/>
        </p:nvSpPr>
        <p:spPr>
          <a:xfrm>
            <a:off x="54355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39" name="Shape 239"/>
          <p:cNvSpPr/>
          <p:nvPr/>
        </p:nvSpPr>
        <p:spPr>
          <a:xfrm>
            <a:off x="5410199" y="2603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6057899" y="17271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5803899" y="1701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5664199" y="21081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pic>
        <p:nvPicPr>
          <p:cNvPr id="243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7872" y="3530600"/>
            <a:ext cx="2119528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81100" y="3514328"/>
            <a:ext cx="2133600" cy="308372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hape 245"/>
          <p:cNvSpPr/>
          <p:nvPr/>
        </p:nvSpPr>
        <p:spPr>
          <a:xfrm flipH="1">
            <a:off x="2224037" y="2692499"/>
            <a:ext cx="1394918" cy="804665"/>
          </a:xfrm>
          <a:prstGeom prst="line">
            <a:avLst/>
          </a:prstGeom>
          <a:ln w="38100">
            <a:solidFill>
              <a:srgbClr val="FEC7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buClrTx/>
              <a:buFont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6" name="Shape 246"/>
          <p:cNvSpPr/>
          <p:nvPr/>
        </p:nvSpPr>
        <p:spPr>
          <a:xfrm>
            <a:off x="5505549" y="2740074"/>
            <a:ext cx="1020565" cy="742058"/>
          </a:xfrm>
          <a:prstGeom prst="line">
            <a:avLst/>
          </a:prstGeom>
          <a:ln w="38100">
            <a:solidFill>
              <a:srgbClr val="FEC7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buClrTx/>
              <a:buFont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7" name="Shape 247"/>
          <p:cNvSpPr/>
          <p:nvPr/>
        </p:nvSpPr>
        <p:spPr>
          <a:xfrm flipV="1">
            <a:off x="3784897" y="2650925"/>
            <a:ext cx="1485107" cy="5757"/>
          </a:xfrm>
          <a:prstGeom prst="line">
            <a:avLst/>
          </a:prstGeom>
          <a:ln w="50800">
            <a:solidFill>
              <a:srgbClr val="77BB41"/>
            </a:solidFill>
            <a:miter lim="400000"/>
            <a:headEnd type="stealth"/>
            <a:tailEnd type="stealth"/>
          </a:ln>
        </p:spPr>
        <p:txBody>
          <a:bodyPr lIns="0" tIns="0" rIns="0" bIns="0"/>
          <a:lstStyle/>
          <a:p>
            <a:pPr lvl="0">
              <a:buClrTx/>
              <a:buFont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48" name="dropped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37100" y="4388908"/>
            <a:ext cx="3060701" cy="12752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01809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Quick review: Harris Corner Detector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7" name="Picture 3" descr="cows_step4_harris"/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1128713"/>
            <a:ext cx="7519987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19"/>
          <p:cNvSpPr txBox="1">
            <a:spLocks noChangeArrowheads="1"/>
          </p:cNvSpPr>
          <p:nvPr/>
        </p:nvSpPr>
        <p:spPr bwMode="auto">
          <a:xfrm rot="16200000">
            <a:off x="6920707" y="4168216"/>
            <a:ext cx="4138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adapted from Darya </a:t>
            </a:r>
            <a:r>
              <a:rPr lang="en-US" sz="1400" b="0" dirty="0" err="1">
                <a:solidFill>
                  <a:srgbClr val="000000"/>
                </a:solidFill>
              </a:rPr>
              <a:t>Frolova</a:t>
            </a:r>
            <a:r>
              <a:rPr lang="en-US" sz="1400" b="0" dirty="0">
                <a:solidFill>
                  <a:srgbClr val="000000"/>
                </a:solidFill>
              </a:rPr>
              <a:t>, Denis </a:t>
            </a:r>
            <a:r>
              <a:rPr lang="en-US" sz="1400" b="0" dirty="0" err="1">
                <a:solidFill>
                  <a:srgbClr val="000000"/>
                </a:solidFill>
              </a:rPr>
              <a:t>Simakov</a:t>
            </a:r>
            <a:endParaRPr lang="de-CH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1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Fitting the transformation</a:t>
            </a:r>
          </a:p>
        </p:txBody>
      </p:sp>
      <p:sp>
        <p:nvSpPr>
          <p:cNvPr id="251" name="Shape 2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2D transformations</a:t>
            </a:r>
          </a:p>
        </p:txBody>
      </p:sp>
      <p:sp>
        <p:nvSpPr>
          <p:cNvPr id="252" name="Shape 252"/>
          <p:cNvSpPr>
            <a:spLocks noGrp="1"/>
          </p:cNvSpPr>
          <p:nvPr>
            <p:ph type="sldNum" sz="quarter" idx="2"/>
          </p:nvPr>
        </p:nvSpPr>
        <p:spPr>
          <a:xfrm>
            <a:off x="7046466" y="6515100"/>
            <a:ext cx="281633" cy="266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80</a:t>
            </a:fld>
            <a:endParaRPr sz="1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53" name="Screen Shot 2013-10-14 at 12.28.42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4146" y="2616200"/>
            <a:ext cx="7429008" cy="2705100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5803900" y="3581400"/>
            <a:ext cx="1181100" cy="1117600"/>
          </a:xfrm>
          <a:prstGeom prst="rect">
            <a:avLst/>
          </a:prstGeom>
          <a:ln w="508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73489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Skeleton Code</a:t>
            </a:r>
          </a:p>
        </p:txBody>
      </p:sp>
      <p:sp>
        <p:nvSpPr>
          <p:cNvPr id="257" name="Shape 2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Fit the transformation matrix</a:t>
            </a:r>
          </a:p>
          <a:p>
            <a:pPr lvl="0">
              <a:defRPr sz="1800">
                <a:uFillTx/>
              </a:defRPr>
            </a:pPr>
            <a:endParaRPr sz="32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endParaRPr sz="32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Six variables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each point give two equations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at least three points</a:t>
            </a:r>
          </a:p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Least squares</a:t>
            </a:r>
          </a:p>
        </p:txBody>
      </p:sp>
      <p:sp>
        <p:nvSpPr>
          <p:cNvPr id="258" name="Shape 258"/>
          <p:cNvSpPr>
            <a:spLocks noGrp="1"/>
          </p:cNvSpPr>
          <p:nvPr>
            <p:ph type="sldNum" sz="quarter" idx="2"/>
          </p:nvPr>
        </p:nvSpPr>
        <p:spPr>
          <a:xfrm>
            <a:off x="7046466" y="6515100"/>
            <a:ext cx="281633" cy="266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81</a:t>
            </a:fld>
            <a:endParaRPr sz="1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59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4144" y="2286000"/>
            <a:ext cx="3198057" cy="12192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977570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Main Flow</a:t>
            </a:r>
          </a:p>
        </p:txBody>
      </p:sp>
      <p:sp>
        <p:nvSpPr>
          <p:cNvPr id="262" name="Shape 262"/>
          <p:cNvSpPr>
            <a:spLocks noGrp="1"/>
          </p:cNvSpPr>
          <p:nvPr>
            <p:ph type="body" idx="1"/>
          </p:nvPr>
        </p:nvSpPr>
        <p:spPr>
          <a:xfrm>
            <a:off x="457200" y="1587499"/>
            <a:ext cx="8229600" cy="452596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>
              <a:defRPr sz="1800">
                <a:uFillTx/>
              </a:defRPr>
            </a:pPr>
            <a:endParaRPr sz="32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endParaRPr sz="32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endParaRPr sz="32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endParaRPr sz="3200">
              <a:uFill>
                <a:solidFill/>
              </a:uFill>
            </a:endParaRPr>
          </a:p>
          <a:p>
            <a:pPr marL="257175" lvl="0" indent="-257175">
              <a:defRPr sz="1800">
                <a:uFillTx/>
              </a:defRPr>
            </a:pPr>
            <a:r>
              <a:rPr sz="2400">
                <a:solidFill>
                  <a:srgbClr val="AAAAAA"/>
                </a:solidFill>
                <a:uFill>
                  <a:solidFill>
                    <a:srgbClr val="AAAAAA"/>
                  </a:solidFill>
                </a:uFill>
              </a:rPr>
              <a:t>Detect key points</a:t>
            </a:r>
          </a:p>
          <a:p>
            <a:pPr marL="257175" lvl="0" indent="-257175">
              <a:defRPr sz="1800">
                <a:uFillTx/>
              </a:defRPr>
            </a:pPr>
            <a:r>
              <a:rPr sz="2400">
                <a:solidFill>
                  <a:srgbClr val="AAAAAA"/>
                </a:solidFill>
                <a:uFill>
                  <a:solidFill>
                    <a:srgbClr val="AAAAAA"/>
                  </a:solidFill>
                </a:uFill>
              </a:rPr>
              <a:t>Build the SIFT descriptors</a:t>
            </a:r>
          </a:p>
          <a:p>
            <a:pPr marL="257175" lvl="0" indent="-257175">
              <a:defRPr sz="1800">
                <a:uFillTx/>
              </a:defRPr>
            </a:pPr>
            <a:r>
              <a:rPr sz="2400">
                <a:solidFill>
                  <a:srgbClr val="AAAAAA"/>
                </a:solidFill>
                <a:uFill>
                  <a:solidFill>
                    <a:srgbClr val="AAAAAA"/>
                  </a:solidFill>
                </a:uFill>
              </a:rPr>
              <a:t>Match SIFT descriptors</a:t>
            </a:r>
          </a:p>
          <a:p>
            <a:pPr marL="257175" lvl="0" indent="-257175">
              <a:defRPr sz="1800">
                <a:uFillTx/>
              </a:defRPr>
            </a:pPr>
            <a:r>
              <a:rPr sz="2400">
                <a:solidFill>
                  <a:srgbClr val="AAAAAA"/>
                </a:solidFill>
                <a:uFill>
                  <a:solidFill>
                    <a:srgbClr val="AAAAAA"/>
                  </a:solidFill>
                </a:uFill>
              </a:rPr>
              <a:t>Fitting the transformation</a:t>
            </a:r>
          </a:p>
          <a:p>
            <a:pPr marL="257175" lvl="0" indent="-257175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RANSAC</a:t>
            </a:r>
          </a:p>
        </p:txBody>
      </p:sp>
      <p:sp>
        <p:nvSpPr>
          <p:cNvPr id="263" name="Shape 263"/>
          <p:cNvSpPr>
            <a:spLocks noGrp="1"/>
          </p:cNvSpPr>
          <p:nvPr>
            <p:ph type="sldNum" sz="quarter" idx="2"/>
          </p:nvPr>
        </p:nvSpPr>
        <p:spPr>
          <a:xfrm>
            <a:off x="7046466" y="6515100"/>
            <a:ext cx="281633" cy="266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82</a:t>
            </a:fld>
            <a:endParaRPr sz="1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64" name="yosemit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0700" y="1365250"/>
            <a:ext cx="26416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yosemit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1699" y="1371600"/>
            <a:ext cx="2641601" cy="19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4000499" y="1714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41274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68" name="Shape 268"/>
          <p:cNvSpPr/>
          <p:nvPr/>
        </p:nvSpPr>
        <p:spPr>
          <a:xfrm>
            <a:off x="37464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27685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29463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33273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36321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73" name="Shape 273"/>
          <p:cNvSpPr/>
          <p:nvPr/>
        </p:nvSpPr>
        <p:spPr>
          <a:xfrm>
            <a:off x="41274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74" name="Shape 274"/>
          <p:cNvSpPr/>
          <p:nvPr/>
        </p:nvSpPr>
        <p:spPr>
          <a:xfrm>
            <a:off x="43433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75" name="Shape 275"/>
          <p:cNvSpPr/>
          <p:nvPr/>
        </p:nvSpPr>
        <p:spPr>
          <a:xfrm>
            <a:off x="4241799" y="1714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3860799" y="16128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77" name="Shape 277"/>
          <p:cNvSpPr/>
          <p:nvPr/>
        </p:nvSpPr>
        <p:spPr>
          <a:xfrm>
            <a:off x="3987799" y="17398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78" name="Shape 278"/>
          <p:cNvSpPr/>
          <p:nvPr/>
        </p:nvSpPr>
        <p:spPr>
          <a:xfrm>
            <a:off x="38607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79" name="Shape 279"/>
          <p:cNvSpPr/>
          <p:nvPr/>
        </p:nvSpPr>
        <p:spPr>
          <a:xfrm>
            <a:off x="3632199" y="2603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80" name="Shape 280"/>
          <p:cNvSpPr/>
          <p:nvPr/>
        </p:nvSpPr>
        <p:spPr>
          <a:xfrm>
            <a:off x="25399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2946399" y="2603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5651499" y="1714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83" name="Shape 283"/>
          <p:cNvSpPr/>
          <p:nvPr/>
        </p:nvSpPr>
        <p:spPr>
          <a:xfrm>
            <a:off x="59435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61594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5486399" y="19430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86" name="Shape 286"/>
          <p:cNvSpPr/>
          <p:nvPr/>
        </p:nvSpPr>
        <p:spPr>
          <a:xfrm>
            <a:off x="56514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5943599" y="2438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6235699" y="2565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89" name="Shape 289"/>
          <p:cNvSpPr/>
          <p:nvPr/>
        </p:nvSpPr>
        <p:spPr>
          <a:xfrm>
            <a:off x="51053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90" name="Shape 290"/>
          <p:cNvSpPr/>
          <p:nvPr/>
        </p:nvSpPr>
        <p:spPr>
          <a:xfrm>
            <a:off x="54355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91" name="Shape 291"/>
          <p:cNvSpPr/>
          <p:nvPr/>
        </p:nvSpPr>
        <p:spPr>
          <a:xfrm>
            <a:off x="5410199" y="2603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92" name="Shape 292"/>
          <p:cNvSpPr/>
          <p:nvPr/>
        </p:nvSpPr>
        <p:spPr>
          <a:xfrm>
            <a:off x="6057899" y="17271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93" name="Shape 293"/>
          <p:cNvSpPr/>
          <p:nvPr/>
        </p:nvSpPr>
        <p:spPr>
          <a:xfrm>
            <a:off x="5803899" y="1701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294" name="Shape 294"/>
          <p:cNvSpPr/>
          <p:nvPr/>
        </p:nvSpPr>
        <p:spPr>
          <a:xfrm>
            <a:off x="5664199" y="21081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pic>
        <p:nvPicPr>
          <p:cNvPr id="295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7872" y="3530600"/>
            <a:ext cx="2119528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81100" y="3514328"/>
            <a:ext cx="2133600" cy="308372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97"/>
          <p:cNvSpPr/>
          <p:nvPr/>
        </p:nvSpPr>
        <p:spPr>
          <a:xfrm flipH="1">
            <a:off x="2224037" y="2692499"/>
            <a:ext cx="1394918" cy="804665"/>
          </a:xfrm>
          <a:prstGeom prst="line">
            <a:avLst/>
          </a:prstGeom>
          <a:ln w="38100">
            <a:solidFill>
              <a:srgbClr val="FEC7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buClrTx/>
              <a:buFont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5505549" y="2740074"/>
            <a:ext cx="1020565" cy="742058"/>
          </a:xfrm>
          <a:prstGeom prst="line">
            <a:avLst/>
          </a:prstGeom>
          <a:ln w="38100">
            <a:solidFill>
              <a:srgbClr val="FEC7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buClrTx/>
              <a:buFont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9" name="Shape 299"/>
          <p:cNvSpPr/>
          <p:nvPr/>
        </p:nvSpPr>
        <p:spPr>
          <a:xfrm flipV="1">
            <a:off x="3784897" y="2650925"/>
            <a:ext cx="1485107" cy="5757"/>
          </a:xfrm>
          <a:prstGeom prst="line">
            <a:avLst/>
          </a:prstGeom>
          <a:ln w="50800">
            <a:solidFill>
              <a:srgbClr val="77BB41"/>
            </a:solidFill>
            <a:miter lim="400000"/>
            <a:headEnd type="stealth"/>
            <a:tailEnd type="stealth"/>
          </a:ln>
        </p:spPr>
        <p:txBody>
          <a:bodyPr lIns="0" tIns="0" rIns="0" bIns="0"/>
          <a:lstStyle/>
          <a:p>
            <a:pPr lvl="0">
              <a:buClrTx/>
              <a:buFont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800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RANSAC</a:t>
            </a:r>
          </a:p>
        </p:txBody>
      </p:sp>
      <p:sp>
        <p:nvSpPr>
          <p:cNvPr id="302" name="Shape 30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A further refinement of matches</a:t>
            </a:r>
          </a:p>
        </p:txBody>
      </p:sp>
      <p:sp>
        <p:nvSpPr>
          <p:cNvPr id="303" name="Shape 303"/>
          <p:cNvSpPr>
            <a:spLocks noGrp="1"/>
          </p:cNvSpPr>
          <p:nvPr>
            <p:ph type="sldNum" sz="quarter" idx="2"/>
          </p:nvPr>
        </p:nvSpPr>
        <p:spPr>
          <a:xfrm>
            <a:off x="7046466" y="6515100"/>
            <a:ext cx="281633" cy="266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83</a:t>
            </a:fld>
            <a:endParaRPr sz="1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30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1039" y="2781300"/>
            <a:ext cx="5773862" cy="2895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101635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Skeleton Code</a:t>
            </a:r>
          </a:p>
        </p:txBody>
      </p:sp>
      <p:sp>
        <p:nvSpPr>
          <p:cNvPr id="307" name="Shape 307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RANSAC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ComputeError</a:t>
            </a:r>
          </a:p>
        </p:txBody>
      </p:sp>
      <p:sp>
        <p:nvSpPr>
          <p:cNvPr id="308" name="Shape 308"/>
          <p:cNvSpPr>
            <a:spLocks noGrp="1"/>
          </p:cNvSpPr>
          <p:nvPr>
            <p:ph type="sldNum" sz="quarter" idx="2"/>
          </p:nvPr>
        </p:nvSpPr>
        <p:spPr>
          <a:xfrm>
            <a:off x="7046466" y="6515100"/>
            <a:ext cx="281633" cy="266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84</a:t>
            </a:fld>
            <a:endParaRPr sz="1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309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2000" y="2857500"/>
            <a:ext cx="2743201" cy="1143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800529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Main Flow</a:t>
            </a:r>
          </a:p>
        </p:txBody>
      </p:sp>
      <p:sp>
        <p:nvSpPr>
          <p:cNvPr id="312" name="Shape 312"/>
          <p:cNvSpPr>
            <a:spLocks noGrp="1"/>
          </p:cNvSpPr>
          <p:nvPr>
            <p:ph type="body" idx="1"/>
          </p:nvPr>
        </p:nvSpPr>
        <p:spPr>
          <a:xfrm>
            <a:off x="457200" y="1587499"/>
            <a:ext cx="8229600" cy="452596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>
              <a:defRPr sz="1800">
                <a:uFillTx/>
              </a:defRPr>
            </a:pPr>
            <a:endParaRPr sz="32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endParaRPr sz="32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endParaRPr sz="320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endParaRPr sz="3200">
              <a:uFill>
                <a:solidFill/>
              </a:uFill>
            </a:endParaRPr>
          </a:p>
          <a:p>
            <a:pPr marL="257175" lvl="0" indent="-257175">
              <a:defRPr sz="1800">
                <a:uFillTx/>
              </a:defRPr>
            </a:pPr>
            <a:r>
              <a:rPr sz="2400">
                <a:solidFill>
                  <a:srgbClr val="AAAAAA"/>
                </a:solidFill>
                <a:uFill>
                  <a:solidFill>
                    <a:srgbClr val="AAAAAA"/>
                  </a:solidFill>
                </a:uFill>
              </a:rPr>
              <a:t>Detect key points</a:t>
            </a:r>
          </a:p>
          <a:p>
            <a:pPr marL="257175" lvl="0" indent="-257175">
              <a:defRPr sz="1800">
                <a:uFillTx/>
              </a:defRPr>
            </a:pPr>
            <a:r>
              <a:rPr sz="2400">
                <a:solidFill>
                  <a:srgbClr val="AAAAAA"/>
                </a:solidFill>
                <a:uFill>
                  <a:solidFill>
                    <a:srgbClr val="AAAAAA"/>
                  </a:solidFill>
                </a:uFill>
              </a:rPr>
              <a:t>Build the SIFT descriptors</a:t>
            </a:r>
          </a:p>
          <a:p>
            <a:pPr marL="257175" lvl="0" indent="-257175">
              <a:defRPr sz="1800">
                <a:uFillTx/>
              </a:defRPr>
            </a:pPr>
            <a:r>
              <a:rPr sz="2400">
                <a:solidFill>
                  <a:srgbClr val="AAAAAA"/>
                </a:solidFill>
                <a:uFill>
                  <a:solidFill>
                    <a:srgbClr val="AAAAAA"/>
                  </a:solidFill>
                </a:uFill>
              </a:rPr>
              <a:t>Match SIFT descriptors</a:t>
            </a:r>
          </a:p>
          <a:p>
            <a:pPr marL="257175" lvl="0" indent="-257175">
              <a:defRPr sz="1800">
                <a:uFillTx/>
              </a:defRPr>
            </a:pPr>
            <a:r>
              <a:rPr sz="2400">
                <a:solidFill>
                  <a:srgbClr val="AAAAAA"/>
                </a:solidFill>
                <a:uFill>
                  <a:solidFill>
                    <a:srgbClr val="AAAAAA"/>
                  </a:solidFill>
                </a:uFill>
              </a:rPr>
              <a:t>Fitting the transformation</a:t>
            </a:r>
          </a:p>
          <a:p>
            <a:pPr marL="257175" lvl="0" indent="-257175">
              <a:defRPr sz="1800">
                <a:uFillTx/>
              </a:defRPr>
            </a:pPr>
            <a:r>
              <a:rPr sz="2400">
                <a:solidFill>
                  <a:srgbClr val="AAAAAA"/>
                </a:solidFill>
                <a:uFill>
                  <a:solidFill>
                    <a:srgbClr val="AAAAAA"/>
                  </a:solidFill>
                </a:uFill>
              </a:rPr>
              <a:t>RANSAC</a:t>
            </a:r>
          </a:p>
        </p:txBody>
      </p:sp>
      <p:sp>
        <p:nvSpPr>
          <p:cNvPr id="313" name="Shape 313"/>
          <p:cNvSpPr>
            <a:spLocks noGrp="1"/>
          </p:cNvSpPr>
          <p:nvPr>
            <p:ph type="sldNum" sz="quarter" idx="2"/>
          </p:nvPr>
        </p:nvSpPr>
        <p:spPr>
          <a:xfrm>
            <a:off x="7046466" y="6515100"/>
            <a:ext cx="281633" cy="266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85</a:t>
            </a:fld>
            <a:endParaRPr sz="1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314" name="yosemit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0700" y="1365250"/>
            <a:ext cx="26416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yosemite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1699" y="1371600"/>
            <a:ext cx="2641601" cy="19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Shape 316"/>
          <p:cNvSpPr/>
          <p:nvPr/>
        </p:nvSpPr>
        <p:spPr>
          <a:xfrm>
            <a:off x="4000499" y="1714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17" name="Shape 317"/>
          <p:cNvSpPr/>
          <p:nvPr/>
        </p:nvSpPr>
        <p:spPr>
          <a:xfrm>
            <a:off x="41274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18" name="Shape 318"/>
          <p:cNvSpPr/>
          <p:nvPr/>
        </p:nvSpPr>
        <p:spPr>
          <a:xfrm>
            <a:off x="37464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19" name="Shape 319"/>
          <p:cNvSpPr/>
          <p:nvPr/>
        </p:nvSpPr>
        <p:spPr>
          <a:xfrm>
            <a:off x="27685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20" name="Shape 320"/>
          <p:cNvSpPr/>
          <p:nvPr/>
        </p:nvSpPr>
        <p:spPr>
          <a:xfrm>
            <a:off x="29463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21" name="Shape 321"/>
          <p:cNvSpPr/>
          <p:nvPr/>
        </p:nvSpPr>
        <p:spPr>
          <a:xfrm>
            <a:off x="33273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22" name="Shape 322"/>
          <p:cNvSpPr/>
          <p:nvPr/>
        </p:nvSpPr>
        <p:spPr>
          <a:xfrm>
            <a:off x="36321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23" name="Shape 323"/>
          <p:cNvSpPr/>
          <p:nvPr/>
        </p:nvSpPr>
        <p:spPr>
          <a:xfrm>
            <a:off x="41274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24" name="Shape 324"/>
          <p:cNvSpPr/>
          <p:nvPr/>
        </p:nvSpPr>
        <p:spPr>
          <a:xfrm>
            <a:off x="43433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25" name="Shape 325"/>
          <p:cNvSpPr/>
          <p:nvPr/>
        </p:nvSpPr>
        <p:spPr>
          <a:xfrm>
            <a:off x="4241799" y="1714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26" name="Shape 326"/>
          <p:cNvSpPr/>
          <p:nvPr/>
        </p:nvSpPr>
        <p:spPr>
          <a:xfrm>
            <a:off x="3860799" y="16128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27" name="Shape 327"/>
          <p:cNvSpPr/>
          <p:nvPr/>
        </p:nvSpPr>
        <p:spPr>
          <a:xfrm>
            <a:off x="3987799" y="17398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28" name="Shape 328"/>
          <p:cNvSpPr/>
          <p:nvPr/>
        </p:nvSpPr>
        <p:spPr>
          <a:xfrm>
            <a:off x="38607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29" name="Shape 329"/>
          <p:cNvSpPr/>
          <p:nvPr/>
        </p:nvSpPr>
        <p:spPr>
          <a:xfrm>
            <a:off x="3632199" y="2603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30" name="Shape 330"/>
          <p:cNvSpPr/>
          <p:nvPr/>
        </p:nvSpPr>
        <p:spPr>
          <a:xfrm>
            <a:off x="25399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31" name="Shape 331"/>
          <p:cNvSpPr/>
          <p:nvPr/>
        </p:nvSpPr>
        <p:spPr>
          <a:xfrm>
            <a:off x="2946399" y="2603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4013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32" name="Shape 332"/>
          <p:cNvSpPr/>
          <p:nvPr/>
        </p:nvSpPr>
        <p:spPr>
          <a:xfrm>
            <a:off x="5651499" y="1714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33" name="Shape 333"/>
          <p:cNvSpPr/>
          <p:nvPr/>
        </p:nvSpPr>
        <p:spPr>
          <a:xfrm>
            <a:off x="59435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34" name="Shape 334"/>
          <p:cNvSpPr/>
          <p:nvPr/>
        </p:nvSpPr>
        <p:spPr>
          <a:xfrm>
            <a:off x="6159499" y="1841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35" name="Shape 335"/>
          <p:cNvSpPr/>
          <p:nvPr/>
        </p:nvSpPr>
        <p:spPr>
          <a:xfrm>
            <a:off x="5486399" y="19430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36" name="Shape 336"/>
          <p:cNvSpPr/>
          <p:nvPr/>
        </p:nvSpPr>
        <p:spPr>
          <a:xfrm>
            <a:off x="56514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37" name="Shape 337"/>
          <p:cNvSpPr/>
          <p:nvPr/>
        </p:nvSpPr>
        <p:spPr>
          <a:xfrm>
            <a:off x="5943599" y="2438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6235699" y="2565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39" name="Shape 339"/>
          <p:cNvSpPr/>
          <p:nvPr/>
        </p:nvSpPr>
        <p:spPr>
          <a:xfrm>
            <a:off x="5105399" y="2082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40" name="Shape 340"/>
          <p:cNvSpPr/>
          <p:nvPr/>
        </p:nvSpPr>
        <p:spPr>
          <a:xfrm>
            <a:off x="5435599" y="23113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41" name="Shape 341"/>
          <p:cNvSpPr/>
          <p:nvPr/>
        </p:nvSpPr>
        <p:spPr>
          <a:xfrm>
            <a:off x="5410199" y="26034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42" name="Shape 342"/>
          <p:cNvSpPr/>
          <p:nvPr/>
        </p:nvSpPr>
        <p:spPr>
          <a:xfrm>
            <a:off x="6057899" y="17271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43" name="Shape 343"/>
          <p:cNvSpPr/>
          <p:nvPr/>
        </p:nvSpPr>
        <p:spPr>
          <a:xfrm>
            <a:off x="5803899" y="17017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sp>
        <p:nvSpPr>
          <p:cNvPr id="344" name="Shape 344"/>
          <p:cNvSpPr/>
          <p:nvPr/>
        </p:nvSpPr>
        <p:spPr>
          <a:xfrm>
            <a:off x="5664199" y="2108199"/>
            <a:ext cx="76202" cy="88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0061FF"/>
            </a:solidFill>
            <a:miter lim="400000"/>
          </a:ln>
        </p:spPr>
        <p:txBody>
          <a:bodyPr lIns="38100" tIns="38100" rIns="38100" bIns="38100"/>
          <a:lstStyle/>
          <a:p>
            <a:pPr lvl="0"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/>
          </a:p>
        </p:txBody>
      </p:sp>
      <p:pic>
        <p:nvPicPr>
          <p:cNvPr id="345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7872" y="3530600"/>
            <a:ext cx="2119528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81100" y="3514328"/>
            <a:ext cx="2133600" cy="308372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Shape 347"/>
          <p:cNvSpPr/>
          <p:nvPr/>
        </p:nvSpPr>
        <p:spPr>
          <a:xfrm flipH="1">
            <a:off x="2224037" y="2692499"/>
            <a:ext cx="1394918" cy="804665"/>
          </a:xfrm>
          <a:prstGeom prst="line">
            <a:avLst/>
          </a:prstGeom>
          <a:ln w="38100">
            <a:solidFill>
              <a:srgbClr val="FEC7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buClrTx/>
              <a:buFont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8" name="Shape 348"/>
          <p:cNvSpPr/>
          <p:nvPr/>
        </p:nvSpPr>
        <p:spPr>
          <a:xfrm>
            <a:off x="5505549" y="2740074"/>
            <a:ext cx="1020565" cy="742058"/>
          </a:xfrm>
          <a:prstGeom prst="line">
            <a:avLst/>
          </a:prstGeom>
          <a:ln w="38100">
            <a:solidFill>
              <a:srgbClr val="FEC7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lvl="0">
              <a:buClrTx/>
              <a:buFont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9" name="Shape 349"/>
          <p:cNvSpPr/>
          <p:nvPr/>
        </p:nvSpPr>
        <p:spPr>
          <a:xfrm flipV="1">
            <a:off x="3784897" y="2650925"/>
            <a:ext cx="1485107" cy="5757"/>
          </a:xfrm>
          <a:prstGeom prst="line">
            <a:avLst/>
          </a:prstGeom>
          <a:ln w="50800">
            <a:solidFill>
              <a:srgbClr val="77BB41"/>
            </a:solidFill>
            <a:miter lim="400000"/>
            <a:headEnd type="stealth"/>
            <a:tailEnd type="stealth"/>
          </a:ln>
        </p:spPr>
        <p:txBody>
          <a:bodyPr lIns="0" tIns="0" rIns="0" bIns="0"/>
          <a:lstStyle/>
          <a:p>
            <a:pPr lvl="0">
              <a:buClrTx/>
              <a:buFont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50" name="pano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03267" y="3975100"/>
            <a:ext cx="4072433" cy="2133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389212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Results</a:t>
            </a:r>
          </a:p>
        </p:txBody>
      </p:sp>
      <p:sp>
        <p:nvSpPr>
          <p:cNvPr id="369" name="Shape 369"/>
          <p:cNvSpPr>
            <a:spLocks noGrp="1"/>
          </p:cNvSpPr>
          <p:nvPr>
            <p:ph type="sldNum" sz="quarter" idx="2"/>
          </p:nvPr>
        </p:nvSpPr>
        <p:spPr>
          <a:xfrm>
            <a:off x="7046466" y="6515100"/>
            <a:ext cx="281633" cy="266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86</a:t>
            </a:fld>
            <a:endParaRPr sz="1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370" name="yosemit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8100" y="1511300"/>
            <a:ext cx="6510179" cy="209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yard_pano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0800" y="3695700"/>
            <a:ext cx="6491394" cy="23749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268794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Results</a:t>
            </a:r>
          </a:p>
        </p:txBody>
      </p:sp>
      <p:sp>
        <p:nvSpPr>
          <p:cNvPr id="374" name="Shape 374"/>
          <p:cNvSpPr>
            <a:spLocks noGrp="1"/>
          </p:cNvSpPr>
          <p:nvPr>
            <p:ph type="sldNum" sz="quarter" idx="2"/>
          </p:nvPr>
        </p:nvSpPr>
        <p:spPr>
          <a:xfrm>
            <a:off x="7046466" y="6515100"/>
            <a:ext cx="281633" cy="266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87</a:t>
            </a:fld>
            <a:endParaRPr sz="1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375" name="campu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384" y="1596763"/>
            <a:ext cx="8923115" cy="233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tre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205" y="4114800"/>
            <a:ext cx="8928101" cy="16555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934988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have learned this week?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Scale invariant region selection</a:t>
            </a:r>
          </a:p>
          <a:p>
            <a:pPr lvl="1"/>
            <a:r>
              <a:rPr lang="en-US" dirty="0" smtClean="0"/>
              <a:t>Automatic scale selection</a:t>
            </a:r>
          </a:p>
          <a:p>
            <a:pPr lvl="1"/>
            <a:r>
              <a:rPr lang="en-US" dirty="0" smtClean="0"/>
              <a:t>Difference-of-Gaussian (</a:t>
            </a:r>
            <a:r>
              <a:rPr lang="en-US" dirty="0" err="1" smtClean="0"/>
              <a:t>DoG</a:t>
            </a:r>
            <a:r>
              <a:rPr lang="en-US" dirty="0" smtClean="0"/>
              <a:t>) detector</a:t>
            </a:r>
          </a:p>
          <a:p>
            <a:r>
              <a:rPr lang="en-US" dirty="0" smtClean="0"/>
              <a:t>SIFT: an image region descriptor</a:t>
            </a:r>
          </a:p>
          <a:p>
            <a:r>
              <a:rPr lang="en-US" smtClean="0"/>
              <a:t>Application: Panorama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3007" y="5941497"/>
            <a:ext cx="6905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background reading: R. </a:t>
            </a:r>
            <a:r>
              <a:rPr lang="en-US" dirty="0" err="1" smtClean="0"/>
              <a:t>Szeliski</a:t>
            </a:r>
            <a:r>
              <a:rPr lang="en-US" dirty="0" smtClean="0"/>
              <a:t>, </a:t>
            </a:r>
            <a:r>
              <a:rPr lang="en-US" dirty="0" err="1" smtClean="0"/>
              <a:t>Ch</a:t>
            </a:r>
            <a:r>
              <a:rPr lang="en-US" dirty="0" smtClean="0"/>
              <a:t> 4.1.1; David Lowe, IJCV 2004</a:t>
            </a:r>
          </a:p>
        </p:txBody>
      </p:sp>
    </p:spTree>
    <p:extLst>
      <p:ext uri="{BB962C8B-B14F-4D97-AF65-F5344CB8AC3E}">
        <p14:creationId xmlns:p14="http://schemas.microsoft.com/office/powerpoint/2010/main" val="2345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Quick review: Harris Corner Detector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17-Oct-17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Translation invariance</a:t>
            </a:r>
          </a:p>
          <a:p>
            <a:r>
              <a:rPr lang="en-US" smtClean="0"/>
              <a:t>Rotation invariance</a:t>
            </a:r>
          </a:p>
          <a:p>
            <a:r>
              <a:rPr lang="en-US" smtClean="0"/>
              <a:t>Scale invariance?</a:t>
            </a:r>
            <a:endParaRPr lang="de-CH" dirty="0" smtClean="0"/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2162175" y="5607050"/>
            <a:ext cx="5184775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1" dirty="0">
                <a:solidFill>
                  <a:srgbClr val="FF0000"/>
                </a:solidFill>
                <a:cs typeface="Times New Roman" pitchFamily="18" charset="0"/>
              </a:rPr>
              <a:t>N</a:t>
            </a:r>
            <a:r>
              <a:rPr lang="en-US" sz="2400" dirty="0">
                <a:solidFill>
                  <a:srgbClr val="FF0000"/>
                </a:solidFill>
                <a:cs typeface="Times New Roman" pitchFamily="18" charset="0"/>
              </a:rPr>
              <a:t>ot</a:t>
            </a:r>
            <a:r>
              <a:rPr lang="en-US" sz="2400" dirty="0">
                <a:solidFill>
                  <a:srgbClr val="0033CC"/>
                </a:solidFill>
                <a:cs typeface="Times New Roman" pitchFamily="18" charset="0"/>
              </a:rPr>
              <a:t> invariant to image scale!</a:t>
            </a:r>
            <a:endParaRPr lang="ru-RU" sz="2400" dirty="0">
              <a:solidFill>
                <a:srgbClr val="0033CC"/>
              </a:solidFill>
              <a:cs typeface="Times New Roman" pitchFamily="18" charset="0"/>
            </a:endParaRPr>
          </a:p>
        </p:txBody>
      </p: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2312988" y="3656012"/>
            <a:ext cx="442912" cy="434975"/>
            <a:chOff x="7024688" y="3176588"/>
            <a:chExt cx="442912" cy="434975"/>
          </a:xfrm>
        </p:grpSpPr>
        <p:sp>
          <p:nvSpPr>
            <p:cNvPr id="10" name="Freeform 4"/>
            <p:cNvSpPr>
              <a:spLocks/>
            </p:cNvSpPr>
            <p:nvPr/>
          </p:nvSpPr>
          <p:spPr bwMode="auto">
            <a:xfrm>
              <a:off x="7086600" y="3281363"/>
              <a:ext cx="381000" cy="330200"/>
            </a:xfrm>
            <a:custGeom>
              <a:avLst/>
              <a:gdLst>
                <a:gd name="T0" fmla="*/ 0 w 1728"/>
                <a:gd name="T1" fmla="*/ 2147483647 h 1264"/>
                <a:gd name="T2" fmla="*/ 2147483647 w 1728"/>
                <a:gd name="T3" fmla="*/ 2147483647 h 1264"/>
                <a:gd name="T4" fmla="*/ 2147483647 w 1728"/>
                <a:gd name="T5" fmla="*/ 2147483647 h 1264"/>
                <a:gd name="T6" fmla="*/ 2147483647 w 1728"/>
                <a:gd name="T7" fmla="*/ 2147483647 h 1264"/>
                <a:gd name="T8" fmla="*/ 2147483647 w 1728"/>
                <a:gd name="T9" fmla="*/ 2147483647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7024688" y="3176588"/>
              <a:ext cx="381000" cy="381000"/>
            </a:xfrm>
            <a:prstGeom prst="rect">
              <a:avLst/>
            </a:prstGeom>
            <a:solidFill>
              <a:srgbClr val="BBE0E3">
                <a:alpha val="50195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2" name="Group 49"/>
          <p:cNvGrpSpPr>
            <a:grpSpLocks/>
          </p:cNvGrpSpPr>
          <p:nvPr/>
        </p:nvGrpSpPr>
        <p:grpSpPr bwMode="auto">
          <a:xfrm>
            <a:off x="5594350" y="3157537"/>
            <a:ext cx="2819400" cy="2195513"/>
            <a:chOff x="1219200" y="2711450"/>
            <a:chExt cx="2819400" cy="2195513"/>
          </a:xfrm>
        </p:grpSpPr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1295400" y="2900363"/>
              <a:ext cx="2743200" cy="2006600"/>
            </a:xfrm>
            <a:custGeom>
              <a:avLst/>
              <a:gdLst>
                <a:gd name="T0" fmla="*/ 0 w 1728"/>
                <a:gd name="T1" fmla="*/ 2147483647 h 1264"/>
                <a:gd name="T2" fmla="*/ 2147483647 w 1728"/>
                <a:gd name="T3" fmla="*/ 2147483647 h 1264"/>
                <a:gd name="T4" fmla="*/ 2147483647 w 1728"/>
                <a:gd name="T5" fmla="*/ 2147483647 h 1264"/>
                <a:gd name="T6" fmla="*/ 2147483647 w 1728"/>
                <a:gd name="T7" fmla="*/ 2147483647 h 1264"/>
                <a:gd name="T8" fmla="*/ 2147483647 w 1728"/>
                <a:gd name="T9" fmla="*/ 2147483647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1219200" y="3459163"/>
              <a:ext cx="381000" cy="381000"/>
            </a:xfrm>
            <a:prstGeom prst="rect">
              <a:avLst/>
            </a:prstGeom>
            <a:solidFill>
              <a:srgbClr val="BBE0E3">
                <a:alpha val="50195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1600200" y="2925763"/>
              <a:ext cx="381000" cy="381000"/>
            </a:xfrm>
            <a:prstGeom prst="rect">
              <a:avLst/>
            </a:prstGeom>
            <a:solidFill>
              <a:srgbClr val="BBE0E3">
                <a:alpha val="50195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2452688" y="2711450"/>
              <a:ext cx="381000" cy="381000"/>
            </a:xfrm>
            <a:prstGeom prst="rect">
              <a:avLst/>
            </a:prstGeom>
            <a:solidFill>
              <a:srgbClr val="BBE0E3">
                <a:alpha val="50195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7" name="AutoShape 10"/>
          <p:cNvSpPr>
            <a:spLocks noChangeArrowheads="1"/>
          </p:cNvSpPr>
          <p:nvPr/>
        </p:nvSpPr>
        <p:spPr bwMode="auto">
          <a:xfrm>
            <a:off x="3476625" y="3448050"/>
            <a:ext cx="1676400" cy="838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740400" y="4860925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cs typeface="Times New Roman" pitchFamily="18" charset="0"/>
              </a:rPr>
              <a:t>All points will be classified as </a:t>
            </a:r>
            <a:r>
              <a:rPr lang="en-US" dirty="0">
                <a:solidFill>
                  <a:srgbClr val="0033CC"/>
                </a:solidFill>
                <a:cs typeface="Times New Roman" pitchFamily="18" charset="0"/>
              </a:rPr>
              <a:t>edges</a:t>
            </a:r>
            <a:r>
              <a:rPr lang="en-US" dirty="0">
                <a:solidFill>
                  <a:schemeClr val="tx1"/>
                </a:solidFill>
                <a:cs typeface="Times New Roman" pitchFamily="18" charset="0"/>
              </a:rPr>
              <a:t>!</a:t>
            </a:r>
            <a:endParaRPr lang="ru-RU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1849438" y="4860925"/>
            <a:ext cx="1371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  <a:cs typeface="Times New Roman" pitchFamily="18" charset="0"/>
              </a:rPr>
              <a:t>Corner</a:t>
            </a:r>
            <a:endParaRPr lang="ru-RU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 rot="16200000">
            <a:off x="7661275" y="4832350"/>
            <a:ext cx="2657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8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223B_slides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CS223B_slides_template</Template>
  <TotalTime>5105</TotalTime>
  <Words>3131</Words>
  <Application>Microsoft Macintosh PowerPoint</Application>
  <PresentationFormat>On-screen Show (4:3)</PresentationFormat>
  <Paragraphs>690</Paragraphs>
  <Slides>88</Slides>
  <Notes>33</Notes>
  <HiddenSlides>3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104" baseType="lpstr">
      <vt:lpstr>AvantGarde Bk BT</vt:lpstr>
      <vt:lpstr>Calibri</vt:lpstr>
      <vt:lpstr>Geneva</vt:lpstr>
      <vt:lpstr>Gulim</vt:lpstr>
      <vt:lpstr>Helvetica</vt:lpstr>
      <vt:lpstr>Mangal</vt:lpstr>
      <vt:lpstr>ＭＳ Ｐゴシック</vt:lpstr>
      <vt:lpstr>Symbol</vt:lpstr>
      <vt:lpstr>Times New Roman</vt:lpstr>
      <vt:lpstr>Trebuchet MS</vt:lpstr>
      <vt:lpstr>Wingdings</vt:lpstr>
      <vt:lpstr>新細明體</vt:lpstr>
      <vt:lpstr>Arial</vt:lpstr>
      <vt:lpstr>CS223B_slides_template</vt:lpstr>
      <vt:lpstr>Equation</vt:lpstr>
      <vt:lpstr>Bitmap Image</vt:lpstr>
      <vt:lpstr>Lecture:  Feature Descriptors</vt:lpstr>
      <vt:lpstr>What we will learn today?</vt:lpstr>
      <vt:lpstr>A quick review</vt:lpstr>
      <vt:lpstr>General Approach</vt:lpstr>
      <vt:lpstr>A quick review</vt:lpstr>
      <vt:lpstr>Quick review: Harris Corner Detector</vt:lpstr>
      <vt:lpstr>Quick review: Harris Corner Detector</vt:lpstr>
      <vt:lpstr>Quick review: Harris Corner Detector</vt:lpstr>
      <vt:lpstr>Quick review: Harris Corner Detector</vt:lpstr>
      <vt:lpstr>What we will learn today?</vt:lpstr>
      <vt:lpstr>Does scale matter?</vt:lpstr>
      <vt:lpstr>Scale Invariant Detection</vt:lpstr>
      <vt:lpstr>Scale Invariant Detection</vt:lpstr>
      <vt:lpstr>Scale Invariant Detection</vt:lpstr>
      <vt:lpstr>Scale Invariant Detection</vt:lpstr>
      <vt:lpstr>Scale Invariant Detection</vt:lpstr>
      <vt:lpstr>Scale Invariant Detection</vt:lpstr>
      <vt:lpstr>Scale Invariant Detectors</vt:lpstr>
      <vt:lpstr>Laplacian</vt:lpstr>
      <vt:lpstr>Scale Invariant Detectors</vt:lpstr>
      <vt:lpstr>Difference-of-Gaussians</vt:lpstr>
      <vt:lpstr>Scale-Space Extrema</vt:lpstr>
      <vt:lpstr>Example of Gaussian kernel</vt:lpstr>
      <vt:lpstr>Example of gaussian kernel</vt:lpstr>
      <vt:lpstr>Difference of Gaussians (DoG)</vt:lpstr>
      <vt:lpstr>Difference of Gaussians (DoG)</vt:lpstr>
      <vt:lpstr>Scale Invariant Detectors</vt:lpstr>
      <vt:lpstr>Scale Invariant Detection: Summary</vt:lpstr>
      <vt:lpstr>What’s next?</vt:lpstr>
      <vt:lpstr>What we will learn today?</vt:lpstr>
      <vt:lpstr>Local Descriptors</vt:lpstr>
      <vt:lpstr>Invariant Local Features</vt:lpstr>
      <vt:lpstr>Advantages of invariant local features</vt:lpstr>
      <vt:lpstr>Scale invariance</vt:lpstr>
      <vt:lpstr>Becoming rotation invariant</vt:lpstr>
      <vt:lpstr>Becoming rotation invariant</vt:lpstr>
      <vt:lpstr>SIFT descriptor formation</vt:lpstr>
      <vt:lpstr>SIFT descriptor formation</vt:lpstr>
      <vt:lpstr>Example of keypoint detection</vt:lpstr>
      <vt:lpstr>SIFT descriptor formation</vt:lpstr>
      <vt:lpstr>SIFT descriptor formation</vt:lpstr>
      <vt:lpstr>SIFT descriptor formation</vt:lpstr>
      <vt:lpstr>Repeatability vs number of scales sampled per octave</vt:lpstr>
      <vt:lpstr>Sensitivity to number of histogram orientations</vt:lpstr>
      <vt:lpstr>Feature stability to noise</vt:lpstr>
      <vt:lpstr>Feature stability to affine change</vt:lpstr>
      <vt:lpstr>Distinctiveness of features</vt:lpstr>
      <vt:lpstr>Ratio of distances reliable for matching</vt:lpstr>
      <vt:lpstr>PowerPoint Presentation</vt:lpstr>
      <vt:lpstr>PowerPoint Presentation</vt:lpstr>
      <vt:lpstr>Nice SIFT resources</vt:lpstr>
      <vt:lpstr>Automatic mosaicing</vt:lpstr>
      <vt:lpstr>Wide baseline stereo</vt:lpstr>
      <vt:lpstr>Recognition of specific objects, scenes</vt:lpstr>
      <vt:lpstr>Applications of local invariant features</vt:lpstr>
      <vt:lpstr>What we will learn today?</vt:lpstr>
      <vt:lpstr>Histogram of Oriented Gradients</vt:lpstr>
      <vt:lpstr>Histogram of Oriented Gradients</vt:lpstr>
      <vt:lpstr>Histogram of Oriented Gradients</vt:lpstr>
      <vt:lpstr>Histogram of Oriented Gradients</vt:lpstr>
      <vt:lpstr>Histogram of Oriented Gradients</vt:lpstr>
      <vt:lpstr>Normalization</vt:lpstr>
      <vt:lpstr>Visualizing HoG</vt:lpstr>
      <vt:lpstr>Visualizing HoG</vt:lpstr>
      <vt:lpstr>Visualizing HoG</vt:lpstr>
      <vt:lpstr>Difference between HoG and SIFT</vt:lpstr>
      <vt:lpstr>What we will learn today?</vt:lpstr>
      <vt:lpstr>Application: Image Stitching</vt:lpstr>
      <vt:lpstr>Application: Image Stitching</vt:lpstr>
      <vt:lpstr>Application: Image Stitching</vt:lpstr>
      <vt:lpstr>Application: Image Stitching</vt:lpstr>
      <vt:lpstr>Main Flow</vt:lpstr>
      <vt:lpstr>Detect Key Points</vt:lpstr>
      <vt:lpstr>Main Flow</vt:lpstr>
      <vt:lpstr>Build the SIFT Descriptors</vt:lpstr>
      <vt:lpstr>Main Flow</vt:lpstr>
      <vt:lpstr>Match SIFT Descriptors</vt:lpstr>
      <vt:lpstr>Skeleton Code</vt:lpstr>
      <vt:lpstr>Main Flow</vt:lpstr>
      <vt:lpstr>Fitting the transformation</vt:lpstr>
      <vt:lpstr>Skeleton Code</vt:lpstr>
      <vt:lpstr>Main Flow</vt:lpstr>
      <vt:lpstr>RANSAC</vt:lpstr>
      <vt:lpstr>Skeleton Code</vt:lpstr>
      <vt:lpstr>Main Flow</vt:lpstr>
      <vt:lpstr>Results</vt:lpstr>
      <vt:lpstr>Results</vt:lpstr>
      <vt:lpstr>What we have learned this week?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What is CV?</dc:title>
  <dc:creator>feifeili</dc:creator>
  <cp:lastModifiedBy>Ranjay Krishna</cp:lastModifiedBy>
  <cp:revision>104</cp:revision>
  <dcterms:created xsi:type="dcterms:W3CDTF">2010-12-21T18:32:41Z</dcterms:created>
  <dcterms:modified xsi:type="dcterms:W3CDTF">2017-10-19T00:54:06Z</dcterms:modified>
</cp:coreProperties>
</file>