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9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64" r:id="rId23"/>
    <p:sldId id="366" r:id="rId24"/>
    <p:sldId id="262" r:id="rId25"/>
    <p:sldId id="263" r:id="rId26"/>
    <p:sldId id="264" r:id="rId27"/>
    <p:sldId id="265" r:id="rId28"/>
    <p:sldId id="261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8" r:id="rId37"/>
    <p:sldId id="387" r:id="rId38"/>
    <p:sldId id="279" r:id="rId39"/>
    <p:sldId id="280" r:id="rId40"/>
    <p:sldId id="281" r:id="rId41"/>
    <p:sldId id="388" r:id="rId42"/>
    <p:sldId id="389" r:id="rId43"/>
    <p:sldId id="282" r:id="rId44"/>
    <p:sldId id="283" r:id="rId45"/>
    <p:sldId id="284" r:id="rId46"/>
    <p:sldId id="362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363" r:id="rId61"/>
    <p:sldId id="299" r:id="rId62"/>
    <p:sldId id="300" r:id="rId63"/>
    <p:sldId id="365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021"/>
    <a:srgbClr val="222222"/>
    <a:srgbClr val="383838"/>
    <a:srgbClr val="850000"/>
    <a:srgbClr val="E6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5"/>
    <p:restoredTop sz="81784"/>
  </p:normalViewPr>
  <p:slideViewPr>
    <p:cSldViewPr snapToObjects="1">
      <p:cViewPr>
        <p:scale>
          <a:sx n="107" d="100"/>
          <a:sy n="107" d="100"/>
        </p:scale>
        <p:origin x="6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55.wmf"/><Relationship Id="rId3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EF20-56E6-A245-A0C6-FCE94244DF49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BB279-24D0-E74F-842C-97E9CC57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9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05T17:26:34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584 5009 774,'0'0'2193,"0"0"-129,0 0-129,0 0-258,0 0-258,-38-9-387,38 9-258,0 0 129,0 0-387,0 0 129,-37-5-129,37 5 129,0 0 0,0 0 258,0 0-129,0 0 258,-38 0 0,38 0-129,0 0 129,0 0 129,0 0-387,0 0 0,0 0 0,0 0-258,0 0-129,0 0-258,0 0 0,0 0-129,0 0-129,0 0 129,0 0-129,0 0 0,0 0 129,39 0 0,-39 0 0,0 0 129,47 0 0,-47 0-129,39-7 129,-39 7 0,46-10 0,-46 10 0,53-15 0,-53 15-129,54-17 129,-54 17-129,61-11 0,-61 11 129,55-7-129,-55 7 0,52-7 0,-52 7 0,47-1 129,-27-3-387,-1 4 0,4-3 0,-3-1 129,-3 3-129,2-4 129,2 2-129,1-1 129,0 1 129,1 1 0,-2-3 0,0 4 0,2 0 0,-1-2 129,1 2-258,-3-2 129,2 3 129,2 0-129,1 0 0,-1-2 0,2 2 0,-2 0 0,1 0 0,0 0 0,-3 2 0,0-2 129,2 0-129,3 2-129,1-2 0,1 0 0,5 0 0,1-2 0,5-2 129,4 1-258,3 0 258,1-2 0,3 1 0,1 1 129,0-2 0,1 3-129,3-2-129,-2 1 129,2-2 0,-1 0-129,6-1 129,4 0 0,3-3 0,2-1-258,-4 0 258,2-2 0,1 2 0,-3 0 0,-4 1 0,-3 0 0,-3 3-129,-4 0 129,-5 2 0,-4 1 129,-6 2-129,-6-2 0,-7 3 0,-7 0 0,-4 0-129,-13 0 129,11 0 0,-11 0-258,0 0 0,0 0-387,0 0-1290,0 0-2580,-10-4-645,-2-2-387,-5-1 129</inkml:trace>
  <inkml:trace contextRef="#ctx0" brushRef="#br0" timeOffset="789.045">1736 3930 1806,'-13'5'5160,"5"-7"0,-2-10-387,6 0-2064,-9-14-903,11 10-387,-11-9-516,8 5-258,-3-2 0,4 6-387,-1 3 0,5 13 0,-4-17-258,4 17 0,0 0-129,0 0 0,0 0-129,0 0 129,-4 13 0,3 3-129,1 6 129,1 4-129,2 6 516,1 9-516,-2 8 516,1 7-129,-3 12-129,0 7 129,-3 7 0,0 7-129,-3 1 129,0 0 0,0-5-129,1-3 0,3-11 129,0-3-129,2-6 129,0-6-129,0-7 0,4-5 0,0-5-129,-1-8 0,0-4-387,-3-10-258,3 3-774,-3-20-2451,0 0-903,-6-20-387,4-7 0</inkml:trace>
  <inkml:trace contextRef="#ctx0" brushRef="#br0" timeOffset="1240.0709">2165 3827 3483,'8'-34'5160,"-4"22"-387,-4 1-129,3-3-2709,-3 14-516,0 0-516,0 0-516,8-6-129,-8 6-258,9 3 0,-9-3 0,11 17 0,-4-4 0,1 4 258,1 6-129,5 5 0,0 13 0,-1 5 0,1 16 0,-3 14 129,2 11-129,-2 7-129,-2 8 129,-6 2 129,0 4-129,-1-5 0,0-7 0,0-10-129,1-9 0,1-7-774,-4-18-3096,4-9-1032,2-20-645,-6-23-516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6487-8DF9-0448-87B9-229C629F1A86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916B-D2F7-E340-96C7-8D932FD23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01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430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433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479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5833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9840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“Global template”</a:t>
            </a:r>
            <a:r>
              <a:rPr lang="en-US" baseline="0" dirty="0" smtClean="0"/>
              <a:t> – not robust to:</a:t>
            </a:r>
          </a:p>
          <a:p>
            <a:r>
              <a:rPr lang="en-US" baseline="0" dirty="0" smtClean="0"/>
              <a:t>Scale changes, rotations, view point changes</a:t>
            </a:r>
            <a:r>
              <a:rPr lang="en-US" baseline="0" smtClean="0"/>
              <a:t>, occlusions…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02756" indent="-270291"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81164" indent="-216233"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13629" indent="-216233"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46095" indent="-216233" defTabSz="876944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378560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11026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43491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675957" indent="-216233" defTabSz="87694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BF98D531-0A35-4AF0-BB58-4C0AE535D6C8}" type="slidenum">
              <a:rPr lang="en-US" sz="1100" b="0">
                <a:solidFill>
                  <a:schemeClr val="tx1"/>
                </a:solidFill>
                <a:latin typeface="Times New Roman" pitchFamily="18" charset="0"/>
              </a:rPr>
              <a:pPr/>
              <a:t>36</a:t>
            </a:fld>
            <a:endParaRPr lang="en-US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r"/>
            <a:fld id="{B0CC25EE-0CC1-4A1E-8E20-DDBEE0408BE3}" type="slidenum">
              <a:rPr lang="en-US" sz="1200">
                <a:solidFill>
                  <a:srgbClr val="000000"/>
                </a:solidFill>
              </a:rPr>
              <a:pPr algn="r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077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4688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 over</a:t>
            </a:r>
            <a:r>
              <a:rPr lang="en-US" baseline="0" dirty="0" smtClean="0"/>
              <a:t> neighborhood </a:t>
            </a:r>
            <a:r>
              <a:rPr lang="en-US" baseline="0" dirty="0" smtClean="0">
                <a:sym typeface="Wingdings"/>
              </a:rPr>
              <a:t> some pixels with Ix only, some others with </a:t>
            </a:r>
            <a:r>
              <a:rPr lang="en-US" baseline="0" dirty="0" err="1" smtClean="0">
                <a:sym typeface="Wingdings"/>
              </a:rPr>
              <a:t>Iy</a:t>
            </a:r>
            <a:r>
              <a:rPr lang="en-US" baseline="0" dirty="0" smtClean="0">
                <a:sym typeface="Wingdings"/>
              </a:rPr>
              <a:t>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052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anford_logo.gif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-1828800" y="-1352550"/>
            <a:ext cx="6502400" cy="59055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16675"/>
            <a:ext cx="167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10034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7DC490-98B8-074B-BB30-37775A2447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56350"/>
            <a:ext cx="9144000" cy="501649"/>
          </a:xfrm>
          <a:prstGeom prst="rect">
            <a:avLst/>
          </a:prstGeom>
          <a:solidFill>
            <a:srgbClr val="85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2222"/>
              </a:solidFill>
              <a:latin typeface="Gene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3800" y="6440269"/>
            <a:ext cx="2235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Geneva"/>
              </a:rPr>
              <a:t>Lecture 6 -  </a:t>
            </a:r>
          </a:p>
          <a:p>
            <a:endParaRPr lang="en-US" dirty="0" smtClean="0">
              <a:solidFill>
                <a:schemeClr val="bg1"/>
              </a:solidFill>
              <a:latin typeface="Geneva"/>
            </a:endParaRPr>
          </a:p>
          <a:p>
            <a:endParaRPr lang="en-US" dirty="0">
              <a:solidFill>
                <a:schemeClr val="bg1"/>
              </a:solidFill>
              <a:latin typeface="Geneva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28098" y="6416675"/>
            <a:ext cx="158730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59121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Geneva"/>
              </a:rPr>
              <a:t>Stanford University</a:t>
            </a:r>
            <a:endParaRPr lang="en-US" sz="1600" b="1" dirty="0">
              <a:solidFill>
                <a:schemeClr val="bg1"/>
              </a:solidFill>
              <a:latin typeface="Genev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aphanus/136915456/" TargetMode="External"/><Relationship Id="rId4" Type="http://schemas.openxmlformats.org/officeDocument/2006/relationships/hyperlink" Target="http://www.flickr.com/photos/swashford/428567562/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aphanus/136915456/" TargetMode="External"/><Relationship Id="rId4" Type="http://schemas.openxmlformats.org/officeDocument/2006/relationships/image" Target="../media/image15.jpeg"/><Relationship Id="rId5" Type="http://schemas.openxmlformats.org/officeDocument/2006/relationships/hyperlink" Target="http://www.flickr.com/photos/scpgt/328570837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5.wmf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2.png"/><Relationship Id="rId5" Type="http://schemas.openxmlformats.org/officeDocument/2006/relationships/hyperlink" Target="http://www.csse.uwa.edu.au/~pk/research/matlabfns/Spatial/Docs/Harris/A_Combined_Corner_and_Edge_Detector.pdf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47.wmf"/><Relationship Id="rId6" Type="http://schemas.openxmlformats.org/officeDocument/2006/relationships/image" Target="../media/image49.png"/><Relationship Id="rId7" Type="http://schemas.openxmlformats.org/officeDocument/2006/relationships/oleObject" Target="../embeddings/oleObject9.bin"/><Relationship Id="rId8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2" Type="http://schemas.openxmlformats.org/officeDocument/2006/relationships/tags" Target="../tags/tag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49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2" Type="http://schemas.openxmlformats.org/officeDocument/2006/relationships/tags" Target="../tags/tag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5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5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5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5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57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5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5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Lecture: </a:t>
            </a:r>
            <a:br>
              <a:rPr lang="en-US" dirty="0" smtClean="0"/>
            </a:br>
            <a:r>
              <a:rPr lang="en-US" dirty="0" smtClean="0"/>
              <a:t>RANSAC and feature detectors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3892550"/>
            <a:ext cx="67818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Juan Carlos </a:t>
            </a:r>
            <a:r>
              <a:rPr lang="en-US" dirty="0" err="1" smtClean="0"/>
              <a:t>Niebles</a:t>
            </a:r>
            <a:r>
              <a:rPr lang="en-US" dirty="0" smtClean="0"/>
              <a:t> and Ranjay Krishna</a:t>
            </a:r>
          </a:p>
          <a:p>
            <a:r>
              <a:rPr lang="en-US" dirty="0" smtClean="0"/>
              <a:t>Stanford Vision and Learning 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Line Fitting Example</a:t>
            </a:r>
            <a:endParaRPr lang="de-CH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Task: Estimate the best line</a:t>
            </a:r>
          </a:p>
          <a:p>
            <a:pPr lvl="1"/>
            <a:r>
              <a:rPr lang="en-US" i="1" smtClean="0"/>
              <a:t>How many points do we need to estimate the line?</a:t>
            </a:r>
            <a:endParaRPr lang="de-CH" i="1" smtClean="0"/>
          </a:p>
        </p:txBody>
      </p:sp>
      <p:grpSp>
        <p:nvGrpSpPr>
          <p:cNvPr id="41991" name="Group 36"/>
          <p:cNvGrpSpPr>
            <a:grpSpLocks/>
          </p:cNvGrpSpPr>
          <p:nvPr/>
        </p:nvGrpSpPr>
        <p:grpSpPr bwMode="auto">
          <a:xfrm>
            <a:off x="1116013" y="2565400"/>
            <a:ext cx="6480175" cy="3384550"/>
            <a:chOff x="1116013" y="2565400"/>
            <a:chExt cx="6480175" cy="3384550"/>
          </a:xfrm>
        </p:grpSpPr>
        <p:sp>
          <p:nvSpPr>
            <p:cNvPr id="41992" name="Oval 3"/>
            <p:cNvSpPr>
              <a:spLocks noChangeAspect="1" noChangeArrowheads="1"/>
            </p:cNvSpPr>
            <p:nvPr/>
          </p:nvSpPr>
          <p:spPr bwMode="auto">
            <a:xfrm>
              <a:off x="5508625" y="3357563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3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4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5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6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7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8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999" name="Oval 10"/>
            <p:cNvSpPr>
              <a:spLocks noChangeAspect="1" noChangeArrowheads="1"/>
            </p:cNvSpPr>
            <p:nvPr/>
          </p:nvSpPr>
          <p:spPr bwMode="auto">
            <a:xfrm>
              <a:off x="1979613" y="42211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0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1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2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3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4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5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006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3" name="TextBox 19"/>
          <p:cNvSpPr txBox="1">
            <a:spLocks noChangeArrowheads="1"/>
          </p:cNvSpPr>
          <p:nvPr/>
        </p:nvSpPr>
        <p:spPr bwMode="auto">
          <a:xfrm rot="16200000">
            <a:off x="7771496" y="4864199"/>
            <a:ext cx="2287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 smtClean="0">
                <a:solidFill>
                  <a:srgbClr val="000000"/>
                </a:solidFill>
              </a:rPr>
              <a:t>Jinxiang</a:t>
            </a:r>
            <a:r>
              <a:rPr lang="en-US" sz="1400" b="0" dirty="0" smtClean="0">
                <a:solidFill>
                  <a:srgbClr val="000000"/>
                </a:solidFill>
              </a:rPr>
              <a:t> Chai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92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Line Fitting Example</a:t>
            </a:r>
            <a:endParaRPr lang="de-CH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Task: Estimate the best line</a:t>
            </a:r>
            <a:endParaRPr lang="de-CH" smtClean="0"/>
          </a:p>
        </p:txBody>
      </p:sp>
      <p:grpSp>
        <p:nvGrpSpPr>
          <p:cNvPr id="43015" name="Group 36"/>
          <p:cNvGrpSpPr>
            <a:grpSpLocks/>
          </p:cNvGrpSpPr>
          <p:nvPr/>
        </p:nvGrpSpPr>
        <p:grpSpPr bwMode="auto">
          <a:xfrm>
            <a:off x="1116013" y="2565400"/>
            <a:ext cx="6480175" cy="3384550"/>
            <a:chOff x="1116013" y="2565400"/>
            <a:chExt cx="6480175" cy="3384550"/>
          </a:xfrm>
        </p:grpSpPr>
        <p:sp>
          <p:nvSpPr>
            <p:cNvPr id="43019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0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1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2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3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4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5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6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7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8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29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30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031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3016" name="Oval 3"/>
          <p:cNvSpPr>
            <a:spLocks noChangeAspect="1" noChangeArrowheads="1"/>
          </p:cNvSpPr>
          <p:nvPr/>
        </p:nvSpPr>
        <p:spPr bwMode="auto">
          <a:xfrm>
            <a:off x="5508625" y="3357563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17" name="Oval 10"/>
          <p:cNvSpPr>
            <a:spLocks noChangeAspect="1" noChangeArrowheads="1"/>
          </p:cNvSpPr>
          <p:nvPr/>
        </p:nvSpPr>
        <p:spPr bwMode="auto">
          <a:xfrm>
            <a:off x="1979613" y="4221163"/>
            <a:ext cx="144462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Rectangle 18"/>
          <p:cNvSpPr txBox="1">
            <a:spLocks noChangeArrowheads="1"/>
          </p:cNvSpPr>
          <p:nvPr/>
        </p:nvSpPr>
        <p:spPr bwMode="auto">
          <a:xfrm>
            <a:off x="4787900" y="5084763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Sample two points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 rot="16200000">
            <a:off x="7771496" y="4864199"/>
            <a:ext cx="2287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 smtClean="0">
                <a:solidFill>
                  <a:srgbClr val="000000"/>
                </a:solidFill>
              </a:rPr>
              <a:t>Jinxiang</a:t>
            </a:r>
            <a:r>
              <a:rPr lang="en-US" sz="1400" b="0" dirty="0" smtClean="0">
                <a:solidFill>
                  <a:srgbClr val="000000"/>
                </a:solidFill>
              </a:rPr>
              <a:t> Chai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3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Line Fitting Example</a:t>
            </a:r>
            <a:endParaRPr lang="de-CH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Task: Estimate the best line</a:t>
            </a:r>
            <a:endParaRPr lang="de-CH" smtClean="0"/>
          </a:p>
        </p:txBody>
      </p:sp>
      <p:grpSp>
        <p:nvGrpSpPr>
          <p:cNvPr id="44039" name="Group 36"/>
          <p:cNvGrpSpPr>
            <a:grpSpLocks/>
          </p:cNvGrpSpPr>
          <p:nvPr/>
        </p:nvGrpSpPr>
        <p:grpSpPr bwMode="auto">
          <a:xfrm>
            <a:off x="1116013" y="2565400"/>
            <a:ext cx="6480175" cy="3384550"/>
            <a:chOff x="1116013" y="2565400"/>
            <a:chExt cx="6480175" cy="3384550"/>
          </a:xfrm>
        </p:grpSpPr>
        <p:sp>
          <p:nvSpPr>
            <p:cNvPr id="44044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5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6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7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8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49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0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1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2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3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4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5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056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4040" name="Oval 3"/>
          <p:cNvSpPr>
            <a:spLocks noChangeAspect="1" noChangeArrowheads="1"/>
          </p:cNvSpPr>
          <p:nvPr/>
        </p:nvSpPr>
        <p:spPr bwMode="auto">
          <a:xfrm>
            <a:off x="5508625" y="3357563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41" name="Oval 10"/>
          <p:cNvSpPr>
            <a:spLocks noChangeAspect="1" noChangeArrowheads="1"/>
          </p:cNvSpPr>
          <p:nvPr/>
        </p:nvSpPr>
        <p:spPr bwMode="auto">
          <a:xfrm>
            <a:off x="1979613" y="4221163"/>
            <a:ext cx="144462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Rectangle 18"/>
          <p:cNvSpPr txBox="1">
            <a:spLocks noChangeArrowheads="1"/>
          </p:cNvSpPr>
          <p:nvPr/>
        </p:nvSpPr>
        <p:spPr bwMode="auto">
          <a:xfrm>
            <a:off x="4787900" y="5084763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Fit a line to them</a:t>
            </a:r>
          </a:p>
        </p:txBody>
      </p:sp>
      <p:sp>
        <p:nvSpPr>
          <p:cNvPr id="44043" name="Line 19"/>
          <p:cNvSpPr>
            <a:spLocks noChangeShapeType="1"/>
          </p:cNvSpPr>
          <p:nvPr/>
        </p:nvSpPr>
        <p:spPr bwMode="auto">
          <a:xfrm flipV="1">
            <a:off x="395288" y="27813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 rot="16200000">
            <a:off x="7771496" y="4864199"/>
            <a:ext cx="2287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 smtClean="0">
                <a:solidFill>
                  <a:srgbClr val="000000"/>
                </a:solidFill>
              </a:rPr>
              <a:t>Jinxiang</a:t>
            </a:r>
            <a:r>
              <a:rPr lang="en-US" sz="1400" b="0" dirty="0" smtClean="0">
                <a:solidFill>
                  <a:srgbClr val="000000"/>
                </a:solidFill>
              </a:rPr>
              <a:t> Chai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9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Line Fitting Example</a:t>
            </a:r>
            <a:endParaRPr lang="de-CH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Task: Estimate the best line</a:t>
            </a:r>
            <a:endParaRPr lang="de-CH" smtClean="0"/>
          </a:p>
        </p:txBody>
      </p:sp>
      <p:grpSp>
        <p:nvGrpSpPr>
          <p:cNvPr id="45063" name="Group 36"/>
          <p:cNvGrpSpPr>
            <a:grpSpLocks/>
          </p:cNvGrpSpPr>
          <p:nvPr/>
        </p:nvGrpSpPr>
        <p:grpSpPr bwMode="auto">
          <a:xfrm>
            <a:off x="1116013" y="2565400"/>
            <a:ext cx="6480175" cy="3384550"/>
            <a:chOff x="1116013" y="2565400"/>
            <a:chExt cx="6480175" cy="3384550"/>
          </a:xfrm>
        </p:grpSpPr>
        <p:sp>
          <p:nvSpPr>
            <p:cNvPr id="45070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1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2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3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4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5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6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7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8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79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0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1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082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5064" name="Oval 3"/>
          <p:cNvSpPr>
            <a:spLocks noChangeAspect="1" noChangeArrowheads="1"/>
          </p:cNvSpPr>
          <p:nvPr/>
        </p:nvSpPr>
        <p:spPr bwMode="auto">
          <a:xfrm>
            <a:off x="5508625" y="3357563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065" name="Oval 10"/>
          <p:cNvSpPr>
            <a:spLocks noChangeAspect="1" noChangeArrowheads="1"/>
          </p:cNvSpPr>
          <p:nvPr/>
        </p:nvSpPr>
        <p:spPr bwMode="auto">
          <a:xfrm>
            <a:off x="1979613" y="4221163"/>
            <a:ext cx="144462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066" name="Rectangle 18"/>
          <p:cNvSpPr txBox="1">
            <a:spLocks noChangeArrowheads="1"/>
          </p:cNvSpPr>
          <p:nvPr/>
        </p:nvSpPr>
        <p:spPr bwMode="auto">
          <a:xfrm>
            <a:off x="4787900" y="5084763"/>
            <a:ext cx="38877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Total number of points within a threshold of line.</a:t>
            </a:r>
          </a:p>
        </p:txBody>
      </p:sp>
      <p:sp>
        <p:nvSpPr>
          <p:cNvPr id="45067" name="Line 19"/>
          <p:cNvSpPr>
            <a:spLocks noChangeShapeType="1"/>
          </p:cNvSpPr>
          <p:nvPr/>
        </p:nvSpPr>
        <p:spPr bwMode="auto">
          <a:xfrm flipV="1">
            <a:off x="395288" y="27813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20"/>
          <p:cNvSpPr>
            <a:spLocks noChangeShapeType="1"/>
          </p:cNvSpPr>
          <p:nvPr/>
        </p:nvSpPr>
        <p:spPr bwMode="auto">
          <a:xfrm flipV="1">
            <a:off x="468313" y="3141663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21"/>
          <p:cNvSpPr>
            <a:spLocks noChangeShapeType="1"/>
          </p:cNvSpPr>
          <p:nvPr/>
        </p:nvSpPr>
        <p:spPr bwMode="auto">
          <a:xfrm flipV="1">
            <a:off x="250825" y="23495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 rot="16200000">
            <a:off x="7771496" y="4864199"/>
            <a:ext cx="2287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 smtClean="0">
                <a:solidFill>
                  <a:srgbClr val="000000"/>
                </a:solidFill>
              </a:rPr>
              <a:t>Jinxiang</a:t>
            </a:r>
            <a:r>
              <a:rPr lang="en-US" sz="1400" b="0" dirty="0" smtClean="0">
                <a:solidFill>
                  <a:srgbClr val="000000"/>
                </a:solidFill>
              </a:rPr>
              <a:t> Chai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93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Line Fitting Example</a:t>
            </a:r>
            <a:endParaRPr lang="de-CH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Task: Estimate the best line</a:t>
            </a:r>
            <a:endParaRPr lang="de-CH" smtClean="0"/>
          </a:p>
        </p:txBody>
      </p:sp>
      <p:grpSp>
        <p:nvGrpSpPr>
          <p:cNvPr id="46087" name="Group 36"/>
          <p:cNvGrpSpPr>
            <a:grpSpLocks/>
          </p:cNvGrpSpPr>
          <p:nvPr/>
        </p:nvGrpSpPr>
        <p:grpSpPr bwMode="auto">
          <a:xfrm>
            <a:off x="1116013" y="2565400"/>
            <a:ext cx="6480175" cy="3384550"/>
            <a:chOff x="1116013" y="2565400"/>
            <a:chExt cx="6480175" cy="3384550"/>
          </a:xfrm>
        </p:grpSpPr>
        <p:sp>
          <p:nvSpPr>
            <p:cNvPr id="46095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96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97" name="Oval 6"/>
            <p:cNvSpPr>
              <a:spLocks noChangeAspect="1" noChangeArrowheads="1"/>
            </p:cNvSpPr>
            <p:nvPr/>
          </p:nvSpPr>
          <p:spPr bwMode="auto">
            <a:xfrm>
              <a:off x="5651500" y="28527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98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099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0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1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2" name="Oval 12"/>
            <p:cNvSpPr>
              <a:spLocks noChangeAspect="1" noChangeArrowheads="1"/>
            </p:cNvSpPr>
            <p:nvPr/>
          </p:nvSpPr>
          <p:spPr bwMode="auto">
            <a:xfrm>
              <a:off x="1835150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3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4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5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6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107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6088" name="Oval 3"/>
          <p:cNvSpPr>
            <a:spLocks noChangeAspect="1" noChangeArrowheads="1"/>
          </p:cNvSpPr>
          <p:nvPr/>
        </p:nvSpPr>
        <p:spPr bwMode="auto">
          <a:xfrm>
            <a:off x="5508625" y="3357563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9" name="Oval 10"/>
          <p:cNvSpPr>
            <a:spLocks noChangeAspect="1" noChangeArrowheads="1"/>
          </p:cNvSpPr>
          <p:nvPr/>
        </p:nvSpPr>
        <p:spPr bwMode="auto">
          <a:xfrm>
            <a:off x="1979613" y="4221163"/>
            <a:ext cx="144462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90" name="Rectangle 18"/>
          <p:cNvSpPr txBox="1">
            <a:spLocks noChangeArrowheads="1"/>
          </p:cNvSpPr>
          <p:nvPr/>
        </p:nvSpPr>
        <p:spPr bwMode="auto">
          <a:xfrm>
            <a:off x="4787900" y="5084763"/>
            <a:ext cx="38877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Total number of points within a threshold of line.</a:t>
            </a:r>
          </a:p>
        </p:txBody>
      </p:sp>
      <p:sp>
        <p:nvSpPr>
          <p:cNvPr id="46091" name="Line 19"/>
          <p:cNvSpPr>
            <a:spLocks noChangeShapeType="1"/>
          </p:cNvSpPr>
          <p:nvPr/>
        </p:nvSpPr>
        <p:spPr bwMode="auto">
          <a:xfrm flipV="1">
            <a:off x="395288" y="27813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20"/>
          <p:cNvSpPr>
            <a:spLocks noChangeShapeType="1"/>
          </p:cNvSpPr>
          <p:nvPr/>
        </p:nvSpPr>
        <p:spPr bwMode="auto">
          <a:xfrm flipV="1">
            <a:off x="468313" y="3141663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21"/>
          <p:cNvSpPr>
            <a:spLocks noChangeShapeType="1"/>
          </p:cNvSpPr>
          <p:nvPr/>
        </p:nvSpPr>
        <p:spPr bwMode="auto">
          <a:xfrm flipV="1">
            <a:off x="250825" y="2349500"/>
            <a:ext cx="7848600" cy="1943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Box 26"/>
          <p:cNvSpPr txBox="1">
            <a:spLocks noChangeArrowheads="1"/>
          </p:cNvSpPr>
          <p:nvPr/>
        </p:nvSpPr>
        <p:spPr bwMode="auto">
          <a:xfrm>
            <a:off x="7091363" y="3394075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“7 </a:t>
            </a:r>
            <a:r>
              <a:rPr lang="en-US" dirty="0">
                <a:solidFill>
                  <a:srgbClr val="E61020"/>
                </a:solidFill>
              </a:rPr>
              <a:t>inlier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points”</a:t>
            </a:r>
            <a:endParaRPr lang="de-CH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 rot="16200000">
            <a:off x="7771496" y="4864199"/>
            <a:ext cx="2287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 smtClean="0">
                <a:solidFill>
                  <a:srgbClr val="000000"/>
                </a:solidFill>
              </a:rPr>
              <a:t>Jinxiang</a:t>
            </a:r>
            <a:r>
              <a:rPr lang="en-US" sz="1400" b="0" dirty="0" smtClean="0">
                <a:solidFill>
                  <a:srgbClr val="000000"/>
                </a:solidFill>
              </a:rPr>
              <a:t> Chai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1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Line Fitting Example</a:t>
            </a:r>
            <a:endParaRPr lang="de-CH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Task: Estimate the best line</a:t>
            </a:r>
            <a:endParaRPr lang="de-CH" smtClean="0"/>
          </a:p>
        </p:txBody>
      </p:sp>
      <p:grpSp>
        <p:nvGrpSpPr>
          <p:cNvPr id="47111" name="Group 36"/>
          <p:cNvGrpSpPr>
            <a:grpSpLocks/>
          </p:cNvGrpSpPr>
          <p:nvPr/>
        </p:nvGrpSpPr>
        <p:grpSpPr bwMode="auto">
          <a:xfrm>
            <a:off x="1116013" y="2565400"/>
            <a:ext cx="6480175" cy="3384550"/>
            <a:chOff x="1116013" y="2565400"/>
            <a:chExt cx="6480175" cy="3384550"/>
          </a:xfrm>
        </p:grpSpPr>
        <p:sp>
          <p:nvSpPr>
            <p:cNvPr id="47118" name="Oval 3"/>
            <p:cNvSpPr>
              <a:spLocks noChangeAspect="1" noChangeArrowheads="1"/>
            </p:cNvSpPr>
            <p:nvPr/>
          </p:nvSpPr>
          <p:spPr bwMode="auto">
            <a:xfrm>
              <a:off x="5508625" y="3357563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19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0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1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2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3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4" name="Oval 10"/>
            <p:cNvSpPr>
              <a:spLocks noChangeAspect="1" noChangeArrowheads="1"/>
            </p:cNvSpPr>
            <p:nvPr/>
          </p:nvSpPr>
          <p:spPr bwMode="auto">
            <a:xfrm>
              <a:off x="1979613" y="42211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5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6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7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8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29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130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Rectangle 18"/>
          <p:cNvSpPr txBox="1">
            <a:spLocks noChangeArrowheads="1"/>
          </p:cNvSpPr>
          <p:nvPr/>
        </p:nvSpPr>
        <p:spPr bwMode="auto">
          <a:xfrm>
            <a:off x="4787900" y="5084763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15000"/>
              <a:defRPr/>
            </a:pPr>
            <a:r>
              <a:rPr kumimoji="1" lang="en-US" sz="2400" kern="0" dirty="0">
                <a:latin typeface="+mn-lt"/>
              </a:rPr>
              <a:t>Repeat, until we get a good result.</a:t>
            </a:r>
          </a:p>
        </p:txBody>
      </p:sp>
      <p:sp>
        <p:nvSpPr>
          <p:cNvPr id="47113" name="Oval 6"/>
          <p:cNvSpPr>
            <a:spLocks noChangeAspect="1" noChangeArrowheads="1"/>
          </p:cNvSpPr>
          <p:nvPr/>
        </p:nvSpPr>
        <p:spPr bwMode="auto">
          <a:xfrm>
            <a:off x="5651500" y="2852738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114" name="Oval 12"/>
          <p:cNvSpPr>
            <a:spLocks noChangeAspect="1" noChangeArrowheads="1"/>
          </p:cNvSpPr>
          <p:nvPr/>
        </p:nvSpPr>
        <p:spPr bwMode="auto">
          <a:xfrm>
            <a:off x="1835150" y="5445125"/>
            <a:ext cx="144463" cy="144463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755650" y="2133600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V="1">
            <a:off x="971550" y="2349500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 flipV="1">
            <a:off x="611188" y="1844675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 rot="16200000">
            <a:off x="7771496" y="4864199"/>
            <a:ext cx="2287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 smtClean="0">
                <a:solidFill>
                  <a:srgbClr val="000000"/>
                </a:solidFill>
              </a:rPr>
              <a:t>Jinxiang</a:t>
            </a:r>
            <a:r>
              <a:rPr lang="en-US" sz="1400" b="0" dirty="0" smtClean="0">
                <a:solidFill>
                  <a:srgbClr val="000000"/>
                </a:solidFill>
              </a:rPr>
              <a:t> Chai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19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Line Fitting Example</a:t>
            </a:r>
            <a:endParaRPr lang="de-CH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Task: Estimate the best line</a:t>
            </a:r>
            <a:endParaRPr lang="de-CH" smtClean="0"/>
          </a:p>
        </p:txBody>
      </p:sp>
      <p:grpSp>
        <p:nvGrpSpPr>
          <p:cNvPr id="48135" name="Group 36"/>
          <p:cNvGrpSpPr>
            <a:grpSpLocks/>
          </p:cNvGrpSpPr>
          <p:nvPr/>
        </p:nvGrpSpPr>
        <p:grpSpPr bwMode="auto">
          <a:xfrm>
            <a:off x="1116013" y="2565400"/>
            <a:ext cx="6480175" cy="3384550"/>
            <a:chOff x="1116013" y="2565400"/>
            <a:chExt cx="6480175" cy="3384550"/>
          </a:xfrm>
        </p:grpSpPr>
        <p:sp>
          <p:nvSpPr>
            <p:cNvPr id="48143" name="Oval 3"/>
            <p:cNvSpPr>
              <a:spLocks noChangeAspect="1" noChangeArrowheads="1"/>
            </p:cNvSpPr>
            <p:nvPr/>
          </p:nvSpPr>
          <p:spPr bwMode="auto">
            <a:xfrm>
              <a:off x="5508625" y="3357563"/>
              <a:ext cx="144463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4" name="Oval 4"/>
            <p:cNvSpPr>
              <a:spLocks noChangeAspect="1" noChangeArrowheads="1"/>
            </p:cNvSpPr>
            <p:nvPr/>
          </p:nvSpPr>
          <p:spPr bwMode="auto">
            <a:xfrm>
              <a:off x="4067175" y="40767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5" name="Oval 5"/>
            <p:cNvSpPr>
              <a:spLocks noChangeAspect="1" noChangeArrowheads="1"/>
            </p:cNvSpPr>
            <p:nvPr/>
          </p:nvSpPr>
          <p:spPr bwMode="auto">
            <a:xfrm>
              <a:off x="3132138" y="4581525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6" name="Oval 7"/>
            <p:cNvSpPr>
              <a:spLocks noChangeAspect="1" noChangeArrowheads="1"/>
            </p:cNvSpPr>
            <p:nvPr/>
          </p:nvSpPr>
          <p:spPr bwMode="auto">
            <a:xfrm>
              <a:off x="4643438" y="350043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7" name="Oval 8"/>
            <p:cNvSpPr>
              <a:spLocks noChangeAspect="1" noChangeArrowheads="1"/>
            </p:cNvSpPr>
            <p:nvPr/>
          </p:nvSpPr>
          <p:spPr bwMode="auto">
            <a:xfrm>
              <a:off x="5435600" y="30686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8" name="Oval 9"/>
            <p:cNvSpPr>
              <a:spLocks noChangeAspect="1" noChangeArrowheads="1"/>
            </p:cNvSpPr>
            <p:nvPr/>
          </p:nvSpPr>
          <p:spPr bwMode="auto">
            <a:xfrm>
              <a:off x="4211638" y="3860800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49" name="Oval 10"/>
            <p:cNvSpPr>
              <a:spLocks noChangeAspect="1" noChangeArrowheads="1"/>
            </p:cNvSpPr>
            <p:nvPr/>
          </p:nvSpPr>
          <p:spPr bwMode="auto">
            <a:xfrm>
              <a:off x="1979613" y="4221163"/>
              <a:ext cx="144462" cy="14446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0" name="Oval 11"/>
            <p:cNvSpPr>
              <a:spLocks noChangeAspect="1" noChangeArrowheads="1"/>
            </p:cNvSpPr>
            <p:nvPr/>
          </p:nvSpPr>
          <p:spPr bwMode="auto">
            <a:xfrm>
              <a:off x="1116013" y="58054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1" name="Oval 13"/>
            <p:cNvSpPr>
              <a:spLocks noChangeAspect="1" noChangeArrowheads="1"/>
            </p:cNvSpPr>
            <p:nvPr/>
          </p:nvSpPr>
          <p:spPr bwMode="auto">
            <a:xfrm>
              <a:off x="6156325" y="25654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2" name="Oval 14"/>
            <p:cNvSpPr>
              <a:spLocks noChangeAspect="1" noChangeArrowheads="1"/>
            </p:cNvSpPr>
            <p:nvPr/>
          </p:nvSpPr>
          <p:spPr bwMode="auto">
            <a:xfrm>
              <a:off x="2700338" y="4941888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3" name="Oval 15"/>
            <p:cNvSpPr>
              <a:spLocks noChangeAspect="1" noChangeArrowheads="1"/>
            </p:cNvSpPr>
            <p:nvPr/>
          </p:nvSpPr>
          <p:spPr bwMode="auto">
            <a:xfrm>
              <a:off x="3132138" y="4437063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4" name="Oval 16"/>
            <p:cNvSpPr>
              <a:spLocks noChangeAspect="1" noChangeArrowheads="1"/>
            </p:cNvSpPr>
            <p:nvPr/>
          </p:nvSpPr>
          <p:spPr bwMode="auto">
            <a:xfrm>
              <a:off x="2771775" y="54451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155" name="Oval 17"/>
            <p:cNvSpPr>
              <a:spLocks noChangeAspect="1" noChangeArrowheads="1"/>
            </p:cNvSpPr>
            <p:nvPr/>
          </p:nvSpPr>
          <p:spPr bwMode="auto">
            <a:xfrm>
              <a:off x="7451725" y="4149725"/>
              <a:ext cx="144463" cy="14446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Rectangle 18"/>
          <p:cNvSpPr txBox="1">
            <a:spLocks noChangeArrowheads="1"/>
          </p:cNvSpPr>
          <p:nvPr/>
        </p:nvSpPr>
        <p:spPr bwMode="auto">
          <a:xfrm>
            <a:off x="4787900" y="5084763"/>
            <a:ext cx="3887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15000"/>
              <a:defRPr/>
            </a:pPr>
            <a:r>
              <a:rPr kumimoji="1" lang="en-US" sz="2400" kern="0" dirty="0">
                <a:latin typeface="+mn-lt"/>
              </a:rPr>
              <a:t>Repeat, until we get a good result.</a:t>
            </a:r>
          </a:p>
        </p:txBody>
      </p:sp>
      <p:sp>
        <p:nvSpPr>
          <p:cNvPr id="48137" name="Oval 6"/>
          <p:cNvSpPr>
            <a:spLocks noChangeAspect="1" noChangeArrowheads="1"/>
          </p:cNvSpPr>
          <p:nvPr/>
        </p:nvSpPr>
        <p:spPr bwMode="auto">
          <a:xfrm>
            <a:off x="5651500" y="2852738"/>
            <a:ext cx="144463" cy="144462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8" name="Oval 12"/>
          <p:cNvSpPr>
            <a:spLocks noChangeAspect="1" noChangeArrowheads="1"/>
          </p:cNvSpPr>
          <p:nvPr/>
        </p:nvSpPr>
        <p:spPr bwMode="auto">
          <a:xfrm>
            <a:off x="1835150" y="5445125"/>
            <a:ext cx="144463" cy="144463"/>
          </a:xfrm>
          <a:prstGeom prst="ellipse">
            <a:avLst/>
          </a:prstGeom>
          <a:solidFill>
            <a:srgbClr val="0099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9" name="Line 19"/>
          <p:cNvSpPr>
            <a:spLocks noChangeShapeType="1"/>
          </p:cNvSpPr>
          <p:nvPr/>
        </p:nvSpPr>
        <p:spPr bwMode="auto">
          <a:xfrm flipV="1">
            <a:off x="755650" y="2133600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20"/>
          <p:cNvSpPr>
            <a:spLocks noChangeShapeType="1"/>
          </p:cNvSpPr>
          <p:nvPr/>
        </p:nvSpPr>
        <p:spPr bwMode="auto">
          <a:xfrm flipV="1">
            <a:off x="971550" y="2349500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21"/>
          <p:cNvSpPr>
            <a:spLocks noChangeShapeType="1"/>
          </p:cNvSpPr>
          <p:nvPr/>
        </p:nvSpPr>
        <p:spPr bwMode="auto">
          <a:xfrm flipV="1">
            <a:off x="611188" y="1844675"/>
            <a:ext cx="6121400" cy="417512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TextBox 26"/>
          <p:cNvSpPr txBox="1">
            <a:spLocks noChangeArrowheads="1"/>
          </p:cNvSpPr>
          <p:nvPr/>
        </p:nvSpPr>
        <p:spPr bwMode="auto">
          <a:xfrm>
            <a:off x="6653213" y="2662238"/>
            <a:ext cx="231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“11 </a:t>
            </a:r>
            <a:r>
              <a:rPr lang="en-US" dirty="0">
                <a:solidFill>
                  <a:srgbClr val="C00000"/>
                </a:solidFill>
              </a:rPr>
              <a:t>inlier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points”</a:t>
            </a:r>
            <a:endParaRPr lang="de-CH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 rot="16200000">
            <a:off x="7771496" y="4864199"/>
            <a:ext cx="2287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 smtClean="0">
                <a:solidFill>
                  <a:srgbClr val="000000"/>
                </a:solidFill>
              </a:rPr>
              <a:t>Jinxiang</a:t>
            </a:r>
            <a:r>
              <a:rPr lang="en-US" sz="1400" b="0" dirty="0" smtClean="0">
                <a:solidFill>
                  <a:srgbClr val="000000"/>
                </a:solidFill>
              </a:rPr>
              <a:t> Chai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9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9977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RANSAC: How many samples?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05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How many samples are needed?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Suppose </a:t>
            </a:r>
            <a:r>
              <a:rPr lang="en-US" sz="2000" b="0" i="1" dirty="0" smtClean="0">
                <a:latin typeface="Times New Roman" pitchFamily="18" charset="0"/>
              </a:rPr>
              <a:t>w</a:t>
            </a:r>
            <a:r>
              <a:rPr lang="en-US" sz="2400" i="1" dirty="0" smtClean="0"/>
              <a:t> </a:t>
            </a:r>
            <a:r>
              <a:rPr lang="en-US" sz="2400" dirty="0" smtClean="0"/>
              <a:t>is fraction of inliers (points from line).</a:t>
            </a:r>
          </a:p>
          <a:p>
            <a:pPr lvl="1">
              <a:lnSpc>
                <a:spcPct val="90000"/>
              </a:lnSpc>
            </a:pPr>
            <a:r>
              <a:rPr lang="en-US" sz="2000" b="0" i="1" dirty="0" smtClean="0">
                <a:latin typeface="Times New Roman" pitchFamily="18" charset="0"/>
              </a:rPr>
              <a:t>n</a:t>
            </a:r>
            <a:r>
              <a:rPr lang="en-US" sz="2400" dirty="0" smtClean="0"/>
              <a:t> points needed to define hypothesis (2 for lines)</a:t>
            </a:r>
          </a:p>
          <a:p>
            <a:pPr lvl="1">
              <a:lnSpc>
                <a:spcPct val="90000"/>
              </a:lnSpc>
            </a:pPr>
            <a:r>
              <a:rPr lang="en-US" sz="2000" b="0" i="1" dirty="0" smtClean="0">
                <a:latin typeface="Times New Roman" pitchFamily="18" charset="0"/>
              </a:rPr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samples chosen.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7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Prob. that a single sample of </a:t>
            </a:r>
            <a:r>
              <a:rPr lang="en-US" sz="2800" b="0" i="1" dirty="0" smtClean="0">
                <a:latin typeface="Times New Roman" pitchFamily="18" charset="0"/>
              </a:rPr>
              <a:t>n</a:t>
            </a:r>
            <a:r>
              <a:rPr lang="en-US" sz="2800" dirty="0" smtClean="0"/>
              <a:t> points is correct: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Prob. that all </a:t>
            </a:r>
            <a:r>
              <a:rPr lang="en-US" sz="28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/>
              <a:t> samples fail is: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Symbol" pitchFamily="18" charset="2"/>
              </a:rPr>
              <a:t> </a:t>
            </a:r>
            <a:r>
              <a:rPr lang="en-US" sz="2800" dirty="0" smtClean="0"/>
              <a:t>Choose </a:t>
            </a:r>
            <a:r>
              <a:rPr lang="en-US" sz="2400" b="0" i="1" dirty="0" smtClean="0">
                <a:latin typeface="Times New Roman" pitchFamily="18" charset="0"/>
              </a:rPr>
              <a:t>k</a:t>
            </a:r>
            <a:r>
              <a:rPr lang="en-US" sz="2800" dirty="0" smtClean="0"/>
              <a:t> high enough to keep this below desired failure rate.</a:t>
            </a:r>
          </a:p>
          <a:p>
            <a:endParaRPr lang="en-US" sz="1800" dirty="0" smtClean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>
            <p:extLst/>
          </p:nvPr>
        </p:nvGraphicFramePr>
        <p:xfrm>
          <a:off x="7772400" y="2971800"/>
          <a:ext cx="503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Equation" r:id="rId4" imgW="203040" imgH="203040" progId="Equation.3">
                  <p:embed/>
                </p:oleObj>
              </mc:Choice>
              <mc:Fallback>
                <p:oleObj name="Equation" r:id="rId4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971800"/>
                        <a:ext cx="5032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>
            <p:extLst/>
          </p:nvPr>
        </p:nvGraphicFramePr>
        <p:xfrm>
          <a:off x="5326063" y="3643313"/>
          <a:ext cx="11509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2" name="Equation" r:id="rId6" imgW="558720" imgH="228600" progId="Equation.3">
                  <p:embed/>
                </p:oleObj>
              </mc:Choice>
              <mc:Fallback>
                <p:oleObj name="Equation" r:id="rId6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3643313"/>
                        <a:ext cx="11509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6938403" y="5965825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74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RANSAC: Computed k (p=0.99)</a:t>
            </a:r>
          </a:p>
        </p:txBody>
      </p:sp>
      <p:graphicFrame>
        <p:nvGraphicFramePr>
          <p:cNvPr id="2865300" name="Group 148"/>
          <p:cNvGraphicFramePr>
            <a:graphicFrameLocks noGrp="1"/>
          </p:cNvGraphicFramePr>
          <p:nvPr>
            <p:extLst/>
          </p:nvPr>
        </p:nvGraphicFramePr>
        <p:xfrm>
          <a:off x="827088" y="1376363"/>
          <a:ext cx="7772400" cy="4145280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Sample size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Proportion of outliers </a:t>
                      </a: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MI10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50%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163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588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1177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29" name="TextBox 19"/>
          <p:cNvSpPr txBox="1">
            <a:spLocks noChangeArrowheads="1"/>
          </p:cNvSpPr>
          <p:nvPr/>
        </p:nvSpPr>
        <p:spPr bwMode="auto">
          <a:xfrm>
            <a:off x="6934200" y="5867400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fitting method for edge detection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Local invariant features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Requirements, invariances</a:t>
            </a:r>
          </a:p>
          <a:p>
            <a:r>
              <a:rPr lang="en-US" dirty="0" err="1" smtClean="0"/>
              <a:t>Keypoint</a:t>
            </a:r>
            <a:r>
              <a:rPr lang="en-US" dirty="0" smtClean="0"/>
              <a:t> localization</a:t>
            </a:r>
          </a:p>
          <a:p>
            <a:pPr lvl="1"/>
            <a:r>
              <a:rPr lang="en-US" dirty="0" smtClean="0"/>
              <a:t>Harris corner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After RANSAC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RANSAC divides data into inliers and outliers and yields estimate computed from minimal set of inliers.</a:t>
            </a:r>
          </a:p>
          <a:p>
            <a:r>
              <a:rPr lang="en-US" sz="2800" dirty="0" smtClean="0"/>
              <a:t>Improve this initial estimate with estimation over all inliers (e.g. with standard least-squares minimization).</a:t>
            </a:r>
          </a:p>
          <a:p>
            <a:r>
              <a:rPr lang="en-US" sz="2800" dirty="0" smtClean="0"/>
              <a:t>But this may change inliers, so alternate fitting with re-classification as inlier/outlier.</a:t>
            </a:r>
          </a:p>
          <a:p>
            <a:endParaRPr lang="en-US" sz="2800" dirty="0" smtClean="0"/>
          </a:p>
        </p:txBody>
      </p:sp>
      <p:pic>
        <p:nvPicPr>
          <p:cNvPr id="50182" name="Picture 4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18623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5" descr="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191000"/>
            <a:ext cx="418623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19"/>
          <p:cNvSpPr txBox="1">
            <a:spLocks noChangeArrowheads="1"/>
          </p:cNvSpPr>
          <p:nvPr/>
        </p:nvSpPr>
        <p:spPr bwMode="auto">
          <a:xfrm rot="16200000">
            <a:off x="7919244" y="4879181"/>
            <a:ext cx="214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Lowe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64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RANSAC: Pros and Cons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u="sng" dirty="0" smtClean="0"/>
              <a:t>Pros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General method suited for a wide range of model fitting problems</a:t>
            </a:r>
          </a:p>
          <a:p>
            <a:pPr lvl="1" eaLnBrk="1" hangingPunct="1"/>
            <a:r>
              <a:rPr lang="en-US" dirty="0" smtClean="0"/>
              <a:t>Easy to implement and easy to calculate its failure rate</a:t>
            </a:r>
          </a:p>
          <a:p>
            <a:pPr eaLnBrk="1" hangingPunct="1"/>
            <a:r>
              <a:rPr lang="en-US" b="1" u="sng" dirty="0" smtClean="0"/>
              <a:t>Cons</a:t>
            </a:r>
            <a:r>
              <a:rPr lang="en-US" b="1" dirty="0" smtClean="0"/>
              <a:t>:</a:t>
            </a:r>
          </a:p>
          <a:p>
            <a:pPr lvl="1" eaLnBrk="1" hangingPunct="1"/>
            <a:r>
              <a:rPr lang="en-US" dirty="0" smtClean="0"/>
              <a:t>Only handles a moderate percentage of outliers without cost blowing up</a:t>
            </a:r>
          </a:p>
          <a:p>
            <a:pPr lvl="1" eaLnBrk="1" hangingPunct="1"/>
            <a:r>
              <a:rPr lang="en-US" dirty="0" smtClean="0"/>
              <a:t>Many real problems have high rate of outliers (but sometimes selective choice of random subsets can help)</a:t>
            </a:r>
          </a:p>
          <a:p>
            <a:pPr eaLnBrk="1" hangingPunct="1"/>
            <a:r>
              <a:rPr lang="en-US" dirty="0" smtClean="0"/>
              <a:t>A voting strategy, The Hough transform, can handle high percentage of outliers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03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8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model fitting method for edge detection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RANSAC</a:t>
            </a:r>
          </a:p>
          <a:p>
            <a:r>
              <a:rPr lang="en-US" dirty="0" smtClean="0"/>
              <a:t>Local invariant features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Requirements, invariances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Keypoint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localization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Harris corner detector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28565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background reading:</a:t>
            </a:r>
          </a:p>
          <a:p>
            <a:r>
              <a:rPr lang="en-US" dirty="0" smtClean="0"/>
              <a:t>Rick </a:t>
            </a:r>
            <a:r>
              <a:rPr lang="en-US" dirty="0" err="1" smtClean="0"/>
              <a:t>Szeliski</a:t>
            </a:r>
            <a:r>
              <a:rPr lang="en-US" dirty="0" smtClean="0"/>
              <a:t>, Chapter 4.1.1; David Lowe, IJCV 2004</a:t>
            </a:r>
          </a:p>
        </p:txBody>
      </p:sp>
    </p:spTree>
    <p:extLst>
      <p:ext uri="{BB962C8B-B14F-4D97-AF65-F5344CB8AC3E}">
        <p14:creationId xmlns:p14="http://schemas.microsoft.com/office/powerpoint/2010/main" val="33575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39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Image matching: </a:t>
            </a:r>
            <a:br>
              <a:rPr lang="en-US" dirty="0" smtClean="0"/>
            </a:br>
            <a:r>
              <a:rPr lang="en-US" dirty="0" smtClean="0"/>
              <a:t>a challenging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3000"/>
                    </a14:imgEffect>
                  </a14:imgLayer>
                </a14:imgProps>
              </a:ext>
            </a:extLst>
          </a:blip>
          <a:srcRect r="68072" b="9965"/>
          <a:stretch/>
        </p:blipFill>
        <p:spPr>
          <a:xfrm>
            <a:off x="0" y="1417639"/>
            <a:ext cx="1529511" cy="140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405" y="1415440"/>
            <a:ext cx="736659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919288"/>
            <a:ext cx="3949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773113" y="4957763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by 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hlinkClick r:id="rId3"/>
              </a:rPr>
              <a:t>Diva Sian</a:t>
            </a:r>
            <a:endParaRPr lang="en-US" sz="16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0424" name="TextBox 6"/>
          <p:cNvSpPr txBox="1">
            <a:spLocks noChangeArrowheads="1"/>
          </p:cNvSpPr>
          <p:nvPr/>
        </p:nvSpPr>
        <p:spPr bwMode="auto">
          <a:xfrm>
            <a:off x="5078413" y="5719763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by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hlinkClick r:id="rId4"/>
              </a:rPr>
              <a:t>swashford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0425" name="Picture 6" descr="http://farm1.static.flickr.com/150/428567562_c51726836e.jpg?v=11744304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223963"/>
            <a:ext cx="33432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TextBox 19"/>
          <p:cNvSpPr txBox="1">
            <a:spLocks noChangeArrowheads="1"/>
          </p:cNvSpPr>
          <p:nvPr/>
        </p:nvSpPr>
        <p:spPr bwMode="auto">
          <a:xfrm rot="16200000">
            <a:off x="7934325" y="5141912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39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Image matching: </a:t>
            </a:r>
            <a:br>
              <a:rPr lang="en-US" dirty="0" smtClean="0"/>
            </a:br>
            <a:r>
              <a:rPr lang="en-US" dirty="0" smtClean="0"/>
              <a:t>a challenging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Harder Case</a:t>
            </a:r>
            <a:endParaRPr lang="de-CH" dirty="0" smtClean="0"/>
          </a:p>
        </p:txBody>
      </p:sp>
      <p:pic>
        <p:nvPicPr>
          <p:cNvPr id="6144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5450"/>
            <a:ext cx="39497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4"/>
          <p:cNvSpPr txBox="1">
            <a:spLocks noChangeArrowheads="1"/>
          </p:cNvSpPr>
          <p:nvPr/>
        </p:nvSpPr>
        <p:spPr bwMode="auto">
          <a:xfrm>
            <a:off x="304800" y="4733925"/>
            <a:ext cx="361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by 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hlinkClick r:id="rId3"/>
              </a:rPr>
              <a:t>Diva Sian</a:t>
            </a:r>
            <a:endParaRPr lang="en-US" sz="16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448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728788"/>
            <a:ext cx="41719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Box 6"/>
          <p:cNvSpPr txBox="1">
            <a:spLocks noChangeArrowheads="1"/>
          </p:cNvSpPr>
          <p:nvPr/>
        </p:nvSpPr>
        <p:spPr bwMode="auto">
          <a:xfrm>
            <a:off x="4762500" y="4733925"/>
            <a:ext cx="361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by 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hlinkClick r:id="rId5"/>
              </a:rPr>
              <a:t>scgbt</a:t>
            </a:r>
            <a:endParaRPr lang="en-US" sz="16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16200000">
            <a:off x="7934325" y="5141912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Harder Still?</a:t>
            </a:r>
            <a:endParaRPr lang="de-CH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grpSp>
        <p:nvGrpSpPr>
          <p:cNvPr id="62470" name="Group 8"/>
          <p:cNvGrpSpPr>
            <a:grpSpLocks/>
          </p:cNvGrpSpPr>
          <p:nvPr/>
        </p:nvGrpSpPr>
        <p:grpSpPr bwMode="auto">
          <a:xfrm>
            <a:off x="141288" y="1347788"/>
            <a:ext cx="8621712" cy="4319587"/>
            <a:chOff x="446140" y="1347759"/>
            <a:chExt cx="8621722" cy="4320000"/>
          </a:xfrm>
        </p:grpSpPr>
        <p:pic>
          <p:nvPicPr>
            <p:cNvPr id="6247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862" y="1347759"/>
              <a:ext cx="432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0" y="1347759"/>
              <a:ext cx="4320000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2963863" y="5729288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NASA Mars Rover images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16200000">
            <a:off x="7934325" y="5141912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Below </a:t>
            </a:r>
            <a:r>
              <a:rPr lang="en-US" sz="2800" dirty="0" smtClean="0"/>
              <a:t>(Look for tiny colored squares)</a:t>
            </a:r>
            <a:endParaRPr lang="de-CH" dirty="0" smtClean="0"/>
          </a:p>
        </p:txBody>
      </p:sp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347788"/>
            <a:ext cx="43195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7788"/>
            <a:ext cx="43195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219200" y="5692775"/>
            <a:ext cx="5326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NASA Mars Rover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MS PGothic" pitchFamily="34" charset="-128"/>
              </a:rPr>
              <a:t>images with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SIFT feature matches</a:t>
            </a:r>
            <a:br>
              <a:rPr lang="en-US" sz="1600" dirty="0">
                <a:solidFill>
                  <a:srgbClr val="000000"/>
                </a:solidFill>
                <a:latin typeface="+mn-lt"/>
                <a:ea typeface="MS PGothic" pitchFamily="34" charset="-128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(Figure by Noah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MS PGothic" pitchFamily="34" charset="-128"/>
              </a:rPr>
              <a:t>Snavely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)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 rot="16200000">
            <a:off x="7934325" y="5141912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0925"/>
          </a:xfrm>
        </p:spPr>
        <p:txBody>
          <a:bodyPr/>
          <a:lstStyle/>
          <a:p>
            <a:pPr eaLnBrk="1" hangingPunct="1"/>
            <a:r>
              <a:rPr lang="en-US" dirty="0" smtClean="0"/>
              <a:t>Motivation for using local features</a:t>
            </a:r>
            <a:endParaRPr lang="de-CH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Global representations have major limitations</a:t>
            </a:r>
          </a:p>
          <a:p>
            <a:pPr eaLnBrk="1" hangingPunct="1"/>
            <a:r>
              <a:rPr lang="en-US" dirty="0" smtClean="0"/>
              <a:t>Instead, describe and match only local regions</a:t>
            </a:r>
          </a:p>
          <a:p>
            <a:pPr eaLnBrk="1" hangingPunct="1"/>
            <a:r>
              <a:rPr lang="en-US" dirty="0" smtClean="0"/>
              <a:t>Increased robustness to</a:t>
            </a:r>
          </a:p>
          <a:p>
            <a:pPr lvl="1" eaLnBrk="1" hangingPunct="1"/>
            <a:r>
              <a:rPr lang="en-US" dirty="0" smtClean="0"/>
              <a:t>Occlusions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Articulation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Intra-category variations </a:t>
            </a:r>
            <a:endParaRPr lang="de-CH" dirty="0" smtClean="0"/>
          </a:p>
        </p:txBody>
      </p:sp>
      <p:pic>
        <p:nvPicPr>
          <p:cNvPr id="6" name="Picture 5" descr="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17732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9" name="Group 16"/>
          <p:cNvGrpSpPr>
            <a:grpSpLocks/>
          </p:cNvGrpSpPr>
          <p:nvPr/>
        </p:nvGrpSpPr>
        <p:grpSpPr bwMode="auto">
          <a:xfrm>
            <a:off x="4495800" y="5101432"/>
            <a:ext cx="2755900" cy="1135062"/>
            <a:chOff x="6234162" y="5262588"/>
            <a:chExt cx="2755911" cy="1135063"/>
          </a:xfrm>
        </p:grpSpPr>
        <p:pic>
          <p:nvPicPr>
            <p:cNvPr id="59401" name="Picture 15" descr="gray_koalahea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162" y="5272113"/>
              <a:ext cx="1343025" cy="112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7" descr="gray_koalahead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473" y="5262588"/>
              <a:ext cx="1371600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835826" y="5911876"/>
              <a:ext cx="438152" cy="4381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358245" y="5937276"/>
              <a:ext cx="401639" cy="4016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4735"/>
          <a:stretch>
            <a:fillRect/>
          </a:stretch>
        </p:blipFill>
        <p:spPr bwMode="auto">
          <a:xfrm>
            <a:off x="4899022" y="3429000"/>
            <a:ext cx="24145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General Approach</a:t>
            </a:r>
            <a:endParaRPr lang="de-CH" dirty="0" smtClean="0"/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409575" y="4527550"/>
            <a:ext cx="1954213" cy="1328738"/>
            <a:chOff x="884187" y="5111107"/>
            <a:chExt cx="1954259" cy="1329381"/>
          </a:xfrm>
        </p:grpSpPr>
        <p:pic>
          <p:nvPicPr>
            <p:cNvPr id="11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321" y="5157788"/>
              <a:ext cx="93345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" name="Group 114"/>
            <p:cNvGrpSpPr>
              <a:grpSpLocks/>
            </p:cNvGrpSpPr>
            <p:nvPr/>
          </p:nvGrpSpPr>
          <p:grpSpPr bwMode="auto">
            <a:xfrm>
              <a:off x="884187" y="5111107"/>
              <a:ext cx="276999" cy="873768"/>
              <a:chOff x="884187" y="5111107"/>
              <a:chExt cx="276999" cy="873768"/>
            </a:xfrm>
          </p:grpSpPr>
          <p:sp>
            <p:nvSpPr>
              <p:cNvPr id="1132" name="Line 48"/>
              <p:cNvSpPr>
                <a:spLocks noChangeShapeType="1"/>
              </p:cNvSpPr>
              <p:nvPr/>
            </p:nvSpPr>
            <p:spPr bwMode="auto">
              <a:xfrm>
                <a:off x="1130968" y="5157788"/>
                <a:ext cx="0" cy="82708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Text Box 50"/>
              <p:cNvSpPr txBox="1">
                <a:spLocks noChangeArrowheads="1"/>
              </p:cNvSpPr>
              <p:nvPr/>
            </p:nvSpPr>
            <p:spPr bwMode="auto">
              <a:xfrm rot="-5400000">
                <a:off x="608363" y="5386931"/>
                <a:ext cx="82864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 dirty="0">
                    <a:solidFill>
                      <a:schemeClr val="tx1"/>
                    </a:solidFill>
                  </a:rPr>
                  <a:t>N</a:t>
                </a:r>
                <a:r>
                  <a:rPr lang="pl-PL" sz="1200" dirty="0">
                    <a:solidFill>
                      <a:schemeClr val="tx1"/>
                    </a:solidFill>
                  </a:rPr>
                  <a:t> pixels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9" name="Group 103"/>
            <p:cNvGrpSpPr>
              <a:grpSpLocks/>
            </p:cNvGrpSpPr>
            <p:nvPr/>
          </p:nvGrpSpPr>
          <p:grpSpPr bwMode="auto">
            <a:xfrm>
              <a:off x="1327146" y="6165850"/>
              <a:ext cx="1511300" cy="274638"/>
              <a:chOff x="1655763" y="6165850"/>
              <a:chExt cx="1511300" cy="274638"/>
            </a:xfrm>
          </p:grpSpPr>
          <p:sp>
            <p:nvSpPr>
              <p:cNvPr id="1130" name="Line 49"/>
              <p:cNvSpPr>
                <a:spLocks noChangeShapeType="1"/>
              </p:cNvSpPr>
              <p:nvPr/>
            </p:nvSpPr>
            <p:spPr bwMode="auto">
              <a:xfrm>
                <a:off x="1655763" y="6200775"/>
                <a:ext cx="9366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Text Box 51"/>
              <p:cNvSpPr txBox="1">
                <a:spLocks noChangeArrowheads="1"/>
              </p:cNvSpPr>
              <p:nvPr/>
            </p:nvSpPr>
            <p:spPr bwMode="auto">
              <a:xfrm>
                <a:off x="1727200" y="6165850"/>
                <a:ext cx="1439863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chemeClr val="tx1"/>
                    </a:solidFill>
                  </a:rPr>
                  <a:t>N</a:t>
                </a:r>
                <a:r>
                  <a:rPr lang="pl-PL" sz="1200">
                    <a:solidFill>
                      <a:schemeClr val="tx1"/>
                    </a:solidFill>
                  </a:rPr>
                  <a:t> pixels</a:t>
                </a:r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34" name="Text Box 82"/>
          <p:cNvSpPr txBox="1">
            <a:spLocks noChangeArrowheads="1"/>
          </p:cNvSpPr>
          <p:nvPr/>
        </p:nvSpPr>
        <p:spPr bwMode="auto">
          <a:xfrm>
            <a:off x="2654300" y="4249738"/>
            <a:ext cx="1619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sz="1400" dirty="0">
                <a:solidFill>
                  <a:schemeClr val="tx1"/>
                </a:solidFill>
              </a:rPr>
              <a:t>Similarity measure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1968500" y="4213225"/>
            <a:ext cx="1116013" cy="1225550"/>
            <a:chOff x="2771775" y="4797425"/>
            <a:chExt cx="1116013" cy="1225709"/>
          </a:xfrm>
        </p:grpSpPr>
        <p:grpSp>
          <p:nvGrpSpPr>
            <p:cNvPr id="1111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113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6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7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8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9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0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1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2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3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4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5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26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Equation" r:id="rId5" imgW="190440" imgH="215640" progId="Equation.3">
                    <p:embed/>
                  </p:oleObj>
                </mc:Choice>
                <mc:Fallback>
                  <p:oleObj name="Equation" r:id="rId5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2" name="Text Box 86"/>
            <p:cNvSpPr txBox="1">
              <a:spLocks noChangeArrowheads="1"/>
            </p:cNvSpPr>
            <p:nvPr/>
          </p:nvSpPr>
          <p:spPr bwMode="auto">
            <a:xfrm>
              <a:off x="3001941" y="5776913"/>
              <a:ext cx="8858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i="1" dirty="0">
                  <a:solidFill>
                    <a:schemeClr val="tx1"/>
                  </a:solidFill>
                </a:rPr>
                <a:t>e.g.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pl-PL" sz="1000" dirty="0">
                  <a:solidFill>
                    <a:schemeClr val="tx1"/>
                  </a:solidFill>
                </a:rPr>
                <a:t>color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4157663" y="4249741"/>
            <a:ext cx="971550" cy="1178046"/>
            <a:chOff x="4967288" y="4833938"/>
            <a:chExt cx="971549" cy="1178203"/>
          </a:xfrm>
        </p:grpSpPr>
        <p:grpSp>
          <p:nvGrpSpPr>
            <p:cNvPr id="1095" name="Group 67"/>
            <p:cNvGrpSpPr>
              <a:grpSpLocks/>
            </p:cNvGrpSpPr>
            <p:nvPr/>
          </p:nvGrpSpPr>
          <p:grpSpPr bwMode="auto">
            <a:xfrm>
              <a:off x="4967288" y="5300663"/>
              <a:ext cx="757237" cy="504825"/>
              <a:chOff x="3515" y="3498"/>
              <a:chExt cx="363" cy="272"/>
            </a:xfrm>
          </p:grpSpPr>
          <p:sp>
            <p:nvSpPr>
              <p:cNvPr id="1097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69"/>
              <p:cNvSpPr>
                <a:spLocks noChangeShapeType="1"/>
              </p:cNvSpPr>
              <p:nvPr/>
            </p:nvSpPr>
            <p:spPr bwMode="auto">
              <a:xfrm>
                <a:off x="3515" y="3749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0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1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2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3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4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5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6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7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8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09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110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" name="Equation" r:id="rId7" imgW="190440" imgH="215640" progId="Equation.3">
                    <p:embed/>
                  </p:oleObj>
                </mc:Choice>
                <mc:Fallback>
                  <p:oleObj name="Equation" r:id="rId7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" name="Text Box 87"/>
            <p:cNvSpPr txBox="1">
              <a:spLocks noChangeArrowheads="1"/>
            </p:cNvSpPr>
            <p:nvPr/>
          </p:nvSpPr>
          <p:spPr bwMode="auto">
            <a:xfrm>
              <a:off x="5083182" y="5765920"/>
              <a:ext cx="8556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 i="1" dirty="0">
                  <a:solidFill>
                    <a:schemeClr val="tx1"/>
                  </a:solidFill>
                </a:rPr>
                <a:t>e.g.</a:t>
              </a:r>
              <a:r>
                <a:rPr lang="en-US" sz="1000" dirty="0">
                  <a:solidFill>
                    <a:schemeClr val="tx1"/>
                  </a:solidFill>
                </a:rPr>
                <a:t> </a:t>
              </a:r>
              <a:r>
                <a:rPr lang="pl-PL" sz="1000" dirty="0">
                  <a:solidFill>
                    <a:schemeClr val="tx1"/>
                  </a:solidFill>
                </a:rPr>
                <a:t>color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8" name="Picture 25" descr="obj14_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9" name="Group 107"/>
          <p:cNvGrpSpPr>
            <a:grpSpLocks/>
          </p:cNvGrpSpPr>
          <p:nvPr/>
        </p:nvGrpSpPr>
        <p:grpSpPr bwMode="auto">
          <a:xfrm rot="-1019039">
            <a:off x="4005263" y="2035175"/>
            <a:ext cx="1587500" cy="1858963"/>
            <a:chOff x="5087938" y="2816225"/>
            <a:chExt cx="1355725" cy="1585913"/>
          </a:xfrm>
        </p:grpSpPr>
        <p:grpSp>
          <p:nvGrpSpPr>
            <p:cNvPr id="1073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093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4" name="Group 101"/>
            <p:cNvGrpSpPr>
              <a:grpSpLocks/>
            </p:cNvGrpSpPr>
            <p:nvPr/>
          </p:nvGrpSpPr>
          <p:grpSpPr bwMode="auto">
            <a:xfrm>
              <a:off x="5087938" y="2816225"/>
              <a:ext cx="1355725" cy="1585913"/>
              <a:chOff x="5087938" y="2816225"/>
              <a:chExt cx="1355725" cy="1585913"/>
            </a:xfrm>
          </p:grpSpPr>
          <p:grpSp>
            <p:nvGrpSpPr>
              <p:cNvPr id="1075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091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6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089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7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087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8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085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9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083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0" name="Rectangle 88"/>
              <p:cNvSpPr>
                <a:spLocks noChangeArrowheads="1"/>
              </p:cNvSpPr>
              <p:nvPr/>
            </p:nvSpPr>
            <p:spPr bwMode="auto">
              <a:xfrm>
                <a:off x="5184775" y="4005263"/>
                <a:ext cx="4318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l-PL">
                    <a:solidFill>
                      <a:schemeClr val="tx2"/>
                    </a:solidFill>
                  </a:rPr>
                  <a:t>B</a:t>
                </a:r>
                <a:r>
                  <a:rPr lang="pl-PL" baseline="-25000">
                    <a:solidFill>
                      <a:schemeClr val="tx2"/>
                    </a:solidFill>
                  </a:rPr>
                  <a:t>1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Rectangle 89"/>
              <p:cNvSpPr>
                <a:spLocks noChangeArrowheads="1"/>
              </p:cNvSpPr>
              <p:nvPr/>
            </p:nvSpPr>
            <p:spPr bwMode="auto">
              <a:xfrm>
                <a:off x="5976938" y="3968750"/>
                <a:ext cx="4318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l-PL">
                    <a:solidFill>
                      <a:schemeClr val="tx2"/>
                    </a:solidFill>
                  </a:rPr>
                  <a:t>B</a:t>
                </a:r>
                <a:r>
                  <a:rPr lang="pl-PL" baseline="-25000">
                    <a:solidFill>
                      <a:schemeClr val="tx2"/>
                    </a:solidFill>
                  </a:rPr>
                  <a:t>2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Rectangle 90"/>
              <p:cNvSpPr>
                <a:spLocks noChangeArrowheads="1"/>
              </p:cNvSpPr>
              <p:nvPr/>
            </p:nvSpPr>
            <p:spPr bwMode="auto">
              <a:xfrm>
                <a:off x="6011863" y="2816225"/>
                <a:ext cx="4318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l-PL">
                    <a:solidFill>
                      <a:schemeClr val="tx2"/>
                    </a:solidFill>
                  </a:rPr>
                  <a:t>B</a:t>
                </a:r>
                <a:r>
                  <a:rPr lang="pl-PL" baseline="-25000">
                    <a:solidFill>
                      <a:schemeClr val="tx2"/>
                    </a:solidFill>
                  </a:rPr>
                  <a:t>3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1041" name="Picture 5" descr="obj14__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18" name="Group 100"/>
          <p:cNvGrpSpPr>
            <a:grpSpLocks/>
          </p:cNvGrpSpPr>
          <p:nvPr/>
        </p:nvGrpSpPr>
        <p:grpSpPr bwMode="auto">
          <a:xfrm>
            <a:off x="1247775" y="2016125"/>
            <a:ext cx="1630363" cy="1406525"/>
            <a:chOff x="2051050" y="2600325"/>
            <a:chExt cx="1630363" cy="1406525"/>
          </a:xfrm>
        </p:grpSpPr>
        <p:grpSp>
          <p:nvGrpSpPr>
            <p:cNvPr id="1052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07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06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06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5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06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6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6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7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6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41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chemeClr val="tx2"/>
                  </a:solidFill>
                </a:rPr>
                <a:t>A</a:t>
              </a:r>
              <a:r>
                <a:rPr lang="pl-PL" baseline="-25000">
                  <a:solidFill>
                    <a:schemeClr val="tx2"/>
                  </a:solidFill>
                </a:rPr>
                <a:t>1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41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chemeClr val="tx2"/>
                  </a:solidFill>
                </a:rPr>
                <a:t>A</a:t>
              </a:r>
              <a:r>
                <a:rPr lang="pl-PL" baseline="-25000">
                  <a:solidFill>
                    <a:schemeClr val="tx2"/>
                  </a:solidFill>
                </a:rPr>
                <a:t>2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41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l-PL">
                  <a:solidFill>
                    <a:schemeClr val="tx2"/>
                  </a:solidFill>
                </a:rPr>
                <a:t>A</a:t>
              </a:r>
              <a:r>
                <a:rPr lang="pl-PL" baseline="-25000">
                  <a:solidFill>
                    <a:schemeClr val="tx2"/>
                  </a:solidFill>
                </a:rPr>
                <a:t>3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11" imgW="863280" imgH="215640" progId="Equation.3">
                  <p:embed/>
                </p:oleObj>
              </mc:Choice>
              <mc:Fallback>
                <p:oleObj name="Equation" r:id="rId11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0070C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0070C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1. Find a set of 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distinctive key-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points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6288088" y="3200400"/>
            <a:ext cx="2782887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3. Extract and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normalize the  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region content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046289"/>
            <a:ext cx="31115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2. Define a region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around each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</a:t>
            </a:r>
            <a:r>
              <a:rPr lang="en-US" sz="1800" dirty="0" err="1">
                <a:solidFill>
                  <a:schemeClr val="tx1"/>
                </a:solidFill>
              </a:rPr>
              <a:t>keypoint</a:t>
            </a:r>
            <a:r>
              <a:rPr lang="en-US" sz="1800" dirty="0">
                <a:solidFill>
                  <a:schemeClr val="tx1"/>
                </a:solidFill>
              </a:rPr>
              <a:t> 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343400"/>
            <a:ext cx="3001962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4. Compute a local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descriptor from the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normalized region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562600"/>
            <a:ext cx="30019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5. Match local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descriptors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TextBox 19"/>
          <p:cNvSpPr txBox="1">
            <a:spLocks noChangeArrowheads="1"/>
          </p:cNvSpPr>
          <p:nvPr/>
        </p:nvSpPr>
        <p:spPr bwMode="auto">
          <a:xfrm rot="16200000">
            <a:off x="7840497" y="5097397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model fitting method </a:t>
            </a:r>
            <a:r>
              <a:rPr lang="en-US" smtClean="0"/>
              <a:t>for line detection</a:t>
            </a:r>
            <a:endParaRPr lang="en-US" dirty="0" smtClean="0"/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 invariant features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Requirements, invariances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localization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Harris corner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Common Requirements</a:t>
            </a:r>
            <a:endParaRPr lang="de-CH" dirty="0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Problem 1:</a:t>
            </a:r>
          </a:p>
          <a:p>
            <a:pPr lvl="1"/>
            <a:r>
              <a:rPr lang="en-US" sz="2400" dirty="0" smtClean="0"/>
              <a:t>Detect the same point </a:t>
            </a:r>
            <a:r>
              <a:rPr lang="en-US" sz="2400" i="1" dirty="0" smtClean="0"/>
              <a:t>independently</a:t>
            </a:r>
            <a:r>
              <a:rPr lang="en-US" sz="2400" dirty="0" smtClean="0"/>
              <a:t> in both images</a:t>
            </a:r>
            <a:endParaRPr lang="de-CH" sz="2400" dirty="0" smtClean="0"/>
          </a:p>
        </p:txBody>
      </p:sp>
      <p:grpSp>
        <p:nvGrpSpPr>
          <p:cNvPr id="68614" name="Group 4"/>
          <p:cNvGrpSpPr>
            <a:grpSpLocks/>
          </p:cNvGrpSpPr>
          <p:nvPr/>
        </p:nvGrpSpPr>
        <p:grpSpPr bwMode="auto">
          <a:xfrm>
            <a:off x="1922463" y="3600450"/>
            <a:ext cx="5810250" cy="1425575"/>
            <a:chOff x="1248" y="2832"/>
            <a:chExt cx="2568" cy="630"/>
          </a:xfrm>
        </p:grpSpPr>
        <p:pic>
          <p:nvPicPr>
            <p:cNvPr id="686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32"/>
              <a:ext cx="10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880"/>
              <a:ext cx="98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0" name="Oval 7"/>
            <p:cNvSpPr>
              <a:spLocks noChangeArrowheads="1"/>
            </p:cNvSpPr>
            <p:nvPr/>
          </p:nvSpPr>
          <p:spPr bwMode="auto">
            <a:xfrm>
              <a:off x="1632" y="3024"/>
              <a:ext cx="48" cy="4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1" name="Oval 8"/>
            <p:cNvSpPr>
              <a:spLocks noChangeArrowheads="1"/>
            </p:cNvSpPr>
            <p:nvPr/>
          </p:nvSpPr>
          <p:spPr bwMode="auto">
            <a:xfrm>
              <a:off x="1488" y="3216"/>
              <a:ext cx="48" cy="4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2" name="Oval 9"/>
            <p:cNvSpPr>
              <a:spLocks noChangeArrowheads="1"/>
            </p:cNvSpPr>
            <p:nvPr/>
          </p:nvSpPr>
          <p:spPr bwMode="auto">
            <a:xfrm>
              <a:off x="1680" y="3312"/>
              <a:ext cx="48" cy="4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3" name="Oval 10"/>
            <p:cNvSpPr>
              <a:spLocks noChangeArrowheads="1"/>
            </p:cNvSpPr>
            <p:nvPr/>
          </p:nvSpPr>
          <p:spPr bwMode="auto">
            <a:xfrm>
              <a:off x="1872" y="3168"/>
              <a:ext cx="48" cy="48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4" name="Oval 11"/>
            <p:cNvSpPr>
              <a:spLocks noChangeArrowheads="1"/>
            </p:cNvSpPr>
            <p:nvPr/>
          </p:nvSpPr>
          <p:spPr bwMode="auto">
            <a:xfrm>
              <a:off x="3648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5" name="Oval 12"/>
            <p:cNvSpPr>
              <a:spLocks noChangeArrowheads="1"/>
            </p:cNvSpPr>
            <p:nvPr/>
          </p:nvSpPr>
          <p:spPr bwMode="auto">
            <a:xfrm>
              <a:off x="3504" y="33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6" name="Oval 13"/>
            <p:cNvSpPr>
              <a:spLocks noChangeArrowheads="1"/>
            </p:cNvSpPr>
            <p:nvPr/>
          </p:nvSpPr>
          <p:spPr bwMode="auto">
            <a:xfrm>
              <a:off x="3264" y="30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627" name="Oval 14"/>
            <p:cNvSpPr>
              <a:spLocks noChangeArrowheads="1"/>
            </p:cNvSpPr>
            <p:nvPr/>
          </p:nvSpPr>
          <p:spPr bwMode="auto">
            <a:xfrm>
              <a:off x="2928" y="32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505200" y="5092700"/>
            <a:ext cx="264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No chance to match!</a:t>
            </a:r>
            <a:endParaRPr lang="ru-RU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2016125" y="5851525"/>
            <a:ext cx="5622925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We need a repeatable detector!</a:t>
            </a:r>
            <a:endParaRPr lang="ru-RU" sz="24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16200000">
            <a:off x="7169944" y="4409281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Common Requirements</a:t>
            </a:r>
            <a:endParaRPr lang="de-CH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smtClean="0"/>
              <a:t>Problem 1:</a:t>
            </a:r>
          </a:p>
          <a:p>
            <a:pPr lvl="1"/>
            <a:r>
              <a:rPr lang="en-US" sz="2400" smtClean="0"/>
              <a:t>Detect the same point </a:t>
            </a:r>
            <a:r>
              <a:rPr lang="en-US" sz="2400" i="1" smtClean="0"/>
              <a:t>independently</a:t>
            </a:r>
            <a:r>
              <a:rPr lang="en-US" sz="2400" smtClean="0"/>
              <a:t> in both images</a:t>
            </a:r>
          </a:p>
          <a:p>
            <a:pPr lvl="1"/>
            <a:endParaRPr lang="en-US" sz="700" smtClean="0"/>
          </a:p>
          <a:p>
            <a:r>
              <a:rPr lang="en-US" sz="2800" smtClean="0"/>
              <a:t>Problem 2:</a:t>
            </a:r>
          </a:p>
          <a:p>
            <a:pPr lvl="1"/>
            <a:r>
              <a:rPr lang="en-US" sz="2400" smtClean="0"/>
              <a:t>For each point correctly recognize the corresponding one</a:t>
            </a:r>
            <a:endParaRPr lang="de-CH" sz="2400" smtClean="0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468438" y="5851525"/>
            <a:ext cx="6973887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We need a reliable and distinctive descriptor!</a:t>
            </a:r>
            <a:endParaRPr lang="ru-RU" sz="240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69639" name="Group 55"/>
          <p:cNvGrpSpPr>
            <a:grpSpLocks/>
          </p:cNvGrpSpPr>
          <p:nvPr/>
        </p:nvGrpSpPr>
        <p:grpSpPr bwMode="auto">
          <a:xfrm>
            <a:off x="1922463" y="3600450"/>
            <a:ext cx="5819775" cy="1425575"/>
            <a:chOff x="1922133" y="3600117"/>
            <a:chExt cx="5819523" cy="1425585"/>
          </a:xfrm>
        </p:grpSpPr>
        <p:grpSp>
          <p:nvGrpSpPr>
            <p:cNvPr id="69642" name="Group 54"/>
            <p:cNvGrpSpPr>
              <a:grpSpLocks/>
            </p:cNvGrpSpPr>
            <p:nvPr/>
          </p:nvGrpSpPr>
          <p:grpSpPr bwMode="auto">
            <a:xfrm>
              <a:off x="1922133" y="3600117"/>
              <a:ext cx="2443860" cy="1425585"/>
              <a:chOff x="1922133" y="3600117"/>
              <a:chExt cx="2443860" cy="1425585"/>
            </a:xfrm>
          </p:grpSpPr>
          <p:pic>
            <p:nvPicPr>
              <p:cNvPr id="6965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2133" y="3600117"/>
                <a:ext cx="2443860" cy="1425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55" name="Oval 7"/>
              <p:cNvSpPr>
                <a:spLocks noChangeArrowheads="1"/>
              </p:cNvSpPr>
              <p:nvPr/>
            </p:nvSpPr>
            <p:spPr bwMode="auto">
              <a:xfrm>
                <a:off x="2791061" y="4034581"/>
                <a:ext cx="108616" cy="108616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6" name="Oval 8"/>
              <p:cNvSpPr>
                <a:spLocks noChangeArrowheads="1"/>
              </p:cNvSpPr>
              <p:nvPr/>
            </p:nvSpPr>
            <p:spPr bwMode="auto">
              <a:xfrm>
                <a:off x="2465213" y="4469045"/>
                <a:ext cx="108616" cy="108616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7" name="Oval 9"/>
              <p:cNvSpPr>
                <a:spLocks noChangeArrowheads="1"/>
              </p:cNvSpPr>
              <p:nvPr/>
            </p:nvSpPr>
            <p:spPr bwMode="auto">
              <a:xfrm>
                <a:off x="2899677" y="4686277"/>
                <a:ext cx="108616" cy="108616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8" name="Oval 10"/>
              <p:cNvSpPr>
                <a:spLocks noChangeArrowheads="1"/>
              </p:cNvSpPr>
              <p:nvPr/>
            </p:nvSpPr>
            <p:spPr bwMode="auto">
              <a:xfrm>
                <a:off x="3334141" y="4360429"/>
                <a:ext cx="108616" cy="108616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9643" name="Group 52"/>
            <p:cNvGrpSpPr>
              <a:grpSpLocks/>
            </p:cNvGrpSpPr>
            <p:nvPr/>
          </p:nvGrpSpPr>
          <p:grpSpPr bwMode="auto">
            <a:xfrm>
              <a:off x="5521337" y="3712157"/>
              <a:ext cx="2220319" cy="1204929"/>
              <a:chOff x="5521338" y="2808279"/>
              <a:chExt cx="1562100" cy="847725"/>
            </a:xfrm>
          </p:grpSpPr>
          <p:pic>
            <p:nvPicPr>
              <p:cNvPr id="6964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1338" y="2808279"/>
                <a:ext cx="1562100" cy="847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650" name="Oval 10"/>
              <p:cNvSpPr>
                <a:spLocks noChangeArrowheads="1"/>
              </p:cNvSpPr>
              <p:nvPr/>
            </p:nvSpPr>
            <p:spPr bwMode="auto">
              <a:xfrm>
                <a:off x="6392876" y="3189279"/>
                <a:ext cx="76200" cy="762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1" name="Oval 11"/>
              <p:cNvSpPr>
                <a:spLocks noChangeArrowheads="1"/>
              </p:cNvSpPr>
              <p:nvPr/>
            </p:nvSpPr>
            <p:spPr bwMode="auto">
              <a:xfrm>
                <a:off x="6026163" y="3389304"/>
                <a:ext cx="76200" cy="762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2" name="Oval 12"/>
              <p:cNvSpPr>
                <a:spLocks noChangeArrowheads="1"/>
              </p:cNvSpPr>
              <p:nvPr/>
            </p:nvSpPr>
            <p:spPr bwMode="auto">
              <a:xfrm>
                <a:off x="5978538" y="2884479"/>
                <a:ext cx="76200" cy="762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53" name="Oval 13"/>
              <p:cNvSpPr>
                <a:spLocks noChangeArrowheads="1"/>
              </p:cNvSpPr>
              <p:nvPr/>
            </p:nvSpPr>
            <p:spPr bwMode="auto">
              <a:xfrm>
                <a:off x="5749938" y="3189279"/>
                <a:ext cx="76200" cy="762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9644" name="Group 53"/>
            <p:cNvGrpSpPr>
              <a:grpSpLocks/>
            </p:cNvGrpSpPr>
            <p:nvPr/>
          </p:nvGrpSpPr>
          <p:grpSpPr bwMode="auto">
            <a:xfrm>
              <a:off x="3488185" y="3863976"/>
              <a:ext cx="3285167" cy="722321"/>
              <a:chOff x="3488185" y="3863976"/>
              <a:chExt cx="3285167" cy="722321"/>
            </a:xfrm>
          </p:grpSpPr>
          <p:sp>
            <p:nvSpPr>
              <p:cNvPr id="69645" name="Line 14"/>
              <p:cNvSpPr>
                <a:spLocks noChangeShapeType="1"/>
              </p:cNvSpPr>
              <p:nvPr/>
            </p:nvSpPr>
            <p:spPr bwMode="auto">
              <a:xfrm flipV="1">
                <a:off x="3488185" y="3863976"/>
                <a:ext cx="2683232" cy="54405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6" name="Line 15"/>
              <p:cNvSpPr>
                <a:spLocks noChangeShapeType="1"/>
              </p:cNvSpPr>
              <p:nvPr/>
            </p:nvSpPr>
            <p:spPr bwMode="auto">
              <a:xfrm flipV="1">
                <a:off x="3513123" y="4322369"/>
                <a:ext cx="2317971" cy="9248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7" name="Line 16"/>
              <p:cNvSpPr>
                <a:spLocks noChangeShapeType="1"/>
              </p:cNvSpPr>
              <p:nvPr/>
            </p:nvSpPr>
            <p:spPr bwMode="auto">
              <a:xfrm>
                <a:off x="3513123" y="4451364"/>
                <a:ext cx="2651349" cy="13493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8" name="Line 17"/>
              <p:cNvSpPr>
                <a:spLocks noChangeShapeType="1"/>
              </p:cNvSpPr>
              <p:nvPr/>
            </p:nvSpPr>
            <p:spPr bwMode="auto">
              <a:xfrm flipV="1">
                <a:off x="3497445" y="4327003"/>
                <a:ext cx="3275907" cy="14816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511675" y="3365500"/>
            <a:ext cx="88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3300"/>
                </a:solidFill>
                <a:cs typeface="Times New Roman" pitchFamily="18" charset="0"/>
              </a:rPr>
              <a:t>?</a:t>
            </a:r>
            <a:endParaRPr lang="ru-RU" sz="480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 rot="16200000">
            <a:off x="7169944" y="4409281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Invariance: Geometric Transformations</a:t>
            </a:r>
            <a:endParaRPr lang="de-CH" dirty="0" smtClean="0"/>
          </a:p>
        </p:txBody>
      </p:sp>
      <p:pic>
        <p:nvPicPr>
          <p:cNvPr id="70662" name="Picture 5" descr="featExtrac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846388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featExtrac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06450"/>
            <a:ext cx="4419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eatDat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429125"/>
            <a:ext cx="15906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eatDat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421187"/>
            <a:ext cx="15906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13"/>
          <p:cNvSpPr>
            <a:spLocks noChangeArrowheads="1"/>
          </p:cNvSpPr>
          <p:nvPr/>
        </p:nvSpPr>
        <p:spPr bwMode="auto">
          <a:xfrm rot="3375002">
            <a:off x="2547937" y="3490913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ight Arrow 14"/>
          <p:cNvSpPr>
            <a:spLocks noChangeArrowheads="1"/>
          </p:cNvSpPr>
          <p:nvPr/>
        </p:nvSpPr>
        <p:spPr bwMode="auto">
          <a:xfrm rot="7715876">
            <a:off x="5618162" y="3519488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68" name="TextBox 19"/>
          <p:cNvSpPr txBox="1">
            <a:spLocks noChangeArrowheads="1"/>
          </p:cNvSpPr>
          <p:nvPr/>
        </p:nvSpPr>
        <p:spPr bwMode="auto">
          <a:xfrm rot="16200000">
            <a:off x="7947772" y="5168900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Levels of Geometric Invariance</a:t>
            </a:r>
            <a:endParaRPr lang="de-CH" dirty="0" smtClean="0"/>
          </a:p>
        </p:txBody>
      </p:sp>
      <p:pic>
        <p:nvPicPr>
          <p:cNvPr id="716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827213"/>
            <a:ext cx="701675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 rot="16200000">
            <a:off x="7853948" y="5034225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3502025" y="2546350"/>
            <a:ext cx="463550" cy="3810000"/>
          </a:xfrm>
          <a:prstGeom prst="leftBrace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4572000"/>
            <a:ext cx="134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50000"/>
                </a:solidFill>
              </a:rPr>
              <a:t>CS131</a:t>
            </a:r>
            <a:endParaRPr lang="en-US" sz="3600" b="1" dirty="0">
              <a:solidFill>
                <a:srgbClr val="85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664325" y="3614519"/>
            <a:ext cx="463550" cy="1752600"/>
          </a:xfrm>
          <a:prstGeom prst="leftBrac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4611469"/>
            <a:ext cx="157709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CS231a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Invariance: Photometric Transformations</a:t>
            </a:r>
            <a:endParaRPr lang="de-CH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293812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600" smtClean="0"/>
          </a:p>
          <a:p>
            <a:r>
              <a:rPr lang="en-US" smtClean="0"/>
              <a:t>Often modeled as a linear </a:t>
            </a:r>
            <a:br>
              <a:rPr lang="en-US" smtClean="0"/>
            </a:br>
            <a:r>
              <a:rPr lang="en-US" smtClean="0"/>
              <a:t>transformation:</a:t>
            </a:r>
          </a:p>
          <a:p>
            <a:pPr lvl="1"/>
            <a:r>
              <a:rPr lang="en-US" smtClean="0"/>
              <a:t>Scaling + Offset</a:t>
            </a:r>
            <a:endParaRPr lang="de-CH" smtClean="0"/>
          </a:p>
        </p:txBody>
      </p:sp>
      <p:pic>
        <p:nvPicPr>
          <p:cNvPr id="72710" name="Picture 4" descr="vtk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5" descr="vtk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6" descr="vtk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9162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TextBox 19"/>
          <p:cNvSpPr txBox="1">
            <a:spLocks noChangeArrowheads="1"/>
          </p:cNvSpPr>
          <p:nvPr/>
        </p:nvSpPr>
        <p:spPr bwMode="auto">
          <a:xfrm rot="16200000">
            <a:off x="7739998" y="4922838"/>
            <a:ext cx="253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Tinne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Tuytelaars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Requirements</a:t>
            </a:r>
            <a:endParaRPr lang="de-CH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Region extraction needs to be </a:t>
            </a:r>
            <a:r>
              <a:rPr lang="en-US" dirty="0" smtClean="0">
                <a:solidFill>
                  <a:srgbClr val="FF0000"/>
                </a:solidFill>
              </a:rPr>
              <a:t>repeatable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accurate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Invariant </a:t>
            </a:r>
            <a:r>
              <a:rPr lang="en-US" dirty="0" smtClean="0"/>
              <a:t>to translation, rotation, scale changes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Robust</a:t>
            </a:r>
            <a:r>
              <a:rPr lang="en-US" dirty="0" smtClean="0"/>
              <a:t> or</a:t>
            </a:r>
            <a:r>
              <a:rPr lang="en-US" dirty="0" smtClean="0">
                <a:solidFill>
                  <a:srgbClr val="FF0000"/>
                </a:solidFill>
              </a:rPr>
              <a:t> covariant </a:t>
            </a:r>
            <a:r>
              <a:rPr lang="en-US" dirty="0" smtClean="0"/>
              <a:t>to out-of-plane (</a:t>
            </a:r>
            <a:r>
              <a:rPr lang="en-US" dirty="0" smtClean="0">
                <a:sym typeface="Symbol" pitchFamily="18" charset="2"/>
              </a:rPr>
              <a:t></a:t>
            </a:r>
            <a:r>
              <a:rPr lang="en-US" dirty="0" smtClean="0"/>
              <a:t>affine) transformations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Robust</a:t>
            </a:r>
            <a:r>
              <a:rPr lang="en-US" dirty="0" smtClean="0"/>
              <a:t> to lighting variations, noise, blur, quantization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Locality</a:t>
            </a:r>
            <a:r>
              <a:rPr lang="en-US" dirty="0" smtClean="0"/>
              <a:t>: Features are local, therefore robust to occlusion and clutter.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Quantity</a:t>
            </a:r>
            <a:r>
              <a:rPr lang="en-US" dirty="0" smtClean="0"/>
              <a:t>: We need a sufficient number of regions to cover the object.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Distinctivenes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/>
              <a:t>: The regions should contain “interesting” structure.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/>
              <a:t>: Close to real-time performance.</a:t>
            </a:r>
          </a:p>
          <a:p>
            <a:pPr lvl="1" eaLnBrk="1" hangingPunct="1"/>
            <a:endParaRPr lang="de-CH" dirty="0" smtClean="0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 rot="16200000">
            <a:off x="7853948" y="5110425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Many Existing Detectors Available</a:t>
            </a:r>
            <a:endParaRPr lang="de-CH" dirty="0" smtClean="0"/>
          </a:p>
        </p:txBody>
      </p:sp>
      <p:sp>
        <p:nvSpPr>
          <p:cNvPr id="75780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Hessian &amp; </a:t>
            </a:r>
            <a:r>
              <a:rPr lang="en-US" dirty="0" smtClean="0">
                <a:solidFill>
                  <a:srgbClr val="800000"/>
                </a:solidFill>
              </a:rPr>
              <a:t>Harris			</a:t>
            </a:r>
            <a:r>
              <a:rPr lang="en-US" sz="2000" dirty="0" smtClean="0"/>
              <a:t>[</a:t>
            </a:r>
            <a:r>
              <a:rPr lang="en-US" sz="2000" dirty="0" err="1" smtClean="0"/>
              <a:t>Beaudet</a:t>
            </a:r>
            <a:r>
              <a:rPr lang="en-US" sz="2000" dirty="0" smtClean="0"/>
              <a:t> ‘78], [Harris ‘88]</a:t>
            </a:r>
            <a:endParaRPr lang="en-US" dirty="0" smtClean="0"/>
          </a:p>
          <a:p>
            <a:pPr eaLnBrk="1" hangingPunct="1"/>
            <a:r>
              <a:rPr lang="en-US" dirty="0" err="1" smtClean="0">
                <a:solidFill>
                  <a:srgbClr val="800000"/>
                </a:solidFill>
              </a:rPr>
              <a:t>Laplacian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DoG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		      	</a:t>
            </a:r>
            <a:r>
              <a:rPr lang="en-US" sz="2000" dirty="0" smtClean="0"/>
              <a:t>[</a:t>
            </a:r>
            <a:r>
              <a:rPr lang="en-US" sz="2000" dirty="0" err="1" smtClean="0"/>
              <a:t>Lindeberg</a:t>
            </a:r>
            <a:r>
              <a:rPr lang="en-US" sz="2000" dirty="0" smtClean="0"/>
              <a:t> ‘98], [Lowe ‘99]</a:t>
            </a:r>
            <a:endParaRPr lang="en-US" dirty="0" smtClean="0"/>
          </a:p>
          <a:p>
            <a:pPr eaLnBrk="1" hangingPunct="1"/>
            <a:r>
              <a:rPr lang="en-US" dirty="0" smtClean="0"/>
              <a:t>Harris-/Hessian-Laplace       	</a:t>
            </a:r>
            <a:r>
              <a:rPr lang="en-US" sz="2000" dirty="0" smtClean="0"/>
              <a:t>[</a:t>
            </a:r>
            <a:r>
              <a:rPr lang="en-US" sz="2000" dirty="0" err="1" smtClean="0"/>
              <a:t>Mikolajczyk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Schmid</a:t>
            </a:r>
            <a:r>
              <a:rPr lang="en-US" sz="2000" dirty="0" smtClean="0"/>
              <a:t> ‘01]</a:t>
            </a:r>
            <a:endParaRPr lang="en-US" dirty="0" smtClean="0"/>
          </a:p>
          <a:p>
            <a:pPr eaLnBrk="1" hangingPunct="1"/>
            <a:r>
              <a:rPr lang="en-US" dirty="0" smtClean="0"/>
              <a:t>Harris-/Hessian-Affine		</a:t>
            </a:r>
            <a:r>
              <a:rPr lang="en-US" sz="2000" dirty="0" smtClean="0"/>
              <a:t>[</a:t>
            </a:r>
            <a:r>
              <a:rPr lang="en-US" sz="2000" dirty="0" err="1" smtClean="0"/>
              <a:t>Mikolajczyk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Schmid</a:t>
            </a:r>
            <a:r>
              <a:rPr lang="en-US" sz="2000" dirty="0" smtClean="0"/>
              <a:t> ‘04]</a:t>
            </a:r>
            <a:endParaRPr lang="en-US" dirty="0" smtClean="0"/>
          </a:p>
          <a:p>
            <a:pPr eaLnBrk="1" hangingPunct="1"/>
            <a:r>
              <a:rPr lang="en-US" dirty="0" smtClean="0"/>
              <a:t>EBR and IBR	 		</a:t>
            </a:r>
            <a:r>
              <a:rPr lang="en-US" sz="2000" dirty="0" smtClean="0"/>
              <a:t>[</a:t>
            </a:r>
            <a:r>
              <a:rPr lang="en-US" sz="2000" dirty="0" err="1" smtClean="0"/>
              <a:t>Tuytelaars</a:t>
            </a:r>
            <a:r>
              <a:rPr lang="en-US" sz="2000" dirty="0" smtClean="0"/>
              <a:t> &amp; Van </a:t>
            </a:r>
            <a:r>
              <a:rPr lang="en-US" sz="2000" dirty="0" err="1" smtClean="0"/>
              <a:t>Gool</a:t>
            </a:r>
            <a:r>
              <a:rPr lang="en-US" sz="2000" dirty="0" smtClean="0"/>
              <a:t> ‘04]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MSER				</a:t>
            </a:r>
            <a:r>
              <a:rPr lang="en-US" sz="2000" dirty="0" smtClean="0"/>
              <a:t>[</a:t>
            </a:r>
            <a:r>
              <a:rPr lang="en-US" sz="2000" dirty="0" err="1" smtClean="0"/>
              <a:t>Matas</a:t>
            </a:r>
            <a:r>
              <a:rPr lang="en-US" sz="2000" dirty="0" smtClean="0"/>
              <a:t> ‘02]</a:t>
            </a:r>
            <a:endParaRPr lang="en-US" dirty="0" smtClean="0"/>
          </a:p>
          <a:p>
            <a:pPr eaLnBrk="1" hangingPunct="1"/>
            <a:r>
              <a:rPr lang="en-US" dirty="0" smtClean="0"/>
              <a:t>Salient Regions			</a:t>
            </a:r>
            <a:r>
              <a:rPr lang="en-US" sz="2000" dirty="0" smtClean="0"/>
              <a:t>[</a:t>
            </a:r>
            <a:r>
              <a:rPr lang="en-US" sz="2000" dirty="0" err="1" smtClean="0"/>
              <a:t>Kadir</a:t>
            </a:r>
            <a:r>
              <a:rPr lang="en-US" sz="2000" dirty="0" smtClean="0"/>
              <a:t> &amp; Brady ‘01] </a:t>
            </a:r>
            <a:endParaRPr lang="en-US" dirty="0" smtClean="0"/>
          </a:p>
          <a:p>
            <a:pPr eaLnBrk="1" hangingPunct="1"/>
            <a:r>
              <a:rPr lang="en-US" dirty="0" smtClean="0"/>
              <a:t>Others…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Those detectors have become a basic building block for many recent applications in Computer Vision.</a:t>
            </a:r>
          </a:p>
          <a:p>
            <a:pPr eaLnBrk="1" hangingPunct="1"/>
            <a:endParaRPr lang="de-CH" dirty="0" smtClean="0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 rot="16200000">
            <a:off x="7853948" y="5110425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8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model fitting method for edge detection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RANSAC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Local invariant features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Requirements, invariances</a:t>
            </a:r>
          </a:p>
          <a:p>
            <a:r>
              <a:rPr lang="en-US" dirty="0" err="1" smtClean="0"/>
              <a:t>Keypoint</a:t>
            </a:r>
            <a:r>
              <a:rPr lang="en-US" dirty="0" smtClean="0"/>
              <a:t> localization</a:t>
            </a:r>
          </a:p>
          <a:p>
            <a:pPr lvl="1"/>
            <a:r>
              <a:rPr lang="en-US" dirty="0" smtClean="0"/>
              <a:t>Harris corner detector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28565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background reading:</a:t>
            </a:r>
          </a:p>
          <a:p>
            <a:r>
              <a:rPr lang="en-US" dirty="0" smtClean="0"/>
              <a:t>Rick </a:t>
            </a:r>
            <a:r>
              <a:rPr lang="en-US" dirty="0" err="1" smtClean="0"/>
              <a:t>Szeliski</a:t>
            </a:r>
            <a:r>
              <a:rPr lang="en-US" dirty="0" smtClean="0"/>
              <a:t>, Chapter 4.1.1; David Lowe, IJCV 2004</a:t>
            </a:r>
          </a:p>
        </p:txBody>
      </p:sp>
    </p:spTree>
    <p:extLst>
      <p:ext uri="{BB962C8B-B14F-4D97-AF65-F5344CB8AC3E}">
        <p14:creationId xmlns:p14="http://schemas.microsoft.com/office/powerpoint/2010/main" val="3899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Keypoint</a:t>
            </a:r>
            <a:r>
              <a:rPr lang="en-US" dirty="0" smtClean="0"/>
              <a:t> Localization</a:t>
            </a:r>
            <a:endParaRPr lang="de-CH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Goals: </a:t>
            </a:r>
          </a:p>
          <a:p>
            <a:pPr lvl="1"/>
            <a:r>
              <a:rPr lang="en-US" smtClean="0"/>
              <a:t>Repeatable detection</a:t>
            </a:r>
          </a:p>
          <a:p>
            <a:pPr lvl="1"/>
            <a:r>
              <a:rPr lang="en-US" smtClean="0"/>
              <a:t>Precise localization</a:t>
            </a:r>
          </a:p>
          <a:p>
            <a:pPr lvl="1"/>
            <a:r>
              <a:rPr lang="en-US" smtClean="0"/>
              <a:t>Interesting content</a:t>
            </a:r>
            <a:endParaRPr lang="pl-PL" smtClean="0"/>
          </a:p>
          <a:p>
            <a:pPr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	</a:t>
            </a:r>
            <a:r>
              <a:rPr lang="pl-PL" i="1" smtClean="0">
                <a:sym typeface="Symbol" pitchFamily="18" charset="2"/>
              </a:rPr>
              <a:t></a:t>
            </a:r>
            <a:r>
              <a:rPr lang="en-US" i="1" smtClean="0">
                <a:sym typeface="Symbol" pitchFamily="18" charset="2"/>
              </a:rPr>
              <a:t> Look for t</a:t>
            </a:r>
            <a:r>
              <a:rPr lang="pl-PL" i="1" smtClean="0"/>
              <a:t>wo</a:t>
            </a:r>
            <a:r>
              <a:rPr lang="en-US" i="1" smtClean="0"/>
              <a:t>-</a:t>
            </a:r>
            <a:r>
              <a:rPr lang="pl-PL" i="1" smtClean="0"/>
              <a:t>dimensional signal change</a:t>
            </a:r>
            <a:r>
              <a:rPr lang="de-CH" i="1" smtClean="0"/>
              <a:t>s</a:t>
            </a:r>
            <a:endParaRPr lang="pl-PL" i="1" smtClean="0"/>
          </a:p>
        </p:txBody>
      </p:sp>
      <p:pic>
        <p:nvPicPr>
          <p:cNvPr id="7680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185863"/>
            <a:ext cx="41719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 rot="16200000">
            <a:off x="7853948" y="5110425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Corners</a:t>
            </a:r>
            <a:endParaRPr lang="de-CH" dirty="0" smtClean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eaLnBrk="1" hangingPunct="1"/>
            <a:r>
              <a:rPr lang="en-US" dirty="0" smtClean="0"/>
              <a:t>Key property: </a:t>
            </a:r>
          </a:p>
          <a:p>
            <a:pPr lvl="1" eaLnBrk="1" hangingPunct="1"/>
            <a:r>
              <a:rPr lang="en-US" dirty="0" smtClean="0"/>
              <a:t>In the region around a corner, image gradient has two or more dominant directions</a:t>
            </a:r>
          </a:p>
          <a:p>
            <a:pPr eaLnBrk="1" hangingPunct="1"/>
            <a:r>
              <a:rPr lang="en-US" dirty="0" smtClean="0"/>
              <a:t>Corners are </a:t>
            </a:r>
            <a:r>
              <a:rPr lang="en-US" i="1" dirty="0" smtClean="0"/>
              <a:t>repeatable</a:t>
            </a:r>
            <a:r>
              <a:rPr lang="en-US" dirty="0" smtClean="0"/>
              <a:t> and </a:t>
            </a:r>
            <a:r>
              <a:rPr lang="en-US" i="1" dirty="0" smtClean="0"/>
              <a:t>distinctive</a:t>
            </a:r>
            <a:endParaRPr lang="de-CH" i="1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541463" y="1165225"/>
          <a:ext cx="6248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Bitmap Image" r:id="rId3" imgW="7411485" imgH="2685714" progId="PBrush">
                  <p:embed/>
                </p:oleObj>
              </mc:Choice>
              <mc:Fallback>
                <p:oleObj name="Bitmap Image" r:id="rId3" imgW="7411485" imgH="26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165225"/>
                        <a:ext cx="62484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457200" y="5715000"/>
            <a:ext cx="8305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C.Harris and M.Stephens. </a:t>
            </a:r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/>
              </a:rPr>
              <a:t>"A Combined Corner and Edge Detector.“</a:t>
            </a:r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Proceedings of the 4th Alvey Vision Conference</a:t>
            </a:r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1988.  </a:t>
            </a:r>
          </a:p>
        </p:txBody>
      </p:sp>
      <p:sp>
        <p:nvSpPr>
          <p:cNvPr id="2056" name="TextBox 19"/>
          <p:cNvSpPr txBox="1">
            <a:spLocks noChangeArrowheads="1"/>
          </p:cNvSpPr>
          <p:nvPr/>
        </p:nvSpPr>
        <p:spPr bwMode="auto">
          <a:xfrm rot="16200000">
            <a:off x="7646288" y="4928394"/>
            <a:ext cx="266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Fitting as Search in Parametric Space</a:t>
            </a:r>
            <a:endParaRPr lang="de-CH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Choose a parametric model to represent a set of features</a:t>
            </a:r>
          </a:p>
          <a:p>
            <a:r>
              <a:rPr lang="en-US" smtClean="0"/>
              <a:t>Membership criterion is not local</a:t>
            </a:r>
          </a:p>
          <a:p>
            <a:pPr lvl="1"/>
            <a:r>
              <a:rPr lang="en-US" smtClean="0"/>
              <a:t>Can’t tell whether a point belongs to a given model just by looking at that point.</a:t>
            </a:r>
          </a:p>
          <a:p>
            <a:r>
              <a:rPr lang="en-US" smtClean="0"/>
              <a:t>Three main questions:</a:t>
            </a:r>
          </a:p>
          <a:p>
            <a:pPr lvl="1"/>
            <a:r>
              <a:rPr lang="en-US" smtClean="0"/>
              <a:t>What model represents this set of features best?</a:t>
            </a:r>
          </a:p>
          <a:p>
            <a:pPr lvl="1"/>
            <a:r>
              <a:rPr lang="en-US" smtClean="0"/>
              <a:t>Which of several model instances gets which feature?</a:t>
            </a:r>
          </a:p>
          <a:p>
            <a:pPr lvl="1"/>
            <a:r>
              <a:rPr lang="en-US" smtClean="0"/>
              <a:t>How many model instances are there?</a:t>
            </a:r>
          </a:p>
          <a:p>
            <a:r>
              <a:rPr lang="en-US" smtClean="0"/>
              <a:t>Computational complexity is important</a:t>
            </a:r>
          </a:p>
          <a:p>
            <a:pPr lvl="1"/>
            <a:r>
              <a:rPr lang="en-US" smtClean="0"/>
              <a:t>It is infeasible to examine every possible set of parameters and every possible combination of features</a:t>
            </a:r>
          </a:p>
          <a:p>
            <a:endParaRPr lang="de-CH" smtClean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72288" y="6096000"/>
            <a:ext cx="2271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Source: L.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Lazebnik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Corners as Distinctive Interest Points</a:t>
            </a:r>
            <a:endParaRPr lang="de-CH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Design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We should easily recognize the point by looking through a small window (</a:t>
            </a:r>
            <a:r>
              <a:rPr lang="en-US" sz="2400" i="1" dirty="0" smtClean="0"/>
              <a:t>locality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Shifting the window in </a:t>
            </a:r>
            <a:r>
              <a:rPr lang="en-US" sz="2400" i="1" dirty="0" smtClean="0"/>
              <a:t>any</a:t>
            </a:r>
            <a:r>
              <a:rPr lang="en-US" sz="2400" dirty="0" smtClean="0"/>
              <a:t> </a:t>
            </a:r>
            <a:r>
              <a:rPr lang="en-US" sz="2400" i="1" dirty="0" smtClean="0"/>
              <a:t>direction</a:t>
            </a:r>
            <a:r>
              <a:rPr lang="en-US" sz="2400" dirty="0" smtClean="0"/>
              <a:t> should give </a:t>
            </a:r>
            <a:r>
              <a:rPr lang="en-US" sz="2400" i="1" dirty="0" smtClean="0"/>
              <a:t>a large change</a:t>
            </a:r>
            <a:r>
              <a:rPr lang="en-US" sz="2400" dirty="0" smtClean="0"/>
              <a:t> in intensity (</a:t>
            </a:r>
            <a:r>
              <a:rPr lang="en-US" sz="2400" i="1" dirty="0" smtClean="0"/>
              <a:t>good localization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endParaRPr lang="de-CH" sz="28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3089275"/>
            <a:ext cx="2438400" cy="3333750"/>
            <a:chOff x="2160" y="1824"/>
            <a:chExt cx="1536" cy="2100"/>
          </a:xfrm>
        </p:grpSpPr>
        <p:pic>
          <p:nvPicPr>
            <p:cNvPr id="77848" name="Picture 5" descr="cor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r>
                <a:rPr lang="en-US">
                  <a:solidFill>
                    <a:srgbClr val="003399"/>
                  </a:solidFill>
                  <a:cs typeface="Times New Roman" pitchFamily="18" charset="0"/>
                </a:rPr>
                <a:t>“edge”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br>
                <a:rPr lang="en-US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no change along the edge direction</a:t>
              </a:r>
              <a:endParaRPr lang="ru-RU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850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851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19800" y="3089275"/>
            <a:ext cx="2667000" cy="3333750"/>
            <a:chOff x="3792" y="1824"/>
            <a:chExt cx="1680" cy="2100"/>
          </a:xfrm>
        </p:grpSpPr>
        <p:pic>
          <p:nvPicPr>
            <p:cNvPr id="77841" name="Picture 10" descr="cor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r>
                <a:rPr lang="en-US">
                  <a:solidFill>
                    <a:srgbClr val="003399"/>
                  </a:solidFill>
                  <a:cs typeface="Times New Roman" pitchFamily="18" charset="0"/>
                </a:rPr>
                <a:t>“corner”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br>
                <a:rPr lang="en-US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significant change in all directions</a:t>
              </a:r>
              <a:endParaRPr lang="ru-RU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843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844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62000" y="3089275"/>
            <a:ext cx="2362200" cy="3333750"/>
            <a:chOff x="480" y="1824"/>
            <a:chExt cx="1488" cy="2100"/>
          </a:xfrm>
        </p:grpSpPr>
        <p:pic>
          <p:nvPicPr>
            <p:cNvPr id="77834" name="Picture 18" descr="cor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r>
                <a:rPr lang="en-US" dirty="0">
                  <a:solidFill>
                    <a:srgbClr val="003399"/>
                  </a:solidFill>
                  <a:cs typeface="Times New Roman" pitchFamily="18" charset="0"/>
                </a:rPr>
                <a:t>“flat”</a:t>
              </a:r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 region:</a:t>
              </a:r>
              <a:b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</a:br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no change in all directions</a:t>
              </a:r>
              <a:endParaRPr lang="ru-RU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836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837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19"/>
          <p:cNvSpPr txBox="1">
            <a:spLocks noChangeArrowheads="1"/>
          </p:cNvSpPr>
          <p:nvPr/>
        </p:nvSpPr>
        <p:spPr bwMode="auto">
          <a:xfrm rot="16200000">
            <a:off x="7841615" y="5107945"/>
            <a:ext cx="2277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 smtClean="0">
                <a:solidFill>
                  <a:srgbClr val="000000"/>
                </a:solidFill>
              </a:rPr>
              <a:t>Alyosha</a:t>
            </a:r>
            <a:r>
              <a:rPr lang="en-US" sz="1400" b="0" dirty="0" smtClean="0">
                <a:solidFill>
                  <a:srgbClr val="000000"/>
                </a:solidFill>
              </a:rPr>
              <a:t> </a:t>
            </a:r>
            <a:r>
              <a:rPr lang="en-US" sz="1400" b="0" dirty="0" err="1" smtClean="0">
                <a:solidFill>
                  <a:srgbClr val="000000"/>
                </a:solidFill>
              </a:rPr>
              <a:t>Efros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Corners versus edges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34" y="2226107"/>
            <a:ext cx="830782" cy="5654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10668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1676400"/>
            <a:ext cx="533400" cy="533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209800"/>
            <a:ext cx="533400" cy="533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200400"/>
            <a:ext cx="10668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4724400"/>
            <a:ext cx="10668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3733800"/>
            <a:ext cx="1066800" cy="533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33" y="1524000"/>
            <a:ext cx="830782" cy="574676"/>
          </a:xfrm>
          <a:prstGeom prst="rect">
            <a:avLst/>
          </a:prstGeom>
        </p:spPr>
      </p:pic>
      <p:pic>
        <p:nvPicPr>
          <p:cNvPr id="21" name="Content Placeholder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6" y="3810000"/>
            <a:ext cx="830782" cy="5654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5" y="3107893"/>
            <a:ext cx="830782" cy="574676"/>
          </a:xfrm>
          <a:prstGeom prst="rect">
            <a:avLst/>
          </a:prstGeom>
        </p:spPr>
      </p:pic>
      <p:pic>
        <p:nvPicPr>
          <p:cNvPr id="23" name="Content Placeholder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33" y="5312418"/>
            <a:ext cx="830782" cy="5654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32" y="4610311"/>
            <a:ext cx="830782" cy="57467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4114800" y="18288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14800" y="24384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3429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14800" y="40386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49530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14800" y="55626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85773" y="1613664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Large</a:t>
            </a:r>
            <a:endParaRPr lang="en-US" sz="2000"/>
          </a:p>
        </p:txBody>
      </p:sp>
      <p:sp>
        <p:nvSpPr>
          <p:cNvPr id="33" name="TextBox 32"/>
          <p:cNvSpPr txBox="1"/>
          <p:nvPr/>
        </p:nvSpPr>
        <p:spPr>
          <a:xfrm>
            <a:off x="4880014" y="2238345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Large</a:t>
            </a:r>
            <a:endParaRPr lang="en-US" sz="2000"/>
          </a:p>
        </p:txBody>
      </p:sp>
      <p:sp>
        <p:nvSpPr>
          <p:cNvPr id="34" name="TextBox 33"/>
          <p:cNvSpPr txBox="1"/>
          <p:nvPr/>
        </p:nvSpPr>
        <p:spPr>
          <a:xfrm>
            <a:off x="4880013" y="3228945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880012" y="3839304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909086" y="4752945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Small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880011" y="5342113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Small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064349" y="1787587"/>
            <a:ext cx="163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Corner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064349" y="3467286"/>
            <a:ext cx="12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Edge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65748" y="493512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Nothing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35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Corners versus edges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34" y="2226107"/>
            <a:ext cx="830782" cy="5654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10668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33" y="1524000"/>
            <a:ext cx="830782" cy="57467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4114800" y="18288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14800" y="243840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85773" y="1613664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??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880014" y="2238345"/>
            <a:ext cx="10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??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064349" y="1787587"/>
            <a:ext cx="1631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Corner</a:t>
            </a:r>
            <a:endParaRPr lang="en-US" sz="3200" dirty="0"/>
          </a:p>
        </p:txBody>
      </p:sp>
      <p:sp>
        <p:nvSpPr>
          <p:cNvPr id="3" name="Triangle 2"/>
          <p:cNvSpPr/>
          <p:nvPr/>
        </p:nvSpPr>
        <p:spPr>
          <a:xfrm>
            <a:off x="762001" y="2226106"/>
            <a:ext cx="1066800" cy="51709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 rot="10800000">
            <a:off x="762000" y="1676400"/>
            <a:ext cx="1066800" cy="51709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 Formulation</a:t>
            </a:r>
            <a:endParaRPr lang="de-CH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Change of intensity for the shift [</a:t>
            </a:r>
            <a:r>
              <a:rPr lang="en-US" dirty="0" err="1" smtClean="0"/>
              <a:t>u,v</a:t>
            </a:r>
            <a:r>
              <a:rPr lang="en-US" dirty="0" smtClean="0"/>
              <a:t>]:</a:t>
            </a:r>
          </a:p>
          <a:p>
            <a:endParaRPr lang="de-CH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72817"/>
              </p:ext>
            </p:extLst>
          </p:nvPr>
        </p:nvGraphicFramePr>
        <p:xfrm>
          <a:off x="1282700" y="1917700"/>
          <a:ext cx="6807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3" imgW="2717800" imgH="431800" progId="Equation.3">
                  <p:embed/>
                </p:oleObj>
              </mc:Choice>
              <mc:Fallback>
                <p:oleObj name="Equation" r:id="rId3" imgW="2717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1917700"/>
                        <a:ext cx="68072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3107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Tahoma" pitchFamily="34" charset="0"/>
                </a:rPr>
                <a:t>Intensity</a:t>
              </a:r>
              <a:endParaRPr lang="ru-RU">
                <a:solidFill>
                  <a:srgbClr val="000000"/>
                </a:solidFill>
                <a:cs typeface="Tahoma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43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Tahoma" pitchFamily="34" charset="0"/>
                </a:rPr>
                <a:t>Shifted intensity</a:t>
              </a:r>
              <a:endParaRPr lang="ru-RU">
                <a:solidFill>
                  <a:srgbClr val="000000"/>
                </a:solidFill>
                <a:cs typeface="Tahoma" pitchFamily="34" charset="0"/>
              </a:endParaRPr>
            </a:p>
          </p:txBody>
        </p:sp>
        <p:sp>
          <p:nvSpPr>
            <p:cNvPr id="3106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4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Tahoma" pitchFamily="34" charset="0"/>
                </a:rPr>
                <a:t>Window function</a:t>
              </a:r>
              <a:endParaRPr lang="ru-RU">
                <a:solidFill>
                  <a:srgbClr val="000000"/>
                </a:solidFill>
                <a:cs typeface="Tahoma" pitchFamily="34" charset="0"/>
              </a:endParaRPr>
            </a:p>
          </p:txBody>
        </p:sp>
        <p:sp>
          <p:nvSpPr>
            <p:cNvPr id="3103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8600" y="4876800"/>
            <a:ext cx="8493125" cy="1284288"/>
            <a:chOff x="266" y="3312"/>
            <a:chExt cx="5350" cy="809"/>
          </a:xfrm>
        </p:grpSpPr>
        <p:grpSp>
          <p:nvGrpSpPr>
            <p:cNvPr id="3084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3094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3099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00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95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3" cy="528"/>
                <a:chOff x="1680" y="3312"/>
                <a:chExt cx="2640" cy="816"/>
              </a:xfrm>
            </p:grpSpPr>
            <p:sp>
              <p:nvSpPr>
                <p:cNvPr id="3096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5" name="Group 26"/>
            <p:cNvGrpSpPr>
              <a:grpSpLocks/>
            </p:cNvGrpSpPr>
            <p:nvPr/>
          </p:nvGrpSpPr>
          <p:grpSpPr bwMode="auto">
            <a:xfrm>
              <a:off x="2208" y="3354"/>
              <a:ext cx="1632" cy="431"/>
              <a:chOff x="1296" y="3360"/>
              <a:chExt cx="2112" cy="528"/>
            </a:xfrm>
          </p:grpSpPr>
          <p:grpSp>
            <p:nvGrpSpPr>
              <p:cNvPr id="3090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3092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093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91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6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0000"/>
                  </a:solidFill>
                  <a:latin typeface="Arial" pitchFamily="34" charset="0"/>
                  <a:cs typeface="Times New Roman" pitchFamily="18" charset="0"/>
                </a:rPr>
                <a:t>or</a:t>
              </a:r>
              <a:endParaRPr lang="ru-RU">
                <a:solidFill>
                  <a:srgbClr val="000000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266" y="3360"/>
              <a:ext cx="20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  <a:cs typeface="Times New Roman" pitchFamily="18" charset="0"/>
                </a:rPr>
                <a:t>Window function </a:t>
              </a:r>
              <a:r>
                <a:rPr lang="en-US" sz="2400" b="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400" b="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4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Gaussian</a:t>
              </a:r>
              <a:endParaRPr lang="ru-RU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8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1 in window, 0 outside</a:t>
              </a:r>
              <a:endParaRPr lang="ru-RU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083" name="TextBox 19"/>
          <p:cNvSpPr txBox="1">
            <a:spLocks noChangeArrowheads="1"/>
          </p:cNvSpPr>
          <p:nvPr/>
        </p:nvSpPr>
        <p:spPr bwMode="auto">
          <a:xfrm rot="16200000">
            <a:off x="7904203" y="5144843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Rick </a:t>
            </a:r>
            <a:r>
              <a:rPr lang="en-US" sz="1400" b="0" dirty="0" err="1">
                <a:solidFill>
                  <a:srgbClr val="000000"/>
                </a:solidFill>
              </a:rPr>
              <a:t>Szeliski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 Formulation</a:t>
            </a:r>
            <a:endParaRPr lang="de-CH" dirty="0" smtClean="0"/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measure of change can be approximated by: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200" dirty="0" smtClean="0"/>
          </a:p>
          <a:p>
            <a:pPr>
              <a:buFontTx/>
              <a:buNone/>
            </a:pPr>
            <a:r>
              <a:rPr lang="en-US" sz="2400" dirty="0" smtClean="0"/>
              <a:t>	where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/>
              <a:t> is a 2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2 matrix computed from image derivatives:</a:t>
            </a:r>
          </a:p>
          <a:p>
            <a:endParaRPr lang="en-US" sz="2400" dirty="0" smtClean="0"/>
          </a:p>
          <a:p>
            <a:endParaRPr lang="de-CH" sz="2400" dirty="0" smtClean="0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13276"/>
              </p:ext>
            </p:extLst>
          </p:nvPr>
        </p:nvGraphicFramePr>
        <p:xfrm>
          <a:off x="2514600" y="1447800"/>
          <a:ext cx="3733800" cy="111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4" imgW="1536480" imgH="457200" progId="Equation.3">
                  <p:embed/>
                </p:oleObj>
              </mc:Choice>
              <mc:Fallback>
                <p:oleObj name="Equation" r:id="rId4" imgW="153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3733800" cy="11110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98675" y="5410200"/>
            <a:ext cx="5597525" cy="709612"/>
            <a:chOff x="506" y="3681"/>
            <a:chExt cx="3526" cy="447"/>
          </a:xfrm>
        </p:grpSpPr>
        <p:pic>
          <p:nvPicPr>
            <p:cNvPr id="4110" name="Picture 9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43" b="230"/>
            <a:stretch>
              <a:fillRect/>
            </a:stretch>
          </p:blipFill>
          <p:spPr bwMode="auto">
            <a:xfrm>
              <a:off x="528" y="3696"/>
              <a:ext cx="35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Rectangle 10"/>
            <p:cNvSpPr>
              <a:spLocks noChangeArrowheads="1"/>
            </p:cNvSpPr>
            <p:nvPr/>
          </p:nvSpPr>
          <p:spPr bwMode="auto">
            <a:xfrm>
              <a:off x="506" y="36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0" i="1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7400" y="4504771"/>
            <a:ext cx="433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Sum over image region – the area we are checking for corner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2970212" y="4352370"/>
            <a:ext cx="4572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80200" y="3333196"/>
            <a:ext cx="2235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Gradient with respect to </a:t>
            </a: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0000"/>
                </a:solidFill>
              </a:rPr>
              <a:t>, times gradient with respect to </a:t>
            </a: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b="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>
            <a:off x="6183313" y="3344308"/>
            <a:ext cx="533400" cy="1524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985657"/>
              </p:ext>
            </p:extLst>
          </p:nvPr>
        </p:nvGraphicFramePr>
        <p:xfrm>
          <a:off x="2286000" y="3048000"/>
          <a:ext cx="4194175" cy="120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7" imgW="1765080" imgH="507960" progId="Equation.DSMT4">
                  <p:embed/>
                </p:oleObj>
              </mc:Choice>
              <mc:Fallback>
                <p:oleObj name="Equation" r:id="rId7" imgW="1765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0"/>
                        <a:ext cx="4194175" cy="12043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Box 19"/>
          <p:cNvSpPr txBox="1">
            <a:spLocks noChangeArrowheads="1"/>
          </p:cNvSpPr>
          <p:nvPr/>
        </p:nvSpPr>
        <p:spPr bwMode="auto">
          <a:xfrm rot="16200000">
            <a:off x="-946150" y="5071507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Rick </a:t>
            </a:r>
            <a:r>
              <a:rPr lang="en-US" sz="1400" b="0" dirty="0" err="1">
                <a:solidFill>
                  <a:srgbClr val="000000"/>
                </a:solidFill>
              </a:rPr>
              <a:t>Szeliski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 Formulation</a:t>
            </a:r>
            <a:endParaRPr lang="de-CH" dirty="0" smtClean="0"/>
          </a:p>
        </p:txBody>
      </p:sp>
      <p:pic>
        <p:nvPicPr>
          <p:cNvPr id="5133" name="Picture 10" descr="hessi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914400"/>
            <a:ext cx="165576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7" descr="hess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805113" y="936625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8" descr="hess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961188" y="936625"/>
            <a:ext cx="1700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9" descr="hess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867275" y="936625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Box 26"/>
          <p:cNvSpPr txBox="1">
            <a:spLocks noChangeArrowheads="1"/>
          </p:cNvSpPr>
          <p:nvPr/>
        </p:nvSpPr>
        <p:spPr bwMode="auto">
          <a:xfrm>
            <a:off x="3513138" y="2192337"/>
            <a:ext cx="344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de-CH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2192337"/>
            <a:ext cx="977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Image </a:t>
            </a:r>
            <a:r>
              <a:rPr lang="en-US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de-CH" b="0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Box 28"/>
          <p:cNvSpPr txBox="1">
            <a:spLocks noChangeArrowheads="1"/>
          </p:cNvSpPr>
          <p:nvPr/>
        </p:nvSpPr>
        <p:spPr bwMode="auto">
          <a:xfrm>
            <a:off x="7602538" y="2192337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de-CH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" name="TextBox 29"/>
          <p:cNvSpPr txBox="1">
            <a:spLocks noChangeArrowheads="1"/>
          </p:cNvSpPr>
          <p:nvPr/>
        </p:nvSpPr>
        <p:spPr bwMode="auto">
          <a:xfrm>
            <a:off x="5594350" y="2192337"/>
            <a:ext cx="344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de-CH" b="0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1200" dirty="0" smtClean="0"/>
          </a:p>
          <a:p>
            <a:pPr>
              <a:buFontTx/>
              <a:buNone/>
            </a:pPr>
            <a:r>
              <a:rPr lang="en-US" sz="2400" dirty="0" smtClean="0"/>
              <a:t>	where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/>
              <a:t> is a 2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2 matrix computed from image derivatives:</a:t>
            </a:r>
          </a:p>
          <a:p>
            <a:endParaRPr lang="en-US" sz="2400" dirty="0" smtClean="0"/>
          </a:p>
          <a:p>
            <a:endParaRPr lang="de-CH" sz="2400" dirty="0" smtClean="0"/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2098675" y="5410200"/>
            <a:ext cx="5597525" cy="709612"/>
            <a:chOff x="506" y="3681"/>
            <a:chExt cx="3526" cy="447"/>
          </a:xfrm>
        </p:grpSpPr>
        <p:pic>
          <p:nvPicPr>
            <p:cNvPr id="27" name="Picture 9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43" b="230"/>
            <a:stretch>
              <a:fillRect/>
            </a:stretch>
          </p:blipFill>
          <p:spPr bwMode="auto">
            <a:xfrm>
              <a:off x="528" y="3696"/>
              <a:ext cx="35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506" y="3681"/>
              <a:ext cx="43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0" i="1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57400" y="4504771"/>
            <a:ext cx="433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Sum over image region – the area we are checking for corner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2970212" y="4352370"/>
            <a:ext cx="457200" cy="31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80200" y="3333196"/>
            <a:ext cx="2235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Gradient with respect to </a:t>
            </a: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0000"/>
                </a:solidFill>
              </a:rPr>
              <a:t>, times gradient with respect to </a:t>
            </a: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b="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10800000">
            <a:off x="6183313" y="3344308"/>
            <a:ext cx="533400" cy="1524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48533"/>
              </p:ext>
            </p:extLst>
          </p:nvPr>
        </p:nvGraphicFramePr>
        <p:xfrm>
          <a:off x="2286000" y="3048000"/>
          <a:ext cx="4194175" cy="120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7" imgW="1765080" imgH="507960" progId="Equation.DSMT4">
                  <p:embed/>
                </p:oleObj>
              </mc:Choice>
              <mc:Fallback>
                <p:oleObj name="Equation" r:id="rId7" imgW="1765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8000"/>
                        <a:ext cx="4194175" cy="12043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19"/>
          <p:cNvSpPr txBox="1">
            <a:spLocks noChangeArrowheads="1"/>
          </p:cNvSpPr>
          <p:nvPr/>
        </p:nvSpPr>
        <p:spPr bwMode="auto">
          <a:xfrm rot="16200000">
            <a:off x="-946150" y="5071507"/>
            <a:ext cx="220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Rick </a:t>
            </a:r>
            <a:r>
              <a:rPr lang="en-US" sz="1400" b="0" dirty="0" err="1">
                <a:solidFill>
                  <a:srgbClr val="000000"/>
                </a:solidFill>
              </a:rPr>
              <a:t>Szeliski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Does This Matrix Reveal?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First, let’s consider an axis-aligned corner: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1100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This means: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Dominant gradient directions align with </a:t>
            </a:r>
            <a:r>
              <a:rPr lang="en-US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 axis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either </a:t>
            </a:r>
            <a:r>
              <a:rPr lang="en-US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bg1"/>
                </a:solidFill>
              </a:rPr>
              <a:t> is close to 0, then this is not a corner, so look for locations where both are large.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if we have a corner that is not aligned with the image axes?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de-CH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75660"/>
              </p:ext>
            </p:extLst>
          </p:nvPr>
        </p:nvGraphicFramePr>
        <p:xfrm>
          <a:off x="1600200" y="1905000"/>
          <a:ext cx="5570538" cy="128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4" imgW="2197080" imgH="507960" progId="Equation.3">
                  <p:embed/>
                </p:oleObj>
              </mc:Choice>
              <mc:Fallback>
                <p:oleObj name="Equation" r:id="rId4" imgW="2197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5570538" cy="1288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19"/>
          <p:cNvSpPr txBox="1">
            <a:spLocks noChangeArrowheads="1"/>
          </p:cNvSpPr>
          <p:nvPr/>
        </p:nvSpPr>
        <p:spPr bwMode="auto">
          <a:xfrm rot="16200000">
            <a:off x="7860507" y="5133182"/>
            <a:ext cx="225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Jacobs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292475" y="3505200"/>
            <a:ext cx="26670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11675" y="4572000"/>
            <a:ext cx="1447800" cy="14478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4130675" y="4267200"/>
            <a:ext cx="1676400" cy="1600200"/>
            <a:chOff x="2400" y="1968"/>
            <a:chExt cx="1056" cy="1008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2400" y="240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2400" y="2592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2400" y="2784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>
              <a:off x="2400" y="2976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rot="5400000" flipH="1">
              <a:off x="2688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rot="5400000" flipH="1">
              <a:off x="2880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rot="5400000" flipH="1">
              <a:off x="3072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rot="5400000" flipH="1">
              <a:off x="3264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5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Does This Matrix Reveal?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First, let’s consider an axis-aligned corner: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1100" dirty="0" smtClean="0"/>
          </a:p>
          <a:p>
            <a:r>
              <a:rPr lang="en-US" dirty="0" smtClean="0"/>
              <a:t>This means: </a:t>
            </a:r>
          </a:p>
          <a:p>
            <a:pPr lvl="1"/>
            <a:r>
              <a:rPr lang="en-US" dirty="0" smtClean="0"/>
              <a:t>Dominant gradient directions align with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or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axis</a:t>
            </a:r>
          </a:p>
          <a:p>
            <a:pPr lvl="1"/>
            <a:r>
              <a:rPr lang="en-US" dirty="0" smtClean="0"/>
              <a:t>If either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/>
              <a:t> is close to 0, then this is not a corner, so look for locations where both are large.</a:t>
            </a:r>
          </a:p>
          <a:p>
            <a:endParaRPr lang="en-US" sz="1000" dirty="0" smtClean="0"/>
          </a:p>
          <a:p>
            <a:r>
              <a:rPr lang="en-US" dirty="0" smtClean="0"/>
              <a:t>What if we have a corner that is not aligned with the image axes?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de-CH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41977"/>
              </p:ext>
            </p:extLst>
          </p:nvPr>
        </p:nvGraphicFramePr>
        <p:xfrm>
          <a:off x="1600200" y="1905000"/>
          <a:ext cx="5570538" cy="128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3" imgW="2197080" imgH="507960" progId="Equation.3">
                  <p:embed/>
                </p:oleObj>
              </mc:Choice>
              <mc:Fallback>
                <p:oleObj name="Equation" r:id="rId3" imgW="2197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5570538" cy="1288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19"/>
          <p:cNvSpPr txBox="1">
            <a:spLocks noChangeArrowheads="1"/>
          </p:cNvSpPr>
          <p:nvPr/>
        </p:nvSpPr>
        <p:spPr bwMode="auto">
          <a:xfrm rot="16200000">
            <a:off x="7860507" y="5133182"/>
            <a:ext cx="225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David Jacobs</a:t>
            </a:r>
            <a:endParaRPr lang="de-CH" sz="1400" b="0" dirty="0">
              <a:solidFill>
                <a:srgbClr val="000000"/>
              </a:solidFill>
            </a:endParaRPr>
          </a:p>
        </p:txBody>
      </p:sp>
      <p:grpSp>
        <p:nvGrpSpPr>
          <p:cNvPr id="6152" name="Group 18"/>
          <p:cNvGrpSpPr>
            <a:grpSpLocks/>
          </p:cNvGrpSpPr>
          <p:nvPr/>
        </p:nvGrpSpPr>
        <p:grpSpPr bwMode="auto">
          <a:xfrm>
            <a:off x="7754824" y="2008188"/>
            <a:ext cx="1103313" cy="1039812"/>
            <a:chOff x="3292475" y="2362200"/>
            <a:chExt cx="2667000" cy="2514600"/>
          </a:xfrm>
        </p:grpSpPr>
        <p:sp>
          <p:nvSpPr>
            <p:cNvPr id="6153" name="Rectangle 4"/>
            <p:cNvSpPr>
              <a:spLocks noChangeArrowheads="1"/>
            </p:cNvSpPr>
            <p:nvPr/>
          </p:nvSpPr>
          <p:spPr bwMode="auto">
            <a:xfrm>
              <a:off x="3292475" y="2362200"/>
              <a:ext cx="2667000" cy="2514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4511675" y="3429000"/>
              <a:ext cx="1447800" cy="14478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4130675" y="3124200"/>
              <a:ext cx="1676400" cy="1600200"/>
              <a:chOff x="2400" y="1968"/>
              <a:chExt cx="1056" cy="1008"/>
            </a:xfrm>
          </p:grpSpPr>
          <p:sp>
            <p:nvSpPr>
              <p:cNvPr id="6156" name="Line 7"/>
              <p:cNvSpPr>
                <a:spLocks noChangeShapeType="1"/>
              </p:cNvSpPr>
              <p:nvPr/>
            </p:nvSpPr>
            <p:spPr bwMode="auto">
              <a:xfrm flipH="1">
                <a:off x="2400" y="240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8"/>
              <p:cNvSpPr>
                <a:spLocks noChangeShapeType="1"/>
              </p:cNvSpPr>
              <p:nvPr/>
            </p:nvSpPr>
            <p:spPr bwMode="auto">
              <a:xfrm flipH="1">
                <a:off x="2400" y="2592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9"/>
              <p:cNvSpPr>
                <a:spLocks noChangeShapeType="1"/>
              </p:cNvSpPr>
              <p:nvPr/>
            </p:nvSpPr>
            <p:spPr bwMode="auto">
              <a:xfrm flipH="1">
                <a:off x="2400" y="2784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10"/>
              <p:cNvSpPr>
                <a:spLocks noChangeShapeType="1"/>
              </p:cNvSpPr>
              <p:nvPr/>
            </p:nvSpPr>
            <p:spPr bwMode="auto">
              <a:xfrm flipH="1">
                <a:off x="2400" y="2976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688" y="216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880" y="216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072" y="216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264" y="2160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Case</a:t>
            </a:r>
            <a:endParaRPr lang="de-CH" dirty="0" smtClean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/>
              <a:t> is symmetric, we have</a:t>
            </a:r>
          </a:p>
          <a:p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We can visualize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/>
              <a:t> as an ellipse with axis lengths determined by the eigenvalues and orientation determined by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/>
              <a:t> </a:t>
            </a:r>
          </a:p>
          <a:p>
            <a:endParaRPr lang="de-CH" sz="2400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445743"/>
              </p:ext>
            </p:extLst>
          </p:nvPr>
        </p:nvGraphicFramePr>
        <p:xfrm>
          <a:off x="4953000" y="1050925"/>
          <a:ext cx="28956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3" imgW="1206360" imgH="482400" progId="Equation.3">
                  <p:embed/>
                </p:oleObj>
              </mc:Choice>
              <mc:Fallback>
                <p:oleObj name="Equation" r:id="rId3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50925"/>
                        <a:ext cx="28956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3352800"/>
            <a:ext cx="5526087" cy="2878138"/>
            <a:chOff x="2254" y="2352"/>
            <a:chExt cx="3481" cy="1813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646" y="2781"/>
              <a:ext cx="108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2688" y="2352"/>
              <a:ext cx="113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7181" name="Oval 9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1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AutoShape 12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85" name="AutoShape 13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86" name="Rectangle 14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87" name="Rectangle 15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7177" name="TextBox 19"/>
          <p:cNvSpPr txBox="1">
            <a:spLocks noChangeArrowheads="1"/>
          </p:cNvSpPr>
          <p:nvPr/>
        </p:nvSpPr>
        <p:spPr bwMode="auto">
          <a:xfrm rot="16200000">
            <a:off x="7367589" y="4628496"/>
            <a:ext cx="326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sz="1200" b="0" dirty="0">
                <a:solidFill>
                  <a:srgbClr val="000000"/>
                </a:solidFill>
              </a:rPr>
              <a:t>adapted from Darya </a:t>
            </a:r>
            <a:r>
              <a:rPr lang="en-US" sz="1200" b="0" dirty="0" err="1">
                <a:solidFill>
                  <a:srgbClr val="000000"/>
                </a:solidFill>
              </a:rPr>
              <a:t>Frolova</a:t>
            </a:r>
            <a:r>
              <a:rPr lang="en-US" sz="1200" b="0" dirty="0">
                <a:solidFill>
                  <a:srgbClr val="000000"/>
                </a:solidFill>
              </a:rPr>
              <a:t>, Denis </a:t>
            </a:r>
            <a:r>
              <a:rPr lang="en-US" sz="1200" b="0" dirty="0" err="1">
                <a:solidFill>
                  <a:srgbClr val="000000"/>
                </a:solidFill>
              </a:rPr>
              <a:t>Simakov</a:t>
            </a:r>
            <a:endParaRPr lang="de-CH" sz="1200" b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71600" y="2038350"/>
            <a:ext cx="3497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(Eigenvalue decomposition)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Interpreting the Eigenvalues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Classification of image points using eigenvalues of </a:t>
            </a:r>
            <a:r>
              <a:rPr lang="en-US" sz="24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endParaRPr lang="de-CH" sz="2800" dirty="0" smtClean="0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38200" y="4906963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879" name="Rectangle 4"/>
          <p:cNvSpPr>
            <a:spLocks noChangeArrowheads="1"/>
          </p:cNvSpPr>
          <p:nvPr/>
        </p:nvSpPr>
        <p:spPr bwMode="auto">
          <a:xfrm>
            <a:off x="4038600" y="1858963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880" name="Rectangle 5"/>
          <p:cNvSpPr>
            <a:spLocks noChangeArrowheads="1"/>
          </p:cNvSpPr>
          <p:nvPr/>
        </p:nvSpPr>
        <p:spPr bwMode="auto">
          <a:xfrm>
            <a:off x="8229600" y="579596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="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9881" name="Freeform 7"/>
          <p:cNvSpPr>
            <a:spLocks/>
          </p:cNvSpPr>
          <p:nvPr/>
        </p:nvSpPr>
        <p:spPr bwMode="auto">
          <a:xfrm>
            <a:off x="4495800" y="1858963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AutoShape 8"/>
          <p:cNvSpPr>
            <a:spLocks noChangeArrowheads="1"/>
          </p:cNvSpPr>
          <p:nvPr/>
        </p:nvSpPr>
        <p:spPr bwMode="auto">
          <a:xfrm>
            <a:off x="4038600" y="4449763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229225" y="2468563"/>
            <a:ext cx="3249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     “Corner”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  </a:t>
            </a: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b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 sz="18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914400" y="4906963"/>
            <a:ext cx="2362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18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 sz="18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162800" y="5360988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18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1800" b="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4114800" y="2060575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8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1800" b="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3962400" y="5287963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“Flat” region</a:t>
            </a:r>
            <a:endParaRPr lang="ru-RU">
              <a:solidFill>
                <a:srgbClr val="0033CC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6934200" y="2239963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4184650" y="1935163"/>
            <a:ext cx="927100" cy="125412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4267200" y="50593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 rot="5542000">
            <a:off x="6650832" y="5663406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892" name="TextBox 19"/>
          <p:cNvSpPr txBox="1">
            <a:spLocks noChangeArrowheads="1"/>
          </p:cNvSpPr>
          <p:nvPr/>
        </p:nvSpPr>
        <p:spPr bwMode="auto">
          <a:xfrm rot="16200000">
            <a:off x="-1112371" y="490537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79893" name="Rectangle 6"/>
          <p:cNvSpPr>
            <a:spLocks noChangeArrowheads="1"/>
          </p:cNvSpPr>
          <p:nvPr/>
        </p:nvSpPr>
        <p:spPr bwMode="auto">
          <a:xfrm>
            <a:off x="3249613" y="19351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="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990600"/>
            <a:ext cx="8970963" cy="516731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Why fit lines?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	Many objects characterized by presence of straight lines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Wait, why aren’t we done just by running edge detection?</a:t>
            </a:r>
          </a:p>
          <a:p>
            <a:endParaRPr lang="de-CH" dirty="0" smtClean="0"/>
          </a:p>
        </p:txBody>
      </p:sp>
      <p:pic>
        <p:nvPicPr>
          <p:cNvPr id="69637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52600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592138" y="3940175"/>
            <a:ext cx="23622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125538" y="3635375"/>
            <a:ext cx="17526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1240632" y="3139281"/>
            <a:ext cx="838200" cy="1587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 flipH="1" flipV="1">
            <a:off x="1774032" y="3215481"/>
            <a:ext cx="838200" cy="1587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354138" y="4397375"/>
            <a:ext cx="9144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9643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2720975"/>
            <a:ext cx="22463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868738" y="3101975"/>
            <a:ext cx="9906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021138" y="2797175"/>
            <a:ext cx="712787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097338" y="3482975"/>
            <a:ext cx="6096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9647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416175"/>
            <a:ext cx="2682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6200000" flipV="1">
            <a:off x="6460332" y="4169568"/>
            <a:ext cx="1143000" cy="227013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468144" y="3482181"/>
            <a:ext cx="1600200" cy="8397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6916738" y="3711575"/>
            <a:ext cx="685800" cy="1588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9651" name="TextBox 19"/>
          <p:cNvSpPr txBox="1">
            <a:spLocks noChangeArrowheads="1"/>
          </p:cNvSpPr>
          <p:nvPr/>
        </p:nvSpPr>
        <p:spPr bwMode="auto">
          <a:xfrm>
            <a:off x="6423025" y="601662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Slide credit: Kristen </a:t>
            </a:r>
            <a:r>
              <a:rPr lang="en-US" sz="1400" b="0" dirty="0" err="1">
                <a:solidFill>
                  <a:schemeClr val="tx1"/>
                </a:solidFill>
              </a:rPr>
              <a:t>Grauman</a:t>
            </a:r>
            <a:endParaRPr lang="de-CH" sz="1400" b="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Corner Response Function</a:t>
            </a:r>
            <a:endParaRPr lang="de-CH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Fast approximation</a:t>
            </a:r>
          </a:p>
          <a:p>
            <a:pPr lvl="1"/>
            <a:r>
              <a:rPr lang="en-US" dirty="0" smtClean="0"/>
              <a:t>Avoid computing the</a:t>
            </a:r>
            <a:br>
              <a:rPr lang="en-US" dirty="0" smtClean="0"/>
            </a:br>
            <a:r>
              <a:rPr lang="en-US" dirty="0" smtClean="0"/>
              <a:t>eigenvalues</a:t>
            </a:r>
          </a:p>
          <a:p>
            <a:pPr lvl="1"/>
            <a:r>
              <a:rPr lang="el-GR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α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: constant</a:t>
            </a:r>
            <a:br>
              <a:rPr lang="en-US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(0.04 to 0.06)</a:t>
            </a:r>
            <a:endParaRPr lang="el-GR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/>
            <a:endParaRPr lang="de-CH" dirty="0" smtClean="0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4038600" y="1858963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3249613" y="19351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="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02" name="Freeform 7"/>
          <p:cNvSpPr>
            <a:spLocks/>
          </p:cNvSpPr>
          <p:nvPr/>
        </p:nvSpPr>
        <p:spPr bwMode="auto">
          <a:xfrm>
            <a:off x="4495800" y="1858963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8"/>
          <p:cNvSpPr>
            <a:spLocks noChangeArrowheads="1"/>
          </p:cNvSpPr>
          <p:nvPr/>
        </p:nvSpPr>
        <p:spPr bwMode="auto">
          <a:xfrm>
            <a:off x="4038600" y="4449763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667375" y="2468563"/>
            <a:ext cx="135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“Corner”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&gt; 0</a:t>
            </a:r>
            <a:endParaRPr lang="ru-RU" sz="18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162800" y="5360988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/>
            </a:r>
            <a:br>
              <a:rPr 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 0</a:t>
            </a:r>
            <a:endParaRPr lang="ru-RU" sz="1800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4114800" y="2060575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&lt; 0</a:t>
            </a:r>
            <a:endParaRPr lang="ru-RU" sz="1800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3962400" y="5287963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“Flat” region</a:t>
            </a:r>
            <a:endParaRPr lang="ru-RU">
              <a:solidFill>
                <a:srgbClr val="0033CC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08" name="Oval 15"/>
          <p:cNvSpPr>
            <a:spLocks noChangeArrowheads="1"/>
          </p:cNvSpPr>
          <p:nvPr/>
        </p:nvSpPr>
        <p:spPr bwMode="auto">
          <a:xfrm>
            <a:off x="6934200" y="2239963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09" name="Oval 16"/>
          <p:cNvSpPr>
            <a:spLocks noChangeArrowheads="1"/>
          </p:cNvSpPr>
          <p:nvPr/>
        </p:nvSpPr>
        <p:spPr bwMode="auto">
          <a:xfrm>
            <a:off x="4184650" y="1935163"/>
            <a:ext cx="927100" cy="125412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10" name="Oval 17"/>
          <p:cNvSpPr>
            <a:spLocks noChangeArrowheads="1"/>
          </p:cNvSpPr>
          <p:nvPr/>
        </p:nvSpPr>
        <p:spPr bwMode="auto">
          <a:xfrm>
            <a:off x="4267200" y="50593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11" name="Oval 18"/>
          <p:cNvSpPr>
            <a:spLocks noChangeArrowheads="1"/>
          </p:cNvSpPr>
          <p:nvPr/>
        </p:nvSpPr>
        <p:spPr bwMode="auto">
          <a:xfrm rot="5542000">
            <a:off x="6650832" y="5663406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24271"/>
              </p:ext>
            </p:extLst>
          </p:nvPr>
        </p:nvGraphicFramePr>
        <p:xfrm>
          <a:off x="1138238" y="1141413"/>
          <a:ext cx="6899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3" imgW="2755900" imgH="228600" progId="Equation.3">
                  <p:embed/>
                </p:oleObj>
              </mc:Choice>
              <mc:Fallback>
                <p:oleObj name="Equation" r:id="rId3" imgW="275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41413"/>
                        <a:ext cx="68992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229600" y="579596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="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 rot="16200000">
            <a:off x="-1112371" y="490537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Window Function </a:t>
            </a:r>
            <a:r>
              <a:rPr lang="en-US" sz="3600" b="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CH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Option 1: uniform window</a:t>
            </a:r>
          </a:p>
          <a:p>
            <a:pPr lvl="1"/>
            <a:r>
              <a:rPr lang="en-US" dirty="0" smtClean="0"/>
              <a:t>Sum over square window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Problem: not rotation invariant</a:t>
            </a:r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Option 2: Smooth with Gaussian</a:t>
            </a:r>
          </a:p>
          <a:p>
            <a:pPr lvl="1"/>
            <a:r>
              <a:rPr lang="en-US" dirty="0" smtClean="0"/>
              <a:t>Gaussian already performs weighted sum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r>
              <a:rPr lang="en-US" dirty="0" smtClean="0"/>
              <a:t>Result is rotation invariant</a:t>
            </a:r>
            <a:endParaRPr lang="de-CH" dirty="0" smtClean="0"/>
          </a:p>
        </p:txBody>
      </p:sp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4800600" y="2527199"/>
            <a:ext cx="2686050" cy="1138237"/>
            <a:chOff x="2208" y="3354"/>
            <a:chExt cx="1692" cy="717"/>
          </a:xfrm>
        </p:grpSpPr>
        <p:grpSp>
          <p:nvGrpSpPr>
            <p:cNvPr id="9237" name="Group 26"/>
            <p:cNvGrpSpPr>
              <a:grpSpLocks/>
            </p:cNvGrpSpPr>
            <p:nvPr/>
          </p:nvGrpSpPr>
          <p:grpSpPr bwMode="auto">
            <a:xfrm>
              <a:off x="2208" y="3354"/>
              <a:ext cx="1632" cy="431"/>
              <a:chOff x="1296" y="3360"/>
              <a:chExt cx="2112" cy="528"/>
            </a:xfrm>
          </p:grpSpPr>
          <p:grpSp>
            <p:nvGrpSpPr>
              <p:cNvPr id="9239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9241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42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40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248" y="3838"/>
              <a:ext cx="16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Times New Roman" pitchFamily="18" charset="0"/>
                </a:rPr>
                <a:t>1 in window, 0 outside</a:t>
              </a:r>
              <a:endParaRPr lang="ru-RU" sz="1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990629"/>
              </p:ext>
            </p:extLst>
          </p:nvPr>
        </p:nvGraphicFramePr>
        <p:xfrm>
          <a:off x="2709863" y="990600"/>
          <a:ext cx="40020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Equation" r:id="rId3" imgW="1765080" imgH="507960" progId="Equation.DSMT4">
                  <p:embed/>
                </p:oleObj>
              </mc:Choice>
              <mc:Fallback>
                <p:oleObj name="Equation" r:id="rId3" imgW="1765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990600"/>
                        <a:ext cx="400208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390776" y="4633913"/>
            <a:ext cx="2362200" cy="1069975"/>
            <a:chOff x="4128" y="3312"/>
            <a:chExt cx="1488" cy="674"/>
          </a:xfrm>
        </p:grpSpPr>
        <p:grpSp>
          <p:nvGrpSpPr>
            <p:cNvPr id="9228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923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923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23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3" cy="528"/>
                <a:chOff x="1680" y="3312"/>
                <a:chExt cx="2640" cy="816"/>
              </a:xfrm>
            </p:grpSpPr>
            <p:sp>
              <p:nvSpPr>
                <p:cNvPr id="923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4498" y="3753"/>
              <a:ext cx="7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000000"/>
                  </a:solidFill>
                  <a:cs typeface="Times New Roman" pitchFamily="18" charset="0"/>
                </a:rPr>
                <a:t>Gaussian</a:t>
              </a:r>
              <a:endParaRPr lang="ru-RU" sz="1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92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76601"/>
              </p:ext>
            </p:extLst>
          </p:nvPr>
        </p:nvGraphicFramePr>
        <p:xfrm>
          <a:off x="2362200" y="2667000"/>
          <a:ext cx="1905000" cy="73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Equation" r:id="rId5" imgW="1320480" imgH="507960" progId="Equation.DSMT4">
                  <p:embed/>
                </p:oleObj>
              </mc:Choice>
              <mc:Fallback>
                <p:oleObj name="Equation" r:id="rId5" imgW="1320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1905000" cy="7315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44796"/>
              </p:ext>
            </p:extLst>
          </p:nvPr>
        </p:nvGraphicFramePr>
        <p:xfrm>
          <a:off x="2286000" y="4794708"/>
          <a:ext cx="2578100" cy="844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Equation" r:id="rId7" imgW="1549080" imgH="507960" progId="Equation.DSMT4">
                  <p:embed/>
                </p:oleObj>
              </mc:Choice>
              <mc:Fallback>
                <p:oleObj name="Equation" r:id="rId7" imgW="1549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94708"/>
                        <a:ext cx="2578100" cy="8440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74700" y="4087813"/>
            <a:ext cx="7302500" cy="2008187"/>
          </a:xfrm>
          <a:prstGeom prst="rect">
            <a:avLst/>
          </a:prstGeom>
          <a:noFill/>
          <a:ln w="508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de-CH" b="0">
              <a:solidFill>
                <a:schemeClr val="tx1"/>
              </a:solidFill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 rot="16200000">
            <a:off x="7840499" y="5097397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smtClean="0">
                <a:solidFill>
                  <a:srgbClr val="000000"/>
                </a:solidFill>
              </a:rPr>
              <a:t>Bastian </a:t>
            </a:r>
            <a:r>
              <a:rPr lang="en-US" sz="1400" b="0" dirty="0" err="1" smtClean="0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Summary: Harris Detector </a:t>
            </a:r>
            <a:r>
              <a:rPr lang="pl-PL" sz="2000" dirty="0" smtClean="0">
                <a:solidFill>
                  <a:srgbClr val="000099"/>
                </a:solidFill>
                <a:latin typeface="Arial" pitchFamily="34" charset="0"/>
              </a:rPr>
              <a:t>[</a:t>
            </a:r>
            <a:r>
              <a:rPr lang="pl-PL" sz="2000" dirty="0" smtClean="0">
                <a:solidFill>
                  <a:srgbClr val="000099"/>
                </a:solidFill>
              </a:rPr>
              <a:t>Harris88</a:t>
            </a:r>
            <a:r>
              <a:rPr lang="pl-PL" sz="2000" dirty="0" smtClean="0">
                <a:solidFill>
                  <a:srgbClr val="000099"/>
                </a:solidFill>
                <a:latin typeface="Arial" pitchFamily="34" charset="0"/>
              </a:rPr>
              <a:t>]</a:t>
            </a:r>
            <a:r>
              <a:rPr lang="en-US" dirty="0" smtClean="0"/>
              <a:t> </a:t>
            </a:r>
            <a:endParaRPr lang="de-CH" dirty="0" smtClean="0"/>
          </a:p>
        </p:txBody>
      </p:sp>
      <p:sp>
        <p:nvSpPr>
          <p:cNvPr id="10246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Compute s</a:t>
            </a:r>
            <a:r>
              <a:rPr lang="pl-PL" sz="2400" dirty="0" smtClean="0"/>
              <a:t>econd moment matrix</a:t>
            </a:r>
            <a:br>
              <a:rPr lang="pl-PL" sz="2400" dirty="0" smtClean="0"/>
            </a:br>
            <a:r>
              <a:rPr lang="en-US" sz="2400" dirty="0" smtClean="0"/>
              <a:t>(</a:t>
            </a:r>
            <a:r>
              <a:rPr lang="pl-PL" sz="2400" dirty="0" smtClean="0"/>
              <a:t>autocorrelation matrix</a:t>
            </a:r>
            <a:r>
              <a:rPr lang="en-US" sz="2400" dirty="0" smtClean="0"/>
              <a:t>)</a:t>
            </a:r>
          </a:p>
          <a:p>
            <a:endParaRPr lang="de-CH" sz="2400" dirty="0" smtClean="0"/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14400"/>
            <a:ext cx="1079500" cy="839787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800600" y="1814512"/>
            <a:ext cx="4164013" cy="865188"/>
            <a:chOff x="4800605" y="2133600"/>
            <a:chExt cx="4164011" cy="865188"/>
          </a:xfrm>
        </p:grpSpPr>
        <p:sp>
          <p:nvSpPr>
            <p:cNvPr id="10277" name="Text Box 9"/>
            <p:cNvSpPr txBox="1">
              <a:spLocks noChangeArrowheads="1"/>
            </p:cNvSpPr>
            <p:nvPr/>
          </p:nvSpPr>
          <p:spPr bwMode="auto">
            <a:xfrm>
              <a:off x="4800605" y="2314575"/>
              <a:ext cx="18002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1. Image </a:t>
              </a: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/>
              </a:r>
              <a:b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>    </a:t>
              </a: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derivatives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0278" name="Group 12"/>
            <p:cNvGrpSpPr>
              <a:grpSpLocks/>
            </p:cNvGrpSpPr>
            <p:nvPr/>
          </p:nvGrpSpPr>
          <p:grpSpPr bwMode="auto">
            <a:xfrm>
              <a:off x="6445252" y="2133600"/>
              <a:ext cx="2519364" cy="865188"/>
              <a:chOff x="3356" y="1638"/>
              <a:chExt cx="2041" cy="756"/>
            </a:xfrm>
          </p:grpSpPr>
          <p:pic>
            <p:nvPicPr>
              <p:cNvPr id="10279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6" y="1684"/>
                <a:ext cx="907" cy="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pic>
            <p:nvPicPr>
              <p:cNvPr id="10280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1" y="1684"/>
                <a:ext cx="918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0281" name="Text Box 15"/>
              <p:cNvSpPr txBox="1">
                <a:spLocks noChangeArrowheads="1"/>
              </p:cNvSpPr>
              <p:nvPr/>
            </p:nvSpPr>
            <p:spPr bwMode="auto">
              <a:xfrm>
                <a:off x="4059" y="1638"/>
                <a:ext cx="36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x</a:t>
                </a:r>
                <a:endParaRPr lang="en-US" i="1" baseline="-25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0282" name="Text Box 16"/>
              <p:cNvSpPr txBox="1">
                <a:spLocks noChangeArrowheads="1"/>
              </p:cNvSpPr>
              <p:nvPr/>
            </p:nvSpPr>
            <p:spPr bwMode="auto">
              <a:xfrm>
                <a:off x="5034" y="1638"/>
                <a:ext cx="36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y</a:t>
                </a:r>
                <a:endParaRPr lang="en-US" i="1" baseline="-25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3276600" y="2643187"/>
            <a:ext cx="5580063" cy="903288"/>
            <a:chOff x="3276600" y="2962275"/>
            <a:chExt cx="5580063" cy="903288"/>
          </a:xfrm>
        </p:grpSpPr>
        <p:sp>
          <p:nvSpPr>
            <p:cNvPr id="10267" name="Text Box 10"/>
            <p:cNvSpPr txBox="1">
              <a:spLocks noChangeArrowheads="1"/>
            </p:cNvSpPr>
            <p:nvPr/>
          </p:nvSpPr>
          <p:spPr bwMode="auto">
            <a:xfrm>
              <a:off x="3276600" y="3106738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2. Square of </a:t>
              </a: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>   </a:t>
              </a:r>
              <a:b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en-US" sz="1800" dirty="0">
                  <a:solidFill>
                    <a:srgbClr val="000000"/>
                  </a:solidFill>
                  <a:cs typeface="Arial" pitchFamily="34" charset="0"/>
                </a:rPr>
                <a:t>    </a:t>
              </a: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derivatives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0268" name="Group 46"/>
            <p:cNvGrpSpPr>
              <a:grpSpLocks/>
            </p:cNvGrpSpPr>
            <p:nvPr/>
          </p:nvGrpSpPr>
          <p:grpSpPr bwMode="auto">
            <a:xfrm>
              <a:off x="5133975" y="2987675"/>
              <a:ext cx="1274763" cy="877888"/>
              <a:chOff x="5133975" y="2987675"/>
              <a:chExt cx="1274763" cy="877888"/>
            </a:xfrm>
          </p:grpSpPr>
          <p:pic>
            <p:nvPicPr>
              <p:cNvPr id="10275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3975" y="3033713"/>
                <a:ext cx="1196975" cy="83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0276" name="Text Box 20"/>
              <p:cNvSpPr txBox="1">
                <a:spLocks noChangeArrowheads="1"/>
              </p:cNvSpPr>
              <p:nvPr/>
            </p:nvSpPr>
            <p:spPr bwMode="auto">
              <a:xfrm>
                <a:off x="5942013" y="2987675"/>
                <a:ext cx="46672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x</a:t>
                </a:r>
                <a:r>
                  <a:rPr lang="pl-PL" i="1" baseline="30000">
                    <a:solidFill>
                      <a:srgbClr val="FFFFFF"/>
                    </a:solidFill>
                    <a:cs typeface="Arial" pitchFamily="34" charset="0"/>
                  </a:rPr>
                  <a:t>2</a:t>
                </a:r>
                <a:endParaRPr lang="en-US" i="1" baseline="30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269" name="Group 54"/>
            <p:cNvGrpSpPr>
              <a:grpSpLocks/>
            </p:cNvGrpSpPr>
            <p:nvPr/>
          </p:nvGrpSpPr>
          <p:grpSpPr bwMode="auto">
            <a:xfrm>
              <a:off x="6365875" y="2962275"/>
              <a:ext cx="1266825" cy="901700"/>
              <a:chOff x="6365875" y="2962275"/>
              <a:chExt cx="1266825" cy="901700"/>
            </a:xfrm>
          </p:grpSpPr>
          <p:pic>
            <p:nvPicPr>
              <p:cNvPr id="10273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5875" y="3033713"/>
                <a:ext cx="1195388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0274" name="Text Box 21"/>
              <p:cNvSpPr txBox="1">
                <a:spLocks noChangeArrowheads="1"/>
              </p:cNvSpPr>
              <p:nvPr/>
            </p:nvSpPr>
            <p:spPr bwMode="auto">
              <a:xfrm>
                <a:off x="7165975" y="2962275"/>
                <a:ext cx="46672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y</a:t>
                </a:r>
                <a:r>
                  <a:rPr lang="pl-PL" i="1" baseline="30000">
                    <a:solidFill>
                      <a:srgbClr val="FFFFFF"/>
                    </a:solidFill>
                    <a:cs typeface="Arial" pitchFamily="34" charset="0"/>
                  </a:rPr>
                  <a:t>2</a:t>
                </a:r>
                <a:endParaRPr lang="en-US" i="1" baseline="30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270" name="Group 57"/>
            <p:cNvGrpSpPr>
              <a:grpSpLocks/>
            </p:cNvGrpSpPr>
            <p:nvPr/>
          </p:nvGrpSpPr>
          <p:grpSpPr bwMode="auto">
            <a:xfrm>
              <a:off x="7588250" y="2962275"/>
              <a:ext cx="1268413" cy="900113"/>
              <a:chOff x="7588250" y="2962275"/>
              <a:chExt cx="1268413" cy="900113"/>
            </a:xfrm>
          </p:grpSpPr>
          <p:pic>
            <p:nvPicPr>
              <p:cNvPr id="10271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250" y="3025775"/>
                <a:ext cx="1196975" cy="836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2" name="Text Box 22"/>
              <p:cNvSpPr txBox="1">
                <a:spLocks noChangeArrowheads="1"/>
              </p:cNvSpPr>
              <p:nvPr/>
            </p:nvSpPr>
            <p:spPr bwMode="auto">
              <a:xfrm>
                <a:off x="8318500" y="2962275"/>
                <a:ext cx="53816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x</a:t>
                </a:r>
                <a:r>
                  <a:rPr lang="pl-PL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pl-PL" i="1" baseline="-25000">
                    <a:solidFill>
                      <a:srgbClr val="FFFFFF"/>
                    </a:solidFill>
                    <a:cs typeface="Arial" pitchFamily="34" charset="0"/>
                  </a:rPr>
                  <a:t>y</a:t>
                </a:r>
                <a:endParaRPr lang="en-US" i="1" baseline="-25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429000" y="3614737"/>
            <a:ext cx="5532438" cy="828675"/>
            <a:chOff x="3429000" y="3933825"/>
            <a:chExt cx="5532438" cy="828675"/>
          </a:xfrm>
        </p:grpSpPr>
        <p:sp>
          <p:nvSpPr>
            <p:cNvPr id="10260" name="Text Box 11"/>
            <p:cNvSpPr txBox="1">
              <a:spLocks noChangeArrowheads="1"/>
            </p:cNvSpPr>
            <p:nvPr/>
          </p:nvSpPr>
          <p:spPr bwMode="auto">
            <a:xfrm>
              <a:off x="3429000" y="3970338"/>
              <a:ext cx="19446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3. Gaussian </a:t>
              </a:r>
              <a:b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</a:br>
              <a:r>
                <a:rPr lang="pl-PL" sz="1800" dirty="0">
                  <a:solidFill>
                    <a:srgbClr val="000000"/>
                  </a:solidFill>
                  <a:cs typeface="Arial" pitchFamily="34" charset="0"/>
                </a:rPr>
                <a:t>    filter </a:t>
              </a:r>
              <a:r>
                <a:rPr lang="pl-PL" sz="1800" i="1" dirty="0">
                  <a:solidFill>
                    <a:srgbClr val="000000"/>
                  </a:solidFill>
                  <a:cs typeface="Arial" pitchFamily="34" charset="0"/>
                </a:rPr>
                <a:t>g(</a:t>
              </a:r>
              <a:r>
                <a:rPr lang="pl-PL" sz="1800" i="1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pl-PL" sz="1800" i="1" baseline="-25000" dirty="0">
                  <a:solidFill>
                    <a:srgbClr val="000000"/>
                  </a:solidFill>
                  <a:cs typeface="Arial" pitchFamily="34" charset="0"/>
                </a:rPr>
                <a:t>I</a:t>
              </a:r>
              <a:r>
                <a:rPr lang="pl-PL" sz="1800" i="1" dirty="0">
                  <a:solidFill>
                    <a:srgbClr val="000000"/>
                  </a:solidFill>
                  <a:cs typeface="Arial" pitchFamily="34" charset="0"/>
                </a:rPr>
                <a:t>)</a:t>
              </a:r>
              <a:endParaRPr lang="en-US" sz="1800" i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261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3933825"/>
              <a:ext cx="1182687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026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3933825"/>
              <a:ext cx="1182687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0263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775" y="3933825"/>
              <a:ext cx="1182688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0264" name="Text Box 23"/>
            <p:cNvSpPr txBox="1">
              <a:spLocks noChangeArrowheads="1"/>
            </p:cNvSpPr>
            <p:nvPr/>
          </p:nvSpPr>
          <p:spPr bwMode="auto">
            <a:xfrm>
              <a:off x="5616575" y="4364038"/>
              <a:ext cx="922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g(I</a:t>
              </a:r>
              <a:r>
                <a:rPr lang="pl-PL" i="1" baseline="-25000">
                  <a:solidFill>
                    <a:srgbClr val="FFFFFF"/>
                  </a:solidFill>
                  <a:cs typeface="Arial" pitchFamily="34" charset="0"/>
                </a:rPr>
                <a:t>x</a:t>
              </a:r>
              <a:r>
                <a:rPr lang="pl-PL" i="1" baseline="30000">
                  <a:solidFill>
                    <a:srgbClr val="FFFFFF"/>
                  </a:solidFill>
                  <a:cs typeface="Arial" pitchFamily="34" charset="0"/>
                </a:rPr>
                <a:t>2</a:t>
              </a: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)</a:t>
              </a:r>
              <a:endParaRPr lang="en-US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265" name="Text Box 24"/>
            <p:cNvSpPr txBox="1">
              <a:spLocks noChangeArrowheads="1"/>
            </p:cNvSpPr>
            <p:nvPr/>
          </p:nvSpPr>
          <p:spPr bwMode="auto">
            <a:xfrm>
              <a:off x="6838950" y="4364038"/>
              <a:ext cx="925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g(I</a:t>
              </a:r>
              <a:r>
                <a:rPr lang="pl-PL" i="1" baseline="-25000">
                  <a:solidFill>
                    <a:srgbClr val="FFFFFF"/>
                  </a:solidFill>
                  <a:cs typeface="Arial" pitchFamily="34" charset="0"/>
                </a:rPr>
                <a:t>y</a:t>
              </a:r>
              <a:r>
                <a:rPr lang="pl-PL" i="1" baseline="30000">
                  <a:solidFill>
                    <a:srgbClr val="FFFFFF"/>
                  </a:solidFill>
                  <a:cs typeface="Arial" pitchFamily="34" charset="0"/>
                </a:rPr>
                <a:t>2</a:t>
              </a: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)</a:t>
              </a:r>
              <a:endParaRPr lang="en-US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266" name="Text Box 25"/>
            <p:cNvSpPr txBox="1">
              <a:spLocks noChangeArrowheads="1"/>
            </p:cNvSpPr>
            <p:nvPr/>
          </p:nvSpPr>
          <p:spPr bwMode="auto">
            <a:xfrm>
              <a:off x="8035925" y="4365625"/>
              <a:ext cx="925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g(I</a:t>
              </a:r>
              <a:r>
                <a:rPr lang="pl-PL" i="1" baseline="-25000">
                  <a:solidFill>
                    <a:srgbClr val="FFFFFF"/>
                  </a:solidFill>
                  <a:cs typeface="Arial" pitchFamily="34" charset="0"/>
                </a:rPr>
                <a:t>x</a:t>
              </a: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I</a:t>
              </a:r>
              <a:r>
                <a:rPr lang="pl-PL" i="1" baseline="-25000">
                  <a:solidFill>
                    <a:srgbClr val="FFFFFF"/>
                  </a:solidFill>
                  <a:cs typeface="Arial" pitchFamily="34" charset="0"/>
                </a:rPr>
                <a:t>y</a:t>
              </a:r>
              <a:r>
                <a:rPr lang="pl-PL" i="1">
                  <a:solidFill>
                    <a:srgbClr val="FFFFFF"/>
                  </a:solidFill>
                  <a:cs typeface="Arial" pitchFamily="34" charset="0"/>
                </a:rPr>
                <a:t>)</a:t>
              </a:r>
              <a:endParaRPr lang="en-US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470650" y="4527504"/>
            <a:ext cx="2392363" cy="1819275"/>
            <a:chOff x="6337300" y="4868863"/>
            <a:chExt cx="2524229" cy="1919333"/>
          </a:xfrm>
        </p:grpSpPr>
        <p:pic>
          <p:nvPicPr>
            <p:cNvPr id="10258" name="Picture 2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300" y="4868863"/>
              <a:ext cx="244792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0259" name="Text Box 31"/>
            <p:cNvSpPr txBox="1">
              <a:spLocks noChangeArrowheads="1"/>
            </p:cNvSpPr>
            <p:nvPr/>
          </p:nvSpPr>
          <p:spPr bwMode="auto">
            <a:xfrm>
              <a:off x="8456662" y="6388086"/>
              <a:ext cx="4048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FFFFFF"/>
                  </a:solidFill>
                  <a:cs typeface="Arial" pitchFamily="34" charset="0"/>
                </a:rPr>
                <a:t>R</a:t>
              </a:r>
            </a:p>
          </p:txBody>
        </p:sp>
      </p:grp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89053"/>
              </p:ext>
            </p:extLst>
          </p:nvPr>
        </p:nvGraphicFramePr>
        <p:xfrm>
          <a:off x="914400" y="1981200"/>
          <a:ext cx="3817937" cy="72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Equation" r:id="rId13" imgW="2679480" imgH="507960" progId="Equation.DSMT4">
                  <p:embed/>
                </p:oleObj>
              </mc:Choice>
              <mc:Fallback>
                <p:oleObj name="Equation" r:id="rId13" imgW="2679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3817937" cy="7234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1063625" y="4867275"/>
            <a:ext cx="4575175" cy="803229"/>
            <a:chOff x="776948" y="5209438"/>
            <a:chExt cx="5550775" cy="974408"/>
          </a:xfrm>
        </p:grpSpPr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993726" y="5694363"/>
            <a:ext cx="5333997" cy="489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9" name="Equation" r:id="rId15" imgW="2781000" imgH="253800" progId="Equation.DSMT4">
                    <p:embed/>
                  </p:oleObj>
                </mc:Choice>
                <mc:Fallback>
                  <p:oleObj name="Equation" r:id="rId15" imgW="27810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26" y="5694363"/>
                          <a:ext cx="5333997" cy="4894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715887"/>
                </p:ext>
              </p:extLst>
            </p:nvPr>
          </p:nvGraphicFramePr>
          <p:xfrm>
            <a:off x="776948" y="5209438"/>
            <a:ext cx="4938302" cy="471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0" name="Equation" r:id="rId17" imgW="2667000" imgH="254000" progId="Equation.3">
                    <p:embed/>
                  </p:oleObj>
                </mc:Choice>
                <mc:Fallback>
                  <p:oleObj name="Equation" r:id="rId17" imgW="26670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948" y="5209438"/>
                          <a:ext cx="4938302" cy="4718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539750" y="4495800"/>
            <a:ext cx="604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dirty="0">
                <a:solidFill>
                  <a:srgbClr val="000099"/>
                </a:solidFill>
                <a:cs typeface="Arial" pitchFamily="34" charset="0"/>
              </a:rPr>
              <a:t>4. Cornerness function 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– two strong</a:t>
            </a:r>
            <a:r>
              <a:rPr lang="pl-PL" dirty="0">
                <a:solidFill>
                  <a:srgbClr val="000099"/>
                </a:solidFill>
                <a:cs typeface="Arial" pitchFamily="34" charset="0"/>
              </a:rPr>
              <a:t> eigenvalues</a:t>
            </a:r>
            <a:endParaRPr lang="en-US" i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1309687" y="5772150"/>
            <a:ext cx="5091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dirty="0">
                <a:solidFill>
                  <a:srgbClr val="000000"/>
                </a:solidFill>
                <a:cs typeface="Arial" pitchFamily="34" charset="0"/>
              </a:rPr>
              <a:t>5.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Perform n</a:t>
            </a:r>
            <a:r>
              <a:rPr lang="pl-PL" dirty="0">
                <a:solidFill>
                  <a:srgbClr val="000000"/>
                </a:solidFill>
                <a:cs typeface="Arial" pitchFamily="34" charset="0"/>
              </a:rPr>
              <a:t>on-maxim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um</a:t>
            </a:r>
            <a:r>
              <a:rPr lang="pl-PL" dirty="0">
                <a:solidFill>
                  <a:srgbClr val="000000"/>
                </a:solidFill>
                <a:cs typeface="Arial" pitchFamily="34" charset="0"/>
              </a:rPr>
              <a:t> suppression</a:t>
            </a:r>
            <a:endParaRPr lang="en-US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57" name="TextBox 19"/>
          <p:cNvSpPr txBox="1">
            <a:spLocks noChangeArrowheads="1"/>
          </p:cNvSpPr>
          <p:nvPr/>
        </p:nvSpPr>
        <p:spPr bwMode="auto">
          <a:xfrm rot="16200000">
            <a:off x="-1273967" y="4814887"/>
            <a:ext cx="285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Krystian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Mikolajczyk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Detector: Workflow</a:t>
            </a:r>
            <a:endParaRPr lang="de-CH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0902" name="Picture 3" descr="cows_step0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128713"/>
            <a:ext cx="75215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Box 19"/>
          <p:cNvSpPr txBox="1">
            <a:spLocks noChangeArrowheads="1"/>
          </p:cNvSpPr>
          <p:nvPr/>
        </p:nvSpPr>
        <p:spPr bwMode="auto">
          <a:xfrm rot="16200000">
            <a:off x="6920707" y="4168216"/>
            <a:ext cx="413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adapted from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Harris Detector: Workflow</a:t>
            </a:r>
            <a:br>
              <a:rPr lang="en-US" dirty="0" smtClean="0"/>
            </a:br>
            <a:r>
              <a:rPr lang="en-US" sz="4000" dirty="0" smtClean="0"/>
              <a:t>- computer corner responses </a:t>
            </a:r>
            <a:r>
              <a:rPr lang="en-US" sz="3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endParaRPr lang="de-CH" dirty="0" smtClean="0"/>
          </a:p>
        </p:txBody>
      </p:sp>
      <p:pic>
        <p:nvPicPr>
          <p:cNvPr id="81927" name="Picture 3" descr="cows_step1_corner_respo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128713"/>
            <a:ext cx="7519987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 rot="16200000">
            <a:off x="6920707" y="4168216"/>
            <a:ext cx="413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adapted from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1" name="Picture 4" descr="cows_step3_thresh&amp;max"/>
          <p:cNvPicPr>
            <a:picLocks noChangeAspect="1" noChangeArrowheads="1"/>
          </p:cNvPicPr>
          <p:nvPr/>
        </p:nvPicPr>
        <p:blipFill>
          <a:blip r:embed="rId2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128713"/>
            <a:ext cx="7519987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 rot="16200000">
            <a:off x="6920707" y="4168216"/>
            <a:ext cx="413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adapted from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Harris Detector: Workflow</a:t>
            </a:r>
            <a:br>
              <a:rPr lang="en-US" dirty="0" smtClean="0"/>
            </a:br>
            <a:r>
              <a:rPr lang="en-US" sz="3100" dirty="0" smtClean="0"/>
              <a:t>- Take only the local maxima of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sz="3100" dirty="0" smtClean="0"/>
              <a:t>, where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sz="3100" dirty="0" smtClean="0"/>
              <a:t>&gt;threshold</a:t>
            </a:r>
            <a:endParaRPr lang="de-CH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3" descr="cows_step4_harris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128713"/>
            <a:ext cx="7519987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Harris Detector: Workflow</a:t>
            </a:r>
            <a:br>
              <a:rPr lang="en-US" dirty="0" smtClean="0"/>
            </a:br>
            <a:r>
              <a:rPr lang="en-US" sz="4000" dirty="0" smtClean="0"/>
              <a:t>- Resulting Harris points</a:t>
            </a:r>
            <a:endParaRPr lang="de-CH" dirty="0" smtClean="0"/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 rot="16200000">
            <a:off x="6920707" y="4168216"/>
            <a:ext cx="413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adapted from Darya </a:t>
            </a:r>
            <a:r>
              <a:rPr lang="en-US" sz="1400" b="0" dirty="0" err="1">
                <a:solidFill>
                  <a:srgbClr val="000000"/>
                </a:solidFill>
              </a:rPr>
              <a:t>Frolova</a:t>
            </a:r>
            <a:r>
              <a:rPr lang="en-US" sz="1400" b="0" dirty="0">
                <a:solidFill>
                  <a:srgbClr val="000000"/>
                </a:solidFill>
              </a:rPr>
              <a:t>, Denis </a:t>
            </a:r>
            <a:r>
              <a:rPr lang="en-US" sz="1400" b="0" dirty="0" err="1">
                <a:solidFill>
                  <a:srgbClr val="000000"/>
                </a:solidFill>
              </a:rPr>
              <a:t>Simakov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 – Responses </a:t>
            </a:r>
            <a:r>
              <a:rPr lang="pl-PL" sz="2000" dirty="0" smtClean="0"/>
              <a:t>[Harris88]</a:t>
            </a:r>
            <a:endParaRPr lang="en-US" sz="2000" dirty="0" smtClean="0"/>
          </a:p>
        </p:txBody>
      </p:sp>
      <p:pic>
        <p:nvPicPr>
          <p:cNvPr id="849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7024" r="9061" b="10834"/>
          <a:stretch>
            <a:fillRect/>
          </a:stretch>
        </p:blipFill>
        <p:spPr bwMode="auto">
          <a:xfrm>
            <a:off x="76200" y="1019175"/>
            <a:ext cx="427355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6996" r="9131" b="10835"/>
          <a:stretch>
            <a:fillRect/>
          </a:stretch>
        </p:blipFill>
        <p:spPr bwMode="auto">
          <a:xfrm>
            <a:off x="3451225" y="2705894"/>
            <a:ext cx="50831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26"/>
          <p:cNvSpPr txBox="1">
            <a:spLocks noChangeArrowheads="1"/>
          </p:cNvSpPr>
          <p:nvPr/>
        </p:nvSpPr>
        <p:spPr bwMode="auto">
          <a:xfrm>
            <a:off x="304800" y="4633913"/>
            <a:ext cx="37449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i="1" dirty="0">
                <a:solidFill>
                  <a:schemeClr val="tx1"/>
                </a:solidFill>
              </a:rPr>
              <a:t>Effect:</a:t>
            </a:r>
            <a:r>
              <a:rPr lang="en-US" sz="2100" dirty="0">
                <a:solidFill>
                  <a:schemeClr val="tx1"/>
                </a:solidFill>
              </a:rPr>
              <a:t> A very precise corner detector.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999" name="TextBox 19"/>
          <p:cNvSpPr txBox="1">
            <a:spLocks noChangeArrowheads="1"/>
          </p:cNvSpPr>
          <p:nvPr/>
        </p:nvSpPr>
        <p:spPr bwMode="auto">
          <a:xfrm rot="16200000">
            <a:off x="7562057" y="4779169"/>
            <a:ext cx="285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Krystian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Mikolajczyk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 – Responses </a:t>
            </a:r>
            <a:r>
              <a:rPr lang="pl-PL" sz="2000" dirty="0" smtClean="0"/>
              <a:t>[Harris88]</a:t>
            </a:r>
            <a:endParaRPr lang="en-US" sz="2000" dirty="0" smtClean="0"/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6926" r="9505" b="10374"/>
          <a:stretch>
            <a:fillRect/>
          </a:stretch>
        </p:blipFill>
        <p:spPr>
          <a:xfrm>
            <a:off x="1295400" y="990600"/>
            <a:ext cx="6561138" cy="5265737"/>
          </a:xfrm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 rot="16200000">
            <a:off x="7562057" y="4779169"/>
            <a:ext cx="285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</a:t>
            </a:r>
            <a:r>
              <a:rPr lang="en-US" sz="1400" b="0" dirty="0" err="1">
                <a:solidFill>
                  <a:srgbClr val="000000"/>
                </a:solidFill>
              </a:rPr>
              <a:t>Krystian</a:t>
            </a:r>
            <a:r>
              <a:rPr lang="en-US" sz="1400" b="0" dirty="0">
                <a:solidFill>
                  <a:srgbClr val="000000"/>
                </a:solidFill>
              </a:rPr>
              <a:t> </a:t>
            </a:r>
            <a:r>
              <a:rPr lang="en-US" sz="1400" b="0" dirty="0" err="1">
                <a:solidFill>
                  <a:srgbClr val="000000"/>
                </a:solidFill>
              </a:rPr>
              <a:t>Mikolajczyk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 – Responses </a:t>
            </a:r>
            <a:r>
              <a:rPr lang="pl-PL" sz="2000" dirty="0" smtClean="0"/>
              <a:t>[Harris88]</a:t>
            </a:r>
            <a:endParaRPr lang="en-US" sz="2000" dirty="0" smtClean="0"/>
          </a:p>
        </p:txBody>
      </p:sp>
      <p:sp>
        <p:nvSpPr>
          <p:cNvPr id="87044" name="TextBox 19"/>
          <p:cNvSpPr txBox="1">
            <a:spLocks noChangeArrowheads="1"/>
          </p:cNvSpPr>
          <p:nvPr/>
        </p:nvSpPr>
        <p:spPr bwMode="auto">
          <a:xfrm rot="16200000">
            <a:off x="7661275" y="4832350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87045" name="Content Placeholder 5"/>
          <p:cNvSpPr>
            <a:spLocks noGrp="1"/>
          </p:cNvSpPr>
          <p:nvPr>
            <p:ph idx="1"/>
          </p:nvPr>
        </p:nvSpPr>
        <p:spPr>
          <a:xfrm>
            <a:off x="152400" y="1798637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are well suited for finding stereo correspondences</a:t>
            </a:r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7637"/>
            <a:ext cx="4030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417637"/>
            <a:ext cx="403860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3D-World-120-Tri-lens-Stereo-Camer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5" flipH="1">
            <a:off x="9471025" y="1531938"/>
            <a:ext cx="2006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31" y="685800"/>
            <a:ext cx="222726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Difficulty of Line Fitting</a:t>
            </a:r>
            <a:endParaRPr lang="de-CH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900" y="1328738"/>
            <a:ext cx="4864100" cy="5167312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Extra edge points (clutter),</a:t>
            </a:r>
            <a:br>
              <a:rPr lang="en-US" smtClean="0"/>
            </a:br>
            <a:r>
              <a:rPr lang="en-US" smtClean="0"/>
              <a:t>multiple models:</a:t>
            </a:r>
          </a:p>
          <a:p>
            <a:pPr lvl="1"/>
            <a:r>
              <a:rPr lang="en-US" smtClean="0"/>
              <a:t>Which points go with </a:t>
            </a:r>
            <a:br>
              <a:rPr lang="en-US" smtClean="0"/>
            </a:br>
            <a:r>
              <a:rPr lang="en-US" smtClean="0"/>
              <a:t>which line, if any?</a:t>
            </a:r>
          </a:p>
          <a:p>
            <a:pPr lvl="1"/>
            <a:endParaRPr lang="en-US" sz="800" smtClean="0"/>
          </a:p>
          <a:p>
            <a:r>
              <a:rPr lang="en-US" smtClean="0"/>
              <a:t>Only some parts of each </a:t>
            </a:r>
            <a:br>
              <a:rPr lang="en-US" smtClean="0"/>
            </a:br>
            <a:r>
              <a:rPr lang="en-US" smtClean="0"/>
              <a:t>line detected, and some </a:t>
            </a:r>
            <a:br>
              <a:rPr lang="en-US" smtClean="0"/>
            </a:br>
            <a:r>
              <a:rPr lang="en-US" smtClean="0"/>
              <a:t>parts are missing:</a:t>
            </a:r>
          </a:p>
          <a:p>
            <a:pPr lvl="1"/>
            <a:r>
              <a:rPr lang="en-US" smtClean="0"/>
              <a:t>How to find a line that</a:t>
            </a:r>
            <a:br>
              <a:rPr lang="en-US" smtClean="0"/>
            </a:br>
            <a:r>
              <a:rPr lang="en-US" smtClean="0"/>
              <a:t>bridges missing evidence?</a:t>
            </a:r>
          </a:p>
          <a:p>
            <a:pPr lvl="1"/>
            <a:endParaRPr lang="en-US" sz="800" smtClean="0"/>
          </a:p>
          <a:p>
            <a:r>
              <a:rPr lang="en-US" smtClean="0"/>
              <a:t>Noise in measured edge points, orientations:</a:t>
            </a:r>
          </a:p>
          <a:p>
            <a:pPr lvl="1"/>
            <a:r>
              <a:rPr lang="en-US" smtClean="0"/>
              <a:t>How to detect true underlying parameters?</a:t>
            </a:r>
            <a:endParaRPr lang="de-CH" smtClean="0"/>
          </a:p>
        </p:txBody>
      </p:sp>
      <p:pic>
        <p:nvPicPr>
          <p:cNvPr id="70661" name="Picture 6" descr="tower_e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274763"/>
            <a:ext cx="37084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2" name="Group 5"/>
          <p:cNvGrpSpPr>
            <a:grpSpLocks noChangeAspect="1"/>
          </p:cNvGrpSpPr>
          <p:nvPr/>
        </p:nvGrpSpPr>
        <p:grpSpPr bwMode="auto">
          <a:xfrm>
            <a:off x="5448300" y="179388"/>
            <a:ext cx="1851025" cy="1128712"/>
            <a:chOff x="96" y="1104"/>
            <a:chExt cx="5040" cy="3072"/>
          </a:xfrm>
        </p:grpSpPr>
        <p:sp>
          <p:nvSpPr>
            <p:cNvPr id="70664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5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6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7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8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69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0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1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2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3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4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5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6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7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8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79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80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681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3" name="TextBox 46"/>
          <p:cNvSpPr txBox="1">
            <a:spLocks noChangeArrowheads="1"/>
          </p:cNvSpPr>
          <p:nvPr/>
        </p:nvSpPr>
        <p:spPr bwMode="auto">
          <a:xfrm>
            <a:off x="6324600" y="6059487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Slide credit: Kristen </a:t>
            </a:r>
            <a:r>
              <a:rPr lang="en-US" sz="1400" b="0" dirty="0" err="1">
                <a:solidFill>
                  <a:schemeClr val="tx1"/>
                </a:solidFill>
              </a:rPr>
              <a:t>Grauman</a:t>
            </a:r>
            <a:endParaRPr lang="de-CH" sz="1400" b="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884833"/>
            <a:ext cx="1257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9560" y="1350000"/>
              <a:ext cx="1022040" cy="505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880" y="1337760"/>
                <a:ext cx="104868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3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Detector: Properties</a:t>
            </a:r>
            <a:endParaRPr lang="de-CH" dirty="0" smtClean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invariance?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 rot="16200000">
            <a:off x="7661275" y="4832350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Detector: Properties</a:t>
            </a:r>
            <a:endParaRPr lang="de-CH" dirty="0" smtClean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invariance</a:t>
            </a:r>
          </a:p>
          <a:p>
            <a:r>
              <a:rPr lang="en-US" dirty="0" smtClean="0"/>
              <a:t>Rotation invariance?</a:t>
            </a:r>
            <a:endParaRPr lang="de-CH" dirty="0" smtClean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127250" y="4802187"/>
            <a:ext cx="4962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Ellipse rotates but its shape (i.e. eigenvalues) remains the same</a:t>
            </a:r>
            <a:endParaRPr lang="ru-RU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963863" y="2819400"/>
            <a:ext cx="3289300" cy="1508125"/>
            <a:chOff x="2590800" y="2519363"/>
            <a:chExt cx="3289300" cy="1508125"/>
          </a:xfrm>
        </p:grpSpPr>
        <p:grpSp>
          <p:nvGrpSpPr>
            <p:cNvPr id="88074" name="Group 4"/>
            <p:cNvGrpSpPr>
              <a:grpSpLocks/>
            </p:cNvGrpSpPr>
            <p:nvPr/>
          </p:nvGrpSpPr>
          <p:grpSpPr bwMode="auto">
            <a:xfrm>
              <a:off x="2667000" y="2519363"/>
              <a:ext cx="685800" cy="685800"/>
              <a:chOff x="1248" y="1584"/>
              <a:chExt cx="1536" cy="1248"/>
            </a:xfrm>
          </p:grpSpPr>
          <p:sp>
            <p:nvSpPr>
              <p:cNvPr id="88087" name="Rectangle 5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rgbClr val="BBE0E3">
                  <a:alpha val="5019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8088" name="Freeform 6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655 h 528"/>
                  <a:gd name="T2" fmla="*/ 406 w 720"/>
                  <a:gd name="T3" fmla="*/ 0 h 528"/>
                  <a:gd name="T4" fmla="*/ 6104 w 720"/>
                  <a:gd name="T5" fmla="*/ 2960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rgbClr val="BBE0E3">
                  <a:alpha val="50195"/>
                </a:srgbClr>
              </a:solidFill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5" name="Group 7"/>
            <p:cNvGrpSpPr>
              <a:grpSpLocks/>
            </p:cNvGrpSpPr>
            <p:nvPr/>
          </p:nvGrpSpPr>
          <p:grpSpPr bwMode="auto">
            <a:xfrm>
              <a:off x="5105400" y="2519363"/>
              <a:ext cx="685800" cy="700087"/>
              <a:chOff x="2928" y="1776"/>
              <a:chExt cx="432" cy="441"/>
            </a:xfrm>
          </p:grpSpPr>
          <p:sp>
            <p:nvSpPr>
              <p:cNvPr id="88085" name="Rectangle 8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rgbClr val="BBE0E3">
                  <a:alpha val="5019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8086" name="Freeform 9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5 h 528"/>
                  <a:gd name="T2" fmla="*/ 2 w 720"/>
                  <a:gd name="T3" fmla="*/ 0 h 528"/>
                  <a:gd name="T4" fmla="*/ 24 w 720"/>
                  <a:gd name="T5" fmla="*/ 29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rgbClr val="BBE0E3">
                  <a:alpha val="50195"/>
                </a:srgbClr>
              </a:solidFill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076" name="AutoShape 10"/>
            <p:cNvSpPr>
              <a:spLocks noChangeArrowheads="1"/>
            </p:cNvSpPr>
            <p:nvPr/>
          </p:nvSpPr>
          <p:spPr bwMode="auto">
            <a:xfrm>
              <a:off x="3886200" y="2747963"/>
              <a:ext cx="762000" cy="7620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077" name="Group 12"/>
            <p:cNvGrpSpPr>
              <a:grpSpLocks/>
            </p:cNvGrpSpPr>
            <p:nvPr/>
          </p:nvGrpSpPr>
          <p:grpSpPr bwMode="auto">
            <a:xfrm rot="-1269191">
              <a:off x="2590800" y="3662363"/>
              <a:ext cx="927100" cy="365125"/>
              <a:chOff x="1536" y="2496"/>
              <a:chExt cx="1152" cy="384"/>
            </a:xfrm>
          </p:grpSpPr>
          <p:sp>
            <p:nvSpPr>
              <p:cNvPr id="88082" name="Oval 1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8083" name="Line 14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4" name="Line 15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78" name="Group 16"/>
            <p:cNvGrpSpPr>
              <a:grpSpLocks/>
            </p:cNvGrpSpPr>
            <p:nvPr/>
          </p:nvGrpSpPr>
          <p:grpSpPr bwMode="auto">
            <a:xfrm rot="1035916">
              <a:off x="4953000" y="3662363"/>
              <a:ext cx="927100" cy="365125"/>
              <a:chOff x="1536" y="2496"/>
              <a:chExt cx="1152" cy="384"/>
            </a:xfrm>
          </p:grpSpPr>
          <p:sp>
            <p:nvSpPr>
              <p:cNvPr id="88079" name="Oval 17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8080" name="Line 18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Line 19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030288" y="5607050"/>
            <a:ext cx="715645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Corner response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is invariant to image rotation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 rot="16200000">
            <a:off x="7661275" y="4832350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Harris Detector: Properties</a:t>
            </a:r>
            <a:endParaRPr lang="de-CH" dirty="0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invariance</a:t>
            </a:r>
          </a:p>
          <a:p>
            <a:r>
              <a:rPr lang="en-US" dirty="0" smtClean="0"/>
              <a:t>Rotation invariance</a:t>
            </a:r>
          </a:p>
          <a:p>
            <a:r>
              <a:rPr lang="en-US" dirty="0" smtClean="0"/>
              <a:t>Scale invariance?</a:t>
            </a:r>
            <a:endParaRPr lang="de-CH" dirty="0" smtClean="0"/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162175" y="5607050"/>
            <a:ext cx="518477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ot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 invariant to image scale!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312988" y="3656012"/>
            <a:ext cx="442912" cy="434975"/>
            <a:chOff x="7024688" y="3176588"/>
            <a:chExt cx="442912" cy="434975"/>
          </a:xfrm>
        </p:grpSpPr>
        <p:sp>
          <p:nvSpPr>
            <p:cNvPr id="89105" name="Freeform 4"/>
            <p:cNvSpPr>
              <a:spLocks/>
            </p:cNvSpPr>
            <p:nvPr/>
          </p:nvSpPr>
          <p:spPr bwMode="auto">
            <a:xfrm>
              <a:off x="7086600" y="3281363"/>
              <a:ext cx="381000" cy="330200"/>
            </a:xfrm>
            <a:custGeom>
              <a:avLst/>
              <a:gdLst>
                <a:gd name="T0" fmla="*/ 0 w 1728"/>
                <a:gd name="T1" fmla="*/ 2147483647 h 1264"/>
                <a:gd name="T2" fmla="*/ 2147483647 w 1728"/>
                <a:gd name="T3" fmla="*/ 2147483647 h 1264"/>
                <a:gd name="T4" fmla="*/ 2147483647 w 1728"/>
                <a:gd name="T5" fmla="*/ 2147483647 h 1264"/>
                <a:gd name="T6" fmla="*/ 2147483647 w 1728"/>
                <a:gd name="T7" fmla="*/ 2147483647 h 1264"/>
                <a:gd name="T8" fmla="*/ 2147483647 w 1728"/>
                <a:gd name="T9" fmla="*/ 2147483647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Rectangle 5"/>
            <p:cNvSpPr>
              <a:spLocks noChangeArrowheads="1"/>
            </p:cNvSpPr>
            <p:nvPr/>
          </p:nvSpPr>
          <p:spPr bwMode="auto">
            <a:xfrm>
              <a:off x="7024688" y="3176588"/>
              <a:ext cx="381000" cy="381000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594350" y="3157537"/>
            <a:ext cx="2819400" cy="2195513"/>
            <a:chOff x="1219200" y="2711450"/>
            <a:chExt cx="2819400" cy="2195513"/>
          </a:xfrm>
        </p:grpSpPr>
        <p:sp>
          <p:nvSpPr>
            <p:cNvPr id="89101" name="Freeform 6"/>
            <p:cNvSpPr>
              <a:spLocks/>
            </p:cNvSpPr>
            <p:nvPr/>
          </p:nvSpPr>
          <p:spPr bwMode="auto">
            <a:xfrm>
              <a:off x="1295400" y="2900363"/>
              <a:ext cx="2743200" cy="2006600"/>
            </a:xfrm>
            <a:custGeom>
              <a:avLst/>
              <a:gdLst>
                <a:gd name="T0" fmla="*/ 0 w 1728"/>
                <a:gd name="T1" fmla="*/ 2147483647 h 1264"/>
                <a:gd name="T2" fmla="*/ 2147483647 w 1728"/>
                <a:gd name="T3" fmla="*/ 2147483647 h 1264"/>
                <a:gd name="T4" fmla="*/ 2147483647 w 1728"/>
                <a:gd name="T5" fmla="*/ 2147483647 h 1264"/>
                <a:gd name="T6" fmla="*/ 2147483647 w 1728"/>
                <a:gd name="T7" fmla="*/ 2147483647 h 1264"/>
                <a:gd name="T8" fmla="*/ 2147483647 w 1728"/>
                <a:gd name="T9" fmla="*/ 2147483647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Rectangle 7"/>
            <p:cNvSpPr>
              <a:spLocks noChangeArrowheads="1"/>
            </p:cNvSpPr>
            <p:nvPr/>
          </p:nvSpPr>
          <p:spPr bwMode="auto">
            <a:xfrm>
              <a:off x="1219200" y="3459163"/>
              <a:ext cx="381000" cy="381000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103" name="Rectangle 8"/>
            <p:cNvSpPr>
              <a:spLocks noChangeArrowheads="1"/>
            </p:cNvSpPr>
            <p:nvPr/>
          </p:nvSpPr>
          <p:spPr bwMode="auto">
            <a:xfrm>
              <a:off x="1600200" y="2925763"/>
              <a:ext cx="381000" cy="381000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104" name="Rectangle 9"/>
            <p:cNvSpPr>
              <a:spLocks noChangeArrowheads="1"/>
            </p:cNvSpPr>
            <p:nvPr/>
          </p:nvSpPr>
          <p:spPr bwMode="auto">
            <a:xfrm>
              <a:off x="2452688" y="2711450"/>
              <a:ext cx="381000" cy="381000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476625" y="3448050"/>
            <a:ext cx="16764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5740400" y="48609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!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1849438" y="4860925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Corner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 rot="16200000">
            <a:off x="7661275" y="4832350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56" grpId="0"/>
      <p:bldP spid="5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learned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fitting method for edge detection</a:t>
            </a:r>
          </a:p>
          <a:p>
            <a:pPr lvl="1"/>
            <a:r>
              <a:rPr lang="en-US" dirty="0"/>
              <a:t>RANSAC</a:t>
            </a:r>
          </a:p>
          <a:p>
            <a:r>
              <a:rPr lang="en-US" dirty="0" smtClean="0"/>
              <a:t>Local invariant features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Requirements, invariances</a:t>
            </a:r>
          </a:p>
          <a:p>
            <a:r>
              <a:rPr lang="en-US" dirty="0" err="1" smtClean="0"/>
              <a:t>Keypoint</a:t>
            </a:r>
            <a:r>
              <a:rPr lang="en-US" dirty="0" smtClean="0"/>
              <a:t> localization</a:t>
            </a:r>
          </a:p>
          <a:p>
            <a:pPr lvl="1"/>
            <a:r>
              <a:rPr lang="en-US" dirty="0" smtClean="0"/>
              <a:t>Harris corner detector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Voting</a:t>
            </a:r>
            <a:endParaRPr lang="de-CH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smtClean="0"/>
              <a:t>It’s not feasible to check all combinations of features by fitting a model to each possible subset.</a:t>
            </a:r>
          </a:p>
          <a:p>
            <a:pPr>
              <a:spcAft>
                <a:spcPts val="1200"/>
              </a:spcAft>
            </a:pPr>
            <a:r>
              <a:rPr lang="en-US" smtClean="0"/>
              <a:t>Voting is a general technique where we let the features vote for all models that are compatible with it.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Look for model parameters that receive a lot of votes.</a:t>
            </a:r>
          </a:p>
          <a:p>
            <a:pPr>
              <a:spcAft>
                <a:spcPts val="600"/>
              </a:spcAft>
            </a:pPr>
            <a:r>
              <a:rPr lang="en-US" smtClean="0"/>
              <a:t>Noise &amp; clutter features will cast votes too, </a:t>
            </a:r>
            <a:r>
              <a:rPr lang="en-US" i="1" smtClean="0"/>
              <a:t>but</a:t>
            </a:r>
            <a:r>
              <a:rPr lang="en-US" smtClean="0"/>
              <a:t> typically their votes should be inconsistent with the majority of “good” features.</a:t>
            </a:r>
          </a:p>
          <a:p>
            <a:pPr>
              <a:spcAft>
                <a:spcPts val="600"/>
              </a:spcAft>
            </a:pPr>
            <a:r>
              <a:rPr lang="en-US" smtClean="0"/>
              <a:t>Ok if some features not observed, as model can span multiple fragments.</a:t>
            </a:r>
          </a:p>
          <a:p>
            <a:endParaRPr lang="de-CH" smtClean="0"/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6346825" y="597217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Slide credit: Kristen </a:t>
            </a:r>
            <a:r>
              <a:rPr lang="en-US" sz="1400" b="0" dirty="0" err="1">
                <a:solidFill>
                  <a:schemeClr val="tx1"/>
                </a:solidFill>
              </a:rPr>
              <a:t>Grauman</a:t>
            </a:r>
            <a:endParaRPr lang="de-CH" sz="1400" b="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RANSAC </a:t>
            </a:r>
            <a:r>
              <a:rPr lang="en-US" sz="2000" dirty="0" smtClean="0">
                <a:solidFill>
                  <a:srgbClr val="000099"/>
                </a:solidFill>
              </a:rPr>
              <a:t>[</a:t>
            </a:r>
            <a:r>
              <a:rPr lang="en-US" sz="2000" dirty="0" err="1" smtClean="0">
                <a:solidFill>
                  <a:srgbClr val="000099"/>
                </a:solidFill>
              </a:rPr>
              <a:t>Fischler</a:t>
            </a:r>
            <a:r>
              <a:rPr lang="en-US" sz="2000" dirty="0" smtClean="0">
                <a:solidFill>
                  <a:srgbClr val="000099"/>
                </a:solidFill>
              </a:rPr>
              <a:t> &amp; </a:t>
            </a:r>
            <a:r>
              <a:rPr lang="en-US" sz="2000" dirty="0" err="1" smtClean="0">
                <a:solidFill>
                  <a:srgbClr val="000099"/>
                </a:solidFill>
              </a:rPr>
              <a:t>Bolles</a:t>
            </a:r>
            <a:r>
              <a:rPr lang="en-US" sz="2000" dirty="0" smtClean="0">
                <a:solidFill>
                  <a:srgbClr val="000099"/>
                </a:solidFill>
              </a:rPr>
              <a:t> 1981]</a:t>
            </a:r>
            <a:endParaRPr lang="de-CH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err="1" smtClean="0">
                <a:solidFill>
                  <a:srgbClr val="E61020"/>
                </a:solidFill>
              </a:rPr>
              <a:t>RAN</a:t>
            </a:r>
            <a:r>
              <a:rPr lang="en-US" dirty="0" err="1" smtClean="0"/>
              <a:t>dom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E61020"/>
                </a:solidFill>
              </a:rPr>
              <a:t>SA</a:t>
            </a:r>
            <a:r>
              <a:rPr lang="en-US" dirty="0" err="1" smtClean="0"/>
              <a:t>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61020"/>
                </a:solidFill>
              </a:rPr>
              <a:t>C</a:t>
            </a:r>
            <a:r>
              <a:rPr lang="en-US" dirty="0" smtClean="0"/>
              <a:t>onsensus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/>
            <a:endParaRPr lang="en-US" sz="18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en-US" dirty="0" smtClean="0"/>
              <a:t>Approach: we want to avoid the impact of outliers, so let’s look for “inliers”, and use only those.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Intuition: if an outlier is chosen to compute the current fit, then the resulting line won’t have much support from rest of the points.</a:t>
            </a:r>
          </a:p>
          <a:p>
            <a:endParaRPr lang="de-CH" dirty="0" smtClean="0"/>
          </a:p>
        </p:txBody>
      </p:sp>
      <p:sp>
        <p:nvSpPr>
          <p:cNvPr id="39942" name="TextBox 19"/>
          <p:cNvSpPr txBox="1">
            <a:spLocks noChangeArrowheads="1"/>
          </p:cNvSpPr>
          <p:nvPr/>
        </p:nvSpPr>
        <p:spPr bwMode="auto">
          <a:xfrm rot="16200000">
            <a:off x="7631112" y="48641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5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>
              <a:spcAft>
                <a:spcPts val="600"/>
              </a:spcAft>
              <a:buFontTx/>
              <a:buNone/>
            </a:pPr>
            <a:r>
              <a:rPr lang="en-US" u="sng" smtClean="0"/>
              <a:t>RANSAC loop</a:t>
            </a:r>
            <a:r>
              <a:rPr lang="en-US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mtClean="0"/>
              <a:t>Randomly select a </a:t>
            </a:r>
            <a:r>
              <a:rPr lang="en-US" i="1" smtClean="0"/>
              <a:t>seed group</a:t>
            </a:r>
            <a:r>
              <a:rPr lang="en-US" smtClean="0"/>
              <a:t> of points on which to base transformation estimate (e.g., a group of matches)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mtClean="0"/>
              <a:t>Find </a:t>
            </a:r>
            <a:r>
              <a:rPr lang="en-US" i="1" smtClean="0"/>
              <a:t>inliers </a:t>
            </a:r>
            <a:r>
              <a:rPr lang="en-US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mtClean="0"/>
              <a:t>If the number of inliers is sufficiently large, re-compute least-squares estimate of transformation on all of the inliers</a:t>
            </a:r>
            <a:br>
              <a:rPr lang="en-US" smtClean="0"/>
            </a:br>
            <a:endParaRPr lang="en-US" sz="1000" smtClean="0"/>
          </a:p>
          <a:p>
            <a:pPr marL="533400" indent="-533400">
              <a:spcAft>
                <a:spcPts val="600"/>
              </a:spcAft>
            </a:pPr>
            <a:r>
              <a:rPr lang="en-US" smtClean="0"/>
              <a:t>Keep the transformation with the largest number of inliers</a:t>
            </a:r>
          </a:p>
          <a:p>
            <a:pPr marL="533400" indent="-533400"/>
            <a:endParaRPr lang="de-CH" smtClean="0"/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 rot="16200000">
            <a:off x="7631112" y="4864100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12-Oct-17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C490-98B8-074B-BB30-37775A2447E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RANSAC </a:t>
            </a:r>
            <a:r>
              <a:rPr lang="en-US" sz="2000" dirty="0" smtClean="0">
                <a:solidFill>
                  <a:srgbClr val="000099"/>
                </a:solidFill>
              </a:rPr>
              <a:t>[</a:t>
            </a:r>
            <a:r>
              <a:rPr lang="en-US" sz="2000" dirty="0" err="1" smtClean="0">
                <a:solidFill>
                  <a:srgbClr val="000099"/>
                </a:solidFill>
              </a:rPr>
              <a:t>Fischler</a:t>
            </a:r>
            <a:r>
              <a:rPr lang="en-US" sz="2000" dirty="0" smtClean="0">
                <a:solidFill>
                  <a:srgbClr val="000099"/>
                </a:solidFill>
              </a:rPr>
              <a:t> &amp; </a:t>
            </a:r>
            <a:r>
              <a:rPr lang="en-US" sz="2000" dirty="0" err="1" smtClean="0">
                <a:solidFill>
                  <a:srgbClr val="000099"/>
                </a:solidFill>
              </a:rPr>
              <a:t>Bolles</a:t>
            </a:r>
            <a:r>
              <a:rPr lang="en-US" sz="2000" dirty="0" smtClean="0">
                <a:solidFill>
                  <a:srgbClr val="000099"/>
                </a:solidFill>
              </a:rPr>
              <a:t> 1981]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10960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heme/theme1.xml><?xml version="1.0" encoding="utf-8"?>
<a:theme xmlns:a="http://schemas.openxmlformats.org/drawingml/2006/main" name="CS223B_slid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CS223B_slides_template</Template>
  <TotalTime>8716</TotalTime>
  <Words>2305</Words>
  <Application>Microsoft Macintosh PowerPoint</Application>
  <PresentationFormat>On-screen Show (4:3)</PresentationFormat>
  <Paragraphs>710</Paragraphs>
  <Slides>63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Calibri</vt:lpstr>
      <vt:lpstr>CMMI10</vt:lpstr>
      <vt:lpstr>Geneva</vt:lpstr>
      <vt:lpstr>MS PGothic</vt:lpstr>
      <vt:lpstr>Symbol</vt:lpstr>
      <vt:lpstr>Tahoma</vt:lpstr>
      <vt:lpstr>Times New Roman</vt:lpstr>
      <vt:lpstr>Trebuchet MS</vt:lpstr>
      <vt:lpstr>Wingdings</vt:lpstr>
      <vt:lpstr>Arial</vt:lpstr>
      <vt:lpstr>CS223B_slides_template</vt:lpstr>
      <vt:lpstr>Equation</vt:lpstr>
      <vt:lpstr>Bitmap Image</vt:lpstr>
      <vt:lpstr>Lecture:  RANSAC and feature detectors</vt:lpstr>
      <vt:lpstr>What we will learn today?</vt:lpstr>
      <vt:lpstr>What we will learn today</vt:lpstr>
      <vt:lpstr>Fitting as Search in Parametric Space</vt:lpstr>
      <vt:lpstr>Example: Line Fitting</vt:lpstr>
      <vt:lpstr>Difficulty of Line Fitting</vt:lpstr>
      <vt:lpstr>Voting</vt:lpstr>
      <vt:lpstr>RANSAC [Fischler &amp; Bolles 1981]</vt:lpstr>
      <vt:lpstr>RANSAC [Fischler &amp; Bolles 1981]</vt:lpstr>
      <vt:lpstr>RANSAC Line Fitting Example</vt:lpstr>
      <vt:lpstr>RANSAC Line Fitting Example</vt:lpstr>
      <vt:lpstr>RANSAC Line Fitting Example</vt:lpstr>
      <vt:lpstr>RANSAC Line Fitting Example</vt:lpstr>
      <vt:lpstr>RANSAC Line Fitting Example</vt:lpstr>
      <vt:lpstr>RANSAC Line Fitting Example</vt:lpstr>
      <vt:lpstr>RANSAC Line Fitting Example</vt:lpstr>
      <vt:lpstr>PowerPoint Presentation</vt:lpstr>
      <vt:lpstr>RANSAC: How many samples?</vt:lpstr>
      <vt:lpstr>RANSAC: Computed k (p=0.99)</vt:lpstr>
      <vt:lpstr>After RANSAC</vt:lpstr>
      <vt:lpstr>RANSAC: Pros and Cons</vt:lpstr>
      <vt:lpstr>What we will learn today?</vt:lpstr>
      <vt:lpstr>Image matching:  a challenging problem</vt:lpstr>
      <vt:lpstr>Image matching:  a challenging problem</vt:lpstr>
      <vt:lpstr>Harder Case</vt:lpstr>
      <vt:lpstr>Harder Still?</vt:lpstr>
      <vt:lpstr>Answer Below (Look for tiny colored squares)</vt:lpstr>
      <vt:lpstr>Motivation for using local features</vt:lpstr>
      <vt:lpstr>General Approach</vt:lpstr>
      <vt:lpstr>Common Requirements</vt:lpstr>
      <vt:lpstr>Common Requirements</vt:lpstr>
      <vt:lpstr>Invariance: Geometric Transformations</vt:lpstr>
      <vt:lpstr>Levels of Geometric Invariance</vt:lpstr>
      <vt:lpstr>Invariance: Photometric Transformations</vt:lpstr>
      <vt:lpstr>Requirements</vt:lpstr>
      <vt:lpstr>Many Existing Detectors Available</vt:lpstr>
      <vt:lpstr>What we will learn today?</vt:lpstr>
      <vt:lpstr>Keypoint Localization</vt:lpstr>
      <vt:lpstr>Finding Corners</vt:lpstr>
      <vt:lpstr>Corners as Distinctive Interest Points</vt:lpstr>
      <vt:lpstr>Corners versus edges</vt:lpstr>
      <vt:lpstr>Corners versus edges</vt:lpstr>
      <vt:lpstr>Harris Detector Formulation</vt:lpstr>
      <vt:lpstr>Harris Detector Formulation</vt:lpstr>
      <vt:lpstr>Harris Detector Formulation</vt:lpstr>
      <vt:lpstr>What Does This Matrix Reveal?</vt:lpstr>
      <vt:lpstr>What Does This Matrix Reveal?</vt:lpstr>
      <vt:lpstr>General Case</vt:lpstr>
      <vt:lpstr>Interpreting the Eigenvalues</vt:lpstr>
      <vt:lpstr>Corner Response Function</vt:lpstr>
      <vt:lpstr>Window Function w(x,y)</vt:lpstr>
      <vt:lpstr>Summary: Harris Detector [Harris88] </vt:lpstr>
      <vt:lpstr>Harris Detector: Workflow</vt:lpstr>
      <vt:lpstr>Harris Detector: Workflow - computer corner responses θ</vt:lpstr>
      <vt:lpstr>Harris Detector: Workflow - Take only the local maxima of θ, where θ&gt;threshold</vt:lpstr>
      <vt:lpstr>Harris Detector: Workflow - Resulting Harris points</vt:lpstr>
      <vt:lpstr>Harris Detector – Responses [Harris88]</vt:lpstr>
      <vt:lpstr>Harris Detector – Responses [Harris88]</vt:lpstr>
      <vt:lpstr>Harris Detector – Responses [Harris88]</vt:lpstr>
      <vt:lpstr>Harris Detector: Properties</vt:lpstr>
      <vt:lpstr>Harris Detector: Properties</vt:lpstr>
      <vt:lpstr>Harris Detector: Properties</vt:lpstr>
      <vt:lpstr>What we are learned today?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What is CV?</dc:title>
  <dc:creator>feifeili</dc:creator>
  <cp:lastModifiedBy>Juan Carlos Niebles Duque</cp:lastModifiedBy>
  <cp:revision>70</cp:revision>
  <cp:lastPrinted>2015-10-07T22:58:40Z</cp:lastPrinted>
  <dcterms:created xsi:type="dcterms:W3CDTF">2010-12-21T18:11:25Z</dcterms:created>
  <dcterms:modified xsi:type="dcterms:W3CDTF">2017-10-17T22:15:00Z</dcterms:modified>
</cp:coreProperties>
</file>