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1.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1"/>
  </p:notesMasterIdLst>
  <p:handoutMasterIdLst>
    <p:handoutMasterId r:id="rId132"/>
  </p:handoutMasterIdLst>
  <p:sldIdLst>
    <p:sldId id="256" r:id="rId2"/>
    <p:sldId id="427" r:id="rId3"/>
    <p:sldId id="428" r:id="rId4"/>
    <p:sldId id="429" r:id="rId5"/>
    <p:sldId id="430" r:id="rId6"/>
    <p:sldId id="492" r:id="rId7"/>
    <p:sldId id="491" r:id="rId8"/>
    <p:sldId id="493" r:id="rId9"/>
    <p:sldId id="494" r:id="rId10"/>
    <p:sldId id="495" r:id="rId11"/>
    <p:sldId id="431" r:id="rId12"/>
    <p:sldId id="432" r:id="rId13"/>
    <p:sldId id="433" r:id="rId14"/>
    <p:sldId id="434" r:id="rId15"/>
    <p:sldId id="435" r:id="rId16"/>
    <p:sldId id="436" r:id="rId17"/>
    <p:sldId id="437" r:id="rId18"/>
    <p:sldId id="438" r:id="rId19"/>
    <p:sldId id="439" r:id="rId20"/>
    <p:sldId id="440" r:id="rId21"/>
    <p:sldId id="441" r:id="rId22"/>
    <p:sldId id="442" r:id="rId23"/>
    <p:sldId id="443" r:id="rId24"/>
    <p:sldId id="444" r:id="rId25"/>
    <p:sldId id="445" r:id="rId26"/>
    <p:sldId id="446" r:id="rId27"/>
    <p:sldId id="447" r:id="rId28"/>
    <p:sldId id="448" r:id="rId29"/>
    <p:sldId id="449" r:id="rId30"/>
    <p:sldId id="259" r:id="rId31"/>
    <p:sldId id="410" r:id="rId32"/>
    <p:sldId id="426" r:id="rId33"/>
    <p:sldId id="355" r:id="rId34"/>
    <p:sldId id="424" r:id="rId35"/>
    <p:sldId id="353" r:id="rId36"/>
    <p:sldId id="354" r:id="rId37"/>
    <p:sldId id="356" r:id="rId38"/>
    <p:sldId id="261" r:id="rId39"/>
    <p:sldId id="379" r:id="rId40"/>
    <p:sldId id="380" r:id="rId41"/>
    <p:sldId id="381" r:id="rId42"/>
    <p:sldId id="382" r:id="rId43"/>
    <p:sldId id="383" r:id="rId44"/>
    <p:sldId id="349" r:id="rId45"/>
    <p:sldId id="456" r:id="rId46"/>
    <p:sldId id="457" r:id="rId47"/>
    <p:sldId id="458" r:id="rId48"/>
    <p:sldId id="459" r:id="rId49"/>
    <p:sldId id="460" r:id="rId50"/>
    <p:sldId id="461" r:id="rId51"/>
    <p:sldId id="474" r:id="rId52"/>
    <p:sldId id="475" r:id="rId53"/>
    <p:sldId id="462" r:id="rId54"/>
    <p:sldId id="465" r:id="rId55"/>
    <p:sldId id="466" r:id="rId56"/>
    <p:sldId id="467" r:id="rId57"/>
    <p:sldId id="468" r:id="rId58"/>
    <p:sldId id="469" r:id="rId59"/>
    <p:sldId id="470" r:id="rId60"/>
    <p:sldId id="471" r:id="rId61"/>
    <p:sldId id="472" r:id="rId62"/>
    <p:sldId id="473" r:id="rId63"/>
    <p:sldId id="476" r:id="rId64"/>
    <p:sldId id="477" r:id="rId65"/>
    <p:sldId id="463" r:id="rId66"/>
    <p:sldId id="263" r:id="rId67"/>
    <p:sldId id="264" r:id="rId68"/>
    <p:sldId id="267" r:id="rId69"/>
    <p:sldId id="384" r:id="rId70"/>
    <p:sldId id="268" r:id="rId71"/>
    <p:sldId id="478" r:id="rId72"/>
    <p:sldId id="269" r:id="rId73"/>
    <p:sldId id="270" r:id="rId74"/>
    <p:sldId id="479" r:id="rId75"/>
    <p:sldId id="483" r:id="rId76"/>
    <p:sldId id="271" r:id="rId77"/>
    <p:sldId id="272" r:id="rId78"/>
    <p:sldId id="273" r:id="rId79"/>
    <p:sldId id="274" r:id="rId80"/>
    <p:sldId id="398" r:id="rId81"/>
    <p:sldId id="275" r:id="rId82"/>
    <p:sldId id="277" r:id="rId83"/>
    <p:sldId id="480" r:id="rId84"/>
    <p:sldId id="481" r:id="rId85"/>
    <p:sldId id="357" r:id="rId86"/>
    <p:sldId id="400" r:id="rId87"/>
    <p:sldId id="401" r:id="rId88"/>
    <p:sldId id="402" r:id="rId89"/>
    <p:sldId id="403" r:id="rId90"/>
    <p:sldId id="404" r:id="rId91"/>
    <p:sldId id="399" r:id="rId92"/>
    <p:sldId id="278" r:id="rId93"/>
    <p:sldId id="405" r:id="rId94"/>
    <p:sldId id="280" r:id="rId95"/>
    <p:sldId id="386" r:id="rId96"/>
    <p:sldId id="387" r:id="rId97"/>
    <p:sldId id="388" r:id="rId98"/>
    <p:sldId id="496" r:id="rId99"/>
    <p:sldId id="488" r:id="rId100"/>
    <p:sldId id="406" r:id="rId101"/>
    <p:sldId id="486" r:id="rId102"/>
    <p:sldId id="489" r:id="rId103"/>
    <p:sldId id="284" r:id="rId104"/>
    <p:sldId id="497" r:id="rId105"/>
    <p:sldId id="490" r:id="rId106"/>
    <p:sldId id="500" r:id="rId107"/>
    <p:sldId id="407" r:id="rId108"/>
    <p:sldId id="484" r:id="rId109"/>
    <p:sldId id="286" r:id="rId110"/>
    <p:sldId id="498" r:id="rId111"/>
    <p:sldId id="395" r:id="rId112"/>
    <p:sldId id="288" r:id="rId113"/>
    <p:sldId id="397" r:id="rId114"/>
    <p:sldId id="396" r:id="rId115"/>
    <p:sldId id="409" r:id="rId116"/>
    <p:sldId id="408" r:id="rId117"/>
    <p:sldId id="411" r:id="rId118"/>
    <p:sldId id="499" r:id="rId119"/>
    <p:sldId id="413" r:id="rId120"/>
    <p:sldId id="415" r:id="rId121"/>
    <p:sldId id="414" r:id="rId122"/>
    <p:sldId id="416" r:id="rId123"/>
    <p:sldId id="417" r:id="rId124"/>
    <p:sldId id="418" r:id="rId125"/>
    <p:sldId id="420" r:id="rId126"/>
    <p:sldId id="421" r:id="rId127"/>
    <p:sldId id="423" r:id="rId128"/>
    <p:sldId id="419" r:id="rId129"/>
    <p:sldId id="422" r:id="rId130"/>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0000"/>
    <a:srgbClr val="E61020"/>
    <a:srgbClr val="222222"/>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01"/>
    <p:restoredTop sz="76726"/>
  </p:normalViewPr>
  <p:slideViewPr>
    <p:cSldViewPr snapToGrid="0">
      <p:cViewPr varScale="1">
        <p:scale>
          <a:sx n="81" d="100"/>
          <a:sy n="81" d="100"/>
        </p:scale>
        <p:origin x="1144"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notesMaster" Target="notesMasters/notesMaster1.xml"/><Relationship Id="rId132" Type="http://schemas.openxmlformats.org/officeDocument/2006/relationships/handoutMaster" Target="handoutMasters/handoutMaster1.xml"/><Relationship Id="rId133" Type="http://schemas.openxmlformats.org/officeDocument/2006/relationships/presProps" Target="presProps.xml"/><Relationship Id="rId134" Type="http://schemas.openxmlformats.org/officeDocument/2006/relationships/viewProps" Target="viewProps.xml"/><Relationship Id="rId135" Type="http://schemas.openxmlformats.org/officeDocument/2006/relationships/theme" Target="theme/theme1.xml"/><Relationship Id="rId13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png"/><Relationship Id="rId2" Type="http://schemas.openxmlformats.org/officeDocument/2006/relationships/image" Target="../media/image5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3.wmf"/><Relationship Id="rId2" Type="http://schemas.openxmlformats.org/officeDocument/2006/relationships/image" Target="../media/image9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01.wmf"/><Relationship Id="rId4" Type="http://schemas.openxmlformats.org/officeDocument/2006/relationships/image" Target="../media/image102.wmf"/><Relationship Id="rId1" Type="http://schemas.openxmlformats.org/officeDocument/2006/relationships/image" Target="../media/image99.wmf"/><Relationship Id="rId2" Type="http://schemas.openxmlformats.org/officeDocument/2006/relationships/image" Target="../media/image10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3.png"/><Relationship Id="rId2" Type="http://schemas.openxmlformats.org/officeDocument/2006/relationships/image" Target="../media/image10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69920" cy="480060"/>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sz="quarter" idx="1"/>
          </p:nvPr>
        </p:nvSpPr>
        <p:spPr>
          <a:xfrm>
            <a:off x="4143587" y="2"/>
            <a:ext cx="3169920" cy="480060"/>
          </a:xfrm>
          <a:prstGeom prst="rect">
            <a:avLst/>
          </a:prstGeom>
        </p:spPr>
        <p:txBody>
          <a:bodyPr vert="horz" lIns="96656" tIns="48328" rIns="96656" bIns="48328" rtlCol="0"/>
          <a:lstStyle>
            <a:lvl1pPr algn="r">
              <a:defRPr sz="1200"/>
            </a:lvl1pPr>
          </a:lstStyle>
          <a:p>
            <a:fld id="{BE36EF20-56E6-A245-A0C6-FCE94244DF49}" type="datetimeFigureOut">
              <a:rPr lang="en-US" smtClean="0"/>
              <a:pPr/>
              <a:t>12/9/17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6" tIns="48328" rIns="96656" bIns="48328"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6" tIns="48328" rIns="96656" bIns="48328" rtlCol="0" anchor="b"/>
          <a:lstStyle>
            <a:lvl1pPr algn="r">
              <a:defRPr sz="1200"/>
            </a:lvl1pPr>
          </a:lstStyle>
          <a:p>
            <a:fld id="{FE1BB279-24D0-E74F-842C-97E9CC576B4A}" type="slidenum">
              <a:rPr lang="en-US" smtClean="0"/>
              <a:pPr/>
              <a:t>‹#›</a:t>
            </a:fld>
            <a:endParaRPr lang="en-US"/>
          </a:p>
        </p:txBody>
      </p:sp>
    </p:spTree>
    <p:extLst>
      <p:ext uri="{BB962C8B-B14F-4D97-AF65-F5344CB8AC3E}">
        <p14:creationId xmlns:p14="http://schemas.microsoft.com/office/powerpoint/2010/main" val="6118197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69920" cy="480060"/>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idx="1"/>
          </p:nvPr>
        </p:nvSpPr>
        <p:spPr>
          <a:xfrm>
            <a:off x="4143587" y="2"/>
            <a:ext cx="3169920" cy="480060"/>
          </a:xfrm>
          <a:prstGeom prst="rect">
            <a:avLst/>
          </a:prstGeom>
        </p:spPr>
        <p:txBody>
          <a:bodyPr vert="horz" lIns="96656" tIns="48328" rIns="96656" bIns="48328" rtlCol="0"/>
          <a:lstStyle>
            <a:lvl1pPr algn="r">
              <a:defRPr sz="1200"/>
            </a:lvl1pPr>
          </a:lstStyle>
          <a:p>
            <a:fld id="{4E0C6487-8DF9-0448-87B9-229C629F1A86}" type="datetimeFigureOut">
              <a:rPr lang="en-US" smtClean="0"/>
              <a:pPr/>
              <a:t>12/9/17</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6" tIns="48328" rIns="96656" bIns="48328" rtlCol="0" anchor="ctr"/>
          <a:lstStyle/>
          <a:p>
            <a:endParaRPr lang="en-US"/>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56" tIns="48328" rIns="96656" bIns="4832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6" tIns="48328" rIns="96656" bIns="48328"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6" tIns="48328" rIns="96656" bIns="48328" rtlCol="0" anchor="b"/>
          <a:lstStyle>
            <a:lvl1pPr algn="r">
              <a:defRPr sz="1200"/>
            </a:lvl1pPr>
          </a:lstStyle>
          <a:p>
            <a:fld id="{2673916B-D2F7-E340-96C7-8D932FD23B54}" type="slidenum">
              <a:rPr lang="en-US" smtClean="0"/>
              <a:pPr/>
              <a:t>‹#›</a:t>
            </a:fld>
            <a:endParaRPr lang="en-US"/>
          </a:p>
        </p:txBody>
      </p:sp>
    </p:spTree>
    <p:extLst>
      <p:ext uri="{BB962C8B-B14F-4D97-AF65-F5344CB8AC3E}">
        <p14:creationId xmlns:p14="http://schemas.microsoft.com/office/powerpoint/2010/main" val="71282180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Edges</a:t>
            </a:r>
            <a:r>
              <a:rPr lang="en-US" sz="1200" b="0" i="0" kern="1200">
                <a:solidFill>
                  <a:schemeClr val="tx1"/>
                </a:solidFill>
                <a:effectLst/>
                <a:latin typeface="+mn-lt"/>
                <a:ea typeface="+mn-ea"/>
                <a:cs typeface="+mn-cs"/>
              </a:rPr>
              <a:t> are significant local changes in the image and are </a:t>
            </a:r>
            <a:r>
              <a:rPr lang="en-US" sz="1200" b="1" i="0" kern="1200">
                <a:solidFill>
                  <a:schemeClr val="tx1"/>
                </a:solidFill>
                <a:effectLst/>
                <a:latin typeface="+mn-lt"/>
                <a:ea typeface="+mn-ea"/>
                <a:cs typeface="+mn-cs"/>
              </a:rPr>
              <a:t>important</a:t>
            </a:r>
            <a:r>
              <a:rPr lang="en-US" sz="1200" b="0" i="0" kern="1200">
                <a:solidFill>
                  <a:schemeClr val="tx1"/>
                </a:solidFill>
                <a:effectLst/>
                <a:latin typeface="+mn-lt"/>
                <a:ea typeface="+mn-ea"/>
                <a:cs typeface="+mn-cs"/>
              </a:rPr>
              <a:t> features for analyzing </a:t>
            </a:r>
            <a:r>
              <a:rPr lang="en-US" sz="1200" b="0" i="0" kern="1200" err="1">
                <a:solidFill>
                  <a:schemeClr val="tx1"/>
                </a:solidFill>
                <a:effectLst/>
                <a:latin typeface="+mn-lt"/>
                <a:ea typeface="+mn-ea"/>
                <a:cs typeface="+mn-cs"/>
              </a:rPr>
              <a:t>images.</a:t>
            </a:r>
            <a:r>
              <a:rPr lang="en-US" sz="1200" b="1" i="0" kern="1200" err="1">
                <a:solidFill>
                  <a:schemeClr val="tx1"/>
                </a:solidFill>
                <a:effectLst/>
                <a:latin typeface="+mn-lt"/>
                <a:ea typeface="+mn-ea"/>
                <a:cs typeface="+mn-cs"/>
              </a:rPr>
              <a:t>Edges</a:t>
            </a:r>
            <a:r>
              <a:rPr lang="en-US" sz="1200" b="0" i="0" kern="1200">
                <a:solidFill>
                  <a:schemeClr val="tx1"/>
                </a:solidFill>
                <a:effectLst/>
                <a:latin typeface="+mn-lt"/>
                <a:ea typeface="+mn-ea"/>
                <a:cs typeface="+mn-cs"/>
              </a:rPr>
              <a:t> typically occur on the boundary between two different regions in an image.</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1</a:t>
            </a:fld>
            <a:endParaRPr lang="en-US"/>
          </a:p>
        </p:txBody>
      </p:sp>
    </p:spTree>
    <p:extLst>
      <p:ext uri="{BB962C8B-B14F-4D97-AF65-F5344CB8AC3E}">
        <p14:creationId xmlns:p14="http://schemas.microsoft.com/office/powerpoint/2010/main" val="140478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Hubel and Wiesel started out by trying to get neurons in the visual cortex to respond to traditional visual stimuli such as dots. They had little success. No matter the size or position of the circles, their neurons just couldn’t care less. Then one day while they were recording from yet another stubbornly silent neuron, it suddenly started firing like crazy as they changed the projection slide that they were using to present the stimuli. Turns out, the cell was responding to the edge of the slide. That’s when Hubel and Wiesel discovered that there are cells specialized for detecting lines—a basic feature of the visual world. </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35</a:t>
            </a:fld>
            <a:endParaRPr lang="en-US"/>
          </a:p>
        </p:txBody>
      </p:sp>
    </p:spTree>
    <p:extLst>
      <p:ext uri="{BB962C8B-B14F-4D97-AF65-F5344CB8AC3E}">
        <p14:creationId xmlns:p14="http://schemas.microsoft.com/office/powerpoint/2010/main" val="11815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Part-deleted</a:t>
            </a:r>
            <a:r>
              <a:rPr lang="en-US" sz="1200" b="0" i="0" kern="1200">
                <a:solidFill>
                  <a:schemeClr val="tx1"/>
                </a:solidFill>
                <a:effectLst/>
                <a:latin typeface="+mn-lt"/>
                <a:ea typeface="+mn-ea"/>
                <a:cs typeface="+mn-cs"/>
              </a:rPr>
              <a:t> complementary images were created by deleting approximately half the components from each image. In this way each complementary images contained about 50% of the original contour. Put together the two complementary images would reproduce the intact line drawing. A same name, different exemplar image was also created (right column) to assess non-visual priming in a naming experiment (</a:t>
            </a:r>
            <a:r>
              <a:rPr lang="en-US" sz="1200" b="0" i="0" kern="1200" err="1">
                <a:solidFill>
                  <a:schemeClr val="tx1"/>
                </a:solidFill>
                <a:effectLst/>
                <a:latin typeface="+mn-lt"/>
                <a:ea typeface="+mn-ea"/>
                <a:cs typeface="+mn-cs"/>
              </a:rPr>
              <a:t>Biederman</a:t>
            </a:r>
            <a:r>
              <a:rPr lang="en-US" sz="1200" b="0" i="0" kern="1200">
                <a:solidFill>
                  <a:schemeClr val="tx1"/>
                </a:solidFill>
                <a:effectLst/>
                <a:latin typeface="+mn-lt"/>
                <a:ea typeface="+mn-ea"/>
                <a:cs typeface="+mn-cs"/>
              </a:rPr>
              <a:t> and Cooper, 1991).</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Performance of human subjects on identical and complement images was strikingly different indicating that complementary part-deleted image pairs were</a:t>
            </a:r>
            <a:r>
              <a:rPr lang="en-US" sz="1200" b="1" i="0" kern="1200">
                <a:solidFill>
                  <a:schemeClr val="tx1"/>
                </a:solidFill>
                <a:effectLst/>
                <a:latin typeface="+mn-lt"/>
                <a:ea typeface="+mn-ea"/>
                <a:cs typeface="+mn-cs"/>
              </a:rPr>
              <a:t> not equivalent to each other</a:t>
            </a:r>
            <a:r>
              <a:rPr lang="en-US" sz="1200" b="0" i="0" kern="1200">
                <a:solidFill>
                  <a:schemeClr val="tx1"/>
                </a:solidFill>
                <a:effectLst/>
                <a:latin typeface="+mn-lt"/>
                <a:ea typeface="+mn-ea"/>
                <a:cs typeface="+mn-cs"/>
              </a:rPr>
              <a:t> for human observers. In fact, the complement image was perceived as if it were a different exemplar of the same category.</a:t>
            </a:r>
          </a:p>
          <a:p>
            <a:r>
              <a:rPr lang="en-US"/>
              <a:t/>
            </a:r>
            <a:br>
              <a:rPr lang="en-US"/>
            </a:b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36</a:t>
            </a:fld>
            <a:endParaRPr lang="en-US"/>
          </a:p>
        </p:txBody>
      </p:sp>
    </p:spTree>
    <p:extLst>
      <p:ext uri="{BB962C8B-B14F-4D97-AF65-F5344CB8AC3E}">
        <p14:creationId xmlns:p14="http://schemas.microsoft.com/office/powerpoint/2010/main" val="1632853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They collected fMRI data while participants viewed photographs and line drawings of beaches, city streets, forests, highways, mountains, and offices. Despite the marked difference in scene statistics, we were able to decode scene category from fMRI data for line drawings just as well as from activity for color photographs,</a:t>
            </a:r>
          </a:p>
          <a:p>
            <a:endParaRPr lang="en-US"/>
          </a:p>
          <a:p>
            <a:r>
              <a:rPr lang="en-US"/>
              <a:t>global scene structure, which is preserved in line drawings, plays an integral part in representing scene categories</a:t>
            </a:r>
          </a:p>
        </p:txBody>
      </p:sp>
      <p:sp>
        <p:nvSpPr>
          <p:cNvPr id="4" name="Slide Number Placeholder 3"/>
          <p:cNvSpPr>
            <a:spLocks noGrp="1"/>
          </p:cNvSpPr>
          <p:nvPr>
            <p:ph type="sldNum" sz="quarter" idx="10"/>
          </p:nvPr>
        </p:nvSpPr>
        <p:spPr/>
        <p:txBody>
          <a:bodyPr/>
          <a:lstStyle/>
          <a:p>
            <a:fld id="{2673916B-D2F7-E340-96C7-8D932FD23B54}" type="slidenum">
              <a:rPr lang="en-US" smtClean="0"/>
              <a:pPr/>
              <a:t>37</a:t>
            </a:fld>
            <a:endParaRPr lang="en-US"/>
          </a:p>
        </p:txBody>
      </p:sp>
    </p:spTree>
    <p:extLst>
      <p:ext uri="{BB962C8B-B14F-4D97-AF65-F5344CB8AC3E}">
        <p14:creationId xmlns:p14="http://schemas.microsoft.com/office/powerpoint/2010/main" val="534588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233C0BDA-F529-486F-81C2-A078D397234D}" type="slidenum">
              <a:rPr lang="en-US" sz="1100"/>
              <a:pPr/>
              <a:t>38</a:t>
            </a:fld>
            <a:endParaRPr lang="en-US" sz="11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607291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ED9F47C9-379C-4F6D-A2A6-E5A3EDA62604}" type="slidenum">
              <a:rPr lang="en-US" sz="1100"/>
              <a:pPr/>
              <a:t>66</a:t>
            </a:fld>
            <a:endParaRPr lang="en-US" sz="11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913899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438ED096-7789-4133-BFC7-EBE092DEBBD1}" type="slidenum">
              <a:rPr lang="en-US" sz="1100"/>
              <a:pPr/>
              <a:t>67</a:t>
            </a:fld>
            <a:endParaRPr lang="en-US" sz="1100"/>
          </a:p>
        </p:txBody>
      </p:sp>
      <p:sp>
        <p:nvSpPr>
          <p:cNvPr id="36867" name="Rectangle 2"/>
          <p:cNvSpPr>
            <a:spLocks noGrp="1" noRot="1" noChangeAspect="1" noChangeArrowheads="1" noTextEdit="1"/>
          </p:cNvSpPr>
          <p:nvPr>
            <p:ph type="sldImg"/>
          </p:nvPr>
        </p:nvSpPr>
        <p:spPr>
          <a:xfrm>
            <a:off x="1252538" y="717550"/>
            <a:ext cx="4779962" cy="3584575"/>
          </a:xfrm>
          <a:ln/>
        </p:spPr>
      </p:sp>
      <p:sp>
        <p:nvSpPr>
          <p:cNvPr id="36868" name="Rectangle 3"/>
          <p:cNvSpPr>
            <a:spLocks noGrp="1" noChangeArrowheads="1"/>
          </p:cNvSpPr>
          <p:nvPr>
            <p:ph type="body" idx="1"/>
          </p:nvPr>
        </p:nvSpPr>
        <p:spPr>
          <a:xfrm>
            <a:off x="949324" y="4540252"/>
            <a:ext cx="5384800" cy="43799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give definition of partial derivative:  lim h-&gt;0 [f(x+h,y) – f(x,y)]/h</a:t>
            </a:r>
          </a:p>
        </p:txBody>
      </p:sp>
    </p:spTree>
    <p:extLst>
      <p:ext uri="{BB962C8B-B14F-4D97-AF65-F5344CB8AC3E}">
        <p14:creationId xmlns:p14="http://schemas.microsoft.com/office/powerpoint/2010/main" val="1901638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E5B6227C-3339-488B-8C7D-631526373070}" type="slidenum">
              <a:rPr lang="en-US" sz="1100"/>
              <a:pPr/>
              <a:t>68</a:t>
            </a:fld>
            <a:endParaRPr lang="en-US" sz="11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986685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6A166ABE-6BD2-49DF-BC73-88639CF9E396}" type="slidenum">
              <a:rPr lang="en-US" sz="1100"/>
              <a:pPr/>
              <a:t>70</a:t>
            </a:fld>
            <a:endParaRPr lang="en-US" sz="1100"/>
          </a:p>
        </p:txBody>
      </p:sp>
      <p:sp>
        <p:nvSpPr>
          <p:cNvPr id="40963" name="Rectangle 2"/>
          <p:cNvSpPr>
            <a:spLocks noGrp="1" noRot="1" noChangeAspect="1" noChangeArrowheads="1" noTextEdit="1"/>
          </p:cNvSpPr>
          <p:nvPr>
            <p:ph type="sldImg"/>
          </p:nvPr>
        </p:nvSpPr>
        <p:spPr>
          <a:xfrm>
            <a:off x="1252538" y="717550"/>
            <a:ext cx="4779962" cy="3584575"/>
          </a:xfrm>
          <a:ln/>
        </p:spPr>
      </p:sp>
      <p:sp>
        <p:nvSpPr>
          <p:cNvPr id="40964" name="Rectangle 3"/>
          <p:cNvSpPr>
            <a:spLocks noGrp="1" noChangeArrowheads="1"/>
          </p:cNvSpPr>
          <p:nvPr>
            <p:ph type="body" idx="1"/>
          </p:nvPr>
        </p:nvSpPr>
        <p:spPr>
          <a:xfrm>
            <a:off x="949324" y="4540252"/>
            <a:ext cx="5384800" cy="43799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How to fix?</a:t>
            </a:r>
          </a:p>
        </p:txBody>
      </p:sp>
    </p:spTree>
    <p:extLst>
      <p:ext uri="{BB962C8B-B14F-4D97-AF65-F5344CB8AC3E}">
        <p14:creationId xmlns:p14="http://schemas.microsoft.com/office/powerpoint/2010/main" val="1143538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6A166ABE-6BD2-49DF-BC73-88639CF9E396}" type="slidenum">
              <a:rPr lang="en-US" sz="1100"/>
              <a:pPr/>
              <a:t>71</a:t>
            </a:fld>
            <a:endParaRPr lang="en-US" sz="1100"/>
          </a:p>
        </p:txBody>
      </p:sp>
      <p:sp>
        <p:nvSpPr>
          <p:cNvPr id="40963" name="Rectangle 2"/>
          <p:cNvSpPr>
            <a:spLocks noGrp="1" noRot="1" noChangeAspect="1" noChangeArrowheads="1" noTextEdit="1"/>
          </p:cNvSpPr>
          <p:nvPr>
            <p:ph type="sldImg"/>
          </p:nvPr>
        </p:nvSpPr>
        <p:spPr>
          <a:xfrm>
            <a:off x="1252538" y="717550"/>
            <a:ext cx="4779962" cy="3584575"/>
          </a:xfrm>
          <a:ln/>
        </p:spPr>
      </p:sp>
      <p:sp>
        <p:nvSpPr>
          <p:cNvPr id="40964" name="Rectangle 3"/>
          <p:cNvSpPr>
            <a:spLocks noGrp="1" noChangeArrowheads="1"/>
          </p:cNvSpPr>
          <p:nvPr>
            <p:ph type="body" idx="1"/>
          </p:nvPr>
        </p:nvSpPr>
        <p:spPr>
          <a:xfrm>
            <a:off x="949324" y="4540252"/>
            <a:ext cx="5384800" cy="43799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How to fix?</a:t>
            </a:r>
          </a:p>
        </p:txBody>
      </p:sp>
    </p:spTree>
    <p:extLst>
      <p:ext uri="{BB962C8B-B14F-4D97-AF65-F5344CB8AC3E}">
        <p14:creationId xmlns:p14="http://schemas.microsoft.com/office/powerpoint/2010/main" val="190259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A934D010-DD26-4A06-9C86-77AA2146DCD7}" type="slidenum">
              <a:rPr lang="en-US" sz="1100"/>
              <a:pPr/>
              <a:t>72</a:t>
            </a:fld>
            <a:endParaRPr lang="en-US" sz="110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xfrm>
            <a:off x="974726" y="4560891"/>
            <a:ext cx="5365750" cy="431958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627353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Moving average</a:t>
            </a:r>
            <a:r>
              <a:rPr lang="en-US" baseline="0"/>
              <a:t> is an example of a linear filter.</a:t>
            </a:r>
          </a:p>
          <a:p>
            <a:endParaRPr lang="en-US" baseline="0"/>
          </a:p>
          <a:p>
            <a:r>
              <a:rPr lang="en-US" baseline="0"/>
              <a:t>Here a more general definition.</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3</a:t>
            </a:fld>
            <a:endParaRPr lang="en-US"/>
          </a:p>
        </p:txBody>
      </p:sp>
    </p:spTree>
    <p:extLst>
      <p:ext uri="{BB962C8B-B14F-4D97-AF65-F5344CB8AC3E}">
        <p14:creationId xmlns:p14="http://schemas.microsoft.com/office/powerpoint/2010/main" val="2060147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01E7F72B-0292-4F42-91AC-B3C54BAFBCA8}" type="slidenum">
              <a:rPr lang="en-US" sz="1100"/>
              <a:pPr/>
              <a:t>73</a:t>
            </a:fld>
            <a:endParaRPr lang="en-US" sz="11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974726" y="4560891"/>
            <a:ext cx="5365750" cy="431958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583386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A38539DF-CD0A-4231-9026-A17E53EB9AEB}" type="slidenum">
              <a:rPr lang="en-US" sz="1100"/>
              <a:pPr/>
              <a:t>76</a:t>
            </a:fld>
            <a:endParaRPr lang="en-US" sz="1100"/>
          </a:p>
        </p:txBody>
      </p:sp>
      <p:sp>
        <p:nvSpPr>
          <p:cNvPr id="44035" name="Rectangle 2"/>
          <p:cNvSpPr>
            <a:spLocks noGrp="1" noRot="1" noChangeAspect="1" noChangeArrowheads="1" noTextEdit="1"/>
          </p:cNvSpPr>
          <p:nvPr>
            <p:ph type="sldImg"/>
          </p:nvPr>
        </p:nvSpPr>
        <p:spPr>
          <a:xfrm>
            <a:off x="1252538" y="717550"/>
            <a:ext cx="4779962" cy="3584575"/>
          </a:xfrm>
          <a:ln/>
        </p:spPr>
      </p:sp>
      <p:sp>
        <p:nvSpPr>
          <p:cNvPr id="44036" name="Rectangle 3"/>
          <p:cNvSpPr>
            <a:spLocks noGrp="1" noChangeArrowheads="1"/>
          </p:cNvSpPr>
          <p:nvPr>
            <p:ph type="body" idx="1"/>
          </p:nvPr>
        </p:nvSpPr>
        <p:spPr>
          <a:xfrm>
            <a:off x="949324" y="4540252"/>
            <a:ext cx="5384800" cy="43799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717821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7478FB2F-77C9-4BD4-95C2-D2A899B7DBF8}" type="slidenum">
              <a:rPr lang="en-US" sz="1100"/>
              <a:pPr/>
              <a:t>77</a:t>
            </a:fld>
            <a:endParaRPr lang="en-US" sz="1100"/>
          </a:p>
        </p:txBody>
      </p:sp>
      <p:sp>
        <p:nvSpPr>
          <p:cNvPr id="45059" name="Rectangle 2"/>
          <p:cNvSpPr>
            <a:spLocks noGrp="1" noRot="1" noChangeAspect="1" noChangeArrowheads="1" noTextEdit="1"/>
          </p:cNvSpPr>
          <p:nvPr>
            <p:ph type="sldImg"/>
          </p:nvPr>
        </p:nvSpPr>
        <p:spPr>
          <a:xfrm>
            <a:off x="1252538" y="717550"/>
            <a:ext cx="4779962" cy="3584575"/>
          </a:xfrm>
          <a:ln/>
        </p:spPr>
      </p:sp>
      <p:sp>
        <p:nvSpPr>
          <p:cNvPr id="45060" name="Rectangle 3"/>
          <p:cNvSpPr>
            <a:spLocks noGrp="1" noChangeArrowheads="1"/>
          </p:cNvSpPr>
          <p:nvPr>
            <p:ph type="body" idx="1"/>
          </p:nvPr>
        </p:nvSpPr>
        <p:spPr>
          <a:xfrm>
            <a:off x="949324" y="4540252"/>
            <a:ext cx="5384800" cy="43799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659380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B8E46981-DF34-4C78-9207-EEF04578BAFA}" type="slidenum">
              <a:rPr lang="en-US" sz="1100"/>
              <a:pPr/>
              <a:t>78</a:t>
            </a:fld>
            <a:endParaRPr lang="en-US" sz="11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186108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1EBFFB0A-74E9-4770-81BA-4CCB1AC8EF6B}" type="slidenum">
              <a:rPr lang="en-US" sz="1100"/>
              <a:pPr/>
              <a:t>79</a:t>
            </a:fld>
            <a:endParaRPr lang="en-US" sz="11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986398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1EBFFB0A-74E9-4770-81BA-4CCB1AC8EF6B}" type="slidenum">
              <a:rPr lang="en-US" sz="1100"/>
              <a:pPr/>
              <a:t>80</a:t>
            </a:fld>
            <a:endParaRPr lang="en-US" sz="11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10052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1EB0CBBE-DA2D-4601-A976-78864C109024}" type="slidenum">
              <a:rPr lang="en-US" sz="1100"/>
              <a:pPr/>
              <a:t>81</a:t>
            </a:fld>
            <a:endParaRPr lang="en-US" sz="11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6" y="4560891"/>
            <a:ext cx="5365750" cy="431958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6193678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A2ED90C5-33D0-4C3E-8D6C-D9BA1DF913C4}" type="slidenum">
              <a:rPr lang="en-US" sz="1100"/>
              <a:pPr/>
              <a:t>82</a:t>
            </a:fld>
            <a:endParaRPr lang="en-US" sz="11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149346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A2ED90C5-33D0-4C3E-8D6C-D9BA1DF913C4}" type="slidenum">
              <a:rPr lang="en-US" sz="1100"/>
              <a:pPr/>
              <a:t>83</a:t>
            </a:fld>
            <a:endParaRPr lang="en-US" sz="11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534189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A2ED90C5-33D0-4C3E-8D6C-D9BA1DF913C4}" type="slidenum">
              <a:rPr lang="en-US" sz="1100"/>
              <a:pPr/>
              <a:t>84</a:t>
            </a:fld>
            <a:endParaRPr lang="en-US" sz="11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132005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LSI</a:t>
            </a:r>
            <a:r>
              <a:rPr lang="en-US" baseline="0"/>
              <a:t> systems can be characterized by the impulse response.</a:t>
            </a:r>
          </a:p>
          <a:p>
            <a:endParaRPr lang="en-US" baseline="0"/>
          </a:p>
          <a:p>
            <a:r>
              <a:rPr lang="en-US" baseline="0"/>
              <a:t>\delta_2 is the impulse (an image with 1 pixel =1, all the rest =0)</a:t>
            </a:r>
          </a:p>
          <a:p>
            <a:endParaRPr lang="en-US" baseline="0"/>
          </a:p>
          <a:p>
            <a:r>
              <a:rPr lang="en-US" baseline="0"/>
              <a:t>h is the response</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5</a:t>
            </a:fld>
            <a:endParaRPr lang="en-US"/>
          </a:p>
        </p:txBody>
      </p:sp>
    </p:spTree>
    <p:extLst>
      <p:ext uri="{BB962C8B-B14F-4D97-AF65-F5344CB8AC3E}">
        <p14:creationId xmlns:p14="http://schemas.microsoft.com/office/powerpoint/2010/main" val="611643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Gradient</a:t>
            </a:r>
            <a:r>
              <a:rPr lang="en-US" baseline="0"/>
              <a:t> is a vector!</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88</a:t>
            </a:fld>
            <a:endParaRPr lang="en-US"/>
          </a:p>
        </p:txBody>
      </p:sp>
    </p:spTree>
    <p:extLst>
      <p:ext uri="{BB962C8B-B14F-4D97-AF65-F5344CB8AC3E}">
        <p14:creationId xmlns:p14="http://schemas.microsoft.com/office/powerpoint/2010/main" val="11044357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a:t>
            </a:r>
            <a:r>
              <a:rPr lang="en-US" baseline="0"/>
              <a:t> can threshold the gradient map, and choose edges to be the pixels above T.</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89</a:t>
            </a:fld>
            <a:endParaRPr lang="en-US"/>
          </a:p>
        </p:txBody>
      </p:sp>
    </p:spTree>
    <p:extLst>
      <p:ext uri="{BB962C8B-B14F-4D97-AF65-F5344CB8AC3E}">
        <p14:creationId xmlns:p14="http://schemas.microsoft.com/office/powerpoint/2010/main" val="4178800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Thresholding is….</a:t>
            </a:r>
          </a:p>
        </p:txBody>
      </p:sp>
      <p:sp>
        <p:nvSpPr>
          <p:cNvPr id="4" name="Slide Number Placeholder 3"/>
          <p:cNvSpPr>
            <a:spLocks noGrp="1"/>
          </p:cNvSpPr>
          <p:nvPr>
            <p:ph type="sldNum" sz="quarter" idx="10"/>
          </p:nvPr>
        </p:nvSpPr>
        <p:spPr/>
        <p:txBody>
          <a:bodyPr/>
          <a:lstStyle/>
          <a:p>
            <a:fld id="{2673916B-D2F7-E340-96C7-8D932FD23B54}" type="slidenum">
              <a:rPr lang="en-US" smtClean="0"/>
              <a:pPr/>
              <a:t>90</a:t>
            </a:fld>
            <a:endParaRPr lang="en-US"/>
          </a:p>
        </p:txBody>
      </p:sp>
    </p:spTree>
    <p:extLst>
      <p:ext uri="{BB962C8B-B14F-4D97-AF65-F5344CB8AC3E}">
        <p14:creationId xmlns:p14="http://schemas.microsoft.com/office/powerpoint/2010/main" val="1128571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2114968F-DC68-4B32-B7F8-1F28DA0D378C}" type="slidenum">
              <a:rPr lang="en-US" sz="1100"/>
              <a:pPr/>
              <a:t>92</a:t>
            </a:fld>
            <a:endParaRPr lang="en-US" sz="110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574057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FC646B74-8CA7-4FBB-A79F-4BDDD296EF2E}" type="slidenum">
              <a:rPr lang="en-US" sz="1100"/>
              <a:pPr/>
              <a:t>94</a:t>
            </a:fld>
            <a:endParaRPr lang="en-US" sz="1100"/>
          </a:p>
        </p:txBody>
      </p:sp>
      <p:sp>
        <p:nvSpPr>
          <p:cNvPr id="53251" name="Rectangle 2"/>
          <p:cNvSpPr>
            <a:spLocks noGrp="1" noRot="1" noChangeAspect="1" noChangeArrowheads="1" noTextEdit="1"/>
          </p:cNvSpPr>
          <p:nvPr>
            <p:ph type="sldImg"/>
          </p:nvPr>
        </p:nvSpPr>
        <p:spPr>
          <a:xfrm>
            <a:off x="1252538" y="717550"/>
            <a:ext cx="4779962" cy="3584575"/>
          </a:xfrm>
          <a:ln/>
        </p:spPr>
      </p:sp>
      <p:sp>
        <p:nvSpPr>
          <p:cNvPr id="53252" name="Rectangle 3"/>
          <p:cNvSpPr>
            <a:spLocks noGrp="1" noChangeArrowheads="1"/>
          </p:cNvSpPr>
          <p:nvPr>
            <p:ph type="body" idx="1"/>
          </p:nvPr>
        </p:nvSpPr>
        <p:spPr>
          <a:xfrm>
            <a:off x="949324" y="4540252"/>
            <a:ext cx="5384800" cy="43799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7738121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85372" indent="-302066" eaLnBrk="0" hangingPunct="0">
              <a:defRPr>
                <a:solidFill>
                  <a:schemeClr val="tx1"/>
                </a:solidFill>
                <a:latin typeface="Arial" charset="0"/>
                <a:ea typeface="Arial" charset="0"/>
                <a:cs typeface="Arial" charset="0"/>
              </a:defRPr>
            </a:lvl2pPr>
            <a:lvl3pPr marL="1208265" indent="-241653" eaLnBrk="0" hangingPunct="0">
              <a:defRPr>
                <a:solidFill>
                  <a:schemeClr val="tx1"/>
                </a:solidFill>
                <a:latin typeface="Arial" charset="0"/>
                <a:ea typeface="Arial" charset="0"/>
                <a:cs typeface="Arial" charset="0"/>
              </a:defRPr>
            </a:lvl3pPr>
            <a:lvl4pPr marL="1691571" indent="-241653" eaLnBrk="0" hangingPunct="0">
              <a:defRPr>
                <a:solidFill>
                  <a:schemeClr val="tx1"/>
                </a:solidFill>
                <a:latin typeface="Arial" charset="0"/>
                <a:ea typeface="Arial" charset="0"/>
                <a:cs typeface="Arial" charset="0"/>
              </a:defRPr>
            </a:lvl4pPr>
            <a:lvl5pPr marL="2174878" indent="-241653" eaLnBrk="0" hangingPunct="0">
              <a:defRPr>
                <a:solidFill>
                  <a:schemeClr val="tx1"/>
                </a:solidFill>
                <a:latin typeface="Arial" charset="0"/>
                <a:ea typeface="Arial" charset="0"/>
                <a:cs typeface="Arial" charset="0"/>
              </a:defRPr>
            </a:lvl5pPr>
            <a:lvl6pPr marL="2658184" indent="-241653" eaLnBrk="0" fontAlgn="base" hangingPunct="0">
              <a:spcBef>
                <a:spcPct val="0"/>
              </a:spcBef>
              <a:spcAft>
                <a:spcPct val="0"/>
              </a:spcAft>
              <a:defRPr>
                <a:solidFill>
                  <a:schemeClr val="tx1"/>
                </a:solidFill>
                <a:latin typeface="Arial" charset="0"/>
                <a:ea typeface="Arial" charset="0"/>
                <a:cs typeface="Arial" charset="0"/>
              </a:defRPr>
            </a:lvl6pPr>
            <a:lvl7pPr marL="3141490" indent="-241653" eaLnBrk="0" fontAlgn="base" hangingPunct="0">
              <a:spcBef>
                <a:spcPct val="0"/>
              </a:spcBef>
              <a:spcAft>
                <a:spcPct val="0"/>
              </a:spcAft>
              <a:defRPr>
                <a:solidFill>
                  <a:schemeClr val="tx1"/>
                </a:solidFill>
                <a:latin typeface="Arial" charset="0"/>
                <a:ea typeface="Arial" charset="0"/>
                <a:cs typeface="Arial" charset="0"/>
              </a:defRPr>
            </a:lvl7pPr>
            <a:lvl8pPr marL="3624796" indent="-241653" eaLnBrk="0" fontAlgn="base" hangingPunct="0">
              <a:spcBef>
                <a:spcPct val="0"/>
              </a:spcBef>
              <a:spcAft>
                <a:spcPct val="0"/>
              </a:spcAft>
              <a:defRPr>
                <a:solidFill>
                  <a:schemeClr val="tx1"/>
                </a:solidFill>
                <a:latin typeface="Arial" charset="0"/>
                <a:ea typeface="Arial" charset="0"/>
                <a:cs typeface="Arial" charset="0"/>
              </a:defRPr>
            </a:lvl8pPr>
            <a:lvl9pPr marL="4108102" indent="-241653"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58D19BF-BFAB-B14E-8C94-6A496A920FB4}" type="slidenum">
              <a:rPr lang="en-US">
                <a:latin typeface="Calibri" charset="0"/>
              </a:rPr>
              <a:pPr eaLnBrk="1" hangingPunct="1"/>
              <a:t>95</a:t>
            </a:fld>
            <a:endParaRPr lang="en-US">
              <a:latin typeface="Calibri" charset="0"/>
            </a:endParaRPr>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Calibri" charset="0"/>
            </a:endParaRPr>
          </a:p>
        </p:txBody>
      </p:sp>
    </p:spTree>
    <p:extLst>
      <p:ext uri="{BB962C8B-B14F-4D97-AF65-F5344CB8AC3E}">
        <p14:creationId xmlns:p14="http://schemas.microsoft.com/office/powerpoint/2010/main" val="10930526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Gives angle</a:t>
            </a:r>
            <a:r>
              <a:rPr lang="en-US" baseline="0"/>
              <a:t> perpendicular to the edge.</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97</a:t>
            </a:fld>
            <a:endParaRPr lang="en-US"/>
          </a:p>
        </p:txBody>
      </p:sp>
    </p:spTree>
    <p:extLst>
      <p:ext uri="{BB962C8B-B14F-4D97-AF65-F5344CB8AC3E}">
        <p14:creationId xmlns:p14="http://schemas.microsoft.com/office/powerpoint/2010/main" val="6490736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99</a:t>
            </a:fld>
            <a:endParaRPr lang="en-US"/>
          </a:p>
        </p:txBody>
      </p:sp>
    </p:spTree>
    <p:extLst>
      <p:ext uri="{BB962C8B-B14F-4D97-AF65-F5344CB8AC3E}">
        <p14:creationId xmlns:p14="http://schemas.microsoft.com/office/powerpoint/2010/main" val="7265576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3A8C356A-B9D5-4326-B32A-94492D9966EE}" type="slidenum">
              <a:rPr lang="en-US" sz="1100"/>
              <a:pPr/>
              <a:t>103</a:t>
            </a:fld>
            <a:endParaRPr lang="en-US" sz="11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74726" y="4560891"/>
            <a:ext cx="5365750" cy="431958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A more advanced version looks beyond</a:t>
            </a:r>
            <a:r>
              <a:rPr lang="en-US" baseline="0"/>
              <a:t> 8 directions…</a:t>
            </a:r>
            <a:endParaRPr lang="en-US"/>
          </a:p>
        </p:txBody>
      </p:sp>
    </p:spTree>
    <p:extLst>
      <p:ext uri="{BB962C8B-B14F-4D97-AF65-F5344CB8AC3E}">
        <p14:creationId xmlns:p14="http://schemas.microsoft.com/office/powerpoint/2010/main" val="14875385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1252538" y="717550"/>
            <a:ext cx="4779962" cy="3584575"/>
          </a:xfrm>
          <a:ln/>
        </p:spPr>
      </p:sp>
      <p:sp>
        <p:nvSpPr>
          <p:cNvPr id="59395" name="Rectangle 3"/>
          <p:cNvSpPr>
            <a:spLocks noGrp="1" noChangeArrowheads="1"/>
          </p:cNvSpPr>
          <p:nvPr>
            <p:ph type="body" idx="1"/>
          </p:nvPr>
        </p:nvSpPr>
        <p:spPr>
          <a:xfrm>
            <a:off x="949324" y="4540252"/>
            <a:ext cx="5384800" cy="43799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smtClean="0"/>
              <a:t>Breadth first</a:t>
            </a:r>
            <a:r>
              <a:rPr lang="en-US" baseline="0" dirty="0" smtClean="0"/>
              <a:t> search in the homework.</a:t>
            </a:r>
            <a:endParaRPr lang="en-US" dirty="0"/>
          </a:p>
        </p:txBody>
      </p:sp>
    </p:spTree>
    <p:extLst>
      <p:ext uri="{BB962C8B-B14F-4D97-AF65-F5344CB8AC3E}">
        <p14:creationId xmlns:p14="http://schemas.microsoft.com/office/powerpoint/2010/main" val="649359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Equation is about the same.</a:t>
            </a:r>
          </a:p>
          <a:p>
            <a:r>
              <a:rPr lang="en-US"/>
              <a:t>Difference is with the complex</a:t>
            </a:r>
            <a:r>
              <a:rPr lang="en-US" baseline="0"/>
              <a:t> conjugate)</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20</a:t>
            </a:fld>
            <a:endParaRPr lang="en-US"/>
          </a:p>
        </p:txBody>
      </p:sp>
    </p:spTree>
    <p:extLst>
      <p:ext uri="{BB962C8B-B14F-4D97-AF65-F5344CB8AC3E}">
        <p14:creationId xmlns:p14="http://schemas.microsoft.com/office/powerpoint/2010/main" val="1357891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85372" indent="-302066" eaLnBrk="0" hangingPunct="0">
              <a:defRPr>
                <a:solidFill>
                  <a:schemeClr val="tx1"/>
                </a:solidFill>
                <a:latin typeface="Arial" charset="0"/>
                <a:ea typeface="Arial" charset="0"/>
                <a:cs typeface="Arial" charset="0"/>
              </a:defRPr>
            </a:lvl2pPr>
            <a:lvl3pPr marL="1208265" indent="-241653" eaLnBrk="0" hangingPunct="0">
              <a:defRPr>
                <a:solidFill>
                  <a:schemeClr val="tx1"/>
                </a:solidFill>
                <a:latin typeface="Arial" charset="0"/>
                <a:ea typeface="Arial" charset="0"/>
                <a:cs typeface="Arial" charset="0"/>
              </a:defRPr>
            </a:lvl3pPr>
            <a:lvl4pPr marL="1691571" indent="-241653" eaLnBrk="0" hangingPunct="0">
              <a:defRPr>
                <a:solidFill>
                  <a:schemeClr val="tx1"/>
                </a:solidFill>
                <a:latin typeface="Arial" charset="0"/>
                <a:ea typeface="Arial" charset="0"/>
                <a:cs typeface="Arial" charset="0"/>
              </a:defRPr>
            </a:lvl4pPr>
            <a:lvl5pPr marL="2174878" indent="-241653" eaLnBrk="0" hangingPunct="0">
              <a:defRPr>
                <a:solidFill>
                  <a:schemeClr val="tx1"/>
                </a:solidFill>
                <a:latin typeface="Arial" charset="0"/>
                <a:ea typeface="Arial" charset="0"/>
                <a:cs typeface="Arial" charset="0"/>
              </a:defRPr>
            </a:lvl5pPr>
            <a:lvl6pPr marL="2658184" indent="-241653" eaLnBrk="0" fontAlgn="base" hangingPunct="0">
              <a:spcBef>
                <a:spcPct val="0"/>
              </a:spcBef>
              <a:spcAft>
                <a:spcPct val="0"/>
              </a:spcAft>
              <a:defRPr>
                <a:solidFill>
                  <a:schemeClr val="tx1"/>
                </a:solidFill>
                <a:latin typeface="Arial" charset="0"/>
                <a:ea typeface="Arial" charset="0"/>
                <a:cs typeface="Arial" charset="0"/>
              </a:defRPr>
            </a:lvl6pPr>
            <a:lvl7pPr marL="3141490" indent="-241653" eaLnBrk="0" fontAlgn="base" hangingPunct="0">
              <a:spcBef>
                <a:spcPct val="0"/>
              </a:spcBef>
              <a:spcAft>
                <a:spcPct val="0"/>
              </a:spcAft>
              <a:defRPr>
                <a:solidFill>
                  <a:schemeClr val="tx1"/>
                </a:solidFill>
                <a:latin typeface="Arial" charset="0"/>
                <a:ea typeface="Arial" charset="0"/>
                <a:cs typeface="Arial" charset="0"/>
              </a:defRPr>
            </a:lvl7pPr>
            <a:lvl8pPr marL="3624796" indent="-241653" eaLnBrk="0" fontAlgn="base" hangingPunct="0">
              <a:spcBef>
                <a:spcPct val="0"/>
              </a:spcBef>
              <a:spcAft>
                <a:spcPct val="0"/>
              </a:spcAft>
              <a:defRPr>
                <a:solidFill>
                  <a:schemeClr val="tx1"/>
                </a:solidFill>
                <a:latin typeface="Arial" charset="0"/>
                <a:ea typeface="Arial" charset="0"/>
                <a:cs typeface="Arial" charset="0"/>
              </a:defRPr>
            </a:lvl8pPr>
            <a:lvl9pPr marL="4108102" indent="-241653"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8BA4523-FF67-F448-B8AD-AAF7B5FE6F01}" type="slidenum">
              <a:rPr lang="en-US">
                <a:latin typeface="Calibri" charset="0"/>
              </a:rPr>
              <a:pPr eaLnBrk="1" hangingPunct="1"/>
              <a:t>111</a:t>
            </a:fld>
            <a:endParaRPr lang="en-US">
              <a:latin typeface="Calibri" charset="0"/>
            </a:endParaRPr>
          </a:p>
        </p:txBody>
      </p:sp>
      <p:sp>
        <p:nvSpPr>
          <p:cNvPr id="77827"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7828"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Calibri" charset="0"/>
            </a:endParaRPr>
          </a:p>
        </p:txBody>
      </p:sp>
    </p:spTree>
    <p:extLst>
      <p:ext uri="{BB962C8B-B14F-4D97-AF65-F5344CB8AC3E}">
        <p14:creationId xmlns:p14="http://schemas.microsoft.com/office/powerpoint/2010/main" val="2755418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E7A792BC-1408-4CD8-89AE-33F4DC7CDCA0}" type="slidenum">
              <a:rPr lang="en-US" sz="1100"/>
              <a:pPr/>
              <a:t>112</a:t>
            </a:fld>
            <a:endParaRPr lang="en-US" sz="1100"/>
          </a:p>
        </p:txBody>
      </p:sp>
      <p:sp>
        <p:nvSpPr>
          <p:cNvPr id="61443" name="Rectangle 2"/>
          <p:cNvSpPr>
            <a:spLocks noGrp="1" noRot="1" noChangeAspect="1" noChangeArrowheads="1" noTextEdit="1"/>
          </p:cNvSpPr>
          <p:nvPr>
            <p:ph type="sldImg"/>
          </p:nvPr>
        </p:nvSpPr>
        <p:spPr>
          <a:xfrm>
            <a:off x="1252538" y="717550"/>
            <a:ext cx="4779962" cy="3584575"/>
          </a:xfrm>
          <a:ln/>
        </p:spPr>
      </p:sp>
      <p:sp>
        <p:nvSpPr>
          <p:cNvPr id="61444" name="Rectangle 3"/>
          <p:cNvSpPr>
            <a:spLocks noGrp="1" noChangeArrowheads="1"/>
          </p:cNvSpPr>
          <p:nvPr>
            <p:ph type="body" idx="1"/>
          </p:nvPr>
        </p:nvSpPr>
        <p:spPr>
          <a:xfrm>
            <a:off x="949324" y="4540252"/>
            <a:ext cx="5384800" cy="43799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0564913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a:t>
            </a:r>
            <a:r>
              <a:rPr lang="en-US" baseline="0"/>
              <a:t> is the simplest algorithm for this?</a:t>
            </a:r>
          </a:p>
          <a:p>
            <a:r>
              <a:rPr lang="en-US" baseline="0"/>
              <a:t>O(N^2) pairwise </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117</a:t>
            </a:fld>
            <a:endParaRPr lang="en-US"/>
          </a:p>
        </p:txBody>
      </p:sp>
    </p:spTree>
    <p:extLst>
      <p:ext uri="{BB962C8B-B14F-4D97-AF65-F5344CB8AC3E}">
        <p14:creationId xmlns:p14="http://schemas.microsoft.com/office/powerpoint/2010/main" val="14915938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if we map</a:t>
            </a:r>
            <a:r>
              <a:rPr lang="en-US" baseline="0"/>
              <a:t> all points from the red line into ab space?</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120</a:t>
            </a:fld>
            <a:endParaRPr lang="en-US"/>
          </a:p>
        </p:txBody>
      </p:sp>
    </p:spTree>
    <p:extLst>
      <p:ext uri="{BB962C8B-B14F-4D97-AF65-F5344CB8AC3E}">
        <p14:creationId xmlns:p14="http://schemas.microsoft.com/office/powerpoint/2010/main" val="507063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a:t>
            </a:r>
            <a:r>
              <a:rPr lang="en-US" baseline="0"/>
              <a:t> compare similarity between “kernel” and image.</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21</a:t>
            </a:fld>
            <a:endParaRPr lang="en-US"/>
          </a:p>
        </p:txBody>
      </p:sp>
    </p:spTree>
    <p:extLst>
      <p:ext uri="{BB962C8B-B14F-4D97-AF65-F5344CB8AC3E}">
        <p14:creationId xmlns:p14="http://schemas.microsoft.com/office/powerpoint/2010/main" val="1462399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a:t>
            </a:r>
            <a:r>
              <a:rPr lang="en-US" baseline="0"/>
              <a:t> compare similarity between “kernel” and image.</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22</a:t>
            </a:fld>
            <a:endParaRPr lang="en-US"/>
          </a:p>
        </p:txBody>
      </p:sp>
    </p:spTree>
    <p:extLst>
      <p:ext uri="{BB962C8B-B14F-4D97-AF65-F5344CB8AC3E}">
        <p14:creationId xmlns:p14="http://schemas.microsoft.com/office/powerpoint/2010/main" val="769497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a:t>
            </a:r>
            <a:r>
              <a:rPr lang="en-US" baseline="0"/>
              <a:t> compare similarity between “kernel” and image.</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23</a:t>
            </a:fld>
            <a:endParaRPr lang="en-US"/>
          </a:p>
        </p:txBody>
      </p:sp>
    </p:spTree>
    <p:extLst>
      <p:ext uri="{BB962C8B-B14F-4D97-AF65-F5344CB8AC3E}">
        <p14:creationId xmlns:p14="http://schemas.microsoft.com/office/powerpoint/2010/main" val="1113447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F1C71E-011A-405F-9C52-8E331F527642}" type="slidenum">
              <a:rPr lang="en-US"/>
              <a:pPr/>
              <a:t>26</a:t>
            </a:fld>
            <a:endParaRPr lang="en-US"/>
          </a:p>
        </p:txBody>
      </p:sp>
      <p:sp>
        <p:nvSpPr>
          <p:cNvPr id="76802" name="Rectangle 2"/>
          <p:cNvSpPr>
            <a:spLocks noGrp="1" noRot="1" noChangeAspect="1" noChangeArrowheads="1" noTextEdit="1"/>
          </p:cNvSpPr>
          <p:nvPr>
            <p:ph type="sldImg"/>
          </p:nvPr>
        </p:nvSpPr>
        <p:spPr>
          <a:xfrm>
            <a:off x="1173163" y="695325"/>
            <a:ext cx="4640262" cy="3481388"/>
          </a:xfrm>
          <a:ln/>
        </p:spPr>
      </p:sp>
      <p:sp>
        <p:nvSpPr>
          <p:cNvPr id="76803" name="Rectangle 3"/>
          <p:cNvSpPr>
            <a:spLocks noGrp="1" noChangeArrowheads="1"/>
          </p:cNvSpPr>
          <p:nvPr>
            <p:ph type="body" idx="1"/>
          </p:nvPr>
        </p:nvSpPr>
        <p:spPr>
          <a:xfrm>
            <a:off x="932245" y="4410066"/>
            <a:ext cx="5120514" cy="4178279"/>
          </a:xfrm>
        </p:spPr>
        <p:txBody>
          <a:bodyPr/>
          <a:lstStyle/>
          <a:p>
            <a:r>
              <a:rPr lang="en-US"/>
              <a:t>This is a figure from the book, figure 7.16.  Read the caption for the story!</a:t>
            </a:r>
          </a:p>
        </p:txBody>
      </p:sp>
    </p:spTree>
    <p:extLst>
      <p:ext uri="{BB962C8B-B14F-4D97-AF65-F5344CB8AC3E}">
        <p14:creationId xmlns:p14="http://schemas.microsoft.com/office/powerpoint/2010/main" val="1590475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Edges</a:t>
            </a:r>
            <a:r>
              <a:rPr lang="en-US" sz="1200" b="0" i="0" kern="1200">
                <a:solidFill>
                  <a:schemeClr val="tx1"/>
                </a:solidFill>
                <a:effectLst/>
                <a:latin typeface="+mn-lt"/>
                <a:ea typeface="+mn-ea"/>
                <a:cs typeface="+mn-cs"/>
              </a:rPr>
              <a:t> are significant local changes in the image and are </a:t>
            </a:r>
            <a:r>
              <a:rPr lang="en-US" sz="1200" b="1" i="0" kern="1200">
                <a:solidFill>
                  <a:schemeClr val="tx1"/>
                </a:solidFill>
                <a:effectLst/>
                <a:latin typeface="+mn-lt"/>
                <a:ea typeface="+mn-ea"/>
                <a:cs typeface="+mn-cs"/>
              </a:rPr>
              <a:t>important</a:t>
            </a:r>
            <a:r>
              <a:rPr lang="en-US" sz="1200" b="0" i="0" kern="1200">
                <a:solidFill>
                  <a:schemeClr val="tx1"/>
                </a:solidFill>
                <a:effectLst/>
                <a:latin typeface="+mn-lt"/>
                <a:ea typeface="+mn-ea"/>
                <a:cs typeface="+mn-cs"/>
              </a:rPr>
              <a:t> features for analyzing images. </a:t>
            </a:r>
            <a:r>
              <a:rPr lang="en-US" sz="1200" b="1" i="0" kern="1200">
                <a:solidFill>
                  <a:schemeClr val="tx1"/>
                </a:solidFill>
                <a:effectLst/>
                <a:latin typeface="+mn-lt"/>
                <a:ea typeface="+mn-ea"/>
                <a:cs typeface="+mn-cs"/>
              </a:rPr>
              <a:t>Edges</a:t>
            </a:r>
            <a:r>
              <a:rPr lang="en-US" sz="1200" b="0" i="0" kern="1200">
                <a:solidFill>
                  <a:schemeClr val="tx1"/>
                </a:solidFill>
                <a:effectLst/>
                <a:latin typeface="+mn-lt"/>
                <a:ea typeface="+mn-ea"/>
                <a:cs typeface="+mn-cs"/>
              </a:rPr>
              <a:t> typically occur on the boundary between two different regions in an image.</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33</a:t>
            </a:fld>
            <a:endParaRPr lang="en-US"/>
          </a:p>
        </p:txBody>
      </p:sp>
    </p:spTree>
    <p:extLst>
      <p:ext uri="{BB962C8B-B14F-4D97-AF65-F5344CB8AC3E}">
        <p14:creationId xmlns:p14="http://schemas.microsoft.com/office/powerpoint/2010/main" val="932579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a:t>10-Oct-17</a:t>
            </a:r>
          </a:p>
        </p:txBody>
      </p:sp>
      <p:sp>
        <p:nvSpPr>
          <p:cNvPr id="5" name="Footer Placeholder 4"/>
          <p:cNvSpPr>
            <a:spLocks noGrp="1"/>
          </p:cNvSpPr>
          <p:nvPr>
            <p:ph type="ftr" sz="quarter" idx="11"/>
          </p:nvPr>
        </p:nvSpPr>
        <p:spPr>
          <a:xfrm>
            <a:off x="2514600" y="6416675"/>
            <a:ext cx="16764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a:p>
        </p:txBody>
      </p:sp>
      <p:pic>
        <p:nvPicPr>
          <p:cNvPr id="8" name="Picture 7" descr="stanford_logo.gif"/>
          <p:cNvPicPr>
            <a:picLocks noChangeAspect="1"/>
          </p:cNvPicPr>
          <p:nvPr userDrawn="1"/>
        </p:nvPicPr>
        <p:blipFill>
          <a:blip r:embed="rId2">
            <a:lum bright="70000" contrast="-70000"/>
            <a:alphaModFix amt="50000"/>
          </a:blip>
          <a:stretch>
            <a:fillRect/>
          </a:stretch>
        </p:blipFill>
        <p:spPr>
          <a:xfrm>
            <a:off x="-1828800" y="-1352550"/>
            <a:ext cx="6502400" cy="5905500"/>
          </a:xfrm>
          <a:prstGeom prst="rect">
            <a:avLst/>
          </a:prstGeom>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514600" y="6416675"/>
            <a:ext cx="1676400" cy="365125"/>
          </a:xfrm>
          <a:prstGeom prst="rect">
            <a:avLst/>
          </a:prstGeom>
        </p:spPr>
        <p:txBody>
          <a:bodyPr/>
          <a:lstStyle/>
          <a:p>
            <a:endParaRPr lang="en-US"/>
          </a:p>
        </p:txBody>
      </p:sp>
      <p:sp>
        <p:nvSpPr>
          <p:cNvPr id="9"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a:t>10-Oct-17</a:t>
            </a:r>
          </a:p>
        </p:txBody>
      </p:sp>
      <p:sp>
        <p:nvSpPr>
          <p:cNvPr id="10"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514600" y="6416675"/>
            <a:ext cx="1676400" cy="365125"/>
          </a:xfrm>
          <a:prstGeom prst="rect">
            <a:avLst/>
          </a:prstGeom>
        </p:spPr>
        <p:txBody>
          <a:bodyPr/>
          <a:lstStyle/>
          <a:p>
            <a:endParaRPr lang="en-US"/>
          </a:p>
        </p:txBody>
      </p:sp>
      <p:sp>
        <p:nvSpPr>
          <p:cNvPr id="9"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a:t>10-Oct-17</a:t>
            </a:r>
          </a:p>
        </p:txBody>
      </p:sp>
      <p:sp>
        <p:nvSpPr>
          <p:cNvPr id="10"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514600" y="6416675"/>
            <a:ext cx="1676400" cy="365125"/>
          </a:xfrm>
          <a:prstGeom prst="rect">
            <a:avLst/>
          </a:prstGeom>
        </p:spPr>
        <p:txBody>
          <a:bodyPr/>
          <a:lstStyle/>
          <a:p>
            <a:endParaRPr lang="en-US"/>
          </a:p>
        </p:txBody>
      </p:sp>
      <p:sp>
        <p:nvSpPr>
          <p:cNvPr id="7"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a:t>10-Oct-17</a:t>
            </a:r>
          </a:p>
        </p:txBody>
      </p:sp>
      <p:sp>
        <p:nvSpPr>
          <p:cNvPr id="8"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2514600" y="6416675"/>
            <a:ext cx="1676400" cy="365125"/>
          </a:xfrm>
          <a:prstGeom prst="rect">
            <a:avLst/>
          </a:prstGeom>
        </p:spPr>
        <p:txBody>
          <a:bodyPr/>
          <a:lstStyle/>
          <a:p>
            <a:endParaRPr lang="en-US"/>
          </a:p>
        </p:txBody>
      </p:sp>
      <p:sp>
        <p:nvSpPr>
          <p:cNvPr id="9"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a:t>10-Oct-17</a:t>
            </a:r>
          </a:p>
        </p:txBody>
      </p:sp>
      <p:sp>
        <p:nvSpPr>
          <p:cNvPr id="10"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2514600" y="6416675"/>
            <a:ext cx="1676400" cy="365125"/>
          </a:xfrm>
          <a:prstGeom prst="rect">
            <a:avLst/>
          </a:prstGeom>
        </p:spPr>
        <p:txBody>
          <a:bodyPr/>
          <a:lstStyle/>
          <a:p>
            <a:endParaRPr lang="en-US"/>
          </a:p>
        </p:txBody>
      </p:sp>
      <p:sp>
        <p:nvSpPr>
          <p:cNvPr id="10"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a:t>10-Oct-17</a:t>
            </a:r>
          </a:p>
        </p:txBody>
      </p:sp>
      <p:sp>
        <p:nvSpPr>
          <p:cNvPr id="11"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2514600" y="6416675"/>
            <a:ext cx="1676400" cy="365125"/>
          </a:xfrm>
          <a:prstGeom prst="rect">
            <a:avLst/>
          </a:prstGeom>
        </p:spPr>
        <p:txBody>
          <a:bodyPr/>
          <a:lstStyle/>
          <a:p>
            <a:endParaRPr lang="en-US"/>
          </a:p>
        </p:txBody>
      </p:sp>
      <p:sp>
        <p:nvSpPr>
          <p:cNvPr id="12"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a:t>10-Oct-17</a:t>
            </a:r>
          </a:p>
        </p:txBody>
      </p:sp>
      <p:sp>
        <p:nvSpPr>
          <p:cNvPr id="13"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2514600" y="6416675"/>
            <a:ext cx="1676400" cy="365125"/>
          </a:xfrm>
          <a:prstGeom prst="rect">
            <a:avLst/>
          </a:prstGeom>
        </p:spPr>
        <p:txBody>
          <a:bodyPr/>
          <a:lstStyle/>
          <a:p>
            <a:endParaRPr lang="en-US"/>
          </a:p>
        </p:txBody>
      </p:sp>
      <p:sp>
        <p:nvSpPr>
          <p:cNvPr id="10"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a:t>10-Oct-17</a:t>
            </a:r>
          </a:p>
        </p:txBody>
      </p:sp>
      <p:sp>
        <p:nvSpPr>
          <p:cNvPr id="11"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514600" y="6416675"/>
            <a:ext cx="1676400" cy="365125"/>
          </a:xfrm>
          <a:prstGeom prst="rect">
            <a:avLst/>
          </a:prstGeom>
        </p:spPr>
        <p:txBody>
          <a:bodyPr/>
          <a:lstStyle/>
          <a:p>
            <a:endParaRPr lang="en-US"/>
          </a:p>
        </p:txBody>
      </p:sp>
      <p:sp>
        <p:nvSpPr>
          <p:cNvPr id="5"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a:t>10-Oct-17</a:t>
            </a:r>
          </a:p>
        </p:txBody>
      </p:sp>
      <p:sp>
        <p:nvSpPr>
          <p:cNvPr id="6"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2514600" y="6416675"/>
            <a:ext cx="1676400" cy="365125"/>
          </a:xfrm>
          <a:prstGeom prst="rect">
            <a:avLst/>
          </a:prstGeom>
        </p:spPr>
        <p:txBody>
          <a:bodyPr/>
          <a:lstStyle/>
          <a:p>
            <a:endParaRPr lang="en-US"/>
          </a:p>
        </p:txBody>
      </p:sp>
      <p:sp>
        <p:nvSpPr>
          <p:cNvPr id="8"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a:t>10-Oct-17</a:t>
            </a:r>
          </a:p>
        </p:txBody>
      </p:sp>
      <p:sp>
        <p:nvSpPr>
          <p:cNvPr id="9"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2514600" y="6416675"/>
            <a:ext cx="1676400" cy="365125"/>
          </a:xfrm>
          <a:prstGeom prst="rect">
            <a:avLst/>
          </a:prstGeom>
        </p:spPr>
        <p:txBody>
          <a:bodyPr/>
          <a:lstStyle/>
          <a:p>
            <a:endParaRPr lang="en-US"/>
          </a:p>
        </p:txBody>
      </p:sp>
      <p:sp>
        <p:nvSpPr>
          <p:cNvPr id="10"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a:t>10-Oct-17</a:t>
            </a:r>
          </a:p>
        </p:txBody>
      </p:sp>
      <p:sp>
        <p:nvSpPr>
          <p:cNvPr id="11"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6356350"/>
            <a:ext cx="9144000" cy="501649"/>
          </a:xfrm>
          <a:prstGeom prst="rect">
            <a:avLst/>
          </a:prstGeom>
          <a:solidFill>
            <a:srgbClr val="85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22222"/>
              </a:solidFill>
              <a:latin typeface="Geneva"/>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p:cNvSpPr txBox="1"/>
          <p:nvPr/>
        </p:nvSpPr>
        <p:spPr>
          <a:xfrm>
            <a:off x="5003800" y="6440269"/>
            <a:ext cx="2235200" cy="907941"/>
          </a:xfrm>
          <a:prstGeom prst="rect">
            <a:avLst/>
          </a:prstGeom>
          <a:noFill/>
        </p:spPr>
        <p:txBody>
          <a:bodyPr wrap="square" rtlCol="0">
            <a:spAutoFit/>
          </a:bodyPr>
          <a:lstStyle/>
          <a:p>
            <a:r>
              <a:rPr lang="en-US" sz="1700">
                <a:solidFill>
                  <a:schemeClr val="bg1"/>
                </a:solidFill>
                <a:latin typeface="Geneva"/>
              </a:rPr>
              <a:t>Lecture 5 -  </a:t>
            </a:r>
          </a:p>
          <a:p>
            <a:endParaRPr lang="en-US">
              <a:solidFill>
                <a:schemeClr val="bg1"/>
              </a:solidFill>
              <a:latin typeface="Geneva"/>
            </a:endParaRPr>
          </a:p>
          <a:p>
            <a:endParaRPr lang="en-US">
              <a:solidFill>
                <a:schemeClr val="bg1"/>
              </a:solidFill>
              <a:latin typeface="Geneva"/>
            </a:endParaRPr>
          </a:p>
        </p:txBody>
      </p:sp>
      <p:sp>
        <p:nvSpPr>
          <p:cNvPr id="6" name="Date Placeholder 3"/>
          <p:cNvSpPr>
            <a:spLocks noGrp="1"/>
          </p:cNvSpPr>
          <p:nvPr>
            <p:ph type="dt" sz="half" idx="2"/>
          </p:nvPr>
        </p:nvSpPr>
        <p:spPr>
          <a:xfrm>
            <a:off x="7328098" y="6416675"/>
            <a:ext cx="1587302" cy="365125"/>
          </a:xfrm>
          <a:prstGeom prst="rect">
            <a:avLst/>
          </a:prstGeom>
        </p:spPr>
        <p:txBody>
          <a:bodyPr/>
          <a:lstStyle>
            <a:lvl1pPr>
              <a:defRPr>
                <a:solidFill>
                  <a:schemeClr val="bg1"/>
                </a:solidFill>
              </a:defRPr>
            </a:lvl1pPr>
          </a:lstStyle>
          <a:p>
            <a:r>
              <a:rPr lang="en-US"/>
              <a:t>10-Oct-17</a:t>
            </a:r>
          </a:p>
        </p:txBody>
      </p:sp>
      <p:sp>
        <p:nvSpPr>
          <p:cNvPr id="7" name="TextBox 6"/>
          <p:cNvSpPr txBox="1"/>
          <p:nvPr userDrawn="1"/>
        </p:nvSpPr>
        <p:spPr>
          <a:xfrm>
            <a:off x="457200" y="6416675"/>
            <a:ext cx="2209800" cy="338554"/>
          </a:xfrm>
          <a:prstGeom prst="rect">
            <a:avLst/>
          </a:prstGeom>
          <a:noFill/>
        </p:spPr>
        <p:txBody>
          <a:bodyPr wrap="square" rtlCol="0">
            <a:spAutoFit/>
          </a:bodyPr>
          <a:lstStyle/>
          <a:p>
            <a:r>
              <a:rPr lang="en-US" sz="1600" b="1">
                <a:solidFill>
                  <a:schemeClr val="bg1"/>
                </a:solidFill>
                <a:latin typeface="Geneva"/>
              </a:rPr>
              <a:t>Stanford University</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38.png"/><Relationship Id="rId6" Type="http://schemas.openxmlformats.org/officeDocument/2006/relationships/image" Target="../media/image139.png"/><Relationship Id="rId1" Type="http://schemas.openxmlformats.org/officeDocument/2006/relationships/slideLayout" Target="../slideLayouts/slideLayout2.xml"/><Relationship Id="rId2" Type="http://schemas.openxmlformats.org/officeDocument/2006/relationships/image" Target="../media/image13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41.png"/><Relationship Id="rId5" Type="http://schemas.openxmlformats.org/officeDocument/2006/relationships/image" Target="../media/image142.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 Id="rId3" Type="http://schemas.openxmlformats.org/officeDocument/2006/relationships/image" Target="../media/image14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png"/><Relationship Id="rId3" Type="http://schemas.openxmlformats.org/officeDocument/2006/relationships/image" Target="../media/image145.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png"/><Relationship Id="rId3" Type="http://schemas.openxmlformats.org/officeDocument/2006/relationships/image" Target="../media/image14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41.xml"/><Relationship Id="rId5" Type="http://schemas.openxmlformats.org/officeDocument/2006/relationships/image" Target="../media/image148.png"/><Relationship Id="rId6" Type="http://schemas.openxmlformats.org/officeDocument/2006/relationships/image" Target="../media/image149.png"/><Relationship Id="rId7" Type="http://schemas.openxmlformats.org/officeDocument/2006/relationships/image" Target="../media/image150.png"/><Relationship Id="rId8" Type="http://schemas.openxmlformats.org/officeDocument/2006/relationships/image" Target="../media/image151.png"/><Relationship Id="rId9" Type="http://schemas.openxmlformats.org/officeDocument/2006/relationships/image" Target="../media/image152.png"/><Relationship Id="rId1" Type="http://schemas.openxmlformats.org/officeDocument/2006/relationships/tags" Target="../tags/tag12.xml"/><Relationship Id="rId2" Type="http://schemas.openxmlformats.org/officeDocument/2006/relationships/tags" Target="../tags/tag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156.png"/><Relationship Id="rId5" Type="http://schemas.openxmlformats.org/officeDocument/2006/relationships/image" Target="../media/image157.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58.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9.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0.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1.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youtu.be/4zHbI-fFIlI?t=3m35s" TargetMode="Externa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gif"/><Relationship Id="rId3" Type="http://schemas.openxmlformats.org/officeDocument/2006/relationships/image" Target="../media/image21.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5.png"/><Relationship Id="rId8"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wmf"/><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4.xml"/><Relationship Id="rId2"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4.xml"/><Relationship Id="rId2"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e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1.bin"/><Relationship Id="rId5" Type="http://schemas.openxmlformats.org/officeDocument/2006/relationships/image" Target="../media/image52.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52.png"/><Relationship Id="rId5" Type="http://schemas.openxmlformats.org/officeDocument/2006/relationships/oleObject" Target="../embeddings/oleObject3.bin"/><Relationship Id="rId6" Type="http://schemas.openxmlformats.org/officeDocument/2006/relationships/image" Target="../media/image53.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6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image" Target="../media/image66.pn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image" Target="../media/image65.png"/></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1.jpeg"/></Relationships>
</file>

<file path=ppt/slides/_rels/slide67.xml.rels><?xml version="1.0" encoding="UTF-8" standalone="yes"?>
<Relationships xmlns="http://schemas.openxmlformats.org/package/2006/relationships"><Relationship Id="rId11" Type="http://schemas.openxmlformats.org/officeDocument/2006/relationships/image" Target="../media/image73.png"/><Relationship Id="rId12" Type="http://schemas.openxmlformats.org/officeDocument/2006/relationships/image" Target="../media/image74.png"/><Relationship Id="rId13" Type="http://schemas.openxmlformats.org/officeDocument/2006/relationships/image" Target="../media/image75.png"/><Relationship Id="rId14" Type="http://schemas.openxmlformats.org/officeDocument/2006/relationships/image" Target="../media/image64.png"/><Relationship Id="rId15" Type="http://schemas.openxmlformats.org/officeDocument/2006/relationships/image" Target="../media/image76.png"/><Relationship Id="rId1" Type="http://schemas.openxmlformats.org/officeDocument/2006/relationships/tags" Target="../tags/tag2.xml"/><Relationship Id="rId2" Type="http://schemas.openxmlformats.org/officeDocument/2006/relationships/tags" Target="../tags/tag3.xml"/><Relationship Id="rId3" Type="http://schemas.openxmlformats.org/officeDocument/2006/relationships/tags" Target="../tags/tag4.xml"/><Relationship Id="rId4" Type="http://schemas.openxmlformats.org/officeDocument/2006/relationships/tags" Target="../tags/tag5.xml"/><Relationship Id="rId5" Type="http://schemas.openxmlformats.org/officeDocument/2006/relationships/tags" Target="../tags/tag6.xml"/><Relationship Id="rId6" Type="http://schemas.openxmlformats.org/officeDocument/2006/relationships/tags" Target="../tags/tag7.xml"/><Relationship Id="rId7" Type="http://schemas.openxmlformats.org/officeDocument/2006/relationships/tags" Target="../tags/tag8.xml"/><Relationship Id="rId8" Type="http://schemas.openxmlformats.org/officeDocument/2006/relationships/slideLayout" Target="../slideLayouts/slideLayout2.xml"/><Relationship Id="rId9" Type="http://schemas.openxmlformats.org/officeDocument/2006/relationships/notesSlide" Target="../notesSlides/notesSlide15.xml"/><Relationship Id="rId10" Type="http://schemas.openxmlformats.org/officeDocument/2006/relationships/image" Target="../media/image7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7.wmf"/></Relationships>
</file>

<file path=ppt/slides/_rels/slide69.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tags" Target="../tags/tag10.xml"/><Relationship Id="rId4" Type="http://schemas.openxmlformats.org/officeDocument/2006/relationships/slideLayout" Target="../slideLayouts/slideLayout2.xml"/><Relationship Id="rId5" Type="http://schemas.openxmlformats.org/officeDocument/2006/relationships/notesSlide" Target="../notesSlides/notesSlide17.xml"/><Relationship Id="rId6" Type="http://schemas.openxmlformats.org/officeDocument/2006/relationships/oleObject" Target="../embeddings/oleObject4.bin"/><Relationship Id="rId7" Type="http://schemas.openxmlformats.org/officeDocument/2006/relationships/image" Target="../media/image81.png"/><Relationship Id="rId8" Type="http://schemas.openxmlformats.org/officeDocument/2006/relationships/image" Target="../media/image83.png"/><Relationship Id="rId9" Type="http://schemas.openxmlformats.org/officeDocument/2006/relationships/oleObject" Target="../embeddings/oleObject5.bin"/><Relationship Id="rId10" Type="http://schemas.openxmlformats.org/officeDocument/2006/relationships/image" Target="../media/image82.png"/><Relationship Id="rId11" Type="http://schemas.openxmlformats.org/officeDocument/2006/relationships/image" Target="../media/image84.png"/><Relationship Id="rId1" Type="http://schemas.openxmlformats.org/officeDocument/2006/relationships/vmlDrawing" Target="../drawings/vmlDrawing3.vml"/><Relationship Id="rId2" Type="http://schemas.openxmlformats.org/officeDocument/2006/relationships/tags" Target="../tags/tag9.xml"/></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tiff"/><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6.bin"/><Relationship Id="rId5" Type="http://schemas.openxmlformats.org/officeDocument/2006/relationships/image" Target="../media/image93.wmf"/><Relationship Id="rId6" Type="http://schemas.openxmlformats.org/officeDocument/2006/relationships/image" Target="../media/image95.png"/><Relationship Id="rId7" Type="http://schemas.openxmlformats.org/officeDocument/2006/relationships/image" Target="../media/image96.png"/><Relationship Id="rId8" Type="http://schemas.openxmlformats.org/officeDocument/2006/relationships/image" Target="../media/image97.png"/><Relationship Id="rId9" Type="http://schemas.openxmlformats.org/officeDocument/2006/relationships/image" Target="../media/image98.png"/><Relationship Id="rId10" Type="http://schemas.openxmlformats.org/officeDocument/2006/relationships/oleObject" Target="../embeddings/oleObject7.bin"/><Relationship Id="rId11" Type="http://schemas.openxmlformats.org/officeDocument/2006/relationships/image" Target="../media/image94.wmf"/><Relationship Id="rId1" Type="http://schemas.openxmlformats.org/officeDocument/2006/relationships/vmlDrawing" Target="../drawings/vmlDrawing4.vml"/><Relationship Id="rId2"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8.bin"/><Relationship Id="rId5" Type="http://schemas.openxmlformats.org/officeDocument/2006/relationships/image" Target="../media/image99.wmf"/><Relationship Id="rId6" Type="http://schemas.openxmlformats.org/officeDocument/2006/relationships/oleObject" Target="../embeddings/oleObject9.bin"/><Relationship Id="rId7" Type="http://schemas.openxmlformats.org/officeDocument/2006/relationships/image" Target="../media/image100.png"/><Relationship Id="rId8" Type="http://schemas.openxmlformats.org/officeDocument/2006/relationships/oleObject" Target="../embeddings/oleObject10.bin"/><Relationship Id="rId9" Type="http://schemas.openxmlformats.org/officeDocument/2006/relationships/image" Target="../media/image101.wmf"/><Relationship Id="rId10" Type="http://schemas.openxmlformats.org/officeDocument/2006/relationships/oleObject" Target="../embeddings/oleObject11.bin"/><Relationship Id="rId11" Type="http://schemas.openxmlformats.org/officeDocument/2006/relationships/image" Target="../media/image102.w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oleObject12.bin"/><Relationship Id="rId5" Type="http://schemas.openxmlformats.org/officeDocument/2006/relationships/image" Target="../media/image103.png"/><Relationship Id="rId6" Type="http://schemas.openxmlformats.org/officeDocument/2006/relationships/oleObject" Target="../embeddings/oleObject13.bin"/><Relationship Id="rId7" Type="http://schemas.openxmlformats.org/officeDocument/2006/relationships/image" Target="../media/image104.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109.tiff"/><Relationship Id="rId4" Type="http://schemas.openxmlformats.org/officeDocument/2006/relationships/image" Target="../media/image110.tif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81.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14.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14.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14.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 Id="rId3" Type="http://schemas.openxmlformats.org/officeDocument/2006/relationships/image" Target="../media/image11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 Id="rId3" Type="http://schemas.openxmlformats.org/officeDocument/2006/relationships/image" Target="../media/image116.png"/></Relationships>
</file>

<file path=ppt/slides/_rels/slide88.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89.xml.rels><?xml version="1.0" encoding="UTF-8" standalone="yes"?>
<Relationships xmlns="http://schemas.openxmlformats.org/package/2006/relationships"><Relationship Id="rId3" Type="http://schemas.openxmlformats.org/officeDocument/2006/relationships/image" Target="../media/image120.tiff"/><Relationship Id="rId4" Type="http://schemas.openxmlformats.org/officeDocument/2006/relationships/image" Target="../media/image121.tiff"/><Relationship Id="rId5" Type="http://schemas.openxmlformats.org/officeDocument/2006/relationships/image" Target="../media/image122.tiff"/><Relationship Id="rId6" Type="http://schemas.openxmlformats.org/officeDocument/2006/relationships/image" Target="../media/image123.tiff"/><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2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ieeexplore.ieee.org/xpls/abs_all.jsp?isnumber=4767846&amp;arnumber=4767851&amp;count=16&amp;index=4"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25.png"/></Relationships>
</file>

<file path=ppt/slides/_rels/slide95.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08.png"/><Relationship Id="rId7" Type="http://schemas.openxmlformats.org/officeDocument/2006/relationships/image" Target="../media/image126.png"/><Relationship Id="rId8" Type="http://schemas.openxmlformats.org/officeDocument/2006/relationships/image" Target="../media/image127.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96.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image" Target="../media/image128.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64.png"/><Relationship Id="rId5" Type="http://schemas.openxmlformats.org/officeDocument/2006/relationships/image" Target="../media/image131.png"/><Relationship Id="rId1" Type="http://schemas.openxmlformats.org/officeDocument/2006/relationships/tags" Target="../tags/tag11.xml"/><Relationship Id="rId2"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image" Target="../media/image13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0"/>
            <a:ext cx="7772400" cy="2384425"/>
          </a:xfrm>
        </p:spPr>
        <p:txBody>
          <a:bodyPr/>
          <a:lstStyle/>
          <a:p>
            <a:r>
              <a:rPr lang="en-US"/>
              <a:t>Lecture: </a:t>
            </a:r>
            <a:br>
              <a:rPr lang="en-US"/>
            </a:br>
            <a:r>
              <a:rPr lang="en-US"/>
              <a:t>Edge Detection</a:t>
            </a:r>
          </a:p>
        </p:txBody>
      </p:sp>
      <p:sp>
        <p:nvSpPr>
          <p:cNvPr id="3" name="Subtitle 2"/>
          <p:cNvSpPr>
            <a:spLocks noGrp="1"/>
          </p:cNvSpPr>
          <p:nvPr>
            <p:ph type="subTitle" idx="1"/>
          </p:nvPr>
        </p:nvSpPr>
        <p:spPr>
          <a:xfrm>
            <a:off x="1181100" y="3694112"/>
            <a:ext cx="6781800" cy="2530475"/>
          </a:xfrm>
        </p:spPr>
        <p:txBody>
          <a:bodyPr>
            <a:normAutofit/>
          </a:bodyPr>
          <a:lstStyle/>
          <a:p>
            <a:r>
              <a:rPr lang="en-US"/>
              <a:t>Juan Carlos </a:t>
            </a:r>
            <a:r>
              <a:rPr lang="en-US" err="1"/>
              <a:t>Niebles</a:t>
            </a:r>
            <a:r>
              <a:rPr lang="en-US"/>
              <a:t> and Ranjay Krishna</a:t>
            </a:r>
          </a:p>
          <a:p>
            <a:r>
              <a:rPr lang="en-US"/>
              <a:t>Stanford Vision and Learning Lab</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Why are convolutions flipped?</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a:t>Copying the equation from the previous slide:</a:t>
                </a:r>
              </a:p>
              <a:p>
                <a:pPr marL="0" indent="0">
                  <a:buNone/>
                </a:pPr>
                <a:r>
                  <a:rPr lang="en-US" sz="2800"/>
                  <a:t>S[f[</a:t>
                </a:r>
                <a:r>
                  <a:rPr lang="en-US" sz="2800" err="1"/>
                  <a:t>n,m</a:t>
                </a:r>
                <a:r>
                  <a:rPr lang="en-US" sz="2800"/>
                  <a:t>]] </a:t>
                </a:r>
                <a14:m>
                  <m:oMath xmlns:m="http://schemas.openxmlformats.org/officeDocument/2006/math">
                    <m:r>
                      <a:rPr lang="en-US" sz="2800" i="1">
                        <a:latin typeface="Cambria Math" charset="0"/>
                      </a:rPr>
                      <m:t>= </m:t>
                    </m:r>
                    <m:nary>
                      <m:naryPr>
                        <m:chr m:val="∑"/>
                        <m:ctrlPr>
                          <a:rPr lang="is-IS" sz="2800" i="1">
                            <a:latin typeface="Cambria Math" charset="0"/>
                          </a:rPr>
                        </m:ctrlPr>
                      </m:naryPr>
                      <m:sub>
                        <m:r>
                          <m:rPr>
                            <m:brk m:alnAt="23"/>
                          </m:rPr>
                          <a:rPr lang="en-US" sz="2800" i="1">
                            <a:latin typeface="Cambria Math" charset="0"/>
                          </a:rPr>
                          <m:t>𝑘</m:t>
                        </m:r>
                        <m:r>
                          <a:rPr lang="en-US" sz="2800" i="1">
                            <a:latin typeface="Cambria Math" charset="0"/>
                          </a:rPr>
                          <m:t>=−∞</m:t>
                        </m:r>
                      </m:sub>
                      <m:sup>
                        <m:r>
                          <a:rPr lang="is-IS" sz="2800" i="1">
                            <a:latin typeface="Cambria Math" charset="0"/>
                            <a:ea typeface="Cambria Math" charset="0"/>
                            <a:cs typeface="Cambria Math" charset="0"/>
                          </a:rPr>
                          <m:t>∞</m:t>
                        </m:r>
                      </m:sup>
                      <m:e>
                        <m:nary>
                          <m:naryPr>
                            <m:chr m:val="∑"/>
                            <m:ctrlPr>
                              <a:rPr lang="is-IS" sz="2800" i="1">
                                <a:latin typeface="Cambria Math" charset="0"/>
                              </a:rPr>
                            </m:ctrlPr>
                          </m:naryPr>
                          <m:sub>
                            <m:r>
                              <m:rPr>
                                <m:brk m:alnAt="23"/>
                              </m:rPr>
                              <a:rPr lang="en-US" sz="2800" i="1">
                                <a:latin typeface="Cambria Math" charset="0"/>
                              </a:rPr>
                              <m:t>𝑙</m:t>
                            </m:r>
                            <m:r>
                              <a:rPr lang="en-US" sz="2800" i="1">
                                <a:latin typeface="Cambria Math" charset="0"/>
                              </a:rPr>
                              <m:t>=−∞</m:t>
                            </m:r>
                          </m:sub>
                          <m:sup>
                            <m:r>
                              <a:rPr lang="is-IS" sz="2800" i="1">
                                <a:latin typeface="Cambria Math" charset="0"/>
                                <a:ea typeface="Cambria Math" charset="0"/>
                                <a:cs typeface="Cambria Math" charset="0"/>
                              </a:rPr>
                              <m:t>∞</m:t>
                            </m:r>
                          </m:sup>
                          <m:e>
                            <m:r>
                              <a:rPr lang="en-US" sz="2800" i="1">
                                <a:latin typeface="Cambria Math" charset="0"/>
                              </a:rPr>
                              <m:t>𝑓</m:t>
                            </m:r>
                            <m:d>
                              <m:dPr>
                                <m:begChr m:val="["/>
                                <m:endChr m:val="]"/>
                                <m:ctrlPr>
                                  <a:rPr lang="en-US" sz="2800" i="1">
                                    <a:latin typeface="Cambria Math" charset="0"/>
                                  </a:rPr>
                                </m:ctrlPr>
                              </m:dPr>
                              <m:e>
                                <m:r>
                                  <a:rPr lang="en-US" sz="2800" i="1">
                                    <a:latin typeface="Cambria Math" charset="0"/>
                                  </a:rPr>
                                  <m:t>𝑛</m:t>
                                </m:r>
                                <m:r>
                                  <a:rPr lang="en-US" sz="2800" i="1">
                                    <a:latin typeface="Cambria Math" charset="0"/>
                                  </a:rPr>
                                  <m:t>,</m:t>
                                </m:r>
                                <m:r>
                                  <a:rPr lang="en-US" sz="2800" i="1">
                                    <a:latin typeface="Cambria Math" charset="0"/>
                                  </a:rPr>
                                  <m:t>𝑚</m:t>
                                </m:r>
                              </m:e>
                            </m:d>
                            <m:r>
                              <a:rPr lang="en-US" sz="2800" i="1">
                                <a:latin typeface="Cambria Math" charset="0"/>
                              </a:rPr>
                              <m:t> </m:t>
                            </m:r>
                            <m:r>
                              <a:rPr lang="en-US" sz="2800" i="1">
                                <a:latin typeface="Cambria Math" charset="0"/>
                              </a:rPr>
                              <m:t>𝑆</m:t>
                            </m:r>
                            <m:r>
                              <a:rPr lang="en-US" sz="2800" i="1">
                                <a:latin typeface="Cambria Math" charset="0"/>
                              </a:rPr>
                              <m:t>[</m:t>
                            </m:r>
                            <m:r>
                              <a:rPr lang="en-US" sz="2800" i="1">
                                <a:latin typeface="Cambria Math" charset="0"/>
                              </a:rPr>
                              <m:t>𝛿</m:t>
                            </m:r>
                            <m:d>
                              <m:dPr>
                                <m:begChr m:val="["/>
                                <m:endChr m:val="]"/>
                                <m:ctrlPr>
                                  <a:rPr lang="en-US" sz="2800" i="1">
                                    <a:latin typeface="Cambria Math" charset="0"/>
                                  </a:rPr>
                                </m:ctrlPr>
                              </m:dPr>
                              <m:e>
                                <m:r>
                                  <a:rPr lang="en-US" sz="2800" i="1">
                                    <a:latin typeface="Cambria Math" charset="0"/>
                                  </a:rPr>
                                  <m:t>𝑛</m:t>
                                </m:r>
                                <m:r>
                                  <a:rPr lang="en-US" sz="2800" i="1">
                                    <a:latin typeface="Cambria Math" charset="0"/>
                                  </a:rPr>
                                  <m:t>−</m:t>
                                </m:r>
                                <m:r>
                                  <a:rPr lang="en-US" sz="2800" i="1">
                                    <a:latin typeface="Cambria Math" charset="0"/>
                                  </a:rPr>
                                  <m:t>𝑘</m:t>
                                </m:r>
                                <m:r>
                                  <a:rPr lang="en-US" sz="2800" i="1">
                                    <a:latin typeface="Cambria Math" charset="0"/>
                                  </a:rPr>
                                  <m:t>,</m:t>
                                </m:r>
                                <m:r>
                                  <a:rPr lang="en-US" sz="2800" i="1">
                                    <a:latin typeface="Cambria Math" charset="0"/>
                                  </a:rPr>
                                  <m:t>𝑚</m:t>
                                </m:r>
                                <m:r>
                                  <a:rPr lang="en-US" sz="2800" i="1">
                                    <a:latin typeface="Cambria Math" charset="0"/>
                                  </a:rPr>
                                  <m:t>−</m:t>
                                </m:r>
                                <m:r>
                                  <a:rPr lang="en-US" sz="2800" i="1">
                                    <a:latin typeface="Cambria Math" charset="0"/>
                                  </a:rPr>
                                  <m:t>𝑙</m:t>
                                </m:r>
                              </m:e>
                            </m:d>
                          </m:e>
                        </m:nary>
                      </m:e>
                    </m:nary>
                    <m:r>
                      <a:rPr lang="en-US" sz="2800" i="1">
                        <a:latin typeface="Cambria Math" charset="0"/>
                      </a:rPr>
                      <m:t>]</m:t>
                    </m:r>
                  </m:oMath>
                </a14:m>
                <a:endParaRPr lang="en-US" sz="2800"/>
              </a:p>
              <a:p>
                <a:pPr marL="0" indent="0">
                  <a:buNone/>
                </a:pPr>
                <a:endParaRPr lang="en-US" sz="2800"/>
              </a:p>
              <a:p>
                <a:pPr marL="0" indent="0">
                  <a:buNone/>
                </a:pPr>
                <a:r>
                  <a:rPr lang="en-US" sz="2800"/>
                  <a:t>Finally, we know what happens when we pass a delta function through a system right? We can use that here:</a:t>
                </a:r>
              </a:p>
              <a:p>
                <a:pPr marL="0" indent="0">
                  <a:buNone/>
                </a:pPr>
                <a:r>
                  <a:rPr lang="en-US" sz="2800"/>
                  <a:t>S[f[</a:t>
                </a:r>
                <a:r>
                  <a:rPr lang="en-US" sz="2800" err="1"/>
                  <a:t>n,m</a:t>
                </a:r>
                <a:r>
                  <a:rPr lang="en-US" sz="2800"/>
                  <a:t>]] </a:t>
                </a:r>
                <a14:m>
                  <m:oMath xmlns:m="http://schemas.openxmlformats.org/officeDocument/2006/math">
                    <m:r>
                      <a:rPr lang="en-US" sz="2800" i="1">
                        <a:latin typeface="Cambria Math" charset="0"/>
                      </a:rPr>
                      <m:t>= </m:t>
                    </m:r>
                    <m:nary>
                      <m:naryPr>
                        <m:chr m:val="∑"/>
                        <m:ctrlPr>
                          <a:rPr lang="is-IS" sz="2800" i="1">
                            <a:latin typeface="Cambria Math" charset="0"/>
                          </a:rPr>
                        </m:ctrlPr>
                      </m:naryPr>
                      <m:sub>
                        <m:r>
                          <m:rPr>
                            <m:brk m:alnAt="23"/>
                          </m:rPr>
                          <a:rPr lang="en-US" sz="2800" i="1">
                            <a:latin typeface="Cambria Math" charset="0"/>
                          </a:rPr>
                          <m:t>𝑘</m:t>
                        </m:r>
                        <m:r>
                          <a:rPr lang="en-US" sz="2800" i="1">
                            <a:latin typeface="Cambria Math" charset="0"/>
                          </a:rPr>
                          <m:t>=−∞</m:t>
                        </m:r>
                      </m:sub>
                      <m:sup>
                        <m:r>
                          <a:rPr lang="is-IS" sz="2800" i="1">
                            <a:latin typeface="Cambria Math" charset="0"/>
                            <a:ea typeface="Cambria Math" charset="0"/>
                            <a:cs typeface="Cambria Math" charset="0"/>
                          </a:rPr>
                          <m:t>∞</m:t>
                        </m:r>
                      </m:sup>
                      <m:e>
                        <m:nary>
                          <m:naryPr>
                            <m:chr m:val="∑"/>
                            <m:ctrlPr>
                              <a:rPr lang="is-IS" sz="2800" i="1">
                                <a:latin typeface="Cambria Math" charset="0"/>
                              </a:rPr>
                            </m:ctrlPr>
                          </m:naryPr>
                          <m:sub>
                            <m:r>
                              <m:rPr>
                                <m:brk m:alnAt="23"/>
                              </m:rPr>
                              <a:rPr lang="en-US" sz="2800" i="1">
                                <a:latin typeface="Cambria Math" charset="0"/>
                              </a:rPr>
                              <m:t>𝑙</m:t>
                            </m:r>
                            <m:r>
                              <a:rPr lang="en-US" sz="2800" i="1">
                                <a:latin typeface="Cambria Math" charset="0"/>
                              </a:rPr>
                              <m:t>=−∞</m:t>
                            </m:r>
                          </m:sub>
                          <m:sup>
                            <m:r>
                              <a:rPr lang="is-IS" sz="2800" i="1">
                                <a:latin typeface="Cambria Math" charset="0"/>
                                <a:ea typeface="Cambria Math" charset="0"/>
                                <a:cs typeface="Cambria Math" charset="0"/>
                              </a:rPr>
                              <m:t>∞</m:t>
                            </m:r>
                          </m:sup>
                          <m:e>
                            <m:r>
                              <a:rPr lang="en-US" sz="2800" i="1">
                                <a:latin typeface="Cambria Math" charset="0"/>
                              </a:rPr>
                              <m:t>𝑓</m:t>
                            </m:r>
                            <m:d>
                              <m:dPr>
                                <m:begChr m:val="["/>
                                <m:endChr m:val="]"/>
                                <m:ctrlPr>
                                  <a:rPr lang="en-US" sz="2800" i="1">
                                    <a:latin typeface="Cambria Math" charset="0"/>
                                  </a:rPr>
                                </m:ctrlPr>
                              </m:dPr>
                              <m:e>
                                <m:r>
                                  <a:rPr lang="en-US" sz="2800" i="1">
                                    <a:latin typeface="Cambria Math" charset="0"/>
                                  </a:rPr>
                                  <m:t>𝑛</m:t>
                                </m:r>
                                <m:r>
                                  <a:rPr lang="en-US" sz="2800" i="1">
                                    <a:latin typeface="Cambria Math" charset="0"/>
                                  </a:rPr>
                                  <m:t>,</m:t>
                                </m:r>
                                <m:r>
                                  <a:rPr lang="en-US" sz="2800" i="1">
                                    <a:latin typeface="Cambria Math" charset="0"/>
                                  </a:rPr>
                                  <m:t>𝑚</m:t>
                                </m:r>
                              </m:e>
                            </m:d>
                            <m:r>
                              <a:rPr lang="en-US" sz="2800" i="1">
                                <a:latin typeface="Cambria Math" charset="0"/>
                              </a:rPr>
                              <m:t> </m:t>
                            </m:r>
                            <m:r>
                              <a:rPr lang="en-US" sz="2800" b="0" i="1" smtClean="0">
                                <a:latin typeface="Cambria Math" charset="0"/>
                              </a:rPr>
                              <m:t>h</m:t>
                            </m:r>
                            <m:d>
                              <m:dPr>
                                <m:begChr m:val="["/>
                                <m:endChr m:val="]"/>
                                <m:ctrlPr>
                                  <a:rPr lang="en-US" sz="2800" i="1">
                                    <a:latin typeface="Cambria Math" charset="0"/>
                                  </a:rPr>
                                </m:ctrlPr>
                              </m:dPr>
                              <m:e>
                                <m:r>
                                  <a:rPr lang="en-US" sz="2800" i="1">
                                    <a:latin typeface="Cambria Math" charset="0"/>
                                  </a:rPr>
                                  <m:t>𝑛</m:t>
                                </m:r>
                                <m:r>
                                  <a:rPr lang="en-US" sz="2800" i="1">
                                    <a:latin typeface="Cambria Math" charset="0"/>
                                  </a:rPr>
                                  <m:t>−</m:t>
                                </m:r>
                                <m:r>
                                  <a:rPr lang="en-US" sz="2800" i="1">
                                    <a:latin typeface="Cambria Math" charset="0"/>
                                  </a:rPr>
                                  <m:t>𝑘</m:t>
                                </m:r>
                                <m:r>
                                  <a:rPr lang="en-US" sz="2800" i="1">
                                    <a:latin typeface="Cambria Math" charset="0"/>
                                  </a:rPr>
                                  <m:t>,</m:t>
                                </m:r>
                                <m:r>
                                  <a:rPr lang="en-US" sz="2800" i="1">
                                    <a:latin typeface="Cambria Math" charset="0"/>
                                  </a:rPr>
                                  <m:t>𝑚</m:t>
                                </m:r>
                                <m:r>
                                  <a:rPr lang="en-US" sz="2800" i="1">
                                    <a:latin typeface="Cambria Math" charset="0"/>
                                  </a:rPr>
                                  <m:t>−</m:t>
                                </m:r>
                                <m:r>
                                  <a:rPr lang="en-US" sz="2800" i="1">
                                    <a:latin typeface="Cambria Math" charset="0"/>
                                  </a:rPr>
                                  <m:t>𝑙</m:t>
                                </m:r>
                              </m:e>
                            </m:d>
                          </m:e>
                        </m:nary>
                      </m:e>
                    </m:nary>
                  </m:oMath>
                </a14:m>
                <a:endParaRPr lang="en-US" sz="2800"/>
              </a:p>
              <a:p>
                <a:pPr marL="0" indent="0">
                  <a:buNone/>
                </a:pPr>
                <a:endParaRPr lang="en-US" sz="2800"/>
              </a:p>
              <a:p>
                <a:pPr marL="0" indent="0">
                  <a:buNone/>
                </a:pPr>
                <a:r>
                  <a:rPr lang="en-US" sz="2800"/>
                  <a:t>And this is how we get our flipped convolution function</a:t>
                </a:r>
              </a:p>
              <a:p>
                <a:pPr marL="0" indent="0">
                  <a:buNone/>
                </a:pPr>
                <a:endParaRPr lang="en-US" sz="280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852" t="-1752" r="-593"/>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10</a:t>
            </a:fld>
            <a:endParaRPr lang="en-US"/>
          </a:p>
        </p:txBody>
      </p:sp>
    </p:spTree>
    <p:extLst>
      <p:ext uri="{BB962C8B-B14F-4D97-AF65-F5344CB8AC3E}">
        <p14:creationId xmlns:p14="http://schemas.microsoft.com/office/powerpoint/2010/main" val="4671312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Non-maximum suppression</a:t>
            </a:r>
          </a:p>
        </p:txBody>
      </p:sp>
      <p:sp>
        <p:nvSpPr>
          <p:cNvPr id="3" name="Content Placeholder 2"/>
          <p:cNvSpPr>
            <a:spLocks noGrp="1"/>
          </p:cNvSpPr>
          <p:nvPr>
            <p:ph idx="1"/>
          </p:nvPr>
        </p:nvSpPr>
        <p:spPr/>
        <p:txBody>
          <a:bodyPr/>
          <a:lstStyle/>
          <a:p>
            <a:r>
              <a:rPr lang="en-US"/>
              <a:t>Edge occurs where gradient reaches a maxima</a:t>
            </a:r>
          </a:p>
          <a:p>
            <a:r>
              <a:rPr lang="en-US"/>
              <a:t>Suppress non-maxima gradient even if it passes threshold</a:t>
            </a:r>
          </a:p>
          <a:p>
            <a:r>
              <a:rPr lang="en-US"/>
              <a:t>Only eight angle directions possible </a:t>
            </a:r>
          </a:p>
          <a:p>
            <a:pPr lvl="1"/>
            <a:r>
              <a:rPr lang="en-US"/>
              <a:t>Suppress all pixels in each direction which are not maxima</a:t>
            </a:r>
          </a:p>
          <a:p>
            <a:pPr lvl="1"/>
            <a:r>
              <a:rPr lang="en-US"/>
              <a:t>Do this in each marked pixel neighborhood</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100</a:t>
            </a:fld>
            <a:endParaRPr lang="en-US"/>
          </a:p>
        </p:txBody>
      </p:sp>
    </p:spTree>
    <p:extLst>
      <p:ext uri="{BB962C8B-B14F-4D97-AF65-F5344CB8AC3E}">
        <p14:creationId xmlns:p14="http://schemas.microsoft.com/office/powerpoint/2010/main" val="152126349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Remove spurious gradients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204" y="2946015"/>
            <a:ext cx="8229600" cy="3470660"/>
          </a:xfrm>
        </p:spPr>
      </p:pic>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101</a:t>
            </a:fld>
            <a:endParaRPr lang="en-US"/>
          </a:p>
        </p:txBody>
      </p:sp>
      <p:sp>
        <p:nvSpPr>
          <p:cNvPr id="7" name="TextBox 6"/>
          <p:cNvSpPr txBox="1"/>
          <p:nvPr/>
        </p:nvSpPr>
        <p:spPr>
          <a:xfrm>
            <a:off x="871538" y="1628775"/>
            <a:ext cx="7358062" cy="646331"/>
          </a:xfrm>
          <a:prstGeom prst="rect">
            <a:avLst/>
          </a:prstGeom>
          <a:noFill/>
        </p:spPr>
        <p:txBody>
          <a:bodyPr wrap="square" rtlCol="0">
            <a:spAutoFit/>
          </a:bodyPr>
          <a:lstStyle/>
          <a:p>
            <a:r>
              <a:rPr lang="en-US" sz="3600"/>
              <a:t>               is the gradient at pixel (x, y)</a:t>
            </a:r>
          </a:p>
        </p:txBody>
      </p:sp>
      <p:sp>
        <p:nvSpPr>
          <p:cNvPr id="14" name="Rectangle 13"/>
          <p:cNvSpPr/>
          <p:nvPr/>
        </p:nvSpPr>
        <p:spPr>
          <a:xfrm>
            <a:off x="4495800" y="3124199"/>
            <a:ext cx="1178627" cy="457201"/>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p:cNvSpPr txBox="1"/>
              <p:nvPr/>
            </p:nvSpPr>
            <p:spPr>
              <a:xfrm>
                <a:off x="685800" y="1721173"/>
                <a:ext cx="950027"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200" i="1" smtClean="0">
                              <a:latin typeface="Cambria Math" charset="0"/>
                            </a:rPr>
                          </m:ctrlPr>
                        </m:dPr>
                        <m:e>
                          <m:r>
                            <a:rPr lang="en-US" sz="3200" i="1" smtClean="0">
                              <a:latin typeface="Cambria Math" charset="0"/>
                              <a:ea typeface="Cambria Math" charset="0"/>
                              <a:cs typeface="Cambria Math" charset="0"/>
                            </a:rPr>
                            <m:t>𝛻</m:t>
                          </m:r>
                          <m:r>
                            <a:rPr lang="en-US" sz="3200" b="0" i="1" smtClean="0">
                              <a:latin typeface="Cambria Math" charset="0"/>
                            </a:rPr>
                            <m:t>𝐺</m:t>
                          </m:r>
                        </m:e>
                      </m:d>
                      <m:d>
                        <m:dPr>
                          <m:ctrlPr>
                            <a:rPr lang="en-US" sz="3200" i="1" smtClean="0">
                              <a:latin typeface="Cambria Math" charset="0"/>
                            </a:rPr>
                          </m:ctrlPr>
                        </m:dPr>
                        <m:e>
                          <m:r>
                            <a:rPr lang="en-US" sz="3200" b="0" i="1" smtClean="0">
                              <a:latin typeface="Cambria Math" charset="0"/>
                            </a:rPr>
                            <m:t>𝑥</m:t>
                          </m:r>
                          <m:r>
                            <a:rPr lang="en-US" sz="3200" b="0" i="1" smtClean="0">
                              <a:latin typeface="Cambria Math" charset="0"/>
                            </a:rPr>
                            <m:t>,</m:t>
                          </m:r>
                          <m:r>
                            <a:rPr lang="en-US" sz="3200" b="0" i="1" smtClean="0">
                              <a:latin typeface="Cambria Math" charset="0"/>
                            </a:rPr>
                            <m:t>𝑦</m:t>
                          </m:r>
                        </m:e>
                      </m:d>
                    </m:oMath>
                  </m:oMathPara>
                </a14:m>
                <a:endParaRPr lang="en-US" sz="3200"/>
              </a:p>
            </p:txBody>
          </p:sp>
        </mc:Choice>
        <mc:Fallback xmlns="">
          <p:sp>
            <p:nvSpPr>
              <p:cNvPr id="3" name="TextBox 2"/>
              <p:cNvSpPr txBox="1">
                <a:spLocks noRot="1" noChangeAspect="1" noMove="1" noResize="1" noEditPoints="1" noAdjustHandles="1" noChangeArrowheads="1" noChangeShapeType="1" noTextEdit="1"/>
              </p:cNvSpPr>
              <p:nvPr/>
            </p:nvSpPr>
            <p:spPr>
              <a:xfrm>
                <a:off x="685800" y="1721173"/>
                <a:ext cx="950027" cy="492443"/>
              </a:xfrm>
              <a:prstGeom prst="rect">
                <a:avLst/>
              </a:prstGeom>
              <a:blipFill>
                <a:blip r:embed="rId3"/>
                <a:stretch>
                  <a:fillRect r="-79355"/>
                </a:stretch>
              </a:blipFill>
            </p:spPr>
            <p:txBody>
              <a:bodyPr/>
              <a:lstStyle/>
              <a:p>
                <a:r>
                  <a:rPr lang="en-US">
                    <a:noFill/>
                  </a:rPr>
                  <a:t> </a:t>
                </a:r>
              </a:p>
            </p:txBody>
          </p:sp>
        </mc:Fallback>
      </mc:AlternateContent>
      <p:sp>
        <p:nvSpPr>
          <p:cNvPr id="23" name="Rectangle 22"/>
          <p:cNvSpPr/>
          <p:nvPr/>
        </p:nvSpPr>
        <p:spPr>
          <a:xfrm>
            <a:off x="5978013" y="3124199"/>
            <a:ext cx="2495791" cy="1009464"/>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p:cNvSpPr txBox="1"/>
              <p:nvPr/>
            </p:nvSpPr>
            <p:spPr>
              <a:xfrm>
                <a:off x="4528058" y="3124200"/>
                <a:ext cx="950027"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200" i="1" smtClean="0">
                              <a:latin typeface="Cambria Math" charset="0"/>
                            </a:rPr>
                          </m:ctrlPr>
                        </m:dPr>
                        <m:e>
                          <m:r>
                            <a:rPr lang="en-US" sz="2200" i="1" smtClean="0">
                              <a:latin typeface="Cambria Math" charset="0"/>
                              <a:ea typeface="Cambria Math" charset="0"/>
                              <a:cs typeface="Cambria Math" charset="0"/>
                            </a:rPr>
                            <m:t>𝛻</m:t>
                          </m:r>
                          <m:r>
                            <a:rPr lang="en-US" sz="2200" b="0" i="1" smtClean="0">
                              <a:latin typeface="Cambria Math" charset="0"/>
                            </a:rPr>
                            <m:t>𝐺</m:t>
                          </m:r>
                        </m:e>
                      </m:d>
                      <m:d>
                        <m:dPr>
                          <m:ctrlPr>
                            <a:rPr lang="en-US" sz="2200" i="1" smtClean="0">
                              <a:latin typeface="Cambria Math" charset="0"/>
                            </a:rPr>
                          </m:ctrlPr>
                        </m:dPr>
                        <m:e>
                          <m:r>
                            <a:rPr lang="en-US" sz="2200" b="0" i="1" smtClean="0">
                              <a:latin typeface="Cambria Math" charset="0"/>
                            </a:rPr>
                            <m:t>𝑥</m:t>
                          </m:r>
                          <m:r>
                            <a:rPr lang="en-US" sz="2200" b="0" i="1" smtClean="0">
                              <a:latin typeface="Cambria Math" charset="0"/>
                            </a:rPr>
                            <m:t>,</m:t>
                          </m:r>
                          <m:r>
                            <a:rPr lang="en-US" sz="2200" b="0" i="1" smtClean="0">
                              <a:latin typeface="Cambria Math" charset="0"/>
                            </a:rPr>
                            <m:t>𝑦</m:t>
                          </m:r>
                        </m:e>
                      </m:d>
                    </m:oMath>
                  </m:oMathPara>
                </a14:m>
                <a:endParaRPr lang="en-US" sz="2200"/>
              </a:p>
            </p:txBody>
          </p:sp>
        </mc:Choice>
        <mc:Fallback xmlns="">
          <p:sp>
            <p:nvSpPr>
              <p:cNvPr id="25" name="TextBox 24"/>
              <p:cNvSpPr txBox="1">
                <a:spLocks noRot="1" noChangeAspect="1" noMove="1" noResize="1" noEditPoints="1" noAdjustHandles="1" noChangeArrowheads="1" noChangeShapeType="1" noTextEdit="1"/>
              </p:cNvSpPr>
              <p:nvPr/>
            </p:nvSpPr>
            <p:spPr>
              <a:xfrm>
                <a:off x="4528058" y="3124200"/>
                <a:ext cx="950027" cy="338554"/>
              </a:xfrm>
              <a:prstGeom prst="rect">
                <a:avLst/>
              </a:prstGeom>
              <a:blipFill>
                <a:blip r:embed="rId4"/>
                <a:stretch>
                  <a:fillRect l="-641" r="-23077" b="-254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5978013" y="3124200"/>
                <a:ext cx="3089787"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200" i="1" smtClean="0">
                              <a:latin typeface="Cambria Math" charset="0"/>
                            </a:rPr>
                          </m:ctrlPr>
                        </m:dPr>
                        <m:e>
                          <m:r>
                            <a:rPr lang="en-US" sz="2200" i="1" smtClean="0">
                              <a:latin typeface="Cambria Math" charset="0"/>
                              <a:ea typeface="Cambria Math" charset="0"/>
                              <a:cs typeface="Cambria Math" charset="0"/>
                            </a:rPr>
                            <m:t>𝛻</m:t>
                          </m:r>
                          <m:r>
                            <a:rPr lang="en-US" sz="2200" b="0" i="1" smtClean="0">
                              <a:latin typeface="Cambria Math" charset="0"/>
                            </a:rPr>
                            <m:t>𝐺</m:t>
                          </m:r>
                        </m:e>
                      </m:d>
                      <m:d>
                        <m:dPr>
                          <m:ctrlPr>
                            <a:rPr lang="en-US" sz="2200" i="1" smtClean="0">
                              <a:latin typeface="Cambria Math" charset="0"/>
                            </a:rPr>
                          </m:ctrlPr>
                        </m:dPr>
                        <m:e>
                          <m:r>
                            <a:rPr lang="en-US" sz="2200" b="0" i="1" smtClean="0">
                              <a:latin typeface="Cambria Math" charset="0"/>
                            </a:rPr>
                            <m:t>𝑥</m:t>
                          </m:r>
                          <m:r>
                            <a:rPr lang="en-US" sz="2200" b="0" i="1" smtClean="0">
                              <a:latin typeface="Cambria Math" charset="0"/>
                            </a:rPr>
                            <m:t>,</m:t>
                          </m:r>
                          <m:r>
                            <a:rPr lang="en-US" sz="2200" b="0" i="1" smtClean="0">
                              <a:latin typeface="Cambria Math" charset="0"/>
                            </a:rPr>
                            <m:t>𝑦</m:t>
                          </m:r>
                        </m:e>
                      </m:d>
                      <m:r>
                        <a:rPr lang="en-US" sz="2200" b="0" i="1" smtClean="0">
                          <a:latin typeface="Cambria Math" charset="0"/>
                        </a:rPr>
                        <m:t>&gt; </m:t>
                      </m:r>
                      <m:d>
                        <m:dPr>
                          <m:begChr m:val="|"/>
                          <m:endChr m:val="|"/>
                          <m:ctrlPr>
                            <a:rPr lang="en-US" sz="2200" i="1">
                              <a:latin typeface="Cambria Math" charset="0"/>
                            </a:rPr>
                          </m:ctrlPr>
                        </m:dPr>
                        <m:e>
                          <m:r>
                            <a:rPr lang="en-US" sz="2200" i="1">
                              <a:latin typeface="Cambria Math" charset="0"/>
                              <a:ea typeface="Cambria Math" charset="0"/>
                              <a:cs typeface="Cambria Math" charset="0"/>
                            </a:rPr>
                            <m:t>𝛻</m:t>
                          </m:r>
                          <m:r>
                            <a:rPr lang="en-US" sz="2200" i="1">
                              <a:latin typeface="Cambria Math" charset="0"/>
                            </a:rPr>
                            <m:t>𝐺</m:t>
                          </m:r>
                        </m:e>
                      </m:d>
                      <m:d>
                        <m:dPr>
                          <m:ctrlPr>
                            <a:rPr lang="en-US" sz="2200" i="1">
                              <a:latin typeface="Cambria Math" charset="0"/>
                            </a:rPr>
                          </m:ctrlPr>
                        </m:dPr>
                        <m:e>
                          <m:r>
                            <a:rPr lang="en-US" sz="2200" i="1">
                              <a:latin typeface="Cambria Math" charset="0"/>
                            </a:rPr>
                            <m:t>𝑥</m:t>
                          </m:r>
                          <m:r>
                            <a:rPr lang="en-US" sz="2200" b="0" i="1" smtClean="0">
                              <a:latin typeface="Cambria Math" charset="0"/>
                            </a:rPr>
                            <m:t>′</m:t>
                          </m:r>
                          <m:r>
                            <a:rPr lang="en-US" sz="2200" i="1">
                              <a:latin typeface="Cambria Math" charset="0"/>
                            </a:rPr>
                            <m:t>,</m:t>
                          </m:r>
                          <m:r>
                            <a:rPr lang="en-US" sz="2200" i="1">
                              <a:latin typeface="Cambria Math" charset="0"/>
                            </a:rPr>
                            <m:t>𝑦</m:t>
                          </m:r>
                          <m:r>
                            <a:rPr lang="en-US" sz="2200" b="0" i="1" smtClean="0">
                              <a:latin typeface="Cambria Math" charset="0"/>
                            </a:rPr>
                            <m:t>′</m:t>
                          </m:r>
                        </m:e>
                      </m:d>
                    </m:oMath>
                  </m:oMathPara>
                </a14:m>
                <a:endParaRPr lang="en-US" sz="2200"/>
              </a:p>
            </p:txBody>
          </p:sp>
        </mc:Choice>
        <mc:Fallback xmlns="">
          <p:sp>
            <p:nvSpPr>
              <p:cNvPr id="27" name="TextBox 26"/>
              <p:cNvSpPr txBox="1">
                <a:spLocks noRot="1" noChangeAspect="1" noMove="1" noResize="1" noEditPoints="1" noAdjustHandles="1" noChangeArrowheads="1" noChangeShapeType="1" noTextEdit="1"/>
              </p:cNvSpPr>
              <p:nvPr/>
            </p:nvSpPr>
            <p:spPr>
              <a:xfrm>
                <a:off x="5978013" y="3124200"/>
                <a:ext cx="3089787" cy="338554"/>
              </a:xfrm>
              <a:prstGeom prst="rect">
                <a:avLst/>
              </a:prstGeom>
              <a:blipFill>
                <a:blip r:embed="rId5"/>
                <a:stretch>
                  <a:fillRect t="-3636" b="-254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5978012" y="3635419"/>
                <a:ext cx="3089787"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200" i="1" smtClean="0">
                              <a:latin typeface="Cambria Math" charset="0"/>
                            </a:rPr>
                          </m:ctrlPr>
                        </m:dPr>
                        <m:e>
                          <m:r>
                            <a:rPr lang="en-US" sz="2200" i="1" smtClean="0">
                              <a:latin typeface="Cambria Math" charset="0"/>
                              <a:ea typeface="Cambria Math" charset="0"/>
                              <a:cs typeface="Cambria Math" charset="0"/>
                            </a:rPr>
                            <m:t>𝛻</m:t>
                          </m:r>
                          <m:r>
                            <a:rPr lang="en-US" sz="2200" b="0" i="1" smtClean="0">
                              <a:latin typeface="Cambria Math" charset="0"/>
                            </a:rPr>
                            <m:t>𝐺</m:t>
                          </m:r>
                        </m:e>
                      </m:d>
                      <m:d>
                        <m:dPr>
                          <m:ctrlPr>
                            <a:rPr lang="en-US" sz="2200" i="1" smtClean="0">
                              <a:latin typeface="Cambria Math" charset="0"/>
                            </a:rPr>
                          </m:ctrlPr>
                        </m:dPr>
                        <m:e>
                          <m:r>
                            <a:rPr lang="en-US" sz="2200" b="0" i="1" smtClean="0">
                              <a:latin typeface="Cambria Math" charset="0"/>
                            </a:rPr>
                            <m:t>𝑥</m:t>
                          </m:r>
                          <m:r>
                            <a:rPr lang="en-US" sz="2200" b="0" i="1" smtClean="0">
                              <a:latin typeface="Cambria Math" charset="0"/>
                            </a:rPr>
                            <m:t>,</m:t>
                          </m:r>
                          <m:r>
                            <a:rPr lang="en-US" sz="2200" b="0" i="1" smtClean="0">
                              <a:latin typeface="Cambria Math" charset="0"/>
                            </a:rPr>
                            <m:t>𝑦</m:t>
                          </m:r>
                        </m:e>
                      </m:d>
                      <m:r>
                        <a:rPr lang="en-US" sz="2200" b="0" i="1" smtClean="0">
                          <a:latin typeface="Cambria Math" charset="0"/>
                        </a:rPr>
                        <m:t>&gt; </m:t>
                      </m:r>
                      <m:d>
                        <m:dPr>
                          <m:begChr m:val="|"/>
                          <m:endChr m:val="|"/>
                          <m:ctrlPr>
                            <a:rPr lang="en-US" sz="2200" i="1">
                              <a:latin typeface="Cambria Math" charset="0"/>
                            </a:rPr>
                          </m:ctrlPr>
                        </m:dPr>
                        <m:e>
                          <m:r>
                            <a:rPr lang="en-US" sz="2200" i="1">
                              <a:latin typeface="Cambria Math" charset="0"/>
                              <a:ea typeface="Cambria Math" charset="0"/>
                              <a:cs typeface="Cambria Math" charset="0"/>
                            </a:rPr>
                            <m:t>𝛻</m:t>
                          </m:r>
                          <m:r>
                            <a:rPr lang="en-US" sz="2200" i="1">
                              <a:latin typeface="Cambria Math" charset="0"/>
                            </a:rPr>
                            <m:t>𝐺</m:t>
                          </m:r>
                        </m:e>
                      </m:d>
                      <m:d>
                        <m:dPr>
                          <m:ctrlPr>
                            <a:rPr lang="en-US" sz="2200" i="1">
                              <a:latin typeface="Cambria Math" charset="0"/>
                            </a:rPr>
                          </m:ctrlPr>
                        </m:dPr>
                        <m:e>
                          <m:r>
                            <a:rPr lang="en-US" sz="2200" i="1">
                              <a:latin typeface="Cambria Math" charset="0"/>
                            </a:rPr>
                            <m:t>𝑥</m:t>
                          </m:r>
                          <m:r>
                            <a:rPr lang="en-US" sz="2200" b="0" i="1" smtClean="0">
                              <a:latin typeface="Cambria Math" charset="0"/>
                            </a:rPr>
                            <m:t>′′</m:t>
                          </m:r>
                          <m:r>
                            <a:rPr lang="en-US" sz="2200" i="1">
                              <a:latin typeface="Cambria Math" charset="0"/>
                            </a:rPr>
                            <m:t>,</m:t>
                          </m:r>
                          <m:r>
                            <a:rPr lang="en-US" sz="2200" i="1">
                              <a:latin typeface="Cambria Math" charset="0"/>
                            </a:rPr>
                            <m:t>𝑦</m:t>
                          </m:r>
                          <m:r>
                            <a:rPr lang="en-US" sz="2200" b="0" i="1" smtClean="0">
                              <a:latin typeface="Cambria Math" charset="0"/>
                            </a:rPr>
                            <m:t>′′</m:t>
                          </m:r>
                        </m:e>
                      </m:d>
                    </m:oMath>
                  </m:oMathPara>
                </a14:m>
                <a:endParaRPr lang="en-US" sz="2200"/>
              </a:p>
            </p:txBody>
          </p:sp>
        </mc:Choice>
        <mc:Fallback xmlns="">
          <p:sp>
            <p:nvSpPr>
              <p:cNvPr id="28" name="TextBox 27"/>
              <p:cNvSpPr txBox="1">
                <a:spLocks noRot="1" noChangeAspect="1" noMove="1" noResize="1" noEditPoints="1" noAdjustHandles="1" noChangeArrowheads="1" noChangeShapeType="1" noTextEdit="1"/>
              </p:cNvSpPr>
              <p:nvPr/>
            </p:nvSpPr>
            <p:spPr>
              <a:xfrm>
                <a:off x="5978012" y="3635419"/>
                <a:ext cx="3089787" cy="338554"/>
              </a:xfrm>
              <a:prstGeom prst="rect">
                <a:avLst/>
              </a:prstGeom>
              <a:blipFill>
                <a:blip r:embed="rId6"/>
                <a:stretch>
                  <a:fillRect t="-1786" b="-25000"/>
                </a:stretch>
              </a:blipFill>
            </p:spPr>
            <p:txBody>
              <a:bodyPr/>
              <a:lstStyle/>
              <a:p>
                <a:r>
                  <a:rPr lang="en-US">
                    <a:noFill/>
                  </a:rPr>
                  <a:t> </a:t>
                </a:r>
              </a:p>
            </p:txBody>
          </p:sp>
        </mc:Fallback>
      </mc:AlternateContent>
    </p:spTree>
    <p:extLst>
      <p:ext uri="{BB962C8B-B14F-4D97-AF65-F5344CB8AC3E}">
        <p14:creationId xmlns:p14="http://schemas.microsoft.com/office/powerpoint/2010/main" val="111092667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Non-maximum suppression</a:t>
            </a:r>
          </a:p>
        </p:txBody>
      </p:sp>
      <p:sp>
        <p:nvSpPr>
          <p:cNvPr id="3" name="Content Placeholder 2"/>
          <p:cNvSpPr>
            <a:spLocks noGrp="1"/>
          </p:cNvSpPr>
          <p:nvPr>
            <p:ph idx="1"/>
          </p:nvPr>
        </p:nvSpPr>
        <p:spPr/>
        <p:txBody>
          <a:bodyPr/>
          <a:lstStyle/>
          <a:p>
            <a:r>
              <a:rPr lang="en-US"/>
              <a:t>Edge occurs where gradient reaches a maxima</a:t>
            </a:r>
          </a:p>
          <a:p>
            <a:r>
              <a:rPr lang="en-US"/>
              <a:t>Suppress non-maxima gradient even if it passes threshold</a:t>
            </a:r>
          </a:p>
          <a:p>
            <a:r>
              <a:rPr lang="en-US"/>
              <a:t>Only eight angle directions possible </a:t>
            </a:r>
          </a:p>
          <a:p>
            <a:pPr lvl="1"/>
            <a:r>
              <a:rPr lang="en-US"/>
              <a:t>Suppress all pixels in each direction which are not maxima</a:t>
            </a:r>
          </a:p>
          <a:p>
            <a:pPr lvl="1"/>
            <a:r>
              <a:rPr lang="en-US"/>
              <a:t>Do this in each marked pixel neighborhood</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102</a:t>
            </a:fld>
            <a:endParaRPr lang="en-US"/>
          </a:p>
        </p:txBody>
      </p:sp>
    </p:spTree>
    <p:extLst>
      <p:ext uri="{BB962C8B-B14F-4D97-AF65-F5344CB8AC3E}">
        <p14:creationId xmlns:p14="http://schemas.microsoft.com/office/powerpoint/2010/main" val="110711174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44562"/>
            <a:ext cx="48006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9750" y="4144962"/>
            <a:ext cx="16002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6150" y="4144962"/>
            <a:ext cx="16002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5" name="Rectangle 7"/>
          <p:cNvSpPr>
            <a:spLocks noGrp="1" noChangeArrowheads="1"/>
          </p:cNvSpPr>
          <p:nvPr>
            <p:ph type="title"/>
          </p:nvPr>
        </p:nvSpPr>
        <p:spPr>
          <a:xfrm>
            <a:off x="457200" y="-76200"/>
            <a:ext cx="8229600" cy="1143000"/>
          </a:xfrm>
        </p:spPr>
        <p:txBody>
          <a:bodyPr/>
          <a:lstStyle/>
          <a:p>
            <a:r>
              <a:rPr lang="en-US"/>
              <a:t>Non-maximum suppression</a:t>
            </a:r>
          </a:p>
        </p:txBody>
      </p:sp>
      <p:sp>
        <p:nvSpPr>
          <p:cNvPr id="25606" name="Rectangle 9"/>
          <p:cNvSpPr>
            <a:spLocks noChangeArrowheads="1"/>
          </p:cNvSpPr>
          <p:nvPr/>
        </p:nvSpPr>
        <p:spPr bwMode="auto">
          <a:xfrm>
            <a:off x="5715000" y="944562"/>
            <a:ext cx="2971800" cy="3108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2800"/>
              <a:t>At q, we have a maximum if the value is larger than those at both p and at r. Interpolate to get these values.</a:t>
            </a:r>
          </a:p>
        </p:txBody>
      </p:sp>
      <p:sp>
        <p:nvSpPr>
          <p:cNvPr id="25607" name="Text Box 10"/>
          <p:cNvSpPr txBox="1">
            <a:spLocks noChangeArrowheads="1"/>
          </p:cNvSpPr>
          <p:nvPr/>
        </p:nvSpPr>
        <p:spPr bwMode="auto">
          <a:xfrm>
            <a:off x="7318559" y="6019800"/>
            <a:ext cx="166211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D. Forsyth</a:t>
            </a:r>
          </a:p>
        </p:txBody>
      </p:sp>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103</a:t>
            </a:fld>
            <a:endParaRPr lang="en-US"/>
          </a:p>
        </p:txBody>
      </p:sp>
    </p:spTree>
    <p:extLst>
      <p:ext uri="{BB962C8B-B14F-4D97-AF65-F5344CB8AC3E}">
        <p14:creationId xmlns:p14="http://schemas.microsoft.com/office/powerpoint/2010/main" val="157115393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itle 1"/>
          <p:cNvSpPr>
            <a:spLocks noGrp="1"/>
          </p:cNvSpPr>
          <p:nvPr>
            <p:ph type="title"/>
          </p:nvPr>
        </p:nvSpPr>
        <p:spPr>
          <a:xfrm>
            <a:off x="457200" y="0"/>
            <a:ext cx="8229600" cy="1143000"/>
          </a:xfrm>
        </p:spPr>
        <p:txBody>
          <a:bodyPr/>
          <a:lstStyle/>
          <a:p>
            <a:r>
              <a:rPr lang="en-US">
                <a:latin typeface="Calibri" charset="0"/>
              </a:rPr>
              <a:t>Non-max Suppression</a:t>
            </a:r>
          </a:p>
        </p:txBody>
      </p:sp>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104</a:t>
            </a:fld>
            <a:endParaRPr lang="en-US"/>
          </a:p>
        </p:txBody>
      </p:sp>
      <p:sp>
        <p:nvSpPr>
          <p:cNvPr id="8" name="Title 1"/>
          <p:cNvSpPr txBox="1">
            <a:spLocks/>
          </p:cNvSpPr>
          <p:nvPr/>
        </p:nvSpPr>
        <p:spPr>
          <a:xfrm>
            <a:off x="457200" y="525780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atin typeface="Calibri" charset="0"/>
              </a:rPr>
              <a:t>Before                         After</a:t>
            </a:r>
          </a:p>
        </p:txBody>
      </p:sp>
      <p:pic>
        <p:nvPicPr>
          <p:cNvPr id="6" name="Picture 21">
            <a:extLst>
              <a:ext uri="{FF2B5EF4-FFF2-40B4-BE49-F238E27FC236}">
                <a16:creationId xmlns="" xmlns:a16="http://schemas.microsoft.com/office/drawing/2014/main" id="{2977B5BB-4481-436A-B070-5E8FA2550244}"/>
              </a:ext>
            </a:extLst>
          </p:cNvPr>
          <p:cNvPicPr>
            <a:picLocks noChangeAspect="1"/>
          </p:cNvPicPr>
          <p:nvPr/>
        </p:nvPicPr>
        <p:blipFill>
          <a:blip r:embed="rId2"/>
          <a:stretch>
            <a:fillRect/>
          </a:stretch>
        </p:blipFill>
        <p:spPr>
          <a:xfrm>
            <a:off x="-161925" y="1752600"/>
            <a:ext cx="4705602" cy="3391071"/>
          </a:xfrm>
          <a:prstGeom prst="rect">
            <a:avLst/>
          </a:prstGeom>
        </p:spPr>
      </p:pic>
      <p:pic>
        <p:nvPicPr>
          <p:cNvPr id="9" name="Picture 10">
            <a:extLst>
              <a:ext uri="{FF2B5EF4-FFF2-40B4-BE49-F238E27FC236}">
                <a16:creationId xmlns="" xmlns:a16="http://schemas.microsoft.com/office/drawing/2014/main" id="{CFFD18B4-FD60-4A42-BF27-5631F85DB9CB}"/>
              </a:ext>
            </a:extLst>
          </p:cNvPr>
          <p:cNvPicPr>
            <a:picLocks noChangeAspect="1"/>
          </p:cNvPicPr>
          <p:nvPr/>
        </p:nvPicPr>
        <p:blipFill>
          <a:blip r:embed="rId3"/>
          <a:stretch>
            <a:fillRect/>
          </a:stretch>
        </p:blipFill>
        <p:spPr>
          <a:xfrm>
            <a:off x="4362450" y="1752600"/>
            <a:ext cx="4727406" cy="3406003"/>
          </a:xfrm>
          <a:prstGeom prst="rect">
            <a:avLst/>
          </a:prstGeom>
        </p:spPr>
      </p:pic>
    </p:spTree>
    <p:extLst>
      <p:ext uri="{BB962C8B-B14F-4D97-AF65-F5344CB8AC3E}">
        <p14:creationId xmlns:p14="http://schemas.microsoft.com/office/powerpoint/2010/main" val="72837482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Canny edge detector</a:t>
            </a:r>
          </a:p>
        </p:txBody>
      </p:sp>
      <p:sp>
        <p:nvSpPr>
          <p:cNvPr id="3" name="Content Placeholder 2"/>
          <p:cNvSpPr>
            <a:spLocks noGrp="1"/>
          </p:cNvSpPr>
          <p:nvPr>
            <p:ph idx="1"/>
          </p:nvPr>
        </p:nvSpPr>
        <p:spPr/>
        <p:txBody>
          <a:bodyPr/>
          <a:lstStyle/>
          <a:p>
            <a:r>
              <a:rPr lang="en-US"/>
              <a:t>Suppress Noise</a:t>
            </a:r>
          </a:p>
          <a:p>
            <a:r>
              <a:rPr lang="en-US"/>
              <a:t>Compute gradient magnitude and direction </a:t>
            </a:r>
          </a:p>
          <a:p>
            <a:r>
              <a:rPr lang="en-US"/>
              <a:t>Apply Non-Maximum Suppression</a:t>
            </a:r>
          </a:p>
          <a:p>
            <a:pPr lvl="1"/>
            <a:r>
              <a:rPr lang="en-US"/>
              <a:t>Assures minimal response</a:t>
            </a:r>
          </a:p>
          <a:p>
            <a:r>
              <a:rPr lang="en-US"/>
              <a:t>Use hysteresis and connectivity analysis to detect edges</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105</a:t>
            </a:fld>
            <a:endParaRPr lang="en-US"/>
          </a:p>
        </p:txBody>
      </p:sp>
    </p:spTree>
    <p:extLst>
      <p:ext uri="{BB962C8B-B14F-4D97-AF65-F5344CB8AC3E}">
        <p14:creationId xmlns:p14="http://schemas.microsoft.com/office/powerpoint/2010/main" val="90528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EE5019-4F49-49B0-A2DC-BA1201FBA113}"/>
              </a:ext>
            </a:extLst>
          </p:cNvPr>
          <p:cNvSpPr>
            <a:spLocks noGrp="1"/>
          </p:cNvSpPr>
          <p:nvPr>
            <p:ph type="title"/>
          </p:nvPr>
        </p:nvSpPr>
        <p:spPr/>
        <p:txBody>
          <a:bodyPr/>
          <a:lstStyle/>
          <a:p>
            <a:endParaRPr lang="en-US"/>
          </a:p>
        </p:txBody>
      </p:sp>
      <p:pic>
        <p:nvPicPr>
          <p:cNvPr id="6" name="Picture 6">
            <a:extLst>
              <a:ext uri="{FF2B5EF4-FFF2-40B4-BE49-F238E27FC236}">
                <a16:creationId xmlns="" xmlns:a16="http://schemas.microsoft.com/office/drawing/2014/main" id="{7785FC98-05FE-4CA1-A485-0016FB38B1F7}"/>
              </a:ext>
            </a:extLst>
          </p:cNvPr>
          <p:cNvPicPr>
            <a:picLocks noGrp="1" noChangeAspect="1"/>
          </p:cNvPicPr>
          <p:nvPr>
            <p:ph idx="1"/>
          </p:nvPr>
        </p:nvPicPr>
        <p:blipFill>
          <a:blip r:embed="rId2"/>
          <a:stretch>
            <a:fillRect/>
          </a:stretch>
        </p:blipFill>
        <p:spPr>
          <a:xfrm>
            <a:off x="0" y="2085975"/>
            <a:ext cx="4456066" cy="3210858"/>
          </a:xfrm>
          <a:prstGeom prst="rect">
            <a:avLst/>
          </a:prstGeom>
        </p:spPr>
      </p:pic>
      <p:sp>
        <p:nvSpPr>
          <p:cNvPr id="4" name="Date Placeholder 3">
            <a:extLst>
              <a:ext uri="{FF2B5EF4-FFF2-40B4-BE49-F238E27FC236}">
                <a16:creationId xmlns="" xmlns:a16="http://schemas.microsoft.com/office/drawing/2014/main" id="{8C740B13-72F4-43E2-B568-08ACEB33BF76}"/>
              </a:ext>
            </a:extLst>
          </p:cNvPr>
          <p:cNvSpPr>
            <a:spLocks noGrp="1"/>
          </p:cNvSpPr>
          <p:nvPr>
            <p:ph type="dt" sz="half" idx="10"/>
          </p:nvPr>
        </p:nvSpPr>
        <p:spPr/>
        <p:txBody>
          <a:bodyPr/>
          <a:lstStyle/>
          <a:p>
            <a:r>
              <a:rPr lang="en-US"/>
              <a:t>10-Oct-17</a:t>
            </a:r>
          </a:p>
        </p:txBody>
      </p:sp>
      <p:sp>
        <p:nvSpPr>
          <p:cNvPr id="5" name="Slide Number Placeholder 4">
            <a:extLst>
              <a:ext uri="{FF2B5EF4-FFF2-40B4-BE49-F238E27FC236}">
                <a16:creationId xmlns="" xmlns:a16="http://schemas.microsoft.com/office/drawing/2014/main" id="{AB880454-71BC-4B4C-9C07-8D9A64F18CA5}"/>
              </a:ext>
            </a:extLst>
          </p:cNvPr>
          <p:cNvSpPr>
            <a:spLocks noGrp="1"/>
          </p:cNvSpPr>
          <p:nvPr>
            <p:ph type="sldNum" sz="quarter" idx="12"/>
          </p:nvPr>
        </p:nvSpPr>
        <p:spPr/>
        <p:txBody>
          <a:bodyPr/>
          <a:lstStyle/>
          <a:p>
            <a:fld id="{CF7DC490-98B8-074B-BB30-37775A2447EF}" type="slidenum">
              <a:rPr lang="en-US" smtClean="0"/>
              <a:pPr/>
              <a:t>106</a:t>
            </a:fld>
            <a:endParaRPr lang="en-US"/>
          </a:p>
        </p:txBody>
      </p:sp>
      <p:pic>
        <p:nvPicPr>
          <p:cNvPr id="8" name="Picture 8">
            <a:extLst>
              <a:ext uri="{FF2B5EF4-FFF2-40B4-BE49-F238E27FC236}">
                <a16:creationId xmlns="" xmlns:a16="http://schemas.microsoft.com/office/drawing/2014/main" id="{5959FE39-0752-47FA-A403-13B532DFC8EC}"/>
              </a:ext>
            </a:extLst>
          </p:cNvPr>
          <p:cNvPicPr>
            <a:picLocks noChangeAspect="1"/>
          </p:cNvPicPr>
          <p:nvPr/>
        </p:nvPicPr>
        <p:blipFill>
          <a:blip r:embed="rId3"/>
          <a:stretch>
            <a:fillRect/>
          </a:stretch>
        </p:blipFill>
        <p:spPr>
          <a:xfrm>
            <a:off x="4572926" y="2085975"/>
            <a:ext cx="4448432" cy="3202684"/>
          </a:xfrm>
          <a:prstGeom prst="rect">
            <a:avLst/>
          </a:prstGeom>
        </p:spPr>
      </p:pic>
    </p:spTree>
    <p:extLst>
      <p:ext uri="{BB962C8B-B14F-4D97-AF65-F5344CB8AC3E}">
        <p14:creationId xmlns:p14="http://schemas.microsoft.com/office/powerpoint/2010/main" val="316552649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Hysteresis thresholding</a:t>
            </a:r>
          </a:p>
        </p:txBody>
      </p:sp>
      <p:sp>
        <p:nvSpPr>
          <p:cNvPr id="3" name="Content Placeholder 2"/>
          <p:cNvSpPr>
            <a:spLocks noGrp="1"/>
          </p:cNvSpPr>
          <p:nvPr>
            <p:ph idx="1"/>
          </p:nvPr>
        </p:nvSpPr>
        <p:spPr/>
        <p:txBody>
          <a:bodyPr/>
          <a:lstStyle/>
          <a:p>
            <a:r>
              <a:rPr lang="en-US"/>
              <a:t>Avoid streaking near threshold value </a:t>
            </a:r>
          </a:p>
          <a:p>
            <a:r>
              <a:rPr lang="en-US"/>
              <a:t>Define two thresholds: Low and High</a:t>
            </a:r>
          </a:p>
          <a:p>
            <a:pPr lvl="1"/>
            <a:r>
              <a:rPr lang="en-US"/>
              <a:t>If less than Low, not an edge</a:t>
            </a:r>
          </a:p>
          <a:p>
            <a:pPr lvl="1"/>
            <a:r>
              <a:rPr lang="en-US"/>
              <a:t>If greater than High, strong edge</a:t>
            </a:r>
          </a:p>
          <a:p>
            <a:pPr lvl="1"/>
            <a:r>
              <a:rPr lang="en-US"/>
              <a:t>If between Low and High, weak edge </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107</a:t>
            </a:fld>
            <a:endParaRPr lang="en-US"/>
          </a:p>
        </p:txBody>
      </p:sp>
    </p:spTree>
    <p:extLst>
      <p:ext uri="{BB962C8B-B14F-4D97-AF65-F5344CB8AC3E}">
        <p14:creationId xmlns:p14="http://schemas.microsoft.com/office/powerpoint/2010/main" val="188281835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Hysteresis thresholding</a:t>
            </a:r>
          </a:p>
        </p:txBody>
      </p:sp>
      <p:sp>
        <p:nvSpPr>
          <p:cNvPr id="3" name="Content Placeholder 2"/>
          <p:cNvSpPr>
            <a:spLocks noGrp="1"/>
          </p:cNvSpPr>
          <p:nvPr>
            <p:ph idx="1"/>
          </p:nvPr>
        </p:nvSpPr>
        <p:spPr/>
        <p:txBody>
          <a:bodyPr/>
          <a:lstStyle/>
          <a:p>
            <a:pPr marL="0" indent="0">
              <a:buNone/>
            </a:pPr>
            <a:r>
              <a:rPr lang="en-US"/>
              <a:t>If the gradient at a pixel is</a:t>
            </a:r>
          </a:p>
          <a:p>
            <a:r>
              <a:rPr lang="en-US"/>
              <a:t>above High, declare it as an ‘strong edge pixel’</a:t>
            </a:r>
          </a:p>
          <a:p>
            <a:r>
              <a:rPr lang="en-US"/>
              <a:t>below Low, declare it as a “non-edge-pixel”</a:t>
            </a:r>
          </a:p>
          <a:p>
            <a:r>
              <a:rPr lang="en-US"/>
              <a:t>between Low and High</a:t>
            </a:r>
          </a:p>
          <a:p>
            <a:pPr lvl="1"/>
            <a:r>
              <a:rPr lang="en-US"/>
              <a:t>Consider its neighbors iteratively then declare it an “edge pixel” if it is connected to an ‘strong edge pixel’ directly or via pixels between Low and High</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108</a:t>
            </a:fld>
            <a:endParaRPr lang="en-US"/>
          </a:p>
        </p:txBody>
      </p:sp>
    </p:spTree>
    <p:extLst>
      <p:ext uri="{BB962C8B-B14F-4D97-AF65-F5344CB8AC3E}">
        <p14:creationId xmlns:p14="http://schemas.microsoft.com/office/powerpoint/2010/main" val="111778181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92138" y="0"/>
            <a:ext cx="7772400" cy="1143000"/>
          </a:xfrm>
        </p:spPr>
        <p:txBody>
          <a:bodyPr/>
          <a:lstStyle/>
          <a:p>
            <a:r>
              <a:rPr lang="en-US"/>
              <a:t>Hysteresis thresholding</a:t>
            </a:r>
          </a:p>
        </p:txBody>
      </p:sp>
      <p:sp>
        <p:nvSpPr>
          <p:cNvPr id="27652" name="Freeform 4"/>
          <p:cNvSpPr>
            <a:spLocks/>
          </p:cNvSpPr>
          <p:nvPr/>
        </p:nvSpPr>
        <p:spPr bwMode="auto">
          <a:xfrm>
            <a:off x="311150" y="3960813"/>
            <a:ext cx="2743200" cy="774700"/>
          </a:xfrm>
          <a:custGeom>
            <a:avLst/>
            <a:gdLst>
              <a:gd name="T0" fmla="*/ 2147483647 w 1728"/>
              <a:gd name="T1" fmla="*/ 2147483647 h 488"/>
              <a:gd name="T2" fmla="*/ 2147483647 w 1728"/>
              <a:gd name="T3" fmla="*/ 2147483647 h 488"/>
              <a:gd name="T4" fmla="*/ 2147483647 w 1728"/>
              <a:gd name="T5" fmla="*/ 2147483647 h 488"/>
              <a:gd name="T6" fmla="*/ 2147483647 w 1728"/>
              <a:gd name="T7" fmla="*/ 2147483647 h 488"/>
              <a:gd name="T8" fmla="*/ 2147483647 w 1728"/>
              <a:gd name="T9" fmla="*/ 2147483647 h 488"/>
              <a:gd name="T10" fmla="*/ 0 60000 65536"/>
              <a:gd name="T11" fmla="*/ 0 60000 65536"/>
              <a:gd name="T12" fmla="*/ 0 60000 65536"/>
              <a:gd name="T13" fmla="*/ 0 60000 65536"/>
              <a:gd name="T14" fmla="*/ 0 60000 65536"/>
              <a:gd name="T15" fmla="*/ 0 w 1728"/>
              <a:gd name="T16" fmla="*/ 0 h 488"/>
              <a:gd name="T17" fmla="*/ 1728 w 1728"/>
              <a:gd name="T18" fmla="*/ 488 h 488"/>
            </a:gdLst>
            <a:ahLst/>
            <a:cxnLst>
              <a:cxn ang="T10">
                <a:pos x="T0" y="T1"/>
              </a:cxn>
              <a:cxn ang="T11">
                <a:pos x="T2" y="T3"/>
              </a:cxn>
              <a:cxn ang="T12">
                <a:pos x="T4" y="T5"/>
              </a:cxn>
              <a:cxn ang="T13">
                <a:pos x="T6" y="T7"/>
              </a:cxn>
              <a:cxn ang="T14">
                <a:pos x="T8" y="T9"/>
              </a:cxn>
            </a:cxnLst>
            <a:rect l="T15" t="T16" r="T17" b="T18"/>
            <a:pathLst>
              <a:path w="1728" h="488">
                <a:moveTo>
                  <a:pt x="96" y="464"/>
                </a:moveTo>
                <a:cubicBezTo>
                  <a:pt x="48" y="476"/>
                  <a:pt x="0" y="488"/>
                  <a:pt x="96" y="416"/>
                </a:cubicBezTo>
                <a:cubicBezTo>
                  <a:pt x="192" y="344"/>
                  <a:pt x="488" y="64"/>
                  <a:pt x="672" y="32"/>
                </a:cubicBezTo>
                <a:cubicBezTo>
                  <a:pt x="856" y="0"/>
                  <a:pt x="1024" y="184"/>
                  <a:pt x="1200" y="224"/>
                </a:cubicBezTo>
                <a:cubicBezTo>
                  <a:pt x="1376" y="264"/>
                  <a:pt x="1552" y="268"/>
                  <a:pt x="1728" y="272"/>
                </a:cubicBezTo>
              </a:path>
            </a:pathLst>
          </a:cu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7653" name="Freeform 5"/>
          <p:cNvSpPr>
            <a:spLocks/>
          </p:cNvSpPr>
          <p:nvPr/>
        </p:nvSpPr>
        <p:spPr bwMode="auto">
          <a:xfrm>
            <a:off x="2978150" y="3998913"/>
            <a:ext cx="2590800" cy="698500"/>
          </a:xfrm>
          <a:custGeom>
            <a:avLst/>
            <a:gdLst>
              <a:gd name="T0" fmla="*/ 0 w 1632"/>
              <a:gd name="T1" fmla="*/ 2147483647 h 440"/>
              <a:gd name="T2" fmla="*/ 2147483647 w 1632"/>
              <a:gd name="T3" fmla="*/ 2147483647 h 440"/>
              <a:gd name="T4" fmla="*/ 2147483647 w 1632"/>
              <a:gd name="T5" fmla="*/ 2147483647 h 440"/>
              <a:gd name="T6" fmla="*/ 2147483647 w 1632"/>
              <a:gd name="T7" fmla="*/ 2147483647 h 440"/>
              <a:gd name="T8" fmla="*/ 2147483647 w 1632"/>
              <a:gd name="T9" fmla="*/ 2147483647 h 440"/>
              <a:gd name="T10" fmla="*/ 0 60000 65536"/>
              <a:gd name="T11" fmla="*/ 0 60000 65536"/>
              <a:gd name="T12" fmla="*/ 0 60000 65536"/>
              <a:gd name="T13" fmla="*/ 0 60000 65536"/>
              <a:gd name="T14" fmla="*/ 0 60000 65536"/>
              <a:gd name="T15" fmla="*/ 0 w 1632"/>
              <a:gd name="T16" fmla="*/ 0 h 440"/>
              <a:gd name="T17" fmla="*/ 1632 w 1632"/>
              <a:gd name="T18" fmla="*/ 440 h 440"/>
            </a:gdLst>
            <a:ahLst/>
            <a:cxnLst>
              <a:cxn ang="T10">
                <a:pos x="T0" y="T1"/>
              </a:cxn>
              <a:cxn ang="T11">
                <a:pos x="T2" y="T3"/>
              </a:cxn>
              <a:cxn ang="T12">
                <a:pos x="T4" y="T5"/>
              </a:cxn>
              <a:cxn ang="T13">
                <a:pos x="T6" y="T7"/>
              </a:cxn>
              <a:cxn ang="T14">
                <a:pos x="T8" y="T9"/>
              </a:cxn>
            </a:cxnLst>
            <a:rect l="T15" t="T16" r="T17" b="T18"/>
            <a:pathLst>
              <a:path w="1632" h="440">
                <a:moveTo>
                  <a:pt x="0" y="248"/>
                </a:moveTo>
                <a:cubicBezTo>
                  <a:pt x="72" y="268"/>
                  <a:pt x="144" y="288"/>
                  <a:pt x="288" y="248"/>
                </a:cubicBezTo>
                <a:cubicBezTo>
                  <a:pt x="432" y="208"/>
                  <a:pt x="664" y="0"/>
                  <a:pt x="864" y="8"/>
                </a:cubicBezTo>
                <a:cubicBezTo>
                  <a:pt x="1064" y="16"/>
                  <a:pt x="1360" y="224"/>
                  <a:pt x="1488" y="296"/>
                </a:cubicBezTo>
                <a:cubicBezTo>
                  <a:pt x="1616" y="368"/>
                  <a:pt x="1624" y="404"/>
                  <a:pt x="1632" y="440"/>
                </a:cubicBezTo>
              </a:path>
            </a:pathLst>
          </a:cu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7654" name="Freeform 6"/>
          <p:cNvSpPr>
            <a:spLocks/>
          </p:cNvSpPr>
          <p:nvPr/>
        </p:nvSpPr>
        <p:spPr bwMode="auto">
          <a:xfrm>
            <a:off x="5467350" y="4697413"/>
            <a:ext cx="711200" cy="609600"/>
          </a:xfrm>
          <a:custGeom>
            <a:avLst/>
            <a:gdLst>
              <a:gd name="T0" fmla="*/ 2147483647 w 448"/>
              <a:gd name="T1" fmla="*/ 0 h 384"/>
              <a:gd name="T2" fmla="*/ 2147483647 w 448"/>
              <a:gd name="T3" fmla="*/ 2147483647 h 384"/>
              <a:gd name="T4" fmla="*/ 2147483647 w 448"/>
              <a:gd name="T5" fmla="*/ 2147483647 h 384"/>
              <a:gd name="T6" fmla="*/ 0 60000 65536"/>
              <a:gd name="T7" fmla="*/ 0 60000 65536"/>
              <a:gd name="T8" fmla="*/ 0 60000 65536"/>
              <a:gd name="T9" fmla="*/ 0 w 448"/>
              <a:gd name="T10" fmla="*/ 0 h 384"/>
              <a:gd name="T11" fmla="*/ 448 w 448"/>
              <a:gd name="T12" fmla="*/ 384 h 384"/>
            </a:gdLst>
            <a:ahLst/>
            <a:cxnLst>
              <a:cxn ang="T6">
                <a:pos x="T0" y="T1"/>
              </a:cxn>
              <a:cxn ang="T7">
                <a:pos x="T2" y="T3"/>
              </a:cxn>
              <a:cxn ang="T8">
                <a:pos x="T4" y="T5"/>
              </a:cxn>
            </a:cxnLst>
            <a:rect l="T9" t="T10" r="T11" b="T12"/>
            <a:pathLst>
              <a:path w="448" h="384">
                <a:moveTo>
                  <a:pt x="64" y="0"/>
                </a:moveTo>
                <a:cubicBezTo>
                  <a:pt x="32" y="88"/>
                  <a:pt x="0" y="176"/>
                  <a:pt x="64" y="240"/>
                </a:cubicBezTo>
                <a:cubicBezTo>
                  <a:pt x="128" y="304"/>
                  <a:pt x="288" y="344"/>
                  <a:pt x="448" y="384"/>
                </a:cubicBezTo>
              </a:path>
            </a:pathLst>
          </a:cu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7655" name="Freeform 7"/>
          <p:cNvSpPr>
            <a:spLocks/>
          </p:cNvSpPr>
          <p:nvPr/>
        </p:nvSpPr>
        <p:spPr bwMode="auto">
          <a:xfrm>
            <a:off x="6178550" y="4545013"/>
            <a:ext cx="2286000" cy="965200"/>
          </a:xfrm>
          <a:custGeom>
            <a:avLst/>
            <a:gdLst>
              <a:gd name="T0" fmla="*/ 0 w 1440"/>
              <a:gd name="T1" fmla="*/ 2147483647 h 608"/>
              <a:gd name="T2" fmla="*/ 2147483647 w 1440"/>
              <a:gd name="T3" fmla="*/ 2147483647 h 608"/>
              <a:gd name="T4" fmla="*/ 2147483647 w 1440"/>
              <a:gd name="T5" fmla="*/ 2147483647 h 608"/>
              <a:gd name="T6" fmla="*/ 2147483647 w 1440"/>
              <a:gd name="T7" fmla="*/ 2147483647 h 608"/>
              <a:gd name="T8" fmla="*/ 2147483647 w 1440"/>
              <a:gd name="T9" fmla="*/ 0 h 608"/>
              <a:gd name="T10" fmla="*/ 0 60000 65536"/>
              <a:gd name="T11" fmla="*/ 0 60000 65536"/>
              <a:gd name="T12" fmla="*/ 0 60000 65536"/>
              <a:gd name="T13" fmla="*/ 0 60000 65536"/>
              <a:gd name="T14" fmla="*/ 0 60000 65536"/>
              <a:gd name="T15" fmla="*/ 0 w 1440"/>
              <a:gd name="T16" fmla="*/ 0 h 608"/>
              <a:gd name="T17" fmla="*/ 1440 w 1440"/>
              <a:gd name="T18" fmla="*/ 608 h 608"/>
            </a:gdLst>
            <a:ahLst/>
            <a:cxnLst>
              <a:cxn ang="T10">
                <a:pos x="T0" y="T1"/>
              </a:cxn>
              <a:cxn ang="T11">
                <a:pos x="T2" y="T3"/>
              </a:cxn>
              <a:cxn ang="T12">
                <a:pos x="T4" y="T5"/>
              </a:cxn>
              <a:cxn ang="T13">
                <a:pos x="T6" y="T7"/>
              </a:cxn>
              <a:cxn ang="T14">
                <a:pos x="T8" y="T9"/>
              </a:cxn>
            </a:cxnLst>
            <a:rect l="T15" t="T16" r="T17" b="T18"/>
            <a:pathLst>
              <a:path w="1440" h="608">
                <a:moveTo>
                  <a:pt x="0" y="480"/>
                </a:moveTo>
                <a:cubicBezTo>
                  <a:pt x="24" y="496"/>
                  <a:pt x="48" y="512"/>
                  <a:pt x="144" y="528"/>
                </a:cubicBezTo>
                <a:cubicBezTo>
                  <a:pt x="240" y="544"/>
                  <a:pt x="408" y="608"/>
                  <a:pt x="576" y="576"/>
                </a:cubicBezTo>
                <a:cubicBezTo>
                  <a:pt x="744" y="544"/>
                  <a:pt x="1008" y="432"/>
                  <a:pt x="1152" y="336"/>
                </a:cubicBezTo>
                <a:cubicBezTo>
                  <a:pt x="1296" y="240"/>
                  <a:pt x="1368" y="120"/>
                  <a:pt x="1440" y="0"/>
                </a:cubicBez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7656" name="Text Box 8"/>
          <p:cNvSpPr txBox="1">
            <a:spLocks noChangeArrowheads="1"/>
          </p:cNvSpPr>
          <p:nvPr/>
        </p:nvSpPr>
        <p:spPr bwMode="auto">
          <a:xfrm>
            <a:off x="7086600" y="6019800"/>
            <a:ext cx="197961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spcBef>
                <a:spcPct val="50000"/>
              </a:spcBef>
            </a:pPr>
            <a:r>
              <a:rPr lang="en-US" sz="1400"/>
              <a:t>Source: S. Seitz</a:t>
            </a:r>
          </a:p>
        </p:txBody>
      </p:sp>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109</a:t>
            </a:fld>
            <a:endParaRPr lang="en-US"/>
          </a:p>
        </p:txBody>
      </p:sp>
      <p:sp>
        <p:nvSpPr>
          <p:cNvPr id="5" name="TextBox 4"/>
          <p:cNvSpPr txBox="1"/>
          <p:nvPr/>
        </p:nvSpPr>
        <p:spPr>
          <a:xfrm>
            <a:off x="914400" y="2474674"/>
            <a:ext cx="1911350" cy="369332"/>
          </a:xfrm>
          <a:prstGeom prst="rect">
            <a:avLst/>
          </a:prstGeom>
          <a:noFill/>
        </p:spPr>
        <p:txBody>
          <a:bodyPr wrap="square" rtlCol="0">
            <a:spAutoFit/>
          </a:bodyPr>
          <a:lstStyle/>
          <a:p>
            <a:r>
              <a:rPr lang="en-US"/>
              <a:t>strong edge pixel</a:t>
            </a:r>
          </a:p>
        </p:txBody>
      </p:sp>
      <p:cxnSp>
        <p:nvCxnSpPr>
          <p:cNvPr id="13" name="Straight Arrow Connector 12"/>
          <p:cNvCxnSpPr>
            <a:stCxn id="5" idx="2"/>
          </p:cNvCxnSpPr>
          <p:nvPr/>
        </p:nvCxnSpPr>
        <p:spPr>
          <a:xfrm flipH="1">
            <a:off x="1676400" y="2844006"/>
            <a:ext cx="193675" cy="1116807"/>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962400" y="2382341"/>
            <a:ext cx="2362200" cy="646331"/>
          </a:xfrm>
          <a:prstGeom prst="rect">
            <a:avLst/>
          </a:prstGeom>
          <a:noFill/>
        </p:spPr>
        <p:txBody>
          <a:bodyPr wrap="square" rtlCol="0">
            <a:spAutoFit/>
          </a:bodyPr>
          <a:lstStyle/>
          <a:p>
            <a:pPr algn="ctr"/>
            <a:r>
              <a:rPr lang="en-US"/>
              <a:t>weak but connected edge pixels</a:t>
            </a:r>
          </a:p>
        </p:txBody>
      </p:sp>
      <p:cxnSp>
        <p:nvCxnSpPr>
          <p:cNvPr id="18" name="Straight Arrow Connector 17"/>
          <p:cNvCxnSpPr/>
          <p:nvPr/>
        </p:nvCxnSpPr>
        <p:spPr>
          <a:xfrm flipH="1">
            <a:off x="4876800" y="3028672"/>
            <a:ext cx="193675" cy="1116807"/>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324475" y="3727172"/>
            <a:ext cx="1911350" cy="369332"/>
          </a:xfrm>
          <a:prstGeom prst="rect">
            <a:avLst/>
          </a:prstGeom>
          <a:noFill/>
        </p:spPr>
        <p:txBody>
          <a:bodyPr wrap="square" rtlCol="0">
            <a:spAutoFit/>
          </a:bodyPr>
          <a:lstStyle/>
          <a:p>
            <a:r>
              <a:rPr lang="en-US"/>
              <a:t>strong edge pixel</a:t>
            </a:r>
          </a:p>
        </p:txBody>
      </p:sp>
      <p:cxnSp>
        <p:nvCxnSpPr>
          <p:cNvPr id="20" name="Straight Arrow Connector 19"/>
          <p:cNvCxnSpPr/>
          <p:nvPr/>
        </p:nvCxnSpPr>
        <p:spPr>
          <a:xfrm flipH="1">
            <a:off x="6086475" y="4096504"/>
            <a:ext cx="193675" cy="1116807"/>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37769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 y="-15240"/>
            <a:ext cx="9159240" cy="5963493"/>
          </a:xfrm>
        </p:spPr>
      </p:pic>
      <p:sp>
        <p:nvSpPr>
          <p:cNvPr id="4" name="Date Placeholder 3"/>
          <p:cNvSpPr>
            <a:spLocks noGrp="1"/>
          </p:cNvSpPr>
          <p:nvPr>
            <p:ph type="dt" sz="half" idx="10"/>
          </p:nvPr>
        </p:nvSpPr>
        <p:spPr/>
        <p:txBody>
          <a:bodyPr/>
          <a:lstStyle/>
          <a:p>
            <a:fld id="{A0BA2E57-8A35-6144-8AB4-0CD3D537BCE7}" type="datetime5">
              <a:rPr lang="en-US" smtClean="0"/>
              <a:t>9-Dec-17</a:t>
            </a:fld>
            <a:endParaRPr lang="en-US"/>
          </a:p>
        </p:txBody>
      </p:sp>
      <p:sp>
        <p:nvSpPr>
          <p:cNvPr id="5" name="Slide Number Placeholder 4"/>
          <p:cNvSpPr>
            <a:spLocks noGrp="1"/>
          </p:cNvSpPr>
          <p:nvPr>
            <p:ph type="sldNum" sz="quarter" idx="12"/>
          </p:nvPr>
        </p:nvSpPr>
        <p:spPr/>
        <p:txBody>
          <a:bodyPr/>
          <a:lstStyle/>
          <a:p>
            <a:fld id="{CF7DC490-98B8-074B-BB30-37775A2447EF}" type="slidenum">
              <a:rPr lang="en-US" smtClean="0"/>
              <a:pPr/>
              <a:t>11</a:t>
            </a:fld>
            <a:endParaRPr lang="en-US"/>
          </a:p>
        </p:txBody>
      </p:sp>
      <p:sp>
        <p:nvSpPr>
          <p:cNvPr id="7" name="TextBox 6"/>
          <p:cNvSpPr txBox="1"/>
          <p:nvPr/>
        </p:nvSpPr>
        <p:spPr>
          <a:xfrm>
            <a:off x="0" y="6139676"/>
            <a:ext cx="2667000" cy="276999"/>
          </a:xfrm>
          <a:prstGeom prst="rect">
            <a:avLst/>
          </a:prstGeom>
          <a:noFill/>
        </p:spPr>
        <p:txBody>
          <a:bodyPr wrap="square" rtlCol="0">
            <a:spAutoFit/>
          </a:bodyPr>
          <a:lstStyle/>
          <a:p>
            <a:r>
              <a:rPr lang="en-US" sz="1200"/>
              <a:t>Slide credit: </a:t>
            </a:r>
            <a:r>
              <a:rPr lang="en-US" sz="1200" err="1"/>
              <a:t>Ulas</a:t>
            </a:r>
            <a:r>
              <a:rPr lang="en-US" sz="1200"/>
              <a:t> </a:t>
            </a:r>
            <a:r>
              <a:rPr lang="en-US" sz="1200" err="1"/>
              <a:t>Bagci</a:t>
            </a:r>
            <a:r>
              <a:rPr lang="en-US" sz="1200"/>
              <a:t> </a:t>
            </a:r>
          </a:p>
        </p:txBody>
      </p:sp>
    </p:spTree>
    <p:extLst>
      <p:ext uri="{BB962C8B-B14F-4D97-AF65-F5344CB8AC3E}">
        <p14:creationId xmlns:p14="http://schemas.microsoft.com/office/powerpoint/2010/main" val="20401414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0"/>
            <a:ext cx="8229600" cy="1143000"/>
          </a:xfrm>
        </p:spPr>
        <p:txBody>
          <a:bodyPr/>
          <a:lstStyle/>
          <a:p>
            <a:r>
              <a:rPr lang="en-US" sz="3200">
                <a:latin typeface="Calibri" charset="0"/>
              </a:rPr>
              <a:t>Final Canny Edges</a:t>
            </a:r>
          </a:p>
        </p:txBody>
      </p:sp>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110</a:t>
            </a:fld>
            <a:endParaRPr lang="en-US"/>
          </a:p>
        </p:txBody>
      </p:sp>
      <p:pic>
        <p:nvPicPr>
          <p:cNvPr id="4" name="Picture 4">
            <a:extLst>
              <a:ext uri="{FF2B5EF4-FFF2-40B4-BE49-F238E27FC236}">
                <a16:creationId xmlns="" xmlns:a16="http://schemas.microsoft.com/office/drawing/2014/main" id="{90D07B12-0114-4AB6-B28C-A3AFCC44D6D5}"/>
              </a:ext>
            </a:extLst>
          </p:cNvPr>
          <p:cNvPicPr>
            <a:picLocks noChangeAspect="1"/>
          </p:cNvPicPr>
          <p:nvPr/>
        </p:nvPicPr>
        <p:blipFill>
          <a:blip r:embed="rId2"/>
          <a:stretch>
            <a:fillRect/>
          </a:stretch>
        </p:blipFill>
        <p:spPr>
          <a:xfrm>
            <a:off x="4401976" y="1776413"/>
            <a:ext cx="4791237" cy="3452200"/>
          </a:xfrm>
          <a:prstGeom prst="rect">
            <a:avLst/>
          </a:prstGeom>
        </p:spPr>
      </p:pic>
      <p:pic>
        <p:nvPicPr>
          <p:cNvPr id="6" name="Picture 6">
            <a:extLst>
              <a:ext uri="{FF2B5EF4-FFF2-40B4-BE49-F238E27FC236}">
                <a16:creationId xmlns="" xmlns:a16="http://schemas.microsoft.com/office/drawing/2014/main" id="{934521E9-EEE8-4143-9747-192370FEAE5D}"/>
              </a:ext>
            </a:extLst>
          </p:cNvPr>
          <p:cNvPicPr>
            <a:picLocks noChangeAspect="1"/>
          </p:cNvPicPr>
          <p:nvPr/>
        </p:nvPicPr>
        <p:blipFill>
          <a:blip r:embed="rId3"/>
          <a:stretch>
            <a:fillRect/>
          </a:stretch>
        </p:blipFill>
        <p:spPr>
          <a:xfrm>
            <a:off x="-181004" y="1776413"/>
            <a:ext cx="4753519" cy="3435486"/>
          </a:xfrm>
          <a:prstGeom prst="rect">
            <a:avLst/>
          </a:prstGeom>
        </p:spPr>
      </p:pic>
    </p:spTree>
    <p:extLst>
      <p:ext uri="{BB962C8B-B14F-4D97-AF65-F5344CB8AC3E}">
        <p14:creationId xmlns:p14="http://schemas.microsoft.com/office/powerpoint/2010/main" val="1458641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atin typeface="Calibri" charset="0"/>
              </a:rPr>
              <a:t>Canny edge detector</a:t>
            </a:r>
          </a:p>
        </p:txBody>
      </p:sp>
      <p:sp>
        <p:nvSpPr>
          <p:cNvPr id="1102851" name="Rectangle 3"/>
          <p:cNvSpPr>
            <a:spLocks noGrp="1" noChangeArrowheads="1"/>
          </p:cNvSpPr>
          <p:nvPr>
            <p:ph type="body" idx="1"/>
          </p:nvPr>
        </p:nvSpPr>
        <p:spPr/>
        <p:txBody>
          <a:bodyPr>
            <a:normAutofit/>
          </a:bodyPr>
          <a:lstStyle/>
          <a:p>
            <a:pPr marL="533400" indent="-533400">
              <a:buFontTx/>
              <a:buAutoNum type="arabicPeriod"/>
            </a:pPr>
            <a:r>
              <a:rPr lang="en-US" sz="2800">
                <a:latin typeface="Calibri" charset="0"/>
              </a:rPr>
              <a:t>Filter image with x, y derivatives of Gaussian </a:t>
            </a:r>
          </a:p>
          <a:p>
            <a:pPr marL="533400" indent="-533400">
              <a:buFontTx/>
              <a:buAutoNum type="arabicPeriod"/>
            </a:pPr>
            <a:r>
              <a:rPr lang="en-US" sz="2800">
                <a:latin typeface="Calibri" charset="0"/>
              </a:rPr>
              <a:t>Find magnitude and orientation of gradient</a:t>
            </a:r>
          </a:p>
          <a:p>
            <a:pPr marL="533400" indent="-533400">
              <a:buFontTx/>
              <a:buAutoNum type="arabicPeriod"/>
            </a:pPr>
            <a:r>
              <a:rPr lang="en-US" sz="2800">
                <a:latin typeface="Calibri" charset="0"/>
              </a:rPr>
              <a:t>Non-maximum suppression:</a:t>
            </a:r>
          </a:p>
          <a:p>
            <a:pPr marL="838200" lvl="1" indent="-381000"/>
            <a:r>
              <a:rPr lang="en-US" sz="2400">
                <a:latin typeface="Calibri" charset="0"/>
              </a:rPr>
              <a:t>Thin multi-pixel wide </a:t>
            </a:r>
            <a:r>
              <a:rPr lang="ja-JP" altLang="en-US" sz="2400">
                <a:latin typeface="Calibri" charset="0"/>
              </a:rPr>
              <a:t>“</a:t>
            </a:r>
            <a:r>
              <a:rPr lang="en-US" sz="2400">
                <a:latin typeface="Calibri" charset="0"/>
              </a:rPr>
              <a:t>ridges</a:t>
            </a:r>
            <a:r>
              <a:rPr lang="ja-JP" altLang="en-US" sz="2400">
                <a:latin typeface="Calibri" charset="0"/>
              </a:rPr>
              <a:t>”</a:t>
            </a:r>
            <a:r>
              <a:rPr lang="en-US" sz="2400">
                <a:latin typeface="Calibri" charset="0"/>
              </a:rPr>
              <a:t> down to single pixel width</a:t>
            </a:r>
          </a:p>
          <a:p>
            <a:pPr marL="533400" indent="-533400">
              <a:buFontTx/>
              <a:buAutoNum type="arabicPeriod"/>
            </a:pPr>
            <a:r>
              <a:rPr lang="en-US" sz="2800">
                <a:latin typeface="Calibri" charset="0"/>
              </a:rPr>
              <a:t>Thresholding and linking (hysteresis):</a:t>
            </a:r>
          </a:p>
          <a:p>
            <a:pPr marL="838200" lvl="1" indent="-381000"/>
            <a:r>
              <a:rPr lang="en-US" sz="2400">
                <a:latin typeface="Calibri" charset="0"/>
              </a:rPr>
              <a:t>Define two thresholds: low and high</a:t>
            </a:r>
          </a:p>
          <a:p>
            <a:pPr marL="838200" lvl="1" indent="-381000"/>
            <a:r>
              <a:rPr lang="en-US" sz="2400">
                <a:latin typeface="Calibri" charset="0"/>
              </a:rPr>
              <a:t>Use the high threshold to start edge curves and the low threshold to continue them</a:t>
            </a:r>
            <a:endParaRPr lang="en-US" sz="2400" b="1">
              <a:latin typeface="Calibri" charset="0"/>
            </a:endParaRPr>
          </a:p>
          <a:p>
            <a:pPr marL="1257300" lvl="2" indent="-342900"/>
            <a:endParaRPr lang="en-US" sz="2000">
              <a:latin typeface="Calibri" charset="0"/>
            </a:endParaRPr>
          </a:p>
        </p:txBody>
      </p:sp>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111</a:t>
            </a:fld>
            <a:endParaRPr lang="en-US"/>
          </a:p>
        </p:txBody>
      </p:sp>
    </p:spTree>
    <p:extLst>
      <p:ext uri="{BB962C8B-B14F-4D97-AF65-F5344CB8AC3E}">
        <p14:creationId xmlns:p14="http://schemas.microsoft.com/office/powerpoint/2010/main" val="1638119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28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28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285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02851">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02851">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02851">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285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2851"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152400"/>
            <a:ext cx="8229600" cy="838200"/>
          </a:xfrm>
        </p:spPr>
        <p:txBody>
          <a:bodyPr>
            <a:normAutofit/>
          </a:bodyPr>
          <a:lstStyle/>
          <a:p>
            <a:r>
              <a:rPr lang="en-US" sz="3600"/>
              <a:t>Effect of </a:t>
            </a:r>
            <a:r>
              <a:rPr lang="en-US" sz="3600">
                <a:sym typeface="Symbol" pitchFamily="18" charset="2"/>
              </a:rPr>
              <a:t> (</a:t>
            </a:r>
            <a:r>
              <a:rPr lang="en-US" sz="3600"/>
              <a:t>Gaussian kernel spread/size)</a:t>
            </a:r>
          </a:p>
        </p:txBody>
      </p:sp>
      <p:pic>
        <p:nvPicPr>
          <p:cNvPr id="29701" name="Picture 6" descr="cl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385888"/>
            <a:ext cx="2925763" cy="2925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3"/>
          <p:cNvGrpSpPr/>
          <p:nvPr/>
        </p:nvGrpSpPr>
        <p:grpSpPr>
          <a:xfrm>
            <a:off x="3109913" y="1371600"/>
            <a:ext cx="2925762" cy="3394075"/>
            <a:chOff x="3109913" y="1371600"/>
            <a:chExt cx="2925762" cy="3394075"/>
          </a:xfrm>
        </p:grpSpPr>
        <p:pic>
          <p:nvPicPr>
            <p:cNvPr id="29700" name="Picture 5" descr="cln1ca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9913" y="1371600"/>
              <a:ext cx="2925762" cy="292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2" name="Text Box 7"/>
            <p:cNvSpPr txBox="1">
              <a:spLocks noChangeArrowheads="1"/>
            </p:cNvSpPr>
            <p:nvPr/>
          </p:nvSpPr>
          <p:spPr bwMode="auto">
            <a:xfrm>
              <a:off x="3429000" y="4368800"/>
              <a:ext cx="15113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2000"/>
                <a:t>Canny with </a:t>
              </a:r>
            </a:p>
          </p:txBody>
        </p:sp>
        <p:pic>
          <p:nvPicPr>
            <p:cNvPr id="29703" name="Picture 8" descr="Edittex"/>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4926013" y="4433888"/>
              <a:ext cx="865187"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 name="Group 4"/>
          <p:cNvGrpSpPr/>
          <p:nvPr/>
        </p:nvGrpSpPr>
        <p:grpSpPr>
          <a:xfrm>
            <a:off x="6096000" y="1385888"/>
            <a:ext cx="2925763" cy="3368675"/>
            <a:chOff x="6096000" y="1385888"/>
            <a:chExt cx="2925763" cy="3368675"/>
          </a:xfrm>
        </p:grpSpPr>
        <p:pic>
          <p:nvPicPr>
            <p:cNvPr id="29699" name="Picture 4" descr="cln1can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1385888"/>
              <a:ext cx="2925763" cy="2925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4" name="Text Box 9"/>
            <p:cNvSpPr txBox="1">
              <a:spLocks noChangeArrowheads="1"/>
            </p:cNvSpPr>
            <p:nvPr/>
          </p:nvSpPr>
          <p:spPr bwMode="auto">
            <a:xfrm>
              <a:off x="6400800" y="4357688"/>
              <a:ext cx="15113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2000"/>
                <a:t>Canny with </a:t>
              </a:r>
            </a:p>
          </p:txBody>
        </p:sp>
        <p:pic>
          <p:nvPicPr>
            <p:cNvPr id="29705" name="Picture 10" descr="Edittex"/>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7889875" y="4418013"/>
              <a:ext cx="881063"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9706" name="Text Box 11"/>
          <p:cNvSpPr txBox="1">
            <a:spLocks noChangeArrowheads="1"/>
          </p:cNvSpPr>
          <p:nvPr/>
        </p:nvSpPr>
        <p:spPr bwMode="auto">
          <a:xfrm>
            <a:off x="838200" y="4357688"/>
            <a:ext cx="10747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2000"/>
              <a:t>original </a:t>
            </a:r>
          </a:p>
        </p:txBody>
      </p:sp>
      <p:sp>
        <p:nvSpPr>
          <p:cNvPr id="29707" name="Rectangle 12"/>
          <p:cNvSpPr>
            <a:spLocks noChangeArrowheads="1"/>
          </p:cNvSpPr>
          <p:nvPr/>
        </p:nvSpPr>
        <p:spPr bwMode="auto">
          <a:xfrm>
            <a:off x="609600" y="4953000"/>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800"/>
              <a:t>The choice of </a:t>
            </a:r>
            <a:r>
              <a:rPr lang="en-US" sz="2800">
                <a:sym typeface="Symbol" pitchFamily="18" charset="2"/>
              </a:rPr>
              <a:t></a:t>
            </a:r>
            <a:r>
              <a:rPr lang="en-US" sz="2800"/>
              <a:t> depends on desired behavior</a:t>
            </a:r>
          </a:p>
          <a:p>
            <a:pPr marL="742950" lvl="1" indent="-285750">
              <a:spcBef>
                <a:spcPct val="20000"/>
              </a:spcBef>
              <a:buFontTx/>
              <a:buChar char="•"/>
            </a:pPr>
            <a:r>
              <a:rPr lang="en-US" sz="2000"/>
              <a:t>large </a:t>
            </a:r>
            <a:r>
              <a:rPr lang="en-US" sz="2000">
                <a:sym typeface="Symbol" pitchFamily="18" charset="2"/>
              </a:rPr>
              <a:t></a:t>
            </a:r>
            <a:r>
              <a:rPr lang="en-US" sz="2000"/>
              <a:t> detects large scale edges</a:t>
            </a:r>
          </a:p>
          <a:p>
            <a:pPr marL="742950" lvl="1" indent="-285750">
              <a:spcBef>
                <a:spcPct val="20000"/>
              </a:spcBef>
              <a:buFontTx/>
              <a:buChar char="•"/>
            </a:pPr>
            <a:r>
              <a:rPr lang="en-US" sz="2000"/>
              <a:t>small </a:t>
            </a:r>
            <a:r>
              <a:rPr lang="en-US" sz="2000">
                <a:sym typeface="Symbol" pitchFamily="18" charset="2"/>
              </a:rPr>
              <a:t></a:t>
            </a:r>
            <a:r>
              <a:rPr lang="en-US" sz="2000"/>
              <a:t> detects fine features</a:t>
            </a:r>
          </a:p>
        </p:txBody>
      </p:sp>
      <p:sp>
        <p:nvSpPr>
          <p:cNvPr id="29708" name="Text Box 16"/>
          <p:cNvSpPr txBox="1">
            <a:spLocks noChangeArrowheads="1"/>
          </p:cNvSpPr>
          <p:nvPr/>
        </p:nvSpPr>
        <p:spPr bwMode="auto">
          <a:xfrm>
            <a:off x="7546975" y="6019800"/>
            <a:ext cx="14573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S. Seitz</a:t>
            </a:r>
          </a:p>
        </p:txBody>
      </p:sp>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112</a:t>
            </a:fld>
            <a:endParaRPr lang="en-US"/>
          </a:p>
        </p:txBody>
      </p:sp>
    </p:spTree>
    <p:extLst>
      <p:ext uri="{BB962C8B-B14F-4D97-AF65-F5344CB8AC3E}">
        <p14:creationId xmlns:p14="http://schemas.microsoft.com/office/powerpoint/2010/main" val="424979326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7334250" cy="621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300" name="TextBox 4"/>
          <p:cNvSpPr txBox="1">
            <a:spLocks noChangeArrowheads="1"/>
          </p:cNvSpPr>
          <p:nvPr/>
        </p:nvSpPr>
        <p:spPr bwMode="auto">
          <a:xfrm>
            <a:off x="69192" y="1295400"/>
            <a:ext cx="145480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r>
              <a:rPr lang="en-US"/>
              <a:t>Gradients</a:t>
            </a:r>
          </a:p>
          <a:p>
            <a:pPr algn="r" eaLnBrk="1" hangingPunct="1"/>
            <a:r>
              <a:rPr lang="en-US"/>
              <a:t>(e.g. Canny)</a:t>
            </a:r>
          </a:p>
        </p:txBody>
      </p:sp>
      <p:sp>
        <p:nvSpPr>
          <p:cNvPr id="55301" name="TextBox 5"/>
          <p:cNvSpPr txBox="1">
            <a:spLocks noChangeArrowheads="1"/>
          </p:cNvSpPr>
          <p:nvPr/>
        </p:nvSpPr>
        <p:spPr bwMode="auto">
          <a:xfrm>
            <a:off x="609600" y="2438400"/>
            <a:ext cx="736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r>
              <a:rPr lang="en-US"/>
              <a:t>Color</a:t>
            </a:r>
          </a:p>
        </p:txBody>
      </p:sp>
      <p:sp>
        <p:nvSpPr>
          <p:cNvPr id="55302" name="TextBox 6"/>
          <p:cNvSpPr txBox="1">
            <a:spLocks noChangeArrowheads="1"/>
          </p:cNvSpPr>
          <p:nvPr/>
        </p:nvSpPr>
        <p:spPr bwMode="auto">
          <a:xfrm>
            <a:off x="457200" y="3505200"/>
            <a:ext cx="9413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Texture</a:t>
            </a:r>
          </a:p>
        </p:txBody>
      </p:sp>
      <p:sp>
        <p:nvSpPr>
          <p:cNvPr id="55303" name="TextBox 7"/>
          <p:cNvSpPr txBox="1">
            <a:spLocks noChangeArrowheads="1"/>
          </p:cNvSpPr>
          <p:nvPr/>
        </p:nvSpPr>
        <p:spPr bwMode="auto">
          <a:xfrm>
            <a:off x="228600" y="4495800"/>
            <a:ext cx="12366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Combined</a:t>
            </a:r>
          </a:p>
        </p:txBody>
      </p:sp>
      <p:sp>
        <p:nvSpPr>
          <p:cNvPr id="55304" name="TextBox 8"/>
          <p:cNvSpPr txBox="1">
            <a:spLocks noChangeArrowheads="1"/>
          </p:cNvSpPr>
          <p:nvPr/>
        </p:nvSpPr>
        <p:spPr bwMode="auto">
          <a:xfrm>
            <a:off x="457200" y="5562600"/>
            <a:ext cx="9286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Human</a:t>
            </a:r>
          </a:p>
        </p:txBody>
      </p:sp>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113</a:t>
            </a:fld>
            <a:endParaRPr lang="en-US"/>
          </a:p>
        </p:txBody>
      </p:sp>
    </p:spTree>
    <p:extLst>
      <p:ext uri="{BB962C8B-B14F-4D97-AF65-F5344CB8AC3E}">
        <p14:creationId xmlns:p14="http://schemas.microsoft.com/office/powerpoint/2010/main" val="281172155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457200" y="-152400"/>
            <a:ext cx="8229600" cy="1143000"/>
          </a:xfrm>
        </p:spPr>
        <p:txBody>
          <a:bodyPr/>
          <a:lstStyle/>
          <a:p>
            <a:r>
              <a:rPr lang="en-US">
                <a:latin typeface="Calibri" charset="0"/>
              </a:rPr>
              <a:t>45 years of boundary detection</a:t>
            </a:r>
          </a:p>
        </p:txBody>
      </p:sp>
      <p:pic>
        <p:nvPicPr>
          <p:cNvPr id="57347" name="Picture 2" descr="C:\Users\hays\Desktop\143 Computer Vision\slides\10\boundary_detector_performan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18820"/>
            <a:ext cx="5654675" cy="55057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8"/>
          <p:cNvSpPr txBox="1">
            <a:spLocks noChangeArrowheads="1"/>
          </p:cNvSpPr>
          <p:nvPr/>
        </p:nvSpPr>
        <p:spPr bwMode="auto">
          <a:xfrm>
            <a:off x="4343400" y="6048375"/>
            <a:ext cx="4737100" cy="276225"/>
          </a:xfrm>
          <a:prstGeom prst="rect">
            <a:avLst/>
          </a:prstGeom>
          <a:solidFill>
            <a:schemeClr val="bg1"/>
          </a:solidFill>
          <a:ln w="9525">
            <a:noFill/>
            <a:miter lim="800000"/>
            <a:headEnd/>
            <a:tailEnd/>
          </a:ln>
        </p:spPr>
        <p:txBody>
          <a:bodyPr>
            <a:spAutoFit/>
          </a:bodyPr>
          <a:lstStyle/>
          <a:p>
            <a:pPr>
              <a:defRPr/>
            </a:pPr>
            <a:r>
              <a:rPr lang="en-US" sz="1200">
                <a:ea typeface="+mn-ea"/>
              </a:rPr>
              <a:t>Source: </a:t>
            </a:r>
            <a:r>
              <a:rPr lang="en-US" sz="1200" err="1">
                <a:ea typeface="+mn-ea"/>
              </a:rPr>
              <a:t>Arbelaez</a:t>
            </a:r>
            <a:r>
              <a:rPr lang="en-US" sz="1200">
                <a:ea typeface="+mn-ea"/>
              </a:rPr>
              <a:t>, </a:t>
            </a:r>
            <a:r>
              <a:rPr lang="en-US" sz="1200" err="1">
                <a:ea typeface="+mn-ea"/>
              </a:rPr>
              <a:t>Maire</a:t>
            </a:r>
            <a:r>
              <a:rPr lang="en-US" sz="1200">
                <a:ea typeface="+mn-ea"/>
              </a:rPr>
              <a:t>, </a:t>
            </a:r>
            <a:r>
              <a:rPr lang="en-US" sz="1200" err="1">
                <a:ea typeface="+mn-ea"/>
              </a:rPr>
              <a:t>Fowlkes</a:t>
            </a:r>
            <a:r>
              <a:rPr lang="en-US" sz="1200">
                <a:ea typeface="+mn-ea"/>
              </a:rPr>
              <a:t>, and </a:t>
            </a:r>
            <a:r>
              <a:rPr lang="en-US" sz="1200" err="1">
                <a:ea typeface="+mn-ea"/>
              </a:rPr>
              <a:t>Malik</a:t>
            </a:r>
            <a:r>
              <a:rPr lang="en-US" sz="1200">
                <a:ea typeface="+mn-ea"/>
              </a:rPr>
              <a:t>. TPAMI 2011 (</a:t>
            </a:r>
            <a:r>
              <a:rPr lang="en-US" sz="1200" err="1">
                <a:ea typeface="+mn-ea"/>
              </a:rPr>
              <a:t>pdf</a:t>
            </a:r>
            <a:r>
              <a:rPr lang="en-US" sz="1200">
                <a:ea typeface="+mn-ea"/>
              </a:rPr>
              <a:t>)</a:t>
            </a:r>
          </a:p>
        </p:txBody>
      </p:sp>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114</a:t>
            </a:fld>
            <a:endParaRPr lang="en-US"/>
          </a:p>
        </p:txBody>
      </p:sp>
    </p:spTree>
    <p:extLst>
      <p:ext uri="{BB962C8B-B14F-4D97-AF65-F5344CB8AC3E}">
        <p14:creationId xmlns:p14="http://schemas.microsoft.com/office/powerpoint/2010/main" val="251091936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a:solidFill>
                  <a:srgbClr val="BFBFBF"/>
                </a:solidFill>
              </a:rPr>
              <a:t>Edge detection</a:t>
            </a:r>
          </a:p>
          <a:p>
            <a:r>
              <a:rPr lang="en-US">
                <a:solidFill>
                  <a:schemeClr val="bg1">
                    <a:lumMod val="75000"/>
                  </a:schemeClr>
                </a:solidFill>
              </a:rPr>
              <a:t>Image Gradients</a:t>
            </a:r>
          </a:p>
          <a:p>
            <a:r>
              <a:rPr lang="en-US">
                <a:solidFill>
                  <a:srgbClr val="BFBFBF"/>
                </a:solidFill>
              </a:rPr>
              <a:t>A simple edge detector</a:t>
            </a:r>
          </a:p>
          <a:p>
            <a:r>
              <a:rPr lang="en-US">
                <a:solidFill>
                  <a:schemeClr val="bg1">
                    <a:lumMod val="75000"/>
                  </a:schemeClr>
                </a:solidFill>
              </a:rPr>
              <a:t>Sobel Edge detector</a:t>
            </a:r>
          </a:p>
          <a:p>
            <a:r>
              <a:rPr lang="en-US">
                <a:solidFill>
                  <a:schemeClr val="bg1">
                    <a:lumMod val="75000"/>
                  </a:schemeClr>
                </a:solidFill>
              </a:rPr>
              <a:t>Canny edge detector</a:t>
            </a:r>
          </a:p>
          <a:p>
            <a:r>
              <a:rPr lang="en-US"/>
              <a:t>Hough Transform</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115</a:t>
            </a:fld>
            <a:endParaRPr lang="en-US"/>
          </a:p>
        </p:txBody>
      </p:sp>
    </p:spTree>
    <p:extLst>
      <p:ext uri="{BB962C8B-B14F-4D97-AF65-F5344CB8AC3E}">
        <p14:creationId xmlns:p14="http://schemas.microsoft.com/office/powerpoint/2010/main" val="7030862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Intro to Hough transform</a:t>
            </a:r>
          </a:p>
        </p:txBody>
      </p:sp>
      <p:sp>
        <p:nvSpPr>
          <p:cNvPr id="3" name="Content Placeholder 2"/>
          <p:cNvSpPr>
            <a:spLocks noGrp="1"/>
          </p:cNvSpPr>
          <p:nvPr>
            <p:ph idx="1"/>
          </p:nvPr>
        </p:nvSpPr>
        <p:spPr/>
        <p:txBody>
          <a:bodyPr>
            <a:normAutofit fontScale="92500" lnSpcReduction="20000"/>
          </a:bodyPr>
          <a:lstStyle/>
          <a:p>
            <a:r>
              <a:rPr lang="en-US"/>
              <a:t>The Hough transform (HT) can be used to detect lines.</a:t>
            </a:r>
          </a:p>
          <a:p>
            <a:r>
              <a:rPr lang="en-US"/>
              <a:t>It was introduced in 1962 (Hough 1962) and first used to find lines in images a decade later (</a:t>
            </a:r>
            <a:r>
              <a:rPr lang="en-US" err="1"/>
              <a:t>Duda</a:t>
            </a:r>
            <a:r>
              <a:rPr lang="en-US"/>
              <a:t> 1972). </a:t>
            </a:r>
          </a:p>
          <a:p>
            <a:r>
              <a:rPr lang="en-US"/>
              <a:t>The goal is to find the location of lines in images. </a:t>
            </a:r>
          </a:p>
          <a:p>
            <a:r>
              <a:rPr lang="en-US" b="1"/>
              <a:t>Caveat</a:t>
            </a:r>
            <a:r>
              <a:rPr lang="en-US"/>
              <a:t>: Hough transform can detect lines, circles and other structures ONLY if their parametric equation is known. </a:t>
            </a:r>
          </a:p>
          <a:p>
            <a:r>
              <a:rPr lang="en-US"/>
              <a:t>It can give robust detection under noise and partial occlusion</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116</a:t>
            </a:fld>
            <a:endParaRPr lang="en-US"/>
          </a:p>
        </p:txBody>
      </p:sp>
    </p:spTree>
    <p:extLst>
      <p:ext uri="{BB962C8B-B14F-4D97-AF65-F5344CB8AC3E}">
        <p14:creationId xmlns:p14="http://schemas.microsoft.com/office/powerpoint/2010/main" val="140802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Prior to Hough transform</a:t>
            </a:r>
          </a:p>
        </p:txBody>
      </p:sp>
      <p:sp>
        <p:nvSpPr>
          <p:cNvPr id="3" name="Content Placeholder 2"/>
          <p:cNvSpPr>
            <a:spLocks noGrp="1"/>
          </p:cNvSpPr>
          <p:nvPr>
            <p:ph idx="1"/>
          </p:nvPr>
        </p:nvSpPr>
        <p:spPr>
          <a:xfrm>
            <a:off x="457200" y="1600201"/>
            <a:ext cx="8229600" cy="1676400"/>
          </a:xfrm>
        </p:spPr>
        <p:txBody>
          <a:bodyPr>
            <a:normAutofit fontScale="85000" lnSpcReduction="10000"/>
          </a:bodyPr>
          <a:lstStyle/>
          <a:p>
            <a:r>
              <a:rPr lang="en-US"/>
              <a:t>Assume that we have performed some edge detection, and a thresholding of the edge magnitude image. </a:t>
            </a:r>
          </a:p>
          <a:p>
            <a:r>
              <a:rPr lang="en-US"/>
              <a:t>Thus, we have some pixels that may partially describe the boundary of some objects.</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117</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657600"/>
            <a:ext cx="2947279" cy="21891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5757" y="3657600"/>
            <a:ext cx="2930243" cy="218916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3791" y="3657600"/>
            <a:ext cx="2894009" cy="2189164"/>
          </a:xfrm>
          <a:prstGeom prst="rect">
            <a:avLst/>
          </a:prstGeom>
        </p:spPr>
      </p:pic>
    </p:spTree>
    <p:extLst>
      <p:ext uri="{BB962C8B-B14F-4D97-AF65-F5344CB8AC3E}">
        <p14:creationId xmlns:p14="http://schemas.microsoft.com/office/powerpoint/2010/main" val="48984540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Detecting lines using Hough transform</a:t>
            </a:r>
          </a:p>
        </p:txBody>
      </p:sp>
      <p:sp>
        <p:nvSpPr>
          <p:cNvPr id="3" name="Content Placeholder 2"/>
          <p:cNvSpPr>
            <a:spLocks noGrp="1"/>
          </p:cNvSpPr>
          <p:nvPr>
            <p:ph idx="1"/>
          </p:nvPr>
        </p:nvSpPr>
        <p:spPr>
          <a:xfrm>
            <a:off x="457200" y="1600200"/>
            <a:ext cx="8001000" cy="4525963"/>
          </a:xfrm>
        </p:spPr>
        <p:txBody>
          <a:bodyPr>
            <a:normAutofit lnSpcReduction="10000"/>
          </a:bodyPr>
          <a:lstStyle/>
          <a:p>
            <a:r>
              <a:rPr lang="en-US"/>
              <a:t>We wish to find sets of pixels that make up straight lines. </a:t>
            </a:r>
          </a:p>
          <a:p>
            <a:r>
              <a:rPr lang="en-US"/>
              <a:t>Consider a point of known coordinates (</a:t>
            </a:r>
            <a:r>
              <a:rPr lang="en-US" err="1"/>
              <a:t>x</a:t>
            </a:r>
            <a:r>
              <a:rPr lang="en-US" sz="2800" baseline="-25000" err="1"/>
              <a:t>i</a:t>
            </a:r>
            <a:r>
              <a:rPr lang="en-US" err="1"/>
              <a:t>;y</a:t>
            </a:r>
            <a:r>
              <a:rPr lang="en-US" sz="2800" baseline="-25000" err="1"/>
              <a:t>i</a:t>
            </a:r>
            <a:r>
              <a:rPr lang="en-US"/>
              <a:t>)</a:t>
            </a:r>
          </a:p>
          <a:p>
            <a:pPr lvl="1"/>
            <a:r>
              <a:rPr lang="en-US"/>
              <a:t>There are many lines passing through the point (x</a:t>
            </a:r>
            <a:r>
              <a:rPr lang="en-US" sz="2400" baseline="-25000"/>
              <a:t>i</a:t>
            </a:r>
            <a:r>
              <a:rPr lang="en-US"/>
              <a:t> ,</a:t>
            </a:r>
            <a:r>
              <a:rPr lang="en-US" err="1"/>
              <a:t>y</a:t>
            </a:r>
            <a:r>
              <a:rPr lang="en-US" sz="2400" baseline="-25000" err="1"/>
              <a:t>i</a:t>
            </a:r>
            <a:r>
              <a:rPr lang="en-US"/>
              <a:t> ). </a:t>
            </a:r>
          </a:p>
          <a:p>
            <a:r>
              <a:rPr lang="en-US"/>
              <a:t>Straight lines that pass that point have the form </a:t>
            </a:r>
            <a:r>
              <a:rPr lang="en-US" err="1"/>
              <a:t>y</a:t>
            </a:r>
            <a:r>
              <a:rPr lang="en-US" sz="2800" baseline="-25000" err="1"/>
              <a:t>i</a:t>
            </a:r>
            <a:r>
              <a:rPr lang="en-US"/>
              <a:t>= </a:t>
            </a:r>
            <a:r>
              <a:rPr lang="en-US">
                <a:solidFill>
                  <a:srgbClr val="C00000"/>
                </a:solidFill>
              </a:rPr>
              <a:t>a</a:t>
            </a:r>
            <a:r>
              <a:rPr lang="en-US"/>
              <a:t>*x</a:t>
            </a:r>
            <a:r>
              <a:rPr lang="en-US" sz="2800" baseline="-25000"/>
              <a:t>i</a:t>
            </a:r>
            <a:r>
              <a:rPr lang="en-US"/>
              <a:t> + </a:t>
            </a:r>
            <a:r>
              <a:rPr lang="en-US">
                <a:solidFill>
                  <a:srgbClr val="C00000"/>
                </a:solidFill>
              </a:rPr>
              <a:t>b</a:t>
            </a:r>
            <a:r>
              <a:rPr lang="en-US"/>
              <a:t> </a:t>
            </a:r>
          </a:p>
          <a:p>
            <a:pPr lvl="1"/>
            <a:r>
              <a:rPr lang="en-US"/>
              <a:t>Common to them is that they satisfy the equation for some set of parameters </a:t>
            </a:r>
            <a:r>
              <a:rPr lang="en-US">
                <a:solidFill>
                  <a:srgbClr val="C00000"/>
                </a:solidFill>
              </a:rPr>
              <a:t>(a, b)</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118</a:t>
            </a:fld>
            <a:endParaRPr lang="en-US"/>
          </a:p>
        </p:txBody>
      </p:sp>
    </p:spTree>
    <p:extLst>
      <p:ext uri="{BB962C8B-B14F-4D97-AF65-F5344CB8AC3E}">
        <p14:creationId xmlns:p14="http://schemas.microsoft.com/office/powerpoint/2010/main" val="78038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Detecting lines using Hough transform</a:t>
            </a:r>
          </a:p>
        </p:txBody>
      </p:sp>
      <p:sp>
        <p:nvSpPr>
          <p:cNvPr id="3" name="Content Placeholder 2"/>
          <p:cNvSpPr>
            <a:spLocks noGrp="1"/>
          </p:cNvSpPr>
          <p:nvPr>
            <p:ph idx="1"/>
          </p:nvPr>
        </p:nvSpPr>
        <p:spPr/>
        <p:txBody>
          <a:bodyPr>
            <a:normAutofit fontScale="92500" lnSpcReduction="20000"/>
          </a:bodyPr>
          <a:lstStyle/>
          <a:p>
            <a:r>
              <a:rPr lang="en-US"/>
              <a:t>This equation can obviously be rewritten as follows: </a:t>
            </a:r>
          </a:p>
          <a:p>
            <a:pPr lvl="1"/>
            <a:r>
              <a:rPr lang="en-US" dirty="0">
                <a:solidFill>
                  <a:srgbClr val="C00000"/>
                </a:solidFill>
              </a:rPr>
              <a:t>b</a:t>
            </a:r>
            <a:r>
              <a:rPr lang="en-US" dirty="0"/>
              <a:t> = -</a:t>
            </a:r>
            <a:r>
              <a:rPr lang="en-US" dirty="0">
                <a:solidFill>
                  <a:srgbClr val="C00000"/>
                </a:solidFill>
              </a:rPr>
              <a:t>a</a:t>
            </a:r>
            <a:r>
              <a:rPr lang="en-US" dirty="0"/>
              <a:t>*x</a:t>
            </a:r>
            <a:r>
              <a:rPr lang="en-US" baseline="-25000" dirty="0"/>
              <a:t>i</a:t>
            </a:r>
            <a:r>
              <a:rPr lang="en-US" dirty="0"/>
              <a:t> + </a:t>
            </a:r>
            <a:r>
              <a:rPr lang="en-US" dirty="0" err="1"/>
              <a:t>y</a:t>
            </a:r>
            <a:r>
              <a:rPr lang="en-US" baseline="-25000" dirty="0" err="1"/>
              <a:t>i</a:t>
            </a:r>
            <a:endParaRPr lang="en-US" dirty="0"/>
          </a:p>
          <a:p>
            <a:pPr lvl="1"/>
            <a:r>
              <a:rPr lang="en-US" dirty="0"/>
              <a:t>We can now consider x and y as parameters</a:t>
            </a:r>
          </a:p>
          <a:p>
            <a:pPr lvl="1"/>
            <a:r>
              <a:rPr lang="en-US" dirty="0">
                <a:solidFill>
                  <a:srgbClr val="C00000"/>
                </a:solidFill>
              </a:rPr>
              <a:t>a</a:t>
            </a:r>
            <a:r>
              <a:rPr lang="en-US" dirty="0"/>
              <a:t> and </a:t>
            </a:r>
            <a:r>
              <a:rPr lang="en-US" dirty="0">
                <a:solidFill>
                  <a:srgbClr val="C00000"/>
                </a:solidFill>
              </a:rPr>
              <a:t>b</a:t>
            </a:r>
            <a:r>
              <a:rPr lang="en-US" dirty="0"/>
              <a:t> as variables. </a:t>
            </a:r>
          </a:p>
          <a:p>
            <a:r>
              <a:rPr lang="en-US" dirty="0"/>
              <a:t>This is a line in </a:t>
            </a:r>
            <a:r>
              <a:rPr lang="en-US" dirty="0">
                <a:solidFill>
                  <a:srgbClr val="C00000"/>
                </a:solidFill>
              </a:rPr>
              <a:t>(a, b) </a:t>
            </a:r>
            <a:r>
              <a:rPr lang="en-US" dirty="0"/>
              <a:t>space parameterized by x and y. </a:t>
            </a:r>
          </a:p>
          <a:p>
            <a:pPr lvl="1"/>
            <a:r>
              <a:rPr lang="en-US" dirty="0"/>
              <a:t>So: a single point in x</a:t>
            </a:r>
            <a:r>
              <a:rPr lang="en-US" baseline="-25000" dirty="0"/>
              <a:t>1</a:t>
            </a:r>
            <a:r>
              <a:rPr lang="en-US" dirty="0"/>
              <a:t>,y</a:t>
            </a:r>
            <a:r>
              <a:rPr lang="en-US" baseline="-25000" dirty="0"/>
              <a:t>1</a:t>
            </a:r>
            <a:r>
              <a:rPr lang="en-US" dirty="0"/>
              <a:t>-space gives a line in </a:t>
            </a:r>
            <a:r>
              <a:rPr lang="en-US" dirty="0">
                <a:solidFill>
                  <a:srgbClr val="C00000"/>
                </a:solidFill>
              </a:rPr>
              <a:t>(</a:t>
            </a:r>
            <a:r>
              <a:rPr lang="en-US" dirty="0" err="1">
                <a:solidFill>
                  <a:srgbClr val="C00000"/>
                </a:solidFill>
              </a:rPr>
              <a:t>a,b</a:t>
            </a:r>
            <a:r>
              <a:rPr lang="en-US" dirty="0">
                <a:solidFill>
                  <a:srgbClr val="C00000"/>
                </a:solidFill>
              </a:rPr>
              <a:t>) </a:t>
            </a:r>
            <a:r>
              <a:rPr lang="en-US" dirty="0"/>
              <a:t>space. </a:t>
            </a:r>
          </a:p>
          <a:p>
            <a:pPr lvl="1"/>
            <a:r>
              <a:rPr lang="en-US" dirty="0"/>
              <a:t>Another point (x</a:t>
            </a:r>
            <a:r>
              <a:rPr lang="en-US" baseline="-25000" dirty="0"/>
              <a:t>2</a:t>
            </a:r>
            <a:r>
              <a:rPr lang="en-US" dirty="0"/>
              <a:t>, y</a:t>
            </a:r>
            <a:r>
              <a:rPr lang="en-US" baseline="-25000" dirty="0"/>
              <a:t>2</a:t>
            </a:r>
            <a:r>
              <a:rPr lang="en-US" dirty="0"/>
              <a:t> ) will give rise to another line </a:t>
            </a:r>
            <a:r>
              <a:rPr lang="en-US" dirty="0">
                <a:solidFill>
                  <a:srgbClr val="C00000"/>
                </a:solidFill>
              </a:rPr>
              <a:t>(</a:t>
            </a:r>
            <a:r>
              <a:rPr lang="en-US" dirty="0" err="1">
                <a:solidFill>
                  <a:srgbClr val="C00000"/>
                </a:solidFill>
              </a:rPr>
              <a:t>a,b</a:t>
            </a:r>
            <a:r>
              <a:rPr lang="en-US" dirty="0">
                <a:solidFill>
                  <a:srgbClr val="C00000"/>
                </a:solidFill>
              </a:rPr>
              <a:t>)</a:t>
            </a:r>
            <a:r>
              <a:rPr lang="en-US" dirty="0"/>
              <a:t> space.</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119</a:t>
            </a:fld>
            <a:endParaRPr lang="en-US"/>
          </a:p>
        </p:txBody>
      </p:sp>
    </p:spTree>
    <p:extLst>
      <p:ext uri="{BB962C8B-B14F-4D97-AF65-F5344CB8AC3E}">
        <p14:creationId xmlns:p14="http://schemas.microsoft.com/office/powerpoint/2010/main" val="55417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convolution example</a:t>
            </a:r>
          </a:p>
        </p:txBody>
      </p:sp>
      <p:sp>
        <p:nvSpPr>
          <p:cNvPr id="4" name="Date Placeholder 3"/>
          <p:cNvSpPr>
            <a:spLocks noGrp="1"/>
          </p:cNvSpPr>
          <p:nvPr>
            <p:ph type="dt" sz="half" idx="10"/>
          </p:nvPr>
        </p:nvSpPr>
        <p:spPr/>
        <p:txBody>
          <a:bodyPr/>
          <a:lstStyle/>
          <a:p>
            <a:r>
              <a:rPr lang="en-US"/>
              <a:t>6-Oct-16</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12</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005" y="1600200"/>
            <a:ext cx="8644727" cy="3378200"/>
          </a:xfrm>
          <a:prstGeom prst="rect">
            <a:avLst/>
          </a:prstGeom>
        </p:spPr>
      </p:pic>
      <p:sp>
        <p:nvSpPr>
          <p:cNvPr id="8" name="TextBox 7"/>
          <p:cNvSpPr txBox="1"/>
          <p:nvPr/>
        </p:nvSpPr>
        <p:spPr>
          <a:xfrm>
            <a:off x="0" y="6139676"/>
            <a:ext cx="2667000" cy="276999"/>
          </a:xfrm>
          <a:prstGeom prst="rect">
            <a:avLst/>
          </a:prstGeom>
          <a:noFill/>
        </p:spPr>
        <p:txBody>
          <a:bodyPr wrap="square" rtlCol="0">
            <a:spAutoFit/>
          </a:bodyPr>
          <a:lstStyle/>
          <a:p>
            <a:r>
              <a:rPr lang="en-US" sz="1200"/>
              <a:t>Slide credit: Song Ho </a:t>
            </a:r>
            <a:r>
              <a:rPr lang="en-US" sz="1200" err="1"/>
              <a:t>Ahn</a:t>
            </a:r>
            <a:endParaRPr lang="en-US" sz="1200"/>
          </a:p>
        </p:txBody>
      </p:sp>
    </p:spTree>
    <p:extLst>
      <p:ext uri="{BB962C8B-B14F-4D97-AF65-F5344CB8AC3E}">
        <p14:creationId xmlns:p14="http://schemas.microsoft.com/office/powerpoint/2010/main" val="100543020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Detecting lines using Hough transform</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120</a:t>
            </a:fld>
            <a:endParaRPr lang="en-US"/>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5913" y="1600200"/>
            <a:ext cx="7972173" cy="4525963"/>
          </a:xfrm>
        </p:spPr>
      </p:pic>
    </p:spTree>
    <p:extLst>
      <p:ext uri="{BB962C8B-B14F-4D97-AF65-F5344CB8AC3E}">
        <p14:creationId xmlns:p14="http://schemas.microsoft.com/office/powerpoint/2010/main" val="190257889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Detecting lines using Hough transform</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121</a:t>
            </a:fld>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1680" y="1600200"/>
            <a:ext cx="5700640" cy="4525963"/>
          </a:xfrm>
        </p:spPr>
      </p:pic>
    </p:spTree>
    <p:extLst>
      <p:ext uri="{BB962C8B-B14F-4D97-AF65-F5344CB8AC3E}">
        <p14:creationId xmlns:p14="http://schemas.microsoft.com/office/powerpoint/2010/main" val="121054456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Detecting lines using Hough transform</a:t>
            </a:r>
          </a:p>
        </p:txBody>
      </p:sp>
      <p:sp>
        <p:nvSpPr>
          <p:cNvPr id="3" name="Content Placeholder 2"/>
          <p:cNvSpPr>
            <a:spLocks noGrp="1"/>
          </p:cNvSpPr>
          <p:nvPr>
            <p:ph idx="1"/>
          </p:nvPr>
        </p:nvSpPr>
        <p:spPr>
          <a:xfrm>
            <a:off x="457200" y="1600200"/>
            <a:ext cx="7848600" cy="4525963"/>
          </a:xfrm>
        </p:spPr>
        <p:txBody>
          <a:bodyPr>
            <a:normAutofit lnSpcReduction="10000"/>
          </a:bodyPr>
          <a:lstStyle/>
          <a:p>
            <a:r>
              <a:rPr lang="en-US"/>
              <a:t>Two points (x</a:t>
            </a:r>
            <a:r>
              <a:rPr lang="en-US" baseline="-25000"/>
              <a:t>1</a:t>
            </a:r>
            <a:r>
              <a:rPr lang="en-US"/>
              <a:t>, y</a:t>
            </a:r>
            <a:r>
              <a:rPr lang="en-US" baseline="-25000"/>
              <a:t>1</a:t>
            </a:r>
            <a:r>
              <a:rPr lang="en-US"/>
              <a:t>) and(x</a:t>
            </a:r>
            <a:r>
              <a:rPr lang="en-US" baseline="-25000"/>
              <a:t>2</a:t>
            </a:r>
            <a:r>
              <a:rPr lang="en-US"/>
              <a:t> y</a:t>
            </a:r>
            <a:r>
              <a:rPr lang="en-US" baseline="-25000"/>
              <a:t>2</a:t>
            </a:r>
            <a:r>
              <a:rPr lang="en-US"/>
              <a:t>) define a line in the (x, y) plane.</a:t>
            </a:r>
          </a:p>
          <a:p>
            <a:r>
              <a:rPr lang="en-US"/>
              <a:t>These two points give rise to two different lines in </a:t>
            </a:r>
            <a:r>
              <a:rPr lang="en-US">
                <a:solidFill>
                  <a:srgbClr val="C00000"/>
                </a:solidFill>
              </a:rPr>
              <a:t>(</a:t>
            </a:r>
            <a:r>
              <a:rPr lang="en-US" err="1">
                <a:solidFill>
                  <a:srgbClr val="C00000"/>
                </a:solidFill>
              </a:rPr>
              <a:t>a,b</a:t>
            </a:r>
            <a:r>
              <a:rPr lang="en-US">
                <a:solidFill>
                  <a:srgbClr val="C00000"/>
                </a:solidFill>
              </a:rPr>
              <a:t>) </a:t>
            </a:r>
            <a:r>
              <a:rPr lang="en-US"/>
              <a:t>space. </a:t>
            </a:r>
          </a:p>
          <a:p>
            <a:r>
              <a:rPr lang="en-US"/>
              <a:t>In </a:t>
            </a:r>
            <a:r>
              <a:rPr lang="en-US">
                <a:solidFill>
                  <a:srgbClr val="C00000"/>
                </a:solidFill>
              </a:rPr>
              <a:t>(</a:t>
            </a:r>
            <a:r>
              <a:rPr lang="en-US" err="1">
                <a:solidFill>
                  <a:srgbClr val="C00000"/>
                </a:solidFill>
              </a:rPr>
              <a:t>a,b</a:t>
            </a:r>
            <a:r>
              <a:rPr lang="en-US">
                <a:solidFill>
                  <a:srgbClr val="C00000"/>
                </a:solidFill>
              </a:rPr>
              <a:t>) </a:t>
            </a:r>
            <a:r>
              <a:rPr lang="en-US"/>
              <a:t>space these lines will intersect in a point (a’ b’) </a:t>
            </a:r>
          </a:p>
          <a:p>
            <a:r>
              <a:rPr lang="en-US"/>
              <a:t>All points on the line defined by (x</a:t>
            </a:r>
            <a:r>
              <a:rPr lang="en-US" baseline="-25000"/>
              <a:t>1</a:t>
            </a:r>
            <a:r>
              <a:rPr lang="en-US"/>
              <a:t>, y</a:t>
            </a:r>
            <a:r>
              <a:rPr lang="en-US" baseline="-25000"/>
              <a:t>1</a:t>
            </a:r>
            <a:r>
              <a:rPr lang="en-US"/>
              <a:t>) and (x</a:t>
            </a:r>
            <a:r>
              <a:rPr lang="en-US" baseline="-25000"/>
              <a:t>2</a:t>
            </a:r>
            <a:r>
              <a:rPr lang="en-US"/>
              <a:t> , y</a:t>
            </a:r>
            <a:r>
              <a:rPr lang="en-US" baseline="-25000"/>
              <a:t>2</a:t>
            </a:r>
            <a:r>
              <a:rPr lang="en-US"/>
              <a:t>) in (x, y) space will parameterize lines that intersect in (a’, b’) in </a:t>
            </a:r>
            <a:r>
              <a:rPr lang="en-US">
                <a:solidFill>
                  <a:srgbClr val="C00000"/>
                </a:solidFill>
              </a:rPr>
              <a:t>(</a:t>
            </a:r>
            <a:r>
              <a:rPr lang="en-US" err="1">
                <a:solidFill>
                  <a:srgbClr val="C00000"/>
                </a:solidFill>
              </a:rPr>
              <a:t>a,b</a:t>
            </a:r>
            <a:r>
              <a:rPr lang="en-US">
                <a:solidFill>
                  <a:srgbClr val="C00000"/>
                </a:solidFill>
              </a:rPr>
              <a:t>) </a:t>
            </a:r>
            <a:r>
              <a:rPr lang="en-US"/>
              <a:t>space.</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122</a:t>
            </a:fld>
            <a:endParaRPr lang="en-US"/>
          </a:p>
        </p:txBody>
      </p:sp>
    </p:spTree>
    <p:extLst>
      <p:ext uri="{BB962C8B-B14F-4D97-AF65-F5344CB8AC3E}">
        <p14:creationId xmlns:p14="http://schemas.microsoft.com/office/powerpoint/2010/main" val="39054848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Algorithm for Hough transform</a:t>
            </a:r>
          </a:p>
        </p:txBody>
      </p:sp>
      <p:sp>
        <p:nvSpPr>
          <p:cNvPr id="3" name="Content Placeholder 2"/>
          <p:cNvSpPr>
            <a:spLocks noGrp="1"/>
          </p:cNvSpPr>
          <p:nvPr>
            <p:ph idx="1"/>
          </p:nvPr>
        </p:nvSpPr>
        <p:spPr/>
        <p:txBody>
          <a:bodyPr>
            <a:normAutofit fontScale="85000" lnSpcReduction="20000"/>
          </a:bodyPr>
          <a:lstStyle/>
          <a:p>
            <a:r>
              <a:rPr lang="en-US"/>
              <a:t>Quantize the parameter space </a:t>
            </a:r>
            <a:r>
              <a:rPr lang="en-US">
                <a:solidFill>
                  <a:srgbClr val="C00000"/>
                </a:solidFill>
              </a:rPr>
              <a:t>(a b)</a:t>
            </a:r>
            <a:r>
              <a:rPr lang="en-US"/>
              <a:t> by dividing it into cells </a:t>
            </a:r>
          </a:p>
          <a:p>
            <a:r>
              <a:rPr lang="en-US"/>
              <a:t>This quantized space is often referred to as the accumulator cells. </a:t>
            </a:r>
          </a:p>
          <a:p>
            <a:r>
              <a:rPr lang="en-US"/>
              <a:t>Count the number of times a line intersects a given cell. </a:t>
            </a:r>
          </a:p>
          <a:p>
            <a:pPr lvl="1"/>
            <a:r>
              <a:rPr lang="en-US"/>
              <a:t>For each pair of points (x</a:t>
            </a:r>
            <a:r>
              <a:rPr lang="en-US" baseline="-25000"/>
              <a:t>1</a:t>
            </a:r>
            <a:r>
              <a:rPr lang="en-US"/>
              <a:t>, y</a:t>
            </a:r>
            <a:r>
              <a:rPr lang="en-US" baseline="-25000"/>
              <a:t>1</a:t>
            </a:r>
            <a:r>
              <a:rPr lang="en-US"/>
              <a:t>) and (x</a:t>
            </a:r>
            <a:r>
              <a:rPr lang="en-US" baseline="-25000"/>
              <a:t>2</a:t>
            </a:r>
            <a:r>
              <a:rPr lang="en-US"/>
              <a:t>, y</a:t>
            </a:r>
            <a:r>
              <a:rPr lang="en-US" baseline="-25000"/>
              <a:t>2</a:t>
            </a:r>
            <a:r>
              <a:rPr lang="en-US"/>
              <a:t>) detected as an edge, find the intersection (</a:t>
            </a:r>
            <a:r>
              <a:rPr lang="en-US" err="1"/>
              <a:t>a’,b</a:t>
            </a:r>
            <a:r>
              <a:rPr lang="en-US"/>
              <a:t>’)  in </a:t>
            </a:r>
            <a:r>
              <a:rPr lang="en-US">
                <a:solidFill>
                  <a:srgbClr val="C00000"/>
                </a:solidFill>
              </a:rPr>
              <a:t>(a, b)</a:t>
            </a:r>
            <a:r>
              <a:rPr lang="en-US"/>
              <a:t>space.</a:t>
            </a:r>
          </a:p>
          <a:p>
            <a:pPr lvl="1"/>
            <a:r>
              <a:rPr lang="en-US"/>
              <a:t>Increase the value of a cell in the range </a:t>
            </a:r>
            <a:br>
              <a:rPr lang="en-US"/>
            </a:br>
            <a:r>
              <a:rPr lang="en-US"/>
              <a:t>[[</a:t>
            </a:r>
            <a:r>
              <a:rPr lang="en-US" err="1"/>
              <a:t>a</a:t>
            </a:r>
            <a:r>
              <a:rPr lang="en-US" baseline="-25000" err="1"/>
              <a:t>min</a:t>
            </a:r>
            <a:r>
              <a:rPr lang="en-US"/>
              <a:t>, </a:t>
            </a:r>
            <a:r>
              <a:rPr lang="en-US" err="1"/>
              <a:t>a</a:t>
            </a:r>
            <a:r>
              <a:rPr lang="en-US" baseline="-25000" err="1"/>
              <a:t>max</a:t>
            </a:r>
            <a:r>
              <a:rPr lang="en-US"/>
              <a:t>],[</a:t>
            </a:r>
            <a:r>
              <a:rPr lang="en-US" err="1"/>
              <a:t>b</a:t>
            </a:r>
            <a:r>
              <a:rPr lang="en-US" baseline="-25000" err="1"/>
              <a:t>min</a:t>
            </a:r>
            <a:r>
              <a:rPr lang="en-US" err="1"/>
              <a:t>,b</a:t>
            </a:r>
            <a:r>
              <a:rPr lang="en-US" baseline="-25000" err="1"/>
              <a:t>max</a:t>
            </a:r>
            <a:r>
              <a:rPr lang="en-US"/>
              <a:t>]] that (a’, b’) belongs to.</a:t>
            </a:r>
          </a:p>
          <a:p>
            <a:pPr lvl="1"/>
            <a:r>
              <a:rPr lang="en-US"/>
              <a:t>Cells receiving more than a certain number of counts (also called ‘votes’) are assumed to correspond to lines in (</a:t>
            </a:r>
            <a:r>
              <a:rPr lang="en-US" err="1"/>
              <a:t>x,y</a:t>
            </a:r>
            <a:r>
              <a:rPr lang="en-US"/>
              <a:t>) space.</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123</a:t>
            </a:fld>
            <a:endParaRPr lang="en-US"/>
          </a:p>
        </p:txBody>
      </p:sp>
    </p:spTree>
    <p:extLst>
      <p:ext uri="{BB962C8B-B14F-4D97-AF65-F5344CB8AC3E}">
        <p14:creationId xmlns:p14="http://schemas.microsoft.com/office/powerpoint/2010/main" val="88496910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Output of Hough transform</a:t>
            </a:r>
          </a:p>
        </p:txBody>
      </p:sp>
      <p:sp>
        <p:nvSpPr>
          <p:cNvPr id="3" name="Content Placeholder 2"/>
          <p:cNvSpPr>
            <a:spLocks noGrp="1"/>
          </p:cNvSpPr>
          <p:nvPr>
            <p:ph idx="1"/>
          </p:nvPr>
        </p:nvSpPr>
        <p:spPr/>
        <p:txBody>
          <a:bodyPr/>
          <a:lstStyle/>
          <a:p>
            <a:r>
              <a:rPr lang="en-US"/>
              <a:t>Here are the top 20 most voted lines in the image:</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124</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2836461"/>
            <a:ext cx="8839200" cy="3289702"/>
          </a:xfrm>
          <a:prstGeom prst="rect">
            <a:avLst/>
          </a:prstGeom>
        </p:spPr>
      </p:pic>
    </p:spTree>
    <p:extLst>
      <p:ext uri="{BB962C8B-B14F-4D97-AF65-F5344CB8AC3E}">
        <p14:creationId xmlns:p14="http://schemas.microsoft.com/office/powerpoint/2010/main" val="58519000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Other Hough transformations</a:t>
            </a:r>
          </a:p>
        </p:txBody>
      </p:sp>
      <p:sp>
        <p:nvSpPr>
          <p:cNvPr id="3" name="Content Placeholder 2"/>
          <p:cNvSpPr>
            <a:spLocks noGrp="1"/>
          </p:cNvSpPr>
          <p:nvPr>
            <p:ph idx="1"/>
          </p:nvPr>
        </p:nvSpPr>
        <p:spPr/>
        <p:txBody>
          <a:bodyPr/>
          <a:lstStyle/>
          <a:p>
            <a:r>
              <a:rPr lang="en-US" dirty="0"/>
              <a:t>We can represent lines as polar </a:t>
            </a:r>
            <a:r>
              <a:rPr lang="en-US" dirty="0" smtClean="0"/>
              <a:t>coordinates instead of</a:t>
            </a:r>
            <a:r>
              <a:rPr lang="en-US" dirty="0"/>
              <a:t> </a:t>
            </a:r>
            <a:r>
              <a:rPr lang="en-US" dirty="0" smtClean="0"/>
              <a:t>y </a:t>
            </a:r>
            <a:r>
              <a:rPr lang="en-US" dirty="0"/>
              <a:t>= </a:t>
            </a:r>
            <a:r>
              <a:rPr lang="en-US" dirty="0">
                <a:solidFill>
                  <a:srgbClr val="C00000"/>
                </a:solidFill>
              </a:rPr>
              <a:t>a</a:t>
            </a:r>
            <a:r>
              <a:rPr lang="en-US" dirty="0"/>
              <a:t>*x + </a:t>
            </a:r>
            <a:r>
              <a:rPr lang="en-US" dirty="0" smtClean="0">
                <a:solidFill>
                  <a:srgbClr val="C00000"/>
                </a:solidFill>
              </a:rPr>
              <a:t>b</a:t>
            </a:r>
            <a:endParaRPr lang="en-US" dirty="0"/>
          </a:p>
          <a:p>
            <a:r>
              <a:rPr lang="en-US" dirty="0"/>
              <a:t>Polar coordinate representation:</a:t>
            </a:r>
          </a:p>
          <a:p>
            <a:pPr lvl="1"/>
            <a:r>
              <a:rPr lang="en-US" dirty="0"/>
              <a:t>x*cos</a:t>
            </a:r>
            <a:r>
              <a:rPr lang="el-GR" dirty="0">
                <a:solidFill>
                  <a:srgbClr val="C00000"/>
                </a:solidFill>
              </a:rPr>
              <a:t>θ</a:t>
            </a:r>
            <a:r>
              <a:rPr lang="en-US" dirty="0"/>
              <a:t> + y*sin</a:t>
            </a:r>
            <a:r>
              <a:rPr lang="el-GR" dirty="0">
                <a:solidFill>
                  <a:srgbClr val="C00000"/>
                </a:solidFill>
              </a:rPr>
              <a:t>θ</a:t>
            </a:r>
            <a:r>
              <a:rPr lang="en-US" dirty="0"/>
              <a:t> = </a:t>
            </a:r>
            <a:r>
              <a:rPr lang="en-US" dirty="0" err="1">
                <a:solidFill>
                  <a:srgbClr val="C00000"/>
                </a:solidFill>
              </a:rPr>
              <a:t>ρ</a:t>
            </a:r>
            <a:endParaRPr lang="en-US" dirty="0">
              <a:solidFill>
                <a:srgbClr val="C00000"/>
              </a:solidFill>
            </a:endParaRPr>
          </a:p>
          <a:p>
            <a:r>
              <a:rPr lang="en-US" dirty="0"/>
              <a:t>Can you figure out the relationship between </a:t>
            </a:r>
          </a:p>
          <a:p>
            <a:pPr lvl="1"/>
            <a:r>
              <a:rPr lang="en-US" dirty="0" smtClean="0"/>
              <a:t>(x </a:t>
            </a:r>
            <a:r>
              <a:rPr lang="en-US" dirty="0"/>
              <a:t>y</a:t>
            </a:r>
            <a:r>
              <a:rPr lang="en-US" dirty="0" smtClean="0"/>
              <a:t>) </a:t>
            </a:r>
            <a:r>
              <a:rPr lang="en-US" dirty="0"/>
              <a:t>and </a:t>
            </a:r>
            <a:r>
              <a:rPr lang="en-US" dirty="0">
                <a:solidFill>
                  <a:srgbClr val="C00000"/>
                </a:solidFill>
              </a:rPr>
              <a:t>(</a:t>
            </a:r>
            <a:r>
              <a:rPr lang="en-US" dirty="0" err="1">
                <a:solidFill>
                  <a:srgbClr val="C00000"/>
                </a:solidFill>
              </a:rPr>
              <a:t>ρ</a:t>
            </a:r>
            <a:r>
              <a:rPr lang="en-US" dirty="0">
                <a:solidFill>
                  <a:srgbClr val="C00000"/>
                </a:solidFill>
              </a:rPr>
              <a:t> </a:t>
            </a:r>
            <a:r>
              <a:rPr lang="el-GR" dirty="0">
                <a:solidFill>
                  <a:srgbClr val="C00000"/>
                </a:solidFill>
              </a:rPr>
              <a:t>θ</a:t>
            </a:r>
            <a:r>
              <a:rPr lang="en-US" dirty="0">
                <a:solidFill>
                  <a:srgbClr val="C00000"/>
                </a:solidFill>
              </a:rPr>
              <a:t>)</a:t>
            </a:r>
            <a:r>
              <a:rPr lang="en-US" dirty="0"/>
              <a:t>?</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125</a:t>
            </a:fld>
            <a:endParaRPr lang="en-US"/>
          </a:p>
        </p:txBody>
      </p:sp>
    </p:spTree>
    <p:extLst>
      <p:ext uri="{BB962C8B-B14F-4D97-AF65-F5344CB8AC3E}">
        <p14:creationId xmlns:p14="http://schemas.microsoft.com/office/powerpoint/2010/main" val="153275691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Other Hough transformations</a:t>
            </a:r>
          </a:p>
        </p:txBody>
      </p:sp>
      <p:sp>
        <p:nvSpPr>
          <p:cNvPr id="3" name="Content Placeholder 2"/>
          <p:cNvSpPr>
            <a:spLocks noGrp="1"/>
          </p:cNvSpPr>
          <p:nvPr>
            <p:ph idx="1"/>
          </p:nvPr>
        </p:nvSpPr>
        <p:spPr>
          <a:xfrm>
            <a:off x="457200" y="1600200"/>
            <a:ext cx="3886200" cy="4525963"/>
          </a:xfrm>
        </p:spPr>
        <p:txBody>
          <a:bodyPr>
            <a:normAutofit fontScale="85000" lnSpcReduction="20000"/>
          </a:bodyPr>
          <a:lstStyle/>
          <a:p>
            <a:r>
              <a:rPr lang="en-US" dirty="0"/>
              <a:t>Note that lines in (x y) space are not lines in</a:t>
            </a:r>
            <a:br>
              <a:rPr lang="en-US" dirty="0"/>
            </a:br>
            <a:r>
              <a:rPr lang="en-US" dirty="0"/>
              <a:t>(</a:t>
            </a:r>
            <a:r>
              <a:rPr lang="en-US" dirty="0" err="1"/>
              <a:t>ρ</a:t>
            </a:r>
            <a:r>
              <a:rPr lang="en-US" dirty="0"/>
              <a:t> </a:t>
            </a:r>
            <a:r>
              <a:rPr lang="el-GR" dirty="0"/>
              <a:t>θ</a:t>
            </a:r>
            <a:r>
              <a:rPr lang="en-US" dirty="0"/>
              <a:t>) space, unlike (a b) space.</a:t>
            </a:r>
          </a:p>
          <a:p>
            <a:r>
              <a:rPr lang="en-US" dirty="0"/>
              <a:t>A </a:t>
            </a:r>
            <a:r>
              <a:rPr lang="en-US" dirty="0" smtClean="0"/>
              <a:t>vertical line </a:t>
            </a:r>
            <a:r>
              <a:rPr lang="en-US" dirty="0"/>
              <a:t>will have </a:t>
            </a:r>
            <a:r>
              <a:rPr lang="en-US" dirty="0" err="1"/>
              <a:t>θ</a:t>
            </a:r>
            <a:r>
              <a:rPr lang="en-US" dirty="0"/>
              <a:t>=0 and </a:t>
            </a:r>
            <a:r>
              <a:rPr lang="en-US" dirty="0" err="1"/>
              <a:t>ρ</a:t>
            </a:r>
            <a:r>
              <a:rPr lang="en-US" dirty="0"/>
              <a:t> equal to the intercept with the </a:t>
            </a:r>
            <a:r>
              <a:rPr lang="en-US" dirty="0" smtClean="0"/>
              <a:t>x-axis</a:t>
            </a:r>
            <a:r>
              <a:rPr lang="en-US" dirty="0"/>
              <a:t>.</a:t>
            </a:r>
          </a:p>
          <a:p>
            <a:r>
              <a:rPr lang="en-US" dirty="0"/>
              <a:t>A </a:t>
            </a:r>
            <a:r>
              <a:rPr lang="en-US" dirty="0" smtClean="0"/>
              <a:t>horizontal line </a:t>
            </a:r>
            <a:r>
              <a:rPr lang="en-US" dirty="0"/>
              <a:t>will have </a:t>
            </a:r>
            <a:r>
              <a:rPr lang="en-US" dirty="0" err="1"/>
              <a:t>θ</a:t>
            </a:r>
            <a:r>
              <a:rPr lang="en-US" dirty="0"/>
              <a:t>=90 and </a:t>
            </a:r>
            <a:r>
              <a:rPr lang="en-US" dirty="0" err="1"/>
              <a:t>ρ</a:t>
            </a:r>
            <a:r>
              <a:rPr lang="en-US" dirty="0"/>
              <a:t> equal to the intercept with </a:t>
            </a:r>
            <a:r>
              <a:rPr lang="en-US"/>
              <a:t>the </a:t>
            </a:r>
            <a:r>
              <a:rPr lang="en-US" smtClean="0"/>
              <a:t>y-</a:t>
            </a:r>
            <a:r>
              <a:rPr lang="en-US" smtClean="0"/>
              <a:t>axis</a:t>
            </a:r>
            <a:r>
              <a:rPr lang="en-US" dirty="0"/>
              <a:t>.</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126</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0435" y="1363663"/>
            <a:ext cx="3111828" cy="4724400"/>
          </a:xfrm>
          <a:prstGeom prst="rect">
            <a:avLst/>
          </a:prstGeom>
        </p:spPr>
      </p:pic>
    </p:spTree>
    <p:extLst>
      <p:ext uri="{BB962C8B-B14F-4D97-AF65-F5344CB8AC3E}">
        <p14:creationId xmlns:p14="http://schemas.microsoft.com/office/powerpoint/2010/main" val="34806025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 video</a:t>
            </a:r>
          </a:p>
        </p:txBody>
      </p:sp>
      <p:sp>
        <p:nvSpPr>
          <p:cNvPr id="3" name="Content Placeholder 2"/>
          <p:cNvSpPr>
            <a:spLocks noGrp="1"/>
          </p:cNvSpPr>
          <p:nvPr>
            <p:ph idx="1"/>
          </p:nvPr>
        </p:nvSpPr>
        <p:spPr/>
        <p:txBody>
          <a:bodyPr/>
          <a:lstStyle/>
          <a:p>
            <a:r>
              <a:rPr lang="en-US">
                <a:hlinkClick r:id="rId2"/>
              </a:rPr>
              <a:t>https://youtu.be/4zHbI-fFIlI?t=3m35s</a:t>
            </a:r>
            <a:endParaRPr lang="en-US"/>
          </a:p>
          <a:p>
            <a:endParaRPr lang="en-US"/>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127</a:t>
            </a:fld>
            <a:endParaRPr lang="en-US"/>
          </a:p>
        </p:txBody>
      </p:sp>
    </p:spTree>
    <p:extLst>
      <p:ext uri="{BB962C8B-B14F-4D97-AF65-F5344CB8AC3E}">
        <p14:creationId xmlns:p14="http://schemas.microsoft.com/office/powerpoint/2010/main" val="68634961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Concluding remarks</a:t>
            </a:r>
          </a:p>
        </p:txBody>
      </p:sp>
      <p:sp>
        <p:nvSpPr>
          <p:cNvPr id="3" name="Content Placeholder 2"/>
          <p:cNvSpPr>
            <a:spLocks noGrp="1"/>
          </p:cNvSpPr>
          <p:nvPr>
            <p:ph idx="1"/>
          </p:nvPr>
        </p:nvSpPr>
        <p:spPr/>
        <p:txBody>
          <a:bodyPr>
            <a:normAutofit fontScale="77500" lnSpcReduction="20000"/>
          </a:bodyPr>
          <a:lstStyle/>
          <a:p>
            <a:r>
              <a:rPr lang="en-US" dirty="0"/>
              <a:t>Advantages:</a:t>
            </a:r>
          </a:p>
          <a:p>
            <a:pPr lvl="1"/>
            <a:r>
              <a:rPr lang="en-US" dirty="0"/>
              <a:t>Conceptually simple.</a:t>
            </a:r>
          </a:p>
          <a:p>
            <a:pPr lvl="1"/>
            <a:r>
              <a:rPr lang="en-US" dirty="0"/>
              <a:t>Easy implementation </a:t>
            </a:r>
          </a:p>
          <a:p>
            <a:pPr lvl="1"/>
            <a:r>
              <a:rPr lang="en-US" dirty="0"/>
              <a:t>Handles missing and occluded data very gracefully.</a:t>
            </a:r>
          </a:p>
          <a:p>
            <a:pPr lvl="1"/>
            <a:r>
              <a:rPr lang="en-US" dirty="0"/>
              <a:t>Can be adapted to many types of forms, not just lines</a:t>
            </a:r>
          </a:p>
          <a:p>
            <a:r>
              <a:rPr lang="en-US" dirty="0"/>
              <a:t>Disadvantages:</a:t>
            </a:r>
          </a:p>
          <a:p>
            <a:pPr lvl="1"/>
            <a:r>
              <a:rPr lang="en-US" dirty="0"/>
              <a:t>Computationally complex for objects with many parameters. </a:t>
            </a:r>
          </a:p>
          <a:p>
            <a:pPr lvl="1"/>
            <a:r>
              <a:rPr lang="en-US" dirty="0"/>
              <a:t>Looks for only one single type of object </a:t>
            </a:r>
          </a:p>
          <a:p>
            <a:pPr lvl="1"/>
            <a:r>
              <a:rPr lang="en-US" dirty="0"/>
              <a:t>Can be “fooled” by “apparent lines”. </a:t>
            </a:r>
          </a:p>
          <a:p>
            <a:pPr lvl="1"/>
            <a:r>
              <a:rPr lang="en-US" dirty="0"/>
              <a:t>The length and the position of a line segment cannot be determined. </a:t>
            </a:r>
          </a:p>
          <a:p>
            <a:pPr lvl="1"/>
            <a:r>
              <a:rPr lang="en-US" dirty="0"/>
              <a:t>Co-linear line segments cannot be separated.</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128</a:t>
            </a:fld>
            <a:endParaRPr lang="en-US"/>
          </a:p>
        </p:txBody>
      </p:sp>
    </p:spTree>
    <p:extLst>
      <p:ext uri="{BB962C8B-B14F-4D97-AF65-F5344CB8AC3E}">
        <p14:creationId xmlns:p14="http://schemas.microsoft.com/office/powerpoint/2010/main" val="53826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a:t>Edge detection</a:t>
            </a:r>
          </a:p>
          <a:p>
            <a:r>
              <a:rPr lang="en-US"/>
              <a:t>Image Gradients</a:t>
            </a:r>
          </a:p>
          <a:p>
            <a:r>
              <a:rPr lang="en-US"/>
              <a:t>A simple edge detector</a:t>
            </a:r>
          </a:p>
          <a:p>
            <a:r>
              <a:rPr lang="en-US"/>
              <a:t>Sobel Edge detector</a:t>
            </a:r>
          </a:p>
          <a:p>
            <a:r>
              <a:rPr lang="en-US"/>
              <a:t>Canny edge detector</a:t>
            </a:r>
          </a:p>
          <a:p>
            <a:r>
              <a:rPr lang="en-US"/>
              <a:t>Hough Transform</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129</a:t>
            </a:fld>
            <a:endParaRPr lang="en-US"/>
          </a:p>
        </p:txBody>
      </p:sp>
    </p:spTree>
    <p:extLst>
      <p:ext uri="{BB962C8B-B14F-4D97-AF65-F5344CB8AC3E}">
        <p14:creationId xmlns:p14="http://schemas.microsoft.com/office/powerpoint/2010/main" val="18901612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convolution example</a:t>
            </a:r>
          </a:p>
        </p:txBody>
      </p:sp>
      <p:sp>
        <p:nvSpPr>
          <p:cNvPr id="4" name="Date Placeholder 3"/>
          <p:cNvSpPr>
            <a:spLocks noGrp="1"/>
          </p:cNvSpPr>
          <p:nvPr>
            <p:ph type="dt" sz="half" idx="10"/>
          </p:nvPr>
        </p:nvSpPr>
        <p:spPr/>
        <p:txBody>
          <a:bodyPr/>
          <a:lstStyle/>
          <a:p>
            <a:r>
              <a:rPr lang="en-US"/>
              <a:t>6-Oct-16</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13</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00" y="2057400"/>
            <a:ext cx="8407400" cy="24384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3410" t="22838"/>
          <a:stretch/>
        </p:blipFill>
        <p:spPr>
          <a:xfrm>
            <a:off x="6616700" y="3733800"/>
            <a:ext cx="2298700" cy="2606675"/>
          </a:xfrm>
          <a:prstGeom prst="rect">
            <a:avLst/>
          </a:prstGeom>
        </p:spPr>
      </p:pic>
      <p:sp>
        <p:nvSpPr>
          <p:cNvPr id="3" name="Rectangle 2"/>
          <p:cNvSpPr/>
          <p:nvPr/>
        </p:nvSpPr>
        <p:spPr>
          <a:xfrm>
            <a:off x="6616700" y="3733800"/>
            <a:ext cx="711398" cy="7620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50000"/>
              </a:solidFill>
            </a:endParaRPr>
          </a:p>
        </p:txBody>
      </p:sp>
      <p:sp>
        <p:nvSpPr>
          <p:cNvPr id="8" name="Rectangle 7"/>
          <p:cNvSpPr/>
          <p:nvPr/>
        </p:nvSpPr>
        <p:spPr>
          <a:xfrm>
            <a:off x="2514600" y="2133600"/>
            <a:ext cx="609600" cy="381000"/>
          </a:xfrm>
          <a:prstGeom prst="rect">
            <a:avLst/>
          </a:prstGeom>
          <a:solidFill>
            <a:schemeClr val="bg1"/>
          </a:solidFill>
          <a:ln>
            <a:noFill/>
          </a:ln>
          <a:effectLst>
            <a:outerShdw blurRad="40000" dist="23000" dir="540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0" y="6139676"/>
            <a:ext cx="2667000" cy="276999"/>
          </a:xfrm>
          <a:prstGeom prst="rect">
            <a:avLst/>
          </a:prstGeom>
          <a:noFill/>
        </p:spPr>
        <p:txBody>
          <a:bodyPr wrap="square" rtlCol="0">
            <a:spAutoFit/>
          </a:bodyPr>
          <a:lstStyle/>
          <a:p>
            <a:r>
              <a:rPr lang="en-US" sz="1200"/>
              <a:t>Slide credit: Song Ho </a:t>
            </a:r>
            <a:r>
              <a:rPr lang="en-US" sz="1200" err="1"/>
              <a:t>Ahn</a:t>
            </a:r>
            <a:endParaRPr lang="en-US" sz="1200"/>
          </a:p>
        </p:txBody>
      </p:sp>
    </p:spTree>
    <p:extLst>
      <p:ext uri="{BB962C8B-B14F-4D97-AF65-F5344CB8AC3E}">
        <p14:creationId xmlns:p14="http://schemas.microsoft.com/office/powerpoint/2010/main" val="1864171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convolution example</a:t>
            </a:r>
          </a:p>
        </p:txBody>
      </p:sp>
      <p:sp>
        <p:nvSpPr>
          <p:cNvPr id="4" name="Date Placeholder 3"/>
          <p:cNvSpPr>
            <a:spLocks noGrp="1"/>
          </p:cNvSpPr>
          <p:nvPr>
            <p:ph type="dt" sz="half" idx="10"/>
          </p:nvPr>
        </p:nvSpPr>
        <p:spPr/>
        <p:txBody>
          <a:bodyPr/>
          <a:lstStyle/>
          <a:p>
            <a:r>
              <a:rPr lang="en-US"/>
              <a:t>6-Oct-16</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14</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2133600"/>
            <a:ext cx="8458200" cy="23114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3410" t="22838"/>
          <a:stretch/>
        </p:blipFill>
        <p:spPr>
          <a:xfrm>
            <a:off x="6616700" y="3733800"/>
            <a:ext cx="2298700" cy="2606675"/>
          </a:xfrm>
          <a:prstGeom prst="rect">
            <a:avLst/>
          </a:prstGeom>
        </p:spPr>
      </p:pic>
      <p:sp>
        <p:nvSpPr>
          <p:cNvPr id="8" name="Rectangle 7"/>
          <p:cNvSpPr/>
          <p:nvPr/>
        </p:nvSpPr>
        <p:spPr>
          <a:xfrm>
            <a:off x="7328098" y="3733800"/>
            <a:ext cx="711398" cy="7620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50000"/>
              </a:solidFill>
            </a:endParaRPr>
          </a:p>
        </p:txBody>
      </p:sp>
      <p:sp>
        <p:nvSpPr>
          <p:cNvPr id="9" name="Rectangle 8"/>
          <p:cNvSpPr/>
          <p:nvPr/>
        </p:nvSpPr>
        <p:spPr>
          <a:xfrm>
            <a:off x="2514600" y="2133600"/>
            <a:ext cx="609600" cy="381000"/>
          </a:xfrm>
          <a:prstGeom prst="rect">
            <a:avLst/>
          </a:prstGeom>
          <a:solidFill>
            <a:schemeClr val="bg1"/>
          </a:solidFill>
          <a:ln>
            <a:noFill/>
          </a:ln>
          <a:effectLst>
            <a:outerShdw blurRad="40000" dist="23000" dir="540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0" y="6139676"/>
            <a:ext cx="2667000" cy="276999"/>
          </a:xfrm>
          <a:prstGeom prst="rect">
            <a:avLst/>
          </a:prstGeom>
          <a:noFill/>
        </p:spPr>
        <p:txBody>
          <a:bodyPr wrap="square" rtlCol="0">
            <a:spAutoFit/>
          </a:bodyPr>
          <a:lstStyle/>
          <a:p>
            <a:r>
              <a:rPr lang="en-US" sz="1200"/>
              <a:t>Slide credit: Song Ho </a:t>
            </a:r>
            <a:r>
              <a:rPr lang="en-US" sz="1200" err="1"/>
              <a:t>Ahn</a:t>
            </a:r>
            <a:endParaRPr lang="en-US" sz="1200"/>
          </a:p>
        </p:txBody>
      </p:sp>
    </p:spTree>
    <p:extLst>
      <p:ext uri="{BB962C8B-B14F-4D97-AF65-F5344CB8AC3E}">
        <p14:creationId xmlns:p14="http://schemas.microsoft.com/office/powerpoint/2010/main" val="1487440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convolution example</a:t>
            </a:r>
          </a:p>
        </p:txBody>
      </p:sp>
      <p:sp>
        <p:nvSpPr>
          <p:cNvPr id="4" name="Date Placeholder 3"/>
          <p:cNvSpPr>
            <a:spLocks noGrp="1"/>
          </p:cNvSpPr>
          <p:nvPr>
            <p:ph type="dt" sz="half" idx="10"/>
          </p:nvPr>
        </p:nvSpPr>
        <p:spPr/>
        <p:txBody>
          <a:bodyPr/>
          <a:lstStyle/>
          <a:p>
            <a:r>
              <a:rPr lang="en-US"/>
              <a:t>6-Oct-16</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15</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 y="2133600"/>
            <a:ext cx="8572500" cy="22987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3410" t="22838"/>
          <a:stretch/>
        </p:blipFill>
        <p:spPr>
          <a:xfrm>
            <a:off x="6616700" y="3733800"/>
            <a:ext cx="2298700" cy="2606675"/>
          </a:xfrm>
          <a:prstGeom prst="rect">
            <a:avLst/>
          </a:prstGeom>
        </p:spPr>
      </p:pic>
      <p:sp>
        <p:nvSpPr>
          <p:cNvPr id="8" name="Rectangle 7"/>
          <p:cNvSpPr/>
          <p:nvPr/>
        </p:nvSpPr>
        <p:spPr>
          <a:xfrm>
            <a:off x="7977546" y="3746500"/>
            <a:ext cx="711398" cy="7620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50000"/>
              </a:solidFill>
            </a:endParaRPr>
          </a:p>
        </p:txBody>
      </p:sp>
      <p:sp>
        <p:nvSpPr>
          <p:cNvPr id="9" name="Rectangle 8"/>
          <p:cNvSpPr/>
          <p:nvPr/>
        </p:nvSpPr>
        <p:spPr>
          <a:xfrm>
            <a:off x="2514600" y="2133600"/>
            <a:ext cx="609600" cy="381000"/>
          </a:xfrm>
          <a:prstGeom prst="rect">
            <a:avLst/>
          </a:prstGeom>
          <a:solidFill>
            <a:schemeClr val="bg1"/>
          </a:solidFill>
          <a:ln>
            <a:noFill/>
          </a:ln>
          <a:effectLst>
            <a:outerShdw blurRad="40000" dist="23000" dir="540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0" y="6139676"/>
            <a:ext cx="2667000" cy="276999"/>
          </a:xfrm>
          <a:prstGeom prst="rect">
            <a:avLst/>
          </a:prstGeom>
          <a:noFill/>
        </p:spPr>
        <p:txBody>
          <a:bodyPr wrap="square" rtlCol="0">
            <a:spAutoFit/>
          </a:bodyPr>
          <a:lstStyle/>
          <a:p>
            <a:r>
              <a:rPr lang="en-US" sz="1200"/>
              <a:t>Slide credit: Song Ho </a:t>
            </a:r>
            <a:r>
              <a:rPr lang="en-US" sz="1200" err="1"/>
              <a:t>Ahn</a:t>
            </a:r>
            <a:endParaRPr lang="en-US" sz="1200"/>
          </a:p>
        </p:txBody>
      </p:sp>
    </p:spTree>
    <p:extLst>
      <p:ext uri="{BB962C8B-B14F-4D97-AF65-F5344CB8AC3E}">
        <p14:creationId xmlns:p14="http://schemas.microsoft.com/office/powerpoint/2010/main" val="559332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convolution example</a:t>
            </a:r>
          </a:p>
        </p:txBody>
      </p:sp>
      <p:sp>
        <p:nvSpPr>
          <p:cNvPr id="4" name="Date Placeholder 3"/>
          <p:cNvSpPr>
            <a:spLocks noGrp="1"/>
          </p:cNvSpPr>
          <p:nvPr>
            <p:ph type="dt" sz="half" idx="10"/>
          </p:nvPr>
        </p:nvSpPr>
        <p:spPr/>
        <p:txBody>
          <a:bodyPr/>
          <a:lstStyle/>
          <a:p>
            <a:r>
              <a:rPr lang="en-US"/>
              <a:t>6-Oct-16</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16</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095500"/>
            <a:ext cx="8369300" cy="18669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3410" t="22838"/>
          <a:stretch/>
        </p:blipFill>
        <p:spPr>
          <a:xfrm>
            <a:off x="6616700" y="3733800"/>
            <a:ext cx="2298700" cy="2606675"/>
          </a:xfrm>
          <a:prstGeom prst="rect">
            <a:avLst/>
          </a:prstGeom>
        </p:spPr>
      </p:pic>
      <p:sp>
        <p:nvSpPr>
          <p:cNvPr id="7" name="Rectangle 6"/>
          <p:cNvSpPr/>
          <p:nvPr/>
        </p:nvSpPr>
        <p:spPr>
          <a:xfrm>
            <a:off x="6618844" y="4411662"/>
            <a:ext cx="711398" cy="7620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50000"/>
              </a:solidFill>
            </a:endParaRPr>
          </a:p>
        </p:txBody>
      </p:sp>
      <p:sp>
        <p:nvSpPr>
          <p:cNvPr id="8" name="Rectangle 7"/>
          <p:cNvSpPr/>
          <p:nvPr/>
        </p:nvSpPr>
        <p:spPr>
          <a:xfrm>
            <a:off x="2514600" y="2133600"/>
            <a:ext cx="609600" cy="381000"/>
          </a:xfrm>
          <a:prstGeom prst="rect">
            <a:avLst/>
          </a:prstGeom>
          <a:solidFill>
            <a:schemeClr val="bg1"/>
          </a:solidFill>
          <a:ln>
            <a:noFill/>
          </a:ln>
          <a:effectLst>
            <a:outerShdw blurRad="40000" dist="23000" dir="540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0" y="6139676"/>
            <a:ext cx="2667000" cy="276999"/>
          </a:xfrm>
          <a:prstGeom prst="rect">
            <a:avLst/>
          </a:prstGeom>
          <a:noFill/>
        </p:spPr>
        <p:txBody>
          <a:bodyPr wrap="square" rtlCol="0">
            <a:spAutoFit/>
          </a:bodyPr>
          <a:lstStyle/>
          <a:p>
            <a:r>
              <a:rPr lang="en-US" sz="1200"/>
              <a:t>Slide credit: Song Ho </a:t>
            </a:r>
            <a:r>
              <a:rPr lang="en-US" sz="1200" err="1"/>
              <a:t>Ahn</a:t>
            </a:r>
            <a:endParaRPr lang="en-US" sz="1200"/>
          </a:p>
        </p:txBody>
      </p:sp>
    </p:spTree>
    <p:extLst>
      <p:ext uri="{BB962C8B-B14F-4D97-AF65-F5344CB8AC3E}">
        <p14:creationId xmlns:p14="http://schemas.microsoft.com/office/powerpoint/2010/main" val="1157538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convolution example</a:t>
            </a:r>
          </a:p>
        </p:txBody>
      </p:sp>
      <p:sp>
        <p:nvSpPr>
          <p:cNvPr id="4" name="Date Placeholder 3"/>
          <p:cNvSpPr>
            <a:spLocks noGrp="1"/>
          </p:cNvSpPr>
          <p:nvPr>
            <p:ph type="dt" sz="half" idx="10"/>
          </p:nvPr>
        </p:nvSpPr>
        <p:spPr/>
        <p:txBody>
          <a:bodyPr/>
          <a:lstStyle/>
          <a:p>
            <a:r>
              <a:rPr lang="en-US"/>
              <a:t>6-Oct-16</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17</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2082800"/>
            <a:ext cx="8458200" cy="19558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3410" t="22838"/>
          <a:stretch/>
        </p:blipFill>
        <p:spPr>
          <a:xfrm>
            <a:off x="6616700" y="3733800"/>
            <a:ext cx="2298700" cy="2606675"/>
          </a:xfrm>
          <a:prstGeom prst="rect">
            <a:avLst/>
          </a:prstGeom>
        </p:spPr>
      </p:pic>
      <p:sp>
        <p:nvSpPr>
          <p:cNvPr id="7" name="Rectangle 6"/>
          <p:cNvSpPr/>
          <p:nvPr/>
        </p:nvSpPr>
        <p:spPr>
          <a:xfrm>
            <a:off x="7306492" y="4405086"/>
            <a:ext cx="711398" cy="7620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50000"/>
              </a:solidFill>
            </a:endParaRPr>
          </a:p>
        </p:txBody>
      </p:sp>
      <p:sp>
        <p:nvSpPr>
          <p:cNvPr id="8" name="Rectangle 7"/>
          <p:cNvSpPr/>
          <p:nvPr/>
        </p:nvSpPr>
        <p:spPr>
          <a:xfrm>
            <a:off x="2514600" y="2133600"/>
            <a:ext cx="609600" cy="381000"/>
          </a:xfrm>
          <a:prstGeom prst="rect">
            <a:avLst/>
          </a:prstGeom>
          <a:solidFill>
            <a:schemeClr val="bg1"/>
          </a:solidFill>
          <a:ln>
            <a:noFill/>
          </a:ln>
          <a:effectLst>
            <a:outerShdw blurRad="40000" dist="23000" dir="540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0" y="6139676"/>
            <a:ext cx="2667000" cy="276999"/>
          </a:xfrm>
          <a:prstGeom prst="rect">
            <a:avLst/>
          </a:prstGeom>
          <a:noFill/>
        </p:spPr>
        <p:txBody>
          <a:bodyPr wrap="square" rtlCol="0">
            <a:spAutoFit/>
          </a:bodyPr>
          <a:lstStyle/>
          <a:p>
            <a:r>
              <a:rPr lang="en-US" sz="1200"/>
              <a:t>Slide credit: Song Ho </a:t>
            </a:r>
            <a:r>
              <a:rPr lang="en-US" sz="1200" err="1"/>
              <a:t>Ahn</a:t>
            </a:r>
            <a:endParaRPr lang="en-US" sz="1200"/>
          </a:p>
        </p:txBody>
      </p:sp>
    </p:spTree>
    <p:extLst>
      <p:ext uri="{BB962C8B-B14F-4D97-AF65-F5344CB8AC3E}">
        <p14:creationId xmlns:p14="http://schemas.microsoft.com/office/powerpoint/2010/main" val="702018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convolution example</a:t>
            </a:r>
          </a:p>
        </p:txBody>
      </p:sp>
      <p:sp>
        <p:nvSpPr>
          <p:cNvPr id="4" name="Date Placeholder 3"/>
          <p:cNvSpPr>
            <a:spLocks noGrp="1"/>
          </p:cNvSpPr>
          <p:nvPr>
            <p:ph type="dt" sz="half" idx="10"/>
          </p:nvPr>
        </p:nvSpPr>
        <p:spPr/>
        <p:txBody>
          <a:bodyPr/>
          <a:lstStyle/>
          <a:p>
            <a:r>
              <a:rPr lang="en-US"/>
              <a:t>6-Oct-16</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18</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2133600"/>
            <a:ext cx="8509000" cy="18542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3410" t="22838"/>
          <a:stretch/>
        </p:blipFill>
        <p:spPr>
          <a:xfrm>
            <a:off x="6616700" y="3733800"/>
            <a:ext cx="2298700" cy="2606675"/>
          </a:xfrm>
          <a:prstGeom prst="rect">
            <a:avLst/>
          </a:prstGeom>
        </p:spPr>
      </p:pic>
      <p:sp>
        <p:nvSpPr>
          <p:cNvPr id="7" name="Rectangle 6"/>
          <p:cNvSpPr/>
          <p:nvPr/>
        </p:nvSpPr>
        <p:spPr>
          <a:xfrm>
            <a:off x="7977546" y="4401931"/>
            <a:ext cx="711398" cy="7620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50000"/>
              </a:solidFill>
            </a:endParaRPr>
          </a:p>
        </p:txBody>
      </p:sp>
      <p:sp>
        <p:nvSpPr>
          <p:cNvPr id="8" name="Rectangle 7"/>
          <p:cNvSpPr/>
          <p:nvPr/>
        </p:nvSpPr>
        <p:spPr>
          <a:xfrm>
            <a:off x="2590800" y="2133600"/>
            <a:ext cx="533400" cy="381000"/>
          </a:xfrm>
          <a:prstGeom prst="rect">
            <a:avLst/>
          </a:prstGeom>
          <a:solidFill>
            <a:schemeClr val="bg1"/>
          </a:solidFill>
          <a:ln>
            <a:noFill/>
          </a:ln>
          <a:effectLst>
            <a:outerShdw blurRad="40000" dist="23000" dir="540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0" y="6139676"/>
            <a:ext cx="2667000" cy="276999"/>
          </a:xfrm>
          <a:prstGeom prst="rect">
            <a:avLst/>
          </a:prstGeom>
          <a:noFill/>
        </p:spPr>
        <p:txBody>
          <a:bodyPr wrap="square" rtlCol="0">
            <a:spAutoFit/>
          </a:bodyPr>
          <a:lstStyle/>
          <a:p>
            <a:r>
              <a:rPr lang="en-US" sz="1200"/>
              <a:t>Slide credit: Song Ho </a:t>
            </a:r>
            <a:r>
              <a:rPr lang="en-US" sz="1200" err="1"/>
              <a:t>Ahn</a:t>
            </a:r>
            <a:endParaRPr lang="en-US" sz="1200"/>
          </a:p>
        </p:txBody>
      </p:sp>
    </p:spTree>
    <p:extLst>
      <p:ext uri="{BB962C8B-B14F-4D97-AF65-F5344CB8AC3E}">
        <p14:creationId xmlns:p14="http://schemas.microsoft.com/office/powerpoint/2010/main" val="544092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6-Oct-16</a:t>
            </a:r>
          </a:p>
        </p:txBody>
      </p:sp>
      <p:sp>
        <p:nvSpPr>
          <p:cNvPr id="3" name="Slide Number Placeholder 2"/>
          <p:cNvSpPr>
            <a:spLocks noGrp="1"/>
          </p:cNvSpPr>
          <p:nvPr>
            <p:ph type="sldNum" sz="quarter" idx="12"/>
          </p:nvPr>
        </p:nvSpPr>
        <p:spPr/>
        <p:txBody>
          <a:bodyPr/>
          <a:lstStyle/>
          <a:p>
            <a:fld id="{CF7DC490-98B8-074B-BB30-37775A2447EF}" type="slidenum">
              <a:rPr lang="en-US" smtClean="0"/>
              <a:pPr/>
              <a:t>19</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123" y="3200400"/>
            <a:ext cx="4572000" cy="2984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45208"/>
            <a:ext cx="4572000" cy="2984500"/>
          </a:xfrm>
          <a:prstGeom prst="rect">
            <a:avLst/>
          </a:prstGeom>
        </p:spPr>
      </p:pic>
      <p:sp>
        <p:nvSpPr>
          <p:cNvPr id="7" name="TextBox 6"/>
          <p:cNvSpPr txBox="1"/>
          <p:nvPr/>
        </p:nvSpPr>
        <p:spPr>
          <a:xfrm>
            <a:off x="0" y="6139676"/>
            <a:ext cx="2667000" cy="276999"/>
          </a:xfrm>
          <a:prstGeom prst="rect">
            <a:avLst/>
          </a:prstGeom>
          <a:noFill/>
        </p:spPr>
        <p:txBody>
          <a:bodyPr wrap="square" rtlCol="0">
            <a:spAutoFit/>
          </a:bodyPr>
          <a:lstStyle/>
          <a:p>
            <a:r>
              <a:rPr lang="en-US" sz="1200"/>
              <a:t>Slide credit: Wolfram Alpha</a:t>
            </a:r>
          </a:p>
        </p:txBody>
      </p:sp>
    </p:spTree>
    <p:extLst>
      <p:ext uri="{BB962C8B-B14F-4D97-AF65-F5344CB8AC3E}">
        <p14:creationId xmlns:p14="http://schemas.microsoft.com/office/powerpoint/2010/main" val="1280741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Continuing from last lecture</a:t>
            </a:r>
          </a:p>
        </p:txBody>
      </p:sp>
      <p:sp>
        <p:nvSpPr>
          <p:cNvPr id="3" name="Content Placeholder 2"/>
          <p:cNvSpPr>
            <a:spLocks noGrp="1"/>
          </p:cNvSpPr>
          <p:nvPr>
            <p:ph idx="1"/>
          </p:nvPr>
        </p:nvSpPr>
        <p:spPr/>
        <p:txBody>
          <a:bodyPr/>
          <a:lstStyle/>
          <a:p>
            <a:r>
              <a:rPr lang="en-US"/>
              <a:t>Linear Systems</a:t>
            </a:r>
          </a:p>
          <a:p>
            <a:r>
              <a:rPr lang="en-US"/>
              <a:t>Convolution</a:t>
            </a:r>
          </a:p>
          <a:p>
            <a:r>
              <a:rPr lang="en-US"/>
              <a:t>Correlation</a:t>
            </a:r>
          </a:p>
        </p:txBody>
      </p:sp>
      <p:sp>
        <p:nvSpPr>
          <p:cNvPr id="4" name="Date Placeholder 3"/>
          <p:cNvSpPr>
            <a:spLocks noGrp="1"/>
          </p:cNvSpPr>
          <p:nvPr>
            <p:ph type="dt" sz="half" idx="10"/>
          </p:nvPr>
        </p:nvSpPr>
        <p:spPr/>
        <p:txBody>
          <a:bodyPr/>
          <a:lstStyle/>
          <a:p>
            <a:fld id="{A0BA2E57-8A35-6144-8AB4-0CD3D537BCE7}" type="datetime5">
              <a:rPr lang="en-US" smtClean="0"/>
              <a:t>9-Dec-17</a:t>
            </a:fld>
            <a:endParaRPr lang="en-US"/>
          </a:p>
        </p:txBody>
      </p:sp>
      <p:sp>
        <p:nvSpPr>
          <p:cNvPr id="5" name="Slide Number Placeholder 4"/>
          <p:cNvSpPr>
            <a:spLocks noGrp="1"/>
          </p:cNvSpPr>
          <p:nvPr>
            <p:ph type="sldNum" sz="quarter" idx="12"/>
          </p:nvPr>
        </p:nvSpPr>
        <p:spPr/>
        <p:txBody>
          <a:bodyPr/>
          <a:lstStyle/>
          <a:p>
            <a:fld id="{CF7DC490-98B8-074B-BB30-37775A2447EF}" type="slidenum">
              <a:rPr lang="en-US" smtClean="0"/>
              <a:pPr/>
              <a:t>2</a:t>
            </a:fld>
            <a:endParaRPr lang="en-US"/>
          </a:p>
        </p:txBody>
      </p:sp>
    </p:spTree>
    <p:extLst>
      <p:ext uri="{BB962C8B-B14F-4D97-AF65-F5344CB8AC3E}">
        <p14:creationId xmlns:p14="http://schemas.microsoft.com/office/powerpoint/2010/main" val="1496372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a:t>(Cross) correlation </a:t>
            </a:r>
            <a:r>
              <a:rPr lang="en-US" sz="2400"/>
              <a:t>(symbol:        )  </a:t>
            </a:r>
            <a:endParaRPr lang="en-US" b="1"/>
          </a:p>
        </p:txBody>
      </p:sp>
      <p:sp>
        <p:nvSpPr>
          <p:cNvPr id="4" name="Date Placeholder 3"/>
          <p:cNvSpPr>
            <a:spLocks noGrp="1"/>
          </p:cNvSpPr>
          <p:nvPr>
            <p:ph type="dt" sz="half" idx="10"/>
          </p:nvPr>
        </p:nvSpPr>
        <p:spPr/>
        <p:txBody>
          <a:bodyPr/>
          <a:lstStyle/>
          <a:p>
            <a:r>
              <a:rPr lang="en-US"/>
              <a:t>6-Oct-16</a:t>
            </a:r>
          </a:p>
        </p:txBody>
      </p:sp>
      <p:sp>
        <p:nvSpPr>
          <p:cNvPr id="5" name="Slide Number Placeholder 4"/>
          <p:cNvSpPr>
            <a:spLocks noGrp="1"/>
          </p:cNvSpPr>
          <p:nvPr>
            <p:ph type="sldNum" sz="quarter" idx="12"/>
          </p:nvPr>
        </p:nvSpPr>
        <p:spPr/>
        <p:txBody>
          <a:bodyPr/>
          <a:lstStyle/>
          <a:p>
            <a:fld id="{CF7DC490-98B8-074B-BB30-37775A2447EF}" type="slidenum">
              <a:rPr lang="en-US" smtClean="0"/>
              <a:pPr/>
              <a:t>20</a:t>
            </a:fld>
            <a:endParaRPr lang="en-US"/>
          </a:p>
        </p:txBody>
      </p:sp>
      <p:sp>
        <p:nvSpPr>
          <p:cNvPr id="6" name="Content Placeholder 2"/>
          <p:cNvSpPr txBox="1">
            <a:spLocks/>
          </p:cNvSpPr>
          <p:nvPr/>
        </p:nvSpPr>
        <p:spPr>
          <a:xfrm>
            <a:off x="457200" y="1066801"/>
            <a:ext cx="8229600" cy="4114800"/>
          </a:xfrm>
          <a:prstGeom prst="rect">
            <a:avLst/>
          </a:prstGeom>
        </p:spPr>
        <p:txBody>
          <a:bodyPr vert="horz" lIns="91440" tIns="45720" rIns="91440" bIns="45720" rtlCol="0">
            <a:noAutofit/>
          </a:bodyPr>
          <a:lstStyle/>
          <a:p>
            <a:r>
              <a:rPr lang="en-US" sz="2800"/>
              <a:t>Cross correlation of two 2D signals f[</a:t>
            </a:r>
            <a:r>
              <a:rPr lang="en-US" sz="2800" err="1"/>
              <a:t>n,m</a:t>
            </a:r>
            <a:r>
              <a:rPr lang="en-US" sz="2800"/>
              <a:t>] and g[</a:t>
            </a:r>
            <a:r>
              <a:rPr lang="en-US" sz="2800" err="1"/>
              <a:t>n,m</a:t>
            </a:r>
            <a:r>
              <a:rPr lang="en-US" sz="2800"/>
              <a:t>]</a:t>
            </a:r>
          </a:p>
          <a:p>
            <a:endParaRPr lang="en-US" sz="2800"/>
          </a:p>
          <a:p>
            <a:endParaRPr lang="en-US" sz="2800"/>
          </a:p>
          <a:p>
            <a:endParaRPr lang="en-US" sz="2800"/>
          </a:p>
          <a:p>
            <a:endParaRPr lang="en-US" sz="3600" i="1"/>
          </a:p>
          <a:p>
            <a:endParaRPr kumimoji="0" lang="en-US" sz="800" i="1" u="none" strike="noStrike" kern="1200" cap="none" spc="0" normalizeH="0" baseline="0" noProof="0">
              <a:ln>
                <a:noFill/>
              </a:ln>
              <a:solidFill>
                <a:schemeClr val="tx1"/>
              </a:solidFill>
              <a:effectLst/>
              <a:uLnTx/>
              <a:uFillTx/>
              <a:latin typeface="+mn-lt"/>
              <a:ea typeface="+mn-ea"/>
              <a:cs typeface="+mn-cs"/>
            </a:endParaRPr>
          </a:p>
        </p:txBody>
      </p:sp>
      <p:pic>
        <p:nvPicPr>
          <p:cNvPr id="11" name="Picture 4"/>
          <p:cNvPicPr>
            <a:picLocks noChangeAspect="1" noChangeArrowheads="1"/>
          </p:cNvPicPr>
          <p:nvPr/>
        </p:nvPicPr>
        <p:blipFill rotWithShape="1">
          <a:blip r:embed="rId3" cstate="print"/>
          <a:srcRect l="57105" r="36519"/>
          <a:stretch/>
        </p:blipFill>
        <p:spPr bwMode="auto">
          <a:xfrm>
            <a:off x="7074070" y="381000"/>
            <a:ext cx="393530" cy="565253"/>
          </a:xfrm>
          <a:prstGeom prst="rect">
            <a:avLst/>
          </a:prstGeom>
          <a:noFill/>
          <a:ln w="9525">
            <a:noFill/>
            <a:miter lim="800000"/>
            <a:headEnd/>
            <a:tailEnd/>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040" y="2895600"/>
            <a:ext cx="7869920" cy="1058862"/>
          </a:xfrm>
          <a:prstGeom prst="rect">
            <a:avLst/>
          </a:prstGeom>
        </p:spPr>
      </p:pic>
    </p:spTree>
    <p:extLst>
      <p:ext uri="{BB962C8B-B14F-4D97-AF65-F5344CB8AC3E}">
        <p14:creationId xmlns:p14="http://schemas.microsoft.com/office/powerpoint/2010/main" val="189130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a:t>(Cross) correlation – example</a:t>
            </a:r>
          </a:p>
        </p:txBody>
      </p:sp>
      <p:sp>
        <p:nvSpPr>
          <p:cNvPr id="4" name="Date Placeholder 3"/>
          <p:cNvSpPr>
            <a:spLocks noGrp="1"/>
          </p:cNvSpPr>
          <p:nvPr>
            <p:ph type="dt" sz="half" idx="10"/>
          </p:nvPr>
        </p:nvSpPr>
        <p:spPr/>
        <p:txBody>
          <a:bodyPr/>
          <a:lstStyle/>
          <a:p>
            <a:r>
              <a:rPr lang="en-US"/>
              <a:t>6-Oct-16</a:t>
            </a:r>
          </a:p>
        </p:txBody>
      </p:sp>
      <p:sp>
        <p:nvSpPr>
          <p:cNvPr id="5" name="Slide Number Placeholder 4"/>
          <p:cNvSpPr>
            <a:spLocks noGrp="1"/>
          </p:cNvSpPr>
          <p:nvPr>
            <p:ph type="sldNum" sz="quarter" idx="12"/>
          </p:nvPr>
        </p:nvSpPr>
        <p:spPr/>
        <p:txBody>
          <a:bodyPr/>
          <a:lstStyle/>
          <a:p>
            <a:fld id="{CF7DC490-98B8-074B-BB30-37775A2447EF}" type="slidenum">
              <a:rPr lang="en-US" smtClean="0"/>
              <a:pPr/>
              <a:t>21</a:t>
            </a:fld>
            <a:endParaRPr lang="en-US"/>
          </a:p>
        </p:txBody>
      </p:sp>
      <p:sp>
        <p:nvSpPr>
          <p:cNvPr id="6" name="Content Placeholder 2"/>
          <p:cNvSpPr txBox="1">
            <a:spLocks/>
          </p:cNvSpPr>
          <p:nvPr/>
        </p:nvSpPr>
        <p:spPr>
          <a:xfrm>
            <a:off x="744526" y="2055312"/>
            <a:ext cx="6491737" cy="3537451"/>
          </a:xfrm>
          <a:prstGeom prst="rect">
            <a:avLst/>
          </a:prstGeom>
        </p:spPr>
        <p:txBody>
          <a:bodyPr vert="horz" lIns="91440" tIns="45720" rIns="91440" bIns="45720" rtlCol="0">
            <a:noAutofit/>
          </a:bodyPr>
          <a:lstStyle/>
          <a:p>
            <a:endParaRPr lang="en-US" sz="3600" i="1"/>
          </a:p>
          <a:p>
            <a:endParaRPr kumimoji="0" lang="en-US" sz="800" i="1" u="none" strike="noStrike" kern="1200" cap="none" spc="0" normalizeH="0" baseline="0" noProof="0">
              <a:ln>
                <a:noFill/>
              </a:ln>
              <a:solidFill>
                <a:schemeClr val="tx1"/>
              </a:solidFill>
              <a:effectLst/>
              <a:uLnTx/>
              <a:uFillTx/>
              <a:latin typeface="+mn-lt"/>
              <a:ea typeface="+mn-ea"/>
              <a:cs typeface="+mn-cs"/>
            </a:endParaRPr>
          </a:p>
        </p:txBody>
      </p:sp>
      <p:pic>
        <p:nvPicPr>
          <p:cNvPr id="8" name="Picture 3"/>
          <p:cNvPicPr>
            <a:picLocks noChangeAspect="1" noChangeArrowheads="1"/>
          </p:cNvPicPr>
          <p:nvPr/>
        </p:nvPicPr>
        <p:blipFill>
          <a:blip r:embed="rId3" cstate="print"/>
          <a:srcRect l="20455"/>
          <a:stretch>
            <a:fillRect/>
          </a:stretch>
        </p:blipFill>
        <p:spPr bwMode="auto">
          <a:xfrm>
            <a:off x="363527" y="1253351"/>
            <a:ext cx="1907154" cy="2472489"/>
          </a:xfrm>
          <a:prstGeom prst="rect">
            <a:avLst/>
          </a:prstGeom>
          <a:noFill/>
          <a:ln w="9525">
            <a:noFill/>
            <a:miter lim="800000"/>
            <a:headEnd/>
            <a:tailEnd/>
          </a:ln>
        </p:spPr>
      </p:pic>
      <p:sp>
        <p:nvSpPr>
          <p:cNvPr id="24" name="TextBox 23"/>
          <p:cNvSpPr txBox="1"/>
          <p:nvPr/>
        </p:nvSpPr>
        <p:spPr>
          <a:xfrm rot="5400000">
            <a:off x="8063146" y="5041765"/>
            <a:ext cx="1704506" cy="307777"/>
          </a:xfrm>
          <a:prstGeom prst="rect">
            <a:avLst/>
          </a:prstGeom>
          <a:noFill/>
        </p:spPr>
        <p:txBody>
          <a:bodyPr wrap="none" rtlCol="0">
            <a:spAutoFit/>
          </a:bodyPr>
          <a:lstStyle/>
          <a:p>
            <a:r>
              <a:rPr lang="en-US" sz="1400"/>
              <a:t>Courtesy of J. Fessler</a:t>
            </a:r>
          </a:p>
        </p:txBody>
      </p:sp>
    </p:spTree>
    <p:extLst>
      <p:ext uri="{BB962C8B-B14F-4D97-AF65-F5344CB8AC3E}">
        <p14:creationId xmlns:p14="http://schemas.microsoft.com/office/powerpoint/2010/main" val="1580896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a:t>(Cross) correlation – example</a:t>
            </a:r>
          </a:p>
        </p:txBody>
      </p:sp>
      <p:sp>
        <p:nvSpPr>
          <p:cNvPr id="4" name="Date Placeholder 3"/>
          <p:cNvSpPr>
            <a:spLocks noGrp="1"/>
          </p:cNvSpPr>
          <p:nvPr>
            <p:ph type="dt" sz="half" idx="10"/>
          </p:nvPr>
        </p:nvSpPr>
        <p:spPr/>
        <p:txBody>
          <a:bodyPr/>
          <a:lstStyle/>
          <a:p>
            <a:r>
              <a:rPr lang="en-US"/>
              <a:t>6-Oct-16</a:t>
            </a:r>
          </a:p>
        </p:txBody>
      </p:sp>
      <p:sp>
        <p:nvSpPr>
          <p:cNvPr id="5" name="Slide Number Placeholder 4"/>
          <p:cNvSpPr>
            <a:spLocks noGrp="1"/>
          </p:cNvSpPr>
          <p:nvPr>
            <p:ph type="sldNum" sz="quarter" idx="12"/>
          </p:nvPr>
        </p:nvSpPr>
        <p:spPr/>
        <p:txBody>
          <a:bodyPr/>
          <a:lstStyle/>
          <a:p>
            <a:fld id="{CF7DC490-98B8-074B-BB30-37775A2447EF}" type="slidenum">
              <a:rPr lang="en-US" smtClean="0"/>
              <a:pPr/>
              <a:t>22</a:t>
            </a:fld>
            <a:endParaRPr lang="en-US"/>
          </a:p>
        </p:txBody>
      </p:sp>
      <p:sp>
        <p:nvSpPr>
          <p:cNvPr id="6" name="Content Placeholder 2"/>
          <p:cNvSpPr txBox="1">
            <a:spLocks/>
          </p:cNvSpPr>
          <p:nvPr/>
        </p:nvSpPr>
        <p:spPr>
          <a:xfrm>
            <a:off x="744526" y="2055312"/>
            <a:ext cx="6491737" cy="3537451"/>
          </a:xfrm>
          <a:prstGeom prst="rect">
            <a:avLst/>
          </a:prstGeom>
        </p:spPr>
        <p:txBody>
          <a:bodyPr vert="horz" lIns="91440" tIns="45720" rIns="91440" bIns="45720" rtlCol="0">
            <a:noAutofit/>
          </a:bodyPr>
          <a:lstStyle/>
          <a:p>
            <a:endParaRPr lang="en-US" sz="3600" i="1"/>
          </a:p>
          <a:p>
            <a:endParaRPr kumimoji="0" lang="en-US" sz="800" i="1" u="none" strike="noStrike" kern="1200" cap="none" spc="0" normalizeH="0" baseline="0" noProof="0">
              <a:ln>
                <a:noFill/>
              </a:ln>
              <a:solidFill>
                <a:schemeClr val="tx1"/>
              </a:solidFill>
              <a:effectLst/>
              <a:uLnTx/>
              <a:uFillTx/>
              <a:latin typeface="+mn-lt"/>
              <a:ea typeface="+mn-ea"/>
              <a:cs typeface="+mn-cs"/>
            </a:endParaRPr>
          </a:p>
        </p:txBody>
      </p:sp>
      <p:pic>
        <p:nvPicPr>
          <p:cNvPr id="8" name="Picture 3"/>
          <p:cNvPicPr>
            <a:picLocks noChangeAspect="1" noChangeArrowheads="1"/>
          </p:cNvPicPr>
          <p:nvPr/>
        </p:nvPicPr>
        <p:blipFill>
          <a:blip r:embed="rId3" cstate="print"/>
          <a:srcRect l="20455"/>
          <a:stretch>
            <a:fillRect/>
          </a:stretch>
        </p:blipFill>
        <p:spPr bwMode="auto">
          <a:xfrm>
            <a:off x="363527" y="1253351"/>
            <a:ext cx="1907154" cy="2472489"/>
          </a:xfrm>
          <a:prstGeom prst="rect">
            <a:avLst/>
          </a:prstGeom>
          <a:noFill/>
          <a:ln w="9525">
            <a:noFill/>
            <a:miter lim="800000"/>
            <a:headEnd/>
            <a:tailEnd/>
          </a:ln>
        </p:spPr>
      </p:pic>
      <p:cxnSp>
        <p:nvCxnSpPr>
          <p:cNvPr id="9" name="Straight Arrow Connector 8"/>
          <p:cNvCxnSpPr/>
          <p:nvPr/>
        </p:nvCxnSpPr>
        <p:spPr>
          <a:xfrm>
            <a:off x="2954326" y="2011363"/>
            <a:ext cx="451188" cy="5781"/>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pic>
        <p:nvPicPr>
          <p:cNvPr id="10" name="Picture 4"/>
          <p:cNvPicPr>
            <a:picLocks noChangeAspect="1" noChangeArrowheads="1"/>
          </p:cNvPicPr>
          <p:nvPr/>
        </p:nvPicPr>
        <p:blipFill>
          <a:blip r:embed="rId4" cstate="print"/>
          <a:srcRect b="11624"/>
          <a:stretch>
            <a:fillRect/>
          </a:stretch>
        </p:blipFill>
        <p:spPr bwMode="auto">
          <a:xfrm>
            <a:off x="3701668" y="1118906"/>
            <a:ext cx="1798174" cy="2264057"/>
          </a:xfrm>
          <a:prstGeom prst="rect">
            <a:avLst/>
          </a:prstGeom>
          <a:noFill/>
          <a:ln w="9525">
            <a:noFill/>
            <a:miter lim="800000"/>
            <a:headEnd/>
            <a:tailEnd/>
          </a:ln>
        </p:spPr>
      </p:pic>
      <p:pic>
        <p:nvPicPr>
          <p:cNvPr id="11" name="Picture 5"/>
          <p:cNvPicPr>
            <a:picLocks noChangeAspect="1" noChangeArrowheads="1"/>
          </p:cNvPicPr>
          <p:nvPr/>
        </p:nvPicPr>
        <p:blipFill>
          <a:blip r:embed="rId5" cstate="print"/>
          <a:srcRect/>
          <a:stretch>
            <a:fillRect/>
          </a:stretch>
        </p:blipFill>
        <p:spPr bwMode="auto">
          <a:xfrm>
            <a:off x="6916726" y="1066800"/>
            <a:ext cx="1846274" cy="2618924"/>
          </a:xfrm>
          <a:prstGeom prst="rect">
            <a:avLst/>
          </a:prstGeom>
          <a:noFill/>
          <a:ln w="9525">
            <a:noFill/>
            <a:miter lim="800000"/>
            <a:headEnd/>
            <a:tailEnd/>
          </a:ln>
        </p:spPr>
      </p:pic>
      <p:cxnSp>
        <p:nvCxnSpPr>
          <p:cNvPr id="12" name="Straight Arrow Connector 11"/>
          <p:cNvCxnSpPr/>
          <p:nvPr/>
        </p:nvCxnSpPr>
        <p:spPr>
          <a:xfrm>
            <a:off x="6230926" y="1984895"/>
            <a:ext cx="451188" cy="5781"/>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rot="5400000">
            <a:off x="8063146" y="5041765"/>
            <a:ext cx="1704506" cy="307777"/>
          </a:xfrm>
          <a:prstGeom prst="rect">
            <a:avLst/>
          </a:prstGeom>
          <a:noFill/>
        </p:spPr>
        <p:txBody>
          <a:bodyPr wrap="none" rtlCol="0">
            <a:spAutoFit/>
          </a:bodyPr>
          <a:lstStyle/>
          <a:p>
            <a:r>
              <a:rPr lang="en-US" sz="1400"/>
              <a:t>Courtesy of J. Fessler</a:t>
            </a:r>
          </a:p>
        </p:txBody>
      </p:sp>
    </p:spTree>
    <p:extLst>
      <p:ext uri="{BB962C8B-B14F-4D97-AF65-F5344CB8AC3E}">
        <p14:creationId xmlns:p14="http://schemas.microsoft.com/office/powerpoint/2010/main" val="60479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a:t>(Cross) correlation – example</a:t>
            </a:r>
          </a:p>
        </p:txBody>
      </p:sp>
      <p:sp>
        <p:nvSpPr>
          <p:cNvPr id="4" name="Date Placeholder 3"/>
          <p:cNvSpPr>
            <a:spLocks noGrp="1"/>
          </p:cNvSpPr>
          <p:nvPr>
            <p:ph type="dt" sz="half" idx="10"/>
          </p:nvPr>
        </p:nvSpPr>
        <p:spPr/>
        <p:txBody>
          <a:bodyPr/>
          <a:lstStyle/>
          <a:p>
            <a:r>
              <a:rPr lang="en-US"/>
              <a:t>6-Oct-16</a:t>
            </a:r>
          </a:p>
        </p:txBody>
      </p:sp>
      <p:sp>
        <p:nvSpPr>
          <p:cNvPr id="5" name="Slide Number Placeholder 4"/>
          <p:cNvSpPr>
            <a:spLocks noGrp="1"/>
          </p:cNvSpPr>
          <p:nvPr>
            <p:ph type="sldNum" sz="quarter" idx="12"/>
          </p:nvPr>
        </p:nvSpPr>
        <p:spPr/>
        <p:txBody>
          <a:bodyPr/>
          <a:lstStyle/>
          <a:p>
            <a:fld id="{CF7DC490-98B8-074B-BB30-37775A2447EF}" type="slidenum">
              <a:rPr lang="en-US" smtClean="0"/>
              <a:pPr/>
              <a:t>23</a:t>
            </a:fld>
            <a:endParaRPr lang="en-US"/>
          </a:p>
        </p:txBody>
      </p:sp>
      <p:sp>
        <p:nvSpPr>
          <p:cNvPr id="6" name="Content Placeholder 2"/>
          <p:cNvSpPr txBox="1">
            <a:spLocks/>
          </p:cNvSpPr>
          <p:nvPr/>
        </p:nvSpPr>
        <p:spPr>
          <a:xfrm>
            <a:off x="744526" y="2055312"/>
            <a:ext cx="6491737" cy="3537451"/>
          </a:xfrm>
          <a:prstGeom prst="rect">
            <a:avLst/>
          </a:prstGeom>
        </p:spPr>
        <p:txBody>
          <a:bodyPr vert="horz" lIns="91440" tIns="45720" rIns="91440" bIns="45720" rtlCol="0">
            <a:noAutofit/>
          </a:bodyPr>
          <a:lstStyle/>
          <a:p>
            <a:endParaRPr lang="en-US" sz="3600" i="1"/>
          </a:p>
          <a:p>
            <a:endParaRPr kumimoji="0" lang="en-US" sz="800" i="1" u="none" strike="noStrike" kern="1200" cap="none" spc="0" normalizeH="0" baseline="0" noProof="0">
              <a:ln>
                <a:noFill/>
              </a:ln>
              <a:solidFill>
                <a:schemeClr val="tx1"/>
              </a:solidFill>
              <a:effectLst/>
              <a:uLnTx/>
              <a:uFillTx/>
              <a:latin typeface="+mn-lt"/>
              <a:ea typeface="+mn-ea"/>
              <a:cs typeface="+mn-cs"/>
            </a:endParaRPr>
          </a:p>
        </p:txBody>
      </p:sp>
      <p:sp>
        <p:nvSpPr>
          <p:cNvPr id="7" name="Rectangle 6"/>
          <p:cNvSpPr/>
          <p:nvPr/>
        </p:nvSpPr>
        <p:spPr>
          <a:xfrm>
            <a:off x="1506526" y="5464995"/>
            <a:ext cx="1766027" cy="830997"/>
          </a:xfrm>
          <a:prstGeom prst="rect">
            <a:avLst/>
          </a:prstGeom>
        </p:spPr>
        <p:txBody>
          <a:bodyPr wrap="square">
            <a:spAutoFit/>
          </a:bodyPr>
          <a:lstStyle/>
          <a:p>
            <a:r>
              <a:rPr lang="en-US" sz="2400" err="1"/>
              <a:t>numpy’s</a:t>
            </a:r>
            <a:r>
              <a:rPr lang="en-US" sz="2400"/>
              <a:t> correlate</a:t>
            </a:r>
          </a:p>
        </p:txBody>
      </p:sp>
      <p:pic>
        <p:nvPicPr>
          <p:cNvPr id="8" name="Picture 3"/>
          <p:cNvPicPr>
            <a:picLocks noChangeAspect="1" noChangeArrowheads="1"/>
          </p:cNvPicPr>
          <p:nvPr/>
        </p:nvPicPr>
        <p:blipFill>
          <a:blip r:embed="rId3" cstate="print"/>
          <a:srcRect l="20455"/>
          <a:stretch>
            <a:fillRect/>
          </a:stretch>
        </p:blipFill>
        <p:spPr bwMode="auto">
          <a:xfrm>
            <a:off x="363527" y="1253351"/>
            <a:ext cx="1907154" cy="2472489"/>
          </a:xfrm>
          <a:prstGeom prst="rect">
            <a:avLst/>
          </a:prstGeom>
          <a:noFill/>
          <a:ln w="9525">
            <a:noFill/>
            <a:miter lim="800000"/>
            <a:headEnd/>
            <a:tailEnd/>
          </a:ln>
        </p:spPr>
      </p:pic>
      <p:cxnSp>
        <p:nvCxnSpPr>
          <p:cNvPr id="9" name="Straight Arrow Connector 8"/>
          <p:cNvCxnSpPr/>
          <p:nvPr/>
        </p:nvCxnSpPr>
        <p:spPr>
          <a:xfrm>
            <a:off x="2954326" y="2011363"/>
            <a:ext cx="451188" cy="5781"/>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pic>
        <p:nvPicPr>
          <p:cNvPr id="10" name="Picture 4"/>
          <p:cNvPicPr>
            <a:picLocks noChangeAspect="1" noChangeArrowheads="1"/>
          </p:cNvPicPr>
          <p:nvPr/>
        </p:nvPicPr>
        <p:blipFill>
          <a:blip r:embed="rId4" cstate="print"/>
          <a:srcRect b="11624"/>
          <a:stretch>
            <a:fillRect/>
          </a:stretch>
        </p:blipFill>
        <p:spPr bwMode="auto">
          <a:xfrm>
            <a:off x="3701668" y="1118906"/>
            <a:ext cx="1798174" cy="2264057"/>
          </a:xfrm>
          <a:prstGeom prst="rect">
            <a:avLst/>
          </a:prstGeom>
          <a:noFill/>
          <a:ln w="9525">
            <a:noFill/>
            <a:miter lim="800000"/>
            <a:headEnd/>
            <a:tailEnd/>
          </a:ln>
        </p:spPr>
      </p:pic>
      <p:pic>
        <p:nvPicPr>
          <p:cNvPr id="11" name="Picture 5"/>
          <p:cNvPicPr>
            <a:picLocks noChangeAspect="1" noChangeArrowheads="1"/>
          </p:cNvPicPr>
          <p:nvPr/>
        </p:nvPicPr>
        <p:blipFill>
          <a:blip r:embed="rId5" cstate="print"/>
          <a:srcRect/>
          <a:stretch>
            <a:fillRect/>
          </a:stretch>
        </p:blipFill>
        <p:spPr bwMode="auto">
          <a:xfrm>
            <a:off x="6916726" y="1066800"/>
            <a:ext cx="1846274" cy="2618924"/>
          </a:xfrm>
          <a:prstGeom prst="rect">
            <a:avLst/>
          </a:prstGeom>
          <a:noFill/>
          <a:ln w="9525">
            <a:noFill/>
            <a:miter lim="800000"/>
            <a:headEnd/>
            <a:tailEnd/>
          </a:ln>
        </p:spPr>
      </p:pic>
      <p:cxnSp>
        <p:nvCxnSpPr>
          <p:cNvPr id="12" name="Straight Arrow Connector 11"/>
          <p:cNvCxnSpPr/>
          <p:nvPr/>
        </p:nvCxnSpPr>
        <p:spPr>
          <a:xfrm>
            <a:off x="6230926" y="1984895"/>
            <a:ext cx="451188" cy="5781"/>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pic>
        <p:nvPicPr>
          <p:cNvPr id="13" name="Picture 6"/>
          <p:cNvPicPr>
            <a:picLocks noChangeAspect="1" noChangeArrowheads="1"/>
          </p:cNvPicPr>
          <p:nvPr/>
        </p:nvPicPr>
        <p:blipFill>
          <a:blip r:embed="rId6" cstate="print"/>
          <a:srcRect/>
          <a:stretch>
            <a:fillRect/>
          </a:stretch>
        </p:blipFill>
        <p:spPr bwMode="auto">
          <a:xfrm>
            <a:off x="3716326" y="4232435"/>
            <a:ext cx="1786716" cy="1949145"/>
          </a:xfrm>
          <a:prstGeom prst="rect">
            <a:avLst/>
          </a:prstGeom>
          <a:noFill/>
          <a:ln w="9525">
            <a:noFill/>
            <a:miter lim="800000"/>
            <a:headEnd/>
            <a:tailEnd/>
          </a:ln>
        </p:spPr>
      </p:pic>
      <p:pic>
        <p:nvPicPr>
          <p:cNvPr id="14" name="Picture 2"/>
          <p:cNvPicPr>
            <a:picLocks noChangeAspect="1" noChangeArrowheads="1"/>
          </p:cNvPicPr>
          <p:nvPr/>
        </p:nvPicPr>
        <p:blipFill>
          <a:blip r:embed="rId7" cstate="print"/>
          <a:srcRect l="44036" t="8000" r="29412"/>
          <a:stretch>
            <a:fillRect/>
          </a:stretch>
        </p:blipFill>
        <p:spPr bwMode="auto">
          <a:xfrm>
            <a:off x="2344726" y="4712027"/>
            <a:ext cx="1072031" cy="728336"/>
          </a:xfrm>
          <a:prstGeom prst="rect">
            <a:avLst/>
          </a:prstGeom>
          <a:noFill/>
          <a:ln w="9525">
            <a:noFill/>
            <a:miter lim="800000"/>
            <a:headEnd/>
            <a:tailEnd/>
          </a:ln>
        </p:spPr>
      </p:pic>
      <p:cxnSp>
        <p:nvCxnSpPr>
          <p:cNvPr id="15" name="Straight Arrow Connector 14"/>
          <p:cNvCxnSpPr/>
          <p:nvPr/>
        </p:nvCxnSpPr>
        <p:spPr>
          <a:xfrm>
            <a:off x="6230926" y="4880495"/>
            <a:ext cx="451188" cy="5781"/>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pic>
        <p:nvPicPr>
          <p:cNvPr id="16" name="Picture 7"/>
          <p:cNvPicPr>
            <a:picLocks noChangeAspect="1" noChangeArrowheads="1"/>
          </p:cNvPicPr>
          <p:nvPr/>
        </p:nvPicPr>
        <p:blipFill>
          <a:blip r:embed="rId8" cstate="print"/>
          <a:srcRect/>
          <a:stretch>
            <a:fillRect/>
          </a:stretch>
        </p:blipFill>
        <p:spPr bwMode="auto">
          <a:xfrm>
            <a:off x="6934526" y="3904863"/>
            <a:ext cx="1772804" cy="2140337"/>
          </a:xfrm>
          <a:prstGeom prst="rect">
            <a:avLst/>
          </a:prstGeom>
          <a:noFill/>
          <a:ln w="9525">
            <a:noFill/>
            <a:miter lim="800000"/>
            <a:headEnd/>
            <a:tailEnd/>
          </a:ln>
        </p:spPr>
      </p:pic>
      <p:cxnSp>
        <p:nvCxnSpPr>
          <p:cNvPr id="17" name="Elbow Connector 24"/>
          <p:cNvCxnSpPr>
            <a:stCxn id="10" idx="2"/>
            <a:endCxn id="14" idx="1"/>
          </p:cNvCxnSpPr>
          <p:nvPr/>
        </p:nvCxnSpPr>
        <p:spPr>
          <a:xfrm rot="5400000">
            <a:off x="2626125" y="3101565"/>
            <a:ext cx="1693232" cy="2256029"/>
          </a:xfrm>
          <a:prstGeom prst="bentConnector4">
            <a:avLst>
              <a:gd name="adj1" fmla="val 31092"/>
              <a:gd name="adj2" fmla="val 130326"/>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rot="5400000">
            <a:off x="8063146" y="5041765"/>
            <a:ext cx="1704506" cy="307777"/>
          </a:xfrm>
          <a:prstGeom prst="rect">
            <a:avLst/>
          </a:prstGeom>
          <a:noFill/>
        </p:spPr>
        <p:txBody>
          <a:bodyPr wrap="none" rtlCol="0">
            <a:spAutoFit/>
          </a:bodyPr>
          <a:lstStyle/>
          <a:p>
            <a:r>
              <a:rPr lang="en-US" sz="1400"/>
              <a:t>Courtesy of J. Fessler</a:t>
            </a:r>
          </a:p>
        </p:txBody>
      </p:sp>
      <p:grpSp>
        <p:nvGrpSpPr>
          <p:cNvPr id="19" name="Group 18"/>
          <p:cNvGrpSpPr/>
          <p:nvPr/>
        </p:nvGrpSpPr>
        <p:grpSpPr>
          <a:xfrm>
            <a:off x="2344726" y="4114800"/>
            <a:ext cx="609600" cy="606949"/>
            <a:chOff x="282493" y="4723756"/>
            <a:chExt cx="609600" cy="606949"/>
          </a:xfrm>
        </p:grpSpPr>
        <p:sp>
          <p:nvSpPr>
            <p:cNvPr id="18" name="Rectangle 17"/>
            <p:cNvSpPr/>
            <p:nvPr/>
          </p:nvSpPr>
          <p:spPr>
            <a:xfrm>
              <a:off x="499788" y="4940106"/>
              <a:ext cx="175010" cy="174249"/>
            </a:xfrm>
            <a:prstGeom prst="rect">
              <a:avLst/>
            </a:prstGeom>
            <a:solidFill>
              <a:srgbClr val="0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Rectangle 19"/>
            <p:cNvSpPr/>
            <p:nvPr/>
          </p:nvSpPr>
          <p:spPr>
            <a:xfrm>
              <a:off x="282493" y="4723756"/>
              <a:ext cx="609600" cy="606949"/>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80120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6-Oct-16</a:t>
            </a:r>
          </a:p>
        </p:txBody>
      </p:sp>
      <p:sp>
        <p:nvSpPr>
          <p:cNvPr id="5" name="Slide Number Placeholder 4"/>
          <p:cNvSpPr>
            <a:spLocks noGrp="1"/>
          </p:cNvSpPr>
          <p:nvPr>
            <p:ph type="sldNum" sz="quarter" idx="12"/>
          </p:nvPr>
        </p:nvSpPr>
        <p:spPr/>
        <p:txBody>
          <a:bodyPr/>
          <a:lstStyle/>
          <a:p>
            <a:fld id="{CF7DC490-98B8-074B-BB30-37775A2447EF}" type="slidenum">
              <a:rPr lang="en-US" smtClean="0"/>
              <a:pPr/>
              <a:t>24</a:t>
            </a:fld>
            <a:endParaRPr lang="en-US"/>
          </a:p>
        </p:txBody>
      </p:sp>
      <p:sp>
        <p:nvSpPr>
          <p:cNvPr id="6" name="Title 1"/>
          <p:cNvSpPr txBox="1">
            <a:spLocks/>
          </p:cNvSpPr>
          <p:nvPr/>
        </p:nvSpPr>
        <p:spPr>
          <a:xfrm>
            <a:off x="457200" y="-7620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a:noFill/>
                </a:ln>
                <a:solidFill>
                  <a:schemeClr val="tx1"/>
                </a:solidFill>
                <a:effectLst/>
                <a:uLnTx/>
                <a:uFillTx/>
                <a:latin typeface="+mj-lt"/>
                <a:ea typeface="+mj-ea"/>
                <a:cs typeface="+mj-cs"/>
              </a:rPr>
              <a:t>(Cross) correlation – example</a:t>
            </a:r>
          </a:p>
        </p:txBody>
      </p:sp>
      <p:pic>
        <p:nvPicPr>
          <p:cNvPr id="7" name="Picture 2" descr="left"/>
          <p:cNvPicPr>
            <a:picLocks noChangeAspect="1" noChangeArrowheads="1"/>
          </p:cNvPicPr>
          <p:nvPr/>
        </p:nvPicPr>
        <p:blipFill>
          <a:blip r:embed="rId2" cstate="print"/>
          <a:srcRect/>
          <a:stretch>
            <a:fillRect/>
          </a:stretch>
        </p:blipFill>
        <p:spPr bwMode="auto">
          <a:xfrm>
            <a:off x="1624013" y="1135062"/>
            <a:ext cx="2957512" cy="2151063"/>
          </a:xfrm>
          <a:prstGeom prst="rect">
            <a:avLst/>
          </a:prstGeom>
          <a:noFill/>
          <a:ln w="9525">
            <a:noFill/>
            <a:miter lim="800000"/>
            <a:headEnd/>
            <a:tailEnd/>
          </a:ln>
        </p:spPr>
      </p:pic>
      <p:pic>
        <p:nvPicPr>
          <p:cNvPr id="8" name="Picture 3" descr="right"/>
          <p:cNvPicPr>
            <a:picLocks noChangeAspect="1" noChangeArrowheads="1"/>
          </p:cNvPicPr>
          <p:nvPr/>
        </p:nvPicPr>
        <p:blipFill>
          <a:blip r:embed="rId3" cstate="print"/>
          <a:srcRect/>
          <a:stretch>
            <a:fillRect/>
          </a:stretch>
        </p:blipFill>
        <p:spPr bwMode="auto">
          <a:xfrm>
            <a:off x="5011738" y="1135062"/>
            <a:ext cx="2957512" cy="2151063"/>
          </a:xfrm>
          <a:prstGeom prst="rect">
            <a:avLst/>
          </a:prstGeom>
          <a:noFill/>
          <a:ln w="9525">
            <a:noFill/>
            <a:miter lim="800000"/>
            <a:headEnd/>
            <a:tailEnd/>
          </a:ln>
        </p:spPr>
      </p:pic>
      <p:sp>
        <p:nvSpPr>
          <p:cNvPr id="9" name="Line 4"/>
          <p:cNvSpPr>
            <a:spLocks noChangeShapeType="1"/>
          </p:cNvSpPr>
          <p:nvPr/>
        </p:nvSpPr>
        <p:spPr bwMode="auto">
          <a:xfrm>
            <a:off x="1439863" y="2030412"/>
            <a:ext cx="6713537" cy="0"/>
          </a:xfrm>
          <a:prstGeom prst="line">
            <a:avLst/>
          </a:prstGeom>
          <a:noFill/>
          <a:ln w="12700">
            <a:solidFill>
              <a:schemeClr val="folHlink"/>
            </a:solidFill>
            <a:round/>
            <a:headEnd/>
            <a:tailEnd/>
          </a:ln>
        </p:spPr>
        <p:txBody>
          <a:bodyPr/>
          <a:lstStyle/>
          <a:p>
            <a:endParaRPr lang="en-US"/>
          </a:p>
        </p:txBody>
      </p:sp>
      <p:sp>
        <p:nvSpPr>
          <p:cNvPr id="10" name="Rectangle 5"/>
          <p:cNvSpPr>
            <a:spLocks noChangeArrowheads="1"/>
          </p:cNvSpPr>
          <p:nvPr/>
        </p:nvSpPr>
        <p:spPr bwMode="auto">
          <a:xfrm>
            <a:off x="3017838" y="1971675"/>
            <a:ext cx="123825" cy="119062"/>
          </a:xfrm>
          <a:prstGeom prst="rect">
            <a:avLst/>
          </a:prstGeom>
          <a:noFill/>
          <a:ln w="15875">
            <a:solidFill>
              <a:srgbClr val="FF0000"/>
            </a:solidFill>
            <a:miter lim="800000"/>
            <a:headEnd/>
            <a:tailEnd/>
          </a:ln>
        </p:spPr>
        <p:txBody>
          <a:bodyPr wrap="none" anchor="ctr"/>
          <a:lstStyle/>
          <a:p>
            <a:endParaRPr lang="en-US"/>
          </a:p>
        </p:txBody>
      </p:sp>
      <p:sp>
        <p:nvSpPr>
          <p:cNvPr id="11" name="Text Box 6"/>
          <p:cNvSpPr txBox="1">
            <a:spLocks noChangeArrowheads="1"/>
          </p:cNvSpPr>
          <p:nvPr/>
        </p:nvSpPr>
        <p:spPr bwMode="auto">
          <a:xfrm>
            <a:off x="2925763" y="836612"/>
            <a:ext cx="515937" cy="336550"/>
          </a:xfrm>
          <a:prstGeom prst="rect">
            <a:avLst/>
          </a:prstGeom>
          <a:noFill/>
          <a:ln w="9525">
            <a:noFill/>
            <a:miter lim="800000"/>
            <a:headEnd/>
            <a:tailEnd/>
          </a:ln>
        </p:spPr>
        <p:txBody>
          <a:bodyPr wrap="none">
            <a:spAutoFit/>
          </a:bodyPr>
          <a:lstStyle/>
          <a:p>
            <a:pPr eaLnBrk="0" hangingPunct="0"/>
            <a:r>
              <a:rPr lang="en-US">
                <a:solidFill>
                  <a:schemeClr val="tx2"/>
                </a:solidFill>
                <a:ea typeface="SimSun" pitchFamily="2" charset="-122"/>
              </a:rPr>
              <a:t>Left</a:t>
            </a:r>
          </a:p>
        </p:txBody>
      </p:sp>
      <p:sp>
        <p:nvSpPr>
          <p:cNvPr id="12" name="Text Box 7"/>
          <p:cNvSpPr txBox="1">
            <a:spLocks noChangeArrowheads="1"/>
          </p:cNvSpPr>
          <p:nvPr/>
        </p:nvSpPr>
        <p:spPr bwMode="auto">
          <a:xfrm>
            <a:off x="6223000" y="836612"/>
            <a:ext cx="652463" cy="336550"/>
          </a:xfrm>
          <a:prstGeom prst="rect">
            <a:avLst/>
          </a:prstGeom>
          <a:noFill/>
          <a:ln w="9525">
            <a:noFill/>
            <a:miter lim="800000"/>
            <a:headEnd/>
            <a:tailEnd/>
          </a:ln>
        </p:spPr>
        <p:txBody>
          <a:bodyPr wrap="none">
            <a:spAutoFit/>
          </a:bodyPr>
          <a:lstStyle/>
          <a:p>
            <a:pPr eaLnBrk="0" hangingPunct="0"/>
            <a:r>
              <a:rPr lang="en-US">
                <a:solidFill>
                  <a:schemeClr val="tx2"/>
                </a:solidFill>
                <a:ea typeface="SimSun" pitchFamily="2" charset="-122"/>
              </a:rPr>
              <a:t>Right</a:t>
            </a:r>
          </a:p>
        </p:txBody>
      </p:sp>
      <p:sp>
        <p:nvSpPr>
          <p:cNvPr id="13" name="Text Box 8"/>
          <p:cNvSpPr txBox="1">
            <a:spLocks noChangeArrowheads="1"/>
          </p:cNvSpPr>
          <p:nvPr/>
        </p:nvSpPr>
        <p:spPr bwMode="auto">
          <a:xfrm>
            <a:off x="595313" y="1827212"/>
            <a:ext cx="941387" cy="336550"/>
          </a:xfrm>
          <a:prstGeom prst="rect">
            <a:avLst/>
          </a:prstGeom>
          <a:noFill/>
          <a:ln w="9525">
            <a:noFill/>
            <a:miter lim="800000"/>
            <a:headEnd/>
            <a:tailEnd/>
          </a:ln>
        </p:spPr>
        <p:txBody>
          <a:bodyPr wrap="none">
            <a:spAutoFit/>
          </a:bodyPr>
          <a:lstStyle/>
          <a:p>
            <a:pPr eaLnBrk="0" hangingPunct="0"/>
            <a:r>
              <a:rPr lang="en-US">
                <a:solidFill>
                  <a:schemeClr val="tx2"/>
                </a:solidFill>
                <a:ea typeface="SimSun" pitchFamily="2" charset="-122"/>
              </a:rPr>
              <a:t>scanline</a:t>
            </a:r>
          </a:p>
        </p:txBody>
      </p:sp>
      <p:pic>
        <p:nvPicPr>
          <p:cNvPr id="15" name="Picture 11"/>
          <p:cNvPicPr>
            <a:picLocks noChangeAspect="1" noChangeArrowheads="1"/>
          </p:cNvPicPr>
          <p:nvPr/>
        </p:nvPicPr>
        <p:blipFill>
          <a:blip r:embed="rId4" cstate="print"/>
          <a:srcRect/>
          <a:stretch>
            <a:fillRect/>
          </a:stretch>
        </p:blipFill>
        <p:spPr bwMode="auto">
          <a:xfrm>
            <a:off x="5023677" y="3517254"/>
            <a:ext cx="2871721" cy="2138363"/>
          </a:xfrm>
          <a:prstGeom prst="rect">
            <a:avLst/>
          </a:prstGeom>
          <a:noFill/>
          <a:ln w="9525">
            <a:noFill/>
            <a:miter lim="800000"/>
            <a:headEnd/>
            <a:tailEnd/>
          </a:ln>
        </p:spPr>
      </p:pic>
      <p:sp>
        <p:nvSpPr>
          <p:cNvPr id="16" name="Freeform 12"/>
          <p:cNvSpPr>
            <a:spLocks/>
          </p:cNvSpPr>
          <p:nvPr/>
        </p:nvSpPr>
        <p:spPr bwMode="auto">
          <a:xfrm>
            <a:off x="6454775" y="1135062"/>
            <a:ext cx="4763" cy="5043488"/>
          </a:xfrm>
          <a:custGeom>
            <a:avLst/>
            <a:gdLst>
              <a:gd name="T0" fmla="*/ 0 w 3"/>
              <a:gd name="T1" fmla="*/ 0 h 3177"/>
              <a:gd name="T2" fmla="*/ 7562057 w 3"/>
              <a:gd name="T3" fmla="*/ 2147483647 h 3177"/>
              <a:gd name="T4" fmla="*/ 0 60000 65536"/>
              <a:gd name="T5" fmla="*/ 0 60000 65536"/>
              <a:gd name="T6" fmla="*/ 0 w 3"/>
              <a:gd name="T7" fmla="*/ 0 h 3177"/>
              <a:gd name="T8" fmla="*/ 3 w 3"/>
              <a:gd name="T9" fmla="*/ 3177 h 3177"/>
            </a:gdLst>
            <a:ahLst/>
            <a:cxnLst>
              <a:cxn ang="T4">
                <a:pos x="T0" y="T1"/>
              </a:cxn>
              <a:cxn ang="T5">
                <a:pos x="T2" y="T3"/>
              </a:cxn>
            </a:cxnLst>
            <a:rect l="T6" t="T7" r="T8" b="T9"/>
            <a:pathLst>
              <a:path w="3" h="3177">
                <a:moveTo>
                  <a:pt x="0" y="0"/>
                </a:moveTo>
                <a:lnTo>
                  <a:pt x="3" y="3177"/>
                </a:lnTo>
              </a:path>
            </a:pathLst>
          </a:custGeom>
          <a:noFill/>
          <a:ln w="12700">
            <a:solidFill>
              <a:srgbClr val="FF0000"/>
            </a:solidFill>
            <a:round/>
            <a:headEnd/>
            <a:tailEnd/>
          </a:ln>
        </p:spPr>
        <p:txBody>
          <a:bodyPr/>
          <a:lstStyle/>
          <a:p>
            <a:endParaRPr lang="en-US"/>
          </a:p>
        </p:txBody>
      </p:sp>
      <p:pic>
        <p:nvPicPr>
          <p:cNvPr id="17" name="Picture 2" descr="left"/>
          <p:cNvPicPr>
            <a:picLocks noChangeAspect="1" noChangeArrowheads="1"/>
          </p:cNvPicPr>
          <p:nvPr/>
        </p:nvPicPr>
        <p:blipFill>
          <a:blip r:embed="rId2" cstate="print"/>
          <a:srcRect l="38647" t="31882" r="45894" b="50406"/>
          <a:stretch>
            <a:fillRect/>
          </a:stretch>
        </p:blipFill>
        <p:spPr bwMode="auto">
          <a:xfrm>
            <a:off x="1143000" y="3569534"/>
            <a:ext cx="2527300" cy="2106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Freeform 17"/>
          <p:cNvSpPr/>
          <p:nvPr/>
        </p:nvSpPr>
        <p:spPr>
          <a:xfrm>
            <a:off x="1143000" y="2133600"/>
            <a:ext cx="2553804" cy="1460713"/>
          </a:xfrm>
          <a:custGeom>
            <a:avLst/>
            <a:gdLst>
              <a:gd name="connsiteX0" fmla="*/ 0 w 2922104"/>
              <a:gd name="connsiteY0" fmla="*/ 1689652 h 1689652"/>
              <a:gd name="connsiteX1" fmla="*/ 2166730 w 2922104"/>
              <a:gd name="connsiteY1" fmla="*/ 0 h 1689652"/>
              <a:gd name="connsiteX2" fmla="*/ 2922104 w 2922104"/>
              <a:gd name="connsiteY2" fmla="*/ 1649895 h 1689652"/>
              <a:gd name="connsiteX3" fmla="*/ 2902226 w 2922104"/>
              <a:gd name="connsiteY3" fmla="*/ 1669774 h 1689652"/>
            </a:gdLst>
            <a:ahLst/>
            <a:cxnLst>
              <a:cxn ang="0">
                <a:pos x="connsiteX0" y="connsiteY0"/>
              </a:cxn>
              <a:cxn ang="0">
                <a:pos x="connsiteX1" y="connsiteY1"/>
              </a:cxn>
              <a:cxn ang="0">
                <a:pos x="connsiteX2" y="connsiteY2"/>
              </a:cxn>
              <a:cxn ang="0">
                <a:pos x="connsiteX3" y="connsiteY3"/>
              </a:cxn>
            </a:cxnLst>
            <a:rect l="l" t="t" r="r" b="b"/>
            <a:pathLst>
              <a:path w="2922104" h="1689652">
                <a:moveTo>
                  <a:pt x="0" y="1689652"/>
                </a:moveTo>
                <a:lnTo>
                  <a:pt x="2166730" y="0"/>
                </a:lnTo>
                <a:lnTo>
                  <a:pt x="2922104" y="1649895"/>
                </a:lnTo>
                <a:lnTo>
                  <a:pt x="2902226" y="1669774"/>
                </a:ln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 Box 10"/>
          <p:cNvSpPr txBox="1">
            <a:spLocks noChangeArrowheads="1"/>
          </p:cNvSpPr>
          <p:nvPr/>
        </p:nvSpPr>
        <p:spPr bwMode="auto">
          <a:xfrm rot="16200000">
            <a:off x="3528861" y="4376829"/>
            <a:ext cx="2600567" cy="400110"/>
          </a:xfrm>
          <a:prstGeom prst="rect">
            <a:avLst/>
          </a:prstGeom>
          <a:solidFill>
            <a:schemeClr val="bg1"/>
          </a:solidFill>
          <a:ln w="9525">
            <a:noFill/>
            <a:miter lim="800000"/>
            <a:headEnd/>
            <a:tailEnd/>
          </a:ln>
        </p:spPr>
        <p:txBody>
          <a:bodyPr wrap="none">
            <a:spAutoFit/>
          </a:bodyPr>
          <a:lstStyle/>
          <a:p>
            <a:pPr eaLnBrk="0" hangingPunct="0"/>
            <a:r>
              <a:rPr lang="en-US" sz="2000"/>
              <a:t>Norm. cross corr. score</a:t>
            </a:r>
          </a:p>
        </p:txBody>
      </p:sp>
      <p:pic>
        <p:nvPicPr>
          <p:cNvPr id="2" name="Picture 1"/>
          <p:cNvPicPr>
            <a:picLocks noChangeAspect="1"/>
          </p:cNvPicPr>
          <p:nvPr/>
        </p:nvPicPr>
        <p:blipFill>
          <a:blip r:embed="rId5"/>
          <a:stretch>
            <a:fillRect/>
          </a:stretch>
        </p:blipFill>
        <p:spPr>
          <a:xfrm>
            <a:off x="4266119" y="5791200"/>
            <a:ext cx="1359733" cy="539507"/>
          </a:xfrm>
          <a:prstGeom prst="rect">
            <a:avLst/>
          </a:prstGeom>
        </p:spPr>
      </p:pic>
    </p:spTree>
    <p:extLst>
      <p:ext uri="{BB962C8B-B14F-4D97-AF65-F5344CB8AC3E}">
        <p14:creationId xmlns:p14="http://schemas.microsoft.com/office/powerpoint/2010/main" val="53171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6-Oct-16</a:t>
            </a:r>
          </a:p>
        </p:txBody>
      </p:sp>
      <p:sp>
        <p:nvSpPr>
          <p:cNvPr id="3" name="Slide Number Placeholder 2"/>
          <p:cNvSpPr>
            <a:spLocks noGrp="1"/>
          </p:cNvSpPr>
          <p:nvPr>
            <p:ph type="sldNum" sz="quarter" idx="12"/>
          </p:nvPr>
        </p:nvSpPr>
        <p:spPr/>
        <p:txBody>
          <a:bodyPr/>
          <a:lstStyle/>
          <a:p>
            <a:fld id="{CF7DC490-98B8-074B-BB30-37775A2447EF}" type="slidenum">
              <a:rPr lang="en-US" smtClean="0"/>
              <a:pPr/>
              <a:t>25</a:t>
            </a:fld>
            <a:endParaRPr lang="en-US"/>
          </a:p>
        </p:txBody>
      </p:sp>
      <p:pic>
        <p:nvPicPr>
          <p:cNvPr id="4" name="Picture 3"/>
          <p:cNvPicPr>
            <a:picLocks noChangeAspect="1"/>
          </p:cNvPicPr>
          <p:nvPr/>
        </p:nvPicPr>
        <p:blipFill rotWithShape="1">
          <a:blip r:embed="rId2"/>
          <a:srcRect r="33203"/>
          <a:stretch/>
        </p:blipFill>
        <p:spPr>
          <a:xfrm>
            <a:off x="1428750" y="1260823"/>
            <a:ext cx="6286500" cy="4705685"/>
          </a:xfrm>
          <a:prstGeom prst="rect">
            <a:avLst/>
          </a:prstGeom>
        </p:spPr>
      </p:pic>
      <p:sp>
        <p:nvSpPr>
          <p:cNvPr id="5"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t>Convolution vs. (Cross) Correlation</a:t>
            </a:r>
          </a:p>
        </p:txBody>
      </p:sp>
      <p:sp>
        <p:nvSpPr>
          <p:cNvPr id="6" name="Rectangle 5"/>
          <p:cNvSpPr/>
          <p:nvPr/>
        </p:nvSpPr>
        <p:spPr>
          <a:xfrm>
            <a:off x="4453217" y="3244334"/>
            <a:ext cx="237566" cy="369332"/>
          </a:xfrm>
          <a:prstGeom prst="rect">
            <a:avLst/>
          </a:prstGeom>
        </p:spPr>
        <p:txBody>
          <a:bodyPr wrap="none">
            <a:spAutoFit/>
          </a:bodyPr>
          <a:lstStyle/>
          <a:p>
            <a:r>
              <a:rPr lang="sk-SK"/>
              <a:t> </a:t>
            </a:r>
            <a:endParaRPr lang="en-US"/>
          </a:p>
        </p:txBody>
      </p:sp>
      <p:sp>
        <p:nvSpPr>
          <p:cNvPr id="7" name="Rectangle 6"/>
          <p:cNvSpPr/>
          <p:nvPr/>
        </p:nvSpPr>
        <p:spPr>
          <a:xfrm>
            <a:off x="4453217" y="3244334"/>
            <a:ext cx="237566" cy="369332"/>
          </a:xfrm>
          <a:prstGeom prst="rect">
            <a:avLst/>
          </a:prstGeom>
        </p:spPr>
        <p:txBody>
          <a:bodyPr wrap="none">
            <a:spAutoFit/>
          </a:bodyPr>
          <a:lstStyle/>
          <a:p>
            <a:r>
              <a:rPr lang="sk-SK"/>
              <a:t> </a:t>
            </a:r>
            <a:endParaRPr lang="en-US"/>
          </a:p>
        </p:txBody>
      </p:sp>
      <p:sp>
        <p:nvSpPr>
          <p:cNvPr id="8" name="Rectangle 7"/>
          <p:cNvSpPr/>
          <p:nvPr/>
        </p:nvSpPr>
        <p:spPr>
          <a:xfrm>
            <a:off x="1752600" y="2819400"/>
            <a:ext cx="457200" cy="424934"/>
          </a:xfrm>
          <a:prstGeom prst="rect">
            <a:avLst/>
          </a:prstGeom>
          <a:solidFill>
            <a:schemeClr val="bg1"/>
          </a:solidFill>
          <a:ln>
            <a:noFill/>
          </a:ln>
          <a:effectLst>
            <a:outerShdw blurRad="40000" dist="23000" dir="5400000" sx="1000" sy="1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947958" y="2819400"/>
            <a:ext cx="457200" cy="424934"/>
          </a:xfrm>
          <a:prstGeom prst="rect">
            <a:avLst/>
          </a:prstGeom>
          <a:solidFill>
            <a:schemeClr val="bg1"/>
          </a:solidFill>
          <a:ln>
            <a:noFill/>
          </a:ln>
          <a:effectLst>
            <a:outerShdw blurRad="40000" dist="23000" dir="5400000" sx="1000" sy="1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524000" y="3613667"/>
            <a:ext cx="838200" cy="424934"/>
          </a:xfrm>
          <a:prstGeom prst="rect">
            <a:avLst/>
          </a:prstGeom>
          <a:solidFill>
            <a:schemeClr val="bg1"/>
          </a:solidFill>
          <a:ln>
            <a:noFill/>
          </a:ln>
          <a:effectLst>
            <a:outerShdw blurRad="40000" dist="23000" dir="5400000" sx="1000" sy="1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690783" y="3613667"/>
            <a:ext cx="852207" cy="424934"/>
          </a:xfrm>
          <a:prstGeom prst="rect">
            <a:avLst/>
          </a:prstGeom>
          <a:solidFill>
            <a:schemeClr val="bg1"/>
          </a:solidFill>
          <a:ln>
            <a:noFill/>
          </a:ln>
          <a:effectLst>
            <a:outerShdw blurRad="40000" dist="23000" dir="5400000" sx="1000" sy="1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625412" y="3451950"/>
            <a:ext cx="1066801" cy="646331"/>
          </a:xfrm>
          <a:prstGeom prst="rect">
            <a:avLst/>
          </a:prstGeom>
          <a:noFill/>
        </p:spPr>
        <p:txBody>
          <a:bodyPr wrap="square" rtlCol="0">
            <a:spAutoFit/>
          </a:bodyPr>
          <a:lstStyle/>
          <a:p>
            <a:r>
              <a:rPr lang="en-US" sz="3600"/>
              <a:t>f*h</a:t>
            </a:r>
          </a:p>
        </p:txBody>
      </p:sp>
      <p:sp>
        <p:nvSpPr>
          <p:cNvPr id="13" name="TextBox 12"/>
          <p:cNvSpPr txBox="1"/>
          <p:nvPr/>
        </p:nvSpPr>
        <p:spPr>
          <a:xfrm>
            <a:off x="4723001" y="3502968"/>
            <a:ext cx="1076605" cy="646331"/>
          </a:xfrm>
          <a:prstGeom prst="rect">
            <a:avLst/>
          </a:prstGeom>
          <a:noFill/>
        </p:spPr>
        <p:txBody>
          <a:bodyPr wrap="square" rtlCol="0">
            <a:spAutoFit/>
          </a:bodyPr>
          <a:lstStyle/>
          <a:p>
            <a:r>
              <a:rPr lang="en-US" sz="3600"/>
              <a:t>f**h</a:t>
            </a:r>
          </a:p>
        </p:txBody>
      </p:sp>
    </p:spTree>
    <p:extLst>
      <p:ext uri="{BB962C8B-B14F-4D97-AF65-F5344CB8AC3E}">
        <p14:creationId xmlns:p14="http://schemas.microsoft.com/office/powerpoint/2010/main" val="878835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cstate="print"/>
          <a:srcRect/>
          <a:stretch>
            <a:fillRect/>
          </a:stretch>
        </p:blipFill>
        <p:spPr bwMode="auto">
          <a:xfrm>
            <a:off x="381000" y="457200"/>
            <a:ext cx="8382000" cy="4887913"/>
          </a:xfrm>
          <a:prstGeom prst="rect">
            <a:avLst/>
          </a:prstGeom>
          <a:noFill/>
          <a:ln w="9525">
            <a:noFill/>
            <a:miter lim="800000"/>
            <a:headEnd/>
            <a:tailEnd/>
          </a:ln>
          <a:effectLst/>
        </p:spPr>
      </p:pic>
      <p:sp>
        <p:nvSpPr>
          <p:cNvPr id="75779" name="Text Box 3"/>
          <p:cNvSpPr txBox="1">
            <a:spLocks noChangeArrowheads="1"/>
          </p:cNvSpPr>
          <p:nvPr/>
        </p:nvSpPr>
        <p:spPr bwMode="auto">
          <a:xfrm>
            <a:off x="381000" y="5410200"/>
            <a:ext cx="8305800" cy="457200"/>
          </a:xfrm>
          <a:prstGeom prst="rect">
            <a:avLst/>
          </a:prstGeom>
          <a:noFill/>
          <a:ln w="9525">
            <a:noFill/>
            <a:miter lim="800000"/>
            <a:headEnd/>
            <a:tailEnd/>
          </a:ln>
          <a:effectLst/>
        </p:spPr>
        <p:txBody>
          <a:bodyPr>
            <a:spAutoFit/>
          </a:bodyPr>
          <a:lstStyle/>
          <a:p>
            <a:pPr eaLnBrk="0" hangingPunct="0"/>
            <a:r>
              <a:rPr lang="en-US" sz="1200">
                <a:latin typeface="Times" pitchFamily="18" charset="0"/>
              </a:rPr>
              <a:t>Figure from “Computer Vision for Interactive Computer Graphics,” W.Freeman et al, IEEE Computer Graphics and Applications, 1998 copyright 1998, IEEE</a:t>
            </a:r>
          </a:p>
        </p:txBody>
      </p:sp>
      <p:sp>
        <p:nvSpPr>
          <p:cNvPr id="75780" name="Text Box 4"/>
          <p:cNvSpPr txBox="1">
            <a:spLocks noChangeArrowheads="1"/>
          </p:cNvSpPr>
          <p:nvPr/>
        </p:nvSpPr>
        <p:spPr bwMode="auto">
          <a:xfrm>
            <a:off x="4800601" y="346075"/>
            <a:ext cx="3962400" cy="1569660"/>
          </a:xfrm>
          <a:prstGeom prst="rect">
            <a:avLst/>
          </a:prstGeom>
          <a:noFill/>
          <a:ln w="9525">
            <a:noFill/>
            <a:miter lim="800000"/>
            <a:headEnd/>
            <a:tailEnd/>
          </a:ln>
          <a:effectLst/>
        </p:spPr>
        <p:txBody>
          <a:bodyPr wrap="square">
            <a:spAutoFit/>
          </a:bodyPr>
          <a:lstStyle/>
          <a:p>
            <a:pPr eaLnBrk="0" hangingPunct="0"/>
            <a:r>
              <a:rPr lang="en-US" sz="2400">
                <a:solidFill>
                  <a:srgbClr val="993300"/>
                </a:solidFill>
                <a:latin typeface="Times" pitchFamily="18" charset="0"/>
              </a:rPr>
              <a:t>Cross Correlation Application: Vision system for TV remote control</a:t>
            </a:r>
          </a:p>
          <a:p>
            <a:pPr lvl="1" eaLnBrk="0" hangingPunct="0"/>
            <a:r>
              <a:rPr lang="en-US" sz="2400">
                <a:latin typeface="Times" pitchFamily="18" charset="0"/>
              </a:rPr>
              <a:t>- </a:t>
            </a:r>
            <a:r>
              <a:rPr lang="en-US" sz="2000">
                <a:latin typeface="Times" pitchFamily="18" charset="0"/>
              </a:rPr>
              <a:t>uses template matching</a:t>
            </a:r>
          </a:p>
        </p:txBody>
      </p:sp>
      <p:sp>
        <p:nvSpPr>
          <p:cNvPr id="2" name="Date Placeholder 1"/>
          <p:cNvSpPr>
            <a:spLocks noGrp="1"/>
          </p:cNvSpPr>
          <p:nvPr>
            <p:ph type="dt" sz="half" idx="10"/>
          </p:nvPr>
        </p:nvSpPr>
        <p:spPr/>
        <p:txBody>
          <a:bodyPr/>
          <a:lstStyle/>
          <a:p>
            <a:r>
              <a:rPr lang="en-US"/>
              <a:t>6-Oct-16</a:t>
            </a:r>
          </a:p>
        </p:txBody>
      </p:sp>
      <p:sp>
        <p:nvSpPr>
          <p:cNvPr id="3" name="Slide Number Placeholder 2"/>
          <p:cNvSpPr>
            <a:spLocks noGrp="1"/>
          </p:cNvSpPr>
          <p:nvPr>
            <p:ph type="sldNum" sz="quarter" idx="12"/>
          </p:nvPr>
        </p:nvSpPr>
        <p:spPr/>
        <p:txBody>
          <a:bodyPr/>
          <a:lstStyle/>
          <a:p>
            <a:fld id="{CF7DC490-98B8-074B-BB30-37775A2447EF}" type="slidenum">
              <a:rPr lang="en-US" smtClean="0"/>
              <a:pPr/>
              <a:t>26</a:t>
            </a:fld>
            <a:endParaRPr lang="en-US"/>
          </a:p>
        </p:txBody>
      </p:sp>
    </p:spTree>
    <p:extLst>
      <p:ext uri="{BB962C8B-B14F-4D97-AF65-F5344CB8AC3E}">
        <p14:creationId xmlns:p14="http://schemas.microsoft.com/office/powerpoint/2010/main" val="20325397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a:t>properties</a:t>
            </a:r>
          </a:p>
        </p:txBody>
      </p:sp>
      <p:sp>
        <p:nvSpPr>
          <p:cNvPr id="5" name="Date Placeholder 4"/>
          <p:cNvSpPr>
            <a:spLocks noGrp="1"/>
          </p:cNvSpPr>
          <p:nvPr>
            <p:ph type="dt" sz="half" idx="10"/>
          </p:nvPr>
        </p:nvSpPr>
        <p:spPr/>
        <p:txBody>
          <a:bodyPr/>
          <a:lstStyle/>
          <a:p>
            <a:r>
              <a:rPr lang="en-US"/>
              <a:t>6-Oct-16</a:t>
            </a:r>
          </a:p>
        </p:txBody>
      </p:sp>
      <p:sp>
        <p:nvSpPr>
          <p:cNvPr id="6" name="Slide Number Placeholder 5"/>
          <p:cNvSpPr>
            <a:spLocks noGrp="1"/>
          </p:cNvSpPr>
          <p:nvPr>
            <p:ph type="sldNum" sz="quarter" idx="12"/>
          </p:nvPr>
        </p:nvSpPr>
        <p:spPr/>
        <p:txBody>
          <a:bodyPr/>
          <a:lstStyle/>
          <a:p>
            <a:fld id="{CF7DC490-98B8-074B-BB30-37775A2447EF}" type="slidenum">
              <a:rPr lang="en-US" smtClean="0"/>
              <a:pPr/>
              <a:t>27</a:t>
            </a:fld>
            <a:endParaRPr lang="en-US"/>
          </a:p>
        </p:txBody>
      </p:sp>
      <p:sp>
        <p:nvSpPr>
          <p:cNvPr id="7" name="Content Placeholder 2"/>
          <p:cNvSpPr txBox="1">
            <a:spLocks/>
          </p:cNvSpPr>
          <p:nvPr/>
        </p:nvSpPr>
        <p:spPr>
          <a:xfrm>
            <a:off x="457200" y="990600"/>
            <a:ext cx="8305800" cy="4525963"/>
          </a:xfrm>
          <a:prstGeom prst="rect">
            <a:avLst/>
          </a:prstGeom>
        </p:spPr>
        <p:txBody>
          <a:bodyPr vert="horz" lIns="91440" tIns="45720" rIns="91440" bIns="45720" rtlCol="0">
            <a:noAutofit/>
          </a:bodyPr>
          <a:lstStyle/>
          <a:p>
            <a:r>
              <a:rPr lang="en-US" sz="3200"/>
              <a:t>• </a:t>
            </a:r>
            <a:r>
              <a:rPr lang="en-US" sz="3200" b="1"/>
              <a:t>Commutative property:</a:t>
            </a:r>
          </a:p>
          <a:p>
            <a:endParaRPr lang="en-US" sz="3200" b="1"/>
          </a:p>
          <a:p>
            <a:endParaRPr lang="en-US" sz="3200" b="1"/>
          </a:p>
          <a:p>
            <a:r>
              <a:rPr lang="en-US" sz="3200"/>
              <a:t>• </a:t>
            </a:r>
            <a:r>
              <a:rPr lang="en-US" sz="3200" b="1"/>
              <a:t>Associative property:</a:t>
            </a:r>
          </a:p>
          <a:p>
            <a:endParaRPr lang="en-US" sz="3200" b="1"/>
          </a:p>
          <a:p>
            <a:endParaRPr lang="en-US" sz="3200" b="1"/>
          </a:p>
          <a:p>
            <a:r>
              <a:rPr lang="en-US" sz="3200"/>
              <a:t>• </a:t>
            </a:r>
            <a:r>
              <a:rPr lang="en-US" sz="3200" b="1"/>
              <a:t>Distributive property:</a:t>
            </a:r>
          </a:p>
          <a:p>
            <a:endParaRPr lang="en-US" sz="3600" i="1"/>
          </a:p>
          <a:p>
            <a:endParaRPr kumimoji="0" lang="en-US" sz="800" i="1" u="none" strike="noStrike" kern="1200" cap="none" spc="0" normalizeH="0" baseline="0" noProof="0">
              <a:ln>
                <a:noFill/>
              </a:ln>
              <a:solidFill>
                <a:schemeClr val="tx1"/>
              </a:solidFill>
              <a:effectLst/>
              <a:uLnTx/>
              <a:uFillTx/>
              <a:latin typeface="+mn-lt"/>
              <a:ea typeface="+mn-ea"/>
              <a:cs typeface="+mn-cs"/>
            </a:endParaRPr>
          </a:p>
        </p:txBody>
      </p:sp>
      <p:pic>
        <p:nvPicPr>
          <p:cNvPr id="8" name="Picture 2"/>
          <p:cNvPicPr>
            <a:picLocks noChangeAspect="1" noChangeArrowheads="1"/>
          </p:cNvPicPr>
          <p:nvPr/>
        </p:nvPicPr>
        <p:blipFill>
          <a:blip r:embed="rId2" cstate="print"/>
          <a:srcRect/>
          <a:stretch>
            <a:fillRect/>
          </a:stretch>
        </p:blipFill>
        <p:spPr bwMode="auto">
          <a:xfrm>
            <a:off x="2743200" y="1752600"/>
            <a:ext cx="3219450" cy="733425"/>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1447800" y="3124200"/>
            <a:ext cx="6467475" cy="723900"/>
          </a:xfrm>
          <a:prstGeom prst="rect">
            <a:avLst/>
          </a:prstGeom>
          <a:noFill/>
          <a:ln w="9525">
            <a:noFill/>
            <a:miter lim="800000"/>
            <a:headEnd/>
            <a:tailEnd/>
          </a:ln>
        </p:spPr>
      </p:pic>
      <p:pic>
        <p:nvPicPr>
          <p:cNvPr id="10" name="Picture 4"/>
          <p:cNvPicPr>
            <a:picLocks noChangeAspect="1" noChangeArrowheads="1"/>
          </p:cNvPicPr>
          <p:nvPr/>
        </p:nvPicPr>
        <p:blipFill>
          <a:blip r:embed="rId4" cstate="print"/>
          <a:srcRect/>
          <a:stretch>
            <a:fillRect/>
          </a:stretch>
        </p:blipFill>
        <p:spPr bwMode="auto">
          <a:xfrm>
            <a:off x="914400" y="4648200"/>
            <a:ext cx="7439025" cy="676275"/>
          </a:xfrm>
          <a:prstGeom prst="rect">
            <a:avLst/>
          </a:prstGeom>
          <a:noFill/>
          <a:ln w="9525">
            <a:noFill/>
            <a:miter lim="800000"/>
            <a:headEnd/>
            <a:tailEnd/>
          </a:ln>
        </p:spPr>
      </p:pic>
      <p:sp>
        <p:nvSpPr>
          <p:cNvPr id="11" name="Rectangle 10"/>
          <p:cNvSpPr/>
          <p:nvPr/>
        </p:nvSpPr>
        <p:spPr>
          <a:xfrm>
            <a:off x="304800" y="5638800"/>
            <a:ext cx="4520340" cy="584775"/>
          </a:xfrm>
          <a:prstGeom prst="rect">
            <a:avLst/>
          </a:prstGeom>
        </p:spPr>
        <p:txBody>
          <a:bodyPr wrap="none">
            <a:spAutoFit/>
          </a:bodyPr>
          <a:lstStyle/>
          <a:p>
            <a:r>
              <a:rPr lang="en-US" sz="3200"/>
              <a:t>The order doesn’t matter!</a:t>
            </a:r>
          </a:p>
        </p:txBody>
      </p:sp>
      <p:pic>
        <p:nvPicPr>
          <p:cNvPr id="12" name="Picture 5"/>
          <p:cNvPicPr>
            <a:picLocks noChangeAspect="1" noChangeArrowheads="1"/>
          </p:cNvPicPr>
          <p:nvPr/>
        </p:nvPicPr>
        <p:blipFill>
          <a:blip r:embed="rId5" cstate="print"/>
          <a:srcRect/>
          <a:stretch>
            <a:fillRect/>
          </a:stretch>
        </p:blipFill>
        <p:spPr bwMode="auto">
          <a:xfrm>
            <a:off x="4876800" y="5572125"/>
            <a:ext cx="3771900" cy="752475"/>
          </a:xfrm>
          <a:prstGeom prst="rect">
            <a:avLst/>
          </a:prstGeom>
          <a:noFill/>
          <a:ln w="9525">
            <a:noFill/>
            <a:miter lim="800000"/>
            <a:headEnd/>
            <a:tailEnd/>
          </a:ln>
        </p:spPr>
      </p:pic>
    </p:spTree>
    <p:extLst>
      <p:ext uri="{BB962C8B-B14F-4D97-AF65-F5344CB8AC3E}">
        <p14:creationId xmlns:p14="http://schemas.microsoft.com/office/powerpoint/2010/main" val="138537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a:t>properties</a:t>
            </a:r>
          </a:p>
        </p:txBody>
      </p:sp>
      <p:sp>
        <p:nvSpPr>
          <p:cNvPr id="5" name="Date Placeholder 4"/>
          <p:cNvSpPr>
            <a:spLocks noGrp="1"/>
          </p:cNvSpPr>
          <p:nvPr>
            <p:ph type="dt" sz="half" idx="10"/>
          </p:nvPr>
        </p:nvSpPr>
        <p:spPr/>
        <p:txBody>
          <a:bodyPr/>
          <a:lstStyle/>
          <a:p>
            <a:r>
              <a:rPr lang="en-US"/>
              <a:t>6-Oct-16</a:t>
            </a:r>
          </a:p>
        </p:txBody>
      </p:sp>
      <p:sp>
        <p:nvSpPr>
          <p:cNvPr id="6" name="Slide Number Placeholder 5"/>
          <p:cNvSpPr>
            <a:spLocks noGrp="1"/>
          </p:cNvSpPr>
          <p:nvPr>
            <p:ph type="sldNum" sz="quarter" idx="12"/>
          </p:nvPr>
        </p:nvSpPr>
        <p:spPr/>
        <p:txBody>
          <a:bodyPr/>
          <a:lstStyle/>
          <a:p>
            <a:fld id="{CF7DC490-98B8-074B-BB30-37775A2447EF}" type="slidenum">
              <a:rPr lang="en-US" smtClean="0"/>
              <a:pPr/>
              <a:t>28</a:t>
            </a:fld>
            <a:endParaRPr lang="en-US"/>
          </a:p>
        </p:txBody>
      </p:sp>
      <p:sp>
        <p:nvSpPr>
          <p:cNvPr id="13" name="Content Placeholder 2"/>
          <p:cNvSpPr txBox="1">
            <a:spLocks/>
          </p:cNvSpPr>
          <p:nvPr/>
        </p:nvSpPr>
        <p:spPr>
          <a:xfrm>
            <a:off x="457200" y="1493837"/>
            <a:ext cx="8305800" cy="4525963"/>
          </a:xfrm>
          <a:prstGeom prst="rect">
            <a:avLst/>
          </a:prstGeom>
        </p:spPr>
        <p:txBody>
          <a:bodyPr vert="horz" lIns="91440" tIns="45720" rIns="91440" bIns="45720" rtlCol="0">
            <a:noAutofit/>
          </a:bodyPr>
          <a:lstStyle/>
          <a:p>
            <a:r>
              <a:rPr lang="en-US" sz="3200" b="1"/>
              <a:t>• Shift property:</a:t>
            </a:r>
          </a:p>
          <a:p>
            <a:endParaRPr lang="en-US" sz="3200" b="1"/>
          </a:p>
          <a:p>
            <a:endParaRPr lang="en-US" sz="3200" b="1"/>
          </a:p>
          <a:p>
            <a:r>
              <a:rPr lang="en-US" sz="3200"/>
              <a:t>• </a:t>
            </a:r>
            <a:r>
              <a:rPr lang="en-US" sz="3200" b="1"/>
              <a:t>Shift-invariance:</a:t>
            </a:r>
          </a:p>
          <a:p>
            <a:endParaRPr lang="en-US" sz="3200" b="1"/>
          </a:p>
          <a:p>
            <a:endParaRPr lang="en-US" sz="3200" b="1"/>
          </a:p>
          <a:p>
            <a:endParaRPr lang="en-US" sz="3200"/>
          </a:p>
          <a:p>
            <a:endParaRPr lang="en-US" sz="3200"/>
          </a:p>
          <a:p>
            <a:endParaRPr kumimoji="0" lang="en-US" sz="800" i="1" u="none" strike="noStrike" kern="1200" cap="none" spc="0" normalizeH="0" baseline="0" noProof="0">
              <a:ln>
                <a:noFill/>
              </a:ln>
              <a:solidFill>
                <a:schemeClr val="tx1"/>
              </a:solidFill>
              <a:effectLst/>
              <a:uLnTx/>
              <a:uFillTx/>
              <a:latin typeface="+mn-lt"/>
              <a:ea typeface="+mn-ea"/>
              <a:cs typeface="+mn-cs"/>
            </a:endParaRPr>
          </a:p>
        </p:txBody>
      </p:sp>
      <p:pic>
        <p:nvPicPr>
          <p:cNvPr id="14" name="Picture 2"/>
          <p:cNvPicPr>
            <a:picLocks noChangeAspect="1" noChangeArrowheads="1"/>
          </p:cNvPicPr>
          <p:nvPr/>
        </p:nvPicPr>
        <p:blipFill>
          <a:blip r:embed="rId2" cstate="print"/>
          <a:srcRect/>
          <a:stretch>
            <a:fillRect/>
          </a:stretch>
        </p:blipFill>
        <p:spPr bwMode="auto">
          <a:xfrm>
            <a:off x="381001" y="2202701"/>
            <a:ext cx="8458199" cy="510336"/>
          </a:xfrm>
          <a:prstGeom prst="rect">
            <a:avLst/>
          </a:prstGeom>
          <a:noFill/>
          <a:ln w="9525">
            <a:noFill/>
            <a:miter lim="800000"/>
            <a:headEnd/>
            <a:tailEnd/>
          </a:ln>
        </p:spPr>
      </p:pic>
      <p:pic>
        <p:nvPicPr>
          <p:cNvPr id="15" name="Picture 3"/>
          <p:cNvPicPr>
            <a:picLocks noChangeAspect="1" noChangeArrowheads="1"/>
          </p:cNvPicPr>
          <p:nvPr/>
        </p:nvPicPr>
        <p:blipFill>
          <a:blip r:embed="rId3" cstate="print"/>
          <a:srcRect/>
          <a:stretch>
            <a:fillRect/>
          </a:stretch>
        </p:blipFill>
        <p:spPr bwMode="auto">
          <a:xfrm>
            <a:off x="533400" y="3475037"/>
            <a:ext cx="4470356" cy="824550"/>
          </a:xfrm>
          <a:prstGeom prst="rect">
            <a:avLst/>
          </a:prstGeom>
          <a:noFill/>
          <a:ln w="9525">
            <a:noFill/>
            <a:miter lim="800000"/>
            <a:headEnd/>
            <a:tailEnd/>
          </a:ln>
        </p:spPr>
      </p:pic>
      <p:pic>
        <p:nvPicPr>
          <p:cNvPr id="17" name="Picture 5"/>
          <p:cNvPicPr>
            <a:picLocks noChangeAspect="1" noChangeArrowheads="1"/>
          </p:cNvPicPr>
          <p:nvPr/>
        </p:nvPicPr>
        <p:blipFill>
          <a:blip r:embed="rId4" cstate="print"/>
          <a:srcRect/>
          <a:stretch>
            <a:fillRect/>
          </a:stretch>
        </p:blipFill>
        <p:spPr bwMode="auto">
          <a:xfrm>
            <a:off x="1143000" y="4084637"/>
            <a:ext cx="6467061" cy="767963"/>
          </a:xfrm>
          <a:prstGeom prst="rect">
            <a:avLst/>
          </a:prstGeom>
          <a:noFill/>
          <a:ln w="9525">
            <a:noFill/>
            <a:miter lim="800000"/>
            <a:headEnd/>
            <a:tailEnd/>
          </a:ln>
        </p:spPr>
      </p:pic>
      <p:pic>
        <p:nvPicPr>
          <p:cNvPr id="19" name="Picture 7"/>
          <p:cNvPicPr>
            <a:picLocks noChangeAspect="1" noChangeArrowheads="1"/>
          </p:cNvPicPr>
          <p:nvPr/>
        </p:nvPicPr>
        <p:blipFill>
          <a:blip r:embed="rId5" cstate="print"/>
          <a:srcRect/>
          <a:stretch>
            <a:fillRect/>
          </a:stretch>
        </p:blipFill>
        <p:spPr bwMode="auto">
          <a:xfrm>
            <a:off x="2819401" y="4846637"/>
            <a:ext cx="4648200" cy="565868"/>
          </a:xfrm>
          <a:prstGeom prst="rect">
            <a:avLst/>
          </a:prstGeom>
          <a:noFill/>
          <a:ln w="9525">
            <a:noFill/>
            <a:miter lim="800000"/>
            <a:headEnd/>
            <a:tailEnd/>
          </a:ln>
        </p:spPr>
      </p:pic>
    </p:spTree>
    <p:extLst>
      <p:ext uri="{BB962C8B-B14F-4D97-AF65-F5344CB8AC3E}">
        <p14:creationId xmlns:p14="http://schemas.microsoft.com/office/powerpoint/2010/main" val="105069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Convolution vs. (Cross) Correlation</a:t>
            </a:r>
          </a:p>
        </p:txBody>
      </p:sp>
      <p:sp>
        <p:nvSpPr>
          <p:cNvPr id="3" name="Content Placeholder 2"/>
          <p:cNvSpPr>
            <a:spLocks noGrp="1"/>
          </p:cNvSpPr>
          <p:nvPr>
            <p:ph idx="1"/>
          </p:nvPr>
        </p:nvSpPr>
        <p:spPr/>
        <p:txBody>
          <a:bodyPr>
            <a:normAutofit fontScale="85000" lnSpcReduction="10000"/>
          </a:bodyPr>
          <a:lstStyle/>
          <a:p>
            <a:r>
              <a:rPr lang="en-US"/>
              <a:t>A </a:t>
            </a:r>
            <a:r>
              <a:rPr lang="en-US" b="1" u="sng"/>
              <a:t>convolution</a:t>
            </a:r>
            <a:r>
              <a:rPr lang="en-US"/>
              <a:t> is an integral that expresses the amount of overlap of one function as it is shifted over another function. </a:t>
            </a:r>
          </a:p>
          <a:p>
            <a:pPr lvl="1"/>
            <a:r>
              <a:rPr lang="en-US"/>
              <a:t>convolution is a filtering operation</a:t>
            </a:r>
          </a:p>
          <a:p>
            <a:pPr lvl="1"/>
            <a:endParaRPr lang="en-US"/>
          </a:p>
          <a:p>
            <a:r>
              <a:rPr lang="en-US" b="1" u="sng"/>
              <a:t>Correlation</a:t>
            </a:r>
            <a:r>
              <a:rPr lang="en-US" i="1"/>
              <a:t> </a:t>
            </a:r>
            <a:r>
              <a:rPr lang="en-US"/>
              <a:t>compares the </a:t>
            </a:r>
            <a:r>
              <a:rPr lang="en-US" b="1" i="1"/>
              <a:t>similarity</a:t>
            </a:r>
            <a:r>
              <a:rPr lang="en-US" i="1"/>
              <a:t> of </a:t>
            </a:r>
            <a:r>
              <a:rPr lang="en-US" b="1" i="1"/>
              <a:t>two</a:t>
            </a:r>
            <a:r>
              <a:rPr lang="en-US" i="1"/>
              <a:t> sets of </a:t>
            </a:r>
            <a:r>
              <a:rPr lang="en-US" b="1" i="1"/>
              <a:t>data. </a:t>
            </a:r>
            <a:r>
              <a:rPr lang="en-US"/>
              <a:t>Correlation computes a measure of similarity of two input signals as they are shifted by one another. The correlation result reaches a maximum at the time when the two signals match best .</a:t>
            </a:r>
          </a:p>
          <a:p>
            <a:pPr lvl="1"/>
            <a:r>
              <a:rPr lang="en-US"/>
              <a:t>correlation is a measure of relatedness of two signals</a:t>
            </a:r>
          </a:p>
        </p:txBody>
      </p:sp>
      <p:sp>
        <p:nvSpPr>
          <p:cNvPr id="4" name="Date Placeholder 3"/>
          <p:cNvSpPr>
            <a:spLocks noGrp="1"/>
          </p:cNvSpPr>
          <p:nvPr>
            <p:ph type="dt" sz="half" idx="10"/>
          </p:nvPr>
        </p:nvSpPr>
        <p:spPr/>
        <p:txBody>
          <a:bodyPr/>
          <a:lstStyle/>
          <a:p>
            <a:r>
              <a:rPr lang="en-US"/>
              <a:t>6-Oct-16</a:t>
            </a:r>
          </a:p>
        </p:txBody>
      </p:sp>
      <p:sp>
        <p:nvSpPr>
          <p:cNvPr id="5" name="Slide Number Placeholder 4"/>
          <p:cNvSpPr>
            <a:spLocks noGrp="1"/>
          </p:cNvSpPr>
          <p:nvPr>
            <p:ph type="sldNum" sz="quarter" idx="12"/>
          </p:nvPr>
        </p:nvSpPr>
        <p:spPr/>
        <p:txBody>
          <a:bodyPr/>
          <a:lstStyle/>
          <a:p>
            <a:fld id="{CF7DC490-98B8-074B-BB30-37775A2447EF}" type="slidenum">
              <a:rPr lang="en-US" smtClean="0"/>
              <a:pPr/>
              <a:t>29</a:t>
            </a:fld>
            <a:endParaRPr lang="en-US"/>
          </a:p>
        </p:txBody>
      </p:sp>
    </p:spTree>
    <p:extLst>
      <p:ext uri="{BB962C8B-B14F-4D97-AF65-F5344CB8AC3E}">
        <p14:creationId xmlns:p14="http://schemas.microsoft.com/office/powerpoint/2010/main" val="331710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a:t>Linear Systems (filters)</a:t>
            </a:r>
          </a:p>
        </p:txBody>
      </p:sp>
      <p:sp>
        <p:nvSpPr>
          <p:cNvPr id="4" name="Date Placeholder 3"/>
          <p:cNvSpPr>
            <a:spLocks noGrp="1"/>
          </p:cNvSpPr>
          <p:nvPr>
            <p:ph type="dt" sz="half" idx="10"/>
          </p:nvPr>
        </p:nvSpPr>
        <p:spPr/>
        <p:txBody>
          <a:bodyPr/>
          <a:lstStyle/>
          <a:p>
            <a:r>
              <a:rPr lang="en-US"/>
              <a:t>6-Oct-16</a:t>
            </a:r>
          </a:p>
        </p:txBody>
      </p:sp>
      <p:sp>
        <p:nvSpPr>
          <p:cNvPr id="5" name="Slide Number Placeholder 4"/>
          <p:cNvSpPr>
            <a:spLocks noGrp="1"/>
          </p:cNvSpPr>
          <p:nvPr>
            <p:ph type="sldNum" sz="quarter" idx="12"/>
          </p:nvPr>
        </p:nvSpPr>
        <p:spPr/>
        <p:txBody>
          <a:bodyPr/>
          <a:lstStyle/>
          <a:p>
            <a:fld id="{CF7DC490-98B8-074B-BB30-37775A2447EF}" type="slidenum">
              <a:rPr lang="en-US" smtClean="0"/>
              <a:pPr/>
              <a:t>3</a:t>
            </a:fld>
            <a:endParaRPr lang="en-US"/>
          </a:p>
        </p:txBody>
      </p:sp>
      <p:sp>
        <p:nvSpPr>
          <p:cNvPr id="13" name="Rectangle 3"/>
          <p:cNvSpPr txBox="1">
            <a:spLocks noChangeArrowheads="1"/>
          </p:cNvSpPr>
          <p:nvPr/>
        </p:nvSpPr>
        <p:spPr>
          <a:xfrm>
            <a:off x="239713" y="2057400"/>
            <a:ext cx="8001000" cy="365760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i="0" u="none" strike="noStrike" kern="1200" cap="none" spc="0" normalizeH="0" baseline="0" noProof="0">
                <a:ln>
                  <a:noFill/>
                </a:ln>
                <a:solidFill>
                  <a:schemeClr val="tx1"/>
                </a:solidFill>
                <a:effectLst/>
                <a:uLnTx/>
                <a:uFillTx/>
                <a:latin typeface="+mn-lt"/>
                <a:ea typeface="+mn-ea"/>
                <a:cs typeface="+mn-cs"/>
              </a:rPr>
              <a:t>Linear filtering:</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a:ln>
                  <a:noFill/>
                </a:ln>
                <a:solidFill>
                  <a:schemeClr val="tx1"/>
                </a:solidFill>
                <a:effectLst/>
                <a:uLnTx/>
                <a:uFillTx/>
                <a:latin typeface="+mn-lt"/>
                <a:ea typeface="+mn-ea"/>
                <a:cs typeface="+mn-cs"/>
              </a:rPr>
              <a:t>Form a new image whose pixels are a weighted sum of original pixel values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a:ln>
                  <a:noFill/>
                </a:ln>
                <a:solidFill>
                  <a:schemeClr val="tx1"/>
                </a:solidFill>
                <a:effectLst/>
                <a:uLnTx/>
                <a:uFillTx/>
                <a:latin typeface="+mn-lt"/>
                <a:ea typeface="+mn-ea"/>
                <a:cs typeface="+mn-cs"/>
              </a:rPr>
              <a:t> Use the same set of weights at each point</a:t>
            </a:r>
          </a:p>
          <a:p>
            <a:pPr marL="742950" lvl="1" indent="-285750">
              <a:spcBef>
                <a:spcPct val="20000"/>
              </a:spcBef>
            </a:pPr>
            <a:endParaRPr lang="en-US" sz="800"/>
          </a:p>
          <a:p>
            <a:pPr marL="285750" indent="-285750">
              <a:spcBef>
                <a:spcPct val="20000"/>
              </a:spcBef>
              <a:buFont typeface="Arial" pitchFamily="34" charset="0"/>
              <a:buChar char="•"/>
            </a:pPr>
            <a:r>
              <a:rPr lang="en-US" sz="3200" b="1"/>
              <a:t>S</a:t>
            </a:r>
            <a:r>
              <a:rPr lang="en-US" sz="2800"/>
              <a:t> is a linear system (function) </a:t>
            </a:r>
            <a:r>
              <a:rPr lang="en-US" sz="2800" err="1"/>
              <a:t>iff</a:t>
            </a:r>
            <a:r>
              <a:rPr lang="en-US" sz="2800"/>
              <a:t> it </a:t>
            </a:r>
            <a:r>
              <a:rPr lang="en-US" sz="2800" i="1"/>
              <a:t>S satisfies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16" name="Rectangle 15"/>
          <p:cNvSpPr/>
          <p:nvPr/>
        </p:nvSpPr>
        <p:spPr>
          <a:xfrm>
            <a:off x="2514600" y="5334000"/>
            <a:ext cx="3622017" cy="523220"/>
          </a:xfrm>
          <a:prstGeom prst="rect">
            <a:avLst/>
          </a:prstGeom>
        </p:spPr>
        <p:txBody>
          <a:bodyPr wrap="none">
            <a:spAutoFit/>
          </a:bodyPr>
          <a:lstStyle/>
          <a:p>
            <a:r>
              <a:rPr lang="en-US" sz="2800" b="1"/>
              <a:t>superposition property</a:t>
            </a:r>
          </a:p>
        </p:txBody>
      </p:sp>
      <p:pic>
        <p:nvPicPr>
          <p:cNvPr id="9" name="Picture 2"/>
          <p:cNvPicPr>
            <a:picLocks noChangeAspect="1" noChangeArrowheads="1"/>
          </p:cNvPicPr>
          <p:nvPr/>
        </p:nvPicPr>
        <p:blipFill>
          <a:blip r:embed="rId3" cstate="print"/>
          <a:srcRect/>
          <a:stretch>
            <a:fillRect/>
          </a:stretch>
        </p:blipFill>
        <p:spPr bwMode="auto">
          <a:xfrm>
            <a:off x="1500187" y="1178689"/>
            <a:ext cx="6143625" cy="895350"/>
          </a:xfrm>
          <a:prstGeom prst="rect">
            <a:avLst/>
          </a:prstGeom>
          <a:noFill/>
          <a:ln w="9525">
            <a:noFill/>
            <a:miter lim="800000"/>
            <a:headEnd/>
            <a:tailEnd/>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7796" y="4616450"/>
            <a:ext cx="6352943" cy="717550"/>
          </a:xfrm>
          <a:prstGeom prst="rect">
            <a:avLst/>
          </a:prstGeom>
        </p:spPr>
      </p:pic>
    </p:spTree>
    <p:extLst>
      <p:ext uri="{BB962C8B-B14F-4D97-AF65-F5344CB8AC3E}">
        <p14:creationId xmlns:p14="http://schemas.microsoft.com/office/powerpoint/2010/main" val="34408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a:t>Edge detection</a:t>
            </a:r>
          </a:p>
          <a:p>
            <a:r>
              <a:rPr lang="en-US"/>
              <a:t>Image Gradients</a:t>
            </a:r>
          </a:p>
          <a:p>
            <a:r>
              <a:rPr lang="en-US"/>
              <a:t>A simple edge detector</a:t>
            </a:r>
          </a:p>
          <a:p>
            <a:r>
              <a:rPr lang="en-US"/>
              <a:t>Sobel edge detector</a:t>
            </a:r>
          </a:p>
          <a:p>
            <a:r>
              <a:rPr lang="en-US"/>
              <a:t>Canny edge detector</a:t>
            </a:r>
          </a:p>
          <a:p>
            <a:r>
              <a:rPr lang="en-US"/>
              <a:t>Hough Transform</a:t>
            </a:r>
          </a:p>
          <a:p>
            <a:endParaRPr lang="en-US"/>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30</a:t>
            </a:fld>
            <a:endParaRPr lang="en-US"/>
          </a:p>
        </p:txBody>
      </p:sp>
      <p:sp>
        <p:nvSpPr>
          <p:cNvPr id="6" name="TextBox 5"/>
          <p:cNvSpPr txBox="1"/>
          <p:nvPr/>
        </p:nvSpPr>
        <p:spPr>
          <a:xfrm>
            <a:off x="609600" y="5105400"/>
            <a:ext cx="4721677" cy="646331"/>
          </a:xfrm>
          <a:prstGeom prst="rect">
            <a:avLst/>
          </a:prstGeom>
          <a:noFill/>
        </p:spPr>
        <p:txBody>
          <a:bodyPr wrap="none" rtlCol="0">
            <a:spAutoFit/>
          </a:bodyPr>
          <a:lstStyle/>
          <a:p>
            <a:r>
              <a:rPr lang="en-US"/>
              <a:t>Some background reading:</a:t>
            </a:r>
          </a:p>
          <a:p>
            <a:r>
              <a:rPr lang="en-US"/>
              <a:t>Forsyth and Ponce, Computer Vision, Chapter 8</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a:t>Edge detection</a:t>
            </a:r>
          </a:p>
          <a:p>
            <a:r>
              <a:rPr lang="en-US">
                <a:solidFill>
                  <a:schemeClr val="bg1">
                    <a:lumMod val="75000"/>
                  </a:schemeClr>
                </a:solidFill>
              </a:rPr>
              <a:t>Image Gradients</a:t>
            </a:r>
          </a:p>
          <a:p>
            <a:r>
              <a:rPr lang="en-US">
                <a:solidFill>
                  <a:schemeClr val="bg1">
                    <a:lumMod val="75000"/>
                  </a:schemeClr>
                </a:solidFill>
              </a:rPr>
              <a:t>A simple edge detector</a:t>
            </a:r>
          </a:p>
          <a:p>
            <a:r>
              <a:rPr lang="en-US">
                <a:solidFill>
                  <a:schemeClr val="bg1">
                    <a:lumMod val="75000"/>
                  </a:schemeClr>
                </a:solidFill>
              </a:rPr>
              <a:t>Sobel edge detector</a:t>
            </a:r>
          </a:p>
          <a:p>
            <a:r>
              <a:rPr lang="en-US">
                <a:solidFill>
                  <a:schemeClr val="bg1">
                    <a:lumMod val="75000"/>
                  </a:schemeClr>
                </a:solidFill>
              </a:rPr>
              <a:t>Canny edge detector</a:t>
            </a:r>
          </a:p>
          <a:p>
            <a:r>
              <a:rPr lang="en-US">
                <a:solidFill>
                  <a:schemeClr val="bg1">
                    <a:lumMod val="75000"/>
                  </a:schemeClr>
                </a:solidFill>
              </a:rPr>
              <a:t>Hough Transform</a:t>
            </a:r>
          </a:p>
          <a:p>
            <a:endParaRPr lang="en-US"/>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31</a:t>
            </a:fld>
            <a:endParaRPr lang="en-US"/>
          </a:p>
        </p:txBody>
      </p:sp>
      <p:sp>
        <p:nvSpPr>
          <p:cNvPr id="6" name="TextBox 5"/>
          <p:cNvSpPr txBox="1"/>
          <p:nvPr/>
        </p:nvSpPr>
        <p:spPr>
          <a:xfrm>
            <a:off x="609600" y="5105400"/>
            <a:ext cx="4721677" cy="646331"/>
          </a:xfrm>
          <a:prstGeom prst="rect">
            <a:avLst/>
          </a:prstGeom>
          <a:noFill/>
        </p:spPr>
        <p:txBody>
          <a:bodyPr wrap="none" rtlCol="0">
            <a:spAutoFit/>
          </a:bodyPr>
          <a:lstStyle/>
          <a:p>
            <a:r>
              <a:rPr lang="en-US"/>
              <a:t>Some background reading:</a:t>
            </a:r>
          </a:p>
          <a:p>
            <a:r>
              <a:rPr lang="en-US"/>
              <a:t>Forsyth and Ponce, Computer Vision, Chapter 8</a:t>
            </a:r>
          </a:p>
        </p:txBody>
      </p:sp>
    </p:spTree>
    <p:extLst>
      <p:ext uri="{BB962C8B-B14F-4D97-AF65-F5344CB8AC3E}">
        <p14:creationId xmlns:p14="http://schemas.microsoft.com/office/powerpoint/2010/main" val="5759488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2492" t="3944" r="412" b="3880"/>
          <a:stretch/>
        </p:blipFill>
        <p:spPr>
          <a:xfrm>
            <a:off x="0" y="685800"/>
            <a:ext cx="8905875" cy="4487111"/>
          </a:xfrm>
        </p:spPr>
      </p:pic>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32</a:t>
            </a:fld>
            <a:endParaRPr lang="en-US"/>
          </a:p>
        </p:txBody>
      </p:sp>
    </p:spTree>
    <p:extLst>
      <p:ext uri="{BB962C8B-B14F-4D97-AF65-F5344CB8AC3E}">
        <p14:creationId xmlns:p14="http://schemas.microsoft.com/office/powerpoint/2010/main" val="15335537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33</a:t>
            </a:fld>
            <a:endParaRPr lang="en-US"/>
          </a:p>
        </p:txBody>
      </p:sp>
      <p:pic>
        <p:nvPicPr>
          <p:cNvPr id="26626" name="Picture 2" descr="fig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2400"/>
            <a:ext cx="6568732"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609600" y="5417403"/>
            <a:ext cx="7924800" cy="830997"/>
          </a:xfrm>
          <a:prstGeom prst="rect">
            <a:avLst/>
          </a:prstGeom>
        </p:spPr>
        <p:txBody>
          <a:bodyPr wrap="square">
            <a:spAutoFit/>
          </a:bodyPr>
          <a:lstStyle/>
          <a:p>
            <a:pPr marL="342900" indent="-342900">
              <a:buAutoNum type="alphaUcParenBoth"/>
            </a:pPr>
            <a:r>
              <a:rPr lang="en-US" sz="1200"/>
              <a:t>Cave painting at </a:t>
            </a:r>
            <a:r>
              <a:rPr lang="en-US" sz="1200" err="1"/>
              <a:t>Chauvet</a:t>
            </a:r>
            <a:r>
              <a:rPr lang="en-US" sz="1200"/>
              <a:t>, France, about 30,000 B.C.;</a:t>
            </a:r>
          </a:p>
          <a:p>
            <a:pPr marL="342900" indent="-342900">
              <a:buAutoNum type="alphaUcParenBoth"/>
            </a:pPr>
            <a:r>
              <a:rPr lang="en-US" sz="1200"/>
              <a:t>Aerial photograph of the picture of a monkey as part of the Nazca Lines </a:t>
            </a:r>
            <a:r>
              <a:rPr lang="en-US" sz="1200" err="1"/>
              <a:t>geoglyphs</a:t>
            </a:r>
            <a:r>
              <a:rPr lang="en-US" sz="1200"/>
              <a:t>, Peru, about 700 – 200 B.C.; </a:t>
            </a:r>
          </a:p>
          <a:p>
            <a:pPr marL="342900" indent="-342900">
              <a:buAutoNum type="alphaUcParenBoth"/>
            </a:pPr>
            <a:r>
              <a:rPr lang="en-US" sz="1200" err="1"/>
              <a:t>Shen</a:t>
            </a:r>
            <a:r>
              <a:rPr lang="en-US" sz="1200"/>
              <a:t> Zhou (1427-1509 A.D.): Poet on a mountain top, ink on paper, China; </a:t>
            </a:r>
          </a:p>
          <a:p>
            <a:pPr marL="342900" indent="-342900">
              <a:buAutoNum type="alphaUcParenBoth"/>
            </a:pPr>
            <a:r>
              <a:rPr lang="en-US" sz="1200"/>
              <a:t>Line drawing by 7-year old I. </a:t>
            </a:r>
            <a:r>
              <a:rPr lang="en-US" sz="1200" err="1"/>
              <a:t>Lleras</a:t>
            </a:r>
            <a:r>
              <a:rPr lang="en-US" sz="1200"/>
              <a:t> (2010 A.D.). </a:t>
            </a:r>
          </a:p>
        </p:txBody>
      </p:sp>
    </p:spTree>
    <p:extLst>
      <p:ext uri="{BB962C8B-B14F-4D97-AF65-F5344CB8AC3E}">
        <p14:creationId xmlns:p14="http://schemas.microsoft.com/office/powerpoint/2010/main" val="2714109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r>
              <a:rPr lang="en-US"/>
              <a:t>10-Oct-17</a:t>
            </a:r>
          </a:p>
        </p:txBody>
      </p:sp>
      <p:sp>
        <p:nvSpPr>
          <p:cNvPr id="4" name="Slide Number Placeholder 3"/>
          <p:cNvSpPr>
            <a:spLocks noGrp="1"/>
          </p:cNvSpPr>
          <p:nvPr>
            <p:ph type="sldNum" sz="quarter" idx="12"/>
          </p:nvPr>
        </p:nvSpPr>
        <p:spPr/>
        <p:txBody>
          <a:bodyPr/>
          <a:lstStyle/>
          <a:p>
            <a:fld id="{CF7DC490-98B8-074B-BB30-37775A2447EF}" type="slidenum">
              <a:rPr lang="en-US" smtClean="0"/>
              <a:pPr/>
              <a:t>34</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0"/>
            <a:ext cx="8636000" cy="5943600"/>
          </a:xfrm>
          <a:prstGeom prst="rect">
            <a:avLst/>
          </a:prstGeom>
        </p:spPr>
      </p:pic>
      <p:sp>
        <p:nvSpPr>
          <p:cNvPr id="6" name="Text Box 7"/>
          <p:cNvSpPr txBox="1">
            <a:spLocks noChangeArrowheads="1"/>
          </p:cNvSpPr>
          <p:nvPr/>
        </p:nvSpPr>
        <p:spPr bwMode="auto">
          <a:xfrm>
            <a:off x="3048000" y="5919787"/>
            <a:ext cx="251863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Hubel &amp; Wiesel, 1960s</a:t>
            </a:r>
          </a:p>
        </p:txBody>
      </p:sp>
    </p:spTree>
    <p:extLst>
      <p:ext uri="{BB962C8B-B14F-4D97-AF65-F5344CB8AC3E}">
        <p14:creationId xmlns:p14="http://schemas.microsoft.com/office/powerpoint/2010/main" val="180908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a:t>We know edges are special from human </a:t>
            </a:r>
            <a:r>
              <a:rPr lang="en-US" sz="2700"/>
              <a:t>(mammalian)</a:t>
            </a:r>
            <a:r>
              <a:rPr lang="en-US"/>
              <a:t> vision studies</a:t>
            </a:r>
          </a:p>
        </p:txBody>
      </p:sp>
      <p:sp>
        <p:nvSpPr>
          <p:cNvPr id="3" name="Date Placeholder 2"/>
          <p:cNvSpPr>
            <a:spLocks noGrp="1"/>
          </p:cNvSpPr>
          <p:nvPr>
            <p:ph type="dt" sz="half" idx="10"/>
          </p:nvPr>
        </p:nvSpPr>
        <p:spPr/>
        <p:txBody>
          <a:bodyPr/>
          <a:lstStyle/>
          <a:p>
            <a:r>
              <a:rPr lang="en-US"/>
              <a:t>10-Oct-17</a:t>
            </a:r>
          </a:p>
        </p:txBody>
      </p:sp>
      <p:sp>
        <p:nvSpPr>
          <p:cNvPr id="4" name="Slide Number Placeholder 3"/>
          <p:cNvSpPr>
            <a:spLocks noGrp="1"/>
          </p:cNvSpPr>
          <p:nvPr>
            <p:ph type="sldNum" sz="quarter" idx="12"/>
          </p:nvPr>
        </p:nvSpPr>
        <p:spPr/>
        <p:txBody>
          <a:bodyPr/>
          <a:lstStyle/>
          <a:p>
            <a:fld id="{CF7DC490-98B8-074B-BB30-37775A2447EF}" type="slidenum">
              <a:rPr lang="en-US" smtClean="0"/>
              <a:pPr/>
              <a:t>35</a:t>
            </a:fld>
            <a:endParaRPr lang="en-US"/>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050" y="1414462"/>
            <a:ext cx="3885930" cy="4276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5" descr="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457325"/>
            <a:ext cx="34353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2971800" y="5648325"/>
            <a:ext cx="251863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Hubel &amp; Wiesel, 1960s</a:t>
            </a:r>
          </a:p>
        </p:txBody>
      </p:sp>
    </p:spTree>
    <p:extLst>
      <p:ext uri="{BB962C8B-B14F-4D97-AF65-F5344CB8AC3E}">
        <p14:creationId xmlns:p14="http://schemas.microsoft.com/office/powerpoint/2010/main" val="317642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a:t>We know edges are special from human </a:t>
            </a:r>
            <a:r>
              <a:rPr lang="en-US" sz="2700"/>
              <a:t>(mammalian)</a:t>
            </a:r>
            <a:r>
              <a:rPr lang="en-US"/>
              <a:t> vision studies</a:t>
            </a:r>
          </a:p>
        </p:txBody>
      </p:sp>
      <p:sp>
        <p:nvSpPr>
          <p:cNvPr id="3" name="Date Placeholder 2"/>
          <p:cNvSpPr>
            <a:spLocks noGrp="1"/>
          </p:cNvSpPr>
          <p:nvPr>
            <p:ph type="dt" sz="half" idx="10"/>
          </p:nvPr>
        </p:nvSpPr>
        <p:spPr/>
        <p:txBody>
          <a:bodyPr/>
          <a:lstStyle/>
          <a:p>
            <a:r>
              <a:rPr lang="en-US"/>
              <a:t>10-Oct-17</a:t>
            </a:r>
          </a:p>
        </p:txBody>
      </p:sp>
      <p:sp>
        <p:nvSpPr>
          <p:cNvPr id="4" name="Slide Number Placeholder 3"/>
          <p:cNvSpPr>
            <a:spLocks noGrp="1"/>
          </p:cNvSpPr>
          <p:nvPr>
            <p:ph type="sldNum" sz="quarter" idx="12"/>
          </p:nvPr>
        </p:nvSpPr>
        <p:spPr/>
        <p:txBody>
          <a:bodyPr/>
          <a:lstStyle/>
          <a:p>
            <a:fld id="{CF7DC490-98B8-074B-BB30-37775A2447EF}" type="slidenum">
              <a:rPr lang="en-US" smtClean="0"/>
              <a:pPr/>
              <a:t>36</a:t>
            </a:fld>
            <a:endParaRPr lang="en-US"/>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24000"/>
            <a:ext cx="6858000" cy="45396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26306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37</a:t>
            </a:fld>
            <a:endParaRPr lang="en-US"/>
          </a:p>
        </p:txBody>
      </p:sp>
      <p:pic>
        <p:nvPicPr>
          <p:cNvPr id="27650" name="Picture 2" descr="exampleImage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32" y="517525"/>
            <a:ext cx="5149417"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1" name="Picture 3" descr="DecodingAccurac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3401485"/>
            <a:ext cx="3352800" cy="2465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4430145" y="6019800"/>
            <a:ext cx="4491038" cy="338554"/>
          </a:xfrm>
          <a:prstGeom prst="rect">
            <a:avLst/>
          </a:prstGeom>
          <a:noFill/>
        </p:spPr>
        <p:txBody>
          <a:bodyPr wrap="none" rtlCol="0">
            <a:spAutoFit/>
          </a:bodyPr>
          <a:lstStyle/>
          <a:p>
            <a:r>
              <a:rPr lang="en-US" sz="1600"/>
              <a:t>Walther, Chai, </a:t>
            </a:r>
            <a:r>
              <a:rPr lang="en-US" sz="1600" err="1"/>
              <a:t>Caddigan</a:t>
            </a:r>
            <a:r>
              <a:rPr lang="en-US" sz="1600"/>
              <a:t>, Beck &amp; </a:t>
            </a:r>
            <a:r>
              <a:rPr lang="en-US" sz="1600" err="1"/>
              <a:t>Fei-Fei</a:t>
            </a:r>
            <a:r>
              <a:rPr lang="en-US" sz="1600"/>
              <a:t>, </a:t>
            </a:r>
            <a:r>
              <a:rPr lang="en-US" sz="1600" i="1"/>
              <a:t>PNAS, 2011</a:t>
            </a:r>
            <a:endParaRPr lang="en-US" sz="1600"/>
          </a:p>
        </p:txBody>
      </p:sp>
      <p:pic>
        <p:nvPicPr>
          <p:cNvPr id="276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54025"/>
            <a:ext cx="2498452" cy="2822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6014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p:cNvGraphicFramePr>
            <a:graphicFrameLocks noGrp="1" noChangeAspect="1"/>
          </p:cNvGraphicFramePr>
          <p:nvPr>
            <p:ph idx="4294967295"/>
          </p:nvPr>
        </p:nvGraphicFramePr>
        <p:xfrm>
          <a:off x="5486400" y="1905000"/>
          <a:ext cx="3332163" cy="3581400"/>
        </p:xfrm>
        <a:graphic>
          <a:graphicData uri="http://schemas.openxmlformats.org/presentationml/2006/ole">
            <mc:AlternateContent xmlns:mc="http://schemas.openxmlformats.org/markup-compatibility/2006">
              <mc:Choice xmlns:v="urn:schemas-microsoft-com:vml" Requires="v">
                <p:oleObj spid="_x0000_s65546" name="Bitmap Image" r:id="rId4" imgW="2161905" imgH="2324424" progId="Paint.Picture">
                  <p:embed/>
                </p:oleObj>
              </mc:Choice>
              <mc:Fallback>
                <p:oleObj name="Bitmap Image" r:id="rId4" imgW="2161905" imgH="2324424"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905000"/>
                        <a:ext cx="3332163" cy="3581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Rectangle 5"/>
          <p:cNvSpPr>
            <a:spLocks noGrp="1" noChangeArrowheads="1"/>
          </p:cNvSpPr>
          <p:nvPr>
            <p:ph type="title"/>
          </p:nvPr>
        </p:nvSpPr>
        <p:spPr>
          <a:xfrm>
            <a:off x="457200" y="0"/>
            <a:ext cx="8229600" cy="1143000"/>
          </a:xfrm>
        </p:spPr>
        <p:txBody>
          <a:bodyPr/>
          <a:lstStyle/>
          <a:p>
            <a:r>
              <a:rPr lang="en-US"/>
              <a:t>Edge detection</a:t>
            </a:r>
          </a:p>
        </p:txBody>
      </p:sp>
      <p:sp>
        <p:nvSpPr>
          <p:cNvPr id="1028" name="Rectangle 7"/>
          <p:cNvSpPr>
            <a:spLocks noGrp="1" noChangeArrowheads="1"/>
          </p:cNvSpPr>
          <p:nvPr>
            <p:ph type="body" idx="1"/>
          </p:nvPr>
        </p:nvSpPr>
        <p:spPr>
          <a:xfrm>
            <a:off x="685800" y="1143000"/>
            <a:ext cx="5105400" cy="5257800"/>
          </a:xfrm>
        </p:spPr>
        <p:txBody>
          <a:bodyPr>
            <a:normAutofit fontScale="92500" lnSpcReduction="10000"/>
          </a:bodyPr>
          <a:lstStyle/>
          <a:p>
            <a:pPr>
              <a:buFontTx/>
              <a:buChar char="•"/>
            </a:pPr>
            <a:r>
              <a:rPr lang="en-US" b="1"/>
              <a:t>Goal:  </a:t>
            </a:r>
            <a:r>
              <a:rPr lang="en-US"/>
              <a:t>Identify sudden changes (discontinuities) in an image</a:t>
            </a:r>
          </a:p>
          <a:p>
            <a:pPr lvl="1"/>
            <a:r>
              <a:rPr lang="en-US"/>
              <a:t>Intuitively, most semantic and shape information from the image can be encoded in the edges</a:t>
            </a:r>
          </a:p>
          <a:p>
            <a:pPr lvl="1"/>
            <a:r>
              <a:rPr lang="en-US"/>
              <a:t>More compact than pixels</a:t>
            </a:r>
            <a:br>
              <a:rPr lang="en-US"/>
            </a:br>
            <a:endParaRPr lang="en-US"/>
          </a:p>
          <a:p>
            <a:pPr>
              <a:buFontTx/>
              <a:buChar char="•"/>
            </a:pPr>
            <a:r>
              <a:rPr lang="en-US" b="1"/>
              <a:t>Ideal:</a:t>
            </a:r>
            <a:r>
              <a:rPr lang="en-US"/>
              <a:t> artist’s line drawing (but artist is also using object-level knowledge)</a:t>
            </a:r>
            <a:endParaRPr lang="en-US" sz="2400"/>
          </a:p>
        </p:txBody>
      </p:sp>
      <p:sp>
        <p:nvSpPr>
          <p:cNvPr id="1029" name="Text Box 8"/>
          <p:cNvSpPr txBox="1">
            <a:spLocks noChangeArrowheads="1"/>
          </p:cNvSpPr>
          <p:nvPr/>
        </p:nvSpPr>
        <p:spPr bwMode="auto">
          <a:xfrm>
            <a:off x="7279341" y="5791200"/>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D. Lowe</a:t>
            </a:r>
          </a:p>
        </p:txBody>
      </p:sp>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38</a:t>
            </a:fld>
            <a:endParaRPr lang="en-US"/>
          </a:p>
        </p:txBody>
      </p:sp>
    </p:spTree>
    <p:extLst>
      <p:ext uri="{BB962C8B-B14F-4D97-AF65-F5344CB8AC3E}">
        <p14:creationId xmlns:p14="http://schemas.microsoft.com/office/powerpoint/2010/main" val="2336275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itle 1"/>
          <p:cNvSpPr>
            <a:spLocks noGrp="1"/>
          </p:cNvSpPr>
          <p:nvPr>
            <p:ph type="title"/>
          </p:nvPr>
        </p:nvSpPr>
        <p:spPr/>
        <p:txBody>
          <a:bodyPr/>
          <a:lstStyle/>
          <a:p>
            <a:r>
              <a:rPr lang="en-US">
                <a:latin typeface="Calibri" charset="0"/>
              </a:rPr>
              <a:t>Why do we care about edges?</a:t>
            </a:r>
          </a:p>
        </p:txBody>
      </p:sp>
      <p:sp>
        <p:nvSpPr>
          <p:cNvPr id="2053" name="Content Placeholder 2"/>
          <p:cNvSpPr>
            <a:spLocks noGrp="1"/>
          </p:cNvSpPr>
          <p:nvPr>
            <p:ph idx="1"/>
          </p:nvPr>
        </p:nvSpPr>
        <p:spPr>
          <a:xfrm>
            <a:off x="457200" y="990600"/>
            <a:ext cx="5105400" cy="5135563"/>
          </a:xfrm>
        </p:spPr>
        <p:txBody>
          <a:bodyPr/>
          <a:lstStyle/>
          <a:p>
            <a:endParaRPr lang="en-US">
              <a:latin typeface="Calibri" charset="0"/>
            </a:endParaRPr>
          </a:p>
          <a:p>
            <a:r>
              <a:rPr lang="en-US">
                <a:latin typeface="Calibri" charset="0"/>
              </a:rPr>
              <a:t>Extract information, recognize objects</a:t>
            </a:r>
          </a:p>
          <a:p>
            <a:endParaRPr lang="en-US">
              <a:latin typeface="Calibri" charset="0"/>
            </a:endParaRPr>
          </a:p>
          <a:p>
            <a:pPr marL="0" indent="0">
              <a:buNone/>
            </a:pPr>
            <a:endParaRPr lang="en-US">
              <a:latin typeface="Calibri" charset="0"/>
            </a:endParaRPr>
          </a:p>
          <a:p>
            <a:r>
              <a:rPr lang="en-US">
                <a:latin typeface="Calibri" charset="0"/>
              </a:rPr>
              <a:t>Recover geometry and viewpoint</a:t>
            </a:r>
          </a:p>
          <a:p>
            <a:endParaRPr lang="en-US">
              <a:latin typeface="Calibri" charset="0"/>
            </a:endParaRPr>
          </a:p>
          <a:p>
            <a:endParaRPr lang="en-US">
              <a:latin typeface="Calibri" charset="0"/>
            </a:endParaRPr>
          </a:p>
        </p:txBody>
      </p:sp>
      <p:graphicFrame>
        <p:nvGraphicFramePr>
          <p:cNvPr id="2050" name="Object 4"/>
          <p:cNvGraphicFramePr>
            <a:graphicFrameLocks noChangeAspect="1"/>
          </p:cNvGraphicFramePr>
          <p:nvPr>
            <p:extLst>
              <p:ext uri="{D42A27DB-BD31-4B8C-83A1-F6EECF244321}">
                <p14:modId xmlns:p14="http://schemas.microsoft.com/office/powerpoint/2010/main" val="2767754707"/>
              </p:ext>
            </p:extLst>
          </p:nvPr>
        </p:nvGraphicFramePr>
        <p:xfrm>
          <a:off x="5792312" y="1295400"/>
          <a:ext cx="2225752" cy="2392362"/>
        </p:xfrm>
        <a:graphic>
          <a:graphicData uri="http://schemas.openxmlformats.org/presentationml/2006/ole">
            <mc:AlternateContent xmlns:mc="http://schemas.openxmlformats.org/markup-compatibility/2006">
              <mc:Choice xmlns:v="urn:schemas-microsoft-com:vml" Requires="v">
                <p:oleObj spid="_x0000_s67601" name="Bitmap Image" r:id="rId3" imgW="2161905" imgH="2324424" progId="PBrush">
                  <p:embed/>
                </p:oleObj>
              </mc:Choice>
              <mc:Fallback>
                <p:oleObj name="Bitmap Image" r:id="rId3" imgW="2161905" imgH="2324424"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2312" y="1295400"/>
                        <a:ext cx="2225752" cy="2392362"/>
                      </a:xfrm>
                      <a:prstGeom prst="rect">
                        <a:avLst/>
                      </a:prstGeom>
                      <a:noFill/>
                      <a:ln>
                        <a:noFill/>
                      </a:ln>
                      <a:effectLst/>
                    </p:spPr>
                  </p:pic>
                </p:oleObj>
              </mc:Fallback>
            </mc:AlternateContent>
          </a:graphicData>
        </a:graphic>
      </p:graphicFrame>
      <p:grpSp>
        <p:nvGrpSpPr>
          <p:cNvPr id="2054" name="Group 36"/>
          <p:cNvGrpSpPr>
            <a:grpSpLocks/>
          </p:cNvGrpSpPr>
          <p:nvPr/>
        </p:nvGrpSpPr>
        <p:grpSpPr bwMode="auto">
          <a:xfrm>
            <a:off x="4800600" y="3886200"/>
            <a:ext cx="4116388" cy="1862138"/>
            <a:chOff x="-28575" y="1676401"/>
            <a:chExt cx="9296400" cy="4754564"/>
          </a:xfrm>
        </p:grpSpPr>
        <p:graphicFrame>
          <p:nvGraphicFramePr>
            <p:cNvPr id="2051" name="Object 5"/>
            <p:cNvGraphicFramePr>
              <a:graphicFrameLocks noChangeAspect="1"/>
            </p:cNvGraphicFramePr>
            <p:nvPr/>
          </p:nvGraphicFramePr>
          <p:xfrm>
            <a:off x="1743074" y="2590800"/>
            <a:ext cx="4962526" cy="3721100"/>
          </p:xfrm>
          <a:graphic>
            <a:graphicData uri="http://schemas.openxmlformats.org/presentationml/2006/ole">
              <mc:AlternateContent xmlns:mc="http://schemas.openxmlformats.org/markup-compatibility/2006">
                <mc:Choice xmlns:v="urn:schemas-microsoft-com:vml" Requires="v">
                  <p:oleObj spid="_x0000_s67602" name="Photo Editor Photo" r:id="rId5" imgW="9752381" imgH="7314286" progId="">
                    <p:embed/>
                  </p:oleObj>
                </mc:Choice>
                <mc:Fallback>
                  <p:oleObj name="Photo Editor Photo" r:id="rId5" imgW="9752381" imgH="7314286"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3074" y="2590800"/>
                          <a:ext cx="4962526" cy="3721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55" name="Line 3"/>
            <p:cNvSpPr>
              <a:spLocks noChangeShapeType="1"/>
            </p:cNvSpPr>
            <p:nvPr/>
          </p:nvSpPr>
          <p:spPr bwMode="auto">
            <a:xfrm flipH="1">
              <a:off x="76200" y="3200400"/>
              <a:ext cx="5029200" cy="129540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56" name="Line 4"/>
            <p:cNvSpPr>
              <a:spLocks noChangeShapeType="1"/>
            </p:cNvSpPr>
            <p:nvPr/>
          </p:nvSpPr>
          <p:spPr bwMode="auto">
            <a:xfrm flipH="1" flipV="1">
              <a:off x="76200" y="4495800"/>
              <a:ext cx="3962400" cy="99060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57" name="Line 5"/>
            <p:cNvSpPr>
              <a:spLocks noChangeShapeType="1"/>
            </p:cNvSpPr>
            <p:nvPr/>
          </p:nvSpPr>
          <p:spPr bwMode="auto">
            <a:xfrm flipH="1">
              <a:off x="76200" y="4114800"/>
              <a:ext cx="4038600" cy="38100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58" name="Line 6"/>
            <p:cNvSpPr>
              <a:spLocks noChangeShapeType="1"/>
            </p:cNvSpPr>
            <p:nvPr/>
          </p:nvSpPr>
          <p:spPr bwMode="auto">
            <a:xfrm>
              <a:off x="76200" y="4495800"/>
              <a:ext cx="4419600" cy="30480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59" name="Line 7"/>
            <p:cNvSpPr>
              <a:spLocks noChangeShapeType="1"/>
            </p:cNvSpPr>
            <p:nvPr/>
          </p:nvSpPr>
          <p:spPr bwMode="auto">
            <a:xfrm flipV="1">
              <a:off x="76200" y="4267200"/>
              <a:ext cx="4419600" cy="22860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60" name="Line 8"/>
            <p:cNvSpPr>
              <a:spLocks noChangeShapeType="1"/>
            </p:cNvSpPr>
            <p:nvPr/>
          </p:nvSpPr>
          <p:spPr bwMode="auto">
            <a:xfrm flipV="1">
              <a:off x="4800600" y="4648200"/>
              <a:ext cx="4267200" cy="685800"/>
            </a:xfrm>
            <a:prstGeom prst="line">
              <a:avLst/>
            </a:prstGeom>
            <a:noFill/>
            <a:ln w="28575">
              <a:solidFill>
                <a:srgbClr val="CC99FF"/>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61" name="Line 9"/>
            <p:cNvSpPr>
              <a:spLocks noChangeShapeType="1"/>
            </p:cNvSpPr>
            <p:nvPr/>
          </p:nvSpPr>
          <p:spPr bwMode="auto">
            <a:xfrm>
              <a:off x="4800600" y="3581400"/>
              <a:ext cx="4267200" cy="685800"/>
            </a:xfrm>
            <a:prstGeom prst="line">
              <a:avLst/>
            </a:prstGeom>
            <a:noFill/>
            <a:ln w="28575">
              <a:solidFill>
                <a:srgbClr val="CC99FF"/>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62" name="Line 10"/>
            <p:cNvSpPr>
              <a:spLocks noChangeShapeType="1"/>
            </p:cNvSpPr>
            <p:nvPr/>
          </p:nvSpPr>
          <p:spPr bwMode="auto">
            <a:xfrm>
              <a:off x="4800600" y="4343400"/>
              <a:ext cx="4267200" cy="76200"/>
            </a:xfrm>
            <a:prstGeom prst="line">
              <a:avLst/>
            </a:prstGeom>
            <a:noFill/>
            <a:ln w="28575">
              <a:solidFill>
                <a:srgbClr val="CC99FF"/>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63" name="Line 11"/>
            <p:cNvSpPr>
              <a:spLocks noChangeShapeType="1"/>
            </p:cNvSpPr>
            <p:nvPr/>
          </p:nvSpPr>
          <p:spPr bwMode="auto">
            <a:xfrm flipV="1">
              <a:off x="4800600" y="4572000"/>
              <a:ext cx="4267200" cy="533400"/>
            </a:xfrm>
            <a:prstGeom prst="line">
              <a:avLst/>
            </a:prstGeom>
            <a:noFill/>
            <a:ln w="28575">
              <a:solidFill>
                <a:srgbClr val="CC99FF"/>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64" name="Line 12"/>
            <p:cNvSpPr>
              <a:spLocks noChangeShapeType="1"/>
            </p:cNvSpPr>
            <p:nvPr/>
          </p:nvSpPr>
          <p:spPr bwMode="auto">
            <a:xfrm>
              <a:off x="4800600" y="4038600"/>
              <a:ext cx="4267200" cy="304800"/>
            </a:xfrm>
            <a:prstGeom prst="line">
              <a:avLst/>
            </a:prstGeom>
            <a:noFill/>
            <a:ln w="28575">
              <a:solidFill>
                <a:srgbClr val="CC99FF"/>
              </a:solidFill>
              <a:round/>
              <a:headEnd/>
              <a:tailEnd/>
            </a:ln>
            <a:extLst>
              <a:ext uri="{909E8E84-426E-40dd-AFC4-6F175D3DCCD1}">
                <a14:hiddenFill xmlns="" xmlns:a14="http://schemas.microsoft.com/office/drawing/2010/main">
                  <a:noFill/>
                </a14:hiddenFill>
              </a:ext>
            </a:extLst>
          </p:spPr>
          <p:txBody>
            <a:bodyPr wrap="none"/>
            <a:lstStyle/>
            <a:p>
              <a:endParaRPr lang="en-US"/>
            </a:p>
          </p:txBody>
        </p:sp>
        <p:grpSp>
          <p:nvGrpSpPr>
            <p:cNvPr id="2065" name="Group 16"/>
            <p:cNvGrpSpPr>
              <a:grpSpLocks/>
            </p:cNvGrpSpPr>
            <p:nvPr/>
          </p:nvGrpSpPr>
          <p:grpSpPr bwMode="auto">
            <a:xfrm>
              <a:off x="7058029" y="4953002"/>
              <a:ext cx="1857376" cy="1477963"/>
              <a:chOff x="4446" y="3120"/>
              <a:chExt cx="1170" cy="931"/>
            </a:xfrm>
          </p:grpSpPr>
          <p:sp>
            <p:nvSpPr>
              <p:cNvPr id="2084" name="Text Box 14"/>
              <p:cNvSpPr txBox="1">
                <a:spLocks noChangeArrowheads="1"/>
              </p:cNvSpPr>
              <p:nvPr/>
            </p:nvSpPr>
            <p:spPr bwMode="auto">
              <a:xfrm>
                <a:off x="4446" y="3408"/>
                <a:ext cx="1161" cy="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000" b="1">
                    <a:solidFill>
                      <a:srgbClr val="FF6600"/>
                    </a:solidFill>
                    <a:latin typeface="Tahoma" charset="0"/>
                  </a:rPr>
                  <a:t>Vanishing</a:t>
                </a:r>
              </a:p>
              <a:p>
                <a:pPr algn="ctr" eaLnBrk="1" hangingPunct="1"/>
                <a:r>
                  <a:rPr lang="en-US" sz="1000" b="1">
                    <a:solidFill>
                      <a:srgbClr val="FF6600"/>
                    </a:solidFill>
                    <a:latin typeface="Tahoma" charset="0"/>
                  </a:rPr>
                  <a:t> point</a:t>
                </a:r>
              </a:p>
            </p:txBody>
          </p:sp>
          <p:sp>
            <p:nvSpPr>
              <p:cNvPr id="2085" name="Line 15"/>
              <p:cNvSpPr>
                <a:spLocks noChangeShapeType="1"/>
              </p:cNvSpPr>
              <p:nvPr/>
            </p:nvSpPr>
            <p:spPr bwMode="auto">
              <a:xfrm flipV="1">
                <a:off x="4848" y="3120"/>
                <a:ext cx="768" cy="288"/>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en-US"/>
              </a:p>
            </p:txBody>
          </p:sp>
        </p:grpSp>
        <p:sp>
          <p:nvSpPr>
            <p:cNvPr id="2066" name="Line 16"/>
            <p:cNvSpPr>
              <a:spLocks noChangeShapeType="1"/>
            </p:cNvSpPr>
            <p:nvPr/>
          </p:nvSpPr>
          <p:spPr bwMode="auto">
            <a:xfrm>
              <a:off x="0" y="4495800"/>
              <a:ext cx="9144000" cy="0"/>
            </a:xfrm>
            <a:prstGeom prst="line">
              <a:avLst/>
            </a:prstGeom>
            <a:noFill/>
            <a:ln w="57150">
              <a:solidFill>
                <a:srgbClr val="00FFFF"/>
              </a:solidFill>
              <a:round/>
              <a:headEnd/>
              <a:tailEnd/>
            </a:ln>
            <a:extLst>
              <a:ext uri="{909E8E84-426E-40dd-AFC4-6F175D3DCCD1}">
                <a14:hiddenFill xmlns="" xmlns:a14="http://schemas.microsoft.com/office/drawing/2010/main">
                  <a:noFill/>
                </a14:hiddenFill>
              </a:ext>
            </a:extLst>
          </p:spPr>
          <p:txBody>
            <a:bodyPr wrap="none"/>
            <a:lstStyle/>
            <a:p>
              <a:endParaRPr lang="en-US"/>
            </a:p>
          </p:txBody>
        </p:sp>
        <p:grpSp>
          <p:nvGrpSpPr>
            <p:cNvPr id="2067" name="Group 17"/>
            <p:cNvGrpSpPr>
              <a:grpSpLocks/>
            </p:cNvGrpSpPr>
            <p:nvPr/>
          </p:nvGrpSpPr>
          <p:grpSpPr bwMode="auto">
            <a:xfrm>
              <a:off x="0" y="2743201"/>
              <a:ext cx="1828800" cy="1600201"/>
              <a:chOff x="0" y="1728"/>
              <a:chExt cx="1152" cy="1008"/>
            </a:xfrm>
          </p:grpSpPr>
          <p:sp>
            <p:nvSpPr>
              <p:cNvPr id="2082" name="Text Box 18"/>
              <p:cNvSpPr txBox="1">
                <a:spLocks noChangeArrowheads="1"/>
              </p:cNvSpPr>
              <p:nvPr/>
            </p:nvSpPr>
            <p:spPr bwMode="auto">
              <a:xfrm>
                <a:off x="0" y="1728"/>
                <a:ext cx="1152" cy="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000" b="1">
                    <a:solidFill>
                      <a:schemeClr val="hlink"/>
                    </a:solidFill>
                    <a:latin typeface="Tahoma" charset="0"/>
                  </a:rPr>
                  <a:t>Vanishing</a:t>
                </a:r>
              </a:p>
              <a:p>
                <a:pPr algn="ctr" eaLnBrk="1" hangingPunct="1"/>
                <a:r>
                  <a:rPr lang="en-US" sz="1000" b="1">
                    <a:solidFill>
                      <a:srgbClr val="333399"/>
                    </a:solidFill>
                    <a:latin typeface="Tahoma" charset="0"/>
                  </a:rPr>
                  <a:t> </a:t>
                </a:r>
                <a:r>
                  <a:rPr lang="en-US" sz="1000" b="1">
                    <a:solidFill>
                      <a:schemeClr val="hlink"/>
                    </a:solidFill>
                    <a:latin typeface="Tahoma" charset="0"/>
                  </a:rPr>
                  <a:t>line</a:t>
                </a:r>
              </a:p>
            </p:txBody>
          </p:sp>
          <p:sp>
            <p:nvSpPr>
              <p:cNvPr id="2083" name="Line 19"/>
              <p:cNvSpPr>
                <a:spLocks noChangeShapeType="1"/>
              </p:cNvSpPr>
              <p:nvPr/>
            </p:nvSpPr>
            <p:spPr bwMode="auto">
              <a:xfrm>
                <a:off x="528" y="2208"/>
                <a:ext cx="192" cy="528"/>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en-US"/>
              </a:p>
            </p:txBody>
          </p:sp>
        </p:grpSp>
        <p:grpSp>
          <p:nvGrpSpPr>
            <p:cNvPr id="2068" name="Group 20"/>
            <p:cNvGrpSpPr>
              <a:grpSpLocks/>
            </p:cNvGrpSpPr>
            <p:nvPr/>
          </p:nvGrpSpPr>
          <p:grpSpPr bwMode="auto">
            <a:xfrm>
              <a:off x="-28575" y="4451373"/>
              <a:ext cx="1843097" cy="1843097"/>
              <a:chOff x="-18" y="2804"/>
              <a:chExt cx="1161" cy="1161"/>
            </a:xfrm>
          </p:grpSpPr>
          <p:sp>
            <p:nvSpPr>
              <p:cNvPr id="2079" name="Oval 21"/>
              <p:cNvSpPr>
                <a:spLocks noChangeAspect="1" noChangeArrowheads="1"/>
              </p:cNvSpPr>
              <p:nvPr/>
            </p:nvSpPr>
            <p:spPr bwMode="auto">
              <a:xfrm>
                <a:off x="28" y="2804"/>
                <a:ext cx="63" cy="63"/>
              </a:xfrm>
              <a:prstGeom prst="ellipse">
                <a:avLst/>
              </a:prstGeom>
              <a:solidFill>
                <a:srgbClr val="FF0000"/>
              </a:solidFill>
              <a:ln w="9525">
                <a:solidFill>
                  <a:srgbClr val="990000"/>
                </a:solidFill>
                <a:round/>
                <a:headEnd/>
                <a:tailEnd/>
              </a:ln>
            </p:spPr>
            <p:txBody>
              <a:bodyPr wrap="none" anchor="ctr"/>
              <a:lstStyle/>
              <a:p>
                <a:endParaRPr lang="en-US" sz="1000"/>
              </a:p>
            </p:txBody>
          </p:sp>
          <p:sp>
            <p:nvSpPr>
              <p:cNvPr id="2080" name="Text Box 22"/>
              <p:cNvSpPr txBox="1">
                <a:spLocks noChangeArrowheads="1"/>
              </p:cNvSpPr>
              <p:nvPr/>
            </p:nvSpPr>
            <p:spPr bwMode="auto">
              <a:xfrm>
                <a:off x="-18" y="3322"/>
                <a:ext cx="1161" cy="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000" b="1">
                    <a:solidFill>
                      <a:srgbClr val="FF6600"/>
                    </a:solidFill>
                    <a:latin typeface="Tahoma" charset="0"/>
                  </a:rPr>
                  <a:t>Vanishing</a:t>
                </a:r>
              </a:p>
              <a:p>
                <a:pPr algn="ctr" eaLnBrk="1" hangingPunct="1"/>
                <a:r>
                  <a:rPr lang="en-US" sz="1000" b="1">
                    <a:solidFill>
                      <a:srgbClr val="FF6600"/>
                    </a:solidFill>
                    <a:latin typeface="Tahoma" charset="0"/>
                  </a:rPr>
                  <a:t> point</a:t>
                </a:r>
              </a:p>
            </p:txBody>
          </p:sp>
          <p:sp>
            <p:nvSpPr>
              <p:cNvPr id="2081" name="Line 23"/>
              <p:cNvSpPr>
                <a:spLocks noChangeShapeType="1"/>
              </p:cNvSpPr>
              <p:nvPr/>
            </p:nvSpPr>
            <p:spPr bwMode="auto">
              <a:xfrm flipH="1" flipV="1">
                <a:off x="96" y="2928"/>
                <a:ext cx="240" cy="432"/>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en-US"/>
              </a:p>
            </p:txBody>
          </p:sp>
        </p:grpSp>
        <p:sp>
          <p:nvSpPr>
            <p:cNvPr id="2069" name="Line 24"/>
            <p:cNvSpPr>
              <a:spLocks noChangeShapeType="1"/>
            </p:cNvSpPr>
            <p:nvPr/>
          </p:nvSpPr>
          <p:spPr bwMode="auto">
            <a:xfrm flipV="1">
              <a:off x="2438400" y="1981200"/>
              <a:ext cx="0" cy="3124200"/>
            </a:xfrm>
            <a:prstGeom prst="line">
              <a:avLst/>
            </a:prstGeom>
            <a:noFill/>
            <a:ln w="28575">
              <a:solidFill>
                <a:srgbClr val="00FF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70" name="Line 25"/>
            <p:cNvSpPr>
              <a:spLocks noChangeShapeType="1"/>
            </p:cNvSpPr>
            <p:nvPr/>
          </p:nvSpPr>
          <p:spPr bwMode="auto">
            <a:xfrm flipV="1">
              <a:off x="2805113" y="1981200"/>
              <a:ext cx="0" cy="3200400"/>
            </a:xfrm>
            <a:prstGeom prst="line">
              <a:avLst/>
            </a:prstGeom>
            <a:noFill/>
            <a:ln w="28575">
              <a:solidFill>
                <a:srgbClr val="00FF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71" name="Line 26"/>
            <p:cNvSpPr>
              <a:spLocks noChangeShapeType="1"/>
            </p:cNvSpPr>
            <p:nvPr/>
          </p:nvSpPr>
          <p:spPr bwMode="auto">
            <a:xfrm flipV="1">
              <a:off x="3325813" y="1981200"/>
              <a:ext cx="0" cy="3352800"/>
            </a:xfrm>
            <a:prstGeom prst="line">
              <a:avLst/>
            </a:prstGeom>
            <a:noFill/>
            <a:ln w="28575">
              <a:solidFill>
                <a:srgbClr val="00FF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72" name="Line 27"/>
            <p:cNvSpPr>
              <a:spLocks noChangeShapeType="1"/>
            </p:cNvSpPr>
            <p:nvPr/>
          </p:nvSpPr>
          <p:spPr bwMode="auto">
            <a:xfrm flipV="1">
              <a:off x="4114800" y="1981200"/>
              <a:ext cx="0" cy="3505200"/>
            </a:xfrm>
            <a:prstGeom prst="line">
              <a:avLst/>
            </a:prstGeom>
            <a:noFill/>
            <a:ln w="28575">
              <a:solidFill>
                <a:srgbClr val="00FF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73" name="Line 28"/>
            <p:cNvSpPr>
              <a:spLocks noChangeShapeType="1"/>
            </p:cNvSpPr>
            <p:nvPr/>
          </p:nvSpPr>
          <p:spPr bwMode="auto">
            <a:xfrm flipV="1">
              <a:off x="4724400" y="1981200"/>
              <a:ext cx="0" cy="3429000"/>
            </a:xfrm>
            <a:prstGeom prst="line">
              <a:avLst/>
            </a:prstGeom>
            <a:noFill/>
            <a:ln w="28575">
              <a:solidFill>
                <a:srgbClr val="00FF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74" name="Line 29"/>
            <p:cNvSpPr>
              <a:spLocks noChangeShapeType="1"/>
            </p:cNvSpPr>
            <p:nvPr/>
          </p:nvSpPr>
          <p:spPr bwMode="auto">
            <a:xfrm flipV="1">
              <a:off x="5943600" y="1981200"/>
              <a:ext cx="0" cy="3276600"/>
            </a:xfrm>
            <a:prstGeom prst="line">
              <a:avLst/>
            </a:prstGeom>
            <a:noFill/>
            <a:ln w="28575">
              <a:solidFill>
                <a:srgbClr val="00FF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75" name="Line 30"/>
            <p:cNvSpPr>
              <a:spLocks noChangeShapeType="1"/>
            </p:cNvSpPr>
            <p:nvPr/>
          </p:nvSpPr>
          <p:spPr bwMode="auto">
            <a:xfrm flipV="1">
              <a:off x="5181600" y="1981200"/>
              <a:ext cx="0" cy="2057400"/>
            </a:xfrm>
            <a:prstGeom prst="line">
              <a:avLst/>
            </a:prstGeom>
            <a:noFill/>
            <a:ln w="28575">
              <a:solidFill>
                <a:srgbClr val="00FF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grpSp>
          <p:nvGrpSpPr>
            <p:cNvPr id="2076" name="Group 31"/>
            <p:cNvGrpSpPr>
              <a:grpSpLocks/>
            </p:cNvGrpSpPr>
            <p:nvPr/>
          </p:nvGrpSpPr>
          <p:grpSpPr bwMode="auto">
            <a:xfrm>
              <a:off x="6172200" y="1676401"/>
              <a:ext cx="3095625" cy="1414463"/>
              <a:chOff x="4011" y="1248"/>
              <a:chExt cx="1950" cy="891"/>
            </a:xfrm>
          </p:grpSpPr>
          <p:sp>
            <p:nvSpPr>
              <p:cNvPr id="2077" name="Text Box 32"/>
              <p:cNvSpPr txBox="1">
                <a:spLocks noChangeArrowheads="1"/>
              </p:cNvSpPr>
              <p:nvPr/>
            </p:nvSpPr>
            <p:spPr bwMode="auto">
              <a:xfrm>
                <a:off x="4011" y="1248"/>
                <a:ext cx="1950" cy="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000" b="1">
                    <a:solidFill>
                      <a:srgbClr val="FF6600"/>
                    </a:solidFill>
                    <a:latin typeface="Tahoma" charset="0"/>
                  </a:rPr>
                  <a:t> Vertical vanishing</a:t>
                </a:r>
              </a:p>
              <a:p>
                <a:pPr algn="ctr" eaLnBrk="1" hangingPunct="1"/>
                <a:r>
                  <a:rPr lang="en-US" sz="1000" b="1">
                    <a:solidFill>
                      <a:srgbClr val="FF6600"/>
                    </a:solidFill>
                    <a:latin typeface="Tahoma" charset="0"/>
                  </a:rPr>
                  <a:t> point</a:t>
                </a:r>
              </a:p>
              <a:p>
                <a:pPr algn="ctr" eaLnBrk="1" hangingPunct="1"/>
                <a:r>
                  <a:rPr lang="en-US" sz="1000" b="1">
                    <a:solidFill>
                      <a:srgbClr val="FF6600"/>
                    </a:solidFill>
                    <a:latin typeface="Tahoma" charset="0"/>
                  </a:rPr>
                  <a:t>(at infinity)</a:t>
                </a:r>
              </a:p>
            </p:txBody>
          </p:sp>
          <p:sp>
            <p:nvSpPr>
              <p:cNvPr id="2078" name="Line 33"/>
              <p:cNvSpPr>
                <a:spLocks noChangeShapeType="1"/>
              </p:cNvSpPr>
              <p:nvPr/>
            </p:nvSpPr>
            <p:spPr bwMode="auto">
              <a:xfrm flipH="1" flipV="1">
                <a:off x="4080" y="1248"/>
                <a:ext cx="0" cy="288"/>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en-US"/>
              </a:p>
            </p:txBody>
          </p:sp>
        </p:grpSp>
      </p:grpSp>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39</a:t>
            </a:fld>
            <a:endParaRPr lang="en-US"/>
          </a:p>
        </p:txBody>
      </p:sp>
      <p:sp>
        <p:nvSpPr>
          <p:cNvPr id="40" name="Text Box 8"/>
          <p:cNvSpPr txBox="1">
            <a:spLocks noChangeArrowheads="1"/>
          </p:cNvSpPr>
          <p:nvPr/>
        </p:nvSpPr>
        <p:spPr bwMode="auto">
          <a:xfrm>
            <a:off x="7279341" y="5988844"/>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J. Hayes</a:t>
            </a:r>
          </a:p>
        </p:txBody>
      </p:sp>
    </p:spTree>
    <p:extLst>
      <p:ext uri="{BB962C8B-B14F-4D97-AF65-F5344CB8AC3E}">
        <p14:creationId xmlns:p14="http://schemas.microsoft.com/office/powerpoint/2010/main" val="1678694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impulse function</a:t>
            </a:r>
          </a:p>
        </p:txBody>
      </p:sp>
      <p:sp>
        <p:nvSpPr>
          <p:cNvPr id="3" name="Content Placeholder 2"/>
          <p:cNvSpPr>
            <a:spLocks noGrp="1"/>
          </p:cNvSpPr>
          <p:nvPr>
            <p:ph idx="1"/>
          </p:nvPr>
        </p:nvSpPr>
        <p:spPr/>
        <p:txBody>
          <a:bodyPr/>
          <a:lstStyle/>
          <a:p>
            <a:r>
              <a:rPr lang="en-US"/>
              <a:t>1 at [0,0].</a:t>
            </a:r>
          </a:p>
          <a:p>
            <a:r>
              <a:rPr lang="en-US"/>
              <a:t>0 everywhere else</a:t>
            </a:r>
          </a:p>
        </p:txBody>
      </p:sp>
      <p:sp>
        <p:nvSpPr>
          <p:cNvPr id="4" name="Date Placeholder 3"/>
          <p:cNvSpPr>
            <a:spLocks noGrp="1"/>
          </p:cNvSpPr>
          <p:nvPr>
            <p:ph type="dt" sz="half" idx="10"/>
          </p:nvPr>
        </p:nvSpPr>
        <p:spPr/>
        <p:txBody>
          <a:bodyPr/>
          <a:lstStyle/>
          <a:p>
            <a:r>
              <a:rPr lang="en-US"/>
              <a:t>6-Oct-16</a:t>
            </a:r>
          </a:p>
        </p:txBody>
      </p:sp>
      <p:sp>
        <p:nvSpPr>
          <p:cNvPr id="5" name="Slide Number Placeholder 4"/>
          <p:cNvSpPr>
            <a:spLocks noGrp="1"/>
          </p:cNvSpPr>
          <p:nvPr>
            <p:ph type="sldNum" sz="quarter" idx="12"/>
          </p:nvPr>
        </p:nvSpPr>
        <p:spPr/>
        <p:txBody>
          <a:bodyPr/>
          <a:lstStyle/>
          <a:p>
            <a:fld id="{CF7DC490-98B8-074B-BB30-37775A2447EF}" type="slidenum">
              <a:rPr lang="en-US" smtClean="0"/>
              <a:pPr/>
              <a:t>4</a:t>
            </a:fld>
            <a:endParaRPr lang="en-US"/>
          </a:p>
        </p:txBody>
      </p:sp>
      <p:pic>
        <p:nvPicPr>
          <p:cNvPr id="6" name="Picture 5"/>
          <p:cNvPicPr>
            <a:picLocks noChangeAspect="1"/>
          </p:cNvPicPr>
          <p:nvPr/>
        </p:nvPicPr>
        <p:blipFill>
          <a:blip r:embed="rId2"/>
          <a:stretch>
            <a:fillRect/>
          </a:stretch>
        </p:blipFill>
        <p:spPr>
          <a:xfrm>
            <a:off x="4572000" y="2971800"/>
            <a:ext cx="4178300" cy="2841244"/>
          </a:xfrm>
          <a:prstGeom prst="rect">
            <a:avLst/>
          </a:prstGeom>
        </p:spPr>
      </p:pic>
    </p:spTree>
    <p:extLst>
      <p:ext uri="{BB962C8B-B14F-4D97-AF65-F5344CB8AC3E}">
        <p14:creationId xmlns:p14="http://schemas.microsoft.com/office/powerpoint/2010/main" val="10202759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76200"/>
            <a:ext cx="8229600" cy="1143000"/>
          </a:xfrm>
        </p:spPr>
        <p:txBody>
          <a:bodyPr/>
          <a:lstStyle/>
          <a:p>
            <a:r>
              <a:rPr lang="en-US">
                <a:latin typeface="Calibri" charset="0"/>
              </a:rPr>
              <a:t>Origins of edges</a:t>
            </a:r>
          </a:p>
        </p:txBody>
      </p:sp>
      <p:pic>
        <p:nvPicPr>
          <p:cNvPr id="11268"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4116388"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40</a:t>
            </a:fld>
            <a:endParaRPr lang="en-US"/>
          </a:p>
        </p:txBody>
      </p:sp>
      <p:sp>
        <p:nvSpPr>
          <p:cNvPr id="8" name="Text Box 8"/>
          <p:cNvSpPr txBox="1">
            <a:spLocks noChangeArrowheads="1"/>
          </p:cNvSpPr>
          <p:nvPr/>
        </p:nvSpPr>
        <p:spPr bwMode="auto">
          <a:xfrm>
            <a:off x="7279341" y="5988844"/>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D. </a:t>
            </a:r>
            <a:r>
              <a:rPr lang="en-US" sz="1200" err="1"/>
              <a:t>Hoiem</a:t>
            </a:r>
            <a:endParaRPr lang="en-US" sz="1200"/>
          </a:p>
        </p:txBody>
      </p:sp>
      <p:sp>
        <p:nvSpPr>
          <p:cNvPr id="7" name="Text Box 6"/>
          <p:cNvSpPr txBox="1">
            <a:spLocks noChangeArrowheads="1"/>
          </p:cNvSpPr>
          <p:nvPr/>
        </p:nvSpPr>
        <p:spPr bwMode="auto">
          <a:xfrm>
            <a:off x="5105400" y="2559050"/>
            <a:ext cx="20966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800"/>
              <a:t>depth discontinuity</a:t>
            </a:r>
          </a:p>
        </p:txBody>
      </p:sp>
      <p:sp>
        <p:nvSpPr>
          <p:cNvPr id="9" name="Text Box 7"/>
          <p:cNvSpPr txBox="1">
            <a:spLocks noChangeArrowheads="1"/>
          </p:cNvSpPr>
          <p:nvPr/>
        </p:nvSpPr>
        <p:spPr bwMode="auto">
          <a:xfrm>
            <a:off x="5105400" y="3200400"/>
            <a:ext cx="28404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800"/>
              <a:t>surface color discontinuity</a:t>
            </a:r>
          </a:p>
        </p:txBody>
      </p:sp>
      <p:sp>
        <p:nvSpPr>
          <p:cNvPr id="10" name="Text Box 8"/>
          <p:cNvSpPr txBox="1">
            <a:spLocks noChangeArrowheads="1"/>
          </p:cNvSpPr>
          <p:nvPr/>
        </p:nvSpPr>
        <p:spPr bwMode="auto">
          <a:xfrm>
            <a:off x="5105400" y="3854450"/>
            <a:ext cx="26737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800"/>
              <a:t>illumination discontinuity</a:t>
            </a:r>
          </a:p>
        </p:txBody>
      </p:sp>
      <p:sp>
        <p:nvSpPr>
          <p:cNvPr id="11" name="Text Box 9"/>
          <p:cNvSpPr txBox="1">
            <a:spLocks noChangeArrowheads="1"/>
          </p:cNvSpPr>
          <p:nvPr/>
        </p:nvSpPr>
        <p:spPr bwMode="auto">
          <a:xfrm>
            <a:off x="5105400" y="1905000"/>
            <a:ext cx="304572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800"/>
              <a:t>surface normal discontinuity</a:t>
            </a:r>
          </a:p>
        </p:txBody>
      </p:sp>
    </p:spTree>
    <p:extLst>
      <p:ext uri="{BB962C8B-B14F-4D97-AF65-F5344CB8AC3E}">
        <p14:creationId xmlns:p14="http://schemas.microsoft.com/office/powerpoint/2010/main" val="1044821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76200"/>
            <a:ext cx="8229600" cy="1143000"/>
          </a:xfrm>
        </p:spPr>
        <p:txBody>
          <a:bodyPr/>
          <a:lstStyle/>
          <a:p>
            <a:r>
              <a:rPr lang="en-US">
                <a:latin typeface="Calibri" charset="0"/>
              </a:rPr>
              <a:t>Closeup of edges</a:t>
            </a:r>
          </a:p>
        </p:txBody>
      </p:sp>
      <p:pic>
        <p:nvPicPr>
          <p:cNvPr id="12292"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4116388"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3"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l="12254" t="59148" r="79703" b="36111"/>
          <a:stretch>
            <a:fillRect/>
          </a:stretch>
        </p:blipFill>
        <p:spPr bwMode="auto">
          <a:xfrm>
            <a:off x="5943600" y="2468562"/>
            <a:ext cx="1550988" cy="12192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762000" y="4144962"/>
            <a:ext cx="3810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Arrow Connector 8"/>
          <p:cNvCxnSpPr/>
          <p:nvPr/>
        </p:nvCxnSpPr>
        <p:spPr>
          <a:xfrm rot="5400000" flipH="1" flipV="1">
            <a:off x="5829300" y="3878262"/>
            <a:ext cx="1066800" cy="5334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flipV="1">
            <a:off x="38100" y="4792662"/>
            <a:ext cx="10668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41</a:t>
            </a:fld>
            <a:endParaRPr lang="en-US"/>
          </a:p>
        </p:txBody>
      </p:sp>
      <p:sp>
        <p:nvSpPr>
          <p:cNvPr id="14" name="Text Box 8"/>
          <p:cNvSpPr txBox="1">
            <a:spLocks noChangeArrowheads="1"/>
          </p:cNvSpPr>
          <p:nvPr/>
        </p:nvSpPr>
        <p:spPr bwMode="auto">
          <a:xfrm>
            <a:off x="7279341" y="5988844"/>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D. </a:t>
            </a:r>
            <a:r>
              <a:rPr lang="en-US" sz="1200" err="1"/>
              <a:t>Hoiem</a:t>
            </a:r>
            <a:endParaRPr lang="en-US" sz="1200"/>
          </a:p>
        </p:txBody>
      </p:sp>
      <p:sp>
        <p:nvSpPr>
          <p:cNvPr id="15" name="TextBox 14"/>
          <p:cNvSpPr txBox="1"/>
          <p:nvPr/>
        </p:nvSpPr>
        <p:spPr>
          <a:xfrm>
            <a:off x="5257800" y="2048476"/>
            <a:ext cx="3172663" cy="400110"/>
          </a:xfrm>
          <a:prstGeom prst="rect">
            <a:avLst/>
          </a:prstGeom>
          <a:noFill/>
        </p:spPr>
        <p:txBody>
          <a:bodyPr wrap="none" rtlCol="0">
            <a:spAutoFit/>
          </a:bodyPr>
          <a:lstStyle/>
          <a:p>
            <a:r>
              <a:rPr lang="en-US" sz="2000"/>
              <a:t>Surface normal discontinuity</a:t>
            </a:r>
          </a:p>
        </p:txBody>
      </p:sp>
    </p:spTree>
    <p:extLst>
      <p:ext uri="{BB962C8B-B14F-4D97-AF65-F5344CB8AC3E}">
        <p14:creationId xmlns:p14="http://schemas.microsoft.com/office/powerpoint/2010/main" val="15533998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76200"/>
            <a:ext cx="8229600" cy="1143000"/>
          </a:xfrm>
        </p:spPr>
        <p:txBody>
          <a:bodyPr/>
          <a:lstStyle/>
          <a:p>
            <a:r>
              <a:rPr lang="en-US">
                <a:latin typeface="Calibri" charset="0"/>
              </a:rPr>
              <a:t>Closeup of edges</a:t>
            </a:r>
          </a:p>
        </p:txBody>
      </p:sp>
      <p:pic>
        <p:nvPicPr>
          <p:cNvPr id="13316"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4116388"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3657600" y="4267200"/>
            <a:ext cx="3810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 name="Straight Arrow Connector 7"/>
          <p:cNvCxnSpPr/>
          <p:nvPr/>
        </p:nvCxnSpPr>
        <p:spPr>
          <a:xfrm rot="5400000" flipH="1" flipV="1">
            <a:off x="5753100" y="4259262"/>
            <a:ext cx="1066800" cy="533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3319"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l="81447" t="62500" r="7446" b="31944"/>
          <a:stretch>
            <a:fillRect/>
          </a:stretch>
        </p:blipFill>
        <p:spPr bwMode="auto">
          <a:xfrm>
            <a:off x="5638800" y="2544762"/>
            <a:ext cx="2057400" cy="13716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cxnSp>
        <p:nvCxnSpPr>
          <p:cNvPr id="12" name="Straight Arrow Connector 11"/>
          <p:cNvCxnSpPr/>
          <p:nvPr/>
        </p:nvCxnSpPr>
        <p:spPr>
          <a:xfrm rot="5400000" flipH="1" flipV="1">
            <a:off x="3086100" y="4838700"/>
            <a:ext cx="1066800" cy="533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42</a:t>
            </a:fld>
            <a:endParaRPr lang="en-US"/>
          </a:p>
        </p:txBody>
      </p:sp>
      <p:sp>
        <p:nvSpPr>
          <p:cNvPr id="13" name="Text Box 8"/>
          <p:cNvSpPr txBox="1">
            <a:spLocks noChangeArrowheads="1"/>
          </p:cNvSpPr>
          <p:nvPr/>
        </p:nvSpPr>
        <p:spPr bwMode="auto">
          <a:xfrm>
            <a:off x="7279341" y="5988844"/>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D. </a:t>
            </a:r>
            <a:r>
              <a:rPr lang="en-US" sz="1200" err="1"/>
              <a:t>Hoiem</a:t>
            </a:r>
            <a:endParaRPr lang="en-US" sz="1200"/>
          </a:p>
        </p:txBody>
      </p:sp>
      <p:sp>
        <p:nvSpPr>
          <p:cNvPr id="4" name="TextBox 3"/>
          <p:cNvSpPr txBox="1"/>
          <p:nvPr/>
        </p:nvSpPr>
        <p:spPr>
          <a:xfrm>
            <a:off x="5562600" y="2057400"/>
            <a:ext cx="2229121" cy="400110"/>
          </a:xfrm>
          <a:prstGeom prst="rect">
            <a:avLst/>
          </a:prstGeom>
          <a:noFill/>
        </p:spPr>
        <p:txBody>
          <a:bodyPr wrap="none" rtlCol="0">
            <a:spAutoFit/>
          </a:bodyPr>
          <a:lstStyle/>
          <a:p>
            <a:r>
              <a:rPr lang="en-US" sz="2000"/>
              <a:t>Depth discontinuity</a:t>
            </a:r>
          </a:p>
        </p:txBody>
      </p:sp>
    </p:spTree>
    <p:extLst>
      <p:ext uri="{BB962C8B-B14F-4D97-AF65-F5344CB8AC3E}">
        <p14:creationId xmlns:p14="http://schemas.microsoft.com/office/powerpoint/2010/main" val="2099495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76200"/>
            <a:ext cx="8229600" cy="1143000"/>
          </a:xfrm>
        </p:spPr>
        <p:txBody>
          <a:bodyPr/>
          <a:lstStyle/>
          <a:p>
            <a:r>
              <a:rPr lang="en-US">
                <a:latin typeface="Calibri" charset="0"/>
              </a:rPr>
              <a:t>Closeup of edges</a:t>
            </a:r>
          </a:p>
        </p:txBody>
      </p:sp>
      <p:pic>
        <p:nvPicPr>
          <p:cNvPr id="14340"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4116388"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1828800" y="4953000"/>
            <a:ext cx="3810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342"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l="37022" t="73611" r="53723" b="19444"/>
          <a:stretch>
            <a:fillRect/>
          </a:stretch>
        </p:blipFill>
        <p:spPr bwMode="auto">
          <a:xfrm>
            <a:off x="5638800" y="2087562"/>
            <a:ext cx="22098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43</a:t>
            </a:fld>
            <a:endParaRPr lang="en-US"/>
          </a:p>
        </p:txBody>
      </p:sp>
      <p:sp>
        <p:nvSpPr>
          <p:cNvPr id="10" name="Text Box 8"/>
          <p:cNvSpPr txBox="1">
            <a:spLocks noChangeArrowheads="1"/>
          </p:cNvSpPr>
          <p:nvPr/>
        </p:nvSpPr>
        <p:spPr bwMode="auto">
          <a:xfrm>
            <a:off x="7279341" y="5988844"/>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D. </a:t>
            </a:r>
            <a:r>
              <a:rPr lang="en-US" sz="1200" err="1"/>
              <a:t>Hoiem</a:t>
            </a:r>
            <a:endParaRPr lang="en-US" sz="1200"/>
          </a:p>
        </p:txBody>
      </p:sp>
      <p:sp>
        <p:nvSpPr>
          <p:cNvPr id="9" name="TextBox 8"/>
          <p:cNvSpPr txBox="1"/>
          <p:nvPr/>
        </p:nvSpPr>
        <p:spPr>
          <a:xfrm>
            <a:off x="5257800" y="1676400"/>
            <a:ext cx="2954655" cy="400110"/>
          </a:xfrm>
          <a:prstGeom prst="rect">
            <a:avLst/>
          </a:prstGeom>
          <a:noFill/>
        </p:spPr>
        <p:txBody>
          <a:bodyPr wrap="none" rtlCol="0">
            <a:spAutoFit/>
          </a:bodyPr>
          <a:lstStyle/>
          <a:p>
            <a:r>
              <a:rPr lang="en-US" sz="2000"/>
              <a:t>Surface color discontinuity</a:t>
            </a:r>
          </a:p>
        </p:txBody>
      </p:sp>
    </p:spTree>
    <p:extLst>
      <p:ext uri="{BB962C8B-B14F-4D97-AF65-F5344CB8AC3E}">
        <p14:creationId xmlns:p14="http://schemas.microsoft.com/office/powerpoint/2010/main" val="6607213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a:solidFill>
                  <a:schemeClr val="bg1">
                    <a:lumMod val="75000"/>
                  </a:schemeClr>
                </a:solidFill>
              </a:rPr>
              <a:t>Edge detection</a:t>
            </a:r>
          </a:p>
          <a:p>
            <a:r>
              <a:rPr lang="en-US"/>
              <a:t>Image Gradients</a:t>
            </a:r>
            <a:endParaRPr lang="en-US">
              <a:solidFill>
                <a:schemeClr val="bg1">
                  <a:lumMod val="75000"/>
                </a:schemeClr>
              </a:solidFill>
            </a:endParaRPr>
          </a:p>
          <a:p>
            <a:r>
              <a:rPr lang="en-US">
                <a:solidFill>
                  <a:schemeClr val="bg1">
                    <a:lumMod val="75000"/>
                  </a:schemeClr>
                </a:solidFill>
              </a:rPr>
              <a:t>A simple edge detector</a:t>
            </a:r>
          </a:p>
          <a:p>
            <a:r>
              <a:rPr lang="en-US">
                <a:solidFill>
                  <a:schemeClr val="bg1">
                    <a:lumMod val="75000"/>
                  </a:schemeClr>
                </a:solidFill>
              </a:rPr>
              <a:t>Sobel edge detector</a:t>
            </a:r>
          </a:p>
          <a:p>
            <a:r>
              <a:rPr lang="en-US">
                <a:solidFill>
                  <a:srgbClr val="BFBFBF"/>
                </a:solidFill>
              </a:rPr>
              <a:t>Canny edge detector</a:t>
            </a:r>
          </a:p>
          <a:p>
            <a:r>
              <a:rPr lang="en-US">
                <a:solidFill>
                  <a:schemeClr val="bg1">
                    <a:lumMod val="75000"/>
                  </a:schemeClr>
                </a:solidFill>
              </a:rPr>
              <a:t>Hough Transform</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44</a:t>
            </a:fld>
            <a:endParaRPr lang="en-US"/>
          </a:p>
        </p:txBody>
      </p:sp>
    </p:spTree>
    <p:extLst>
      <p:ext uri="{BB962C8B-B14F-4D97-AF65-F5344CB8AC3E}">
        <p14:creationId xmlns:p14="http://schemas.microsoft.com/office/powerpoint/2010/main" val="39984658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Derivatives in 1D</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45</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286000"/>
            <a:ext cx="7696200" cy="1545381"/>
          </a:xfrm>
          <a:prstGeom prst="rect">
            <a:avLst/>
          </a:prstGeom>
        </p:spPr>
      </p:pic>
    </p:spTree>
    <p:extLst>
      <p:ext uri="{BB962C8B-B14F-4D97-AF65-F5344CB8AC3E}">
        <p14:creationId xmlns:p14="http://schemas.microsoft.com/office/powerpoint/2010/main" val="13446680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Derivatives in 1D - example</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46</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675" y="2133600"/>
            <a:ext cx="3416300" cy="3124200"/>
          </a:xfrm>
          <a:prstGeom prst="rect">
            <a:avLst/>
          </a:prstGeom>
        </p:spPr>
      </p:pic>
    </p:spTree>
    <p:extLst>
      <p:ext uri="{BB962C8B-B14F-4D97-AF65-F5344CB8AC3E}">
        <p14:creationId xmlns:p14="http://schemas.microsoft.com/office/powerpoint/2010/main" val="497747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Derivatives in 1D - example</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47</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675" y="2133600"/>
            <a:ext cx="3416300" cy="31242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600" y="2133600"/>
            <a:ext cx="4749800" cy="3098800"/>
          </a:xfrm>
          <a:prstGeom prst="rect">
            <a:avLst/>
          </a:prstGeom>
        </p:spPr>
      </p:pic>
      <p:sp>
        <p:nvSpPr>
          <p:cNvPr id="7" name="Text Box 30"/>
          <p:cNvSpPr txBox="1">
            <a:spLocks noChangeArrowheads="1"/>
          </p:cNvSpPr>
          <p:nvPr/>
        </p:nvSpPr>
        <p:spPr bwMode="auto">
          <a:xfrm>
            <a:off x="6255698" y="6018768"/>
            <a:ext cx="265970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800"/>
              <a:t>Slide credit: </a:t>
            </a:r>
            <a:r>
              <a:rPr lang="en-US" sz="1800" err="1"/>
              <a:t>Dr</a:t>
            </a:r>
            <a:r>
              <a:rPr lang="en-US" sz="1800"/>
              <a:t> Mubarak</a:t>
            </a:r>
          </a:p>
        </p:txBody>
      </p:sp>
    </p:spTree>
    <p:extLst>
      <p:ext uri="{BB962C8B-B14F-4D97-AF65-F5344CB8AC3E}">
        <p14:creationId xmlns:p14="http://schemas.microsoft.com/office/powerpoint/2010/main" val="17237538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Discrete Derivative in 1D</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5775" y="1417638"/>
            <a:ext cx="8229600" cy="1876703"/>
          </a:xfrm>
        </p:spPr>
      </p:pic>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48</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49" y="3200400"/>
            <a:ext cx="6159500" cy="14478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749" y="4770715"/>
            <a:ext cx="6070600" cy="1435100"/>
          </a:xfrm>
          <a:prstGeom prst="rect">
            <a:avLst/>
          </a:prstGeom>
        </p:spPr>
      </p:pic>
    </p:spTree>
    <p:extLst>
      <p:ext uri="{BB962C8B-B14F-4D97-AF65-F5344CB8AC3E}">
        <p14:creationId xmlns:p14="http://schemas.microsoft.com/office/powerpoint/2010/main" val="10943369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Types of Discrete derivative in 1D</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0" y="1431925"/>
            <a:ext cx="5524496" cy="4525963"/>
          </a:xfrm>
        </p:spPr>
      </p:pic>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49</a:t>
            </a:fld>
            <a:endParaRPr lang="en-US"/>
          </a:p>
        </p:txBody>
      </p:sp>
      <p:sp>
        <p:nvSpPr>
          <p:cNvPr id="7" name="TextBox 6"/>
          <p:cNvSpPr txBox="1"/>
          <p:nvPr/>
        </p:nvSpPr>
        <p:spPr>
          <a:xfrm>
            <a:off x="457200" y="1676400"/>
            <a:ext cx="2286000" cy="646331"/>
          </a:xfrm>
          <a:prstGeom prst="rect">
            <a:avLst/>
          </a:prstGeom>
          <a:noFill/>
        </p:spPr>
        <p:txBody>
          <a:bodyPr wrap="square" rtlCol="0">
            <a:spAutoFit/>
          </a:bodyPr>
          <a:lstStyle/>
          <a:p>
            <a:r>
              <a:rPr lang="en-US" sz="3600"/>
              <a:t>Backward</a:t>
            </a:r>
          </a:p>
        </p:txBody>
      </p:sp>
      <p:sp>
        <p:nvSpPr>
          <p:cNvPr id="8" name="TextBox 7"/>
          <p:cNvSpPr txBox="1"/>
          <p:nvPr/>
        </p:nvSpPr>
        <p:spPr>
          <a:xfrm>
            <a:off x="466725" y="3170813"/>
            <a:ext cx="2286000" cy="646331"/>
          </a:xfrm>
          <a:prstGeom prst="rect">
            <a:avLst/>
          </a:prstGeom>
          <a:noFill/>
        </p:spPr>
        <p:txBody>
          <a:bodyPr wrap="square" rtlCol="0">
            <a:spAutoFit/>
          </a:bodyPr>
          <a:lstStyle/>
          <a:p>
            <a:r>
              <a:rPr lang="en-US" sz="3600"/>
              <a:t>Forward</a:t>
            </a:r>
          </a:p>
        </p:txBody>
      </p:sp>
      <p:sp>
        <p:nvSpPr>
          <p:cNvPr id="9" name="TextBox 8"/>
          <p:cNvSpPr txBox="1"/>
          <p:nvPr/>
        </p:nvSpPr>
        <p:spPr>
          <a:xfrm>
            <a:off x="504825" y="4617094"/>
            <a:ext cx="2286000" cy="646331"/>
          </a:xfrm>
          <a:prstGeom prst="rect">
            <a:avLst/>
          </a:prstGeom>
          <a:noFill/>
        </p:spPr>
        <p:txBody>
          <a:bodyPr wrap="square" rtlCol="0">
            <a:spAutoFit/>
          </a:bodyPr>
          <a:lstStyle/>
          <a:p>
            <a:r>
              <a:rPr lang="en-US" sz="3600"/>
              <a:t>Central</a:t>
            </a:r>
          </a:p>
        </p:txBody>
      </p:sp>
    </p:spTree>
    <p:extLst>
      <p:ext uri="{BB962C8B-B14F-4D97-AF65-F5344CB8AC3E}">
        <p14:creationId xmlns:p14="http://schemas.microsoft.com/office/powerpoint/2010/main" val="1168153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a:t>LSI (linear </a:t>
            </a:r>
            <a:r>
              <a:rPr lang="en-US" i="1"/>
              <a:t>shift invariant</a:t>
            </a:r>
            <a:r>
              <a:rPr lang="en-US"/>
              <a:t>) systems</a:t>
            </a:r>
          </a:p>
        </p:txBody>
      </p:sp>
      <p:sp>
        <p:nvSpPr>
          <p:cNvPr id="4" name="Date Placeholder 3"/>
          <p:cNvSpPr>
            <a:spLocks noGrp="1"/>
          </p:cNvSpPr>
          <p:nvPr>
            <p:ph type="dt" sz="half" idx="10"/>
          </p:nvPr>
        </p:nvSpPr>
        <p:spPr/>
        <p:txBody>
          <a:bodyPr/>
          <a:lstStyle/>
          <a:p>
            <a:r>
              <a:rPr lang="en-US"/>
              <a:t>6-Oct-16</a:t>
            </a:r>
          </a:p>
        </p:txBody>
      </p:sp>
      <p:sp>
        <p:nvSpPr>
          <p:cNvPr id="5" name="Slide Number Placeholder 4"/>
          <p:cNvSpPr>
            <a:spLocks noGrp="1"/>
          </p:cNvSpPr>
          <p:nvPr>
            <p:ph type="sldNum" sz="quarter" idx="12"/>
          </p:nvPr>
        </p:nvSpPr>
        <p:spPr/>
        <p:txBody>
          <a:bodyPr/>
          <a:lstStyle/>
          <a:p>
            <a:fld id="{CF7DC490-98B8-074B-BB30-37775A2447EF}" type="slidenum">
              <a:rPr lang="en-US" smtClean="0"/>
              <a:pPr/>
              <a:t>5</a:t>
            </a:fld>
            <a:endParaRPr lang="en-US"/>
          </a:p>
        </p:txBody>
      </p:sp>
      <p:sp>
        <p:nvSpPr>
          <p:cNvPr id="6" name="Content Placeholder 2"/>
          <p:cNvSpPr txBox="1">
            <a:spLocks/>
          </p:cNvSpPr>
          <p:nvPr/>
        </p:nvSpPr>
        <p:spPr>
          <a:xfrm>
            <a:off x="457200" y="1447800"/>
            <a:ext cx="8305800" cy="4525963"/>
          </a:xfrm>
          <a:prstGeom prst="rect">
            <a:avLst/>
          </a:prstGeom>
        </p:spPr>
        <p:txBody>
          <a:bodyPr vert="horz" lIns="91440" tIns="45720" rIns="91440" bIns="45720" rtlCol="0">
            <a:noAutofit/>
          </a:bodyPr>
          <a:lstStyle/>
          <a:p>
            <a:r>
              <a:rPr lang="en-US" sz="3200" b="1"/>
              <a:t>Impulse response</a:t>
            </a:r>
          </a:p>
          <a:p>
            <a:endParaRPr lang="en-US" sz="3200" b="1" i="1"/>
          </a:p>
          <a:p>
            <a:endParaRPr lang="en-US" sz="3200" b="1" i="1"/>
          </a:p>
          <a:p>
            <a:endParaRPr lang="en-US" sz="3200" b="1" i="1"/>
          </a:p>
          <a:p>
            <a:endParaRPr lang="en-US" sz="3200" b="1" i="1"/>
          </a:p>
          <a:p>
            <a:endParaRPr lang="en-US" sz="3200" b="1" i="1"/>
          </a:p>
          <a:p>
            <a:endParaRPr lang="en-US" sz="3200" b="1" i="1"/>
          </a:p>
          <a:p>
            <a:endParaRPr lang="en-US" sz="3600" i="1"/>
          </a:p>
          <a:p>
            <a:endParaRPr kumimoji="0" lang="en-US" sz="3600" i="1" u="none" strike="noStrike" kern="1200" cap="none" spc="0" normalizeH="0" baseline="0" noProof="0">
              <a:ln>
                <a:noFill/>
              </a:ln>
              <a:solidFill>
                <a:schemeClr val="tx1"/>
              </a:solidFill>
              <a:effectLst/>
              <a:uLnTx/>
              <a:uFillTx/>
              <a:latin typeface="+mn-lt"/>
              <a:ea typeface="+mn-ea"/>
              <a:cs typeface="+mn-cs"/>
            </a:endParaRPr>
          </a:p>
          <a:p>
            <a:endParaRPr lang="en-US" sz="3600" i="1"/>
          </a:p>
          <a:p>
            <a:endParaRPr kumimoji="0" lang="en-US" sz="800" i="1" u="none" strike="noStrike" kern="1200" cap="none" spc="0" normalizeH="0" baseline="0" noProof="0">
              <a:ln>
                <a:noFill/>
              </a:ln>
              <a:solidFill>
                <a:schemeClr val="tx1"/>
              </a:solidFill>
              <a:effectLst/>
              <a:uLnTx/>
              <a:uFillTx/>
              <a:latin typeface="+mn-lt"/>
              <a:ea typeface="+mn-ea"/>
              <a:cs typeface="+mn-cs"/>
            </a:endParaRPr>
          </a:p>
        </p:txBody>
      </p:sp>
      <p:pic>
        <p:nvPicPr>
          <p:cNvPr id="7" name="Picture 2"/>
          <p:cNvPicPr>
            <a:picLocks noChangeAspect="1" noChangeArrowheads="1"/>
          </p:cNvPicPr>
          <p:nvPr/>
        </p:nvPicPr>
        <p:blipFill>
          <a:blip r:embed="rId3" cstate="print"/>
          <a:srcRect/>
          <a:stretch>
            <a:fillRect/>
          </a:stretch>
        </p:blipFill>
        <p:spPr bwMode="auto">
          <a:xfrm>
            <a:off x="1828800" y="2209800"/>
            <a:ext cx="4857750" cy="952500"/>
          </a:xfrm>
          <a:prstGeom prst="rect">
            <a:avLst/>
          </a:prstGeom>
          <a:noFill/>
          <a:ln w="9525">
            <a:noFill/>
            <a:miter lim="800000"/>
            <a:headEnd/>
            <a:tailEnd/>
          </a:ln>
        </p:spPr>
      </p:pic>
      <p:pic>
        <p:nvPicPr>
          <p:cNvPr id="8" name="Picture 4"/>
          <p:cNvPicPr>
            <a:picLocks noChangeAspect="1" noChangeArrowheads="1"/>
          </p:cNvPicPr>
          <p:nvPr/>
        </p:nvPicPr>
        <p:blipFill>
          <a:blip r:embed="rId4" cstate="print"/>
          <a:srcRect/>
          <a:stretch>
            <a:fillRect/>
          </a:stretch>
        </p:blipFill>
        <p:spPr bwMode="auto">
          <a:xfrm>
            <a:off x="228600" y="3505200"/>
            <a:ext cx="8572500" cy="895350"/>
          </a:xfrm>
          <a:prstGeom prst="rect">
            <a:avLst/>
          </a:prstGeom>
          <a:noFill/>
          <a:ln w="9525">
            <a:noFill/>
            <a:miter lim="800000"/>
            <a:headEnd/>
            <a:tailEnd/>
          </a:ln>
        </p:spPr>
      </p:pic>
    </p:spTree>
    <p:extLst>
      <p:ext uri="{BB962C8B-B14F-4D97-AF65-F5344CB8AC3E}">
        <p14:creationId xmlns:p14="http://schemas.microsoft.com/office/powerpoint/2010/main" val="1210375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20788"/>
          <a:stretch/>
        </p:blipFill>
        <p:spPr>
          <a:xfrm>
            <a:off x="1524000" y="2133600"/>
            <a:ext cx="3683787" cy="3810000"/>
          </a:xfrm>
          <a:prstGeom prst="rect">
            <a:avLst/>
          </a:prstGeom>
        </p:spPr>
      </p:pic>
      <p:sp>
        <p:nvSpPr>
          <p:cNvPr id="2" name="Title 1"/>
          <p:cNvSpPr>
            <a:spLocks noGrp="1"/>
          </p:cNvSpPr>
          <p:nvPr>
            <p:ph type="title"/>
          </p:nvPr>
        </p:nvSpPr>
        <p:spPr/>
        <p:txBody>
          <a:bodyPr/>
          <a:lstStyle/>
          <a:p>
            <a:r>
              <a:rPr lang="en-US"/>
              <a:t>1D discrete derivate filters</a:t>
            </a:r>
          </a:p>
        </p:txBody>
      </p:sp>
      <p:sp>
        <p:nvSpPr>
          <p:cNvPr id="3" name="Content Placeholder 2"/>
          <p:cNvSpPr>
            <a:spLocks noGrp="1"/>
          </p:cNvSpPr>
          <p:nvPr>
            <p:ph idx="1"/>
          </p:nvPr>
        </p:nvSpPr>
        <p:spPr/>
        <p:txBody>
          <a:bodyPr>
            <a:normAutofit/>
          </a:bodyPr>
          <a:lstStyle/>
          <a:p>
            <a:r>
              <a:rPr lang="en-US" sz="3600"/>
              <a:t>Backward filter:                       [0      1      -1]</a:t>
            </a:r>
          </a:p>
          <a:p>
            <a:endParaRPr lang="en-US" sz="3600"/>
          </a:p>
          <a:p>
            <a:r>
              <a:rPr lang="en-US" sz="3600"/>
              <a:t>Forward:                                   [-1      1      0]</a:t>
            </a:r>
          </a:p>
          <a:p>
            <a:endParaRPr lang="en-US" sz="3600"/>
          </a:p>
          <a:p>
            <a:r>
              <a:rPr lang="en-US" sz="3600"/>
              <a:t>Central:                                     [ 1      0     -1]</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50</a:t>
            </a:fld>
            <a:endParaRPr lang="en-US"/>
          </a:p>
        </p:txBody>
      </p:sp>
    </p:spTree>
    <p:extLst>
      <p:ext uri="{BB962C8B-B14F-4D97-AF65-F5344CB8AC3E}">
        <p14:creationId xmlns:p14="http://schemas.microsoft.com/office/powerpoint/2010/main" val="12453411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20788" b="72000"/>
          <a:stretch/>
        </p:blipFill>
        <p:spPr>
          <a:xfrm>
            <a:off x="1524000" y="2133600"/>
            <a:ext cx="3683787" cy="1066800"/>
          </a:xfrm>
          <a:prstGeom prst="rect">
            <a:avLst/>
          </a:prstGeom>
        </p:spPr>
      </p:pic>
      <p:sp>
        <p:nvSpPr>
          <p:cNvPr id="2" name="Title 1"/>
          <p:cNvSpPr>
            <a:spLocks noGrp="1"/>
          </p:cNvSpPr>
          <p:nvPr>
            <p:ph type="title"/>
          </p:nvPr>
        </p:nvSpPr>
        <p:spPr/>
        <p:txBody>
          <a:bodyPr/>
          <a:lstStyle/>
          <a:p>
            <a:r>
              <a:rPr lang="en-US"/>
              <a:t>1D discrete derivate filters</a:t>
            </a:r>
          </a:p>
        </p:txBody>
      </p:sp>
      <p:sp>
        <p:nvSpPr>
          <p:cNvPr id="3" name="Content Placeholder 2"/>
          <p:cNvSpPr>
            <a:spLocks noGrp="1"/>
          </p:cNvSpPr>
          <p:nvPr>
            <p:ph idx="1"/>
          </p:nvPr>
        </p:nvSpPr>
        <p:spPr/>
        <p:txBody>
          <a:bodyPr>
            <a:normAutofit/>
          </a:bodyPr>
          <a:lstStyle/>
          <a:p>
            <a:r>
              <a:rPr lang="en-US" sz="3600"/>
              <a:t>Backward filter:                       [0      1      -1]</a:t>
            </a:r>
          </a:p>
          <a:p>
            <a:endParaRPr lang="en-US" sz="3600"/>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51</a:t>
            </a:fld>
            <a:endParaRPr lang="en-US"/>
          </a:p>
        </p:txBody>
      </p:sp>
    </p:spTree>
    <p:extLst>
      <p:ext uri="{BB962C8B-B14F-4D97-AF65-F5344CB8AC3E}">
        <p14:creationId xmlns:p14="http://schemas.microsoft.com/office/powerpoint/2010/main" val="9598466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20788" b="40000"/>
          <a:stretch/>
        </p:blipFill>
        <p:spPr>
          <a:xfrm>
            <a:off x="1524000" y="2133600"/>
            <a:ext cx="3683787" cy="2286000"/>
          </a:xfrm>
          <a:prstGeom prst="rect">
            <a:avLst/>
          </a:prstGeom>
        </p:spPr>
      </p:pic>
      <p:sp>
        <p:nvSpPr>
          <p:cNvPr id="2" name="Title 1"/>
          <p:cNvSpPr>
            <a:spLocks noGrp="1"/>
          </p:cNvSpPr>
          <p:nvPr>
            <p:ph type="title"/>
          </p:nvPr>
        </p:nvSpPr>
        <p:spPr/>
        <p:txBody>
          <a:bodyPr/>
          <a:lstStyle/>
          <a:p>
            <a:r>
              <a:rPr lang="en-US"/>
              <a:t>1D discrete derivate filters</a:t>
            </a:r>
          </a:p>
        </p:txBody>
      </p:sp>
      <p:sp>
        <p:nvSpPr>
          <p:cNvPr id="3" name="Content Placeholder 2"/>
          <p:cNvSpPr>
            <a:spLocks noGrp="1"/>
          </p:cNvSpPr>
          <p:nvPr>
            <p:ph idx="1"/>
          </p:nvPr>
        </p:nvSpPr>
        <p:spPr/>
        <p:txBody>
          <a:bodyPr>
            <a:normAutofit/>
          </a:bodyPr>
          <a:lstStyle/>
          <a:p>
            <a:r>
              <a:rPr lang="en-US" sz="3600"/>
              <a:t>Backward filter:                       [0      1      -1]</a:t>
            </a:r>
          </a:p>
          <a:p>
            <a:endParaRPr lang="en-US" sz="3600"/>
          </a:p>
          <a:p>
            <a:r>
              <a:rPr lang="en-US" sz="3600"/>
              <a:t>Forward:                                   [-1      1      0]</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52</a:t>
            </a:fld>
            <a:endParaRPr lang="en-US"/>
          </a:p>
        </p:txBody>
      </p:sp>
    </p:spTree>
    <p:extLst>
      <p:ext uri="{BB962C8B-B14F-4D97-AF65-F5344CB8AC3E}">
        <p14:creationId xmlns:p14="http://schemas.microsoft.com/office/powerpoint/2010/main" val="19660677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1D discrete derivate example</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362200"/>
            <a:ext cx="8229600" cy="1404487"/>
          </a:xfrm>
        </p:spPr>
      </p:pic>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53</a:t>
            </a:fld>
            <a:endParaRPr lang="en-US"/>
          </a:p>
        </p:txBody>
      </p:sp>
    </p:spTree>
    <p:extLst>
      <p:ext uri="{BB962C8B-B14F-4D97-AF65-F5344CB8AC3E}">
        <p14:creationId xmlns:p14="http://schemas.microsoft.com/office/powerpoint/2010/main" val="19970827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Discrete derivate in 2D</a:t>
            </a:r>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b="83644"/>
          <a:stretch/>
        </p:blipFill>
        <p:spPr>
          <a:xfrm>
            <a:off x="1219200" y="1492987"/>
            <a:ext cx="7144920" cy="793013"/>
          </a:xfrm>
        </p:spPr>
      </p:pic>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54</a:t>
            </a:fld>
            <a:endParaRPr lang="en-US"/>
          </a:p>
        </p:txBody>
      </p:sp>
    </p:spTree>
    <p:extLst>
      <p:ext uri="{BB962C8B-B14F-4D97-AF65-F5344CB8AC3E}">
        <p14:creationId xmlns:p14="http://schemas.microsoft.com/office/powerpoint/2010/main" val="9574608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Discrete derivate in 2D</a:t>
            </a:r>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t="-2" b="42783"/>
          <a:stretch/>
        </p:blipFill>
        <p:spPr>
          <a:xfrm>
            <a:off x="1219200" y="1492987"/>
            <a:ext cx="7144920" cy="2774213"/>
          </a:xfrm>
        </p:spPr>
      </p:pic>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55</a:t>
            </a:fld>
            <a:endParaRPr lang="en-US"/>
          </a:p>
        </p:txBody>
      </p:sp>
    </p:spTree>
    <p:extLst>
      <p:ext uri="{BB962C8B-B14F-4D97-AF65-F5344CB8AC3E}">
        <p14:creationId xmlns:p14="http://schemas.microsoft.com/office/powerpoint/2010/main" val="17727079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Discrete derivate in 2D</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200" y="1492987"/>
            <a:ext cx="7144920" cy="4848339"/>
          </a:xfrm>
        </p:spPr>
      </p:pic>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56</a:t>
            </a:fld>
            <a:endParaRPr lang="en-US"/>
          </a:p>
        </p:txBody>
      </p:sp>
      <p:sp>
        <p:nvSpPr>
          <p:cNvPr id="3" name="Rectangle 2"/>
          <p:cNvSpPr/>
          <p:nvPr/>
        </p:nvSpPr>
        <p:spPr>
          <a:xfrm>
            <a:off x="4191000" y="5257800"/>
            <a:ext cx="1981200" cy="990600"/>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27" descr="Edittex"/>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4191000" y="5410200"/>
            <a:ext cx="3005084"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182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filters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3059329"/>
            <a:ext cx="2298700" cy="1968500"/>
          </a:xfrm>
        </p:spPr>
      </p:pic>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57</a:t>
            </a:fld>
            <a:endParaRPr lang="en-US"/>
          </a:p>
        </p:txBody>
      </p:sp>
      <p:sp>
        <p:nvSpPr>
          <p:cNvPr id="8" name="TextBox 7"/>
          <p:cNvSpPr txBox="1"/>
          <p:nvPr/>
        </p:nvSpPr>
        <p:spPr>
          <a:xfrm>
            <a:off x="685800" y="1915318"/>
            <a:ext cx="7772400" cy="646331"/>
          </a:xfrm>
          <a:prstGeom prst="rect">
            <a:avLst/>
          </a:prstGeom>
          <a:noFill/>
        </p:spPr>
        <p:txBody>
          <a:bodyPr wrap="square" rtlCol="0">
            <a:spAutoFit/>
          </a:bodyPr>
          <a:lstStyle/>
          <a:p>
            <a:r>
              <a:rPr lang="en-US" sz="3600"/>
              <a:t>What does this filter do?</a:t>
            </a:r>
          </a:p>
        </p:txBody>
      </p:sp>
    </p:spTree>
    <p:extLst>
      <p:ext uri="{BB962C8B-B14F-4D97-AF65-F5344CB8AC3E}">
        <p14:creationId xmlns:p14="http://schemas.microsoft.com/office/powerpoint/2010/main" val="7518791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filters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3059329"/>
            <a:ext cx="2298700" cy="1968500"/>
          </a:xfrm>
        </p:spPr>
      </p:pic>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58</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021229"/>
            <a:ext cx="2768600" cy="2044700"/>
          </a:xfrm>
          <a:prstGeom prst="rect">
            <a:avLst/>
          </a:prstGeom>
        </p:spPr>
      </p:pic>
      <p:sp>
        <p:nvSpPr>
          <p:cNvPr id="8" name="TextBox 7"/>
          <p:cNvSpPr txBox="1"/>
          <p:nvPr/>
        </p:nvSpPr>
        <p:spPr>
          <a:xfrm>
            <a:off x="685800" y="1915318"/>
            <a:ext cx="7772400" cy="646331"/>
          </a:xfrm>
          <a:prstGeom prst="rect">
            <a:avLst/>
          </a:prstGeom>
          <a:noFill/>
        </p:spPr>
        <p:txBody>
          <a:bodyPr wrap="square" rtlCol="0">
            <a:spAutoFit/>
          </a:bodyPr>
          <a:lstStyle/>
          <a:p>
            <a:pPr algn="r"/>
            <a:r>
              <a:rPr lang="en-US" sz="3600"/>
              <a:t>What about this filter?</a:t>
            </a:r>
          </a:p>
        </p:txBody>
      </p:sp>
    </p:spTree>
    <p:extLst>
      <p:ext uri="{BB962C8B-B14F-4D97-AF65-F5344CB8AC3E}">
        <p14:creationId xmlns:p14="http://schemas.microsoft.com/office/powerpoint/2010/main" val="14591470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 example</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59</a:t>
            </a:fld>
            <a:endParaRPr lang="en-US"/>
          </a:p>
        </p:txBody>
      </p:sp>
      <p:pic>
        <p:nvPicPr>
          <p:cNvPr id="8"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387" y="2209800"/>
            <a:ext cx="5067300" cy="3517900"/>
          </a:xfrm>
          <a:prstGeom prst="rect">
            <a:avLst/>
          </a:prstGeom>
        </p:spPr>
      </p:pic>
    </p:spTree>
    <p:extLst>
      <p:ext uri="{BB962C8B-B14F-4D97-AF65-F5344CB8AC3E}">
        <p14:creationId xmlns:p14="http://schemas.microsoft.com/office/powerpoint/2010/main" val="1305448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Why are convolutions flipped?</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74562" y="1295400"/>
                <a:ext cx="8229600" cy="4525963"/>
              </a:xfrm>
            </p:spPr>
            <p:txBody>
              <a:bodyPr>
                <a:normAutofit fontScale="925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b="0">
                    <a:latin typeface="Cambria Math" charset="0"/>
                  </a:rPr>
                  <a:t>Let’s first represent f[0,0] as a sum of deltas:</a:t>
                </a:r>
              </a:p>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US" b="0" i="1" smtClean="0">
                          <a:latin typeface="Cambria Math" charset="0"/>
                        </a:rPr>
                        <m:t>𝑓</m:t>
                      </m:r>
                      <m:d>
                        <m:dPr>
                          <m:begChr m:val="["/>
                          <m:endChr m:val="]"/>
                          <m:ctrlPr>
                            <a:rPr lang="en-US" b="0" i="1" smtClean="0">
                              <a:latin typeface="Cambria Math" charset="0"/>
                            </a:rPr>
                          </m:ctrlPr>
                        </m:dPr>
                        <m:e>
                          <m:r>
                            <a:rPr lang="en-US" b="0" i="1" smtClean="0">
                              <a:latin typeface="Cambria Math" charset="0"/>
                            </a:rPr>
                            <m:t>0,0</m:t>
                          </m:r>
                        </m:e>
                      </m:d>
                      <m:r>
                        <a:rPr lang="en-US" b="0" i="1" smtClean="0">
                          <a:latin typeface="Cambria Math" charset="0"/>
                        </a:rPr>
                        <m:t>=</m:t>
                      </m:r>
                      <m:r>
                        <a:rPr lang="en-US" b="0" i="1" smtClean="0">
                          <a:latin typeface="Cambria Math" charset="0"/>
                        </a:rPr>
                        <m:t>𝑓</m:t>
                      </m:r>
                      <m:d>
                        <m:dPr>
                          <m:begChr m:val="["/>
                          <m:endChr m:val="]"/>
                          <m:ctrlPr>
                            <a:rPr lang="en-US" b="0" i="1" smtClean="0">
                              <a:latin typeface="Cambria Math" charset="0"/>
                            </a:rPr>
                          </m:ctrlPr>
                        </m:dPr>
                        <m:e>
                          <m:r>
                            <a:rPr lang="en-US" b="0" i="1" smtClean="0">
                              <a:latin typeface="Cambria Math" charset="0"/>
                            </a:rPr>
                            <m:t>0,0</m:t>
                          </m:r>
                        </m:e>
                      </m:d>
                      <m:r>
                        <a:rPr lang="en-US" i="1">
                          <a:latin typeface="Cambria Math" charset="0"/>
                          <a:ea typeface="Cambria Math" charset="0"/>
                          <a:cs typeface="Cambria Math" charset="0"/>
                        </a:rPr>
                        <m:t>×</m:t>
                      </m:r>
                      <m:r>
                        <a:rPr lang="en-US" b="0" i="1" smtClean="0">
                          <a:latin typeface="Cambria Math" charset="0"/>
                        </a:rPr>
                        <m:t>1</m:t>
                      </m:r>
                    </m:oMath>
                  </m:oMathPara>
                </a14:m>
                <a:endParaRPr lang="en-US" b="0"/>
              </a:p>
              <a:p>
                <a:pPr marL="0" indent="0" defTabSz="914400">
                  <a:spcBef>
                    <a:spcPts val="0"/>
                  </a:spcBef>
                  <a:buNone/>
                </a:pPr>
                <a14:m>
                  <m:oMathPara xmlns:m="http://schemas.openxmlformats.org/officeDocument/2006/math">
                    <m:oMathParaPr>
                      <m:jc m:val="left"/>
                    </m:oMathParaPr>
                    <m:oMath xmlns:m="http://schemas.openxmlformats.org/officeDocument/2006/math">
                      <m:r>
                        <a:rPr lang="en-US" b="0" i="1" smtClean="0">
                          <a:latin typeface="Cambria Math" charset="0"/>
                        </a:rPr>
                        <m:t>             =</m:t>
                      </m:r>
                      <m:r>
                        <a:rPr lang="en-US" b="0" i="1" smtClean="0">
                          <a:latin typeface="Cambria Math" charset="0"/>
                        </a:rPr>
                        <m:t>𝑓</m:t>
                      </m:r>
                      <m:r>
                        <a:rPr lang="en-US" b="0" i="1" smtClean="0">
                          <a:latin typeface="Cambria Math" charset="0"/>
                        </a:rPr>
                        <m:t>[0,0]×</m:t>
                      </m:r>
                      <m:r>
                        <a:rPr lang="en-US" i="1" smtClean="0">
                          <a:latin typeface="Cambria Math" charset="0"/>
                        </a:rPr>
                        <m:t>𝛿</m:t>
                      </m:r>
                      <m:r>
                        <a:rPr lang="en-US" b="0" i="1" smtClean="0">
                          <a:latin typeface="Cambria Math" charset="0"/>
                        </a:rPr>
                        <m:t>[0,0]</m:t>
                      </m:r>
                    </m:oMath>
                  </m:oMathPara>
                </a14:m>
                <a:endParaRPr lang="en-US"/>
              </a:p>
              <a:p>
                <a:pPr marL="0" lvl="0" indent="0" defTabSz="914400">
                  <a:spcBef>
                    <a:spcPts val="0"/>
                  </a:spcBef>
                  <a:buNone/>
                </a:pPr>
                <a14:m>
                  <m:oMathPara xmlns:m="http://schemas.openxmlformats.org/officeDocument/2006/math">
                    <m:oMathParaPr>
                      <m:jc m:val="left"/>
                    </m:oMathParaPr>
                    <m:oMath xmlns:m="http://schemas.openxmlformats.org/officeDocument/2006/math">
                      <m:r>
                        <a:rPr lang="en-US" b="0" i="1" smtClean="0">
                          <a:latin typeface="Cambria Math" charset="0"/>
                        </a:rPr>
                        <m:t>            </m:t>
                      </m:r>
                      <m:r>
                        <a:rPr lang="en-US" i="1">
                          <a:latin typeface="Cambria Math" charset="0"/>
                        </a:rPr>
                        <m:t> =</m:t>
                      </m:r>
                      <m:nary>
                        <m:naryPr>
                          <m:chr m:val="∑"/>
                          <m:ctrlPr>
                            <a:rPr lang="is-IS" i="1">
                              <a:latin typeface="Cambria Math" charset="0"/>
                            </a:rPr>
                          </m:ctrlPr>
                        </m:naryPr>
                        <m:sub>
                          <m:r>
                            <m:rPr>
                              <m:brk m:alnAt="23"/>
                            </m:rPr>
                            <a:rPr lang="en-US" b="0" i="1" smtClean="0">
                              <a:latin typeface="Cambria Math" charset="0"/>
                            </a:rPr>
                            <m:t>𝑘</m:t>
                          </m:r>
                          <m:r>
                            <a:rPr lang="en-US" b="0" i="1" smtClean="0">
                              <a:latin typeface="Cambria Math" charset="0"/>
                            </a:rPr>
                            <m:t>=−∞</m:t>
                          </m:r>
                        </m:sub>
                        <m:sup>
                          <m:r>
                            <a:rPr lang="is-IS" i="1" smtClean="0">
                              <a:latin typeface="Cambria Math" charset="0"/>
                              <a:ea typeface="Cambria Math" charset="0"/>
                              <a:cs typeface="Cambria Math" charset="0"/>
                            </a:rPr>
                            <m:t>∞</m:t>
                          </m:r>
                        </m:sup>
                        <m:e>
                          <m:nary>
                            <m:naryPr>
                              <m:chr m:val="∑"/>
                              <m:ctrlPr>
                                <a:rPr lang="is-IS" i="1" smtClean="0">
                                  <a:latin typeface="Cambria Math" charset="0"/>
                                </a:rPr>
                              </m:ctrlPr>
                            </m:naryPr>
                            <m:sub>
                              <m:r>
                                <m:rPr>
                                  <m:brk m:alnAt="23"/>
                                </m:rPr>
                                <a:rPr lang="en-US" b="0" i="1" smtClean="0">
                                  <a:latin typeface="Cambria Math" charset="0"/>
                                </a:rPr>
                                <m:t>𝑙</m:t>
                              </m:r>
                              <m:r>
                                <a:rPr lang="en-US" b="0" i="1" smtClean="0">
                                  <a:latin typeface="Cambria Math" charset="0"/>
                                </a:rPr>
                                <m:t>=−∞</m:t>
                              </m:r>
                            </m:sub>
                            <m:sup>
                              <m:r>
                                <a:rPr lang="is-IS" i="1" smtClean="0">
                                  <a:latin typeface="Cambria Math" charset="0"/>
                                  <a:ea typeface="Cambria Math" charset="0"/>
                                  <a:cs typeface="Cambria Math" charset="0"/>
                                </a:rPr>
                                <m:t>∞</m:t>
                              </m:r>
                            </m:sup>
                            <m:e>
                              <m:r>
                                <a:rPr lang="en-US" i="1">
                                  <a:latin typeface="Cambria Math" charset="0"/>
                                </a:rPr>
                                <m:t>𝑓</m:t>
                              </m:r>
                              <m:r>
                                <a:rPr lang="en-US" i="1">
                                  <a:latin typeface="Cambria Math" charset="0"/>
                                </a:rPr>
                                <m:t>[</m:t>
                              </m:r>
                              <m:r>
                                <a:rPr lang="en-US" b="0" i="1" smtClean="0">
                                  <a:latin typeface="Cambria Math" charset="0"/>
                                </a:rPr>
                                <m:t>𝑘</m:t>
                              </m:r>
                              <m:r>
                                <a:rPr lang="en-US" i="1">
                                  <a:latin typeface="Cambria Math" charset="0"/>
                                </a:rPr>
                                <m:t>,</m:t>
                              </m:r>
                              <m:r>
                                <a:rPr lang="en-US" b="0" i="1" smtClean="0">
                                  <a:latin typeface="Cambria Math" charset="0"/>
                                </a:rPr>
                                <m:t>𝑙</m:t>
                              </m:r>
                              <m:r>
                                <a:rPr lang="en-US" i="1">
                                  <a:latin typeface="Cambria Math" charset="0"/>
                                </a:rPr>
                                <m:t>]×</m:t>
                              </m:r>
                              <m:r>
                                <a:rPr lang="en-US" i="1">
                                  <a:latin typeface="Cambria Math" charset="0"/>
                                </a:rPr>
                                <m:t>𝛿</m:t>
                              </m:r>
                              <m:d>
                                <m:dPr>
                                  <m:begChr m:val="["/>
                                  <m:endChr m:val="]"/>
                                  <m:ctrlPr>
                                    <a:rPr lang="en-US" i="1">
                                      <a:latin typeface="Cambria Math" charset="0"/>
                                    </a:rPr>
                                  </m:ctrlPr>
                                </m:dPr>
                                <m:e>
                                  <m:r>
                                    <a:rPr lang="en-US" b="0" i="1" smtClean="0">
                                      <a:latin typeface="Cambria Math" charset="0"/>
                                    </a:rPr>
                                    <m:t>𝑘</m:t>
                                  </m:r>
                                  <m:r>
                                    <a:rPr lang="en-US" i="1">
                                      <a:latin typeface="Cambria Math" charset="0"/>
                                    </a:rPr>
                                    <m:t>,</m:t>
                                  </m:r>
                                  <m:r>
                                    <a:rPr lang="en-US" b="0" i="1" smtClean="0">
                                      <a:latin typeface="Cambria Math" charset="0"/>
                                    </a:rPr>
                                    <m:t>𝑙</m:t>
                                  </m:r>
                                </m:e>
                              </m:d>
                            </m:e>
                          </m:nary>
                        </m:e>
                      </m:nary>
                    </m:oMath>
                  </m:oMathPara>
                </a14:m>
                <a:endParaRPr lang="en-US"/>
              </a:p>
              <a:p>
                <a:pPr marL="0" lvl="0" indent="0" defTabSz="914400">
                  <a:spcBef>
                    <a:spcPts val="0"/>
                  </a:spcBef>
                  <a:buNone/>
                </a:pPr>
                <a:r>
                  <a:rPr lang="en-US"/>
                  <a:t>Or</a:t>
                </a:r>
              </a:p>
              <a:p>
                <a:pPr marL="0" lvl="0" indent="0" defTabSz="914400">
                  <a:spcBef>
                    <a:spcPts val="0"/>
                  </a:spcBef>
                  <a:buNone/>
                </a:pPr>
                <a14:m>
                  <m:oMathPara xmlns:m="http://schemas.openxmlformats.org/officeDocument/2006/math">
                    <m:oMathParaPr>
                      <m:jc m:val="left"/>
                    </m:oMathParaPr>
                    <m:oMath xmlns:m="http://schemas.openxmlformats.org/officeDocument/2006/math">
                      <m:r>
                        <a:rPr lang="en-US" i="1">
                          <a:latin typeface="Cambria Math" charset="0"/>
                        </a:rPr>
                        <m:t> </m:t>
                      </m:r>
                      <m:r>
                        <a:rPr lang="en-US" b="0" i="1" smtClean="0">
                          <a:latin typeface="Cambria Math" charset="0"/>
                        </a:rPr>
                        <m:t>            </m:t>
                      </m:r>
                      <m:r>
                        <a:rPr lang="en-US" i="1">
                          <a:latin typeface="Cambria Math" charset="0"/>
                        </a:rPr>
                        <m:t>=</m:t>
                      </m:r>
                      <m:nary>
                        <m:naryPr>
                          <m:chr m:val="∑"/>
                          <m:ctrlPr>
                            <a:rPr lang="is-IS" i="1">
                              <a:latin typeface="Cambria Math" charset="0"/>
                            </a:rPr>
                          </m:ctrlPr>
                        </m:naryPr>
                        <m:sub>
                          <m:r>
                            <m:rPr>
                              <m:brk m:alnAt="23"/>
                            </m:rPr>
                            <a:rPr lang="en-US" i="1">
                              <a:latin typeface="Cambria Math" charset="0"/>
                            </a:rPr>
                            <m:t>𝑘</m:t>
                          </m:r>
                          <m:r>
                            <a:rPr lang="en-US" i="1">
                              <a:latin typeface="Cambria Math" charset="0"/>
                            </a:rPr>
                            <m:t>=−∞</m:t>
                          </m:r>
                        </m:sub>
                        <m:sup>
                          <m:r>
                            <a:rPr lang="is-IS" i="1">
                              <a:latin typeface="Cambria Math" charset="0"/>
                              <a:ea typeface="Cambria Math" charset="0"/>
                              <a:cs typeface="Cambria Math" charset="0"/>
                            </a:rPr>
                            <m:t>∞</m:t>
                          </m:r>
                        </m:sup>
                        <m:e>
                          <m:nary>
                            <m:naryPr>
                              <m:chr m:val="∑"/>
                              <m:ctrlPr>
                                <a:rPr lang="is-IS" i="1">
                                  <a:latin typeface="Cambria Math" charset="0"/>
                                </a:rPr>
                              </m:ctrlPr>
                            </m:naryPr>
                            <m:sub>
                              <m:r>
                                <m:rPr>
                                  <m:brk m:alnAt="23"/>
                                </m:rPr>
                                <a:rPr lang="en-US" i="1">
                                  <a:latin typeface="Cambria Math" charset="0"/>
                                </a:rPr>
                                <m:t>𝑙</m:t>
                              </m:r>
                              <m:r>
                                <a:rPr lang="en-US" i="1">
                                  <a:latin typeface="Cambria Math" charset="0"/>
                                </a:rPr>
                                <m:t>=−∞</m:t>
                              </m:r>
                            </m:sub>
                            <m:sup>
                              <m:r>
                                <a:rPr lang="is-IS" i="1">
                                  <a:latin typeface="Cambria Math" charset="0"/>
                                  <a:ea typeface="Cambria Math" charset="0"/>
                                  <a:cs typeface="Cambria Math" charset="0"/>
                                </a:rPr>
                                <m:t>∞</m:t>
                              </m:r>
                            </m:sup>
                            <m:e>
                              <m:r>
                                <a:rPr lang="en-US" i="1">
                                  <a:latin typeface="Cambria Math" charset="0"/>
                                </a:rPr>
                                <m:t>𝑓</m:t>
                              </m:r>
                              <m:r>
                                <a:rPr lang="en-US" i="1">
                                  <a:latin typeface="Cambria Math" charset="0"/>
                                </a:rPr>
                                <m:t>[</m:t>
                              </m:r>
                              <m:r>
                                <a:rPr lang="en-US" i="1">
                                  <a:latin typeface="Cambria Math" charset="0"/>
                                </a:rPr>
                                <m:t>𝑘</m:t>
                              </m:r>
                              <m:r>
                                <a:rPr lang="en-US" i="1">
                                  <a:latin typeface="Cambria Math" charset="0"/>
                                </a:rPr>
                                <m:t>,</m:t>
                              </m:r>
                              <m:r>
                                <a:rPr lang="en-US" i="1">
                                  <a:latin typeface="Cambria Math" charset="0"/>
                                </a:rPr>
                                <m:t>𝑙</m:t>
                              </m:r>
                              <m:r>
                                <a:rPr lang="en-US" i="1">
                                  <a:latin typeface="Cambria Math" charset="0"/>
                                </a:rPr>
                                <m:t>]×</m:t>
                              </m:r>
                              <m:r>
                                <a:rPr lang="en-US" i="1">
                                  <a:latin typeface="Cambria Math" charset="0"/>
                                </a:rPr>
                                <m:t>𝛿</m:t>
                              </m:r>
                              <m:d>
                                <m:dPr>
                                  <m:begChr m:val="["/>
                                  <m:endChr m:val="]"/>
                                  <m:ctrlPr>
                                    <a:rPr lang="en-US" i="1">
                                      <a:latin typeface="Cambria Math" charset="0"/>
                                    </a:rPr>
                                  </m:ctrlPr>
                                </m:dPr>
                                <m:e>
                                  <m:r>
                                    <a:rPr lang="en-US" b="0" i="1" smtClean="0">
                                      <a:latin typeface="Cambria Math" charset="0"/>
                                    </a:rPr>
                                    <m:t>−</m:t>
                                  </m:r>
                                  <m:r>
                                    <a:rPr lang="en-US" i="1">
                                      <a:latin typeface="Cambria Math" charset="0"/>
                                    </a:rPr>
                                    <m:t>𝑘</m:t>
                                  </m:r>
                                  <m:r>
                                    <a:rPr lang="en-US" i="1">
                                      <a:latin typeface="Cambria Math" charset="0"/>
                                    </a:rPr>
                                    <m:t>,−</m:t>
                                  </m:r>
                                  <m:r>
                                    <a:rPr lang="en-US" i="1">
                                      <a:latin typeface="Cambria Math" charset="0"/>
                                    </a:rPr>
                                    <m:t>𝑙</m:t>
                                  </m:r>
                                </m:e>
                              </m:d>
                            </m:e>
                          </m:nary>
                        </m:e>
                      </m:nary>
                    </m:oMath>
                  </m:oMathPara>
                </a14:m>
                <a:endParaRPr lang="en-US"/>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74562" y="1295400"/>
                <a:ext cx="8229600" cy="4525963"/>
              </a:xfrm>
              <a:blipFill>
                <a:blip r:embed="rId2"/>
                <a:stretch>
                  <a:fillRect l="-1778" t="-1752"/>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6</a:t>
            </a:fld>
            <a:endParaRPr lang="en-US"/>
          </a:p>
        </p:txBody>
      </p:sp>
    </p:spTree>
    <p:extLst>
      <p:ext uri="{BB962C8B-B14F-4D97-AF65-F5344CB8AC3E}">
        <p14:creationId xmlns:p14="http://schemas.microsoft.com/office/powerpoint/2010/main" val="4840336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 example</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3387" y="2209800"/>
            <a:ext cx="5067300" cy="3517900"/>
          </a:xfrm>
        </p:spPr>
      </p:pic>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60</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200" y="2637016"/>
            <a:ext cx="2768600" cy="2044700"/>
          </a:xfrm>
          <a:prstGeom prst="rect">
            <a:avLst/>
          </a:prstGeom>
          <a:ln w="38100">
            <a:solidFill>
              <a:srgbClr val="850000"/>
            </a:solidFill>
          </a:ln>
        </p:spPr>
      </p:pic>
      <p:sp>
        <p:nvSpPr>
          <p:cNvPr id="8" name="TextBox 7"/>
          <p:cNvSpPr txBox="1"/>
          <p:nvPr/>
        </p:nvSpPr>
        <p:spPr>
          <a:xfrm>
            <a:off x="2362200" y="1417637"/>
            <a:ext cx="6096000" cy="1200329"/>
          </a:xfrm>
          <a:prstGeom prst="rect">
            <a:avLst/>
          </a:prstGeom>
          <a:noFill/>
        </p:spPr>
        <p:txBody>
          <a:bodyPr wrap="square" rtlCol="0">
            <a:spAutoFit/>
          </a:bodyPr>
          <a:lstStyle/>
          <a:p>
            <a:pPr algn="r"/>
            <a:r>
              <a:rPr lang="en-US" sz="3600">
                <a:solidFill>
                  <a:srgbClr val="850000"/>
                </a:solidFill>
              </a:rPr>
              <a:t>What happens when we apply this filter?</a:t>
            </a:r>
          </a:p>
        </p:txBody>
      </p:sp>
    </p:spTree>
    <p:extLst>
      <p:ext uri="{BB962C8B-B14F-4D97-AF65-F5344CB8AC3E}">
        <p14:creationId xmlns:p14="http://schemas.microsoft.com/office/powerpoint/2010/main" val="9952050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 example</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4862" y="2185987"/>
            <a:ext cx="2865609" cy="1989407"/>
          </a:xfrm>
        </p:spPr>
      </p:pic>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61</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037" y="4331171"/>
            <a:ext cx="2613196" cy="1929929"/>
          </a:xfrm>
          <a:prstGeom prst="rect">
            <a:avLst/>
          </a:prstGeom>
          <a:ln w="38100">
            <a:solidFill>
              <a:srgbClr val="850000"/>
            </a:solidFill>
          </a:ln>
        </p:spPr>
      </p:pic>
      <p:sp>
        <p:nvSpPr>
          <p:cNvPr id="8" name="TextBox 7"/>
          <p:cNvSpPr txBox="1"/>
          <p:nvPr/>
        </p:nvSpPr>
        <p:spPr>
          <a:xfrm>
            <a:off x="152400" y="1417637"/>
            <a:ext cx="8305800" cy="646331"/>
          </a:xfrm>
          <a:prstGeom prst="rect">
            <a:avLst/>
          </a:prstGeom>
          <a:noFill/>
        </p:spPr>
        <p:txBody>
          <a:bodyPr wrap="square" rtlCol="0">
            <a:spAutoFit/>
          </a:bodyPr>
          <a:lstStyle/>
          <a:p>
            <a:pPr algn="r"/>
            <a:r>
              <a:rPr lang="en-US" sz="3600">
                <a:solidFill>
                  <a:srgbClr val="850000"/>
                </a:solidFill>
              </a:rPr>
              <a:t>What happens when we apply this filter?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4600" y="2819400"/>
            <a:ext cx="4089400" cy="3441700"/>
          </a:xfrm>
          <a:prstGeom prst="rect">
            <a:avLst/>
          </a:prstGeom>
        </p:spPr>
      </p:pic>
    </p:spTree>
    <p:extLst>
      <p:ext uri="{BB962C8B-B14F-4D97-AF65-F5344CB8AC3E}">
        <p14:creationId xmlns:p14="http://schemas.microsoft.com/office/powerpoint/2010/main" val="14308402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 example</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3387" y="2209800"/>
            <a:ext cx="5067300" cy="3517900"/>
          </a:xfrm>
        </p:spPr>
      </p:pic>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62</a:t>
            </a:fld>
            <a:endParaRPr lang="en-US"/>
          </a:p>
        </p:txBody>
      </p:sp>
      <p:sp>
        <p:nvSpPr>
          <p:cNvPr id="8" name="TextBox 7"/>
          <p:cNvSpPr txBox="1"/>
          <p:nvPr/>
        </p:nvSpPr>
        <p:spPr>
          <a:xfrm>
            <a:off x="2362200" y="1417637"/>
            <a:ext cx="6096000" cy="646331"/>
          </a:xfrm>
          <a:prstGeom prst="rect">
            <a:avLst/>
          </a:prstGeom>
          <a:noFill/>
        </p:spPr>
        <p:txBody>
          <a:bodyPr wrap="square" rtlCol="0">
            <a:spAutoFit/>
          </a:bodyPr>
          <a:lstStyle/>
          <a:p>
            <a:pPr algn="r"/>
            <a:r>
              <a:rPr lang="en-US" sz="3600">
                <a:solidFill>
                  <a:srgbClr val="850000"/>
                </a:solidFill>
              </a:rPr>
              <a:t>Now let’s try the other filter!</a:t>
            </a:r>
          </a:p>
        </p:txBody>
      </p:sp>
      <p:pic>
        <p:nvPicPr>
          <p:cNvPr id="9"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748" y="2609741"/>
            <a:ext cx="2298700" cy="1968500"/>
          </a:xfrm>
          <a:prstGeom prst="rect">
            <a:avLst/>
          </a:prstGeom>
          <a:ln w="38100">
            <a:solidFill>
              <a:srgbClr val="850000"/>
            </a:solidFill>
          </a:ln>
        </p:spPr>
      </p:pic>
    </p:spTree>
    <p:extLst>
      <p:ext uri="{BB962C8B-B14F-4D97-AF65-F5344CB8AC3E}">
        <p14:creationId xmlns:p14="http://schemas.microsoft.com/office/powerpoint/2010/main" val="6184064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 example</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4862" y="2185987"/>
            <a:ext cx="2865609" cy="1989407"/>
          </a:xfrm>
        </p:spPr>
      </p:pic>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63</a:t>
            </a:fld>
            <a:endParaRPr lang="en-US"/>
          </a:p>
        </p:txBody>
      </p:sp>
      <p:sp>
        <p:nvSpPr>
          <p:cNvPr id="8" name="TextBox 7"/>
          <p:cNvSpPr txBox="1"/>
          <p:nvPr/>
        </p:nvSpPr>
        <p:spPr>
          <a:xfrm>
            <a:off x="152400" y="1417637"/>
            <a:ext cx="8305800" cy="646331"/>
          </a:xfrm>
          <a:prstGeom prst="rect">
            <a:avLst/>
          </a:prstGeom>
          <a:noFill/>
        </p:spPr>
        <p:txBody>
          <a:bodyPr wrap="square" rtlCol="0">
            <a:spAutoFit/>
          </a:bodyPr>
          <a:lstStyle/>
          <a:p>
            <a:pPr algn="r"/>
            <a:r>
              <a:rPr lang="en-US" sz="3600">
                <a:solidFill>
                  <a:srgbClr val="850000"/>
                </a:solidFill>
              </a:rPr>
              <a:t>What happens when we apply this filter?</a:t>
            </a:r>
          </a:p>
        </p:txBody>
      </p:sp>
      <p:pic>
        <p:nvPicPr>
          <p:cNvPr id="9"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316" y="4297413"/>
            <a:ext cx="2298700" cy="1968500"/>
          </a:xfrm>
          <a:prstGeom prst="rect">
            <a:avLst/>
          </a:prstGeom>
          <a:ln w="38100">
            <a:solidFill>
              <a:srgbClr val="850000"/>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8249" y="2600594"/>
            <a:ext cx="3873500" cy="3149600"/>
          </a:xfrm>
          <a:prstGeom prst="rect">
            <a:avLst/>
          </a:prstGeom>
        </p:spPr>
      </p:pic>
    </p:spTree>
    <p:extLst>
      <p:ext uri="{BB962C8B-B14F-4D97-AF65-F5344CB8AC3E}">
        <p14:creationId xmlns:p14="http://schemas.microsoft.com/office/powerpoint/2010/main" val="5752782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3x3 image gradient filters</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64</a:t>
            </a:fld>
            <a:endParaRPr lang="en-US"/>
          </a:p>
        </p:txBody>
      </p:sp>
      <p:pic>
        <p:nvPicPr>
          <p:cNvPr id="6"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5687" y="1417638"/>
            <a:ext cx="2298700" cy="1968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1293623"/>
            <a:ext cx="2768600" cy="20447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50846"/>
            <a:ext cx="9144000" cy="2239134"/>
          </a:xfrm>
          <a:prstGeom prst="rect">
            <a:avLst/>
          </a:prstGeom>
        </p:spPr>
      </p:pic>
    </p:spTree>
    <p:extLst>
      <p:ext uri="{BB962C8B-B14F-4D97-AF65-F5344CB8AC3E}">
        <p14:creationId xmlns:p14="http://schemas.microsoft.com/office/powerpoint/2010/main" val="136666221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a:solidFill>
                  <a:schemeClr val="bg1">
                    <a:lumMod val="75000"/>
                  </a:schemeClr>
                </a:solidFill>
              </a:rPr>
              <a:t>Edge detection</a:t>
            </a:r>
          </a:p>
          <a:p>
            <a:r>
              <a:rPr lang="en-US">
                <a:solidFill>
                  <a:schemeClr val="bg1">
                    <a:lumMod val="75000"/>
                  </a:schemeClr>
                </a:solidFill>
              </a:rPr>
              <a:t>Image Gradients</a:t>
            </a:r>
          </a:p>
          <a:p>
            <a:r>
              <a:rPr lang="en-US"/>
              <a:t>A simple edge detector</a:t>
            </a:r>
          </a:p>
          <a:p>
            <a:r>
              <a:rPr lang="en-US">
                <a:solidFill>
                  <a:schemeClr val="bg1">
                    <a:lumMod val="75000"/>
                  </a:schemeClr>
                </a:solidFill>
              </a:rPr>
              <a:t>Sobel edge detector</a:t>
            </a:r>
          </a:p>
          <a:p>
            <a:r>
              <a:rPr lang="en-US">
                <a:solidFill>
                  <a:srgbClr val="BFBFBF"/>
                </a:solidFill>
              </a:rPr>
              <a:t>Canny edge detector</a:t>
            </a:r>
          </a:p>
          <a:p>
            <a:r>
              <a:rPr lang="en-US">
                <a:solidFill>
                  <a:schemeClr val="bg1">
                    <a:lumMod val="75000"/>
                  </a:schemeClr>
                </a:solidFill>
              </a:rPr>
              <a:t>Hough Transform</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65</a:t>
            </a:fld>
            <a:endParaRPr lang="en-US"/>
          </a:p>
        </p:txBody>
      </p:sp>
    </p:spTree>
    <p:extLst>
      <p:ext uri="{BB962C8B-B14F-4D97-AF65-F5344CB8AC3E}">
        <p14:creationId xmlns:p14="http://schemas.microsoft.com/office/powerpoint/2010/main" val="19972060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r>
              <a:rPr lang="en-US"/>
              <a:t>Characterizing edges</a:t>
            </a:r>
          </a:p>
        </p:txBody>
      </p:sp>
      <p:sp>
        <p:nvSpPr>
          <p:cNvPr id="8195" name="Rectangle 26"/>
          <p:cNvSpPr>
            <a:spLocks noGrp="1" noChangeArrowheads="1"/>
          </p:cNvSpPr>
          <p:nvPr>
            <p:ph type="body" idx="1"/>
          </p:nvPr>
        </p:nvSpPr>
        <p:spPr>
          <a:xfrm>
            <a:off x="457200" y="1143000"/>
            <a:ext cx="8229600" cy="4525963"/>
          </a:xfrm>
        </p:spPr>
        <p:txBody>
          <a:bodyPr/>
          <a:lstStyle/>
          <a:p>
            <a:pPr>
              <a:buFontTx/>
              <a:buChar char="•"/>
            </a:pPr>
            <a:r>
              <a:rPr lang="en-US"/>
              <a:t>An edge is a place of rapid change in the image intensity function</a:t>
            </a:r>
          </a:p>
        </p:txBody>
      </p:sp>
      <p:pic>
        <p:nvPicPr>
          <p:cNvPr id="8196" name="Picture 10" descr="step_ed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95600"/>
            <a:ext cx="2743200" cy="20828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8197" name="Line 21"/>
          <p:cNvSpPr>
            <a:spLocks noChangeShapeType="1"/>
          </p:cNvSpPr>
          <p:nvPr/>
        </p:nvSpPr>
        <p:spPr bwMode="auto">
          <a:xfrm>
            <a:off x="228600" y="3962400"/>
            <a:ext cx="2743200"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198" name="Text Box 22"/>
          <p:cNvSpPr txBox="1">
            <a:spLocks noChangeArrowheads="1"/>
          </p:cNvSpPr>
          <p:nvPr/>
        </p:nvSpPr>
        <p:spPr bwMode="auto">
          <a:xfrm>
            <a:off x="1174750" y="2514600"/>
            <a:ext cx="8064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800"/>
              <a:t>image</a:t>
            </a:r>
          </a:p>
        </p:txBody>
      </p:sp>
      <p:grpSp>
        <p:nvGrpSpPr>
          <p:cNvPr id="2" name="Group 31"/>
          <p:cNvGrpSpPr>
            <a:grpSpLocks/>
          </p:cNvGrpSpPr>
          <p:nvPr/>
        </p:nvGrpSpPr>
        <p:grpSpPr bwMode="auto">
          <a:xfrm>
            <a:off x="3124200" y="2254250"/>
            <a:ext cx="2851150" cy="2725738"/>
            <a:chOff x="1968" y="1420"/>
            <a:chExt cx="1796" cy="1717"/>
          </a:xfrm>
        </p:grpSpPr>
        <p:sp>
          <p:nvSpPr>
            <p:cNvPr id="8210" name="Rectangle 11"/>
            <p:cNvSpPr>
              <a:spLocks noChangeArrowheads="1"/>
            </p:cNvSpPr>
            <p:nvPr/>
          </p:nvSpPr>
          <p:spPr bwMode="auto">
            <a:xfrm>
              <a:off x="2016" y="1824"/>
              <a:ext cx="1727" cy="1313"/>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211" name="Freeform 12"/>
            <p:cNvSpPr>
              <a:spLocks/>
            </p:cNvSpPr>
            <p:nvPr/>
          </p:nvSpPr>
          <p:spPr bwMode="auto">
            <a:xfrm>
              <a:off x="2016"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212" name="Freeform 15"/>
            <p:cNvSpPr>
              <a:spLocks/>
            </p:cNvSpPr>
            <p:nvPr/>
          </p:nvSpPr>
          <p:spPr bwMode="auto">
            <a:xfrm flipH="1">
              <a:off x="2832"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213" name="Text Box 24"/>
            <p:cNvSpPr txBox="1">
              <a:spLocks noChangeArrowheads="1"/>
            </p:cNvSpPr>
            <p:nvPr/>
          </p:nvSpPr>
          <p:spPr bwMode="auto">
            <a:xfrm>
              <a:off x="1968" y="1420"/>
              <a:ext cx="1796" cy="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800"/>
                <a:t>intensity function</a:t>
              </a:r>
              <a:br>
                <a:rPr lang="en-US" sz="1800"/>
              </a:br>
              <a:r>
                <a:rPr lang="en-US" sz="1800"/>
                <a:t>(along horizontal scanline)</a:t>
              </a:r>
            </a:p>
          </p:txBody>
        </p:sp>
      </p:grpSp>
      <p:grpSp>
        <p:nvGrpSpPr>
          <p:cNvPr id="3" name="Group 32"/>
          <p:cNvGrpSpPr>
            <a:grpSpLocks/>
          </p:cNvGrpSpPr>
          <p:nvPr/>
        </p:nvGrpSpPr>
        <p:grpSpPr bwMode="auto">
          <a:xfrm>
            <a:off x="6172200" y="2528888"/>
            <a:ext cx="2743200" cy="2451100"/>
            <a:chOff x="3888" y="1593"/>
            <a:chExt cx="1728" cy="1544"/>
          </a:xfrm>
        </p:grpSpPr>
        <p:sp>
          <p:nvSpPr>
            <p:cNvPr id="8205" name="Rectangle 16"/>
            <p:cNvSpPr>
              <a:spLocks noChangeArrowheads="1"/>
            </p:cNvSpPr>
            <p:nvPr/>
          </p:nvSpPr>
          <p:spPr bwMode="auto">
            <a:xfrm>
              <a:off x="3888" y="1824"/>
              <a:ext cx="1727" cy="1313"/>
            </a:xfrm>
            <a:prstGeom prst="rect">
              <a:avLst/>
            </a:prstGeom>
            <a:solidFill>
              <a:schemeClr val="bg1"/>
            </a:solidFill>
            <a:ln w="9525">
              <a:solidFill>
                <a:schemeClr val="tx1"/>
              </a:solidFill>
              <a:miter lim="800000"/>
              <a:headEnd/>
              <a:tailEnd/>
            </a:ln>
          </p:spPr>
          <p:txBody>
            <a:bodyPr wrap="none" anchor="ctr"/>
            <a:lstStyle/>
            <a:p>
              <a:endParaRPr lang="en-US"/>
            </a:p>
          </p:txBody>
        </p:sp>
        <p:grpSp>
          <p:nvGrpSpPr>
            <p:cNvPr id="8206" name="Group 19"/>
            <p:cNvGrpSpPr>
              <a:grpSpLocks/>
            </p:cNvGrpSpPr>
            <p:nvPr/>
          </p:nvGrpSpPr>
          <p:grpSpPr bwMode="auto">
            <a:xfrm>
              <a:off x="3888" y="1854"/>
              <a:ext cx="1728" cy="1248"/>
              <a:chOff x="3888" y="2640"/>
              <a:chExt cx="1728" cy="1248"/>
            </a:xfrm>
          </p:grpSpPr>
          <p:sp>
            <p:nvSpPr>
              <p:cNvPr id="8208" name="Freeform 17"/>
              <p:cNvSpPr>
                <a:spLocks/>
              </p:cNvSpPr>
              <p:nvPr/>
            </p:nvSpPr>
            <p:spPr bwMode="auto">
              <a:xfrm>
                <a:off x="3888" y="3264"/>
                <a:ext cx="909" cy="624"/>
              </a:xfrm>
              <a:custGeom>
                <a:avLst/>
                <a:gdLst>
                  <a:gd name="T0" fmla="*/ 0 w 909"/>
                  <a:gd name="T1" fmla="*/ 0 h 630"/>
                  <a:gd name="T2" fmla="*/ 288 w 909"/>
                  <a:gd name="T3" fmla="*/ 6 h 630"/>
                  <a:gd name="T4" fmla="*/ 354 w 909"/>
                  <a:gd name="T5" fmla="*/ 83 h 630"/>
                  <a:gd name="T6" fmla="*/ 399 w 909"/>
                  <a:gd name="T7" fmla="*/ 425 h 630"/>
                  <a:gd name="T8" fmla="*/ 459 w 909"/>
                  <a:gd name="T9" fmla="*/ 624 h 630"/>
                  <a:gd name="T10" fmla="*/ 528 w 909"/>
                  <a:gd name="T11" fmla="*/ 428 h 630"/>
                  <a:gd name="T12" fmla="*/ 564 w 909"/>
                  <a:gd name="T13" fmla="*/ 95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209" name="Freeform 18"/>
              <p:cNvSpPr>
                <a:spLocks/>
              </p:cNvSpPr>
              <p:nvPr/>
            </p:nvSpPr>
            <p:spPr bwMode="auto">
              <a:xfrm flipV="1">
                <a:off x="4707" y="2640"/>
                <a:ext cx="909" cy="624"/>
              </a:xfrm>
              <a:custGeom>
                <a:avLst/>
                <a:gdLst>
                  <a:gd name="T0" fmla="*/ 0 w 909"/>
                  <a:gd name="T1" fmla="*/ 0 h 630"/>
                  <a:gd name="T2" fmla="*/ 288 w 909"/>
                  <a:gd name="T3" fmla="*/ 6 h 630"/>
                  <a:gd name="T4" fmla="*/ 354 w 909"/>
                  <a:gd name="T5" fmla="*/ 83 h 630"/>
                  <a:gd name="T6" fmla="*/ 399 w 909"/>
                  <a:gd name="T7" fmla="*/ 425 h 630"/>
                  <a:gd name="T8" fmla="*/ 459 w 909"/>
                  <a:gd name="T9" fmla="*/ 624 h 630"/>
                  <a:gd name="T10" fmla="*/ 528 w 909"/>
                  <a:gd name="T11" fmla="*/ 428 h 630"/>
                  <a:gd name="T12" fmla="*/ 564 w 909"/>
                  <a:gd name="T13" fmla="*/ 95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sp>
          <p:nvSpPr>
            <p:cNvPr id="8207" name="Text Box 25"/>
            <p:cNvSpPr txBox="1">
              <a:spLocks noChangeArrowheads="1"/>
            </p:cNvSpPr>
            <p:nvPr/>
          </p:nvSpPr>
          <p:spPr bwMode="auto">
            <a:xfrm>
              <a:off x="4216" y="1593"/>
              <a:ext cx="1004"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800"/>
                <a:t>first derivative</a:t>
              </a:r>
            </a:p>
          </p:txBody>
        </p:sp>
      </p:grpSp>
      <p:grpSp>
        <p:nvGrpSpPr>
          <p:cNvPr id="5" name="Group 33"/>
          <p:cNvGrpSpPr>
            <a:grpSpLocks/>
          </p:cNvGrpSpPr>
          <p:nvPr/>
        </p:nvGrpSpPr>
        <p:grpSpPr bwMode="auto">
          <a:xfrm>
            <a:off x="6489700" y="3276600"/>
            <a:ext cx="2305050" cy="2927350"/>
            <a:chOff x="4088" y="2064"/>
            <a:chExt cx="1452" cy="1844"/>
          </a:xfrm>
        </p:grpSpPr>
        <p:sp>
          <p:nvSpPr>
            <p:cNvPr id="8202" name="Line 28"/>
            <p:cNvSpPr>
              <a:spLocks noChangeShapeType="1"/>
            </p:cNvSpPr>
            <p:nvPr/>
          </p:nvSpPr>
          <p:spPr bwMode="auto">
            <a:xfrm flipH="1" flipV="1">
              <a:off x="4368" y="3168"/>
              <a:ext cx="144" cy="336"/>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8203" name="Line 29"/>
            <p:cNvSpPr>
              <a:spLocks noChangeShapeType="1"/>
            </p:cNvSpPr>
            <p:nvPr/>
          </p:nvSpPr>
          <p:spPr bwMode="auto">
            <a:xfrm flipV="1">
              <a:off x="5040" y="2064"/>
              <a:ext cx="144" cy="144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8204" name="Text Box 30"/>
            <p:cNvSpPr txBox="1">
              <a:spLocks noChangeArrowheads="1"/>
            </p:cNvSpPr>
            <p:nvPr/>
          </p:nvSpPr>
          <p:spPr bwMode="auto">
            <a:xfrm>
              <a:off x="4088" y="3504"/>
              <a:ext cx="1452" cy="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800"/>
                <a:t>edges correspond to</a:t>
              </a:r>
              <a:br>
                <a:rPr lang="en-US" sz="1800"/>
              </a:br>
              <a:r>
                <a:rPr lang="en-US" sz="1800" err="1"/>
                <a:t>extrema</a:t>
              </a:r>
              <a:r>
                <a:rPr lang="en-US" sz="1800"/>
                <a:t> of derivative</a:t>
              </a:r>
            </a:p>
          </p:txBody>
        </p:sp>
      </p:grpSp>
      <p:sp>
        <p:nvSpPr>
          <p:cNvPr id="4" name="Date Placeholder 3"/>
          <p:cNvSpPr>
            <a:spLocks noGrp="1"/>
          </p:cNvSpPr>
          <p:nvPr>
            <p:ph type="dt" sz="half" idx="10"/>
          </p:nvPr>
        </p:nvSpPr>
        <p:spPr/>
        <p:txBody>
          <a:bodyPr/>
          <a:lstStyle/>
          <a:p>
            <a:r>
              <a:rPr lang="en-US"/>
              <a:t>10-Oct-17</a:t>
            </a:r>
          </a:p>
        </p:txBody>
      </p:sp>
      <p:sp>
        <p:nvSpPr>
          <p:cNvPr id="6" name="Slide Number Placeholder 5"/>
          <p:cNvSpPr>
            <a:spLocks noGrp="1"/>
          </p:cNvSpPr>
          <p:nvPr>
            <p:ph type="sldNum" sz="quarter" idx="12"/>
          </p:nvPr>
        </p:nvSpPr>
        <p:spPr/>
        <p:txBody>
          <a:bodyPr/>
          <a:lstStyle/>
          <a:p>
            <a:fld id="{CF7DC490-98B8-074B-BB30-37775A2447EF}" type="slidenum">
              <a:rPr lang="en-US" smtClean="0"/>
              <a:pPr/>
              <a:t>66</a:t>
            </a:fld>
            <a:endParaRPr lang="en-US"/>
          </a:p>
        </p:txBody>
      </p:sp>
    </p:spTree>
    <p:extLst>
      <p:ext uri="{BB962C8B-B14F-4D97-AF65-F5344CB8AC3E}">
        <p14:creationId xmlns:p14="http://schemas.microsoft.com/office/powerpoint/2010/main" val="9388876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9"/>
          <p:cNvSpPr>
            <a:spLocks noChangeArrowheads="1"/>
          </p:cNvSpPr>
          <p:nvPr/>
        </p:nvSpPr>
        <p:spPr bwMode="auto">
          <a:xfrm>
            <a:off x="685800" y="3429000"/>
            <a:ext cx="807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a:t>The gradient vector points in the direction of most rapid increase in intensity</a:t>
            </a:r>
            <a:br>
              <a:rPr lang="en-US"/>
            </a:br>
            <a:endParaRPr lang="en-US"/>
          </a:p>
        </p:txBody>
      </p:sp>
      <p:grpSp>
        <p:nvGrpSpPr>
          <p:cNvPr id="9219" name="Group 2"/>
          <p:cNvGrpSpPr>
            <a:grpSpLocks/>
          </p:cNvGrpSpPr>
          <p:nvPr/>
        </p:nvGrpSpPr>
        <p:grpSpPr bwMode="auto">
          <a:xfrm>
            <a:off x="6096000" y="2209800"/>
            <a:ext cx="2590800" cy="990600"/>
            <a:chOff x="3840" y="1776"/>
            <a:chExt cx="1632" cy="624"/>
          </a:xfrm>
        </p:grpSpPr>
        <p:grpSp>
          <p:nvGrpSpPr>
            <p:cNvPr id="9241" name="Group 3"/>
            <p:cNvGrpSpPr>
              <a:grpSpLocks/>
            </p:cNvGrpSpPr>
            <p:nvPr/>
          </p:nvGrpSpPr>
          <p:grpSpPr bwMode="auto">
            <a:xfrm>
              <a:off x="3840" y="1776"/>
              <a:ext cx="1632" cy="624"/>
              <a:chOff x="3840" y="1776"/>
              <a:chExt cx="1632" cy="624"/>
            </a:xfrm>
          </p:grpSpPr>
          <p:grpSp>
            <p:nvGrpSpPr>
              <p:cNvPr id="9243" name="Group 4"/>
              <p:cNvGrpSpPr>
                <a:grpSpLocks/>
              </p:cNvGrpSpPr>
              <p:nvPr/>
            </p:nvGrpSpPr>
            <p:grpSpPr bwMode="auto">
              <a:xfrm>
                <a:off x="3840" y="1776"/>
                <a:ext cx="624" cy="624"/>
                <a:chOff x="3840" y="1776"/>
                <a:chExt cx="624" cy="624"/>
              </a:xfrm>
            </p:grpSpPr>
            <p:sp>
              <p:nvSpPr>
                <p:cNvPr id="974853" name="Rectangle 5"/>
                <p:cNvSpPr>
                  <a:spLocks noChangeArrowheads="1"/>
                </p:cNvSpPr>
                <p:nvPr/>
              </p:nvSpPr>
              <p:spPr bwMode="auto">
                <a:xfrm>
                  <a:off x="3840" y="1776"/>
                  <a:ext cx="624" cy="624"/>
                </a:xfrm>
                <a:prstGeom prst="rect">
                  <a:avLst/>
                </a:prstGeom>
                <a:gradFill rotWithShape="0">
                  <a:gsLst>
                    <a:gs pos="0">
                      <a:schemeClr val="tx1"/>
                    </a:gs>
                    <a:gs pos="100000">
                      <a:schemeClr val="tx1">
                        <a:gamma/>
                        <a:tint val="0"/>
                        <a:invGamma/>
                      </a:schemeClr>
                    </a:gs>
                  </a:gsLst>
                  <a:lin ang="18900000" scaled="1"/>
                </a:gradFill>
                <a:ln w="9525">
                  <a:noFill/>
                  <a:miter lim="800000"/>
                  <a:headEnd/>
                  <a:tailEnd/>
                </a:ln>
                <a:effectLst/>
              </p:spPr>
              <p:txBody>
                <a:bodyPr wrap="none" anchor="ctr"/>
                <a:lstStyle/>
                <a:p>
                  <a:endParaRPr lang="en-US"/>
                </a:p>
              </p:txBody>
            </p:sp>
            <p:sp>
              <p:nvSpPr>
                <p:cNvPr id="9246" name="Line 6"/>
                <p:cNvSpPr>
                  <a:spLocks noChangeShapeType="1"/>
                </p:cNvSpPr>
                <p:nvPr/>
              </p:nvSpPr>
              <p:spPr bwMode="auto">
                <a:xfrm flipV="1">
                  <a:off x="4161" y="1872"/>
                  <a:ext cx="207" cy="207"/>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pic>
            <p:nvPicPr>
              <p:cNvPr id="9244" name="Picture 7" descr="Edittex"/>
              <p:cNvPicPr>
                <a:picLocks noChangeAspect="1" noChangeArrowheads="1"/>
              </p:cNvPicPr>
              <p:nvPr>
                <p:custDataLst>
                  <p:tags r:id="rId7"/>
                </p:custDataLst>
              </p:nvPr>
            </p:nvPicPr>
            <p:blipFill>
              <a:blip r:embed="rId10">
                <a:extLst>
                  <a:ext uri="{28A0092B-C50C-407E-A947-70E740481C1C}">
                    <a14:useLocalDpi xmlns:a14="http://schemas.microsoft.com/office/drawing/2010/main" val="0"/>
                  </a:ext>
                </a:extLst>
              </a:blip>
              <a:srcRect/>
              <a:stretch>
                <a:fillRect/>
              </a:stretch>
            </p:blipFill>
            <p:spPr bwMode="auto">
              <a:xfrm>
                <a:off x="4505" y="1824"/>
                <a:ext cx="96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242" name="Oval 8"/>
            <p:cNvSpPr>
              <a:spLocks noChangeArrowheads="1"/>
            </p:cNvSpPr>
            <p:nvPr/>
          </p:nvSpPr>
          <p:spPr bwMode="auto">
            <a:xfrm>
              <a:off x="4128" y="2064"/>
              <a:ext cx="48" cy="48"/>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9220" name="Rectangle 9"/>
          <p:cNvSpPr>
            <a:spLocks noGrp="1" noChangeArrowheads="1"/>
          </p:cNvSpPr>
          <p:nvPr>
            <p:ph type="title"/>
          </p:nvPr>
        </p:nvSpPr>
        <p:spPr>
          <a:xfrm>
            <a:off x="457200" y="0"/>
            <a:ext cx="8229600" cy="1143000"/>
          </a:xfrm>
        </p:spPr>
        <p:txBody>
          <a:bodyPr/>
          <a:lstStyle/>
          <a:p>
            <a:r>
              <a:rPr lang="en-US"/>
              <a:t>Image gradient</a:t>
            </a:r>
          </a:p>
        </p:txBody>
      </p:sp>
      <p:sp>
        <p:nvSpPr>
          <p:cNvPr id="9221" name="Rectangle 10"/>
          <p:cNvSpPr>
            <a:spLocks noGrp="1" noChangeArrowheads="1"/>
          </p:cNvSpPr>
          <p:nvPr>
            <p:ph type="body" idx="1"/>
          </p:nvPr>
        </p:nvSpPr>
        <p:spPr>
          <a:xfrm>
            <a:off x="685800" y="1219200"/>
            <a:ext cx="8077200" cy="1295400"/>
          </a:xfrm>
        </p:spPr>
        <p:txBody>
          <a:bodyPr>
            <a:normAutofit lnSpcReduction="10000"/>
          </a:bodyPr>
          <a:lstStyle/>
          <a:p>
            <a:r>
              <a:rPr lang="en-US" sz="2400"/>
              <a:t>The gradient of an image: </a:t>
            </a:r>
          </a:p>
          <a:p>
            <a:endParaRPr lang="en-US" sz="2400"/>
          </a:p>
          <a:p>
            <a:pPr marL="0" indent="0">
              <a:buNone/>
            </a:pPr>
            <a:r>
              <a:rPr lang="en-US" sz="2400"/>
              <a:t> </a:t>
            </a:r>
          </a:p>
        </p:txBody>
      </p:sp>
      <p:pic>
        <p:nvPicPr>
          <p:cNvPr id="9222" name="Picture 11" descr="Edittex"/>
          <p:cNvPicPr>
            <a:picLocks noChangeAspect="1" noChangeArrowheads="1"/>
          </p:cNvPicPr>
          <p:nvPr>
            <p:custDataLst>
              <p:tags r:id="rId1"/>
            </p:custDataLst>
          </p:nvPr>
        </p:nvPicPr>
        <p:blipFill>
          <a:blip r:embed="rId10">
            <a:extLst>
              <a:ext uri="{28A0092B-C50C-407E-A947-70E740481C1C}">
                <a14:useLocalDpi xmlns:a14="http://schemas.microsoft.com/office/drawing/2010/main" val="0"/>
              </a:ext>
            </a:extLst>
          </a:blip>
          <a:srcRect/>
          <a:stretch>
            <a:fillRect/>
          </a:stretch>
        </p:blipFill>
        <p:spPr bwMode="auto">
          <a:xfrm>
            <a:off x="4572000" y="1143000"/>
            <a:ext cx="2468563" cy="633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4860" name="Rectangle 12"/>
          <p:cNvSpPr>
            <a:spLocks noChangeArrowheads="1"/>
          </p:cNvSpPr>
          <p:nvPr/>
        </p:nvSpPr>
        <p:spPr bwMode="auto">
          <a:xfrm>
            <a:off x="1066800" y="2209800"/>
            <a:ext cx="304800" cy="990600"/>
          </a:xfrm>
          <a:prstGeom prst="rect">
            <a:avLst/>
          </a:prstGeom>
          <a:gradFill rotWithShape="0">
            <a:gsLst>
              <a:gs pos="0">
                <a:schemeClr val="tx1"/>
              </a:gs>
              <a:gs pos="100000">
                <a:schemeClr val="tx1">
                  <a:gamma/>
                  <a:tint val="0"/>
                  <a:invGamma/>
                </a:schemeClr>
              </a:gs>
            </a:gsLst>
            <a:lin ang="0" scaled="1"/>
          </a:gradFill>
          <a:ln w="9525">
            <a:noFill/>
            <a:miter lim="800000"/>
            <a:headEnd/>
            <a:tailEnd/>
          </a:ln>
          <a:effectLst/>
        </p:spPr>
        <p:txBody>
          <a:bodyPr wrap="none" anchor="ctr"/>
          <a:lstStyle/>
          <a:p>
            <a:endParaRPr lang="en-US"/>
          </a:p>
        </p:txBody>
      </p:sp>
      <p:sp>
        <p:nvSpPr>
          <p:cNvPr id="9224" name="Line 13"/>
          <p:cNvSpPr>
            <a:spLocks noChangeShapeType="1"/>
          </p:cNvSpPr>
          <p:nvPr/>
        </p:nvSpPr>
        <p:spPr bwMode="auto">
          <a:xfrm>
            <a:off x="1219200" y="2743200"/>
            <a:ext cx="533400"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225" name="Oval 14"/>
          <p:cNvSpPr>
            <a:spLocks noChangeArrowheads="1"/>
          </p:cNvSpPr>
          <p:nvPr/>
        </p:nvSpPr>
        <p:spPr bwMode="auto">
          <a:xfrm>
            <a:off x="1162050" y="2705100"/>
            <a:ext cx="76200" cy="76200"/>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pic>
        <p:nvPicPr>
          <p:cNvPr id="9226" name="Picture 15" descr="Edittex"/>
          <p:cNvPicPr>
            <a:picLocks noChangeAspect="1" noChangeArrowheads="1"/>
          </p:cNvPicPr>
          <p:nvPr>
            <p:custDataLst>
              <p:tags r:id="rId2"/>
            </p:custDataLst>
          </p:nvPr>
        </p:nvPicPr>
        <p:blipFill>
          <a:blip r:embed="rId11">
            <a:extLst>
              <a:ext uri="{28A0092B-C50C-407E-A947-70E740481C1C}">
                <a14:useLocalDpi xmlns:a14="http://schemas.microsoft.com/office/drawing/2010/main" val="0"/>
              </a:ext>
            </a:extLst>
          </a:blip>
          <a:srcRect/>
          <a:stretch>
            <a:fillRect/>
          </a:stretch>
        </p:blipFill>
        <p:spPr bwMode="auto">
          <a:xfrm>
            <a:off x="1524000" y="2284413"/>
            <a:ext cx="1408113" cy="382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227" name="Group 16"/>
          <p:cNvGrpSpPr>
            <a:grpSpLocks/>
          </p:cNvGrpSpPr>
          <p:nvPr/>
        </p:nvGrpSpPr>
        <p:grpSpPr bwMode="auto">
          <a:xfrm>
            <a:off x="3802063" y="2209800"/>
            <a:ext cx="1882775" cy="1157288"/>
            <a:chOff x="2395" y="1776"/>
            <a:chExt cx="1186" cy="729"/>
          </a:xfrm>
        </p:grpSpPr>
        <p:pic>
          <p:nvPicPr>
            <p:cNvPr id="9237" name="Picture 17" descr="Edittex"/>
            <p:cNvPicPr>
              <a:picLocks noChangeAspect="1" noChangeArrowheads="1"/>
            </p:cNvPicPr>
            <p:nvPr>
              <p:custDataLst>
                <p:tags r:id="rId6"/>
              </p:custDataLst>
            </p:nvPr>
          </p:nvPicPr>
          <p:blipFill>
            <a:blip r:embed="rId12">
              <a:extLst>
                <a:ext uri="{28A0092B-C50C-407E-A947-70E740481C1C}">
                  <a14:useLocalDpi xmlns:a14="http://schemas.microsoft.com/office/drawing/2010/main" val="0"/>
                </a:ext>
              </a:extLst>
            </a:blip>
            <a:srcRect/>
            <a:stretch>
              <a:fillRect/>
            </a:stretch>
          </p:blipFill>
          <p:spPr bwMode="auto">
            <a:xfrm>
              <a:off x="2688" y="2256"/>
              <a:ext cx="893" cy="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4866" name="Rectangle 18"/>
            <p:cNvSpPr>
              <a:spLocks noChangeArrowheads="1"/>
            </p:cNvSpPr>
            <p:nvPr/>
          </p:nvSpPr>
          <p:spPr bwMode="auto">
            <a:xfrm rot="5400000">
              <a:off x="2638" y="1533"/>
              <a:ext cx="192" cy="677"/>
            </a:xfrm>
            <a:prstGeom prst="rect">
              <a:avLst/>
            </a:prstGeom>
            <a:gradFill rotWithShape="0">
              <a:gsLst>
                <a:gs pos="0">
                  <a:schemeClr val="tx1"/>
                </a:gs>
                <a:gs pos="100000">
                  <a:schemeClr val="tx1">
                    <a:gamma/>
                    <a:tint val="0"/>
                    <a:invGamma/>
                  </a:schemeClr>
                </a:gs>
              </a:gsLst>
              <a:lin ang="5400000" scaled="1"/>
            </a:gradFill>
            <a:ln w="9525">
              <a:noFill/>
              <a:miter lim="800000"/>
              <a:headEnd/>
              <a:tailEnd/>
            </a:ln>
            <a:effectLst/>
          </p:spPr>
          <p:txBody>
            <a:bodyPr wrap="none" anchor="ctr"/>
            <a:lstStyle/>
            <a:p>
              <a:endParaRPr lang="en-US"/>
            </a:p>
          </p:txBody>
        </p:sp>
        <p:sp>
          <p:nvSpPr>
            <p:cNvPr id="9239" name="Line 19"/>
            <p:cNvSpPr>
              <a:spLocks noChangeShapeType="1"/>
            </p:cNvSpPr>
            <p:nvPr/>
          </p:nvSpPr>
          <p:spPr bwMode="auto">
            <a:xfrm rot="5400000">
              <a:off x="2568" y="2040"/>
              <a:ext cx="336"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240" name="Oval 20"/>
            <p:cNvSpPr>
              <a:spLocks noChangeArrowheads="1"/>
            </p:cNvSpPr>
            <p:nvPr/>
          </p:nvSpPr>
          <p:spPr bwMode="auto">
            <a:xfrm>
              <a:off x="2712" y="1848"/>
              <a:ext cx="48" cy="48"/>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228" name="Group 21"/>
          <p:cNvGrpSpPr>
            <a:grpSpLocks/>
          </p:cNvGrpSpPr>
          <p:nvPr/>
        </p:nvGrpSpPr>
        <p:grpSpPr bwMode="auto">
          <a:xfrm>
            <a:off x="6581775" y="2220913"/>
            <a:ext cx="485775" cy="509587"/>
            <a:chOff x="4152" y="1776"/>
            <a:chExt cx="306" cy="321"/>
          </a:xfrm>
        </p:grpSpPr>
        <p:sp>
          <p:nvSpPr>
            <p:cNvPr id="9233" name="Line 22"/>
            <p:cNvSpPr>
              <a:spLocks noChangeShapeType="1"/>
            </p:cNvSpPr>
            <p:nvPr/>
          </p:nvSpPr>
          <p:spPr bwMode="auto">
            <a:xfrm>
              <a:off x="4155" y="2088"/>
              <a:ext cx="303"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234" name="Line 23"/>
            <p:cNvSpPr>
              <a:spLocks noChangeShapeType="1"/>
            </p:cNvSpPr>
            <p:nvPr/>
          </p:nvSpPr>
          <p:spPr bwMode="auto">
            <a:xfrm flipV="1">
              <a:off x="4152" y="1776"/>
              <a:ext cx="0" cy="321"/>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235" name="Freeform 24"/>
            <p:cNvSpPr>
              <a:spLocks/>
            </p:cNvSpPr>
            <p:nvPr/>
          </p:nvSpPr>
          <p:spPr bwMode="auto">
            <a:xfrm flipV="1">
              <a:off x="4216" y="2032"/>
              <a:ext cx="27" cy="51"/>
            </a:xfrm>
            <a:custGeom>
              <a:avLst/>
              <a:gdLst>
                <a:gd name="T0" fmla="*/ 18 w 27"/>
                <a:gd name="T1" fmla="*/ 0 h 51"/>
                <a:gd name="T2" fmla="*/ 24 w 27"/>
                <a:gd name="T3" fmla="*/ 33 h 51"/>
                <a:gd name="T4" fmla="*/ 0 w 27"/>
                <a:gd name="T5" fmla="*/ 51 h 51"/>
                <a:gd name="T6" fmla="*/ 0 60000 65536"/>
                <a:gd name="T7" fmla="*/ 0 60000 65536"/>
                <a:gd name="T8" fmla="*/ 0 60000 65536"/>
                <a:gd name="T9" fmla="*/ 0 w 27"/>
                <a:gd name="T10" fmla="*/ 0 h 51"/>
                <a:gd name="T11" fmla="*/ 27 w 27"/>
                <a:gd name="T12" fmla="*/ 51 h 51"/>
              </a:gdLst>
              <a:ahLst/>
              <a:cxnLst>
                <a:cxn ang="T6">
                  <a:pos x="T0" y="T1"/>
                </a:cxn>
                <a:cxn ang="T7">
                  <a:pos x="T2" y="T3"/>
                </a:cxn>
                <a:cxn ang="T8">
                  <a:pos x="T4" y="T5"/>
                </a:cxn>
              </a:cxnLst>
              <a:rect l="T9" t="T10" r="T11" b="T12"/>
              <a:pathLst>
                <a:path w="27" h="51">
                  <a:moveTo>
                    <a:pt x="18" y="0"/>
                  </a:moveTo>
                  <a:cubicBezTo>
                    <a:pt x="22" y="12"/>
                    <a:pt x="27" y="25"/>
                    <a:pt x="24" y="33"/>
                  </a:cubicBezTo>
                  <a:cubicBezTo>
                    <a:pt x="21" y="41"/>
                    <a:pt x="10" y="46"/>
                    <a:pt x="0" y="51"/>
                  </a:cubicBez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pic>
          <p:nvPicPr>
            <p:cNvPr id="9236" name="Picture 25" descr="Edittex"/>
            <p:cNvPicPr>
              <a:picLocks noChangeAspect="1" noChangeArrowheads="1"/>
            </p:cNvPicPr>
            <p:nvPr>
              <p:custDataLst>
                <p:tags r:id="rId5"/>
              </p:custDataLst>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9" y="1968"/>
              <a:ext cx="69"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229" name="Rectangle 26"/>
          <p:cNvSpPr>
            <a:spLocks noChangeArrowheads="1"/>
          </p:cNvSpPr>
          <p:nvPr/>
        </p:nvSpPr>
        <p:spPr bwMode="auto">
          <a:xfrm>
            <a:off x="718457" y="4109075"/>
            <a:ext cx="8077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742950" lvl="1" indent="-285750">
              <a:spcBef>
                <a:spcPct val="20000"/>
              </a:spcBef>
              <a:buFontTx/>
              <a:buChar char="•"/>
            </a:pPr>
            <a:endParaRPr lang="en-US" sz="1800"/>
          </a:p>
          <a:p>
            <a:pPr marL="742950" lvl="1" indent="-285750">
              <a:spcBef>
                <a:spcPct val="20000"/>
              </a:spcBef>
              <a:buFontTx/>
              <a:buChar char="•"/>
            </a:pPr>
            <a:r>
              <a:rPr lang="en-US" sz="1800"/>
              <a:t>how does this relate to the direction of the edge?</a:t>
            </a:r>
            <a:br>
              <a:rPr lang="en-US" sz="1800"/>
            </a:br>
            <a:endParaRPr lang="en-US" sz="1800"/>
          </a:p>
        </p:txBody>
      </p:sp>
      <p:pic>
        <p:nvPicPr>
          <p:cNvPr id="9230" name="Picture 27" descr="Edittex"/>
          <p:cNvPicPr>
            <a:picLocks noChangeAspect="1" noChangeArrowheads="1"/>
          </p:cNvPicPr>
          <p:nvPr>
            <p:custDataLst>
              <p:tags r:id="rId3"/>
            </p:custDataLst>
          </p:nvPr>
        </p:nvPicPr>
        <p:blipFill>
          <a:blip r:embed="rId14">
            <a:extLst>
              <a:ext uri="{28A0092B-C50C-407E-A947-70E740481C1C}">
                <a14:useLocalDpi xmlns:a14="http://schemas.microsoft.com/office/drawing/2010/main" val="0"/>
              </a:ext>
            </a:extLst>
          </a:blip>
          <a:srcRect/>
          <a:stretch>
            <a:fillRect/>
          </a:stretch>
        </p:blipFill>
        <p:spPr bwMode="auto">
          <a:xfrm>
            <a:off x="3962400" y="3908185"/>
            <a:ext cx="2035175" cy="380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31" name="Picture 28" descr="Edittex"/>
          <p:cNvPicPr>
            <a:picLocks noChangeAspect="1" noChangeArrowheads="1"/>
          </p:cNvPicPr>
          <p:nvPr>
            <p:custDataLst>
              <p:tags r:id="rId4"/>
            </p:custDataLst>
          </p:nvPr>
        </p:nvPicPr>
        <p:blipFill>
          <a:blip r:embed="rId15">
            <a:extLst>
              <a:ext uri="{28A0092B-C50C-407E-A947-70E740481C1C}">
                <a14:useLocalDpi xmlns:a14="http://schemas.microsoft.com/office/drawing/2010/main" val="0"/>
              </a:ext>
            </a:extLst>
          </a:blip>
          <a:srcRect/>
          <a:stretch>
            <a:fillRect/>
          </a:stretch>
        </p:blipFill>
        <p:spPr bwMode="auto">
          <a:xfrm>
            <a:off x="2852220" y="5638800"/>
            <a:ext cx="2862780"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32" name="Text Box 31"/>
          <p:cNvSpPr txBox="1">
            <a:spLocks noChangeArrowheads="1"/>
          </p:cNvSpPr>
          <p:nvPr/>
        </p:nvSpPr>
        <p:spPr bwMode="auto">
          <a:xfrm>
            <a:off x="7315200" y="5973762"/>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Steve Seitz</a:t>
            </a:r>
          </a:p>
        </p:txBody>
      </p:sp>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67</a:t>
            </a:fld>
            <a:endParaRPr lang="en-US"/>
          </a:p>
        </p:txBody>
      </p:sp>
      <p:sp>
        <p:nvSpPr>
          <p:cNvPr id="4" name="Rectangle 3"/>
          <p:cNvSpPr/>
          <p:nvPr/>
        </p:nvSpPr>
        <p:spPr>
          <a:xfrm>
            <a:off x="685800" y="3886414"/>
            <a:ext cx="3287631" cy="369332"/>
          </a:xfrm>
          <a:prstGeom prst="rect">
            <a:avLst/>
          </a:prstGeom>
        </p:spPr>
        <p:txBody>
          <a:bodyPr wrap="none">
            <a:spAutoFit/>
          </a:bodyPr>
          <a:lstStyle/>
          <a:p>
            <a:pPr marL="342900" indent="-342900">
              <a:spcBef>
                <a:spcPct val="20000"/>
              </a:spcBef>
            </a:pPr>
            <a:r>
              <a:rPr lang="en-US"/>
              <a:t>The gradient direction is given by</a:t>
            </a:r>
          </a:p>
        </p:txBody>
      </p:sp>
      <p:sp>
        <p:nvSpPr>
          <p:cNvPr id="5" name="Rectangle 4"/>
          <p:cNvSpPr/>
          <p:nvPr/>
        </p:nvSpPr>
        <p:spPr>
          <a:xfrm>
            <a:off x="751276" y="5105400"/>
            <a:ext cx="6944923" cy="369332"/>
          </a:xfrm>
          <a:prstGeom prst="rect">
            <a:avLst/>
          </a:prstGeom>
        </p:spPr>
        <p:txBody>
          <a:bodyPr wrap="square">
            <a:spAutoFit/>
          </a:bodyPr>
          <a:lstStyle/>
          <a:p>
            <a:pPr marL="342900" indent="-342900">
              <a:spcBef>
                <a:spcPct val="20000"/>
              </a:spcBef>
            </a:pPr>
            <a:r>
              <a:rPr lang="en-US"/>
              <a:t>The </a:t>
            </a:r>
            <a:r>
              <a:rPr lang="en-US" i="1"/>
              <a:t>edge strength</a:t>
            </a:r>
            <a:r>
              <a:rPr lang="en-US"/>
              <a:t> is given by the gradient magnitude</a:t>
            </a:r>
          </a:p>
        </p:txBody>
      </p:sp>
    </p:spTree>
    <p:extLst>
      <p:ext uri="{BB962C8B-B14F-4D97-AF65-F5344CB8AC3E}">
        <p14:creationId xmlns:p14="http://schemas.microsoft.com/office/powerpoint/2010/main" val="155807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748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9">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2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74860" grpId="0" animBg="1"/>
      <p:bldP spid="9224" grpId="0" animBg="1"/>
      <p:bldP spid="9225" grpId="0" animBg="1"/>
      <p:bldP spid="4" grpId="0"/>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1143000"/>
          </a:xfrm>
        </p:spPr>
        <p:txBody>
          <a:bodyPr/>
          <a:lstStyle/>
          <a:p>
            <a:r>
              <a:rPr lang="en-US"/>
              <a:t>Finite differences: example</a:t>
            </a:r>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838200"/>
            <a:ext cx="5829300" cy="5176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68</a:t>
            </a:fld>
            <a:endParaRPr lang="en-US"/>
          </a:p>
        </p:txBody>
      </p:sp>
      <p:sp>
        <p:nvSpPr>
          <p:cNvPr id="12291" name="Rectangle 3"/>
          <p:cNvSpPr>
            <a:spLocks noGrp="1" noChangeArrowheads="1"/>
          </p:cNvSpPr>
          <p:nvPr>
            <p:ph type="body" idx="1"/>
          </p:nvPr>
        </p:nvSpPr>
        <p:spPr>
          <a:xfrm>
            <a:off x="0" y="5867400"/>
            <a:ext cx="9144000" cy="914400"/>
          </a:xfrm>
        </p:spPr>
        <p:txBody>
          <a:bodyPr/>
          <a:lstStyle/>
          <a:p>
            <a:pPr algn="ctr"/>
            <a:r>
              <a:rPr lang="en-US" sz="2400"/>
              <a:t>Which one is the gradient in the x-direction? How about y-direction?</a:t>
            </a:r>
          </a:p>
        </p:txBody>
      </p:sp>
      <p:sp>
        <p:nvSpPr>
          <p:cNvPr id="4" name="TextBox 3"/>
          <p:cNvSpPr txBox="1"/>
          <p:nvPr/>
        </p:nvSpPr>
        <p:spPr>
          <a:xfrm>
            <a:off x="685800" y="1752600"/>
            <a:ext cx="1066800" cy="646331"/>
          </a:xfrm>
          <a:prstGeom prst="rect">
            <a:avLst/>
          </a:prstGeom>
          <a:noFill/>
        </p:spPr>
        <p:txBody>
          <a:bodyPr wrap="square" rtlCol="0">
            <a:spAutoFit/>
          </a:bodyPr>
          <a:lstStyle/>
          <a:p>
            <a:r>
              <a:rPr lang="en-US"/>
              <a:t>Original</a:t>
            </a:r>
          </a:p>
          <a:p>
            <a:r>
              <a:rPr lang="en-US"/>
              <a:t>Image</a:t>
            </a:r>
          </a:p>
        </p:txBody>
      </p:sp>
      <p:sp>
        <p:nvSpPr>
          <p:cNvPr id="8" name="TextBox 7"/>
          <p:cNvSpPr txBox="1"/>
          <p:nvPr/>
        </p:nvSpPr>
        <p:spPr>
          <a:xfrm>
            <a:off x="7467600" y="1752600"/>
            <a:ext cx="1295400" cy="646331"/>
          </a:xfrm>
          <a:prstGeom prst="rect">
            <a:avLst/>
          </a:prstGeom>
          <a:noFill/>
        </p:spPr>
        <p:txBody>
          <a:bodyPr wrap="square" rtlCol="0">
            <a:spAutoFit/>
          </a:bodyPr>
          <a:lstStyle/>
          <a:p>
            <a:r>
              <a:rPr lang="en-US"/>
              <a:t>Gradient magnitude</a:t>
            </a:r>
          </a:p>
        </p:txBody>
      </p:sp>
      <p:sp>
        <p:nvSpPr>
          <p:cNvPr id="9" name="TextBox 8"/>
          <p:cNvSpPr txBox="1"/>
          <p:nvPr/>
        </p:nvSpPr>
        <p:spPr>
          <a:xfrm>
            <a:off x="457200" y="4347773"/>
            <a:ext cx="1295400" cy="369332"/>
          </a:xfrm>
          <a:prstGeom prst="rect">
            <a:avLst/>
          </a:prstGeom>
          <a:noFill/>
        </p:spPr>
        <p:txBody>
          <a:bodyPr wrap="square" rtlCol="0">
            <a:spAutoFit/>
          </a:bodyPr>
          <a:lstStyle/>
          <a:p>
            <a:r>
              <a:rPr lang="en-US"/>
              <a:t>x-direction</a:t>
            </a:r>
          </a:p>
        </p:txBody>
      </p:sp>
      <p:sp>
        <p:nvSpPr>
          <p:cNvPr id="10" name="TextBox 9"/>
          <p:cNvSpPr txBox="1"/>
          <p:nvPr/>
        </p:nvSpPr>
        <p:spPr>
          <a:xfrm>
            <a:off x="7391400" y="4343400"/>
            <a:ext cx="1295400" cy="369332"/>
          </a:xfrm>
          <a:prstGeom prst="rect">
            <a:avLst/>
          </a:prstGeom>
          <a:noFill/>
        </p:spPr>
        <p:txBody>
          <a:bodyPr wrap="square" rtlCol="0">
            <a:spAutoFit/>
          </a:bodyPr>
          <a:lstStyle/>
          <a:p>
            <a:r>
              <a:rPr lang="en-US"/>
              <a:t>y-direction</a:t>
            </a:r>
          </a:p>
        </p:txBody>
      </p:sp>
    </p:spTree>
    <p:extLst>
      <p:ext uri="{BB962C8B-B14F-4D97-AF65-F5344CB8AC3E}">
        <p14:creationId xmlns:p14="http://schemas.microsoft.com/office/powerpoint/2010/main" val="380412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81000" y="76200"/>
            <a:ext cx="3810000" cy="1143000"/>
          </a:xfrm>
        </p:spPr>
        <p:txBody>
          <a:bodyPr>
            <a:normAutofit/>
          </a:bodyPr>
          <a:lstStyle/>
          <a:p>
            <a:r>
              <a:rPr lang="en-US" sz="4000">
                <a:latin typeface="Calibri" charset="0"/>
              </a:rPr>
              <a:t>Intensity profile</a:t>
            </a:r>
          </a:p>
        </p:txBody>
      </p:sp>
      <p:pic>
        <p:nvPicPr>
          <p:cNvPr id="16387" name="Picture 3" descr="C:\Documents and Settings\Derek Hoiem\My Documents\Classes\Spring10 - Computer Vision\figs\7\monaco_500.png"/>
          <p:cNvPicPr>
            <a:picLocks noChangeAspect="1" noChangeArrowheads="1"/>
          </p:cNvPicPr>
          <p:nvPr/>
        </p:nvPicPr>
        <p:blipFill>
          <a:blip r:embed="rId2">
            <a:extLst>
              <a:ext uri="{28A0092B-C50C-407E-A947-70E740481C1C}">
                <a14:useLocalDpi xmlns:a14="http://schemas.microsoft.com/office/drawing/2010/main" val="0"/>
              </a:ext>
            </a:extLst>
          </a:blip>
          <a:srcRect l="7143" t="2380" r="7143"/>
          <a:stretch>
            <a:fillRect/>
          </a:stretch>
        </p:blipFill>
        <p:spPr bwMode="auto">
          <a:xfrm>
            <a:off x="4724400" y="381000"/>
            <a:ext cx="3505200" cy="2994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388" name="Group 12"/>
          <p:cNvGrpSpPr>
            <a:grpSpLocks noChangeAspect="1"/>
          </p:cNvGrpSpPr>
          <p:nvPr/>
        </p:nvGrpSpPr>
        <p:grpSpPr bwMode="auto">
          <a:xfrm>
            <a:off x="228600" y="1524000"/>
            <a:ext cx="3438525" cy="4267200"/>
            <a:chOff x="0" y="1143000"/>
            <a:chExt cx="4421326" cy="5486400"/>
          </a:xfrm>
        </p:grpSpPr>
        <p:pic>
          <p:nvPicPr>
            <p:cNvPr id="16393" name="Picture 2" descr="C:\Documents and Settings\Derek Hoiem\My Documents\My Pictures\monte carlo\monaco03.jp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04800" y="1143000"/>
              <a:ext cx="4116526"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Straight Connector 6"/>
            <p:cNvCxnSpPr/>
            <p:nvPr/>
          </p:nvCxnSpPr>
          <p:spPr>
            <a:xfrm>
              <a:off x="304145" y="4572000"/>
              <a:ext cx="4115140" cy="20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0" y="3886200"/>
              <a:ext cx="838950" cy="53272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p:cNvCxnSpPr/>
          <p:nvPr/>
        </p:nvCxnSpPr>
        <p:spPr>
          <a:xfrm>
            <a:off x="4925058" y="762000"/>
            <a:ext cx="381000" cy="762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73733" name="Picture 5" descr="C:\Documents and Settings\Derek Hoiem\My Documents\Classes\Spring10 - Computer Vision\figs\7\monaco_500_gx.png"/>
          <p:cNvPicPr>
            <a:picLocks noChangeAspect="1" noChangeArrowheads="1"/>
          </p:cNvPicPr>
          <p:nvPr/>
        </p:nvPicPr>
        <p:blipFill>
          <a:blip r:embed="rId4">
            <a:extLst>
              <a:ext uri="{28A0092B-C50C-407E-A947-70E740481C1C}">
                <a14:useLocalDpi xmlns:a14="http://schemas.microsoft.com/office/drawing/2010/main" val="0"/>
              </a:ext>
            </a:extLst>
          </a:blip>
          <a:srcRect l="7307" t="2856" r="7130" b="5714"/>
          <a:stretch>
            <a:fillRect/>
          </a:stretch>
        </p:blipFill>
        <p:spPr bwMode="auto">
          <a:xfrm>
            <a:off x="4724400" y="3215640"/>
            <a:ext cx="3505200" cy="2804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5" name="Straight Arrow Connector 14"/>
          <p:cNvCxnSpPr/>
          <p:nvPr/>
        </p:nvCxnSpPr>
        <p:spPr>
          <a:xfrm>
            <a:off x="4953000" y="4463732"/>
            <a:ext cx="381000" cy="1524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5"/>
          <p:cNvSpPr txBox="1">
            <a:spLocks noChangeArrowheads="1"/>
          </p:cNvSpPr>
          <p:nvPr/>
        </p:nvSpPr>
        <p:spPr bwMode="auto">
          <a:xfrm rot="16200000">
            <a:off x="4208130" y="4360530"/>
            <a:ext cx="87716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a:t>Gradient</a:t>
            </a:r>
          </a:p>
        </p:txBody>
      </p:sp>
      <p:sp>
        <p:nvSpPr>
          <p:cNvPr id="16" name="TextBox 5"/>
          <p:cNvSpPr txBox="1">
            <a:spLocks noChangeArrowheads="1"/>
          </p:cNvSpPr>
          <p:nvPr/>
        </p:nvSpPr>
        <p:spPr bwMode="auto">
          <a:xfrm rot="16200000">
            <a:off x="4163329" y="1808693"/>
            <a:ext cx="86433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a:t>Intensity</a:t>
            </a:r>
          </a:p>
        </p:txBody>
      </p:sp>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69</a:t>
            </a:fld>
            <a:endParaRPr lang="en-US"/>
          </a:p>
        </p:txBody>
      </p:sp>
      <p:sp>
        <p:nvSpPr>
          <p:cNvPr id="17" name="Text Box 8"/>
          <p:cNvSpPr txBox="1">
            <a:spLocks noChangeArrowheads="1"/>
          </p:cNvSpPr>
          <p:nvPr/>
        </p:nvSpPr>
        <p:spPr bwMode="auto">
          <a:xfrm>
            <a:off x="7279341" y="5988844"/>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D. </a:t>
            </a:r>
            <a:r>
              <a:rPr lang="en-US" sz="1200" err="1"/>
              <a:t>Hoiem</a:t>
            </a:r>
            <a:endParaRPr lang="en-US" sz="1200"/>
          </a:p>
        </p:txBody>
      </p:sp>
    </p:spTree>
    <p:extLst>
      <p:ext uri="{BB962C8B-B14F-4D97-AF65-F5344CB8AC3E}">
        <p14:creationId xmlns:p14="http://schemas.microsoft.com/office/powerpoint/2010/main" val="2599227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7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Why are convolutions flipped?</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defTabSz="914400">
                  <a:spcBef>
                    <a:spcPts val="0"/>
                  </a:spcBef>
                  <a:buNone/>
                </a:pPr>
                <a14:m>
                  <m:oMathPara xmlns:m="http://schemas.openxmlformats.org/officeDocument/2006/math">
                    <m:oMathParaPr>
                      <m:jc m:val="left"/>
                    </m:oMathParaPr>
                    <m:oMath xmlns:m="http://schemas.openxmlformats.org/officeDocument/2006/math">
                      <m:r>
                        <m:rPr>
                          <m:nor/>
                        </m:rPr>
                        <a:rPr lang="en-US">
                          <a:latin typeface="Cambria Math" charset="0"/>
                        </a:rPr>
                        <m:t>Let</m:t>
                      </m:r>
                      <m:r>
                        <m:rPr>
                          <m:nor/>
                        </m:rPr>
                        <a:rPr lang="en-US">
                          <a:latin typeface="Cambria Math" charset="0"/>
                        </a:rPr>
                        <m:t>’</m:t>
                      </m:r>
                      <m:r>
                        <m:rPr>
                          <m:nor/>
                        </m:rPr>
                        <a:rPr lang="en-US">
                          <a:latin typeface="Cambria Math" charset="0"/>
                        </a:rPr>
                        <m:t>s</m:t>
                      </m:r>
                      <m:r>
                        <m:rPr>
                          <m:nor/>
                        </m:rPr>
                        <a:rPr lang="en-US">
                          <a:latin typeface="Cambria Math" charset="0"/>
                        </a:rPr>
                        <m:t> </m:t>
                      </m:r>
                      <m:r>
                        <m:rPr>
                          <m:nor/>
                        </m:rPr>
                        <a:rPr lang="en-US">
                          <a:latin typeface="Cambria Math" charset="0"/>
                        </a:rPr>
                        <m:t>first</m:t>
                      </m:r>
                      <m:r>
                        <m:rPr>
                          <m:nor/>
                        </m:rPr>
                        <a:rPr lang="en-US">
                          <a:latin typeface="Cambria Math" charset="0"/>
                        </a:rPr>
                        <m:t> </m:t>
                      </m:r>
                      <m:r>
                        <m:rPr>
                          <m:nor/>
                        </m:rPr>
                        <a:rPr lang="en-US">
                          <a:latin typeface="Cambria Math" charset="0"/>
                        </a:rPr>
                        <m:t>represent</m:t>
                      </m:r>
                      <m:r>
                        <m:rPr>
                          <m:nor/>
                        </m:rPr>
                        <a:rPr lang="en-US">
                          <a:latin typeface="Cambria Math" charset="0"/>
                        </a:rPr>
                        <m:t> </m:t>
                      </m:r>
                      <m:r>
                        <m:rPr>
                          <m:nor/>
                        </m:rPr>
                        <a:rPr lang="en-US">
                          <a:latin typeface="Cambria Math" charset="0"/>
                        </a:rPr>
                        <m:t>f</m:t>
                      </m:r>
                      <m:r>
                        <m:rPr>
                          <m:nor/>
                        </m:rPr>
                        <a:rPr lang="en-US">
                          <a:latin typeface="Cambria Math" charset="0"/>
                        </a:rPr>
                        <m:t>[1,1] </m:t>
                      </m:r>
                      <m:r>
                        <m:rPr>
                          <m:nor/>
                        </m:rPr>
                        <a:rPr lang="en-US">
                          <a:latin typeface="Cambria Math" charset="0"/>
                        </a:rPr>
                        <m:t>as</m:t>
                      </m:r>
                      <m:r>
                        <m:rPr>
                          <m:nor/>
                        </m:rPr>
                        <a:rPr lang="en-US">
                          <a:latin typeface="Cambria Math" charset="0"/>
                        </a:rPr>
                        <m:t> </m:t>
                      </m:r>
                      <m:r>
                        <m:rPr>
                          <m:nor/>
                        </m:rPr>
                        <a:rPr lang="en-US">
                          <a:latin typeface="Cambria Math" charset="0"/>
                        </a:rPr>
                        <m:t>a</m:t>
                      </m:r>
                      <m:r>
                        <m:rPr>
                          <m:nor/>
                        </m:rPr>
                        <a:rPr lang="en-US">
                          <a:latin typeface="Cambria Math" charset="0"/>
                        </a:rPr>
                        <m:t> </m:t>
                      </m:r>
                      <m:r>
                        <m:rPr>
                          <m:nor/>
                        </m:rPr>
                        <a:rPr lang="en-US">
                          <a:latin typeface="Cambria Math" charset="0"/>
                        </a:rPr>
                        <m:t>sum</m:t>
                      </m:r>
                      <m:r>
                        <m:rPr>
                          <m:nor/>
                        </m:rPr>
                        <a:rPr lang="en-US">
                          <a:latin typeface="Cambria Math" charset="0"/>
                        </a:rPr>
                        <m:t> </m:t>
                      </m:r>
                      <m:r>
                        <m:rPr>
                          <m:nor/>
                        </m:rPr>
                        <a:rPr lang="en-US">
                          <a:latin typeface="Cambria Math" charset="0"/>
                        </a:rPr>
                        <m:t>of</m:t>
                      </m:r>
                      <m:r>
                        <m:rPr>
                          <m:nor/>
                        </m:rPr>
                        <a:rPr lang="en-US">
                          <a:latin typeface="Cambria Math" charset="0"/>
                        </a:rPr>
                        <m:t> </m:t>
                      </m:r>
                      <m:r>
                        <m:rPr>
                          <m:nor/>
                        </m:rPr>
                        <a:rPr lang="en-US">
                          <a:latin typeface="Cambria Math" charset="0"/>
                        </a:rPr>
                        <m:t>deltas</m:t>
                      </m:r>
                      <m:r>
                        <m:rPr>
                          <m:nor/>
                        </m:rPr>
                        <a:rPr lang="en-US">
                          <a:latin typeface="Cambria Math" charset="0"/>
                        </a:rPr>
                        <m:t>:</m:t>
                      </m:r>
                    </m:oMath>
                  </m:oMathPara>
                </a14:m>
                <a:endParaRPr lang="en-US">
                  <a:latin typeface="Cambria Math"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i="1">
                  <a:latin typeface="Cambria Math" charset="0"/>
                </a:endParaRPr>
              </a:p>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US" b="0" i="1" smtClean="0">
                          <a:latin typeface="Cambria Math" charset="0"/>
                        </a:rPr>
                        <m:t>𝑓</m:t>
                      </m:r>
                      <m:d>
                        <m:dPr>
                          <m:begChr m:val="["/>
                          <m:endChr m:val="]"/>
                          <m:ctrlPr>
                            <a:rPr lang="en-US" b="0" i="1" smtClean="0">
                              <a:latin typeface="Cambria Math" charset="0"/>
                            </a:rPr>
                          </m:ctrlPr>
                        </m:dPr>
                        <m:e>
                          <m:r>
                            <a:rPr lang="en-US" b="0" i="1" smtClean="0">
                              <a:latin typeface="Cambria Math" charset="0"/>
                            </a:rPr>
                            <m:t>1,1</m:t>
                          </m:r>
                        </m:e>
                      </m:d>
                      <m:r>
                        <a:rPr lang="en-US" b="0" i="1" smtClean="0">
                          <a:latin typeface="Cambria Math" charset="0"/>
                        </a:rPr>
                        <m:t>=</m:t>
                      </m:r>
                      <m:r>
                        <a:rPr lang="en-US" b="0" i="1" smtClean="0">
                          <a:latin typeface="Cambria Math" charset="0"/>
                        </a:rPr>
                        <m:t>𝑓</m:t>
                      </m:r>
                      <m:d>
                        <m:dPr>
                          <m:begChr m:val="["/>
                          <m:endChr m:val="]"/>
                          <m:ctrlPr>
                            <a:rPr lang="en-US" b="0" i="1" smtClean="0">
                              <a:latin typeface="Cambria Math" charset="0"/>
                            </a:rPr>
                          </m:ctrlPr>
                        </m:dPr>
                        <m:e>
                          <m:r>
                            <a:rPr lang="en-US" b="0" i="1" smtClean="0">
                              <a:latin typeface="Cambria Math" charset="0"/>
                            </a:rPr>
                            <m:t>1,1</m:t>
                          </m:r>
                        </m:e>
                      </m:d>
                      <m:r>
                        <a:rPr lang="en-US" i="1">
                          <a:latin typeface="Cambria Math" charset="0"/>
                          <a:ea typeface="Cambria Math" charset="0"/>
                          <a:cs typeface="Cambria Math" charset="0"/>
                        </a:rPr>
                        <m:t>×</m:t>
                      </m:r>
                      <m:r>
                        <a:rPr lang="en-US" b="0" i="1" smtClean="0">
                          <a:latin typeface="Cambria Math" charset="0"/>
                        </a:rPr>
                        <m:t>1</m:t>
                      </m:r>
                    </m:oMath>
                  </m:oMathPara>
                </a14:m>
                <a:endParaRPr lang="en-US" b="0"/>
              </a:p>
              <a:p>
                <a:pPr marL="0" indent="0" defTabSz="914400">
                  <a:spcBef>
                    <a:spcPts val="0"/>
                  </a:spcBef>
                  <a:buNone/>
                </a:pPr>
                <a14:m>
                  <m:oMathPara xmlns:m="http://schemas.openxmlformats.org/officeDocument/2006/math">
                    <m:oMathParaPr>
                      <m:jc m:val="left"/>
                    </m:oMathParaPr>
                    <m:oMath xmlns:m="http://schemas.openxmlformats.org/officeDocument/2006/math">
                      <m:r>
                        <a:rPr lang="en-US" b="0" i="1" smtClean="0">
                          <a:latin typeface="Cambria Math" charset="0"/>
                        </a:rPr>
                        <m:t>             =</m:t>
                      </m:r>
                      <m:r>
                        <a:rPr lang="en-US" b="0" i="1" smtClean="0">
                          <a:latin typeface="Cambria Math" charset="0"/>
                        </a:rPr>
                        <m:t>𝑓</m:t>
                      </m:r>
                      <m:r>
                        <a:rPr lang="en-US" b="0" i="1" smtClean="0">
                          <a:latin typeface="Cambria Math" charset="0"/>
                        </a:rPr>
                        <m:t>[1,1]×</m:t>
                      </m:r>
                      <m:r>
                        <a:rPr lang="en-US" i="1" smtClean="0">
                          <a:latin typeface="Cambria Math" charset="0"/>
                        </a:rPr>
                        <m:t>𝛿</m:t>
                      </m:r>
                      <m:r>
                        <a:rPr lang="en-US" b="0" i="1" smtClean="0">
                          <a:latin typeface="Cambria Math" charset="0"/>
                        </a:rPr>
                        <m:t>[0,0]</m:t>
                      </m:r>
                    </m:oMath>
                  </m:oMathPara>
                </a14:m>
                <a:endParaRPr lang="en-US"/>
              </a:p>
              <a:p>
                <a:pPr marL="0" lvl="0" indent="0" defTabSz="914400">
                  <a:spcBef>
                    <a:spcPts val="0"/>
                  </a:spcBef>
                  <a:buNone/>
                </a:pPr>
                <a14:m>
                  <m:oMathPara xmlns:m="http://schemas.openxmlformats.org/officeDocument/2006/math">
                    <m:oMathParaPr>
                      <m:jc m:val="left"/>
                    </m:oMathParaPr>
                    <m:oMath xmlns:m="http://schemas.openxmlformats.org/officeDocument/2006/math">
                      <m:r>
                        <a:rPr lang="en-US" b="0" i="1" smtClean="0">
                          <a:latin typeface="Cambria Math" charset="0"/>
                        </a:rPr>
                        <m:t>            </m:t>
                      </m:r>
                      <m:r>
                        <a:rPr lang="en-US" i="1">
                          <a:latin typeface="Cambria Math" charset="0"/>
                        </a:rPr>
                        <m:t> =</m:t>
                      </m:r>
                      <m:nary>
                        <m:naryPr>
                          <m:chr m:val="∑"/>
                          <m:ctrlPr>
                            <a:rPr lang="is-IS" i="1">
                              <a:latin typeface="Cambria Math" charset="0"/>
                            </a:rPr>
                          </m:ctrlPr>
                        </m:naryPr>
                        <m:sub>
                          <m:r>
                            <m:rPr>
                              <m:brk m:alnAt="23"/>
                            </m:rPr>
                            <a:rPr lang="en-US" b="0" i="1" smtClean="0">
                              <a:latin typeface="Cambria Math" charset="0"/>
                            </a:rPr>
                            <m:t>𝑘</m:t>
                          </m:r>
                          <m:r>
                            <a:rPr lang="en-US" b="0" i="1" smtClean="0">
                              <a:latin typeface="Cambria Math" charset="0"/>
                            </a:rPr>
                            <m:t>=−∞</m:t>
                          </m:r>
                        </m:sub>
                        <m:sup>
                          <m:r>
                            <a:rPr lang="is-IS" i="1" smtClean="0">
                              <a:latin typeface="Cambria Math" charset="0"/>
                              <a:ea typeface="Cambria Math" charset="0"/>
                              <a:cs typeface="Cambria Math" charset="0"/>
                            </a:rPr>
                            <m:t>∞</m:t>
                          </m:r>
                        </m:sup>
                        <m:e>
                          <m:nary>
                            <m:naryPr>
                              <m:chr m:val="∑"/>
                              <m:ctrlPr>
                                <a:rPr lang="is-IS" i="1" smtClean="0">
                                  <a:latin typeface="Cambria Math" charset="0"/>
                                </a:rPr>
                              </m:ctrlPr>
                            </m:naryPr>
                            <m:sub>
                              <m:r>
                                <m:rPr>
                                  <m:brk m:alnAt="23"/>
                                </m:rPr>
                                <a:rPr lang="en-US" b="0" i="1" smtClean="0">
                                  <a:latin typeface="Cambria Math" charset="0"/>
                                </a:rPr>
                                <m:t>𝑙</m:t>
                              </m:r>
                              <m:r>
                                <a:rPr lang="en-US" b="0" i="1" smtClean="0">
                                  <a:latin typeface="Cambria Math" charset="0"/>
                                </a:rPr>
                                <m:t>=−∞</m:t>
                              </m:r>
                            </m:sub>
                            <m:sup>
                              <m:r>
                                <a:rPr lang="is-IS" i="1" smtClean="0">
                                  <a:latin typeface="Cambria Math" charset="0"/>
                                  <a:ea typeface="Cambria Math" charset="0"/>
                                  <a:cs typeface="Cambria Math" charset="0"/>
                                </a:rPr>
                                <m:t>∞</m:t>
                              </m:r>
                            </m:sup>
                            <m:e>
                              <m:r>
                                <a:rPr lang="en-US" i="1">
                                  <a:latin typeface="Cambria Math" charset="0"/>
                                </a:rPr>
                                <m:t>𝑓</m:t>
                              </m:r>
                              <m:r>
                                <a:rPr lang="en-US" i="1">
                                  <a:latin typeface="Cambria Math" charset="0"/>
                                </a:rPr>
                                <m:t>[</m:t>
                              </m:r>
                              <m:r>
                                <a:rPr lang="en-US" b="0" i="1" smtClean="0">
                                  <a:latin typeface="Cambria Math" charset="0"/>
                                </a:rPr>
                                <m:t>𝑘</m:t>
                              </m:r>
                              <m:r>
                                <a:rPr lang="en-US" i="1">
                                  <a:latin typeface="Cambria Math" charset="0"/>
                                </a:rPr>
                                <m:t>,</m:t>
                              </m:r>
                              <m:r>
                                <a:rPr lang="en-US" b="0" i="1" smtClean="0">
                                  <a:latin typeface="Cambria Math" charset="0"/>
                                </a:rPr>
                                <m:t>𝑙</m:t>
                              </m:r>
                              <m:r>
                                <a:rPr lang="en-US" i="1">
                                  <a:latin typeface="Cambria Math" charset="0"/>
                                </a:rPr>
                                <m:t>]×</m:t>
                              </m:r>
                              <m:r>
                                <a:rPr lang="en-US" i="1">
                                  <a:latin typeface="Cambria Math" charset="0"/>
                                </a:rPr>
                                <m:t>𝛿</m:t>
                              </m:r>
                              <m:d>
                                <m:dPr>
                                  <m:begChr m:val="["/>
                                  <m:endChr m:val="]"/>
                                  <m:ctrlPr>
                                    <a:rPr lang="en-US" i="1">
                                      <a:latin typeface="Cambria Math" charset="0"/>
                                    </a:rPr>
                                  </m:ctrlPr>
                                </m:dPr>
                                <m:e>
                                  <m:r>
                                    <a:rPr lang="en-US" b="0" i="1" smtClean="0">
                                      <a:latin typeface="Cambria Math" charset="0"/>
                                    </a:rPr>
                                    <m:t>1−</m:t>
                                  </m:r>
                                  <m:r>
                                    <a:rPr lang="en-US" b="0" i="1" smtClean="0">
                                      <a:latin typeface="Cambria Math" charset="0"/>
                                    </a:rPr>
                                    <m:t>𝑘</m:t>
                                  </m:r>
                                  <m:r>
                                    <a:rPr lang="en-US" i="1">
                                      <a:latin typeface="Cambria Math" charset="0"/>
                                    </a:rPr>
                                    <m:t>,</m:t>
                                  </m:r>
                                  <m:r>
                                    <a:rPr lang="en-US" b="0" i="1" smtClean="0">
                                      <a:latin typeface="Cambria Math" charset="0"/>
                                    </a:rPr>
                                    <m:t>1−</m:t>
                                  </m:r>
                                  <m:r>
                                    <a:rPr lang="en-US" b="0" i="1" smtClean="0">
                                      <a:latin typeface="Cambria Math" charset="0"/>
                                    </a:rPr>
                                    <m:t>𝑙</m:t>
                                  </m:r>
                                </m:e>
                              </m:d>
                            </m:e>
                          </m:nary>
                        </m:e>
                      </m:nary>
                    </m:oMath>
                  </m:oMathPara>
                </a14:m>
                <a:endParaRPr lang="en-US"/>
              </a:p>
              <a:p>
                <a:pPr marL="0" lvl="0" indent="0" defTabSz="914400">
                  <a:spcBef>
                    <a:spcPts val="0"/>
                  </a:spcBef>
                  <a:buNone/>
                </a:pPr>
                <a:endParaRPr lang="en-US"/>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7</a:t>
            </a:fld>
            <a:endParaRPr lang="en-US"/>
          </a:p>
        </p:txBody>
      </p:sp>
    </p:spTree>
    <p:extLst>
      <p:ext uri="{BB962C8B-B14F-4D97-AF65-F5344CB8AC3E}">
        <p14:creationId xmlns:p14="http://schemas.microsoft.com/office/powerpoint/2010/main" val="10528562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457200" y="0"/>
            <a:ext cx="8229600" cy="1143000"/>
          </a:xfrm>
        </p:spPr>
        <p:txBody>
          <a:bodyPr/>
          <a:lstStyle/>
          <a:p>
            <a:r>
              <a:rPr lang="en-US"/>
              <a:t>Effects of noise</a:t>
            </a:r>
          </a:p>
        </p:txBody>
      </p:sp>
      <p:sp>
        <p:nvSpPr>
          <p:cNvPr id="3077" name="Rectangle 3"/>
          <p:cNvSpPr>
            <a:spLocks noGrp="1" noChangeArrowheads="1"/>
          </p:cNvSpPr>
          <p:nvPr>
            <p:ph type="body" idx="1"/>
          </p:nvPr>
        </p:nvSpPr>
        <p:spPr>
          <a:xfrm>
            <a:off x="685800" y="914400"/>
            <a:ext cx="7772400" cy="914400"/>
          </a:xfrm>
        </p:spPr>
        <p:txBody>
          <a:bodyPr>
            <a:normAutofit fontScale="85000" lnSpcReduction="10000"/>
          </a:bodyPr>
          <a:lstStyle/>
          <a:p>
            <a:r>
              <a:rPr lang="en-US"/>
              <a:t>Consider a single row or column of the image</a:t>
            </a:r>
          </a:p>
          <a:p>
            <a:pPr lvl="1"/>
            <a:r>
              <a:rPr lang="en-US"/>
              <a:t>Plotting intensity as a function of position gives a signal</a:t>
            </a:r>
          </a:p>
        </p:txBody>
      </p:sp>
      <p:graphicFrame>
        <p:nvGraphicFramePr>
          <p:cNvPr id="3074" name="Object 4"/>
          <p:cNvGraphicFramePr>
            <a:graphicFrameLocks noChangeAspect="1"/>
          </p:cNvGraphicFramePr>
          <p:nvPr/>
        </p:nvGraphicFramePr>
        <p:xfrm>
          <a:off x="1839913" y="1917700"/>
          <a:ext cx="5018087" cy="1892300"/>
        </p:xfrm>
        <a:graphic>
          <a:graphicData uri="http://schemas.openxmlformats.org/presentationml/2006/ole">
            <mc:AlternateContent xmlns:mc="http://schemas.openxmlformats.org/markup-compatibility/2006">
              <mc:Choice xmlns:v="urn:schemas-microsoft-com:vml" Requires="v">
                <p:oleObj spid="_x0000_s102417" name="Photo Editor Photo" r:id="rId6" imgW="5885714" imgH="2219635" progId="MSPhotoEd.3">
                  <p:embed/>
                </p:oleObj>
              </mc:Choice>
              <mc:Fallback>
                <p:oleObj name="Photo Editor Photo" r:id="rId6" imgW="5885714" imgH="2219635"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9913" y="1917700"/>
                        <a:ext cx="5018087" cy="1892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78" name="Picture 5" descr="txp_fig"/>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1101725" y="2520950"/>
            <a:ext cx="650875" cy="31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685800" y="4038600"/>
            <a:ext cx="7772400" cy="2438400"/>
            <a:chOff x="432" y="2544"/>
            <a:chExt cx="4896" cy="1536"/>
          </a:xfrm>
        </p:grpSpPr>
        <p:graphicFrame>
          <p:nvGraphicFramePr>
            <p:cNvPr id="3075" name="Object 7"/>
            <p:cNvGraphicFramePr>
              <a:graphicFrameLocks noChangeAspect="1"/>
            </p:cNvGraphicFramePr>
            <p:nvPr/>
          </p:nvGraphicFramePr>
          <p:xfrm>
            <a:off x="1099" y="2544"/>
            <a:ext cx="3173" cy="1088"/>
          </p:xfrm>
          <a:graphic>
            <a:graphicData uri="http://schemas.openxmlformats.org/presentationml/2006/ole">
              <mc:AlternateContent xmlns:mc="http://schemas.openxmlformats.org/markup-compatibility/2006">
                <mc:Choice xmlns:v="urn:schemas-microsoft-com:vml" Requires="v">
                  <p:oleObj spid="_x0000_s102418" name="Photo Editor Photo" r:id="rId9" imgW="5915851" imgH="2029108" progId="MSPhotoEd.3">
                    <p:embed/>
                  </p:oleObj>
                </mc:Choice>
                <mc:Fallback>
                  <p:oleObj name="Photo Editor Photo" r:id="rId9" imgW="5915851" imgH="2029108" progId="MSPhotoEd.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9" y="2544"/>
                          <a:ext cx="3173" cy="1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81" name="Picture 8" descr="txp_fig"/>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480" y="2888"/>
              <a:ext cx="622" cy="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2" name="Rectangle 9"/>
            <p:cNvSpPr>
              <a:spLocks noChangeArrowheads="1"/>
            </p:cNvSpPr>
            <p:nvPr/>
          </p:nvSpPr>
          <p:spPr bwMode="auto">
            <a:xfrm>
              <a:off x="432" y="3648"/>
              <a:ext cx="4896"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800"/>
                <a:t>Where is the edge?</a:t>
              </a:r>
              <a:endParaRPr lang="en-US" sz="2800" i="1"/>
            </a:p>
          </p:txBody>
        </p:sp>
      </p:grpSp>
      <p:sp>
        <p:nvSpPr>
          <p:cNvPr id="3080" name="Text Box 10"/>
          <p:cNvSpPr txBox="1">
            <a:spLocks noChangeArrowheads="1"/>
          </p:cNvSpPr>
          <p:nvPr/>
        </p:nvSpPr>
        <p:spPr bwMode="auto">
          <a:xfrm>
            <a:off x="7442200" y="6019800"/>
            <a:ext cx="14573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S. Seitz</a:t>
            </a:r>
          </a:p>
        </p:txBody>
      </p:sp>
      <p:sp>
        <p:nvSpPr>
          <p:cNvPr id="3" name="Date Placeholder 2"/>
          <p:cNvSpPr>
            <a:spLocks noGrp="1"/>
          </p:cNvSpPr>
          <p:nvPr>
            <p:ph type="dt" sz="half" idx="10"/>
          </p:nvPr>
        </p:nvSpPr>
        <p:spPr/>
        <p:txBody>
          <a:bodyPr/>
          <a:lstStyle/>
          <a:p>
            <a:r>
              <a:rPr lang="en-US"/>
              <a:t>10-Oct-17</a:t>
            </a:r>
          </a:p>
        </p:txBody>
      </p:sp>
      <p:sp>
        <p:nvSpPr>
          <p:cNvPr id="4" name="Slide Number Placeholder 3"/>
          <p:cNvSpPr>
            <a:spLocks noGrp="1"/>
          </p:cNvSpPr>
          <p:nvPr>
            <p:ph type="sldNum" sz="quarter" idx="12"/>
          </p:nvPr>
        </p:nvSpPr>
        <p:spPr/>
        <p:txBody>
          <a:bodyPr/>
          <a:lstStyle/>
          <a:p>
            <a:fld id="{CF7DC490-98B8-074B-BB30-37775A2447EF}" type="slidenum">
              <a:rPr lang="en-US" smtClean="0"/>
              <a:pPr/>
              <a:t>70</a:t>
            </a:fld>
            <a:endParaRPr lang="en-US"/>
          </a:p>
        </p:txBody>
      </p:sp>
    </p:spTree>
    <p:extLst>
      <p:ext uri="{BB962C8B-B14F-4D97-AF65-F5344CB8AC3E}">
        <p14:creationId xmlns:p14="http://schemas.microsoft.com/office/powerpoint/2010/main" val="1621746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457200" y="0"/>
            <a:ext cx="8229600" cy="1143000"/>
          </a:xfrm>
        </p:spPr>
        <p:txBody>
          <a:bodyPr/>
          <a:lstStyle/>
          <a:p>
            <a:r>
              <a:rPr lang="en-US"/>
              <a:t>Effects of noise</a:t>
            </a:r>
          </a:p>
        </p:txBody>
      </p:sp>
      <p:sp>
        <p:nvSpPr>
          <p:cNvPr id="3" name="Date Placeholder 2"/>
          <p:cNvSpPr>
            <a:spLocks noGrp="1"/>
          </p:cNvSpPr>
          <p:nvPr>
            <p:ph type="dt" sz="half" idx="10"/>
          </p:nvPr>
        </p:nvSpPr>
        <p:spPr/>
        <p:txBody>
          <a:bodyPr/>
          <a:lstStyle/>
          <a:p>
            <a:r>
              <a:rPr lang="en-US"/>
              <a:t>10-Oct-17</a:t>
            </a:r>
          </a:p>
        </p:txBody>
      </p:sp>
      <p:sp>
        <p:nvSpPr>
          <p:cNvPr id="4" name="Slide Number Placeholder 3"/>
          <p:cNvSpPr>
            <a:spLocks noGrp="1"/>
          </p:cNvSpPr>
          <p:nvPr>
            <p:ph type="sldNum" sz="quarter" idx="12"/>
          </p:nvPr>
        </p:nvSpPr>
        <p:spPr/>
        <p:txBody>
          <a:bodyPr/>
          <a:lstStyle/>
          <a:p>
            <a:fld id="{CF7DC490-98B8-074B-BB30-37775A2447EF}" type="slidenum">
              <a:rPr lang="en-US" smtClean="0"/>
              <a:pPr/>
              <a:t>71</a:t>
            </a:fld>
            <a:endParaRPr lang="en-US"/>
          </a:p>
        </p:txBody>
      </p:sp>
      <p:pic>
        <p:nvPicPr>
          <p:cNvPr id="8" name="Picture 4">
            <a:extLst>
              <a:ext uri="{FF2B5EF4-FFF2-40B4-BE49-F238E27FC236}">
                <a16:creationId xmlns="" xmlns:a16="http://schemas.microsoft.com/office/drawing/2014/main" id="{52C5455D-26FC-437B-8BDF-41646A9CFF5C}"/>
              </a:ext>
            </a:extLst>
          </p:cNvPr>
          <p:cNvPicPr>
            <a:picLocks noChangeAspect="1"/>
          </p:cNvPicPr>
          <p:nvPr/>
        </p:nvPicPr>
        <p:blipFill>
          <a:blip r:embed="rId3"/>
          <a:stretch>
            <a:fillRect/>
          </a:stretch>
        </p:blipFill>
        <p:spPr>
          <a:xfrm>
            <a:off x="4781550" y="1600200"/>
            <a:ext cx="3256596" cy="3315915"/>
          </a:xfrm>
          <a:prstGeom prst="rect">
            <a:avLst/>
          </a:prstGeom>
        </p:spPr>
      </p:pic>
      <p:pic>
        <p:nvPicPr>
          <p:cNvPr id="9" name="Picture 6">
            <a:extLst>
              <a:ext uri="{FF2B5EF4-FFF2-40B4-BE49-F238E27FC236}">
                <a16:creationId xmlns="" xmlns:a16="http://schemas.microsoft.com/office/drawing/2014/main" id="{DE88B0E0-9BDF-46CB-8178-689773CA451D}"/>
              </a:ext>
            </a:extLst>
          </p:cNvPr>
          <p:cNvPicPr>
            <a:picLocks noChangeAspect="1"/>
          </p:cNvPicPr>
          <p:nvPr/>
        </p:nvPicPr>
        <p:blipFill>
          <a:blip r:embed="rId4"/>
          <a:stretch>
            <a:fillRect/>
          </a:stretch>
        </p:blipFill>
        <p:spPr>
          <a:xfrm>
            <a:off x="1009650" y="1600200"/>
            <a:ext cx="3270601" cy="3328587"/>
          </a:xfrm>
          <a:prstGeom prst="rect">
            <a:avLst/>
          </a:prstGeom>
        </p:spPr>
      </p:pic>
    </p:spTree>
    <p:extLst>
      <p:ext uri="{BB962C8B-B14F-4D97-AF65-F5344CB8AC3E}">
        <p14:creationId xmlns:p14="http://schemas.microsoft.com/office/powerpoint/2010/main" val="82593708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1143000"/>
          </a:xfrm>
        </p:spPr>
        <p:txBody>
          <a:bodyPr/>
          <a:lstStyle/>
          <a:p>
            <a:r>
              <a:rPr lang="en-US"/>
              <a:t>Effects of noise</a:t>
            </a:r>
          </a:p>
        </p:txBody>
      </p:sp>
      <p:sp>
        <p:nvSpPr>
          <p:cNvPr id="7" name="Text Box 4"/>
          <p:cNvSpPr txBox="1">
            <a:spLocks noChangeArrowheads="1"/>
          </p:cNvSpPr>
          <p:nvPr/>
        </p:nvSpPr>
        <p:spPr bwMode="auto">
          <a:xfrm>
            <a:off x="7339013" y="5943600"/>
            <a:ext cx="166211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D. Forsyth</a:t>
            </a:r>
          </a:p>
        </p:txBody>
      </p:sp>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72</a:t>
            </a:fld>
            <a:endParaRPr lang="en-US"/>
          </a:p>
        </p:txBody>
      </p:sp>
      <p:sp>
        <p:nvSpPr>
          <p:cNvPr id="8" name="Rectangle 3"/>
          <p:cNvSpPr txBox="1">
            <a:spLocks noChangeArrowheads="1"/>
          </p:cNvSpPr>
          <p:nvPr/>
        </p:nvSpPr>
        <p:spPr>
          <a:xfrm>
            <a:off x="457200" y="1295400"/>
            <a:ext cx="8229600" cy="452596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a:t>Finite difference filters respond strongly to noise</a:t>
            </a:r>
          </a:p>
          <a:p>
            <a:pPr lvl="1"/>
            <a:r>
              <a:rPr lang="en-US"/>
              <a:t>Image noise results in pixels that look very different from their neighbors</a:t>
            </a:r>
          </a:p>
          <a:p>
            <a:pPr lvl="1"/>
            <a:r>
              <a:rPr lang="en-US"/>
              <a:t>Generally, the larger the noise the stronger the response</a:t>
            </a:r>
          </a:p>
          <a:p>
            <a:pPr>
              <a:buFontTx/>
              <a:buChar char="•"/>
            </a:pPr>
            <a:r>
              <a:rPr lang="en-US"/>
              <a:t>What is to be done?</a:t>
            </a:r>
          </a:p>
          <a:p>
            <a:pPr lvl="1"/>
            <a:r>
              <a:rPr lang="en-US">
                <a:solidFill>
                  <a:schemeClr val="bg1"/>
                </a:solidFill>
              </a:rPr>
              <a:t>Smoothing the image should help, by forcing pixels different to their neighbors (=noise pixels?) to look more like neighbors</a:t>
            </a:r>
          </a:p>
          <a:p>
            <a:pPr>
              <a:buFontTx/>
              <a:buChar char="•"/>
            </a:pPr>
            <a:endParaRPr lang="en-US"/>
          </a:p>
        </p:txBody>
      </p:sp>
    </p:spTree>
    <p:extLst>
      <p:ext uri="{BB962C8B-B14F-4D97-AF65-F5344CB8AC3E}">
        <p14:creationId xmlns:p14="http://schemas.microsoft.com/office/powerpoint/2010/main" val="11266834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0"/>
            <a:ext cx="8229600" cy="1143000"/>
          </a:xfrm>
        </p:spPr>
        <p:txBody>
          <a:bodyPr/>
          <a:lstStyle/>
          <a:p>
            <a:r>
              <a:rPr lang="en-US"/>
              <a:t>Effects of noise</a:t>
            </a:r>
          </a:p>
        </p:txBody>
      </p:sp>
      <p:sp>
        <p:nvSpPr>
          <p:cNvPr id="14339" name="Rectangle 3"/>
          <p:cNvSpPr>
            <a:spLocks noGrp="1" noChangeArrowheads="1"/>
          </p:cNvSpPr>
          <p:nvPr>
            <p:ph type="body" idx="1"/>
          </p:nvPr>
        </p:nvSpPr>
        <p:spPr>
          <a:xfrm>
            <a:off x="457200" y="1295400"/>
            <a:ext cx="8229600" cy="4525963"/>
          </a:xfrm>
        </p:spPr>
        <p:txBody>
          <a:bodyPr>
            <a:normAutofit lnSpcReduction="10000"/>
          </a:bodyPr>
          <a:lstStyle/>
          <a:p>
            <a:pPr>
              <a:buFontTx/>
              <a:buChar char="•"/>
            </a:pPr>
            <a:r>
              <a:rPr lang="en-US"/>
              <a:t>Finite difference filters respond strongly to noise</a:t>
            </a:r>
          </a:p>
          <a:p>
            <a:pPr lvl="1"/>
            <a:r>
              <a:rPr lang="en-US"/>
              <a:t>Image noise results in pixels that look very different from their neighbors</a:t>
            </a:r>
          </a:p>
          <a:p>
            <a:pPr lvl="1"/>
            <a:r>
              <a:rPr lang="en-US"/>
              <a:t>Generally, the larger the noise the stronger the response</a:t>
            </a:r>
          </a:p>
          <a:p>
            <a:pPr>
              <a:buFontTx/>
              <a:buChar char="•"/>
            </a:pPr>
            <a:r>
              <a:rPr lang="en-US"/>
              <a:t>What is to be done?</a:t>
            </a:r>
          </a:p>
          <a:p>
            <a:pPr lvl="1"/>
            <a:r>
              <a:rPr lang="en-US"/>
              <a:t>Smoothing the image should help, by forcing pixels different to their neighbors (=noise pixels?) to look more like neighbors</a:t>
            </a:r>
          </a:p>
          <a:p>
            <a:pPr>
              <a:buFontTx/>
              <a:buChar char="•"/>
            </a:pPr>
            <a:endParaRPr lang="en-US"/>
          </a:p>
        </p:txBody>
      </p:sp>
      <p:sp>
        <p:nvSpPr>
          <p:cNvPr id="14340" name="Text Box 4"/>
          <p:cNvSpPr txBox="1">
            <a:spLocks noChangeArrowheads="1"/>
          </p:cNvSpPr>
          <p:nvPr/>
        </p:nvSpPr>
        <p:spPr bwMode="auto">
          <a:xfrm>
            <a:off x="7339013" y="5943600"/>
            <a:ext cx="166211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D. Forsyth</a:t>
            </a:r>
          </a:p>
        </p:txBody>
      </p:sp>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73</a:t>
            </a:fld>
            <a:endParaRPr lang="en-US"/>
          </a:p>
        </p:txBody>
      </p:sp>
    </p:spTree>
    <p:extLst>
      <p:ext uri="{BB962C8B-B14F-4D97-AF65-F5344CB8AC3E}">
        <p14:creationId xmlns:p14="http://schemas.microsoft.com/office/powerpoint/2010/main" val="38563574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Smoothing with different filters</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74</a:t>
            </a:fld>
            <a:endParaRPr lang="en-US"/>
          </a:p>
        </p:txBody>
      </p:sp>
      <p:sp>
        <p:nvSpPr>
          <p:cNvPr id="7" name="TextBox 6"/>
          <p:cNvSpPr txBox="1"/>
          <p:nvPr/>
        </p:nvSpPr>
        <p:spPr>
          <a:xfrm>
            <a:off x="6324601" y="6019800"/>
            <a:ext cx="2590800" cy="369332"/>
          </a:xfrm>
          <a:prstGeom prst="rect">
            <a:avLst/>
          </a:prstGeom>
          <a:noFill/>
        </p:spPr>
        <p:txBody>
          <a:bodyPr wrap="square" rtlCol="0">
            <a:spAutoFit/>
          </a:bodyPr>
          <a:lstStyle/>
          <a:p>
            <a:r>
              <a:rPr lang="en-US"/>
              <a:t>Slide credit: Steve Seitz</a:t>
            </a:r>
          </a:p>
        </p:txBody>
      </p:sp>
      <p:sp>
        <p:nvSpPr>
          <p:cNvPr id="8" name="Content Placeholder 7"/>
          <p:cNvSpPr>
            <a:spLocks noGrp="1"/>
          </p:cNvSpPr>
          <p:nvPr>
            <p:ph idx="1"/>
          </p:nvPr>
        </p:nvSpPr>
        <p:spPr/>
        <p:txBody>
          <a:bodyPr/>
          <a:lstStyle/>
          <a:p>
            <a:r>
              <a:rPr lang="en-US"/>
              <a:t>Mean smoothing</a:t>
            </a:r>
          </a:p>
          <a:p>
            <a:endParaRPr lang="en-US"/>
          </a:p>
          <a:p>
            <a:endParaRPr lang="en-US"/>
          </a:p>
          <a:p>
            <a:r>
              <a:rPr lang="en-US"/>
              <a:t>Gaussian  (smoothing * derivative)</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112" y="2106613"/>
            <a:ext cx="457200" cy="11684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3112" y="4122738"/>
            <a:ext cx="457200" cy="11557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3156" y="2443163"/>
            <a:ext cx="1239044" cy="4953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3337" y="4465638"/>
            <a:ext cx="1206500" cy="469900"/>
          </a:xfrm>
          <a:prstGeom prst="rect">
            <a:avLst/>
          </a:prstGeom>
        </p:spPr>
      </p:pic>
      <p:pic>
        <p:nvPicPr>
          <p:cNvPr id="17" name="Picture 16"/>
          <p:cNvPicPr>
            <a:picLocks noChangeAspect="1"/>
          </p:cNvPicPr>
          <p:nvPr/>
        </p:nvPicPr>
        <p:blipFill>
          <a:blip r:embed="rId6"/>
          <a:stretch>
            <a:fillRect/>
          </a:stretch>
        </p:blipFill>
        <p:spPr>
          <a:xfrm>
            <a:off x="440345" y="3982402"/>
            <a:ext cx="2872767" cy="2061210"/>
          </a:xfrm>
          <a:prstGeom prst="rect">
            <a:avLst/>
          </a:prstGeom>
        </p:spPr>
      </p:pic>
    </p:spTree>
    <p:extLst>
      <p:ext uri="{BB962C8B-B14F-4D97-AF65-F5344CB8AC3E}">
        <p14:creationId xmlns:p14="http://schemas.microsoft.com/office/powerpoint/2010/main" val="7092093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Smoothing with different filters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066800"/>
            <a:ext cx="7130574" cy="5093267"/>
          </a:xfrm>
        </p:spPr>
      </p:pic>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75</a:t>
            </a:fld>
            <a:endParaRPr lang="en-US"/>
          </a:p>
        </p:txBody>
      </p:sp>
      <p:sp>
        <p:nvSpPr>
          <p:cNvPr id="7" name="TextBox 6"/>
          <p:cNvSpPr txBox="1"/>
          <p:nvPr/>
        </p:nvSpPr>
        <p:spPr>
          <a:xfrm>
            <a:off x="6324601" y="6019800"/>
            <a:ext cx="2590800" cy="369332"/>
          </a:xfrm>
          <a:prstGeom prst="rect">
            <a:avLst/>
          </a:prstGeom>
          <a:noFill/>
        </p:spPr>
        <p:txBody>
          <a:bodyPr wrap="square" rtlCol="0">
            <a:spAutoFit/>
          </a:bodyPr>
          <a:lstStyle/>
          <a:p>
            <a:r>
              <a:rPr lang="en-US"/>
              <a:t>Slide credit: Steve Seitz</a:t>
            </a:r>
          </a:p>
        </p:txBody>
      </p:sp>
    </p:spTree>
    <p:extLst>
      <p:ext uri="{BB962C8B-B14F-4D97-AF65-F5344CB8AC3E}">
        <p14:creationId xmlns:p14="http://schemas.microsoft.com/office/powerpoint/2010/main" val="13884916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type="title"/>
          </p:nvPr>
        </p:nvSpPr>
        <p:spPr>
          <a:xfrm>
            <a:off x="457200" y="0"/>
            <a:ext cx="8229600" cy="762000"/>
          </a:xfrm>
        </p:spPr>
        <p:txBody>
          <a:bodyPr/>
          <a:lstStyle/>
          <a:p>
            <a:r>
              <a:rPr lang="en-US"/>
              <a:t>Solution: smooth first</a:t>
            </a:r>
          </a:p>
        </p:txBody>
      </p:sp>
      <p:grpSp>
        <p:nvGrpSpPr>
          <p:cNvPr id="2" name="Group 30"/>
          <p:cNvGrpSpPr>
            <a:grpSpLocks/>
          </p:cNvGrpSpPr>
          <p:nvPr/>
        </p:nvGrpSpPr>
        <p:grpSpPr bwMode="auto">
          <a:xfrm>
            <a:off x="457200" y="5553075"/>
            <a:ext cx="7772400" cy="771525"/>
            <a:chOff x="192" y="3744"/>
            <a:chExt cx="4896" cy="486"/>
          </a:xfrm>
        </p:grpSpPr>
        <p:sp>
          <p:nvSpPr>
            <p:cNvPr id="4113" name="Rectangle 2"/>
            <p:cNvSpPr>
              <a:spLocks noChangeArrowheads="1"/>
            </p:cNvSpPr>
            <p:nvPr/>
          </p:nvSpPr>
          <p:spPr bwMode="auto">
            <a:xfrm>
              <a:off x="192" y="3792"/>
              <a:ext cx="489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800"/>
                <a:t>To find edges, look for peaks in</a:t>
              </a:r>
              <a:endParaRPr lang="en-US" sz="2800" i="1"/>
            </a:p>
          </p:txBody>
        </p:sp>
        <p:graphicFrame>
          <p:nvGraphicFramePr>
            <p:cNvPr id="4099" name="Object 21"/>
            <p:cNvGraphicFramePr>
              <a:graphicFrameLocks noChangeAspect="1"/>
            </p:cNvGraphicFramePr>
            <p:nvPr/>
          </p:nvGraphicFramePr>
          <p:xfrm>
            <a:off x="3696" y="3744"/>
            <a:ext cx="816" cy="486"/>
          </p:xfrm>
          <a:graphic>
            <a:graphicData uri="http://schemas.openxmlformats.org/presentationml/2006/ole">
              <mc:AlternateContent xmlns:mc="http://schemas.openxmlformats.org/markup-compatibility/2006">
                <mc:Choice xmlns:v="urn:schemas-microsoft-com:vml" Requires="v">
                  <p:oleObj spid="_x0000_s112657" name="Equation" r:id="rId4" imgW="660240" imgH="393480" progId="Equation.3">
                    <p:embed/>
                  </p:oleObj>
                </mc:Choice>
                <mc:Fallback>
                  <p:oleObj name="Equation" r:id="rId4" imgW="66024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6" y="3744"/>
                          <a:ext cx="816" cy="4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pic>
        <p:nvPicPr>
          <p:cNvPr id="410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5638" y="762000"/>
            <a:ext cx="5313362" cy="139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3" name="Text Box 17"/>
          <p:cNvSpPr txBox="1">
            <a:spLocks noChangeArrowheads="1"/>
          </p:cNvSpPr>
          <p:nvPr/>
        </p:nvSpPr>
        <p:spPr bwMode="auto">
          <a:xfrm>
            <a:off x="1638300" y="1289050"/>
            <a:ext cx="2682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latin typeface="Times New Roman" pitchFamily="18" charset="0"/>
              </a:rPr>
              <a:t>f</a:t>
            </a:r>
          </a:p>
        </p:txBody>
      </p:sp>
      <p:grpSp>
        <p:nvGrpSpPr>
          <p:cNvPr id="3" name="Group 27"/>
          <p:cNvGrpSpPr>
            <a:grpSpLocks/>
          </p:cNvGrpSpPr>
          <p:nvPr/>
        </p:nvGrpSpPr>
        <p:grpSpPr bwMode="auto">
          <a:xfrm>
            <a:off x="1638300" y="2163763"/>
            <a:ext cx="5600700" cy="1120775"/>
            <a:chOff x="1032" y="1507"/>
            <a:chExt cx="3528" cy="706"/>
          </a:xfrm>
        </p:grpSpPr>
        <p:pic>
          <p:nvPicPr>
            <p:cNvPr id="4111"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3" y="1507"/>
              <a:ext cx="3347" cy="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2" name="Text Box 18"/>
            <p:cNvSpPr txBox="1">
              <a:spLocks noChangeArrowheads="1"/>
            </p:cNvSpPr>
            <p:nvPr/>
          </p:nvSpPr>
          <p:spPr bwMode="auto">
            <a:xfrm>
              <a:off x="1032" y="1684"/>
              <a:ext cx="2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latin typeface="Times New Roman" pitchFamily="18" charset="0"/>
                </a:rPr>
                <a:t>g</a:t>
              </a:r>
            </a:p>
          </p:txBody>
        </p:sp>
      </p:grpSp>
      <p:grpSp>
        <p:nvGrpSpPr>
          <p:cNvPr id="4" name="Group 28"/>
          <p:cNvGrpSpPr>
            <a:grpSpLocks/>
          </p:cNvGrpSpPr>
          <p:nvPr/>
        </p:nvGrpSpPr>
        <p:grpSpPr bwMode="auto">
          <a:xfrm>
            <a:off x="1292225" y="3302000"/>
            <a:ext cx="5946775" cy="1104900"/>
            <a:chOff x="814" y="2224"/>
            <a:chExt cx="3746" cy="696"/>
          </a:xfrm>
        </p:grpSpPr>
        <p:pic>
          <p:nvPicPr>
            <p:cNvPr id="4109"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3" y="2224"/>
              <a:ext cx="3347" cy="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0" name="Text Box 19"/>
            <p:cNvSpPr txBox="1">
              <a:spLocks noChangeArrowheads="1"/>
            </p:cNvSpPr>
            <p:nvPr/>
          </p:nvSpPr>
          <p:spPr bwMode="auto">
            <a:xfrm>
              <a:off x="814" y="2346"/>
              <a:ext cx="457"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latin typeface="Times New Roman" pitchFamily="18" charset="0"/>
                </a:rPr>
                <a:t>f * g</a:t>
              </a:r>
            </a:p>
          </p:txBody>
        </p:sp>
      </p:grpSp>
      <p:grpSp>
        <p:nvGrpSpPr>
          <p:cNvPr id="5" name="Group 29"/>
          <p:cNvGrpSpPr>
            <a:grpSpLocks/>
          </p:cNvGrpSpPr>
          <p:nvPr/>
        </p:nvGrpSpPr>
        <p:grpSpPr bwMode="auto">
          <a:xfrm>
            <a:off x="914400" y="4406900"/>
            <a:ext cx="6324600" cy="1155700"/>
            <a:chOff x="576" y="2920"/>
            <a:chExt cx="3984" cy="728"/>
          </a:xfrm>
        </p:grpSpPr>
        <p:pic>
          <p:nvPicPr>
            <p:cNvPr id="4108"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3" y="2920"/>
              <a:ext cx="3347" cy="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098" name="Object 23"/>
            <p:cNvGraphicFramePr>
              <a:graphicFrameLocks noChangeAspect="1"/>
            </p:cNvGraphicFramePr>
            <p:nvPr/>
          </p:nvGraphicFramePr>
          <p:xfrm>
            <a:off x="576" y="3008"/>
            <a:ext cx="636" cy="421"/>
          </p:xfrm>
          <a:graphic>
            <a:graphicData uri="http://schemas.openxmlformats.org/presentationml/2006/ole">
              <mc:AlternateContent xmlns:mc="http://schemas.openxmlformats.org/markup-compatibility/2006">
                <mc:Choice xmlns:v="urn:schemas-microsoft-com:vml" Requires="v">
                  <p:oleObj spid="_x0000_s112658" name="Equation" r:id="rId10" imgW="660240" imgH="393480" progId="Equation.3">
                    <p:embed/>
                  </p:oleObj>
                </mc:Choice>
                <mc:Fallback>
                  <p:oleObj name="Equation" r:id="rId10" imgW="660240" imgH="3934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 y="3008"/>
                          <a:ext cx="636" cy="42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4107" name="Text Box 26"/>
          <p:cNvSpPr txBox="1">
            <a:spLocks noChangeArrowheads="1"/>
          </p:cNvSpPr>
          <p:nvPr/>
        </p:nvSpPr>
        <p:spPr bwMode="auto">
          <a:xfrm>
            <a:off x="7610475" y="6019800"/>
            <a:ext cx="14573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S. Seitz</a:t>
            </a:r>
          </a:p>
        </p:txBody>
      </p:sp>
      <p:sp>
        <p:nvSpPr>
          <p:cNvPr id="6" name="Date Placeholder 5"/>
          <p:cNvSpPr>
            <a:spLocks noGrp="1"/>
          </p:cNvSpPr>
          <p:nvPr>
            <p:ph type="dt" sz="half" idx="10"/>
          </p:nvPr>
        </p:nvSpPr>
        <p:spPr/>
        <p:txBody>
          <a:bodyPr/>
          <a:lstStyle/>
          <a:p>
            <a:r>
              <a:rPr lang="en-US"/>
              <a:t>10-Oct-17</a:t>
            </a:r>
          </a:p>
        </p:txBody>
      </p:sp>
      <p:sp>
        <p:nvSpPr>
          <p:cNvPr id="7" name="Slide Number Placeholder 6"/>
          <p:cNvSpPr>
            <a:spLocks noGrp="1"/>
          </p:cNvSpPr>
          <p:nvPr>
            <p:ph type="sldNum" sz="quarter" idx="12"/>
          </p:nvPr>
        </p:nvSpPr>
        <p:spPr/>
        <p:txBody>
          <a:bodyPr/>
          <a:lstStyle/>
          <a:p>
            <a:fld id="{CF7DC490-98B8-074B-BB30-37775A2447EF}" type="slidenum">
              <a:rPr lang="en-US" smtClean="0"/>
              <a:pPr/>
              <a:t>76</a:t>
            </a:fld>
            <a:endParaRPr lang="en-US"/>
          </a:p>
        </p:txBody>
      </p:sp>
    </p:spTree>
    <p:extLst>
      <p:ext uri="{BB962C8B-B14F-4D97-AF65-F5344CB8AC3E}">
        <p14:creationId xmlns:p14="http://schemas.microsoft.com/office/powerpoint/2010/main" val="1912200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Rectangle 4"/>
          <p:cNvSpPr>
            <a:spLocks noGrp="1" noChangeArrowheads="1"/>
          </p:cNvSpPr>
          <p:nvPr>
            <p:ph type="body" idx="1"/>
          </p:nvPr>
        </p:nvSpPr>
        <p:spPr>
          <a:xfrm>
            <a:off x="457200" y="838200"/>
            <a:ext cx="8229600" cy="4525963"/>
          </a:xfrm>
        </p:spPr>
        <p:txBody>
          <a:bodyPr/>
          <a:lstStyle/>
          <a:p>
            <a:pPr>
              <a:buFontTx/>
              <a:buChar char="•"/>
            </a:pPr>
            <a:r>
              <a:rPr lang="en-US"/>
              <a:t>This theorem gives us a very useful property:</a:t>
            </a:r>
            <a:br>
              <a:rPr lang="en-US"/>
            </a:br>
            <a:r>
              <a:rPr lang="en-US"/>
              <a:t/>
            </a:r>
            <a:br>
              <a:rPr lang="en-US"/>
            </a:br>
            <a:endParaRPr lang="en-US"/>
          </a:p>
          <a:p>
            <a:pPr>
              <a:buFontTx/>
              <a:buChar char="•"/>
            </a:pPr>
            <a:r>
              <a:rPr lang="en-US"/>
              <a:t>This saves us one operation:</a:t>
            </a:r>
            <a:endParaRPr lang="en-US" i="1"/>
          </a:p>
        </p:txBody>
      </p:sp>
      <p:graphicFrame>
        <p:nvGraphicFramePr>
          <p:cNvPr id="5122" name="Object 2"/>
          <p:cNvGraphicFramePr>
            <a:graphicFrameLocks noChangeAspect="1"/>
          </p:cNvGraphicFramePr>
          <p:nvPr>
            <p:extLst>
              <p:ext uri="{D42A27DB-BD31-4B8C-83A1-F6EECF244321}">
                <p14:modId xmlns:p14="http://schemas.microsoft.com/office/powerpoint/2010/main" val="399837018"/>
              </p:ext>
            </p:extLst>
          </p:nvPr>
        </p:nvGraphicFramePr>
        <p:xfrm>
          <a:off x="3238500" y="1341437"/>
          <a:ext cx="2667000" cy="944563"/>
        </p:xfrm>
        <a:graphic>
          <a:graphicData uri="http://schemas.openxmlformats.org/presentationml/2006/ole">
            <mc:AlternateContent xmlns:mc="http://schemas.openxmlformats.org/markup-compatibility/2006">
              <mc:Choice xmlns:v="urn:schemas-microsoft-com:vml" Requires="v">
                <p:oleObj spid="_x0000_s114719" name="Equation" r:id="rId4" imgW="1320480" imgH="393480" progId="Equation.3">
                  <p:embed/>
                </p:oleObj>
              </mc:Choice>
              <mc:Fallback>
                <p:oleObj name="Equation" r:id="rId4" imgW="132048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0" y="1341437"/>
                        <a:ext cx="2667000" cy="9445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7" name="Rectangle 3"/>
          <p:cNvSpPr>
            <a:spLocks noGrp="1" noChangeArrowheads="1"/>
          </p:cNvSpPr>
          <p:nvPr>
            <p:ph type="title"/>
          </p:nvPr>
        </p:nvSpPr>
        <p:spPr>
          <a:xfrm>
            <a:off x="457200" y="0"/>
            <a:ext cx="8229600" cy="838200"/>
          </a:xfrm>
        </p:spPr>
        <p:txBody>
          <a:bodyPr/>
          <a:lstStyle/>
          <a:p>
            <a:r>
              <a:rPr lang="en-US"/>
              <a:t>Derivative theorem of convolution</a:t>
            </a:r>
          </a:p>
        </p:txBody>
      </p:sp>
      <p:grpSp>
        <p:nvGrpSpPr>
          <p:cNvPr id="5128" name="Group 7"/>
          <p:cNvGrpSpPr>
            <a:grpSpLocks/>
          </p:cNvGrpSpPr>
          <p:nvPr/>
        </p:nvGrpSpPr>
        <p:grpSpPr bwMode="auto">
          <a:xfrm>
            <a:off x="1295400" y="2895600"/>
            <a:ext cx="6096000" cy="3810000"/>
            <a:chOff x="720" y="1317"/>
            <a:chExt cx="4474" cy="2907"/>
          </a:xfrm>
        </p:grpSpPr>
        <p:graphicFrame>
          <p:nvGraphicFramePr>
            <p:cNvPr id="5123" name="Object 8"/>
            <p:cNvGraphicFramePr>
              <a:graphicFrameLocks noChangeAspect="1"/>
            </p:cNvGraphicFramePr>
            <p:nvPr/>
          </p:nvGraphicFramePr>
          <p:xfrm>
            <a:off x="1595" y="1317"/>
            <a:ext cx="3599" cy="2907"/>
          </p:xfrm>
          <a:graphic>
            <a:graphicData uri="http://schemas.openxmlformats.org/presentationml/2006/ole">
              <mc:AlternateContent xmlns:mc="http://schemas.openxmlformats.org/markup-compatibility/2006">
                <mc:Choice xmlns:v="urn:schemas-microsoft-com:vml" Requires="v">
                  <p:oleObj spid="_x0000_s114720" name="Photo Editor Photo" r:id="rId6" imgW="6001588" imgH="4847619" progId="MSPhotoEd.3">
                    <p:embed/>
                  </p:oleObj>
                </mc:Choice>
                <mc:Fallback>
                  <p:oleObj name="Photo Editor Photo" r:id="rId6" imgW="6001588" imgH="484761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5" y="1317"/>
                          <a:ext cx="3599" cy="29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4" name="Object 9"/>
            <p:cNvGraphicFramePr>
              <a:graphicFrameLocks noChangeAspect="1"/>
            </p:cNvGraphicFramePr>
            <p:nvPr/>
          </p:nvGraphicFramePr>
          <p:xfrm>
            <a:off x="720" y="3408"/>
            <a:ext cx="720" cy="507"/>
          </p:xfrm>
          <a:graphic>
            <a:graphicData uri="http://schemas.openxmlformats.org/presentationml/2006/ole">
              <mc:AlternateContent xmlns:mc="http://schemas.openxmlformats.org/markup-compatibility/2006">
                <mc:Choice xmlns:v="urn:schemas-microsoft-com:vml" Requires="v">
                  <p:oleObj spid="_x0000_s114721" name="Equation" r:id="rId8" imgW="558720" imgH="393480" progId="Equation.3">
                    <p:embed/>
                  </p:oleObj>
                </mc:Choice>
                <mc:Fallback>
                  <p:oleObj name="Equation" r:id="rId8" imgW="558720" imgH="3934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0" y="3408"/>
                          <a:ext cx="720" cy="50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30" name="Text Box 10"/>
            <p:cNvSpPr txBox="1">
              <a:spLocks noChangeArrowheads="1"/>
            </p:cNvSpPr>
            <p:nvPr/>
          </p:nvSpPr>
          <p:spPr bwMode="auto">
            <a:xfrm>
              <a:off x="1079" y="1680"/>
              <a:ext cx="197" cy="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latin typeface="Times New Roman" pitchFamily="18" charset="0"/>
                </a:rPr>
                <a:t>f</a:t>
              </a:r>
            </a:p>
          </p:txBody>
        </p:sp>
        <p:graphicFrame>
          <p:nvGraphicFramePr>
            <p:cNvPr id="5125" name="Object 11"/>
            <p:cNvGraphicFramePr>
              <a:graphicFrameLocks noChangeAspect="1"/>
            </p:cNvGraphicFramePr>
            <p:nvPr/>
          </p:nvGraphicFramePr>
          <p:xfrm>
            <a:off x="997" y="2496"/>
            <a:ext cx="443" cy="528"/>
          </p:xfrm>
          <a:graphic>
            <a:graphicData uri="http://schemas.openxmlformats.org/presentationml/2006/ole">
              <mc:AlternateContent xmlns:mc="http://schemas.openxmlformats.org/markup-compatibility/2006">
                <mc:Choice xmlns:v="urn:schemas-microsoft-com:vml" Requires="v">
                  <p:oleObj spid="_x0000_s114722" name="Equation" r:id="rId10" imgW="330120" imgH="393480" progId="Equation.3">
                    <p:embed/>
                  </p:oleObj>
                </mc:Choice>
                <mc:Fallback>
                  <p:oleObj name="Equation" r:id="rId10" imgW="330120" imgH="3934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7" y="2496"/>
                          <a:ext cx="443" cy="52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5129" name="Text Box 12"/>
          <p:cNvSpPr txBox="1">
            <a:spLocks noChangeArrowheads="1"/>
          </p:cNvSpPr>
          <p:nvPr/>
        </p:nvSpPr>
        <p:spPr bwMode="auto">
          <a:xfrm>
            <a:off x="7610475" y="6019800"/>
            <a:ext cx="14573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S. Seitz</a:t>
            </a:r>
          </a:p>
        </p:txBody>
      </p:sp>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77</a:t>
            </a:fld>
            <a:endParaRPr lang="en-US"/>
          </a:p>
        </p:txBody>
      </p:sp>
    </p:spTree>
    <p:extLst>
      <p:ext uri="{BB962C8B-B14F-4D97-AF65-F5344CB8AC3E}">
        <p14:creationId xmlns:p14="http://schemas.microsoft.com/office/powerpoint/2010/main" val="170163692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457200" y="0"/>
            <a:ext cx="8229600" cy="1143000"/>
          </a:xfrm>
        </p:spPr>
        <p:txBody>
          <a:bodyPr/>
          <a:lstStyle/>
          <a:p>
            <a:r>
              <a:rPr lang="en-US"/>
              <a:t>Derivative of Gaussian filter</a:t>
            </a:r>
          </a:p>
        </p:txBody>
      </p:sp>
      <p:graphicFrame>
        <p:nvGraphicFramePr>
          <p:cNvPr id="6146" name="Object 8"/>
          <p:cNvGraphicFramePr>
            <a:graphicFrameLocks noGrp="1" noChangeAspect="1"/>
          </p:cNvGraphicFramePr>
          <p:nvPr>
            <p:ph sz="quarter" idx="4294967295"/>
          </p:nvPr>
        </p:nvGraphicFramePr>
        <p:xfrm>
          <a:off x="0" y="1638300"/>
          <a:ext cx="3632200" cy="2552700"/>
        </p:xfrm>
        <a:graphic>
          <a:graphicData uri="http://schemas.openxmlformats.org/presentationml/2006/ole">
            <mc:AlternateContent xmlns:mc="http://schemas.openxmlformats.org/markup-compatibility/2006">
              <mc:Choice xmlns:v="urn:schemas-microsoft-com:vml" Requires="v">
                <p:oleObj spid="_x0000_s116753" name="Photo Editor Photo" r:id="rId4" imgW="4133333" imgH="2905531" progId="MSPhotoEd.3">
                  <p:embed/>
                </p:oleObj>
              </mc:Choice>
              <mc:Fallback>
                <p:oleObj name="Photo Editor Photo" r:id="rId4" imgW="4133333" imgH="2905531"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38300"/>
                        <a:ext cx="3632200" cy="2552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50" name="Text Box 7"/>
          <p:cNvSpPr txBox="1">
            <a:spLocks noChangeArrowheads="1"/>
          </p:cNvSpPr>
          <p:nvPr/>
        </p:nvSpPr>
        <p:spPr bwMode="auto">
          <a:xfrm>
            <a:off x="3276600" y="2628900"/>
            <a:ext cx="212109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t>* [1    0   -1] = </a:t>
            </a:r>
          </a:p>
        </p:txBody>
      </p:sp>
      <p:graphicFrame>
        <p:nvGraphicFramePr>
          <p:cNvPr id="6147" name="Object 10"/>
          <p:cNvGraphicFramePr>
            <a:graphicFrameLocks noGrp="1" noChangeAspect="1"/>
          </p:cNvGraphicFramePr>
          <p:nvPr>
            <p:ph sz="quarter" idx="4294967295"/>
            <p:extLst>
              <p:ext uri="{D42A27DB-BD31-4B8C-83A1-F6EECF244321}">
                <p14:modId xmlns:p14="http://schemas.microsoft.com/office/powerpoint/2010/main" val="2088996277"/>
              </p:ext>
            </p:extLst>
          </p:nvPr>
        </p:nvGraphicFramePr>
        <p:xfrm>
          <a:off x="5334000" y="2171700"/>
          <a:ext cx="3810000" cy="1668463"/>
        </p:xfrm>
        <a:graphic>
          <a:graphicData uri="http://schemas.openxmlformats.org/presentationml/2006/ole">
            <mc:AlternateContent xmlns:mc="http://schemas.openxmlformats.org/markup-compatibility/2006">
              <mc:Choice xmlns:v="urn:schemas-microsoft-com:vml" Requires="v">
                <p:oleObj spid="_x0000_s116754" name="Photo Editor Photo" r:id="rId6" imgW="6001588" imgH="2629267" progId="MSPhotoEd.3">
                  <p:embed/>
                </p:oleObj>
              </mc:Choice>
              <mc:Fallback>
                <p:oleObj name="Photo Editor Photo" r:id="rId6" imgW="6001588" imgH="2629267"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2171700"/>
                        <a:ext cx="3810000" cy="1668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78</a:t>
            </a:fld>
            <a:endParaRPr lang="en-US"/>
          </a:p>
        </p:txBody>
      </p:sp>
      <p:sp>
        <p:nvSpPr>
          <p:cNvPr id="5" name="Content Placeholder 4"/>
          <p:cNvSpPr>
            <a:spLocks noGrp="1"/>
          </p:cNvSpPr>
          <p:nvPr>
            <p:ph idx="1"/>
          </p:nvPr>
        </p:nvSpPr>
        <p:spPr>
          <a:xfrm>
            <a:off x="457200" y="3962400"/>
            <a:ext cx="2743200" cy="609600"/>
          </a:xfrm>
        </p:spPr>
        <p:txBody>
          <a:bodyPr/>
          <a:lstStyle/>
          <a:p>
            <a:pPr marL="0" indent="0" algn="ctr">
              <a:buNone/>
            </a:pPr>
            <a:r>
              <a:rPr lang="en-US"/>
              <a:t>2D-gaussian</a:t>
            </a:r>
          </a:p>
        </p:txBody>
      </p:sp>
      <p:sp>
        <p:nvSpPr>
          <p:cNvPr id="11" name="Content Placeholder 4"/>
          <p:cNvSpPr txBox="1">
            <a:spLocks/>
          </p:cNvSpPr>
          <p:nvPr/>
        </p:nvSpPr>
        <p:spPr>
          <a:xfrm>
            <a:off x="5867400" y="4114800"/>
            <a:ext cx="2743200" cy="609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a:t>x - derivative</a:t>
            </a:r>
          </a:p>
        </p:txBody>
      </p:sp>
    </p:spTree>
    <p:extLst>
      <p:ext uri="{BB962C8B-B14F-4D97-AF65-F5344CB8AC3E}">
        <p14:creationId xmlns:p14="http://schemas.microsoft.com/office/powerpoint/2010/main" val="198582076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0"/>
            <a:ext cx="8229600" cy="1143000"/>
          </a:xfrm>
        </p:spPr>
        <p:txBody>
          <a:bodyPr/>
          <a:lstStyle/>
          <a:p>
            <a:r>
              <a:rPr lang="en-US"/>
              <a:t>Derivative of Gaussian filter</a:t>
            </a: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886200"/>
            <a:ext cx="17526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886200"/>
            <a:ext cx="17526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777875"/>
            <a:ext cx="3429000" cy="270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762000"/>
            <a:ext cx="3363913" cy="275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8" name="Text Box 8"/>
          <p:cNvSpPr txBox="1">
            <a:spLocks noChangeArrowheads="1"/>
          </p:cNvSpPr>
          <p:nvPr/>
        </p:nvSpPr>
        <p:spPr bwMode="auto">
          <a:xfrm>
            <a:off x="2117725" y="3316288"/>
            <a:ext cx="15922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t>x</a:t>
            </a:r>
            <a:r>
              <a:rPr lang="en-US"/>
              <a:t>-direction</a:t>
            </a:r>
          </a:p>
        </p:txBody>
      </p:sp>
      <p:sp>
        <p:nvSpPr>
          <p:cNvPr id="15369" name="Text Box 9"/>
          <p:cNvSpPr txBox="1">
            <a:spLocks noChangeArrowheads="1"/>
          </p:cNvSpPr>
          <p:nvPr/>
        </p:nvSpPr>
        <p:spPr bwMode="auto">
          <a:xfrm>
            <a:off x="5570538" y="3276600"/>
            <a:ext cx="15922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t>y</a:t>
            </a:r>
            <a:r>
              <a:rPr lang="en-US"/>
              <a:t>-direction</a:t>
            </a:r>
          </a:p>
        </p:txBody>
      </p:sp>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79</a:t>
            </a:fld>
            <a:endParaRPr lang="en-US"/>
          </a:p>
        </p:txBody>
      </p:sp>
    </p:spTree>
    <p:extLst>
      <p:ext uri="{BB962C8B-B14F-4D97-AF65-F5344CB8AC3E}">
        <p14:creationId xmlns:p14="http://schemas.microsoft.com/office/powerpoint/2010/main" val="38619919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Why are convolutions flipped?</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0" indent="0" defTabSz="914400">
                  <a:spcBef>
                    <a:spcPts val="0"/>
                  </a:spcBef>
                  <a:buNone/>
                </a:pPr>
                <a14:m>
                  <m:oMathPara xmlns:m="http://schemas.openxmlformats.org/officeDocument/2006/math">
                    <m:oMathParaPr>
                      <m:jc m:val="left"/>
                    </m:oMathParaPr>
                    <m:oMath xmlns:m="http://schemas.openxmlformats.org/officeDocument/2006/math">
                      <m:r>
                        <m:rPr>
                          <m:sty m:val="p"/>
                        </m:rPr>
                        <a:rPr lang="en-US" b="0" i="0" smtClean="0">
                          <a:latin typeface="Cambria Math" charset="0"/>
                        </a:rPr>
                        <m:t>Now</m:t>
                      </m:r>
                      <m:r>
                        <a:rPr lang="en-US" b="0" i="0" smtClean="0">
                          <a:latin typeface="Cambria Math" charset="0"/>
                        </a:rPr>
                        <m:t> </m:t>
                      </m:r>
                      <m:r>
                        <m:rPr>
                          <m:sty m:val="p"/>
                        </m:rPr>
                        <a:rPr lang="en-US" b="0" i="0" smtClean="0">
                          <a:latin typeface="Cambria Math" charset="0"/>
                        </a:rPr>
                        <m:t>for</m:t>
                      </m:r>
                      <m:r>
                        <a:rPr lang="en-US" b="0" i="0" smtClean="0">
                          <a:latin typeface="Cambria Math" charset="0"/>
                        </a:rPr>
                        <m:t> </m:t>
                      </m:r>
                      <m:r>
                        <m:rPr>
                          <m:sty m:val="p"/>
                        </m:rPr>
                        <a:rPr lang="en-US" b="0" i="0" smtClean="0">
                          <a:latin typeface="Cambria Math" charset="0"/>
                        </a:rPr>
                        <m:t>the</m:t>
                      </m:r>
                      <m:r>
                        <a:rPr lang="en-US" b="0" i="0" smtClean="0">
                          <a:latin typeface="Cambria Math" charset="0"/>
                        </a:rPr>
                        <m:t> </m:t>
                      </m:r>
                      <m:r>
                        <m:rPr>
                          <m:sty m:val="p"/>
                        </m:rPr>
                        <a:rPr lang="en-US" b="0" i="0" smtClean="0">
                          <a:latin typeface="Cambria Math" charset="0"/>
                        </a:rPr>
                        <m:t>general</m:t>
                      </m:r>
                      <m:r>
                        <a:rPr lang="en-US" b="0" i="0" smtClean="0">
                          <a:latin typeface="Cambria Math" charset="0"/>
                        </a:rPr>
                        <m:t> </m:t>
                      </m:r>
                      <m:r>
                        <m:rPr>
                          <m:sty m:val="p"/>
                        </m:rPr>
                        <a:rPr lang="en-US" b="0" i="0" smtClean="0">
                          <a:latin typeface="Cambria Math" charset="0"/>
                        </a:rPr>
                        <m:t>case</m:t>
                      </m:r>
                      <m:r>
                        <a:rPr lang="en-US" b="0" i="0" smtClean="0">
                          <a:latin typeface="Cambria Math" charset="0"/>
                        </a:rPr>
                        <m:t>, </m:t>
                      </m:r>
                      <m:sSup>
                        <m:sSupPr>
                          <m:ctrlPr>
                            <a:rPr lang="en-US" b="0" i="1" smtClean="0">
                              <a:latin typeface="Cambria Math" charset="0"/>
                            </a:rPr>
                          </m:ctrlPr>
                        </m:sSupPr>
                        <m:e>
                          <m:r>
                            <m:rPr>
                              <m:sty m:val="p"/>
                            </m:rPr>
                            <a:rPr lang="en-US" b="0" i="0" smtClean="0">
                              <a:latin typeface="Cambria Math" charset="0"/>
                            </a:rPr>
                            <m:t>let</m:t>
                          </m:r>
                        </m:e>
                        <m:sup>
                          <m:r>
                            <a:rPr lang="en-US" b="0" i="0" smtClean="0">
                              <a:latin typeface="Cambria Math" charset="0"/>
                            </a:rPr>
                            <m:t>′</m:t>
                          </m:r>
                        </m:sup>
                      </m:sSup>
                      <m:r>
                        <m:rPr>
                          <m:sty m:val="p"/>
                        </m:rPr>
                        <a:rPr lang="en-US" b="0" i="0" smtClean="0">
                          <a:latin typeface="Cambria Math" charset="0"/>
                        </a:rPr>
                        <m:t>s</m:t>
                      </m:r>
                      <m:r>
                        <a:rPr lang="en-US" b="0" i="0" smtClean="0">
                          <a:latin typeface="Cambria Math" charset="0"/>
                        </a:rPr>
                        <m:t> </m:t>
                      </m:r>
                      <m:r>
                        <m:rPr>
                          <m:sty m:val="p"/>
                        </m:rPr>
                        <a:rPr lang="en-US" b="0" i="0" smtClean="0">
                          <a:latin typeface="Cambria Math" charset="0"/>
                        </a:rPr>
                        <m:t>write</m:t>
                      </m:r>
                      <m:r>
                        <a:rPr lang="en-US" b="0" i="0" smtClean="0">
                          <a:latin typeface="Cambria Math" charset="0"/>
                        </a:rPr>
                        <m:t> </m:t>
                      </m:r>
                    </m:oMath>
                  </m:oMathPara>
                </a14:m>
                <a:endParaRPr lang="en-US" b="0" i="0">
                  <a:latin typeface="Cambria Math" charset="0"/>
                </a:endParaRPr>
              </a:p>
              <a:p>
                <a:pPr marL="0" indent="0" defTabSz="914400">
                  <a:spcBef>
                    <a:spcPts val="0"/>
                  </a:spcBef>
                  <a:buNone/>
                </a:pPr>
                <a14:m>
                  <m:oMathPara xmlns:m="http://schemas.openxmlformats.org/officeDocument/2006/math">
                    <m:oMathParaPr>
                      <m:jc m:val="left"/>
                    </m:oMathParaPr>
                    <m:oMath xmlns:m="http://schemas.openxmlformats.org/officeDocument/2006/math">
                      <m:r>
                        <m:rPr>
                          <m:sty m:val="p"/>
                        </m:rPr>
                        <a:rPr lang="en-US" b="0" i="0" smtClean="0">
                          <a:latin typeface="Cambria Math" charset="0"/>
                        </a:rPr>
                        <m:t>f</m:t>
                      </m:r>
                      <m:d>
                        <m:dPr>
                          <m:begChr m:val="["/>
                          <m:endChr m:val="]"/>
                          <m:ctrlPr>
                            <a:rPr lang="en-US" b="0" i="1" smtClean="0">
                              <a:latin typeface="Cambria Math" charset="0"/>
                            </a:rPr>
                          </m:ctrlPr>
                        </m:dPr>
                        <m:e>
                          <m:r>
                            <m:rPr>
                              <m:sty m:val="p"/>
                            </m:rPr>
                            <a:rPr lang="en-US" b="0" i="0" smtClean="0">
                              <a:latin typeface="Cambria Math" charset="0"/>
                            </a:rPr>
                            <m:t>n</m:t>
                          </m:r>
                          <m:r>
                            <a:rPr lang="en-US" b="0" i="0" smtClean="0">
                              <a:latin typeface="Cambria Math" charset="0"/>
                            </a:rPr>
                            <m:t>,</m:t>
                          </m:r>
                          <m:r>
                            <m:rPr>
                              <m:sty m:val="p"/>
                            </m:rPr>
                            <a:rPr lang="en-US" b="0" i="0" smtClean="0">
                              <a:latin typeface="Cambria Math" charset="0"/>
                            </a:rPr>
                            <m:t>m</m:t>
                          </m:r>
                        </m:e>
                      </m:d>
                      <m:r>
                        <a:rPr lang="en-US" b="0" i="0" smtClean="0">
                          <a:latin typeface="Cambria Math" charset="0"/>
                        </a:rPr>
                        <m:t>  </m:t>
                      </m:r>
                      <m:r>
                        <m:rPr>
                          <m:sty m:val="p"/>
                        </m:rPr>
                        <a:rPr lang="en-US" b="0" i="0" smtClean="0">
                          <a:latin typeface="Cambria Math" charset="0"/>
                        </a:rPr>
                        <m:t>as</m:t>
                      </m:r>
                      <m:r>
                        <a:rPr lang="en-US" b="0" i="0" smtClean="0">
                          <a:latin typeface="Cambria Math" charset="0"/>
                        </a:rPr>
                        <m:t> </m:t>
                      </m:r>
                      <m:r>
                        <m:rPr>
                          <m:sty m:val="p"/>
                        </m:rPr>
                        <a:rPr lang="en-US" b="0" i="0" smtClean="0">
                          <a:latin typeface="Cambria Math" charset="0"/>
                        </a:rPr>
                        <m:t>a</m:t>
                      </m:r>
                      <m:r>
                        <a:rPr lang="en-US" b="0" i="0" smtClean="0">
                          <a:latin typeface="Cambria Math" charset="0"/>
                        </a:rPr>
                        <m:t> </m:t>
                      </m:r>
                      <m:r>
                        <m:rPr>
                          <m:sty m:val="p"/>
                        </m:rPr>
                        <a:rPr lang="en-US" b="0" i="0" smtClean="0">
                          <a:latin typeface="Cambria Math" charset="0"/>
                        </a:rPr>
                        <m:t>sum</m:t>
                      </m:r>
                      <m:r>
                        <a:rPr lang="en-US" b="0" i="0" smtClean="0">
                          <a:latin typeface="Cambria Math" charset="0"/>
                        </a:rPr>
                        <m:t> </m:t>
                      </m:r>
                      <m:r>
                        <m:rPr>
                          <m:sty m:val="p"/>
                        </m:rPr>
                        <a:rPr lang="en-US" b="0" i="0" smtClean="0">
                          <a:latin typeface="Cambria Math" charset="0"/>
                        </a:rPr>
                        <m:t>of</m:t>
                      </m:r>
                      <m:r>
                        <a:rPr lang="en-US" b="0" i="0" smtClean="0">
                          <a:latin typeface="Cambria Math" charset="0"/>
                        </a:rPr>
                        <m:t> </m:t>
                      </m:r>
                      <m:r>
                        <m:rPr>
                          <m:sty m:val="p"/>
                        </m:rPr>
                        <a:rPr lang="en-US" b="0" i="0" smtClean="0">
                          <a:latin typeface="Cambria Math" charset="0"/>
                        </a:rPr>
                        <m:t>deltas</m:t>
                      </m:r>
                      <m:r>
                        <a:rPr lang="en-US" b="0" i="0" smtClean="0">
                          <a:latin typeface="Cambria Math" charset="0"/>
                        </a:rPr>
                        <m:t>:</m:t>
                      </m:r>
                    </m:oMath>
                  </m:oMathPara>
                </a14:m>
                <a:endParaRPr lang="en-US" b="0" i="1">
                  <a:latin typeface="Cambria Math" charset="0"/>
                </a:endParaRPr>
              </a:p>
              <a:p>
                <a:pPr marL="0" indent="0" defTabSz="914400">
                  <a:spcBef>
                    <a:spcPts val="0"/>
                  </a:spcBef>
                  <a:buNone/>
                </a:pPr>
                <a:endParaRPr lang="en-US" b="0" i="1">
                  <a:latin typeface="Cambria Math" charset="0"/>
                </a:endParaRPr>
              </a:p>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US" b="0" i="1" smtClean="0">
                          <a:latin typeface="Cambria Math" charset="0"/>
                        </a:rPr>
                        <m:t>𝑓</m:t>
                      </m:r>
                      <m:d>
                        <m:dPr>
                          <m:begChr m:val="["/>
                          <m:endChr m:val="]"/>
                          <m:ctrlPr>
                            <a:rPr lang="en-US" b="0" i="1" smtClean="0">
                              <a:latin typeface="Cambria Math" charset="0"/>
                            </a:rPr>
                          </m:ctrlPr>
                        </m:dPr>
                        <m:e>
                          <m:r>
                            <a:rPr lang="en-US" b="0" i="1" smtClean="0">
                              <a:latin typeface="Cambria Math" charset="0"/>
                            </a:rPr>
                            <m:t>𝑛</m:t>
                          </m:r>
                          <m:r>
                            <a:rPr lang="en-US" b="0" i="1" smtClean="0">
                              <a:latin typeface="Cambria Math" charset="0"/>
                            </a:rPr>
                            <m:t>,</m:t>
                          </m:r>
                          <m:r>
                            <a:rPr lang="en-US" b="0" i="1" smtClean="0">
                              <a:latin typeface="Cambria Math" charset="0"/>
                            </a:rPr>
                            <m:t>𝑚</m:t>
                          </m:r>
                        </m:e>
                      </m:d>
                      <m:r>
                        <a:rPr lang="en-US" b="0" i="1" smtClean="0">
                          <a:latin typeface="Cambria Math" charset="0"/>
                        </a:rPr>
                        <m:t>=</m:t>
                      </m:r>
                      <m:r>
                        <a:rPr lang="en-US" b="0" i="1" smtClean="0">
                          <a:latin typeface="Cambria Math" charset="0"/>
                        </a:rPr>
                        <m:t>𝑓</m:t>
                      </m:r>
                      <m:d>
                        <m:dPr>
                          <m:begChr m:val="["/>
                          <m:endChr m:val="]"/>
                          <m:ctrlPr>
                            <a:rPr lang="en-US" b="0" i="1" smtClean="0">
                              <a:latin typeface="Cambria Math" charset="0"/>
                            </a:rPr>
                          </m:ctrlPr>
                        </m:dPr>
                        <m:e>
                          <m:r>
                            <a:rPr lang="en-US" b="0" i="1" smtClean="0">
                              <a:latin typeface="Cambria Math" charset="0"/>
                            </a:rPr>
                            <m:t>𝑛</m:t>
                          </m:r>
                          <m:r>
                            <a:rPr lang="en-US" b="0" i="1" smtClean="0">
                              <a:latin typeface="Cambria Math" charset="0"/>
                            </a:rPr>
                            <m:t>,</m:t>
                          </m:r>
                          <m:r>
                            <a:rPr lang="en-US" b="0" i="1" smtClean="0">
                              <a:latin typeface="Cambria Math" charset="0"/>
                            </a:rPr>
                            <m:t>𝑚</m:t>
                          </m:r>
                        </m:e>
                      </m:d>
                      <m:r>
                        <a:rPr lang="en-US" i="1">
                          <a:latin typeface="Cambria Math" charset="0"/>
                          <a:ea typeface="Cambria Math" charset="0"/>
                          <a:cs typeface="Cambria Math" charset="0"/>
                        </a:rPr>
                        <m:t>×</m:t>
                      </m:r>
                      <m:r>
                        <a:rPr lang="en-US" b="0" i="1" smtClean="0">
                          <a:latin typeface="Cambria Math" charset="0"/>
                        </a:rPr>
                        <m:t>1</m:t>
                      </m:r>
                    </m:oMath>
                  </m:oMathPara>
                </a14:m>
                <a:endParaRPr lang="en-US" b="0"/>
              </a:p>
              <a:p>
                <a:pPr marL="0" indent="0" defTabSz="914400">
                  <a:spcBef>
                    <a:spcPts val="0"/>
                  </a:spcBef>
                  <a:buNone/>
                </a:pPr>
                <a14:m>
                  <m:oMathPara xmlns:m="http://schemas.openxmlformats.org/officeDocument/2006/math">
                    <m:oMathParaPr>
                      <m:jc m:val="left"/>
                    </m:oMathParaPr>
                    <m:oMath xmlns:m="http://schemas.openxmlformats.org/officeDocument/2006/math">
                      <m:r>
                        <a:rPr lang="en-US" b="0" i="1" smtClean="0">
                          <a:latin typeface="Cambria Math" charset="0"/>
                        </a:rPr>
                        <m:t>             =</m:t>
                      </m:r>
                      <m:r>
                        <a:rPr lang="en-US" b="0" i="1" smtClean="0">
                          <a:latin typeface="Cambria Math" charset="0"/>
                        </a:rPr>
                        <m:t>𝑓</m:t>
                      </m:r>
                      <m:r>
                        <a:rPr lang="en-US" b="0" i="1" smtClean="0">
                          <a:latin typeface="Cambria Math" charset="0"/>
                        </a:rPr>
                        <m:t>[</m:t>
                      </m:r>
                      <m:r>
                        <a:rPr lang="en-US" b="0" i="1" smtClean="0">
                          <a:latin typeface="Cambria Math" charset="0"/>
                        </a:rPr>
                        <m:t>𝑛</m:t>
                      </m:r>
                      <m:r>
                        <a:rPr lang="en-US" b="0" i="1" smtClean="0">
                          <a:latin typeface="Cambria Math" charset="0"/>
                        </a:rPr>
                        <m:t>,</m:t>
                      </m:r>
                      <m:r>
                        <a:rPr lang="en-US" b="0" i="1" smtClean="0">
                          <a:latin typeface="Cambria Math" charset="0"/>
                        </a:rPr>
                        <m:t>𝑚</m:t>
                      </m:r>
                      <m:r>
                        <a:rPr lang="en-US" b="0" i="1" smtClean="0">
                          <a:latin typeface="Cambria Math" charset="0"/>
                        </a:rPr>
                        <m:t>]×</m:t>
                      </m:r>
                      <m:r>
                        <a:rPr lang="en-US" i="1" smtClean="0">
                          <a:latin typeface="Cambria Math" charset="0"/>
                        </a:rPr>
                        <m:t>𝛿</m:t>
                      </m:r>
                      <m:r>
                        <a:rPr lang="en-US" b="0" i="1" smtClean="0">
                          <a:latin typeface="Cambria Math" charset="0"/>
                        </a:rPr>
                        <m:t>[0,0]</m:t>
                      </m:r>
                    </m:oMath>
                  </m:oMathPara>
                </a14:m>
                <a:endParaRPr lang="en-US"/>
              </a:p>
              <a:p>
                <a:pPr marL="0" lvl="0" indent="0" defTabSz="914400">
                  <a:spcBef>
                    <a:spcPts val="0"/>
                  </a:spcBef>
                  <a:buNone/>
                </a:pPr>
                <a14:m>
                  <m:oMathPara xmlns:m="http://schemas.openxmlformats.org/officeDocument/2006/math">
                    <m:oMathParaPr>
                      <m:jc m:val="left"/>
                    </m:oMathParaPr>
                    <m:oMath xmlns:m="http://schemas.openxmlformats.org/officeDocument/2006/math">
                      <m:r>
                        <a:rPr lang="en-US" b="0" i="1" smtClean="0">
                          <a:latin typeface="Cambria Math" charset="0"/>
                        </a:rPr>
                        <m:t>            </m:t>
                      </m:r>
                      <m:r>
                        <a:rPr lang="en-US" i="1">
                          <a:latin typeface="Cambria Math" charset="0"/>
                        </a:rPr>
                        <m:t> =</m:t>
                      </m:r>
                      <m:nary>
                        <m:naryPr>
                          <m:chr m:val="∑"/>
                          <m:ctrlPr>
                            <a:rPr lang="is-IS" i="1">
                              <a:latin typeface="Cambria Math" charset="0"/>
                            </a:rPr>
                          </m:ctrlPr>
                        </m:naryPr>
                        <m:sub>
                          <m:r>
                            <m:rPr>
                              <m:brk m:alnAt="23"/>
                            </m:rPr>
                            <a:rPr lang="en-US" b="0" i="1" smtClean="0">
                              <a:latin typeface="Cambria Math" charset="0"/>
                            </a:rPr>
                            <m:t>𝑘</m:t>
                          </m:r>
                          <m:r>
                            <a:rPr lang="en-US" b="0" i="1" smtClean="0">
                              <a:latin typeface="Cambria Math" charset="0"/>
                            </a:rPr>
                            <m:t>=−∞</m:t>
                          </m:r>
                        </m:sub>
                        <m:sup>
                          <m:r>
                            <a:rPr lang="is-IS" i="1" smtClean="0">
                              <a:latin typeface="Cambria Math" charset="0"/>
                              <a:ea typeface="Cambria Math" charset="0"/>
                              <a:cs typeface="Cambria Math" charset="0"/>
                            </a:rPr>
                            <m:t>∞</m:t>
                          </m:r>
                        </m:sup>
                        <m:e>
                          <m:nary>
                            <m:naryPr>
                              <m:chr m:val="∑"/>
                              <m:ctrlPr>
                                <a:rPr lang="is-IS" i="1" smtClean="0">
                                  <a:latin typeface="Cambria Math" charset="0"/>
                                </a:rPr>
                              </m:ctrlPr>
                            </m:naryPr>
                            <m:sub>
                              <m:r>
                                <m:rPr>
                                  <m:brk m:alnAt="23"/>
                                </m:rPr>
                                <a:rPr lang="en-US" b="0" i="1" smtClean="0">
                                  <a:latin typeface="Cambria Math" charset="0"/>
                                </a:rPr>
                                <m:t>𝑙</m:t>
                              </m:r>
                              <m:r>
                                <a:rPr lang="en-US" b="0" i="1" smtClean="0">
                                  <a:latin typeface="Cambria Math" charset="0"/>
                                </a:rPr>
                                <m:t>=−∞</m:t>
                              </m:r>
                            </m:sub>
                            <m:sup>
                              <m:r>
                                <a:rPr lang="is-IS" i="1" smtClean="0">
                                  <a:latin typeface="Cambria Math" charset="0"/>
                                  <a:ea typeface="Cambria Math" charset="0"/>
                                  <a:cs typeface="Cambria Math" charset="0"/>
                                </a:rPr>
                                <m:t>∞</m:t>
                              </m:r>
                            </m:sup>
                            <m:e>
                              <m:r>
                                <a:rPr lang="en-US" i="1">
                                  <a:latin typeface="Cambria Math" charset="0"/>
                                </a:rPr>
                                <m:t>𝑓</m:t>
                              </m:r>
                              <m:r>
                                <a:rPr lang="en-US" i="1">
                                  <a:latin typeface="Cambria Math" charset="0"/>
                                </a:rPr>
                                <m:t>[</m:t>
                              </m:r>
                              <m:r>
                                <a:rPr lang="en-US" b="0" i="1" smtClean="0">
                                  <a:latin typeface="Cambria Math" charset="0"/>
                                </a:rPr>
                                <m:t>𝑛</m:t>
                              </m:r>
                              <m:r>
                                <a:rPr lang="en-US" i="1">
                                  <a:latin typeface="Cambria Math" charset="0"/>
                                </a:rPr>
                                <m:t>,</m:t>
                              </m:r>
                              <m:r>
                                <a:rPr lang="en-US" b="0" i="1" smtClean="0">
                                  <a:latin typeface="Cambria Math" charset="0"/>
                                </a:rPr>
                                <m:t>𝑚</m:t>
                              </m:r>
                              <m:r>
                                <a:rPr lang="en-US" i="1">
                                  <a:latin typeface="Cambria Math" charset="0"/>
                                </a:rPr>
                                <m:t>]×</m:t>
                              </m:r>
                              <m:r>
                                <a:rPr lang="en-US" i="1">
                                  <a:latin typeface="Cambria Math" charset="0"/>
                                </a:rPr>
                                <m:t>𝛿</m:t>
                              </m:r>
                              <m:d>
                                <m:dPr>
                                  <m:begChr m:val="["/>
                                  <m:endChr m:val="]"/>
                                  <m:ctrlPr>
                                    <a:rPr lang="en-US" i="1">
                                      <a:latin typeface="Cambria Math" charset="0"/>
                                    </a:rPr>
                                  </m:ctrlPr>
                                </m:dPr>
                                <m:e>
                                  <m:r>
                                    <a:rPr lang="en-US" b="0" i="1" smtClean="0">
                                      <a:latin typeface="Cambria Math" charset="0"/>
                                    </a:rPr>
                                    <m:t>𝑛</m:t>
                                  </m:r>
                                  <m:r>
                                    <a:rPr lang="en-US" b="0" i="1" smtClean="0">
                                      <a:latin typeface="Cambria Math" charset="0"/>
                                    </a:rPr>
                                    <m:t>−</m:t>
                                  </m:r>
                                  <m:r>
                                    <a:rPr lang="en-US" b="0" i="1" smtClean="0">
                                      <a:latin typeface="Cambria Math" charset="0"/>
                                    </a:rPr>
                                    <m:t>𝑘</m:t>
                                  </m:r>
                                  <m:r>
                                    <a:rPr lang="en-US" i="1">
                                      <a:latin typeface="Cambria Math" charset="0"/>
                                    </a:rPr>
                                    <m:t>,</m:t>
                                  </m:r>
                                  <m:r>
                                    <a:rPr lang="en-US" b="0" i="1" smtClean="0">
                                      <a:latin typeface="Cambria Math" charset="0"/>
                                    </a:rPr>
                                    <m:t>𝑚</m:t>
                                  </m:r>
                                  <m:r>
                                    <a:rPr lang="en-US" b="0" i="1" smtClean="0">
                                      <a:latin typeface="Cambria Math" charset="0"/>
                                    </a:rPr>
                                    <m:t>−</m:t>
                                  </m:r>
                                  <m:r>
                                    <a:rPr lang="en-US" b="0" i="1" smtClean="0">
                                      <a:latin typeface="Cambria Math" charset="0"/>
                                    </a:rPr>
                                    <m:t>𝑙</m:t>
                                  </m:r>
                                </m:e>
                              </m:d>
                            </m:e>
                          </m:nary>
                        </m:e>
                      </m:nary>
                    </m:oMath>
                  </m:oMathPara>
                </a14:m>
                <a:endParaRPr lang="en-US"/>
              </a:p>
              <a:p>
                <a:pPr marL="0" lvl="0" indent="0" defTabSz="914400">
                  <a:spcBef>
                    <a:spcPts val="0"/>
                  </a:spcBef>
                  <a:buNone/>
                </a:pPr>
                <a:endParaRPr lang="en-US"/>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8</a:t>
            </a:fld>
            <a:endParaRPr lang="en-US"/>
          </a:p>
        </p:txBody>
      </p:sp>
    </p:spTree>
    <p:extLst>
      <p:ext uri="{BB962C8B-B14F-4D97-AF65-F5344CB8AC3E}">
        <p14:creationId xmlns:p14="http://schemas.microsoft.com/office/powerpoint/2010/main" val="7543157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0"/>
            <a:ext cx="8229600" cy="1143000"/>
          </a:xfrm>
        </p:spPr>
        <p:txBody>
          <a:bodyPr/>
          <a:lstStyle/>
          <a:p>
            <a:r>
              <a:rPr lang="en-US"/>
              <a:t>Derivative of Gaussian filter</a:t>
            </a:r>
          </a:p>
        </p:txBody>
      </p:sp>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80</a:t>
            </a:fld>
            <a:endParaRPr lang="en-US"/>
          </a:p>
        </p:txBody>
      </p:sp>
      <p:pic>
        <p:nvPicPr>
          <p:cNvPr id="4" name="Picture 3"/>
          <p:cNvPicPr>
            <a:picLocks noChangeAspect="1"/>
          </p:cNvPicPr>
          <p:nvPr/>
        </p:nvPicPr>
        <p:blipFill>
          <a:blip r:embed="rId3"/>
          <a:stretch>
            <a:fillRect/>
          </a:stretch>
        </p:blipFill>
        <p:spPr>
          <a:xfrm>
            <a:off x="457200" y="1447800"/>
            <a:ext cx="3810000" cy="3594100"/>
          </a:xfrm>
          <a:prstGeom prst="rect">
            <a:avLst/>
          </a:prstGeom>
        </p:spPr>
      </p:pic>
      <p:pic>
        <p:nvPicPr>
          <p:cNvPr id="5" name="Picture 4"/>
          <p:cNvPicPr>
            <a:picLocks noChangeAspect="1"/>
          </p:cNvPicPr>
          <p:nvPr/>
        </p:nvPicPr>
        <p:blipFill>
          <a:blip r:embed="rId4"/>
          <a:stretch>
            <a:fillRect/>
          </a:stretch>
        </p:blipFill>
        <p:spPr>
          <a:xfrm>
            <a:off x="4724400" y="1447800"/>
            <a:ext cx="3810000" cy="3594100"/>
          </a:xfrm>
          <a:prstGeom prst="rect">
            <a:avLst/>
          </a:prstGeom>
        </p:spPr>
      </p:pic>
    </p:spTree>
    <p:extLst>
      <p:ext uri="{BB962C8B-B14F-4D97-AF65-F5344CB8AC3E}">
        <p14:creationId xmlns:p14="http://schemas.microsoft.com/office/powerpoint/2010/main" val="207199410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p:cNvSpPr>
            <a:spLocks noGrp="1" noChangeArrowheads="1"/>
          </p:cNvSpPr>
          <p:nvPr>
            <p:ph type="body" idx="1"/>
          </p:nvPr>
        </p:nvSpPr>
        <p:spPr>
          <a:xfrm>
            <a:off x="685800" y="4800600"/>
            <a:ext cx="7772400" cy="1371600"/>
          </a:xfrm>
        </p:spPr>
        <p:txBody>
          <a:bodyPr>
            <a:normAutofit fontScale="92500"/>
          </a:bodyPr>
          <a:lstStyle/>
          <a:p>
            <a:r>
              <a:rPr lang="en-US"/>
              <a:t>Smoothed derivative removes noise, but blurs edge. Also finds edges at different “scales”.</a:t>
            </a:r>
          </a:p>
        </p:txBody>
      </p:sp>
      <p:pic>
        <p:nvPicPr>
          <p:cNvPr id="163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762000"/>
            <a:ext cx="2970212"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5788" y="762000"/>
            <a:ext cx="2970212"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7588" y="762000"/>
            <a:ext cx="2970212"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90" name="Text Box 6"/>
          <p:cNvSpPr txBox="1">
            <a:spLocks noChangeArrowheads="1"/>
          </p:cNvSpPr>
          <p:nvPr/>
        </p:nvSpPr>
        <p:spPr bwMode="auto">
          <a:xfrm>
            <a:off x="1114425" y="4111625"/>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t>1 pixel</a:t>
            </a:r>
          </a:p>
        </p:txBody>
      </p:sp>
      <p:sp>
        <p:nvSpPr>
          <p:cNvPr id="16391" name="Text Box 7"/>
          <p:cNvSpPr txBox="1">
            <a:spLocks noChangeArrowheads="1"/>
          </p:cNvSpPr>
          <p:nvPr/>
        </p:nvSpPr>
        <p:spPr bwMode="auto">
          <a:xfrm>
            <a:off x="4119563" y="4111625"/>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t>3 pixels</a:t>
            </a:r>
          </a:p>
        </p:txBody>
      </p:sp>
      <p:sp>
        <p:nvSpPr>
          <p:cNvPr id="16392" name="Text Box 8"/>
          <p:cNvSpPr txBox="1">
            <a:spLocks noChangeArrowheads="1"/>
          </p:cNvSpPr>
          <p:nvPr/>
        </p:nvSpPr>
        <p:spPr bwMode="auto">
          <a:xfrm>
            <a:off x="7091363" y="4111625"/>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t>7 pixels</a:t>
            </a:r>
          </a:p>
        </p:txBody>
      </p:sp>
      <p:sp>
        <p:nvSpPr>
          <p:cNvPr id="16393" name="Rectangle 9"/>
          <p:cNvSpPr>
            <a:spLocks noGrp="1" noChangeArrowheads="1"/>
          </p:cNvSpPr>
          <p:nvPr>
            <p:ph type="title"/>
          </p:nvPr>
        </p:nvSpPr>
        <p:spPr>
          <a:xfrm>
            <a:off x="457200" y="0"/>
            <a:ext cx="8229600" cy="762000"/>
          </a:xfrm>
        </p:spPr>
        <p:txBody>
          <a:bodyPr/>
          <a:lstStyle/>
          <a:p>
            <a:r>
              <a:rPr lang="en-US" sz="3000"/>
              <a:t>Tradeoff between smoothing at different scales</a:t>
            </a:r>
          </a:p>
        </p:txBody>
      </p:sp>
      <p:sp>
        <p:nvSpPr>
          <p:cNvPr id="16394" name="Text Box 11"/>
          <p:cNvSpPr txBox="1">
            <a:spLocks noChangeArrowheads="1"/>
          </p:cNvSpPr>
          <p:nvPr/>
        </p:nvSpPr>
        <p:spPr bwMode="auto">
          <a:xfrm>
            <a:off x="7342188" y="6019800"/>
            <a:ext cx="166211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D. Forsyth</a:t>
            </a:r>
          </a:p>
        </p:txBody>
      </p:sp>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81</a:t>
            </a:fld>
            <a:endParaRPr lang="en-US"/>
          </a:p>
        </p:txBody>
      </p:sp>
    </p:spTree>
    <p:extLst>
      <p:ext uri="{BB962C8B-B14F-4D97-AF65-F5344CB8AC3E}">
        <p14:creationId xmlns:p14="http://schemas.microsoft.com/office/powerpoint/2010/main" val="10521809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6200"/>
            <a:ext cx="8229600" cy="1143000"/>
          </a:xfrm>
        </p:spPr>
        <p:txBody>
          <a:bodyPr/>
          <a:lstStyle/>
          <a:p>
            <a:r>
              <a:rPr lang="en-US"/>
              <a:t>Designing an edge detector</a:t>
            </a:r>
          </a:p>
        </p:txBody>
      </p:sp>
      <p:sp>
        <p:nvSpPr>
          <p:cNvPr id="1098755" name="Rectangle 3"/>
          <p:cNvSpPr>
            <a:spLocks noGrp="1" noChangeArrowheads="1"/>
          </p:cNvSpPr>
          <p:nvPr>
            <p:ph type="body" idx="1"/>
          </p:nvPr>
        </p:nvSpPr>
        <p:spPr>
          <a:xfrm>
            <a:off x="381000" y="914400"/>
            <a:ext cx="8458200" cy="5257800"/>
          </a:xfrm>
        </p:spPr>
        <p:txBody>
          <a:bodyPr>
            <a:normAutofit/>
          </a:bodyPr>
          <a:lstStyle/>
          <a:p>
            <a:pPr>
              <a:buFontTx/>
              <a:buChar char="•"/>
            </a:pPr>
            <a:r>
              <a:rPr lang="en-US" sz="2400"/>
              <a:t>Criteria for an “optimal” edge detector:</a:t>
            </a:r>
          </a:p>
          <a:p>
            <a:pPr lvl="1"/>
            <a:r>
              <a:rPr lang="en-US" sz="2000" b="1"/>
              <a:t>Good detection:</a:t>
            </a:r>
            <a:r>
              <a:rPr lang="en-US" sz="2000"/>
              <a:t> the optimal detector must minimize the probability of false positives (detecting spurious edges caused by noise), as well as that of false negatives (missing real edges)</a:t>
            </a:r>
          </a:p>
        </p:txBody>
      </p:sp>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82</a:t>
            </a:fld>
            <a:endParaRPr lang="en-US"/>
          </a:p>
        </p:txBody>
      </p:sp>
      <p:pic>
        <p:nvPicPr>
          <p:cNvPr id="6" name="Picture 4" descr="edge_detection"/>
          <p:cNvPicPr>
            <a:picLocks noChangeAspect="1" noChangeArrowheads="1"/>
          </p:cNvPicPr>
          <p:nvPr/>
        </p:nvPicPr>
        <p:blipFill rotWithShape="1">
          <a:blip r:embed="rId3">
            <a:extLst>
              <a:ext uri="{28A0092B-C50C-407E-A947-70E740481C1C}">
                <a14:useLocalDpi xmlns:a14="http://schemas.microsoft.com/office/drawing/2010/main" val="0"/>
              </a:ext>
            </a:extLst>
          </a:blip>
          <a:srcRect r="52048"/>
          <a:stretch/>
        </p:blipFill>
        <p:spPr bwMode="auto">
          <a:xfrm>
            <a:off x="2438400" y="4191000"/>
            <a:ext cx="2133600" cy="190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965129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6200"/>
            <a:ext cx="8229600" cy="1143000"/>
          </a:xfrm>
        </p:spPr>
        <p:txBody>
          <a:bodyPr/>
          <a:lstStyle/>
          <a:p>
            <a:r>
              <a:rPr lang="en-US"/>
              <a:t>Designing an edge detector</a:t>
            </a:r>
          </a:p>
        </p:txBody>
      </p:sp>
      <p:sp>
        <p:nvSpPr>
          <p:cNvPr id="1098755" name="Rectangle 3"/>
          <p:cNvSpPr>
            <a:spLocks noGrp="1" noChangeArrowheads="1"/>
          </p:cNvSpPr>
          <p:nvPr>
            <p:ph type="body" idx="1"/>
          </p:nvPr>
        </p:nvSpPr>
        <p:spPr>
          <a:xfrm>
            <a:off x="381000" y="914400"/>
            <a:ext cx="8458200" cy="5257800"/>
          </a:xfrm>
        </p:spPr>
        <p:txBody>
          <a:bodyPr>
            <a:normAutofit/>
          </a:bodyPr>
          <a:lstStyle/>
          <a:p>
            <a:pPr>
              <a:buFontTx/>
              <a:buChar char="•"/>
            </a:pPr>
            <a:r>
              <a:rPr lang="en-US" sz="2400"/>
              <a:t>Criteria for an “optimal” edge detector:</a:t>
            </a:r>
          </a:p>
          <a:p>
            <a:pPr lvl="1"/>
            <a:r>
              <a:rPr lang="en-US" sz="2000" b="1"/>
              <a:t>Good detection:</a:t>
            </a:r>
            <a:r>
              <a:rPr lang="en-US" sz="2000"/>
              <a:t> the optimal detector must minimize the probability of false positives (detecting spurious edges caused by noise), as well as that of false negatives (missing real edges)</a:t>
            </a:r>
          </a:p>
          <a:p>
            <a:pPr lvl="1"/>
            <a:r>
              <a:rPr lang="en-US" sz="2000" b="1"/>
              <a:t>Good localization:</a:t>
            </a:r>
            <a:r>
              <a:rPr lang="en-US" sz="2000"/>
              <a:t> the edges detected must be as close as possible to the true edges</a:t>
            </a:r>
          </a:p>
        </p:txBody>
      </p:sp>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83</a:t>
            </a:fld>
            <a:endParaRPr lang="en-US"/>
          </a:p>
        </p:txBody>
      </p:sp>
      <p:pic>
        <p:nvPicPr>
          <p:cNvPr id="6" name="Picture 4" descr="edge_detection"/>
          <p:cNvPicPr>
            <a:picLocks noChangeAspect="1" noChangeArrowheads="1"/>
          </p:cNvPicPr>
          <p:nvPr/>
        </p:nvPicPr>
        <p:blipFill rotWithShape="1">
          <a:blip r:embed="rId3">
            <a:extLst>
              <a:ext uri="{28A0092B-C50C-407E-A947-70E740481C1C}">
                <a14:useLocalDpi xmlns:a14="http://schemas.microsoft.com/office/drawing/2010/main" val="0"/>
              </a:ext>
            </a:extLst>
          </a:blip>
          <a:srcRect r="24648"/>
          <a:stretch/>
        </p:blipFill>
        <p:spPr bwMode="auto">
          <a:xfrm>
            <a:off x="2438400" y="4191000"/>
            <a:ext cx="3352800" cy="190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3919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6200"/>
            <a:ext cx="8229600" cy="1143000"/>
          </a:xfrm>
        </p:spPr>
        <p:txBody>
          <a:bodyPr/>
          <a:lstStyle/>
          <a:p>
            <a:r>
              <a:rPr lang="en-US"/>
              <a:t>Designing an edge detector</a:t>
            </a:r>
          </a:p>
        </p:txBody>
      </p:sp>
      <p:sp>
        <p:nvSpPr>
          <p:cNvPr id="1098755" name="Rectangle 3"/>
          <p:cNvSpPr>
            <a:spLocks noGrp="1" noChangeArrowheads="1"/>
          </p:cNvSpPr>
          <p:nvPr>
            <p:ph type="body" idx="1"/>
          </p:nvPr>
        </p:nvSpPr>
        <p:spPr>
          <a:xfrm>
            <a:off x="381000" y="914400"/>
            <a:ext cx="8458200" cy="5257800"/>
          </a:xfrm>
        </p:spPr>
        <p:txBody>
          <a:bodyPr>
            <a:normAutofit/>
          </a:bodyPr>
          <a:lstStyle/>
          <a:p>
            <a:pPr>
              <a:buFontTx/>
              <a:buChar char="•"/>
            </a:pPr>
            <a:r>
              <a:rPr lang="en-US" sz="2400"/>
              <a:t>Criteria for an “optimal” edge detector:</a:t>
            </a:r>
          </a:p>
          <a:p>
            <a:pPr lvl="1"/>
            <a:r>
              <a:rPr lang="en-US" sz="2000" b="1"/>
              <a:t>Good detection:</a:t>
            </a:r>
            <a:r>
              <a:rPr lang="en-US" sz="2000"/>
              <a:t> the optimal detector must minimize the probability of false positives (detecting spurious edges caused by noise), as well as that of false negatives (missing real edges)</a:t>
            </a:r>
          </a:p>
          <a:p>
            <a:pPr lvl="1"/>
            <a:r>
              <a:rPr lang="en-US" sz="2000" b="1"/>
              <a:t>Good localization:</a:t>
            </a:r>
            <a:r>
              <a:rPr lang="en-US" sz="2000"/>
              <a:t> the edges detected must be as close as possible to the true edges</a:t>
            </a:r>
          </a:p>
          <a:p>
            <a:pPr lvl="1"/>
            <a:r>
              <a:rPr lang="en-US" sz="2000" b="1"/>
              <a:t>Single response:</a:t>
            </a:r>
            <a:r>
              <a:rPr lang="en-US" sz="2000"/>
              <a:t> the detector must return one point only for each true edge point; that is, minimize the number of local maxima around the true edge</a:t>
            </a:r>
          </a:p>
        </p:txBody>
      </p:sp>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84</a:t>
            </a:fld>
            <a:endParaRPr lang="en-US"/>
          </a:p>
        </p:txBody>
      </p:sp>
      <p:pic>
        <p:nvPicPr>
          <p:cNvPr id="6" name="Picture 4" descr="edge_det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191000"/>
            <a:ext cx="4449482" cy="190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073253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a:solidFill>
                  <a:srgbClr val="BFBFBF"/>
                </a:solidFill>
              </a:rPr>
              <a:t>Edge detection</a:t>
            </a:r>
          </a:p>
          <a:p>
            <a:r>
              <a:rPr lang="en-US">
                <a:solidFill>
                  <a:schemeClr val="bg1">
                    <a:lumMod val="75000"/>
                  </a:schemeClr>
                </a:solidFill>
              </a:rPr>
              <a:t>Image Gradients</a:t>
            </a:r>
          </a:p>
          <a:p>
            <a:r>
              <a:rPr lang="en-US">
                <a:solidFill>
                  <a:srgbClr val="BFBFBF"/>
                </a:solidFill>
              </a:rPr>
              <a:t>A simple edge detector</a:t>
            </a:r>
          </a:p>
          <a:p>
            <a:r>
              <a:rPr lang="en-US"/>
              <a:t>Sobel Edge detector</a:t>
            </a:r>
          </a:p>
          <a:p>
            <a:r>
              <a:rPr lang="en-US">
                <a:solidFill>
                  <a:schemeClr val="bg1">
                    <a:lumMod val="75000"/>
                  </a:schemeClr>
                </a:solidFill>
              </a:rPr>
              <a:t>Canny edge detector</a:t>
            </a:r>
          </a:p>
          <a:p>
            <a:r>
              <a:rPr lang="en-US">
                <a:solidFill>
                  <a:schemeClr val="bg1">
                    <a:lumMod val="75000"/>
                  </a:schemeClr>
                </a:solidFill>
              </a:rPr>
              <a:t>Hough transform</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85</a:t>
            </a:fld>
            <a:endParaRPr lang="en-US"/>
          </a:p>
        </p:txBody>
      </p:sp>
    </p:spTree>
    <p:extLst>
      <p:ext uri="{BB962C8B-B14F-4D97-AF65-F5344CB8AC3E}">
        <p14:creationId xmlns:p14="http://schemas.microsoft.com/office/powerpoint/2010/main" val="242895489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Sobel Operator</a:t>
            </a:r>
          </a:p>
        </p:txBody>
      </p:sp>
      <p:sp>
        <p:nvSpPr>
          <p:cNvPr id="3" name="Content Placeholder 2"/>
          <p:cNvSpPr>
            <a:spLocks noGrp="1"/>
          </p:cNvSpPr>
          <p:nvPr>
            <p:ph idx="1"/>
          </p:nvPr>
        </p:nvSpPr>
        <p:spPr>
          <a:xfrm>
            <a:off x="457200" y="1219200"/>
            <a:ext cx="8229600" cy="4525963"/>
          </a:xfrm>
        </p:spPr>
        <p:txBody>
          <a:bodyPr/>
          <a:lstStyle/>
          <a:p>
            <a:r>
              <a:rPr lang="en-US"/>
              <a:t>uses two 3×3 kernels which are convolved with the original image to calculate approximations of the derivatives </a:t>
            </a:r>
          </a:p>
          <a:p>
            <a:r>
              <a:rPr lang="en-US"/>
              <a:t>one for horizontal changes, and one for vertical</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86</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349" y="4019550"/>
            <a:ext cx="3454400" cy="16002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4144963"/>
            <a:ext cx="3238500" cy="1562100"/>
          </a:xfrm>
          <a:prstGeom prst="rect">
            <a:avLst/>
          </a:prstGeom>
        </p:spPr>
      </p:pic>
    </p:spTree>
    <p:extLst>
      <p:ext uri="{BB962C8B-B14F-4D97-AF65-F5344CB8AC3E}">
        <p14:creationId xmlns:p14="http://schemas.microsoft.com/office/powerpoint/2010/main" val="179382141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304800"/>
            <a:ext cx="8229600" cy="1143000"/>
          </a:xfrm>
        </p:spPr>
        <p:txBody>
          <a:bodyPr/>
          <a:lstStyle/>
          <a:p>
            <a:r>
              <a:rPr lang="en-US"/>
              <a:t>Sobel Operation</a:t>
            </a:r>
          </a:p>
        </p:txBody>
      </p:sp>
      <p:sp>
        <p:nvSpPr>
          <p:cNvPr id="3" name="Content Placeholder 2"/>
          <p:cNvSpPr>
            <a:spLocks noGrp="1"/>
          </p:cNvSpPr>
          <p:nvPr>
            <p:ph idx="1"/>
          </p:nvPr>
        </p:nvSpPr>
        <p:spPr/>
        <p:txBody>
          <a:bodyPr/>
          <a:lstStyle/>
          <a:p>
            <a:r>
              <a:rPr lang="en-US"/>
              <a:t>Smoothing + differentiation</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87</a:t>
            </a:fld>
            <a:endParaRPr lang="en-US"/>
          </a:p>
        </p:txBody>
      </p:sp>
      <p:grpSp>
        <p:nvGrpSpPr>
          <p:cNvPr id="8" name="Group 7"/>
          <p:cNvGrpSpPr/>
          <p:nvPr/>
        </p:nvGrpSpPr>
        <p:grpSpPr>
          <a:xfrm>
            <a:off x="1397000" y="2275681"/>
            <a:ext cx="6350000" cy="1562100"/>
            <a:chOff x="1524000" y="2832100"/>
            <a:chExt cx="6350000" cy="156210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2895600"/>
              <a:ext cx="5359400" cy="14351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67059"/>
            <a:stretch/>
          </p:blipFill>
          <p:spPr>
            <a:xfrm>
              <a:off x="1524000" y="2832100"/>
              <a:ext cx="1066800" cy="1562100"/>
            </a:xfrm>
            <a:prstGeom prst="rect">
              <a:avLst/>
            </a:prstGeom>
          </p:spPr>
        </p:pic>
      </p:grpSp>
      <p:sp>
        <p:nvSpPr>
          <p:cNvPr id="9" name="TextBox 8"/>
          <p:cNvSpPr txBox="1"/>
          <p:nvPr/>
        </p:nvSpPr>
        <p:spPr>
          <a:xfrm>
            <a:off x="3276599" y="4313207"/>
            <a:ext cx="2286001" cy="400110"/>
          </a:xfrm>
          <a:prstGeom prst="rect">
            <a:avLst/>
          </a:prstGeom>
          <a:noFill/>
        </p:spPr>
        <p:txBody>
          <a:bodyPr wrap="square" rtlCol="0">
            <a:spAutoFit/>
          </a:bodyPr>
          <a:lstStyle/>
          <a:p>
            <a:r>
              <a:rPr lang="en-US" sz="2000"/>
              <a:t>Gaussian smoothing</a:t>
            </a:r>
          </a:p>
        </p:txBody>
      </p:sp>
      <p:sp>
        <p:nvSpPr>
          <p:cNvPr id="10" name="TextBox 9"/>
          <p:cNvSpPr txBox="1"/>
          <p:nvPr/>
        </p:nvSpPr>
        <p:spPr>
          <a:xfrm>
            <a:off x="6134298" y="4313207"/>
            <a:ext cx="1790502" cy="400110"/>
          </a:xfrm>
          <a:prstGeom prst="rect">
            <a:avLst/>
          </a:prstGeom>
          <a:noFill/>
        </p:spPr>
        <p:txBody>
          <a:bodyPr wrap="square" rtlCol="0">
            <a:spAutoFit/>
          </a:bodyPr>
          <a:lstStyle/>
          <a:p>
            <a:r>
              <a:rPr lang="en-US" sz="2000"/>
              <a:t>differentiation</a:t>
            </a:r>
          </a:p>
        </p:txBody>
      </p:sp>
      <p:cxnSp>
        <p:nvCxnSpPr>
          <p:cNvPr id="12" name="Straight Arrow Connector 11"/>
          <p:cNvCxnSpPr>
            <a:endCxn id="6" idx="2"/>
          </p:cNvCxnSpPr>
          <p:nvPr/>
        </p:nvCxnSpPr>
        <p:spPr>
          <a:xfrm flipV="1">
            <a:off x="4191000" y="3774281"/>
            <a:ext cx="876300" cy="538926"/>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0" idx="0"/>
          </p:cNvCxnSpPr>
          <p:nvPr/>
        </p:nvCxnSpPr>
        <p:spPr>
          <a:xfrm flipH="1" flipV="1">
            <a:off x="6578600" y="3352800"/>
            <a:ext cx="450949" cy="960407"/>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436591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Sobel Operation</a:t>
            </a:r>
          </a:p>
        </p:txBody>
      </p:sp>
      <p:sp>
        <p:nvSpPr>
          <p:cNvPr id="3" name="Content Placeholder 2"/>
          <p:cNvSpPr>
            <a:spLocks noGrp="1"/>
          </p:cNvSpPr>
          <p:nvPr>
            <p:ph idx="1"/>
          </p:nvPr>
        </p:nvSpPr>
        <p:spPr/>
        <p:txBody>
          <a:bodyPr/>
          <a:lstStyle/>
          <a:p>
            <a:r>
              <a:rPr lang="en-US"/>
              <a:t>Magnitude:</a:t>
            </a:r>
          </a:p>
          <a:p>
            <a:endParaRPr lang="en-US"/>
          </a:p>
          <a:p>
            <a:endParaRPr lang="en-US"/>
          </a:p>
          <a:p>
            <a:r>
              <a:rPr lang="en-US"/>
              <a:t>Angle or direction of the gradient:</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88</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2336800"/>
            <a:ext cx="3086100" cy="7874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4013200"/>
            <a:ext cx="2654300" cy="1092200"/>
          </a:xfrm>
          <a:prstGeom prst="rect">
            <a:avLst/>
          </a:prstGeom>
        </p:spPr>
      </p:pic>
    </p:spTree>
    <p:extLst>
      <p:ext uri="{BB962C8B-B14F-4D97-AF65-F5344CB8AC3E}">
        <p14:creationId xmlns:p14="http://schemas.microsoft.com/office/powerpoint/2010/main" val="108281856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a:t>Sobel Filter example</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89</a:t>
            </a:fld>
            <a:endParaRPr lang="en-US"/>
          </a:p>
        </p:txBody>
      </p:sp>
      <p:pic>
        <p:nvPicPr>
          <p:cNvPr id="6" name="Picture 5"/>
          <p:cNvPicPr>
            <a:picLocks noChangeAspect="1"/>
          </p:cNvPicPr>
          <p:nvPr/>
        </p:nvPicPr>
        <p:blipFill>
          <a:blip r:embed="rId3"/>
          <a:stretch>
            <a:fillRect/>
          </a:stretch>
        </p:blipFill>
        <p:spPr>
          <a:xfrm>
            <a:off x="876300" y="904875"/>
            <a:ext cx="3543300" cy="2600325"/>
          </a:xfrm>
          <a:prstGeom prst="rect">
            <a:avLst/>
          </a:prstGeom>
        </p:spPr>
      </p:pic>
      <p:pic>
        <p:nvPicPr>
          <p:cNvPr id="7" name="Picture 6"/>
          <p:cNvPicPr>
            <a:picLocks noChangeAspect="1"/>
          </p:cNvPicPr>
          <p:nvPr/>
        </p:nvPicPr>
        <p:blipFill>
          <a:blip r:embed="rId4"/>
          <a:stretch>
            <a:fillRect/>
          </a:stretch>
        </p:blipFill>
        <p:spPr>
          <a:xfrm>
            <a:off x="4584700" y="3619500"/>
            <a:ext cx="3581400" cy="2686050"/>
          </a:xfrm>
          <a:prstGeom prst="rect">
            <a:avLst/>
          </a:prstGeom>
        </p:spPr>
      </p:pic>
      <p:pic>
        <p:nvPicPr>
          <p:cNvPr id="9" name="Picture 8"/>
          <p:cNvPicPr>
            <a:picLocks noChangeAspect="1"/>
          </p:cNvPicPr>
          <p:nvPr/>
        </p:nvPicPr>
        <p:blipFill>
          <a:blip r:embed="rId5"/>
          <a:stretch>
            <a:fillRect/>
          </a:stretch>
        </p:blipFill>
        <p:spPr>
          <a:xfrm>
            <a:off x="838200" y="3619500"/>
            <a:ext cx="3581400" cy="2686050"/>
          </a:xfrm>
          <a:prstGeom prst="rect">
            <a:avLst/>
          </a:prstGeom>
        </p:spPr>
      </p:pic>
      <p:pic>
        <p:nvPicPr>
          <p:cNvPr id="10" name="Picture 9"/>
          <p:cNvPicPr>
            <a:picLocks noChangeAspect="1"/>
          </p:cNvPicPr>
          <p:nvPr/>
        </p:nvPicPr>
        <p:blipFill>
          <a:blip r:embed="rId6"/>
          <a:stretch>
            <a:fillRect/>
          </a:stretch>
        </p:blipFill>
        <p:spPr>
          <a:xfrm>
            <a:off x="4584700" y="904875"/>
            <a:ext cx="3581400" cy="2600325"/>
          </a:xfrm>
          <a:prstGeom prst="rect">
            <a:avLst/>
          </a:prstGeom>
        </p:spPr>
      </p:pic>
    </p:spTree>
    <p:extLst>
      <p:ext uri="{BB962C8B-B14F-4D97-AF65-F5344CB8AC3E}">
        <p14:creationId xmlns:p14="http://schemas.microsoft.com/office/powerpoint/2010/main" val="455282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Why are convolutions flipped?</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a:t>Now, let’s pass this function through a linear shift invariant (LSI) system:</a:t>
                </a:r>
              </a:p>
              <a:p>
                <a:pPr marL="0" indent="0">
                  <a:buNone/>
                </a:pPr>
                <a14:m>
                  <m:oMath xmlns:m="http://schemas.openxmlformats.org/officeDocument/2006/math">
                    <m:r>
                      <a:rPr lang="en-US" b="0" i="1" smtClean="0">
                        <a:latin typeface="Cambria Math" charset="0"/>
                      </a:rPr>
                      <m:t>𝑓</m:t>
                    </m:r>
                    <m:d>
                      <m:dPr>
                        <m:begChr m:val="["/>
                        <m:endChr m:val="]"/>
                        <m:ctrlPr>
                          <a:rPr lang="en-US" b="0" i="1" smtClean="0">
                            <a:latin typeface="Cambria Math" charset="0"/>
                          </a:rPr>
                        </m:ctrlPr>
                      </m:dPr>
                      <m:e>
                        <m:r>
                          <a:rPr lang="en-US" b="0" i="1" smtClean="0">
                            <a:latin typeface="Cambria Math" charset="0"/>
                          </a:rPr>
                          <m:t>𝑛</m:t>
                        </m:r>
                        <m:r>
                          <a:rPr lang="en-US" b="0" i="1" smtClean="0">
                            <a:latin typeface="Cambria Math" charset="0"/>
                          </a:rPr>
                          <m:t>,</m:t>
                        </m:r>
                        <m:r>
                          <a:rPr lang="en-US" b="0" i="1" smtClean="0">
                            <a:latin typeface="Cambria Math" charset="0"/>
                          </a:rPr>
                          <m:t>𝑚</m:t>
                        </m:r>
                      </m:e>
                    </m:d>
                    <m:groupChr>
                      <m:groupChrPr>
                        <m:chr m:val="→"/>
                        <m:vertJc m:val="bot"/>
                        <m:ctrlPr>
                          <a:rPr lang="is-IS" b="0" i="1" smtClean="0">
                            <a:latin typeface="Cambria Math" charset="0"/>
                          </a:rPr>
                        </m:ctrlPr>
                      </m:groupChrPr>
                      <m:e>
                        <m:r>
                          <m:rPr>
                            <m:brk m:alnAt="2"/>
                          </m:rPr>
                          <a:rPr lang="en-US" b="0" i="1" smtClean="0">
                            <a:latin typeface="Cambria Math" charset="0"/>
                          </a:rPr>
                          <m:t>𝑆</m:t>
                        </m:r>
                      </m:e>
                    </m:groupChr>
                    <m:r>
                      <a:rPr lang="en-US" b="0" i="1" smtClean="0">
                        <a:latin typeface="Cambria Math" charset="0"/>
                        <a:ea typeface="Cambria Math" charset="0"/>
                        <a:cs typeface="Cambria Math" charset="0"/>
                      </a:rPr>
                      <m:t> </m:t>
                    </m:r>
                  </m:oMath>
                </a14:m>
                <a:r>
                  <a:rPr lang="en-US"/>
                  <a:t>S[f[</a:t>
                </a:r>
                <a:r>
                  <a:rPr lang="en-US" err="1"/>
                  <a:t>n,m</a:t>
                </a:r>
                <a:r>
                  <a:rPr lang="en-US"/>
                  <a:t>]]</a:t>
                </a:r>
              </a:p>
              <a:p>
                <a:pPr marL="0" indent="0">
                  <a:buNone/>
                </a:pPr>
                <a:r>
                  <a:rPr lang="en-US"/>
                  <a:t>S[f[</a:t>
                </a:r>
                <a:r>
                  <a:rPr lang="en-US" err="1"/>
                  <a:t>n,m</a:t>
                </a:r>
                <a:r>
                  <a:rPr lang="en-US"/>
                  <a:t>]] = S[ </a:t>
                </a:r>
                <a14:m>
                  <m:oMath xmlns:m="http://schemas.openxmlformats.org/officeDocument/2006/math">
                    <m:nary>
                      <m:naryPr>
                        <m:chr m:val="∑"/>
                        <m:ctrlPr>
                          <a:rPr lang="is-IS" sz="2000" i="1">
                            <a:latin typeface="Cambria Math" charset="0"/>
                          </a:rPr>
                        </m:ctrlPr>
                      </m:naryPr>
                      <m:sub>
                        <m:r>
                          <m:rPr>
                            <m:brk m:alnAt="23"/>
                          </m:rPr>
                          <a:rPr lang="en-US" sz="2000" i="1">
                            <a:latin typeface="Cambria Math" charset="0"/>
                          </a:rPr>
                          <m:t>𝑘</m:t>
                        </m:r>
                        <m:r>
                          <a:rPr lang="en-US" sz="2000" i="1">
                            <a:latin typeface="Cambria Math" charset="0"/>
                          </a:rPr>
                          <m:t>=−∞</m:t>
                        </m:r>
                      </m:sub>
                      <m:sup>
                        <m:r>
                          <a:rPr lang="is-IS" sz="2000" i="1">
                            <a:latin typeface="Cambria Math" charset="0"/>
                            <a:ea typeface="Cambria Math" charset="0"/>
                            <a:cs typeface="Cambria Math" charset="0"/>
                          </a:rPr>
                          <m:t>∞</m:t>
                        </m:r>
                      </m:sup>
                      <m:e>
                        <m:nary>
                          <m:naryPr>
                            <m:chr m:val="∑"/>
                            <m:ctrlPr>
                              <a:rPr lang="is-IS" sz="2000" i="1">
                                <a:latin typeface="Cambria Math" charset="0"/>
                              </a:rPr>
                            </m:ctrlPr>
                          </m:naryPr>
                          <m:sub>
                            <m:r>
                              <m:rPr>
                                <m:brk m:alnAt="23"/>
                              </m:rPr>
                              <a:rPr lang="en-US" sz="2000" i="1">
                                <a:latin typeface="Cambria Math" charset="0"/>
                              </a:rPr>
                              <m:t>𝑙</m:t>
                            </m:r>
                            <m:r>
                              <a:rPr lang="en-US" sz="2000" i="1">
                                <a:latin typeface="Cambria Math" charset="0"/>
                              </a:rPr>
                              <m:t>=−∞</m:t>
                            </m:r>
                          </m:sub>
                          <m:sup>
                            <m:r>
                              <a:rPr lang="is-IS" sz="2000" i="1">
                                <a:latin typeface="Cambria Math" charset="0"/>
                                <a:ea typeface="Cambria Math" charset="0"/>
                                <a:cs typeface="Cambria Math" charset="0"/>
                              </a:rPr>
                              <m:t>∞</m:t>
                            </m:r>
                          </m:sup>
                          <m:e>
                            <m:r>
                              <a:rPr lang="en-US" sz="2000" i="1">
                                <a:latin typeface="Cambria Math" charset="0"/>
                              </a:rPr>
                              <m:t>𝑓</m:t>
                            </m:r>
                            <m:r>
                              <a:rPr lang="en-US" sz="2000" i="1">
                                <a:latin typeface="Cambria Math" charset="0"/>
                              </a:rPr>
                              <m:t>[</m:t>
                            </m:r>
                            <m:r>
                              <a:rPr lang="en-US" sz="2000" i="1">
                                <a:latin typeface="Cambria Math" charset="0"/>
                              </a:rPr>
                              <m:t>𝑛</m:t>
                            </m:r>
                            <m:r>
                              <a:rPr lang="en-US" sz="2000" i="1">
                                <a:latin typeface="Cambria Math" charset="0"/>
                              </a:rPr>
                              <m:t>,</m:t>
                            </m:r>
                            <m:r>
                              <a:rPr lang="en-US" sz="2000" i="1">
                                <a:latin typeface="Cambria Math" charset="0"/>
                              </a:rPr>
                              <m:t>𝑚</m:t>
                            </m:r>
                            <m:r>
                              <a:rPr lang="en-US" sz="2000" i="1">
                                <a:latin typeface="Cambria Math" charset="0"/>
                              </a:rPr>
                              <m:t>]×</m:t>
                            </m:r>
                            <m:r>
                              <a:rPr lang="en-US" sz="2000" i="1">
                                <a:latin typeface="Cambria Math" charset="0"/>
                              </a:rPr>
                              <m:t>𝛿</m:t>
                            </m:r>
                            <m:d>
                              <m:dPr>
                                <m:begChr m:val="["/>
                                <m:endChr m:val="]"/>
                                <m:ctrlPr>
                                  <a:rPr lang="en-US" sz="2000" i="1">
                                    <a:latin typeface="Cambria Math" charset="0"/>
                                  </a:rPr>
                                </m:ctrlPr>
                              </m:dPr>
                              <m:e>
                                <m:r>
                                  <a:rPr lang="en-US" sz="2000" i="1">
                                    <a:latin typeface="Cambria Math" charset="0"/>
                                  </a:rPr>
                                  <m:t>𝑛</m:t>
                                </m:r>
                                <m:r>
                                  <a:rPr lang="en-US" sz="2000" i="1">
                                    <a:latin typeface="Cambria Math" charset="0"/>
                                  </a:rPr>
                                  <m:t>−</m:t>
                                </m:r>
                                <m:r>
                                  <a:rPr lang="en-US" sz="2000" i="1">
                                    <a:latin typeface="Cambria Math" charset="0"/>
                                  </a:rPr>
                                  <m:t>𝑘</m:t>
                                </m:r>
                                <m:r>
                                  <a:rPr lang="en-US" sz="2000" i="1">
                                    <a:latin typeface="Cambria Math" charset="0"/>
                                  </a:rPr>
                                  <m:t>,</m:t>
                                </m:r>
                                <m:r>
                                  <a:rPr lang="en-US" sz="2000" i="1">
                                    <a:latin typeface="Cambria Math" charset="0"/>
                                  </a:rPr>
                                  <m:t>𝑚</m:t>
                                </m:r>
                                <m:r>
                                  <a:rPr lang="en-US" sz="2000" i="1">
                                    <a:latin typeface="Cambria Math" charset="0"/>
                                  </a:rPr>
                                  <m:t>−</m:t>
                                </m:r>
                                <m:r>
                                  <a:rPr lang="en-US" sz="2000" i="1">
                                    <a:latin typeface="Cambria Math" charset="0"/>
                                  </a:rPr>
                                  <m:t>𝑙</m:t>
                                </m:r>
                              </m:e>
                            </m:d>
                          </m:e>
                        </m:nary>
                      </m:e>
                    </m:nary>
                    <m:r>
                      <a:rPr lang="en-US" sz="2000" b="0" i="1" smtClean="0">
                        <a:latin typeface="Cambria Math" charset="0"/>
                      </a:rPr>
                      <m:t> </m:t>
                    </m:r>
                  </m:oMath>
                </a14:m>
                <a:r>
                  <a:rPr lang="en-US"/>
                  <a:t>]</a:t>
                </a:r>
              </a:p>
              <a:p>
                <a:pPr marL="0" indent="0">
                  <a:buNone/>
                </a:pPr>
                <a:endParaRPr lang="en-US" sz="2000"/>
              </a:p>
              <a:p>
                <a:pPr marL="0" indent="0">
                  <a:buNone/>
                </a:pPr>
                <a:r>
                  <a:rPr lang="en-US"/>
                  <a:t>Let’s apply the superposition property here:</a:t>
                </a:r>
              </a:p>
              <a:p>
                <a:pPr marL="0" indent="0">
                  <a:buNone/>
                </a:pPr>
                <a:r>
                  <a:rPr lang="en-US"/>
                  <a:t>                </a:t>
                </a:r>
                <a14:m>
                  <m:oMath xmlns:m="http://schemas.openxmlformats.org/officeDocument/2006/math">
                    <m:r>
                      <a:rPr lang="en-US" sz="2400">
                        <a:latin typeface="Cambria Math" charset="0"/>
                      </a:rPr>
                      <m:t> </m:t>
                    </m:r>
                    <m:r>
                      <a:rPr lang="en-US" sz="2400" b="0" i="1" smtClean="0">
                        <a:latin typeface="Cambria Math" charset="0"/>
                      </a:rPr>
                      <m:t>= </m:t>
                    </m:r>
                    <m:nary>
                      <m:naryPr>
                        <m:chr m:val="∑"/>
                        <m:ctrlPr>
                          <a:rPr lang="is-IS" sz="2400" i="1">
                            <a:latin typeface="Cambria Math" charset="0"/>
                          </a:rPr>
                        </m:ctrlPr>
                      </m:naryPr>
                      <m:sub>
                        <m:r>
                          <m:rPr>
                            <m:brk m:alnAt="23"/>
                          </m:rPr>
                          <a:rPr lang="en-US" sz="2400" i="1">
                            <a:latin typeface="Cambria Math" charset="0"/>
                          </a:rPr>
                          <m:t>𝑘</m:t>
                        </m:r>
                        <m:r>
                          <a:rPr lang="en-US" sz="2400" i="1">
                            <a:latin typeface="Cambria Math" charset="0"/>
                          </a:rPr>
                          <m:t>=−∞</m:t>
                        </m:r>
                      </m:sub>
                      <m:sup>
                        <m:r>
                          <a:rPr lang="is-IS" sz="2400" i="1">
                            <a:latin typeface="Cambria Math" charset="0"/>
                            <a:ea typeface="Cambria Math" charset="0"/>
                            <a:cs typeface="Cambria Math" charset="0"/>
                          </a:rPr>
                          <m:t>∞</m:t>
                        </m:r>
                      </m:sup>
                      <m:e>
                        <m:nary>
                          <m:naryPr>
                            <m:chr m:val="∑"/>
                            <m:ctrlPr>
                              <a:rPr lang="is-IS" sz="2400" i="1">
                                <a:latin typeface="Cambria Math" charset="0"/>
                              </a:rPr>
                            </m:ctrlPr>
                          </m:naryPr>
                          <m:sub>
                            <m:r>
                              <m:rPr>
                                <m:brk m:alnAt="23"/>
                              </m:rPr>
                              <a:rPr lang="en-US" sz="2400" i="1">
                                <a:latin typeface="Cambria Math" charset="0"/>
                              </a:rPr>
                              <m:t>𝑙</m:t>
                            </m:r>
                            <m:r>
                              <a:rPr lang="en-US" sz="2400" i="1">
                                <a:latin typeface="Cambria Math" charset="0"/>
                              </a:rPr>
                              <m:t>=−∞</m:t>
                            </m:r>
                          </m:sub>
                          <m:sup>
                            <m:r>
                              <a:rPr lang="is-IS" sz="2400" i="1">
                                <a:latin typeface="Cambria Math" charset="0"/>
                                <a:ea typeface="Cambria Math" charset="0"/>
                                <a:cs typeface="Cambria Math" charset="0"/>
                              </a:rPr>
                              <m:t>∞</m:t>
                            </m:r>
                          </m:sup>
                          <m:e>
                            <m:r>
                              <a:rPr lang="en-US" sz="2400" i="1">
                                <a:latin typeface="Cambria Math" charset="0"/>
                              </a:rPr>
                              <m:t>𝑓</m:t>
                            </m:r>
                            <m:d>
                              <m:dPr>
                                <m:begChr m:val="["/>
                                <m:endChr m:val="]"/>
                                <m:ctrlPr>
                                  <a:rPr lang="en-US" sz="2400" i="1">
                                    <a:latin typeface="Cambria Math" charset="0"/>
                                  </a:rPr>
                                </m:ctrlPr>
                              </m:dPr>
                              <m:e>
                                <m:r>
                                  <a:rPr lang="en-US" sz="2400" i="1">
                                    <a:latin typeface="Cambria Math" charset="0"/>
                                  </a:rPr>
                                  <m:t>𝑛</m:t>
                                </m:r>
                                <m:r>
                                  <a:rPr lang="en-US" sz="2400" i="1">
                                    <a:latin typeface="Cambria Math" charset="0"/>
                                  </a:rPr>
                                  <m:t>,</m:t>
                                </m:r>
                                <m:r>
                                  <a:rPr lang="en-US" sz="2400" i="1">
                                    <a:latin typeface="Cambria Math" charset="0"/>
                                  </a:rPr>
                                  <m:t>𝑚</m:t>
                                </m:r>
                              </m:e>
                            </m:d>
                            <m:r>
                              <a:rPr lang="en-US" sz="2400" b="0" i="1" smtClean="0">
                                <a:latin typeface="Cambria Math" charset="0"/>
                              </a:rPr>
                              <m:t> </m:t>
                            </m:r>
                            <m:r>
                              <a:rPr lang="en-US" sz="2400" b="0" i="1" smtClean="0">
                                <a:latin typeface="Cambria Math" charset="0"/>
                              </a:rPr>
                              <m:t>𝑆</m:t>
                            </m:r>
                            <m:r>
                              <a:rPr lang="en-US" sz="2400" b="0" i="1" smtClean="0">
                                <a:latin typeface="Cambria Math" charset="0"/>
                              </a:rPr>
                              <m:t>[</m:t>
                            </m:r>
                            <m:r>
                              <a:rPr lang="en-US" sz="2400" i="1">
                                <a:latin typeface="Cambria Math" charset="0"/>
                              </a:rPr>
                              <m:t>𝛿</m:t>
                            </m:r>
                            <m:d>
                              <m:dPr>
                                <m:begChr m:val="["/>
                                <m:endChr m:val="]"/>
                                <m:ctrlPr>
                                  <a:rPr lang="en-US" sz="2400" i="1">
                                    <a:latin typeface="Cambria Math" charset="0"/>
                                  </a:rPr>
                                </m:ctrlPr>
                              </m:dPr>
                              <m:e>
                                <m:r>
                                  <a:rPr lang="en-US" sz="2400" i="1">
                                    <a:latin typeface="Cambria Math" charset="0"/>
                                  </a:rPr>
                                  <m:t>𝑛</m:t>
                                </m:r>
                                <m:r>
                                  <a:rPr lang="en-US" sz="2400" i="1">
                                    <a:latin typeface="Cambria Math" charset="0"/>
                                  </a:rPr>
                                  <m:t>−</m:t>
                                </m:r>
                                <m:r>
                                  <a:rPr lang="en-US" sz="2400" i="1">
                                    <a:latin typeface="Cambria Math" charset="0"/>
                                  </a:rPr>
                                  <m:t>𝑘</m:t>
                                </m:r>
                                <m:r>
                                  <a:rPr lang="en-US" sz="2400" i="1">
                                    <a:latin typeface="Cambria Math" charset="0"/>
                                  </a:rPr>
                                  <m:t>,</m:t>
                                </m:r>
                                <m:r>
                                  <a:rPr lang="en-US" sz="2400" i="1">
                                    <a:latin typeface="Cambria Math" charset="0"/>
                                  </a:rPr>
                                  <m:t>𝑚</m:t>
                                </m:r>
                                <m:r>
                                  <a:rPr lang="en-US" sz="2400" i="1">
                                    <a:latin typeface="Cambria Math" charset="0"/>
                                  </a:rPr>
                                  <m:t>−</m:t>
                                </m:r>
                                <m:r>
                                  <a:rPr lang="en-US" sz="2400" i="1">
                                    <a:latin typeface="Cambria Math" charset="0"/>
                                  </a:rPr>
                                  <m:t>𝑙</m:t>
                                </m:r>
                              </m:e>
                            </m:d>
                          </m:e>
                        </m:nary>
                      </m:e>
                    </m:nary>
                    <m:r>
                      <a:rPr lang="en-US" sz="2400" b="0" i="1" smtClean="0">
                        <a:latin typeface="Cambria Math" charset="0"/>
                      </a:rPr>
                      <m:t>]</m:t>
                    </m:r>
                  </m:oMath>
                </a14:m>
                <a:endParaRPr lang="en-US" sz="240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852" t="-1752"/>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9</a:t>
            </a:fld>
            <a:endParaRPr lang="en-US"/>
          </a:p>
        </p:txBody>
      </p:sp>
    </p:spTree>
    <p:extLst>
      <p:ext uri="{BB962C8B-B14F-4D97-AF65-F5344CB8AC3E}">
        <p14:creationId xmlns:p14="http://schemas.microsoft.com/office/powerpoint/2010/main" val="7272923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Sobel Filter Problems</a:t>
            </a:r>
          </a:p>
        </p:txBody>
      </p:sp>
      <p:sp>
        <p:nvSpPr>
          <p:cNvPr id="3" name="Content Placeholder 2"/>
          <p:cNvSpPr>
            <a:spLocks noGrp="1"/>
          </p:cNvSpPr>
          <p:nvPr>
            <p:ph idx="1"/>
          </p:nvPr>
        </p:nvSpPr>
        <p:spPr>
          <a:xfrm>
            <a:off x="457200" y="4108450"/>
            <a:ext cx="8229600" cy="2011363"/>
          </a:xfrm>
        </p:spPr>
        <p:txBody>
          <a:bodyPr>
            <a:normAutofit/>
          </a:bodyPr>
          <a:lstStyle/>
          <a:p>
            <a:r>
              <a:rPr lang="en-US" sz="2000"/>
              <a:t>Poor Localization (Trigger response in multiple adjacent pixels)</a:t>
            </a:r>
          </a:p>
          <a:p>
            <a:r>
              <a:rPr lang="en-US" sz="2000"/>
              <a:t>Thresholding value favors certain directions over others</a:t>
            </a:r>
          </a:p>
          <a:p>
            <a:pPr lvl="1"/>
            <a:r>
              <a:rPr lang="en-US" sz="1600"/>
              <a:t>Can miss oblique edges more than horizontal or vertical edges</a:t>
            </a:r>
          </a:p>
          <a:p>
            <a:pPr lvl="1"/>
            <a:r>
              <a:rPr lang="en-US" sz="1600"/>
              <a:t>False negatives</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90</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1372543"/>
            <a:ext cx="7848600" cy="2439045"/>
          </a:xfrm>
          <a:prstGeom prst="rect">
            <a:avLst/>
          </a:prstGeom>
        </p:spPr>
      </p:pic>
    </p:spTree>
    <p:extLst>
      <p:ext uri="{BB962C8B-B14F-4D97-AF65-F5344CB8AC3E}">
        <p14:creationId xmlns:p14="http://schemas.microsoft.com/office/powerpoint/2010/main" val="204302001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a:solidFill>
                  <a:srgbClr val="BFBFBF"/>
                </a:solidFill>
              </a:rPr>
              <a:t>Edge detection</a:t>
            </a:r>
          </a:p>
          <a:p>
            <a:r>
              <a:rPr lang="en-US">
                <a:solidFill>
                  <a:schemeClr val="bg1">
                    <a:lumMod val="75000"/>
                  </a:schemeClr>
                </a:solidFill>
              </a:rPr>
              <a:t>Image Gradients</a:t>
            </a:r>
          </a:p>
          <a:p>
            <a:r>
              <a:rPr lang="en-US">
                <a:solidFill>
                  <a:srgbClr val="BFBFBF"/>
                </a:solidFill>
              </a:rPr>
              <a:t>A simple edge detector</a:t>
            </a:r>
          </a:p>
          <a:p>
            <a:r>
              <a:rPr lang="en-US">
                <a:solidFill>
                  <a:schemeClr val="bg1">
                    <a:lumMod val="75000"/>
                  </a:schemeClr>
                </a:solidFill>
              </a:rPr>
              <a:t>Sobel Edge detector</a:t>
            </a:r>
          </a:p>
          <a:p>
            <a:r>
              <a:rPr lang="en-US"/>
              <a:t>Canny edge detector</a:t>
            </a:r>
          </a:p>
          <a:p>
            <a:r>
              <a:rPr lang="en-US">
                <a:solidFill>
                  <a:schemeClr val="bg1">
                    <a:lumMod val="75000"/>
                  </a:schemeClr>
                </a:solidFill>
              </a:rPr>
              <a:t>Hough Transform</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91</a:t>
            </a:fld>
            <a:endParaRPr lang="en-US"/>
          </a:p>
        </p:txBody>
      </p:sp>
    </p:spTree>
    <p:extLst>
      <p:ext uri="{BB962C8B-B14F-4D97-AF65-F5344CB8AC3E}">
        <p14:creationId xmlns:p14="http://schemas.microsoft.com/office/powerpoint/2010/main" val="184472918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0"/>
            <a:ext cx="8229600" cy="1143000"/>
          </a:xfrm>
        </p:spPr>
        <p:txBody>
          <a:bodyPr/>
          <a:lstStyle/>
          <a:p>
            <a:r>
              <a:rPr lang="en-US"/>
              <a:t>Canny edge detector</a:t>
            </a:r>
          </a:p>
        </p:txBody>
      </p:sp>
      <p:sp>
        <p:nvSpPr>
          <p:cNvPr id="19459" name="Rectangle 3"/>
          <p:cNvSpPr>
            <a:spLocks noGrp="1" noChangeArrowheads="1"/>
          </p:cNvSpPr>
          <p:nvPr>
            <p:ph type="body" idx="1"/>
          </p:nvPr>
        </p:nvSpPr>
        <p:spPr>
          <a:xfrm>
            <a:off x="685800" y="1066800"/>
            <a:ext cx="7772400" cy="3886200"/>
          </a:xfrm>
        </p:spPr>
        <p:txBody>
          <a:bodyPr>
            <a:normAutofit lnSpcReduction="10000"/>
          </a:bodyPr>
          <a:lstStyle/>
          <a:p>
            <a:pPr>
              <a:buFontTx/>
              <a:buChar char="•"/>
            </a:pPr>
            <a:r>
              <a:rPr lang="en-US"/>
              <a:t>This is probably the most widely used edge detector in computer vision</a:t>
            </a:r>
          </a:p>
          <a:p>
            <a:pPr>
              <a:buFontTx/>
              <a:buChar char="•"/>
            </a:pPr>
            <a:r>
              <a:rPr lang="en-US"/>
              <a:t>Theoretical model: step-edges corrupted by additive Gaussian noise</a:t>
            </a:r>
          </a:p>
          <a:p>
            <a:pPr>
              <a:buFontTx/>
              <a:buChar char="•"/>
            </a:pPr>
            <a:r>
              <a:rPr lang="en-US"/>
              <a:t>Canny has shown that the first derivative of the Gaussian closely approximates the operator that optimizes the product of </a:t>
            </a:r>
            <a:r>
              <a:rPr lang="en-US" i="1"/>
              <a:t>signal-to-noise ratio</a:t>
            </a:r>
            <a:r>
              <a:rPr lang="en-US"/>
              <a:t> and localization</a:t>
            </a:r>
          </a:p>
        </p:txBody>
      </p:sp>
      <p:sp>
        <p:nvSpPr>
          <p:cNvPr id="19460" name="Rectangle 4"/>
          <p:cNvSpPr>
            <a:spLocks noChangeArrowheads="1"/>
          </p:cNvSpPr>
          <p:nvPr/>
        </p:nvSpPr>
        <p:spPr bwMode="auto">
          <a:xfrm>
            <a:off x="457200" y="5334000"/>
            <a:ext cx="8229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eaLnBrk="1" hangingPunct="1"/>
            <a:r>
              <a:rPr lang="en-US" sz="2000"/>
              <a:t>J. Canny, </a:t>
            </a:r>
            <a:r>
              <a:rPr lang="en-US" sz="2000" b="1" i="1">
                <a:hlinkClick r:id="rId3"/>
              </a:rPr>
              <a:t>A Computational Approach To Edge Detection</a:t>
            </a:r>
            <a:r>
              <a:rPr lang="en-US" sz="2000"/>
              <a:t>, IEEE Trans. Pattern Analysis and Machine Intelligence, 8:679-714, 1986. </a:t>
            </a:r>
          </a:p>
        </p:txBody>
      </p:sp>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92</a:t>
            </a:fld>
            <a:endParaRPr lang="en-US"/>
          </a:p>
        </p:txBody>
      </p:sp>
    </p:spTree>
    <p:extLst>
      <p:ext uri="{BB962C8B-B14F-4D97-AF65-F5344CB8AC3E}">
        <p14:creationId xmlns:p14="http://schemas.microsoft.com/office/powerpoint/2010/main" val="205700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P spid="1946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Canny edge detector</a:t>
            </a:r>
          </a:p>
        </p:txBody>
      </p:sp>
      <p:sp>
        <p:nvSpPr>
          <p:cNvPr id="3" name="Content Placeholder 2"/>
          <p:cNvSpPr>
            <a:spLocks noGrp="1"/>
          </p:cNvSpPr>
          <p:nvPr>
            <p:ph idx="1"/>
          </p:nvPr>
        </p:nvSpPr>
        <p:spPr/>
        <p:txBody>
          <a:bodyPr/>
          <a:lstStyle/>
          <a:p>
            <a:r>
              <a:rPr lang="en-US"/>
              <a:t>Suppress Noise</a:t>
            </a:r>
          </a:p>
          <a:p>
            <a:r>
              <a:rPr lang="en-US"/>
              <a:t>Compute gradient magnitude and direction </a:t>
            </a:r>
          </a:p>
          <a:p>
            <a:r>
              <a:rPr lang="en-US"/>
              <a:t>Apply Non-Maximum Suppression</a:t>
            </a:r>
          </a:p>
          <a:p>
            <a:pPr lvl="1"/>
            <a:r>
              <a:rPr lang="en-US"/>
              <a:t>Assures minimal response</a:t>
            </a:r>
          </a:p>
          <a:p>
            <a:r>
              <a:rPr lang="en-US"/>
              <a:t>Use hysteresis and connectivity analysis to detect edges</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93</a:t>
            </a:fld>
            <a:endParaRPr lang="en-US"/>
          </a:p>
        </p:txBody>
      </p:sp>
    </p:spTree>
    <p:extLst>
      <p:ext uri="{BB962C8B-B14F-4D97-AF65-F5344CB8AC3E}">
        <p14:creationId xmlns:p14="http://schemas.microsoft.com/office/powerpoint/2010/main" val="66707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0"/>
            <a:ext cx="8229600" cy="1143000"/>
          </a:xfrm>
        </p:spPr>
        <p:txBody>
          <a:bodyPr/>
          <a:lstStyle/>
          <a:p>
            <a:r>
              <a:rPr lang="en-US"/>
              <a:t>Example</a:t>
            </a:r>
          </a:p>
        </p:txBody>
      </p:sp>
      <p:sp>
        <p:nvSpPr>
          <p:cNvPr id="21507" name="Rectangle 3"/>
          <p:cNvSpPr>
            <a:spLocks noGrp="1" noChangeArrowheads="1"/>
          </p:cNvSpPr>
          <p:nvPr>
            <p:ph type="body" idx="1"/>
          </p:nvPr>
        </p:nvSpPr>
        <p:spPr>
          <a:xfrm>
            <a:off x="685800" y="5516562"/>
            <a:ext cx="7772400" cy="609600"/>
          </a:xfrm>
        </p:spPr>
        <p:txBody>
          <a:bodyPr/>
          <a:lstStyle/>
          <a:p>
            <a:pPr algn="ctr"/>
            <a:r>
              <a:rPr lang="en-US" dirty="0"/>
              <a:t>original </a:t>
            </a:r>
            <a:r>
              <a:rPr lang="en-US" dirty="0" smtClean="0"/>
              <a:t>image</a:t>
            </a:r>
            <a:endParaRPr lang="en-US" dirty="0"/>
          </a:p>
        </p:txBody>
      </p:sp>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94</a:t>
            </a:fld>
            <a:endParaRPr lang="en-US"/>
          </a:p>
        </p:txBody>
      </p:sp>
      <p:pic>
        <p:nvPicPr>
          <p:cNvPr id="7" name="Picture 4" descr="iguana.png">
            <a:extLst>
              <a:ext uri="{FF2B5EF4-FFF2-40B4-BE49-F238E27FC236}">
                <a16:creationId xmlns="" xmlns:a16="http://schemas.microsoft.com/office/drawing/2014/main" id="{4C0DF170-539C-40EA-8BB7-56263E54940F}"/>
              </a:ext>
            </a:extLst>
          </p:cNvPr>
          <p:cNvPicPr>
            <a:picLocks noChangeAspect="1"/>
          </p:cNvPicPr>
          <p:nvPr/>
        </p:nvPicPr>
        <p:blipFill>
          <a:blip r:embed="rId3"/>
          <a:stretch>
            <a:fillRect/>
          </a:stretch>
        </p:blipFill>
        <p:spPr>
          <a:xfrm>
            <a:off x="1530110" y="981075"/>
            <a:ext cx="6083471" cy="4378803"/>
          </a:xfrm>
          <a:prstGeom prst="rect">
            <a:avLst/>
          </a:prstGeom>
        </p:spPr>
      </p:pic>
    </p:spTree>
    <p:extLst>
      <p:ext uri="{BB962C8B-B14F-4D97-AF65-F5344CB8AC3E}">
        <p14:creationId xmlns:p14="http://schemas.microsoft.com/office/powerpoint/2010/main" val="419649904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0"/>
            <a:ext cx="8229600" cy="1143000"/>
          </a:xfrm>
        </p:spPr>
        <p:txBody>
          <a:bodyPr/>
          <a:lstStyle/>
          <a:p>
            <a:r>
              <a:rPr lang="en-US">
                <a:latin typeface="Calibri" charset="0"/>
              </a:rPr>
              <a:t>Derivative of Gaussian filter</a:t>
            </a:r>
          </a:p>
        </p:txBody>
      </p:sp>
      <p:pic>
        <p:nvPicPr>
          <p:cNvPr id="256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114800"/>
            <a:ext cx="17526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114800"/>
            <a:ext cx="17526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006475"/>
            <a:ext cx="3429000" cy="270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990600"/>
            <a:ext cx="3363913" cy="275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7" name="Text Box 8"/>
          <p:cNvSpPr txBox="1">
            <a:spLocks noChangeArrowheads="1"/>
          </p:cNvSpPr>
          <p:nvPr/>
        </p:nvSpPr>
        <p:spPr bwMode="auto">
          <a:xfrm>
            <a:off x="2117725" y="3544888"/>
            <a:ext cx="15922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i="1"/>
              <a:t>x</a:t>
            </a:r>
            <a:r>
              <a:rPr lang="en-US"/>
              <a:t>-direction</a:t>
            </a:r>
          </a:p>
        </p:txBody>
      </p:sp>
      <p:sp>
        <p:nvSpPr>
          <p:cNvPr id="25608" name="Text Box 9"/>
          <p:cNvSpPr txBox="1">
            <a:spLocks noChangeArrowheads="1"/>
          </p:cNvSpPr>
          <p:nvPr/>
        </p:nvSpPr>
        <p:spPr bwMode="auto">
          <a:xfrm>
            <a:off x="5570538" y="3505200"/>
            <a:ext cx="15922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i="1"/>
              <a:t>y</a:t>
            </a:r>
            <a:r>
              <a:rPr lang="en-US"/>
              <a:t>-direction</a:t>
            </a:r>
          </a:p>
        </p:txBody>
      </p:sp>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95</a:t>
            </a:fld>
            <a:endParaRPr lang="en-US"/>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 y="4356244"/>
            <a:ext cx="1514475" cy="1269711"/>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8799" y="4476749"/>
            <a:ext cx="1485900" cy="1028700"/>
          </a:xfrm>
          <a:prstGeom prst="rect">
            <a:avLst/>
          </a:prstGeom>
        </p:spPr>
      </p:pic>
    </p:spTree>
    <p:extLst>
      <p:ext uri="{BB962C8B-B14F-4D97-AF65-F5344CB8AC3E}">
        <p14:creationId xmlns:p14="http://schemas.microsoft.com/office/powerpoint/2010/main" val="418868053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0"/>
            <a:ext cx="8229600" cy="1143000"/>
          </a:xfrm>
        </p:spPr>
        <p:txBody>
          <a:bodyPr/>
          <a:lstStyle/>
          <a:p>
            <a:r>
              <a:rPr lang="en-US">
                <a:latin typeface="Calibri" charset="0"/>
              </a:rPr>
              <a:t>Compute gradients (</a:t>
            </a:r>
            <a:r>
              <a:rPr lang="en-US" err="1">
                <a:latin typeface="Calibri" charset="0"/>
              </a:rPr>
              <a:t>DoG</a:t>
            </a:r>
            <a:r>
              <a:rPr lang="en-US">
                <a:latin typeface="Calibri" charset="0"/>
              </a:rPr>
              <a:t>)</a:t>
            </a:r>
          </a:p>
        </p:txBody>
      </p:sp>
      <p:sp>
        <p:nvSpPr>
          <p:cNvPr id="26630" name="TextBox 6"/>
          <p:cNvSpPr txBox="1">
            <a:spLocks noChangeArrowheads="1"/>
          </p:cNvSpPr>
          <p:nvPr/>
        </p:nvSpPr>
        <p:spPr bwMode="auto">
          <a:xfrm>
            <a:off x="0" y="4876800"/>
            <a:ext cx="3124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t>X-Derivative of Gaussian</a:t>
            </a:r>
          </a:p>
        </p:txBody>
      </p:sp>
      <p:sp>
        <p:nvSpPr>
          <p:cNvPr id="26631" name="TextBox 7"/>
          <p:cNvSpPr txBox="1">
            <a:spLocks noChangeArrowheads="1"/>
          </p:cNvSpPr>
          <p:nvPr/>
        </p:nvSpPr>
        <p:spPr bwMode="auto">
          <a:xfrm>
            <a:off x="2971800" y="4876800"/>
            <a:ext cx="3124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t>Y-Derivative of Gaussian</a:t>
            </a:r>
          </a:p>
        </p:txBody>
      </p:sp>
      <p:sp>
        <p:nvSpPr>
          <p:cNvPr id="26632" name="TextBox 8"/>
          <p:cNvSpPr txBox="1">
            <a:spLocks noChangeArrowheads="1"/>
          </p:cNvSpPr>
          <p:nvPr/>
        </p:nvSpPr>
        <p:spPr bwMode="auto">
          <a:xfrm>
            <a:off x="6096000" y="4876800"/>
            <a:ext cx="3124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t>Gradient Magnitude</a:t>
            </a:r>
          </a:p>
        </p:txBody>
      </p:sp>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96</a:t>
            </a:fld>
            <a:endParaRPr lang="en-US"/>
          </a:p>
        </p:txBody>
      </p:sp>
      <p:sp>
        <p:nvSpPr>
          <p:cNvPr id="11" name="Text Box 8"/>
          <p:cNvSpPr txBox="1">
            <a:spLocks noChangeArrowheads="1"/>
          </p:cNvSpPr>
          <p:nvPr/>
        </p:nvSpPr>
        <p:spPr bwMode="auto">
          <a:xfrm>
            <a:off x="7279341" y="5988844"/>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J. Hayes</a:t>
            </a:r>
          </a:p>
        </p:txBody>
      </p:sp>
      <p:pic>
        <p:nvPicPr>
          <p:cNvPr id="4" name="Picture 4">
            <a:extLst>
              <a:ext uri="{FF2B5EF4-FFF2-40B4-BE49-F238E27FC236}">
                <a16:creationId xmlns="" xmlns:a16="http://schemas.microsoft.com/office/drawing/2014/main" id="{663E30CD-F2FA-4642-AF01-265294386655}"/>
              </a:ext>
            </a:extLst>
          </p:cNvPr>
          <p:cNvPicPr>
            <a:picLocks noChangeAspect="1"/>
          </p:cNvPicPr>
          <p:nvPr/>
        </p:nvPicPr>
        <p:blipFill>
          <a:blip r:embed="rId2"/>
          <a:stretch>
            <a:fillRect/>
          </a:stretch>
        </p:blipFill>
        <p:spPr>
          <a:xfrm>
            <a:off x="-66675" y="2361653"/>
            <a:ext cx="3018019" cy="2175220"/>
          </a:xfrm>
          <a:prstGeom prst="rect">
            <a:avLst/>
          </a:prstGeom>
        </p:spPr>
      </p:pic>
      <p:pic>
        <p:nvPicPr>
          <p:cNvPr id="6" name="Picture 6">
            <a:extLst>
              <a:ext uri="{FF2B5EF4-FFF2-40B4-BE49-F238E27FC236}">
                <a16:creationId xmlns="" xmlns:a16="http://schemas.microsoft.com/office/drawing/2014/main" id="{28FA42DE-1D1B-4A47-AED2-3402B965E73D}"/>
              </a:ext>
            </a:extLst>
          </p:cNvPr>
          <p:cNvPicPr>
            <a:picLocks noChangeAspect="1"/>
          </p:cNvPicPr>
          <p:nvPr/>
        </p:nvPicPr>
        <p:blipFill>
          <a:blip r:embed="rId3"/>
          <a:stretch>
            <a:fillRect/>
          </a:stretch>
        </p:blipFill>
        <p:spPr>
          <a:xfrm>
            <a:off x="3004580" y="2367260"/>
            <a:ext cx="3021570" cy="2174578"/>
          </a:xfrm>
          <a:prstGeom prst="rect">
            <a:avLst/>
          </a:prstGeom>
        </p:spPr>
      </p:pic>
      <p:pic>
        <p:nvPicPr>
          <p:cNvPr id="8" name="Picture 8">
            <a:extLst>
              <a:ext uri="{FF2B5EF4-FFF2-40B4-BE49-F238E27FC236}">
                <a16:creationId xmlns="" xmlns:a16="http://schemas.microsoft.com/office/drawing/2014/main" id="{27BB6301-32AD-4701-8661-4F28E6CE72B3}"/>
              </a:ext>
            </a:extLst>
          </p:cNvPr>
          <p:cNvPicPr>
            <a:picLocks noChangeAspect="1"/>
          </p:cNvPicPr>
          <p:nvPr/>
        </p:nvPicPr>
        <p:blipFill>
          <a:blip r:embed="rId4"/>
          <a:stretch>
            <a:fillRect/>
          </a:stretch>
        </p:blipFill>
        <p:spPr>
          <a:xfrm>
            <a:off x="6107640" y="2379663"/>
            <a:ext cx="3016880" cy="2176107"/>
          </a:xfrm>
          <a:prstGeom prst="rect">
            <a:avLst/>
          </a:prstGeom>
        </p:spPr>
      </p:pic>
    </p:spTree>
    <p:extLst>
      <p:ext uri="{BB962C8B-B14F-4D97-AF65-F5344CB8AC3E}">
        <p14:creationId xmlns:p14="http://schemas.microsoft.com/office/powerpoint/2010/main" val="5968055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0"/>
            <a:ext cx="8229600" cy="1143000"/>
          </a:xfrm>
        </p:spPr>
        <p:txBody>
          <a:bodyPr/>
          <a:lstStyle/>
          <a:p>
            <a:r>
              <a:rPr lang="en-US">
                <a:latin typeface="Calibri" charset="0"/>
              </a:rPr>
              <a:t>Get orientation at each pixel</a:t>
            </a:r>
          </a:p>
        </p:txBody>
      </p:sp>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97</a:t>
            </a:fld>
            <a:endParaRPr lang="en-US"/>
          </a:p>
        </p:txBody>
      </p:sp>
      <p:sp>
        <p:nvSpPr>
          <p:cNvPr id="8" name="Text Box 8"/>
          <p:cNvSpPr txBox="1">
            <a:spLocks noChangeArrowheads="1"/>
          </p:cNvSpPr>
          <p:nvPr/>
        </p:nvSpPr>
        <p:spPr bwMode="auto">
          <a:xfrm>
            <a:off x="7279341" y="5988844"/>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J. Hayes</a:t>
            </a:r>
          </a:p>
        </p:txBody>
      </p:sp>
      <p:pic>
        <p:nvPicPr>
          <p:cNvPr id="9" name="Picture 27" descr="Edittex"/>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741274" y="1624012"/>
            <a:ext cx="3005084"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4">
            <a:extLst>
              <a:ext uri="{FF2B5EF4-FFF2-40B4-BE49-F238E27FC236}">
                <a16:creationId xmlns="" xmlns:a16="http://schemas.microsoft.com/office/drawing/2014/main" id="{7C62F89E-E187-45D3-AE0B-4B9E4D0C47DD}"/>
              </a:ext>
            </a:extLst>
          </p:cNvPr>
          <p:cNvPicPr>
            <a:picLocks noChangeAspect="1"/>
          </p:cNvPicPr>
          <p:nvPr/>
        </p:nvPicPr>
        <p:blipFill>
          <a:blip r:embed="rId5"/>
          <a:stretch>
            <a:fillRect/>
          </a:stretch>
        </p:blipFill>
        <p:spPr>
          <a:xfrm>
            <a:off x="4290" y="2005365"/>
            <a:ext cx="6027789" cy="4343063"/>
          </a:xfrm>
          <a:prstGeom prst="rect">
            <a:avLst/>
          </a:prstGeom>
        </p:spPr>
      </p:pic>
    </p:spTree>
    <p:extLst>
      <p:ext uri="{BB962C8B-B14F-4D97-AF65-F5344CB8AC3E}">
        <p14:creationId xmlns:p14="http://schemas.microsoft.com/office/powerpoint/2010/main" val="148217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0"/>
            <a:ext cx="8229600" cy="1143000"/>
          </a:xfrm>
        </p:spPr>
        <p:txBody>
          <a:bodyPr/>
          <a:lstStyle/>
          <a:p>
            <a:r>
              <a:rPr lang="en-US">
                <a:latin typeface="Calibri" charset="0"/>
              </a:rPr>
              <a:t>Compute gradients (</a:t>
            </a:r>
            <a:r>
              <a:rPr lang="en-US" err="1">
                <a:latin typeface="Calibri" charset="0"/>
              </a:rPr>
              <a:t>DoG</a:t>
            </a:r>
            <a:r>
              <a:rPr lang="en-US">
                <a:latin typeface="Calibri" charset="0"/>
              </a:rPr>
              <a:t>)</a:t>
            </a:r>
          </a:p>
        </p:txBody>
      </p:sp>
      <p:sp>
        <p:nvSpPr>
          <p:cNvPr id="26630" name="TextBox 6"/>
          <p:cNvSpPr txBox="1">
            <a:spLocks noChangeArrowheads="1"/>
          </p:cNvSpPr>
          <p:nvPr/>
        </p:nvSpPr>
        <p:spPr bwMode="auto">
          <a:xfrm>
            <a:off x="0" y="4876800"/>
            <a:ext cx="3124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t>X-Derivative of Gaussian</a:t>
            </a:r>
          </a:p>
        </p:txBody>
      </p:sp>
      <p:sp>
        <p:nvSpPr>
          <p:cNvPr id="26631" name="TextBox 7"/>
          <p:cNvSpPr txBox="1">
            <a:spLocks noChangeArrowheads="1"/>
          </p:cNvSpPr>
          <p:nvPr/>
        </p:nvSpPr>
        <p:spPr bwMode="auto">
          <a:xfrm>
            <a:off x="2971800" y="4876800"/>
            <a:ext cx="3124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t>Y-Derivative of Gaussian</a:t>
            </a:r>
          </a:p>
        </p:txBody>
      </p:sp>
      <p:sp>
        <p:nvSpPr>
          <p:cNvPr id="26632" name="TextBox 8"/>
          <p:cNvSpPr txBox="1">
            <a:spLocks noChangeArrowheads="1"/>
          </p:cNvSpPr>
          <p:nvPr/>
        </p:nvSpPr>
        <p:spPr bwMode="auto">
          <a:xfrm>
            <a:off x="6096000" y="4876800"/>
            <a:ext cx="3124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t>Gradient Magnitude</a:t>
            </a:r>
          </a:p>
        </p:txBody>
      </p:sp>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98</a:t>
            </a:fld>
            <a:endParaRPr lang="en-US"/>
          </a:p>
        </p:txBody>
      </p:sp>
      <p:pic>
        <p:nvPicPr>
          <p:cNvPr id="17" name="Picture 17">
            <a:extLst>
              <a:ext uri="{FF2B5EF4-FFF2-40B4-BE49-F238E27FC236}">
                <a16:creationId xmlns="" xmlns:a16="http://schemas.microsoft.com/office/drawing/2014/main" id="{7BFDCE61-A433-4AFD-84A3-99D56E45D754}"/>
              </a:ext>
            </a:extLst>
          </p:cNvPr>
          <p:cNvPicPr>
            <a:picLocks noChangeAspect="1"/>
          </p:cNvPicPr>
          <p:nvPr/>
        </p:nvPicPr>
        <p:blipFill>
          <a:blip r:embed="rId2"/>
          <a:stretch>
            <a:fillRect/>
          </a:stretch>
        </p:blipFill>
        <p:spPr>
          <a:xfrm>
            <a:off x="183311" y="2461044"/>
            <a:ext cx="2743200" cy="1976351"/>
          </a:xfrm>
          <a:prstGeom prst="rect">
            <a:avLst/>
          </a:prstGeom>
        </p:spPr>
      </p:pic>
      <p:pic>
        <p:nvPicPr>
          <p:cNvPr id="19" name="Picture 19">
            <a:extLst>
              <a:ext uri="{FF2B5EF4-FFF2-40B4-BE49-F238E27FC236}">
                <a16:creationId xmlns="" xmlns:a16="http://schemas.microsoft.com/office/drawing/2014/main" id="{D1953294-2DEA-4B91-8D6D-42891EB6A2DD}"/>
              </a:ext>
            </a:extLst>
          </p:cNvPr>
          <p:cNvPicPr>
            <a:picLocks noChangeAspect="1"/>
          </p:cNvPicPr>
          <p:nvPr/>
        </p:nvPicPr>
        <p:blipFill>
          <a:blip r:embed="rId3"/>
          <a:stretch>
            <a:fillRect/>
          </a:stretch>
        </p:blipFill>
        <p:spPr>
          <a:xfrm>
            <a:off x="3196087" y="2461044"/>
            <a:ext cx="2743200" cy="1976351"/>
          </a:xfrm>
          <a:prstGeom prst="rect">
            <a:avLst/>
          </a:prstGeom>
        </p:spPr>
      </p:pic>
      <p:pic>
        <p:nvPicPr>
          <p:cNvPr id="21" name="Picture 21">
            <a:extLst>
              <a:ext uri="{FF2B5EF4-FFF2-40B4-BE49-F238E27FC236}">
                <a16:creationId xmlns="" xmlns:a16="http://schemas.microsoft.com/office/drawing/2014/main" id="{5F9CC47F-41C5-4881-847F-81B244609AC5}"/>
              </a:ext>
            </a:extLst>
          </p:cNvPr>
          <p:cNvPicPr>
            <a:picLocks noChangeAspect="1"/>
          </p:cNvPicPr>
          <p:nvPr/>
        </p:nvPicPr>
        <p:blipFill>
          <a:blip r:embed="rId4"/>
          <a:stretch>
            <a:fillRect/>
          </a:stretch>
        </p:blipFill>
        <p:spPr>
          <a:xfrm>
            <a:off x="6200775" y="2461044"/>
            <a:ext cx="2743200" cy="1976351"/>
          </a:xfrm>
          <a:prstGeom prst="rect">
            <a:avLst/>
          </a:prstGeom>
        </p:spPr>
      </p:pic>
      <p:pic>
        <p:nvPicPr>
          <p:cNvPr id="12" name="Picture 21">
            <a:extLst>
              <a:ext uri="{FF2B5EF4-FFF2-40B4-BE49-F238E27FC236}">
                <a16:creationId xmlns="" xmlns:a16="http://schemas.microsoft.com/office/drawing/2014/main" id="{E4CCD17D-59AD-4353-BCE2-A1A730D8FC11}"/>
              </a:ext>
            </a:extLst>
          </p:cNvPr>
          <p:cNvPicPr>
            <a:picLocks noChangeAspect="1"/>
          </p:cNvPicPr>
          <p:nvPr/>
        </p:nvPicPr>
        <p:blipFill rotWithShape="1">
          <a:blip r:embed="rId4"/>
          <a:srcRect l="64927" t="62089" r="10478" b="3956"/>
          <a:stretch/>
        </p:blipFill>
        <p:spPr>
          <a:xfrm>
            <a:off x="428700" y="930275"/>
            <a:ext cx="5366863" cy="5350354"/>
          </a:xfrm>
          <a:prstGeom prst="rect">
            <a:avLst/>
          </a:prstGeom>
        </p:spPr>
      </p:pic>
      <p:sp>
        <p:nvSpPr>
          <p:cNvPr id="4" name="Rectangle 3">
            <a:extLst>
              <a:ext uri="{FF2B5EF4-FFF2-40B4-BE49-F238E27FC236}">
                <a16:creationId xmlns="" xmlns:a16="http://schemas.microsoft.com/office/drawing/2014/main" id="{3DE3583F-69FD-481C-A131-CAC41CD57917}"/>
              </a:ext>
            </a:extLst>
          </p:cNvPr>
          <p:cNvSpPr/>
          <p:nvPr/>
        </p:nvSpPr>
        <p:spPr>
          <a:xfrm>
            <a:off x="7775575" y="3637023"/>
            <a:ext cx="810620" cy="63017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5" name="Rectangle 4">
            <a:extLst>
              <a:ext uri="{FF2B5EF4-FFF2-40B4-BE49-F238E27FC236}">
                <a16:creationId xmlns="" xmlns:a16="http://schemas.microsoft.com/office/drawing/2014/main" id="{473CF798-44CB-4CA3-B009-D47CD1B90EB9}"/>
              </a:ext>
            </a:extLst>
          </p:cNvPr>
          <p:cNvSpPr/>
          <p:nvPr/>
        </p:nvSpPr>
        <p:spPr>
          <a:xfrm>
            <a:off x="1934235" y="3056890"/>
            <a:ext cx="1903413" cy="1927665"/>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4" name="Straight Connector 13">
            <a:extLst>
              <a:ext uri="{FF2B5EF4-FFF2-40B4-BE49-F238E27FC236}">
                <a16:creationId xmlns="" xmlns:a16="http://schemas.microsoft.com/office/drawing/2014/main" id="{54666D61-909E-4222-9675-47253BE8EDEA}"/>
              </a:ext>
            </a:extLst>
          </p:cNvPr>
          <p:cNvCxnSpPr/>
          <p:nvPr/>
        </p:nvCxnSpPr>
        <p:spPr>
          <a:xfrm flipH="1">
            <a:off x="2582156" y="3800475"/>
            <a:ext cx="395450" cy="89185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 xmlns:a16="http://schemas.microsoft.com/office/drawing/2014/main" id="{ED537A6D-07B7-456E-81DA-8BBF27AAB1CD}"/>
              </a:ext>
            </a:extLst>
          </p:cNvPr>
          <p:cNvCxnSpPr/>
          <p:nvPr/>
        </p:nvCxnSpPr>
        <p:spPr>
          <a:xfrm flipH="1">
            <a:off x="2782197" y="3905250"/>
            <a:ext cx="395450" cy="89185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 xmlns:a16="http://schemas.microsoft.com/office/drawing/2014/main" id="{241CCF6E-B6B9-4883-A518-774FA8D2A0B9}"/>
              </a:ext>
            </a:extLst>
          </p:cNvPr>
          <p:cNvCxnSpPr/>
          <p:nvPr/>
        </p:nvCxnSpPr>
        <p:spPr>
          <a:xfrm flipH="1">
            <a:off x="2667806" y="3857625"/>
            <a:ext cx="395450" cy="89185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82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Canny edge detector</a:t>
            </a:r>
          </a:p>
        </p:txBody>
      </p:sp>
      <p:sp>
        <p:nvSpPr>
          <p:cNvPr id="3" name="Content Placeholder 2"/>
          <p:cNvSpPr>
            <a:spLocks noGrp="1"/>
          </p:cNvSpPr>
          <p:nvPr>
            <p:ph idx="1"/>
          </p:nvPr>
        </p:nvSpPr>
        <p:spPr/>
        <p:txBody>
          <a:bodyPr/>
          <a:lstStyle/>
          <a:p>
            <a:r>
              <a:rPr lang="en-US"/>
              <a:t>Suppress Noise</a:t>
            </a:r>
          </a:p>
          <a:p>
            <a:r>
              <a:rPr lang="en-US"/>
              <a:t>Compute gradient magnitude and direction </a:t>
            </a:r>
          </a:p>
          <a:p>
            <a:r>
              <a:rPr lang="en-US"/>
              <a:t>Apply Non-Maximum Suppression</a:t>
            </a:r>
          </a:p>
          <a:p>
            <a:pPr lvl="1"/>
            <a:r>
              <a:rPr lang="en-US"/>
              <a:t>Assures minimal response</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99</a:t>
            </a:fld>
            <a:endParaRPr lang="en-US"/>
          </a:p>
        </p:txBody>
      </p:sp>
    </p:spTree>
    <p:extLst>
      <p:ext uri="{BB962C8B-B14F-4D97-AF65-F5344CB8AC3E}">
        <p14:creationId xmlns:p14="http://schemas.microsoft.com/office/powerpoint/2010/main" val="107598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d}{dx}f(x)$&#10;\end{document}&#10;"/>
  <p:tag name="EXTERNALNAME" val="txp_fig"/>
  <p:tag name="BLEND" val="False"/>
  <p:tag name="TRANSPARENT" val="False"/>
  <p:tag name="KEEPFILES" val="False"/>
  <p:tag name="DEBUGPAUSE" val="False"/>
  <p:tag name="RESOLUTION" val="300"/>
  <p:tag name="BITMAPFORMAT" val="bmpmono"/>
  <p:tag name="DEBUGINTERACTIVE" val="True"/>
  <p:tag name="ORIGWIDTH" val="232.25"/>
  <p:tag name="PICTUREFILESIZE" val="4238"/>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igma = 2$&#10;\end{document}&#10;"/>
  <p:tag name="EXTERNALNAME" val="Edittex"/>
  <p:tag name="BLEND" val="False"/>
  <p:tag name="TRANSPARENT" val="False"/>
  <p:tag name="BITMAPFORMAT" val="bmpmono"/>
  <p:tag name="DEBUGINTERACTIVE" val="True"/>
  <p:tag name="ORIGWIDTH" val="206.125"/>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igma = 1$&#10;\end{document}&#10;"/>
  <p:tag name="EXTERNALNAME" val="Edittex"/>
  <p:tag name="BLEND" val="False"/>
  <p:tag name="TRANSPARENT" val="False"/>
  <p:tag name="BITMAPFORMAT" val="bmpmono"/>
  <p:tag name="DEBUGINTERACTIVE" val="True"/>
  <p:tag name="ORIGWIDTH" val="202.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0\right]$&#10;\end{document}&#10;"/>
  <p:tag name="EXTERNALNAME" val="Edittex"/>
  <p:tag name="BLEND" val="False"/>
  <p:tag name="TRANSPARENT" val="False"/>
  <p:tag name="BITMAPFORMAT" val="bmpmono"/>
  <p:tag name="DEBUGINTERACTIVE" val="True"/>
  <p:tag name="ORIGWIDTH" val="441.87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sqrt{{(\frac{\partial f}{\partial x})}^2 + {(\frac{\partial f}{\partial y})}^2}$&#10;\end{document}&#10;"/>
  <p:tag name="EXTERNALNAME" val="Edittex"/>
  <p:tag name="BLEND" val="False"/>
  <p:tag name="TRANSPARENT" val="False"/>
  <p:tag name="BITMAPFORMAT" val="bmpmono"/>
  <p:tag name="DEBUGINTERACTIVE" val="True"/>
  <p:tag name="ORIGWIDTH" val="873"/>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10;\end{document}&#10;"/>
  <p:tag name="EXTERNALNAME" val="Edittex"/>
  <p:tag name="BLEND" val="False"/>
  <p:tag name="TRANSPARENT" val="True"/>
  <p:tag name="BITMAPFORMAT" val="bmpmono"/>
  <p:tag name="DEBUGINTERACTIVE" val="True"/>
  <p:tag name="ORIGWIDTH" val="33.25"/>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0,\frac{\partial f}{\partial y}\right]$&#10;\end{document}&#10;"/>
  <p:tag name="EXTERNALNAME" val="Edittex"/>
  <p:tag name="BLEND" val="False"/>
  <p:tag name="TRANSPARENT" val="False"/>
  <p:tag name="BITMAPFORMAT" val="bmpmono"/>
  <p:tag name="DEBUGINTERACTIVE" val="True"/>
  <p:tag name="ORIGWIDTH" val="441.875"/>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10;\end{document}&#10;"/>
  <p:tag name="EXTERNALNAME" val="txp_fig"/>
  <p:tag name="BLEND" val="False"/>
  <p:tag name="TRANSPARENT" val="False"/>
  <p:tag name="KEEPFILES" val="False"/>
  <p:tag name="DEBUGPAUSE" val="False"/>
  <p:tag name="RESOLUTION" val="300"/>
  <p:tag name="BITMAPFORMAT" val="bmpmono"/>
  <p:tag name="DEBUGINTERACTIVE" val="True"/>
  <p:tag name="ORIGWIDTH" val="153"/>
  <p:tag name="PICTUREFILESIZE" val="2054"/>
</p:tagLst>
</file>

<file path=ppt/theme/theme1.xml><?xml version="1.0" encoding="utf-8"?>
<a:theme xmlns:a="http://schemas.openxmlformats.org/drawingml/2006/main" name="CS223B_slides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1530</TotalTime>
  <Words>3663</Words>
  <Application>Microsoft Macintosh PowerPoint</Application>
  <PresentationFormat>On-screen Show (4:3)</PresentationFormat>
  <Paragraphs>883</Paragraphs>
  <Slides>129</Slides>
  <Notes>43</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3</vt:i4>
      </vt:variant>
      <vt:variant>
        <vt:lpstr>Slide Titles</vt:lpstr>
      </vt:variant>
      <vt:variant>
        <vt:i4>129</vt:i4>
      </vt:variant>
    </vt:vector>
  </HeadingPairs>
  <TitlesOfParts>
    <vt:vector size="143" baseType="lpstr">
      <vt:lpstr>Calibri</vt:lpstr>
      <vt:lpstr>Cambria Math</vt:lpstr>
      <vt:lpstr>Geneva</vt:lpstr>
      <vt:lpstr>ＭＳ Ｐゴシック</vt:lpstr>
      <vt:lpstr>SimSun</vt:lpstr>
      <vt:lpstr>Symbol</vt:lpstr>
      <vt:lpstr>Tahoma</vt:lpstr>
      <vt:lpstr>Times</vt:lpstr>
      <vt:lpstr>Times New Roman</vt:lpstr>
      <vt:lpstr>Arial</vt:lpstr>
      <vt:lpstr>CS223B_slides_template</vt:lpstr>
      <vt:lpstr>Bitmap Image</vt:lpstr>
      <vt:lpstr>Photo Editor Photo</vt:lpstr>
      <vt:lpstr>Equation</vt:lpstr>
      <vt:lpstr>Lecture:  Edge Detection</vt:lpstr>
      <vt:lpstr>Continuing from last lecture</vt:lpstr>
      <vt:lpstr>Linear Systems (filters)</vt:lpstr>
      <vt:lpstr>2D impulse function</vt:lpstr>
      <vt:lpstr>LSI (linear shift invariant) systems</vt:lpstr>
      <vt:lpstr>Why are convolutions flipped?</vt:lpstr>
      <vt:lpstr>Why are convolutions flipped?</vt:lpstr>
      <vt:lpstr>Why are convolutions flipped?</vt:lpstr>
      <vt:lpstr>Why are convolutions flipped?</vt:lpstr>
      <vt:lpstr>Why are convolutions flipped?</vt:lpstr>
      <vt:lpstr>PowerPoint Presentation</vt:lpstr>
      <vt:lpstr>2D convolution example</vt:lpstr>
      <vt:lpstr>2D convolution example</vt:lpstr>
      <vt:lpstr>2D convolution example</vt:lpstr>
      <vt:lpstr>2D convolution example</vt:lpstr>
      <vt:lpstr>2D convolution example</vt:lpstr>
      <vt:lpstr>2D convolution example</vt:lpstr>
      <vt:lpstr>2D convolution example</vt:lpstr>
      <vt:lpstr>PowerPoint Presentation</vt:lpstr>
      <vt:lpstr>(Cross) correlation (symbol:        )  </vt:lpstr>
      <vt:lpstr>(Cross) correlation – example</vt:lpstr>
      <vt:lpstr>(Cross) correlation – example</vt:lpstr>
      <vt:lpstr>(Cross) correlation – example</vt:lpstr>
      <vt:lpstr>PowerPoint Presentation</vt:lpstr>
      <vt:lpstr>PowerPoint Presentation</vt:lpstr>
      <vt:lpstr>PowerPoint Presentation</vt:lpstr>
      <vt:lpstr>properties</vt:lpstr>
      <vt:lpstr>properties</vt:lpstr>
      <vt:lpstr>Convolution vs. (Cross) Correlation</vt:lpstr>
      <vt:lpstr>What we will learn today</vt:lpstr>
      <vt:lpstr>What we will learn today</vt:lpstr>
      <vt:lpstr>PowerPoint Presentation</vt:lpstr>
      <vt:lpstr>PowerPoint Presentation</vt:lpstr>
      <vt:lpstr>PowerPoint Presentation</vt:lpstr>
      <vt:lpstr>We know edges are special from human (mammalian) vision studies</vt:lpstr>
      <vt:lpstr>We know edges are special from human (mammalian) vision studies</vt:lpstr>
      <vt:lpstr>PowerPoint Presentation</vt:lpstr>
      <vt:lpstr>Edge detection</vt:lpstr>
      <vt:lpstr>Why do we care about edges?</vt:lpstr>
      <vt:lpstr>Origins of edges</vt:lpstr>
      <vt:lpstr>Closeup of edges</vt:lpstr>
      <vt:lpstr>Closeup of edges</vt:lpstr>
      <vt:lpstr>Closeup of edges</vt:lpstr>
      <vt:lpstr>What we will learn today</vt:lpstr>
      <vt:lpstr>Derivatives in 1D</vt:lpstr>
      <vt:lpstr>Derivatives in 1D - example</vt:lpstr>
      <vt:lpstr>Derivatives in 1D - example</vt:lpstr>
      <vt:lpstr>Discrete Derivative in 1D</vt:lpstr>
      <vt:lpstr>Types of Discrete derivative in 1D</vt:lpstr>
      <vt:lpstr>1D discrete derivate filters</vt:lpstr>
      <vt:lpstr>1D discrete derivate filters</vt:lpstr>
      <vt:lpstr>1D discrete derivate filters</vt:lpstr>
      <vt:lpstr>1D discrete derivate example</vt:lpstr>
      <vt:lpstr>Discrete derivate in 2D</vt:lpstr>
      <vt:lpstr>Discrete derivate in 2D</vt:lpstr>
      <vt:lpstr>Discrete derivate in 2D</vt:lpstr>
      <vt:lpstr>2D discrete derivative filters</vt:lpstr>
      <vt:lpstr>2D discrete derivative filters</vt:lpstr>
      <vt:lpstr>2D discrete derivative - example</vt:lpstr>
      <vt:lpstr>2D discrete derivative - example</vt:lpstr>
      <vt:lpstr>2D discrete derivative - example</vt:lpstr>
      <vt:lpstr>2D discrete derivative - example</vt:lpstr>
      <vt:lpstr>2D discrete derivative - example</vt:lpstr>
      <vt:lpstr>3x3 image gradient filters</vt:lpstr>
      <vt:lpstr>What we will learn today</vt:lpstr>
      <vt:lpstr>Characterizing edges</vt:lpstr>
      <vt:lpstr>Image gradient</vt:lpstr>
      <vt:lpstr>Finite differences: example</vt:lpstr>
      <vt:lpstr>Intensity profile</vt:lpstr>
      <vt:lpstr>Effects of noise</vt:lpstr>
      <vt:lpstr>Effects of noise</vt:lpstr>
      <vt:lpstr>Effects of noise</vt:lpstr>
      <vt:lpstr>Effects of noise</vt:lpstr>
      <vt:lpstr>Smoothing with different filters</vt:lpstr>
      <vt:lpstr>Smoothing with different filters</vt:lpstr>
      <vt:lpstr>Solution: smooth first</vt:lpstr>
      <vt:lpstr>Derivative theorem of convolution</vt:lpstr>
      <vt:lpstr>Derivative of Gaussian filter</vt:lpstr>
      <vt:lpstr>Derivative of Gaussian filter</vt:lpstr>
      <vt:lpstr>Derivative of Gaussian filter</vt:lpstr>
      <vt:lpstr>Tradeoff between smoothing at different scales</vt:lpstr>
      <vt:lpstr>Designing an edge detector</vt:lpstr>
      <vt:lpstr>Designing an edge detector</vt:lpstr>
      <vt:lpstr>Designing an edge detector</vt:lpstr>
      <vt:lpstr>What we will learn today</vt:lpstr>
      <vt:lpstr>Sobel Operator</vt:lpstr>
      <vt:lpstr>Sobel Operation</vt:lpstr>
      <vt:lpstr>Sobel Operation</vt:lpstr>
      <vt:lpstr>Sobel Filter example</vt:lpstr>
      <vt:lpstr>Sobel Filter Problems</vt:lpstr>
      <vt:lpstr>What we will learn today</vt:lpstr>
      <vt:lpstr>Canny edge detector</vt:lpstr>
      <vt:lpstr>Canny edge detector</vt:lpstr>
      <vt:lpstr>Example</vt:lpstr>
      <vt:lpstr>Derivative of Gaussian filter</vt:lpstr>
      <vt:lpstr>Compute gradients (DoG)</vt:lpstr>
      <vt:lpstr>Get orientation at each pixel</vt:lpstr>
      <vt:lpstr>Compute gradients (DoG)</vt:lpstr>
      <vt:lpstr>Canny edge detector</vt:lpstr>
      <vt:lpstr>Non-maximum suppression</vt:lpstr>
      <vt:lpstr>Remove spurious gradients</vt:lpstr>
      <vt:lpstr>Non-maximum suppression</vt:lpstr>
      <vt:lpstr>Non-maximum suppression</vt:lpstr>
      <vt:lpstr>Non-max Suppression</vt:lpstr>
      <vt:lpstr>Canny edge detector</vt:lpstr>
      <vt:lpstr>PowerPoint Presentation</vt:lpstr>
      <vt:lpstr>Hysteresis thresholding</vt:lpstr>
      <vt:lpstr>Hysteresis thresholding</vt:lpstr>
      <vt:lpstr>Hysteresis thresholding</vt:lpstr>
      <vt:lpstr>Final Canny Edges</vt:lpstr>
      <vt:lpstr>Canny edge detector</vt:lpstr>
      <vt:lpstr>Effect of  (Gaussian kernel spread/size)</vt:lpstr>
      <vt:lpstr>PowerPoint Presentation</vt:lpstr>
      <vt:lpstr>45 years of boundary detection</vt:lpstr>
      <vt:lpstr>What we will learn today</vt:lpstr>
      <vt:lpstr>Intro to Hough transform</vt:lpstr>
      <vt:lpstr>Prior to Hough transform</vt:lpstr>
      <vt:lpstr>Detecting lines using Hough transform</vt:lpstr>
      <vt:lpstr>Detecting lines using Hough transform</vt:lpstr>
      <vt:lpstr>Detecting lines using Hough transform</vt:lpstr>
      <vt:lpstr>Detecting lines using Hough transform</vt:lpstr>
      <vt:lpstr>Detecting lines using Hough transform</vt:lpstr>
      <vt:lpstr>Algorithm for Hough transform</vt:lpstr>
      <vt:lpstr>Output of Hough transform</vt:lpstr>
      <vt:lpstr>Other Hough transformations</vt:lpstr>
      <vt:lpstr>Other Hough transformations</vt:lpstr>
      <vt:lpstr>Example video</vt:lpstr>
      <vt:lpstr>Concluding remarks</vt:lpstr>
      <vt:lpstr>What we will learn today</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Edge Detection</dc:title>
  <cp:lastModifiedBy>Ranjay Krishna</cp:lastModifiedBy>
  <cp:revision>7</cp:revision>
  <dcterms:modified xsi:type="dcterms:W3CDTF">2017-12-10T05:44:08Z</dcterms:modified>
</cp:coreProperties>
</file>