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353" r:id="rId2"/>
    <p:sldId id="378" r:id="rId3"/>
    <p:sldId id="262" r:id="rId4"/>
    <p:sldId id="376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87" r:id="rId13"/>
    <p:sldId id="379" r:id="rId14"/>
    <p:sldId id="382" r:id="rId15"/>
    <p:sldId id="384" r:id="rId16"/>
    <p:sldId id="385" r:id="rId17"/>
    <p:sldId id="388" r:id="rId18"/>
    <p:sldId id="377" r:id="rId19"/>
    <p:sldId id="390" r:id="rId20"/>
    <p:sldId id="393" r:id="rId21"/>
    <p:sldId id="391" r:id="rId22"/>
    <p:sldId id="392" r:id="rId23"/>
    <p:sldId id="394" r:id="rId24"/>
    <p:sldId id="389" r:id="rId25"/>
    <p:sldId id="265" r:id="rId26"/>
    <p:sldId id="266" r:id="rId27"/>
    <p:sldId id="351" r:id="rId28"/>
    <p:sldId id="264" r:id="rId29"/>
    <p:sldId id="396" r:id="rId30"/>
    <p:sldId id="395" r:id="rId31"/>
    <p:sldId id="268" r:id="rId32"/>
    <p:sldId id="399" r:id="rId33"/>
    <p:sldId id="269" r:id="rId34"/>
    <p:sldId id="398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404" r:id="rId48"/>
    <p:sldId id="403" r:id="rId49"/>
    <p:sldId id="402" r:id="rId50"/>
    <p:sldId id="401" r:id="rId51"/>
    <p:sldId id="400" r:id="rId52"/>
    <p:sldId id="283" r:id="rId53"/>
    <p:sldId id="284" r:id="rId54"/>
    <p:sldId id="405" r:id="rId55"/>
    <p:sldId id="285" r:id="rId56"/>
    <p:sldId id="286" r:id="rId57"/>
    <p:sldId id="418" r:id="rId58"/>
    <p:sldId id="287" r:id="rId59"/>
    <p:sldId id="288" r:id="rId60"/>
    <p:sldId id="414" r:id="rId61"/>
    <p:sldId id="421" r:id="rId62"/>
    <p:sldId id="422" r:id="rId63"/>
    <p:sldId id="423" r:id="rId64"/>
    <p:sldId id="424" r:id="rId65"/>
    <p:sldId id="425" r:id="rId66"/>
    <p:sldId id="346" r:id="rId67"/>
    <p:sldId id="290" r:id="rId68"/>
    <p:sldId id="356" r:id="rId69"/>
    <p:sldId id="355" r:id="rId70"/>
    <p:sldId id="357" r:id="rId71"/>
    <p:sldId id="358" r:id="rId72"/>
    <p:sldId id="359" r:id="rId73"/>
    <p:sldId id="360" r:id="rId74"/>
    <p:sldId id="361" r:id="rId75"/>
    <p:sldId id="354" r:id="rId76"/>
    <p:sldId id="362" r:id="rId77"/>
    <p:sldId id="363" r:id="rId78"/>
    <p:sldId id="364" r:id="rId79"/>
    <p:sldId id="365" r:id="rId80"/>
    <p:sldId id="366" r:id="rId81"/>
    <p:sldId id="367" r:id="rId82"/>
    <p:sldId id="413" r:id="rId83"/>
    <p:sldId id="406" r:id="rId84"/>
    <p:sldId id="412" r:id="rId85"/>
    <p:sldId id="407" r:id="rId86"/>
    <p:sldId id="408" r:id="rId87"/>
    <p:sldId id="409" r:id="rId88"/>
    <p:sldId id="410" r:id="rId89"/>
    <p:sldId id="411" r:id="rId90"/>
    <p:sldId id="293" r:id="rId91"/>
    <p:sldId id="294" r:id="rId92"/>
    <p:sldId id="295" r:id="rId93"/>
    <p:sldId id="296" r:id="rId94"/>
    <p:sldId id="297" r:id="rId95"/>
    <p:sldId id="298" r:id="rId96"/>
    <p:sldId id="299" r:id="rId97"/>
    <p:sldId id="300" r:id="rId98"/>
    <p:sldId id="301" r:id="rId99"/>
    <p:sldId id="304" r:id="rId100"/>
    <p:sldId id="305" r:id="rId101"/>
    <p:sldId id="417" r:id="rId102"/>
    <p:sldId id="348" r:id="rId103"/>
    <p:sldId id="306" r:id="rId104"/>
    <p:sldId id="307" r:id="rId105"/>
    <p:sldId id="416" r:id="rId106"/>
    <p:sldId id="415" r:id="rId107"/>
    <p:sldId id="308" r:id="rId108"/>
    <p:sldId id="419" r:id="rId109"/>
    <p:sldId id="331" r:id="rId110"/>
    <p:sldId id="302" r:id="rId111"/>
    <p:sldId id="303" r:id="rId112"/>
    <p:sldId id="341" r:id="rId113"/>
    <p:sldId id="332" r:id="rId114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eifei L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00"/>
    <a:srgbClr val="222222"/>
    <a:srgbClr val="383838"/>
    <a:srgbClr val="E61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8"/>
    <p:restoredTop sz="95673"/>
  </p:normalViewPr>
  <p:slideViewPr>
    <p:cSldViewPr snapToObjects="1">
      <p:cViewPr>
        <p:scale>
          <a:sx n="109" d="100"/>
          <a:sy n="109" d="100"/>
        </p:scale>
        <p:origin x="17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12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handoutMaster" Target="handoutMasters/handoutMaster1.xml"/><Relationship Id="rId117" Type="http://schemas.openxmlformats.org/officeDocument/2006/relationships/commentAuthors" Target="commentAuthors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BE36EF20-56E6-A245-A0C6-FCE94244DF49}" type="datetimeFigureOut">
              <a:rPr lang="en-US" smtClean="0"/>
              <a:pPr/>
              <a:t>12/9/17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248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1-10-03T17:45:35.5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16942 9525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4E0C6487-8DF9-0448-87B9-229C629F1A86}" type="datetimeFigureOut">
              <a:rPr lang="en-US" smtClean="0"/>
              <a:pPr/>
              <a:t>12/9/17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9" tIns="46480" rIns="92959" bIns="464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9" tIns="46480" rIns="92959" bIns="464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72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89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write any function as a</a:t>
            </a:r>
            <a:r>
              <a:rPr lang="en-US" baseline="0" dirty="0" smtClean="0"/>
              <a:t> sum of impulses…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pass this function over our system.. </a:t>
            </a:r>
          </a:p>
          <a:p>
            <a:r>
              <a:rPr lang="en-US" baseline="0" dirty="0" smtClean="0"/>
              <a:t>Using superposition, we get a sum over the impulse responses…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Final equation: we call this a convolution. Applying the impulse response h to f at all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34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write any function as a</a:t>
            </a:r>
            <a:r>
              <a:rPr lang="en-US" baseline="0" dirty="0" smtClean="0"/>
              <a:t> sum of impulses…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pass this function over our system.. </a:t>
            </a:r>
          </a:p>
          <a:p>
            <a:r>
              <a:rPr lang="en-US" baseline="0" dirty="0" smtClean="0"/>
              <a:t>Using superposition, we get a sum over the impulse responses…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Final equation: we call this a convolution. Applying the impulse response h to f at all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56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write any function as a</a:t>
            </a:r>
            <a:r>
              <a:rPr lang="en-US" baseline="0" dirty="0" smtClean="0"/>
              <a:t> sum of impulses…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pass this function over our system.. </a:t>
            </a:r>
          </a:p>
          <a:p>
            <a:r>
              <a:rPr lang="en-US" baseline="0" dirty="0" smtClean="0"/>
              <a:t>Using superposition, we get a sum over the impulse responses…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Final equation: we call this a convolution. Applying the impulse response h to f at all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61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write any function as a</a:t>
            </a:r>
            <a:r>
              <a:rPr lang="en-US" baseline="0" dirty="0" smtClean="0"/>
              <a:t> sum of impulses…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pass this function over our system.. </a:t>
            </a:r>
          </a:p>
          <a:p>
            <a:r>
              <a:rPr lang="en-US" baseline="0" dirty="0" smtClean="0"/>
              <a:t>Using superposition, we get a sum over the impulse responses…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Final equation: we call this a convolution. Applying the impulse response h to f at all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20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write any function as a</a:t>
            </a:r>
            <a:r>
              <a:rPr lang="en-US" baseline="0" dirty="0" smtClean="0"/>
              <a:t> sum of impulses…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pass this function over our system.. </a:t>
            </a:r>
          </a:p>
          <a:p>
            <a:r>
              <a:rPr lang="en-US" baseline="0" dirty="0" smtClean="0"/>
              <a:t>Using superposition, we get a sum over the impulse responses…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Final equation: we call this a convolution. Applying the impulse response h to f at all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4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7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write any function as a</a:t>
            </a:r>
            <a:r>
              <a:rPr lang="en-US" baseline="0" dirty="0" smtClean="0"/>
              <a:t> sum of impulses…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pass this function over our system.. </a:t>
            </a:r>
          </a:p>
          <a:p>
            <a:r>
              <a:rPr lang="en-US" baseline="0" dirty="0" smtClean="0"/>
              <a:t>Using superposition, we get a sum over the impulse responses…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Final equation: we call this a convolution. Applying the impulse response h to f at all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 image –</a:t>
            </a:r>
            <a:r>
              <a:rPr lang="en-US" baseline="0" dirty="0" smtClean="0"/>
              <a:t> blur = details!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71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Equation is about the same.</a:t>
            </a:r>
          </a:p>
          <a:p>
            <a:r>
              <a:rPr lang="en-US" dirty="0" smtClean="0"/>
              <a:t>Difference is with the complex</a:t>
            </a:r>
            <a:r>
              <a:rPr lang="en-US" baseline="0" dirty="0" smtClean="0"/>
              <a:t> conjugate)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45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Use:</a:t>
            </a:r>
            <a:r>
              <a:rPr lang="en-US" baseline="0" dirty="0" smtClean="0"/>
              <a:t> compare similarity between “kernel” and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time: Images as Matrices</a:t>
            </a:r>
          </a:p>
          <a:p>
            <a:endParaRPr lang="en-US" dirty="0" smtClean="0"/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8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Use:</a:t>
            </a:r>
            <a:r>
              <a:rPr lang="en-US" baseline="0" dirty="0" smtClean="0"/>
              <a:t> compare similarity between “kernel” and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2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Use:</a:t>
            </a:r>
            <a:r>
              <a:rPr lang="en-US" baseline="0" dirty="0" smtClean="0"/>
              <a:t> compare similarity between “kernel” and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68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1C71E-011A-405F-9C52-8E331F527642}" type="slidenum">
              <a:rPr lang="en-US"/>
              <a:pPr/>
              <a:t>109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5325"/>
            <a:ext cx="4640262" cy="34813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245" y="4410066"/>
            <a:ext cx="5120514" cy="4178279"/>
          </a:xfrm>
        </p:spPr>
        <p:txBody>
          <a:bodyPr/>
          <a:lstStyle/>
          <a:p>
            <a:r>
              <a:rPr lang="en-US"/>
              <a:t>This is a figure from the book, figure 7.16.  Read the caption for the story!</a:t>
            </a:r>
          </a:p>
        </p:txBody>
      </p:sp>
    </p:spTree>
    <p:extLst>
      <p:ext uri="{BB962C8B-B14F-4D97-AF65-F5344CB8AC3E}">
        <p14:creationId xmlns:p14="http://schemas.microsoft.com/office/powerpoint/2010/main" val="158925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r, g, b are functions</a:t>
            </a:r>
            <a:r>
              <a:rPr lang="en-US" baseline="0" dirty="0" smtClean="0"/>
              <a:t> that like the one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75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Board:</a:t>
            </a:r>
          </a:p>
          <a:p>
            <a:endParaRPr lang="en-US" dirty="0" smtClean="0"/>
          </a:p>
          <a:p>
            <a:r>
              <a:rPr lang="en-US" dirty="0" smtClean="0"/>
              <a:t>Input image</a:t>
            </a:r>
          </a:p>
          <a:p>
            <a:endParaRPr lang="en-US" dirty="0" smtClean="0"/>
          </a:p>
          <a:p>
            <a:r>
              <a:rPr lang="en-US" dirty="0" smtClean="0"/>
              <a:t>Output image</a:t>
            </a:r>
          </a:p>
          <a:p>
            <a:r>
              <a:rPr lang="en-US" dirty="0" smtClean="0"/>
              <a:t>each pixel results</a:t>
            </a:r>
            <a:r>
              <a:rPr lang="en-US" baseline="0" dirty="0" smtClean="0"/>
              <a:t> from a neighborhood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7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effect on the output?</a:t>
            </a:r>
          </a:p>
          <a:p>
            <a:endParaRPr lang="en-US" dirty="0" smtClean="0"/>
          </a:p>
          <a:p>
            <a:r>
              <a:rPr lang="en-US" dirty="0" smtClean="0"/>
              <a:t>What happens to the sharp</a:t>
            </a:r>
            <a:r>
              <a:rPr lang="en-US" baseline="0" dirty="0" smtClean="0"/>
              <a:t> edges?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Moving average</a:t>
            </a:r>
            <a:r>
              <a:rPr lang="en-US" baseline="0" dirty="0" smtClean="0"/>
              <a:t> is an example of a linear filter.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 more general definition.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8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on the board equations</a:t>
            </a:r>
            <a:r>
              <a:rPr lang="en-US" baseline="0" dirty="0" smtClean="0"/>
              <a:t> for moving average.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7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LSI</a:t>
            </a:r>
            <a:r>
              <a:rPr lang="en-US" baseline="0" dirty="0" smtClean="0"/>
              <a:t> systems can be characterized by the impulse response.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\delta_2 is the impulse (an image with 1 pixel =1, all the rest =0)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 is the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97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Board:</a:t>
            </a:r>
          </a:p>
          <a:p>
            <a:endParaRPr lang="en-US" dirty="0" smtClean="0"/>
          </a:p>
          <a:p>
            <a:r>
              <a:rPr lang="en-US" dirty="0" smtClean="0"/>
              <a:t>Input image</a:t>
            </a:r>
          </a:p>
          <a:p>
            <a:endParaRPr lang="en-US" dirty="0" smtClean="0"/>
          </a:p>
          <a:p>
            <a:r>
              <a:rPr lang="en-US" dirty="0" smtClean="0"/>
              <a:t>Output image</a:t>
            </a:r>
          </a:p>
          <a:p>
            <a:r>
              <a:rPr lang="en-US" dirty="0" smtClean="0"/>
              <a:t>each pixel results</a:t>
            </a:r>
            <a:r>
              <a:rPr lang="en-US" baseline="0" dirty="0" smtClean="0"/>
              <a:t> from a neighborhood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1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ford_logo.gif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</a:blip>
          <a:srcRect l="28125" t="22904"/>
          <a:stretch/>
        </p:blipFill>
        <p:spPr>
          <a:xfrm>
            <a:off x="0" y="0"/>
            <a:ext cx="4673600" cy="455295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6350"/>
            <a:ext cx="9144000" cy="501649"/>
          </a:xfrm>
          <a:prstGeom prst="rect">
            <a:avLst/>
          </a:prstGeom>
          <a:solidFill>
            <a:srgbClr val="8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800" y="6440269"/>
            <a:ext cx="2235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Geneva"/>
              </a:rPr>
              <a:t>Lecture 4-  </a:t>
            </a:r>
          </a:p>
          <a:p>
            <a:endParaRPr lang="en-US" dirty="0" smtClean="0">
              <a:solidFill>
                <a:schemeClr val="bg1"/>
              </a:solidFill>
              <a:latin typeface="Geneva"/>
            </a:endParaRPr>
          </a:p>
          <a:p>
            <a:endParaRPr lang="en-US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6443246"/>
            <a:ext cx="264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Geneva"/>
              </a:rPr>
              <a:t>Stanford University</a:t>
            </a:r>
            <a:endParaRPr lang="en-US" sz="1600" b="1" dirty="0">
              <a:solidFill>
                <a:schemeClr val="bg1"/>
              </a:solidFill>
              <a:latin typeface="Genev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gif"/><Relationship Id="rId3" Type="http://schemas.openxmlformats.org/officeDocument/2006/relationships/image" Target="../media/image98.gi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79.png"/><Relationship Id="rId6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67.png"/><Relationship Id="rId8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wmf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1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wmf"/><Relationship Id="rId7" Type="http://schemas.openxmlformats.org/officeDocument/2006/relationships/image" Target="../media/image19.wmf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tags" Target="../tags/tag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5.vml"/><Relationship Id="rId2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6.vml"/><Relationship Id="rId2" Type="http://schemas.openxmlformats.org/officeDocument/2006/relationships/tags" Target="../tags/tag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6" Type="http://schemas.openxmlformats.org/officeDocument/2006/relationships/image" Target="../media/image45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7.vml"/><Relationship Id="rId2" Type="http://schemas.openxmlformats.org/officeDocument/2006/relationships/tags" Target="../tags/tag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44.emf"/><Relationship Id="rId1" Type="http://schemas.openxmlformats.org/officeDocument/2006/relationships/vmlDrawing" Target="../drawings/vmlDrawing8.vml"/><Relationship Id="rId2" Type="http://schemas.openxmlformats.org/officeDocument/2006/relationships/tags" Target="../tags/tag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47.emf"/><Relationship Id="rId1" Type="http://schemas.openxmlformats.org/officeDocument/2006/relationships/vmlDrawing" Target="../drawings/vmlDrawing9.vml"/><Relationship Id="rId2" Type="http://schemas.openxmlformats.org/officeDocument/2006/relationships/tags" Target="../tags/tag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3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60.pn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60.png"/><Relationship Id="rId7" Type="http://schemas.openxmlformats.org/officeDocument/2006/relationships/image" Target="../media/image58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43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oleObject" Target="../embeddings/oleObject10.bin"/><Relationship Id="rId9" Type="http://schemas.openxmlformats.org/officeDocument/2006/relationships/image" Target="../media/image72.wmf"/><Relationship Id="rId1" Type="http://schemas.openxmlformats.org/officeDocument/2006/relationships/vmlDrawing" Target="../drawings/vmlDrawing10.vml"/><Relationship Id="rId2" Type="http://schemas.openxmlformats.org/officeDocument/2006/relationships/tags" Target="../tags/tag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3.png"/><Relationship Id="rId6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7.png"/><Relationship Id="rId5" Type="http://schemas.openxmlformats.org/officeDocument/2006/relationships/image" Target="../media/image67.png"/><Relationship Id="rId6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89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89.png"/><Relationship Id="rId5" Type="http://schemas.openxmlformats.org/officeDocument/2006/relationships/image" Target="../media/image91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92.png"/><Relationship Id="rId6" Type="http://schemas.openxmlformats.org/officeDocument/2006/relationships/image" Target="../media/image89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89.png"/><Relationship Id="rId5" Type="http://schemas.openxmlformats.org/officeDocument/2006/relationships/image" Target="../media/image96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/>
          <a:p>
            <a:r>
              <a:rPr lang="en-US" smtClean="0"/>
              <a:t>Lecture: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Pixels and Filters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3886200"/>
            <a:ext cx="6781800" cy="1752600"/>
          </a:xfrm>
        </p:spPr>
        <p:txBody>
          <a:bodyPr/>
          <a:lstStyle/>
          <a:p>
            <a:r>
              <a:rPr lang="en-US" dirty="0" smtClean="0"/>
              <a:t>Juan Carlos </a:t>
            </a:r>
            <a:r>
              <a:rPr lang="en-US" dirty="0" err="1" smtClean="0"/>
              <a:t>Niebles</a:t>
            </a:r>
            <a:r>
              <a:rPr lang="en-US" dirty="0" smtClean="0"/>
              <a:t> and Ranjay Krishna</a:t>
            </a:r>
          </a:p>
          <a:p>
            <a:r>
              <a:rPr lang="en-US" dirty="0" smtClean="0"/>
              <a:t>Stanford Vision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4EF83-2C4C-4D19-9BCE-EBA7EA55E3E3}" type="datetime5">
              <a:rPr lang="en-US" smtClean="0"/>
              <a:t>9-Dec-17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Image - one channel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3" y="1600200"/>
            <a:ext cx="807063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049" y="6014503"/>
            <a:ext cx="235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Ulas</a:t>
            </a:r>
            <a:r>
              <a:rPr lang="en-US" dirty="0"/>
              <a:t> </a:t>
            </a:r>
            <a:r>
              <a:rPr lang="en-US" dirty="0" err="1"/>
              <a:t>Bagci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214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Image support and edge effect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000" y="2895600"/>
            <a:ext cx="3352800" cy="3200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0668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A computer will only convolve </a:t>
            </a:r>
            <a:r>
              <a:rPr lang="en-US" sz="3200" b="1" dirty="0" smtClean="0"/>
              <a:t>finite support signals.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What happens at the edge?</a:t>
            </a:r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9200" y="3276600"/>
            <a:ext cx="24384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46474" y="3316069"/>
            <a:ext cx="429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 f</a:t>
            </a:r>
            <a:endParaRPr lang="en-US" sz="3600" dirty="0"/>
          </a:p>
        </p:txBody>
      </p:sp>
      <p:sp>
        <p:nvSpPr>
          <p:cNvPr id="20" name="Rectangle 19"/>
          <p:cNvSpPr/>
          <p:nvPr/>
        </p:nvSpPr>
        <p:spPr>
          <a:xfrm>
            <a:off x="3124200" y="3962400"/>
            <a:ext cx="990600" cy="106680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200" y="3962400"/>
            <a:ext cx="426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h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5029200" y="3200400"/>
            <a:ext cx="4038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• zero “padding”</a:t>
            </a:r>
          </a:p>
          <a:p>
            <a:r>
              <a:rPr lang="en-US" sz="2800" dirty="0" smtClean="0"/>
              <a:t>• edge value replication</a:t>
            </a:r>
          </a:p>
          <a:p>
            <a:r>
              <a:rPr lang="en-US" sz="2800" dirty="0" smtClean="0"/>
              <a:t>• mirror extension</a:t>
            </a:r>
          </a:p>
          <a:p>
            <a:r>
              <a:rPr lang="en-US" sz="2800" dirty="0" smtClean="0"/>
              <a:t>• more </a:t>
            </a:r>
            <a:r>
              <a:rPr lang="en-US" sz="1600" dirty="0" smtClean="0"/>
              <a:t>(beyond the scope of this class)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-&gt; </a:t>
            </a:r>
            <a:r>
              <a:rPr lang="en-US" sz="2800" dirty="0" err="1" smtClean="0"/>
              <a:t>Matlab</a:t>
            </a:r>
            <a:r>
              <a:rPr lang="en-US" sz="2800" dirty="0" smtClean="0"/>
              <a:t> conv2 uses zero-padding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9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23" y="3200400"/>
            <a:ext cx="4572000" cy="298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5208"/>
            <a:ext cx="4572000" cy="298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Wolfram Alpha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78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sampling and quantization</a:t>
            </a:r>
          </a:p>
          <a:p>
            <a:r>
              <a:rPr lang="en-US" dirty="0"/>
              <a:t>Image histograms</a:t>
            </a:r>
          </a:p>
          <a:p>
            <a:r>
              <a:rPr lang="en-US" dirty="0"/>
              <a:t>Images as functions</a:t>
            </a:r>
          </a:p>
          <a:p>
            <a:r>
              <a:rPr lang="en-US" dirty="0"/>
              <a:t>Linear systems (filters)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Convolution and </a:t>
            </a:r>
            <a:r>
              <a:rPr lang="en-US" dirty="0" smtClean="0"/>
              <a:t>correlation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105400"/>
            <a:ext cx="462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</a:t>
            </a:r>
          </a:p>
          <a:p>
            <a:r>
              <a:rPr lang="en-US" dirty="0" smtClean="0"/>
              <a:t>Forsyth and Ponce, Computer Vision, Chapter 7</a:t>
            </a:r>
          </a:p>
        </p:txBody>
      </p:sp>
    </p:spTree>
    <p:extLst>
      <p:ext uri="{BB962C8B-B14F-4D97-AF65-F5344CB8AC3E}">
        <p14:creationId xmlns:p14="http://schemas.microsoft.com/office/powerpoint/2010/main" val="34539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(Cross) correlation </a:t>
            </a:r>
            <a:r>
              <a:rPr lang="en-US" sz="2400" dirty="0" smtClean="0"/>
              <a:t>(symbol:        ) 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66801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 smtClean="0"/>
              <a:t>Cross correlation of two 2D signals f[</a:t>
            </a:r>
            <a:r>
              <a:rPr lang="en-US" sz="2800" dirty="0" err="1" smtClean="0"/>
              <a:t>n,m</a:t>
            </a:r>
            <a:r>
              <a:rPr lang="en-US" sz="2800" dirty="0" smtClean="0"/>
              <a:t>] and g[</a:t>
            </a:r>
            <a:r>
              <a:rPr lang="en-US" sz="2800" dirty="0" err="1" smtClean="0"/>
              <a:t>n,m</a:t>
            </a:r>
            <a:r>
              <a:rPr lang="en-US" sz="2800" dirty="0" smtClean="0"/>
              <a:t>]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Equivalent to a convolution without the flip</a:t>
            </a: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07" y="1524000"/>
            <a:ext cx="7690836" cy="124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918" y="2971799"/>
            <a:ext cx="7567613" cy="112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304402" y="3867237"/>
            <a:ext cx="2716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(k, l) is called the </a:t>
            </a:r>
            <a:r>
              <a:rPr lang="en-US" sz="2400" b="1" dirty="0" smtClean="0"/>
              <a:t>lag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365" y="5943600"/>
            <a:ext cx="914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(g* is defined as the </a:t>
            </a:r>
            <a:r>
              <a:rPr lang="en-US" i="1" dirty="0" smtClean="0"/>
              <a:t>complex conjugate </a:t>
            </a:r>
            <a:r>
              <a:rPr lang="en-US" dirty="0" smtClean="0"/>
              <a:t>of g. In this class, g(</a:t>
            </a:r>
            <a:r>
              <a:rPr lang="en-US" dirty="0" err="1" smtClean="0"/>
              <a:t>n,m</a:t>
            </a:r>
            <a:r>
              <a:rPr lang="en-US" dirty="0" smtClean="0"/>
              <a:t>) are real numbers, hence g*=g.) 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57105" r="36519"/>
          <a:stretch/>
        </p:blipFill>
        <p:spPr bwMode="auto">
          <a:xfrm>
            <a:off x="7074070" y="381000"/>
            <a:ext cx="393530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05400"/>
            <a:ext cx="64135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(Cross) correlation – example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4526" y="2055312"/>
            <a:ext cx="6491737" cy="353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0455"/>
          <a:stretch>
            <a:fillRect/>
          </a:stretch>
        </p:blipFill>
        <p:spPr bwMode="auto">
          <a:xfrm>
            <a:off x="363527" y="1253351"/>
            <a:ext cx="1907154" cy="247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5400000">
            <a:off x="8063146" y="5041765"/>
            <a:ext cx="1704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J. Fessler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99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(Cross) correlation – example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4526" y="2055312"/>
            <a:ext cx="6491737" cy="353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0455"/>
          <a:stretch>
            <a:fillRect/>
          </a:stretch>
        </p:blipFill>
        <p:spPr bwMode="auto">
          <a:xfrm>
            <a:off x="363527" y="1253351"/>
            <a:ext cx="1907154" cy="247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954326" y="2011363"/>
            <a:ext cx="451188" cy="578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b="11624"/>
          <a:stretch>
            <a:fillRect/>
          </a:stretch>
        </p:blipFill>
        <p:spPr bwMode="auto">
          <a:xfrm>
            <a:off x="3701668" y="1118906"/>
            <a:ext cx="1798174" cy="226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6726" y="1066800"/>
            <a:ext cx="1846274" cy="26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6230926" y="1984895"/>
            <a:ext cx="451188" cy="578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400000">
            <a:off x="8063146" y="5041765"/>
            <a:ext cx="1704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J. Fessler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17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(Cross) correlation – example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4526" y="2055312"/>
            <a:ext cx="6491737" cy="353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6526" y="5464995"/>
            <a:ext cx="1766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n</a:t>
            </a:r>
            <a:r>
              <a:rPr lang="en-US" sz="2400" dirty="0" err="1" smtClean="0"/>
              <a:t>umpy’s</a:t>
            </a:r>
            <a:r>
              <a:rPr lang="en-US" sz="2400" dirty="0" smtClean="0"/>
              <a:t> correlate</a:t>
            </a:r>
            <a:endParaRPr lang="en-US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0455"/>
          <a:stretch>
            <a:fillRect/>
          </a:stretch>
        </p:blipFill>
        <p:spPr bwMode="auto">
          <a:xfrm>
            <a:off x="363527" y="1253351"/>
            <a:ext cx="1907154" cy="247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954326" y="2011363"/>
            <a:ext cx="451188" cy="578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b="11624"/>
          <a:stretch>
            <a:fillRect/>
          </a:stretch>
        </p:blipFill>
        <p:spPr bwMode="auto">
          <a:xfrm>
            <a:off x="3701668" y="1118906"/>
            <a:ext cx="1798174" cy="226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6726" y="1066800"/>
            <a:ext cx="1846274" cy="26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6230926" y="1984895"/>
            <a:ext cx="451188" cy="578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6326" y="4232435"/>
            <a:ext cx="1786716" cy="194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 l="44036" t="8000" r="29412"/>
          <a:stretch>
            <a:fillRect/>
          </a:stretch>
        </p:blipFill>
        <p:spPr bwMode="auto">
          <a:xfrm>
            <a:off x="2344726" y="4712027"/>
            <a:ext cx="1072031" cy="72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6230926" y="4880495"/>
            <a:ext cx="451188" cy="578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526" y="3904863"/>
            <a:ext cx="1772804" cy="21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Elbow Connector 24"/>
          <p:cNvCxnSpPr>
            <a:stCxn id="10" idx="2"/>
            <a:endCxn id="14" idx="1"/>
          </p:cNvCxnSpPr>
          <p:nvPr/>
        </p:nvCxnSpPr>
        <p:spPr>
          <a:xfrm rot="5400000">
            <a:off x="2626125" y="3101565"/>
            <a:ext cx="1693232" cy="2256029"/>
          </a:xfrm>
          <a:prstGeom prst="bentConnector4">
            <a:avLst>
              <a:gd name="adj1" fmla="val 31092"/>
              <a:gd name="adj2" fmla="val 130326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400000">
            <a:off x="8063146" y="5041765"/>
            <a:ext cx="1704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J. Fessler</a:t>
            </a:r>
            <a:endParaRPr lang="en-US" sz="1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44726" y="4114800"/>
            <a:ext cx="609600" cy="606949"/>
            <a:chOff x="282493" y="4723756"/>
            <a:chExt cx="609600" cy="606949"/>
          </a:xfrm>
        </p:grpSpPr>
        <p:sp>
          <p:nvSpPr>
            <p:cNvPr id="18" name="Rectangle 17"/>
            <p:cNvSpPr/>
            <p:nvPr/>
          </p:nvSpPr>
          <p:spPr>
            <a:xfrm>
              <a:off x="499788" y="4940106"/>
              <a:ext cx="175010" cy="1742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2493" y="4723756"/>
              <a:ext cx="609600" cy="606949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7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(Cross) correlation – example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13" y="1135062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38" y="1135062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439863" y="2030412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17838" y="1971675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925763" y="836612"/>
            <a:ext cx="515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ea typeface="SimSun" pitchFamily="2" charset="-122"/>
              </a:rPr>
              <a:t>Left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223000" y="836612"/>
            <a:ext cx="652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ea typeface="SimSun" pitchFamily="2" charset="-122"/>
              </a:rPr>
              <a:t>Right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95313" y="1827212"/>
            <a:ext cx="941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ea typeface="SimSun" pitchFamily="2" charset="-122"/>
              </a:rPr>
              <a:t>scanline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3677" y="3517254"/>
            <a:ext cx="2871721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2"/>
          <p:cNvSpPr>
            <a:spLocks/>
          </p:cNvSpPr>
          <p:nvPr/>
        </p:nvSpPr>
        <p:spPr bwMode="auto">
          <a:xfrm>
            <a:off x="6454775" y="1135062"/>
            <a:ext cx="4763" cy="5043488"/>
          </a:xfrm>
          <a:custGeom>
            <a:avLst/>
            <a:gdLst>
              <a:gd name="T0" fmla="*/ 0 w 3"/>
              <a:gd name="T1" fmla="*/ 0 h 3177"/>
              <a:gd name="T2" fmla="*/ 756205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" descr="left"/>
          <p:cNvPicPr>
            <a:picLocks noChangeAspect="1" noChangeArrowheads="1"/>
          </p:cNvPicPr>
          <p:nvPr/>
        </p:nvPicPr>
        <p:blipFill>
          <a:blip r:embed="rId2" cstate="print"/>
          <a:srcRect l="38647" t="31882" r="45894" b="50406"/>
          <a:stretch>
            <a:fillRect/>
          </a:stretch>
        </p:blipFill>
        <p:spPr bwMode="auto">
          <a:xfrm>
            <a:off x="1143000" y="3569534"/>
            <a:ext cx="2527300" cy="2106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Freeform 17"/>
          <p:cNvSpPr/>
          <p:nvPr/>
        </p:nvSpPr>
        <p:spPr>
          <a:xfrm>
            <a:off x="1143000" y="2133600"/>
            <a:ext cx="2553804" cy="1460713"/>
          </a:xfrm>
          <a:custGeom>
            <a:avLst/>
            <a:gdLst>
              <a:gd name="connsiteX0" fmla="*/ 0 w 2922104"/>
              <a:gd name="connsiteY0" fmla="*/ 1689652 h 1689652"/>
              <a:gd name="connsiteX1" fmla="*/ 2166730 w 2922104"/>
              <a:gd name="connsiteY1" fmla="*/ 0 h 1689652"/>
              <a:gd name="connsiteX2" fmla="*/ 2922104 w 2922104"/>
              <a:gd name="connsiteY2" fmla="*/ 1649895 h 1689652"/>
              <a:gd name="connsiteX3" fmla="*/ 2902226 w 2922104"/>
              <a:gd name="connsiteY3" fmla="*/ 1669774 h 168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104" h="1689652">
                <a:moveTo>
                  <a:pt x="0" y="1689652"/>
                </a:moveTo>
                <a:lnTo>
                  <a:pt x="2166730" y="0"/>
                </a:lnTo>
                <a:lnTo>
                  <a:pt x="2922104" y="1649895"/>
                </a:lnTo>
                <a:lnTo>
                  <a:pt x="2902226" y="1669774"/>
                </a:ln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 rot="16200000">
            <a:off x="3528861" y="4376829"/>
            <a:ext cx="260056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/>
              <a:t>Norm. </a:t>
            </a:r>
            <a:r>
              <a:rPr lang="en-US" sz="2000" dirty="0" smtClean="0"/>
              <a:t>cross corr. score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119" y="5791200"/>
            <a:ext cx="1359733" cy="5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5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3203"/>
          <a:stretch/>
        </p:blipFill>
        <p:spPr>
          <a:xfrm>
            <a:off x="1428750" y="1260823"/>
            <a:ext cx="6286500" cy="47056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Convolution vs. (Cross) Correlation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2819400"/>
            <a:ext cx="457200" cy="4249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47958" y="2819400"/>
            <a:ext cx="457200" cy="4249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0" y="3613667"/>
            <a:ext cx="838200" cy="4249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90783" y="3613667"/>
            <a:ext cx="852207" cy="4249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25412" y="3451950"/>
            <a:ext cx="106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f</a:t>
            </a:r>
            <a:r>
              <a:rPr lang="en-US" sz="3600" smtClean="0"/>
              <a:t>*h</a:t>
            </a:r>
            <a:endParaRPr lang="en-US" sz="3600"/>
          </a:p>
        </p:txBody>
      </p:sp>
      <p:sp>
        <p:nvSpPr>
          <p:cNvPr id="13" name="TextBox 12"/>
          <p:cNvSpPr txBox="1"/>
          <p:nvPr/>
        </p:nvSpPr>
        <p:spPr>
          <a:xfrm>
            <a:off x="4723001" y="3502968"/>
            <a:ext cx="1076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f**h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4789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83820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81000" y="54102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Times" pitchFamily="18" charset="0"/>
              </a:rPr>
              <a:t>Figure from “Computer Vision for Interactive Computer Graphics,” W.Freeman et al, IEEE Computer Graphics and Applications, 1998 copyright 1998, IEEE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00601" y="346075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993300"/>
                </a:solidFill>
                <a:latin typeface="Times" pitchFamily="18" charset="0"/>
              </a:rPr>
              <a:t>Cross Correlation Application</a:t>
            </a:r>
            <a:r>
              <a:rPr lang="en-US" sz="2400" dirty="0">
                <a:solidFill>
                  <a:srgbClr val="993300"/>
                </a:solidFill>
                <a:latin typeface="Times" pitchFamily="18" charset="0"/>
              </a:rPr>
              <a:t>: Vision </a:t>
            </a:r>
            <a:r>
              <a:rPr lang="en-US" sz="2400" dirty="0" smtClean="0">
                <a:solidFill>
                  <a:srgbClr val="993300"/>
                </a:solidFill>
                <a:latin typeface="Times" pitchFamily="18" charset="0"/>
              </a:rPr>
              <a:t>system </a:t>
            </a:r>
            <a:r>
              <a:rPr lang="en-US" sz="2400" dirty="0">
                <a:solidFill>
                  <a:srgbClr val="993300"/>
                </a:solidFill>
                <a:latin typeface="Times" pitchFamily="18" charset="0"/>
              </a:rPr>
              <a:t>for TV remote control</a:t>
            </a:r>
          </a:p>
          <a:p>
            <a:pPr lvl="1" eaLnBrk="0" hangingPunct="0"/>
            <a:r>
              <a:rPr lang="en-US" sz="2400" dirty="0">
                <a:latin typeface="Times" pitchFamily="18" charset="0"/>
              </a:rPr>
              <a:t>- </a:t>
            </a:r>
            <a:r>
              <a:rPr lang="en-US" sz="2000" dirty="0">
                <a:latin typeface="Times" pitchFamily="18" charset="0"/>
              </a:rPr>
              <a:t>uses template matching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2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image representation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0520"/>
            <a:ext cx="8229600" cy="438532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049" y="6014503"/>
            <a:ext cx="235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Ulas</a:t>
            </a:r>
            <a:r>
              <a:rPr lang="en-US" dirty="0"/>
              <a:t> </a:t>
            </a:r>
            <a:r>
              <a:rPr lang="en-US" dirty="0" err="1"/>
              <a:t>Bagci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49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properties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9906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• </a:t>
            </a:r>
            <a:r>
              <a:rPr lang="en-US" sz="3200" b="1" dirty="0" smtClean="0"/>
              <a:t>Associative property: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dirty="0" smtClean="0"/>
              <a:t>• </a:t>
            </a:r>
            <a:r>
              <a:rPr lang="en-US" sz="3200" b="1" dirty="0" smtClean="0"/>
              <a:t>Distributive property:</a:t>
            </a: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62125"/>
            <a:ext cx="64674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286125"/>
            <a:ext cx="74390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5638800"/>
            <a:ext cx="4520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The order doesn’t matter!</a:t>
            </a:r>
            <a:endParaRPr lang="en-US" sz="32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572125"/>
            <a:ext cx="37719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properties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493837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• Shift property: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dirty="0" smtClean="0"/>
              <a:t>• </a:t>
            </a:r>
            <a:r>
              <a:rPr lang="en-US" sz="3200" b="1" dirty="0" smtClean="0"/>
              <a:t>Shift-invariance: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2202701"/>
            <a:ext cx="8458199" cy="51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75037"/>
            <a:ext cx="4470356" cy="8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084637"/>
            <a:ext cx="6467061" cy="76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1" y="4846637"/>
            <a:ext cx="4648200" cy="56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23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 vs. (Cross)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</a:t>
            </a:r>
            <a:r>
              <a:rPr lang="en-US" b="1" u="sng" dirty="0"/>
              <a:t>convolution</a:t>
            </a:r>
            <a:r>
              <a:rPr lang="en-US" dirty="0"/>
              <a:t> is an integral that expresses the amount of overlap of one function as it is shifted over another </a:t>
            </a:r>
            <a:r>
              <a:rPr lang="en-US" dirty="0" smtClean="0"/>
              <a:t>function. </a:t>
            </a:r>
          </a:p>
          <a:p>
            <a:pPr lvl="1"/>
            <a:r>
              <a:rPr lang="en-US" dirty="0"/>
              <a:t>convolution is a filtering </a:t>
            </a:r>
            <a:r>
              <a:rPr lang="en-US" dirty="0" smtClean="0"/>
              <a:t>operation</a:t>
            </a:r>
          </a:p>
          <a:p>
            <a:pPr lvl="1"/>
            <a:endParaRPr lang="en-US" dirty="0" smtClean="0"/>
          </a:p>
          <a:p>
            <a:r>
              <a:rPr lang="en-US" b="1" u="sng" dirty="0" smtClean="0"/>
              <a:t>Correlation</a:t>
            </a:r>
            <a:r>
              <a:rPr lang="en-US" i="1" dirty="0" smtClean="0"/>
              <a:t> </a:t>
            </a:r>
            <a:r>
              <a:rPr lang="en-US" dirty="0" smtClean="0"/>
              <a:t>compares the </a:t>
            </a:r>
            <a:r>
              <a:rPr lang="en-US" b="1" i="1" dirty="0" smtClean="0"/>
              <a:t>similarity</a:t>
            </a:r>
            <a:r>
              <a:rPr lang="en-US" i="1" dirty="0" smtClean="0"/>
              <a:t> </a:t>
            </a:r>
            <a:r>
              <a:rPr lang="en-US" i="1" dirty="0"/>
              <a:t>of </a:t>
            </a:r>
            <a:r>
              <a:rPr lang="en-US" b="1" i="1" dirty="0"/>
              <a:t>two</a:t>
            </a:r>
            <a:r>
              <a:rPr lang="en-US" i="1" dirty="0"/>
              <a:t> sets of </a:t>
            </a:r>
            <a:r>
              <a:rPr lang="en-US" b="1" i="1" dirty="0"/>
              <a:t>data. </a:t>
            </a:r>
            <a:r>
              <a:rPr lang="en-US" dirty="0"/>
              <a:t>Correlation computes a measure of similarity of two input signals as they are shifted by one another. The correlation result reaches a maximum at the time when the two signals match best 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correlation is a measure of relatedness of two </a:t>
            </a:r>
            <a:r>
              <a:rPr lang="en-US" dirty="0" smtClean="0"/>
              <a:t>signals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9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learned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sampling and quantization</a:t>
            </a:r>
          </a:p>
          <a:p>
            <a:r>
              <a:rPr lang="en-US" dirty="0"/>
              <a:t>Image histograms</a:t>
            </a:r>
          </a:p>
          <a:p>
            <a:r>
              <a:rPr lang="en-US" dirty="0"/>
              <a:t>Images as functions</a:t>
            </a:r>
          </a:p>
          <a:p>
            <a:r>
              <a:rPr lang="en-US" dirty="0"/>
              <a:t>Linear systems (filters)</a:t>
            </a:r>
          </a:p>
          <a:p>
            <a:r>
              <a:rPr lang="en-US" dirty="0"/>
              <a:t>Convolution and </a:t>
            </a:r>
            <a:r>
              <a:rPr lang="en-US" dirty="0" smtClean="0"/>
              <a:t>correlation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099120" y="342900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9760" y="3419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136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are sampled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80772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happens when we zoom into the images we capture?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895600"/>
            <a:ext cx="29718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28956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 due Sampling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6134"/>
            <a:ext cx="8229600" cy="42940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049" y="6014503"/>
            <a:ext cx="235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Ulas</a:t>
            </a:r>
            <a:r>
              <a:rPr lang="en-US" dirty="0"/>
              <a:t> </a:t>
            </a:r>
            <a:r>
              <a:rPr lang="en-US" dirty="0" err="1"/>
              <a:t>Bagci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3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 a </a:t>
            </a:r>
            <a:r>
              <a:rPr lang="en-US" b="1" dirty="0" smtClean="0"/>
              <a:t>sampling</a:t>
            </a:r>
            <a:r>
              <a:rPr lang="en-US" dirty="0" smtClean="0"/>
              <a:t> parameter</a:t>
            </a:r>
            <a:r>
              <a:rPr lang="en-US" dirty="0"/>
              <a:t>, defined in dots per inch (DPI) or equivalent measures of </a:t>
            </a:r>
            <a:r>
              <a:rPr lang="en-US" dirty="0" smtClean="0"/>
              <a:t>spatial </a:t>
            </a:r>
            <a:r>
              <a:rPr lang="en-US" dirty="0"/>
              <a:t>pixel density, and its standard value for recent screen technologies is 72 dpi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892118"/>
            <a:ext cx="4800600" cy="1631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2049" y="6014503"/>
            <a:ext cx="235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Ulas</a:t>
            </a:r>
            <a:r>
              <a:rPr lang="en-US" dirty="0"/>
              <a:t> </a:t>
            </a:r>
            <a:r>
              <a:rPr lang="en-US" dirty="0" err="1"/>
              <a:t>Bagci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5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An image contains discrete number of pixels</a:t>
            </a:r>
          </a:p>
          <a:p>
            <a:pPr lvl="1"/>
            <a:r>
              <a:rPr lang="en-US" dirty="0" smtClean="0"/>
              <a:t>A simple example</a:t>
            </a:r>
          </a:p>
          <a:p>
            <a:pPr lvl="1"/>
            <a:r>
              <a:rPr lang="en-US" dirty="0" smtClean="0"/>
              <a:t>Pixel value:</a:t>
            </a:r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grayscale</a:t>
            </a:r>
            <a:r>
              <a:rPr lang="en-US" dirty="0" smtClean="0"/>
              <a:t>” </a:t>
            </a:r>
          </a:p>
          <a:p>
            <a:pPr marL="914400" lvl="2" indent="0">
              <a:buNone/>
            </a:pPr>
            <a:r>
              <a:rPr lang="en-US" dirty="0" smtClean="0"/>
              <a:t>(or “intensity”): [0,255]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Images are Sampled and Quantized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514600"/>
            <a:ext cx="2971800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20050" y="407140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77169" y="21124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567223" y="2438400"/>
            <a:ext cx="19273" cy="1154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991573" y="4253984"/>
            <a:ext cx="10475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43400" y="5295900"/>
            <a:ext cx="203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27888" y="51112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148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</p:spPr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14600"/>
            <a:ext cx="2971800" cy="2971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/>
          <a:lstStyle/>
          <a:p>
            <a:r>
              <a:rPr lang="en-US" dirty="0" smtClean="0"/>
              <a:t>An image contains discrete number of pixels</a:t>
            </a:r>
          </a:p>
          <a:p>
            <a:pPr lvl="1"/>
            <a:r>
              <a:rPr lang="en-US" dirty="0" smtClean="0"/>
              <a:t>A simple example</a:t>
            </a:r>
          </a:p>
          <a:p>
            <a:pPr lvl="1"/>
            <a:r>
              <a:rPr lang="en-US" dirty="0" smtClean="0"/>
              <a:t>Pixel value:</a:t>
            </a:r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grayscale</a:t>
            </a:r>
            <a:r>
              <a:rPr lang="en-US" dirty="0" smtClean="0"/>
              <a:t>” </a:t>
            </a:r>
          </a:p>
          <a:p>
            <a:pPr marL="914400" lvl="2" indent="0">
              <a:buNone/>
            </a:pPr>
            <a:r>
              <a:rPr lang="en-US" dirty="0" smtClean="0"/>
              <a:t>(or “intensity”): [0,255]</a:t>
            </a:r>
          </a:p>
          <a:p>
            <a:pPr lvl="2"/>
            <a:r>
              <a:rPr lang="en-US" dirty="0" smtClean="0"/>
              <a:t>“color”</a:t>
            </a:r>
          </a:p>
          <a:p>
            <a:pPr lvl="3"/>
            <a:r>
              <a:rPr lang="en-US" dirty="0" smtClean="0"/>
              <a:t>RGB: [R, G, B]</a:t>
            </a:r>
          </a:p>
          <a:p>
            <a:pPr lvl="3"/>
            <a:r>
              <a:rPr lang="en-US" dirty="0" smtClean="0"/>
              <a:t>Lab: [L, a, b]</a:t>
            </a:r>
          </a:p>
          <a:p>
            <a:pPr lvl="3"/>
            <a:r>
              <a:rPr lang="en-US" dirty="0" smtClean="0"/>
              <a:t>HSV: [H, S, V]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noFill/>
        </p:spPr>
        <p:txBody>
          <a:bodyPr/>
          <a:lstStyle/>
          <a:p>
            <a:r>
              <a:rPr lang="en-US" sz="4000" dirty="0"/>
              <a:t>Images are Sampled and Quantized</a:t>
            </a:r>
            <a:endParaRPr lang="en-US" sz="4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43800" y="4069519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[249, 215, 203]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11139" y="206283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[90, 0, 53]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567524" y="2438400"/>
            <a:ext cx="19273" cy="1154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991173" y="4254185"/>
            <a:ext cx="5526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53025" y="5287392"/>
            <a:ext cx="203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86945" y="5102726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[213, 60, 67]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</p:spPr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7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3733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With this loss of information (from sampling and quantization),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Can we still use images for useful tasks?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8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 sampling and quantization</a:t>
            </a:r>
          </a:p>
          <a:p>
            <a:r>
              <a:rPr lang="en-US" dirty="0" smtClean="0"/>
              <a:t>Image histograms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Images as functions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Linear systems (filters)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Convolution and correlation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462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</a:t>
            </a:r>
          </a:p>
          <a:p>
            <a:r>
              <a:rPr lang="en-US" dirty="0" smtClean="0"/>
              <a:t>Forsyth and Ponce, Computer Vision, Chapter 7</a:t>
            </a:r>
          </a:p>
        </p:txBody>
      </p:sp>
    </p:spTree>
    <p:extLst>
      <p:ext uri="{BB962C8B-B14F-4D97-AF65-F5344CB8AC3E}">
        <p14:creationId xmlns:p14="http://schemas.microsoft.com/office/powerpoint/2010/main" val="19000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US" dirty="0"/>
              <a:t>Histogram of an image provides the frequency of the brightness (intensity) value in the image.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3251150"/>
            <a:ext cx="4267200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def</a:t>
            </a:r>
            <a:r>
              <a:rPr lang="en-US" sz="2400" dirty="0" smtClean="0"/>
              <a:t> histogram(</a:t>
            </a:r>
            <a:r>
              <a:rPr lang="en-US" sz="2400" dirty="0" err="1" smtClean="0"/>
              <a:t>im</a:t>
            </a:r>
            <a:r>
              <a:rPr lang="en-US" sz="2400" dirty="0" smtClean="0"/>
              <a:t>):</a:t>
            </a:r>
          </a:p>
          <a:p>
            <a:r>
              <a:rPr lang="en-US" sz="2400" dirty="0" smtClean="0"/>
              <a:t>      h = </a:t>
            </a:r>
            <a:r>
              <a:rPr lang="en-US" sz="2400" dirty="0" err="1" smtClean="0"/>
              <a:t>np.zeros</a:t>
            </a:r>
            <a:r>
              <a:rPr lang="en-US" sz="2400" dirty="0" smtClean="0"/>
              <a:t>(255)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for row in </a:t>
            </a:r>
            <a:r>
              <a:rPr lang="en-US" sz="2400" dirty="0" err="1" smtClean="0"/>
              <a:t>im.shape</a:t>
            </a:r>
            <a:r>
              <a:rPr lang="en-US" sz="2400" dirty="0" smtClean="0"/>
              <a:t>[0]: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for col in </a:t>
            </a:r>
            <a:r>
              <a:rPr lang="en-US" sz="2400" dirty="0" err="1" smtClean="0"/>
              <a:t>im.shape</a:t>
            </a:r>
            <a:r>
              <a:rPr lang="en-US" sz="2400" dirty="0" smtClean="0"/>
              <a:t>[1]: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</a:t>
            </a:r>
            <a:r>
              <a:rPr lang="en-US" sz="2400" dirty="0" err="1" smtClean="0"/>
              <a:t>val</a:t>
            </a:r>
            <a:r>
              <a:rPr lang="en-US" sz="2400" dirty="0" smtClean="0"/>
              <a:t> = </a:t>
            </a:r>
            <a:r>
              <a:rPr lang="en-US" sz="2400" dirty="0" err="1" smtClean="0"/>
              <a:t>im</a:t>
            </a:r>
            <a:r>
              <a:rPr lang="en-US" sz="2400" dirty="0" smtClean="0"/>
              <a:t>[row, col]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</a:t>
            </a:r>
            <a:r>
              <a:rPr lang="en-US" sz="2400" dirty="0"/>
              <a:t> </a:t>
            </a:r>
            <a:r>
              <a:rPr lang="en-US" sz="2400" dirty="0" smtClean="0"/>
              <a:t>h[</a:t>
            </a:r>
            <a:r>
              <a:rPr lang="en-US" sz="2400" dirty="0" err="1" smtClean="0"/>
              <a:t>val</a:t>
            </a:r>
            <a:r>
              <a:rPr lang="en-US" sz="2400" dirty="0" smtClean="0"/>
              <a:t>] += 1</a:t>
            </a:r>
          </a:p>
        </p:txBody>
      </p:sp>
    </p:spTree>
    <p:extLst>
      <p:ext uri="{BB962C8B-B14F-4D97-AF65-F5344CB8AC3E}">
        <p14:creationId xmlns:p14="http://schemas.microsoft.com/office/powerpoint/2010/main" val="14508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HW1 due Monday</a:t>
            </a:r>
          </a:p>
          <a:p>
            <a:r>
              <a:rPr lang="en-US" dirty="0" smtClean="0"/>
              <a:t>HW2 is out</a:t>
            </a:r>
          </a:p>
          <a:p>
            <a:r>
              <a:rPr lang="en-US" dirty="0" smtClean="0"/>
              <a:t>Class notes </a:t>
            </a:r>
            <a:r>
              <a:rPr lang="mr-IN" dirty="0" smtClean="0"/>
              <a:t>–</a:t>
            </a:r>
            <a:r>
              <a:rPr lang="en-US" dirty="0" smtClean="0"/>
              <a:t> Make sure to find the source and cite the images you use.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8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42" y="1599547"/>
            <a:ext cx="8229600" cy="4525963"/>
          </a:xfrm>
        </p:spPr>
        <p:txBody>
          <a:bodyPr/>
          <a:lstStyle/>
          <a:p>
            <a:r>
              <a:rPr lang="en-US" dirty="0"/>
              <a:t>Histogram captures the distribution of gray levels in the image. </a:t>
            </a:r>
          </a:p>
          <a:p>
            <a:r>
              <a:rPr lang="en-US" dirty="0" smtClean="0"/>
              <a:t>How </a:t>
            </a:r>
            <a:r>
              <a:rPr lang="en-US" dirty="0"/>
              <a:t>frequently each gray level occurs in the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39443"/>
            <a:ext cx="6576349" cy="31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4246"/>
            <a:ext cx="8229600" cy="44778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1" y="601450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Dr. </a:t>
            </a:r>
            <a:r>
              <a:rPr lang="en-US" dirty="0"/>
              <a:t>Mubarak Shah</a:t>
            </a:r>
          </a:p>
        </p:txBody>
      </p:sp>
    </p:spTree>
    <p:extLst>
      <p:ext uri="{BB962C8B-B14F-4D97-AF65-F5344CB8AC3E}">
        <p14:creationId xmlns:p14="http://schemas.microsoft.com/office/powerpoint/2010/main" val="14535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</a:t>
            </a:r>
            <a:r>
              <a:rPr lang="mr-IN" dirty="0" smtClean="0"/>
              <a:t>–</a:t>
            </a:r>
            <a:r>
              <a:rPr lang="en-US" dirty="0" smtClean="0"/>
              <a:t> use case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16" y="2812256"/>
            <a:ext cx="3917484" cy="3382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1" y="1139280"/>
            <a:ext cx="7404298" cy="1451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1" y="601450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Dr. </a:t>
            </a:r>
            <a:r>
              <a:rPr lang="en-US" dirty="0"/>
              <a:t>Mubarak Shah</a:t>
            </a:r>
          </a:p>
        </p:txBody>
      </p:sp>
    </p:spTree>
    <p:extLst>
      <p:ext uri="{BB962C8B-B14F-4D97-AF65-F5344CB8AC3E}">
        <p14:creationId xmlns:p14="http://schemas.microsoft.com/office/powerpoint/2010/main" val="16549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</a:t>
            </a:r>
            <a:r>
              <a:rPr lang="mr-IN" dirty="0" smtClean="0"/>
              <a:t>–</a:t>
            </a:r>
            <a:r>
              <a:rPr lang="en-US" dirty="0" smtClean="0"/>
              <a:t> another use case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9062"/>
            <a:ext cx="8229600" cy="30882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1" y="601450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Dr. </a:t>
            </a:r>
            <a:r>
              <a:rPr lang="en-US" dirty="0"/>
              <a:t>Mubarak Shah</a:t>
            </a:r>
          </a:p>
        </p:txBody>
      </p:sp>
    </p:spTree>
    <p:extLst>
      <p:ext uri="{BB962C8B-B14F-4D97-AF65-F5344CB8AC3E}">
        <p14:creationId xmlns:p14="http://schemas.microsoft.com/office/powerpoint/2010/main" val="3348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 sampling and quantization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 histograms</a:t>
            </a:r>
          </a:p>
          <a:p>
            <a:r>
              <a:rPr lang="en-US" dirty="0" smtClean="0"/>
              <a:t>Images as functions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Linear systems (filters)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Convolution and correlation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462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</a:t>
            </a:r>
          </a:p>
          <a:p>
            <a:r>
              <a:rPr lang="en-US" dirty="0" smtClean="0"/>
              <a:t>Forsyth and Ponce, Computer Vision, Chapter 7</a:t>
            </a:r>
          </a:p>
        </p:txBody>
      </p:sp>
    </p:spTree>
    <p:extLst>
      <p:ext uri="{BB962C8B-B14F-4D97-AF65-F5344CB8AC3E}">
        <p14:creationId xmlns:p14="http://schemas.microsoft.com/office/powerpoint/2010/main" val="4843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Images are usually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digital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discrete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2D space on a regular grid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Represented as a matrix of integer values</a:t>
            </a: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5" descr="conv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000" y="4073525"/>
            <a:ext cx="49022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6"/>
          <p:cNvSpPr>
            <a:spLocks noChangeShapeType="1"/>
          </p:cNvSpPr>
          <p:nvPr/>
        </p:nvSpPr>
        <p:spPr bwMode="auto">
          <a:xfrm flipH="1">
            <a:off x="1970088" y="4122738"/>
            <a:ext cx="12700" cy="873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41488" y="4344988"/>
            <a:ext cx="1270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8"/>
          <p:cNvSpPr>
            <a:spLocks noChangeShapeType="1"/>
          </p:cNvSpPr>
          <p:nvPr/>
        </p:nvSpPr>
        <p:spPr bwMode="auto">
          <a:xfrm rot="16200000" flipH="1">
            <a:off x="2451100" y="3646488"/>
            <a:ext cx="0" cy="812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249488" y="3748088"/>
            <a:ext cx="1889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70400" y="3997325"/>
            <a:ext cx="685800" cy="3810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H="1">
            <a:off x="5232400" y="3616325"/>
            <a:ext cx="457200" cy="228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842000" y="3200400"/>
            <a:ext cx="828675" cy="4572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pixel</a:t>
            </a:r>
          </a:p>
        </p:txBody>
      </p: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Images as discrete functions</a:t>
            </a:r>
          </a:p>
        </p:txBody>
      </p:sp>
    </p:spTree>
    <p:extLst>
      <p:ext uri="{BB962C8B-B14F-4D97-AF65-F5344CB8AC3E}">
        <p14:creationId xmlns:p14="http://schemas.microsoft.com/office/powerpoint/2010/main" val="35383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3412"/>
            <a:ext cx="8077200" cy="312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2370806" y="1989807"/>
            <a:ext cx="19876" cy="35654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70805" y="1995781"/>
            <a:ext cx="6400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1371600"/>
            <a:ext cx="3800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latin typeface="+mn-lt"/>
              </a:rPr>
              <a:t>Cartesian coordinates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Images as coordinates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4486870"/>
            <a:ext cx="14143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Notation for </a:t>
            </a:r>
          </a:p>
          <a:p>
            <a:r>
              <a:rPr lang="en-US" dirty="0" smtClean="0"/>
              <a:t>discrete </a:t>
            </a:r>
          </a:p>
          <a:p>
            <a:r>
              <a:rPr lang="en-US" dirty="0" smtClean="0"/>
              <a:t>functions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420541" y="4075262"/>
            <a:ext cx="682923" cy="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41" y="3832525"/>
            <a:ext cx="1143000" cy="58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98955"/>
            <a:ext cx="1130300" cy="48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51" y="3791166"/>
            <a:ext cx="1460500" cy="622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51" y="3224106"/>
            <a:ext cx="1358900" cy="55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51" y="2594053"/>
            <a:ext cx="1409700" cy="553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82" y="2594053"/>
            <a:ext cx="1190718" cy="532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63" y="2602303"/>
            <a:ext cx="1165911" cy="5329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4" y="3251775"/>
            <a:ext cx="11176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43" y="3352800"/>
            <a:ext cx="4411246" cy="29820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4000" dirty="0" smtClean="0"/>
              <a:t>Images as functions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914400"/>
            <a:ext cx="8737600" cy="560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1" dirty="0" smtClean="0"/>
              <a:t>An 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function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 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gives 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intensity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position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 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Defined over a rectangle, with a finite range: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[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]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x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[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]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[0,255]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2209800" y="2667000"/>
            <a:ext cx="152400" cy="1524000"/>
          </a:xfrm>
          <a:prstGeom prst="rightBrace">
            <a:avLst>
              <a:gd name="adj1" fmla="val 47341"/>
              <a:gd name="adj2" fmla="val 430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8800" y="34290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</a:p>
          <a:p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4076700" y="2857500"/>
            <a:ext cx="76200" cy="1066800"/>
          </a:xfrm>
          <a:prstGeom prst="rightBrace">
            <a:avLst>
              <a:gd name="adj1" fmla="val 47341"/>
              <a:gd name="adj2" fmla="val 430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33800" y="3429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/>
          <a:stretch/>
        </p:blipFill>
        <p:spPr>
          <a:xfrm>
            <a:off x="1682721" y="4070663"/>
            <a:ext cx="2379909" cy="227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9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4000" dirty="0" smtClean="0"/>
              <a:t>Images as functions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914400"/>
            <a:ext cx="8737600" cy="560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1" dirty="0" smtClean="0"/>
              <a:t>An 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function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 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gives 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intensity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position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 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Defined over a rectangle, with a finite range: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[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]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x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[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]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[0,255]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437254"/>
              </p:ext>
            </p:extLst>
          </p:nvPr>
        </p:nvGraphicFramePr>
        <p:xfrm>
          <a:off x="2971800" y="4572000"/>
          <a:ext cx="23622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4" imgW="1193760" imgH="698400" progId="">
                  <p:embed/>
                </p:oleObj>
              </mc:Choice>
              <mc:Fallback>
                <p:oleObj name="Equation" r:id="rId4" imgW="1193760" imgH="698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572000"/>
                        <a:ext cx="2362200" cy="139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8600" y="4978400"/>
            <a:ext cx="2698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A color image: 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2209800" y="2667000"/>
            <a:ext cx="152400" cy="1524000"/>
          </a:xfrm>
          <a:prstGeom prst="rightBrace">
            <a:avLst>
              <a:gd name="adj1" fmla="val 47341"/>
              <a:gd name="adj2" fmla="val 430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28800" y="342900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</a:t>
            </a:r>
          </a:p>
          <a:p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4076700" y="2857500"/>
            <a:ext cx="76200" cy="1066800"/>
          </a:xfrm>
          <a:prstGeom prst="rightBrace">
            <a:avLst>
              <a:gd name="adj1" fmla="val 47341"/>
              <a:gd name="adj2" fmla="val 430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33800" y="3429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Histograms are a type of image function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9062"/>
            <a:ext cx="8229600" cy="30882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sampling and quantization</a:t>
            </a:r>
          </a:p>
          <a:p>
            <a:r>
              <a:rPr lang="en-US" dirty="0" smtClean="0"/>
              <a:t>Image histograms</a:t>
            </a:r>
          </a:p>
          <a:p>
            <a:r>
              <a:rPr lang="en-US" dirty="0" smtClean="0"/>
              <a:t>Images as functions</a:t>
            </a:r>
          </a:p>
          <a:p>
            <a:r>
              <a:rPr lang="en-US" dirty="0" smtClean="0"/>
              <a:t>Linear systems (filters)</a:t>
            </a:r>
          </a:p>
          <a:p>
            <a:r>
              <a:rPr lang="en-US" dirty="0" smtClean="0"/>
              <a:t>Convolution and correlation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462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</a:t>
            </a:r>
          </a:p>
          <a:p>
            <a:r>
              <a:rPr lang="en-US" dirty="0" smtClean="0"/>
              <a:t>Forsyth and Ponce, Computer Vision, Chapter 7</a:t>
            </a:r>
          </a:p>
        </p:txBody>
      </p:sp>
    </p:spTree>
    <p:extLst>
      <p:ext uri="{BB962C8B-B14F-4D97-AF65-F5344CB8AC3E}">
        <p14:creationId xmlns:p14="http://schemas.microsoft.com/office/powerpoint/2010/main" val="39233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 sampling and quantization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 histograms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Images as functions</a:t>
            </a:r>
          </a:p>
          <a:p>
            <a:r>
              <a:rPr lang="en-US" dirty="0" smtClean="0"/>
              <a:t>Linear systems (filters)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Convolution and correlation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462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</a:t>
            </a:r>
          </a:p>
          <a:p>
            <a:r>
              <a:rPr lang="en-US" dirty="0" smtClean="0"/>
              <a:t>Forsyth and Ponce, Computer Vision, Chapter 7</a:t>
            </a:r>
          </a:p>
        </p:txBody>
      </p:sp>
    </p:spTree>
    <p:extLst>
      <p:ext uri="{BB962C8B-B14F-4D97-AF65-F5344CB8AC3E}">
        <p14:creationId xmlns:p14="http://schemas.microsoft.com/office/powerpoint/2010/main" val="17196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Systems and Filters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9713" y="1143000"/>
            <a:ext cx="8001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Filtering: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800" dirty="0"/>
              <a:t>Forming a new image whose pixel values are transformed from original pixel values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56063" y="984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1475" y="2743200"/>
            <a:ext cx="8239125" cy="341632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</a:rPr>
              <a:t>Goals: 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Goal </a:t>
            </a:r>
            <a:r>
              <a:rPr lang="en-US" sz="3200" dirty="0"/>
              <a:t>is to extract useful </a:t>
            </a:r>
            <a:r>
              <a:rPr lang="en-US" sz="3200" dirty="0" smtClean="0"/>
              <a:t>information </a:t>
            </a:r>
            <a:r>
              <a:rPr lang="en-US" sz="3200" dirty="0"/>
              <a:t>from images, or transform images into another domain where we can modify/enhance image </a:t>
            </a:r>
            <a:r>
              <a:rPr lang="en-US" sz="3200" dirty="0" smtClean="0"/>
              <a:t>properties</a:t>
            </a:r>
            <a:r>
              <a:rPr lang="en-US" sz="2800" dirty="0" smtClean="0"/>
              <a:t>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Features </a:t>
            </a:r>
            <a:r>
              <a:rPr lang="en-US" sz="2800" dirty="0"/>
              <a:t>(edges, corners, blobs</a:t>
            </a:r>
            <a:r>
              <a:rPr lang="en-US" sz="2800" dirty="0" smtClean="0"/>
              <a:t>…)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super-resolution; in-painting; de-noising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79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and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define a system as a unit that converts an input function </a:t>
            </a:r>
            <a:r>
              <a:rPr lang="en-US" dirty="0" smtClean="0"/>
              <a:t>f[</a:t>
            </a:r>
            <a:r>
              <a:rPr lang="en-US" dirty="0" err="1" smtClean="0"/>
              <a:t>n,m</a:t>
            </a:r>
            <a:r>
              <a:rPr lang="en-US" dirty="0"/>
              <a:t>]</a:t>
            </a:r>
            <a:r>
              <a:rPr lang="en-US" dirty="0" smtClean="0"/>
              <a:t> </a:t>
            </a:r>
            <a:r>
              <a:rPr lang="en-US" dirty="0"/>
              <a:t>into an output (or response) function </a:t>
            </a:r>
            <a:r>
              <a:rPr lang="en-US" dirty="0" smtClean="0"/>
              <a:t>g[</a:t>
            </a:r>
            <a:r>
              <a:rPr lang="en-US" dirty="0" err="1" smtClean="0"/>
              <a:t>n,m</a:t>
            </a:r>
            <a:r>
              <a:rPr lang="en-US" dirty="0" smtClean="0"/>
              <a:t>], </a:t>
            </a:r>
            <a:r>
              <a:rPr lang="en-US" dirty="0"/>
              <a:t>where </a:t>
            </a:r>
            <a:r>
              <a:rPr lang="en-US" dirty="0" smtClean="0"/>
              <a:t>(</a:t>
            </a:r>
            <a:r>
              <a:rPr lang="en-US" dirty="0" err="1" smtClean="0"/>
              <a:t>n,m</a:t>
            </a:r>
            <a:r>
              <a:rPr lang="en-US" dirty="0" smtClean="0"/>
              <a:t>) are the independent variables.</a:t>
            </a:r>
          </a:p>
          <a:p>
            <a:pPr lvl="1"/>
            <a:r>
              <a:rPr lang="en-US" dirty="0" smtClean="0"/>
              <a:t>In the case for images, (</a:t>
            </a:r>
            <a:r>
              <a:rPr lang="en-US" dirty="0" err="1" smtClean="0"/>
              <a:t>n,m</a:t>
            </a:r>
            <a:r>
              <a:rPr lang="en-US" dirty="0" smtClean="0"/>
              <a:t>) represents the </a:t>
            </a:r>
            <a:r>
              <a:rPr lang="en-US" b="1" dirty="0" smtClean="0"/>
              <a:t>spatial position in the image.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473" y="4800600"/>
            <a:ext cx="61436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3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noise"/>
          <p:cNvPicPr>
            <a:picLocks noChangeAspect="1" noChangeArrowheads="1"/>
          </p:cNvPicPr>
          <p:nvPr/>
        </p:nvPicPr>
        <p:blipFill rotWithShape="1">
          <a:blip r:embed="rId2"/>
          <a:srcRect r="50000" b="56670"/>
          <a:stretch/>
        </p:blipFill>
        <p:spPr bwMode="auto">
          <a:xfrm>
            <a:off x="2505869" y="838200"/>
            <a:ext cx="2019300" cy="233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b="19835"/>
          <a:stretch>
            <a:fillRect/>
          </a:stretch>
        </p:blipFill>
        <p:spPr>
          <a:xfrm>
            <a:off x="533400" y="4171950"/>
            <a:ext cx="3709988" cy="1847850"/>
          </a:xfr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b="19054"/>
          <a:stretch>
            <a:fillRect/>
          </a:stretch>
        </p:blipFill>
        <p:spPr>
          <a:xfrm>
            <a:off x="4419600" y="4171950"/>
            <a:ext cx="3711575" cy="1847850"/>
          </a:xfrm>
          <a:prstGeom prst="rect">
            <a:avLst/>
          </a:prstGeom>
          <a:noFill/>
        </p:spPr>
      </p:pic>
      <p:pic>
        <p:nvPicPr>
          <p:cNvPr id="9" name="Picture 2" descr="vg-nn-half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5828" y="762000"/>
            <a:ext cx="203835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vg-nn-eighth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748145"/>
            <a:ext cx="203835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715000" y="228600"/>
            <a:ext cx="2446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Super-resolution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76400" y="376237"/>
            <a:ext cx="1658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De-noising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912393" y="3729038"/>
            <a:ext cx="16240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In-painting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599541" y="5237342"/>
            <a:ext cx="1257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Bertamio</a:t>
            </a:r>
            <a:r>
              <a:rPr lang="en-US" sz="1400" dirty="0" smtClean="0"/>
              <a:t> et al </a:t>
            </a:r>
            <a:endParaRPr lang="en-US" sz="1400" dirty="0"/>
          </a:p>
        </p:txBody>
      </p:sp>
      <p:pic>
        <p:nvPicPr>
          <p:cNvPr id="17" name="Picture 16" descr="noise"/>
          <p:cNvPicPr>
            <a:picLocks noChangeAspect="1" noChangeArrowheads="1"/>
          </p:cNvPicPr>
          <p:nvPr/>
        </p:nvPicPr>
        <p:blipFill rotWithShape="1">
          <a:blip r:embed="rId2"/>
          <a:srcRect l="50000" b="49769"/>
          <a:stretch/>
        </p:blipFill>
        <p:spPr bwMode="auto">
          <a:xfrm>
            <a:off x="304800" y="838199"/>
            <a:ext cx="2019300" cy="270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68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3412"/>
            <a:ext cx="8077200" cy="312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2370806" y="1989807"/>
            <a:ext cx="19876" cy="35654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70805" y="1995781"/>
            <a:ext cx="6400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1371600"/>
            <a:ext cx="3800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latin typeface="+mn-lt"/>
              </a:rPr>
              <a:t>Cartesian coordinates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Images as coordinates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4486870"/>
            <a:ext cx="14143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Notation for </a:t>
            </a:r>
          </a:p>
          <a:p>
            <a:r>
              <a:rPr lang="en-US" dirty="0" smtClean="0"/>
              <a:t>discrete </a:t>
            </a:r>
          </a:p>
          <a:p>
            <a:r>
              <a:rPr lang="en-US" dirty="0" smtClean="0"/>
              <a:t>functions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420541" y="4075262"/>
            <a:ext cx="682923" cy="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41" y="3832525"/>
            <a:ext cx="1143000" cy="58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98955"/>
            <a:ext cx="1130300" cy="48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51" y="3791166"/>
            <a:ext cx="1460500" cy="622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51" y="3224106"/>
            <a:ext cx="1358900" cy="55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51" y="2594053"/>
            <a:ext cx="1409700" cy="553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82" y="2594053"/>
            <a:ext cx="1190718" cy="532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63" y="2602303"/>
            <a:ext cx="1165911" cy="5329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4" y="3251775"/>
            <a:ext cx="11176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discrete-space systems (filters)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314478"/>
            <a:ext cx="61436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223332"/>
            <a:ext cx="5405437" cy="65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137732"/>
            <a:ext cx="3167062" cy="80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1417638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 </a:t>
            </a:r>
            <a:r>
              <a:rPr lang="en-US" sz="2800" dirty="0"/>
              <a:t>is the </a:t>
            </a:r>
            <a:r>
              <a:rPr lang="en-US" sz="2800" b="1" dirty="0"/>
              <a:t>system operator</a:t>
            </a:r>
            <a:r>
              <a:rPr lang="en-US" sz="2800" dirty="0"/>
              <a:t>, defined as a mapping or assignment of a member of the set of possible </a:t>
            </a:r>
            <a:r>
              <a:rPr lang="en-US" sz="2800" dirty="0" smtClean="0"/>
              <a:t>outputs g[</a:t>
            </a:r>
            <a:r>
              <a:rPr lang="en-US" sz="2800" dirty="0" err="1" smtClean="0"/>
              <a:t>n,m</a:t>
            </a:r>
            <a:r>
              <a:rPr lang="en-US" sz="2800" dirty="0"/>
              <a:t>] to each member of the set of possible </a:t>
            </a:r>
            <a:r>
              <a:rPr lang="en-US" sz="2800" dirty="0" smtClean="0"/>
              <a:t>inputs f[</a:t>
            </a:r>
            <a:r>
              <a:rPr lang="en-US" sz="2800" dirty="0" err="1" smtClean="0"/>
              <a:t>n,m</a:t>
            </a:r>
            <a:r>
              <a:rPr lang="en-US" sz="2800" dirty="0" smtClean="0"/>
              <a:t>].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17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2D DS moving average over a 3 × 3 window of neighborhood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392362"/>
            <a:ext cx="5210616" cy="136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763962"/>
            <a:ext cx="4724400" cy="153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6107112" y="2646362"/>
            <a:ext cx="2274888" cy="1803400"/>
            <a:chOff x="3799" y="2064"/>
            <a:chExt cx="1433" cy="1136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 dirty="0"/>
                  <a:t>1</a:t>
                </a:r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TextBox 28"/>
          <p:cNvSpPr txBox="1"/>
          <p:nvPr/>
        </p:nvSpPr>
        <p:spPr>
          <a:xfrm>
            <a:off x="7467600" y="2087562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02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219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127"/>
          <p:cNvGraphicFramePr>
            <a:graphicFrameLocks noGrp="1"/>
          </p:cNvGraphicFramePr>
          <p:nvPr/>
        </p:nvGraphicFramePr>
        <p:xfrm>
          <a:off x="4724400" y="1905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219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51"/>
          <p:cNvSpPr>
            <a:spLocks noChangeArrowheads="1"/>
          </p:cNvSpPr>
          <p:nvPr/>
        </p:nvSpPr>
        <p:spPr bwMode="auto">
          <a:xfrm>
            <a:off x="5105400" y="2209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" name="Group 380"/>
          <p:cNvGraphicFramePr>
            <a:graphicFrameLocks noGrp="1"/>
          </p:cNvGraphicFramePr>
          <p:nvPr/>
        </p:nvGraphicFramePr>
        <p:xfrm>
          <a:off x="711200" y="1906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375"/>
          <p:cNvSpPr>
            <a:spLocks noChangeArrowheads="1"/>
          </p:cNvSpPr>
          <p:nvPr/>
        </p:nvSpPr>
        <p:spPr bwMode="auto">
          <a:xfrm>
            <a:off x="685800" y="1905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379"/>
          <p:cNvSpPr>
            <a:spLocks noChangeArrowheads="1"/>
          </p:cNvSpPr>
          <p:nvPr/>
        </p:nvSpPr>
        <p:spPr bwMode="auto">
          <a:xfrm>
            <a:off x="5181600" y="2286000"/>
            <a:ext cx="152400" cy="2286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5400000">
            <a:off x="8129960" y="5041765"/>
            <a:ext cx="1570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S. Seitz</a:t>
            </a:r>
            <a:endParaRPr lang="en-US" sz="1400" dirty="0"/>
          </a:p>
        </p:txBody>
      </p:sp>
      <p:graphicFrame>
        <p:nvGraphicFramePr>
          <p:cNvPr id="15" name="Object 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374700"/>
              </p:ext>
            </p:extLst>
          </p:nvPr>
        </p:nvGraphicFramePr>
        <p:xfrm>
          <a:off x="1555750" y="5456238"/>
          <a:ext cx="5651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7" imgW="2298700" imgH="381000" progId="Equation.3">
                  <p:embed/>
                </p:oleObj>
              </mc:Choice>
              <mc:Fallback>
                <p:oleObj name="Equation" r:id="rId7" imgW="229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456238"/>
                        <a:ext cx="56515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231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6324600" y="6035675"/>
            <a:ext cx="100349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Group 3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219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127"/>
          <p:cNvGraphicFramePr>
            <a:graphicFrameLocks noGrp="1"/>
          </p:cNvGraphicFramePr>
          <p:nvPr/>
        </p:nvGraphicFramePr>
        <p:xfrm>
          <a:off x="4724400" y="1905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2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219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51"/>
          <p:cNvSpPr>
            <a:spLocks noChangeArrowheads="1"/>
          </p:cNvSpPr>
          <p:nvPr/>
        </p:nvSpPr>
        <p:spPr bwMode="auto">
          <a:xfrm>
            <a:off x="5410200" y="2209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" name="Group 252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375"/>
          <p:cNvSpPr>
            <a:spLocks noChangeArrowheads="1"/>
          </p:cNvSpPr>
          <p:nvPr/>
        </p:nvSpPr>
        <p:spPr bwMode="auto">
          <a:xfrm>
            <a:off x="1066800" y="1905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graphicFrame>
        <p:nvGraphicFramePr>
          <p:cNvPr id="17" name="Object 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792083"/>
              </p:ext>
            </p:extLst>
          </p:nvPr>
        </p:nvGraphicFramePr>
        <p:xfrm>
          <a:off x="1555750" y="5456238"/>
          <a:ext cx="5651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Equation" r:id="rId7" imgW="2298700" imgH="381000" progId="Equation.3">
                  <p:embed/>
                </p:oleObj>
              </mc:Choice>
              <mc:Fallback>
                <p:oleObj name="Equation" r:id="rId7" imgW="229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456238"/>
                        <a:ext cx="56515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29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219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127"/>
          <p:cNvGraphicFramePr>
            <a:graphicFrameLocks noGrp="1"/>
          </p:cNvGraphicFramePr>
          <p:nvPr/>
        </p:nvGraphicFramePr>
        <p:xfrm>
          <a:off x="4724400" y="1905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219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51"/>
          <p:cNvSpPr>
            <a:spLocks noChangeArrowheads="1"/>
          </p:cNvSpPr>
          <p:nvPr/>
        </p:nvSpPr>
        <p:spPr bwMode="auto">
          <a:xfrm>
            <a:off x="5791200" y="2209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" name="Group 252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375"/>
          <p:cNvSpPr>
            <a:spLocks noChangeArrowheads="1"/>
          </p:cNvSpPr>
          <p:nvPr/>
        </p:nvSpPr>
        <p:spPr bwMode="auto">
          <a:xfrm>
            <a:off x="1447800" y="1905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graphicFrame>
        <p:nvGraphicFramePr>
          <p:cNvPr id="15" name="Object 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792083"/>
              </p:ext>
            </p:extLst>
          </p:nvPr>
        </p:nvGraphicFramePr>
        <p:xfrm>
          <a:off x="1555750" y="5456238"/>
          <a:ext cx="5651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1" name="Equation" r:id="rId7" imgW="2298700" imgH="381000" progId="Equation.3">
                  <p:embed/>
                </p:oleObj>
              </mc:Choice>
              <mc:Fallback>
                <p:oleObj name="Equation" r:id="rId7" imgW="229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456238"/>
                        <a:ext cx="56515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59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sampling and quantization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 histograms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Images as functions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Linear systems (filters)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Convolution and correlation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462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</a:t>
            </a:r>
          </a:p>
          <a:p>
            <a:r>
              <a:rPr lang="en-US" dirty="0" smtClean="0"/>
              <a:t>Forsyth and Ponce, Computer Vision, Chapter 7</a:t>
            </a:r>
          </a:p>
        </p:txBody>
      </p:sp>
    </p:spTree>
    <p:extLst>
      <p:ext uri="{BB962C8B-B14F-4D97-AF65-F5344CB8AC3E}">
        <p14:creationId xmlns:p14="http://schemas.microsoft.com/office/powerpoint/2010/main" val="136675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219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127"/>
          <p:cNvGraphicFramePr>
            <a:graphicFrameLocks noGrp="1"/>
          </p:cNvGraphicFramePr>
          <p:nvPr/>
        </p:nvGraphicFramePr>
        <p:xfrm>
          <a:off x="4724400" y="1905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219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51"/>
          <p:cNvSpPr>
            <a:spLocks noChangeArrowheads="1"/>
          </p:cNvSpPr>
          <p:nvPr/>
        </p:nvSpPr>
        <p:spPr bwMode="auto">
          <a:xfrm>
            <a:off x="6172200" y="2209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" name="Group 252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375"/>
          <p:cNvSpPr>
            <a:spLocks noChangeArrowheads="1"/>
          </p:cNvSpPr>
          <p:nvPr/>
        </p:nvSpPr>
        <p:spPr bwMode="auto">
          <a:xfrm>
            <a:off x="1752600" y="1905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graphicFrame>
        <p:nvGraphicFramePr>
          <p:cNvPr id="15" name="Object 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792083"/>
              </p:ext>
            </p:extLst>
          </p:nvPr>
        </p:nvGraphicFramePr>
        <p:xfrm>
          <a:off x="1555750" y="5456238"/>
          <a:ext cx="5651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" name="Equation" r:id="rId7" imgW="2298700" imgH="381000" progId="Equation.3">
                  <p:embed/>
                </p:oleObj>
              </mc:Choice>
              <mc:Fallback>
                <p:oleObj name="Equation" r:id="rId7" imgW="229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456238"/>
                        <a:ext cx="56515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3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4724400" y="1905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1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219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7"/>
          <p:cNvSpPr>
            <a:spLocks noChangeArrowheads="1"/>
          </p:cNvSpPr>
          <p:nvPr/>
        </p:nvSpPr>
        <p:spPr bwMode="auto">
          <a:xfrm>
            <a:off x="6477000" y="2209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" name="Group 128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5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19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52"/>
          <p:cNvSpPr>
            <a:spLocks noChangeArrowheads="1"/>
          </p:cNvSpPr>
          <p:nvPr/>
        </p:nvSpPr>
        <p:spPr bwMode="auto">
          <a:xfrm>
            <a:off x="2133600" y="1905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graphicFrame>
        <p:nvGraphicFramePr>
          <p:cNvPr id="14" name="Object 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792083"/>
              </p:ext>
            </p:extLst>
          </p:nvPr>
        </p:nvGraphicFramePr>
        <p:xfrm>
          <a:off x="1555750" y="5456238"/>
          <a:ext cx="5651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9" name="Equation" r:id="rId7" imgW="2298700" imgH="381000" progId="Equation.3">
                  <p:embed/>
                </p:oleObj>
              </mc:Choice>
              <mc:Fallback>
                <p:oleObj name="Equation" r:id="rId7" imgW="229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456238"/>
                        <a:ext cx="56515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213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711200" y="1906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19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1219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oup 128"/>
          <p:cNvGraphicFramePr>
            <a:graphicFrameLocks noGrp="1"/>
          </p:cNvGraphicFramePr>
          <p:nvPr>
            <p:ph idx="1"/>
          </p:nvPr>
        </p:nvGraphicFramePr>
        <p:xfrm>
          <a:off x="4724400" y="1905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251"/>
          <p:cNvSpPr txBox="1">
            <a:spLocks noChangeArrowheads="1"/>
          </p:cNvSpPr>
          <p:nvPr/>
        </p:nvSpPr>
        <p:spPr bwMode="auto">
          <a:xfrm>
            <a:off x="7686675" y="6111875"/>
            <a:ext cx="12875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Arial" pitchFamily="34" charset="0"/>
                <a:cs typeface="Arial" pitchFamily="34" charset="0"/>
              </a:rPr>
              <a:t>Source: S. Seitz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graphicFrame>
        <p:nvGraphicFramePr>
          <p:cNvPr id="13" name="Object 3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792083"/>
              </p:ext>
            </p:extLst>
          </p:nvPr>
        </p:nvGraphicFramePr>
        <p:xfrm>
          <a:off x="1555750" y="5456238"/>
          <a:ext cx="5651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3" name="Equation" r:id="rId8" imgW="2298700" imgH="381000" progId="Equation.3">
                  <p:embed/>
                </p:oleObj>
              </mc:Choice>
              <mc:Fallback>
                <p:oleObj name="Equation" r:id="rId8" imgW="229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456238"/>
                        <a:ext cx="56515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0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70998" y="1371600"/>
            <a:ext cx="499160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 smtClean="0"/>
              <a:t>In summary: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This filter “Replaces” </a:t>
            </a:r>
            <a:r>
              <a:rPr lang="en-US" sz="3200" dirty="0"/>
              <a:t>each pixel with an average of its </a:t>
            </a:r>
            <a:r>
              <a:rPr lang="en-US" sz="3200" dirty="0" smtClean="0"/>
              <a:t>neighborhood</a:t>
            </a:r>
            <a:r>
              <a:rPr lang="en-US" sz="2800" dirty="0"/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Achieve smoothing effect (remove sharp features)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030912" y="2514600"/>
            <a:ext cx="2274888" cy="1803400"/>
            <a:chOff x="3799" y="2064"/>
            <a:chExt cx="1433" cy="1136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644414"/>
              </p:ext>
            </p:extLst>
          </p:nvPr>
        </p:nvGraphicFramePr>
        <p:xfrm>
          <a:off x="6916737" y="1752600"/>
          <a:ext cx="10556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8" name="Equation" r:id="rId5" imgW="381000" imgH="203200" progId="Equation.3">
                  <p:embed/>
                </p:oleObj>
              </mc:Choice>
              <mc:Fallback>
                <p:oleObj name="Equation" r:id="rId5" imgW="381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6737" y="1752600"/>
                        <a:ext cx="1055688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820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57200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Image segmentation based on a simple threshold: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#2: Image Segmentation</a:t>
            </a:r>
            <a:endParaRPr lang="en-US" sz="4000" dirty="0"/>
          </a:p>
        </p:txBody>
      </p:sp>
      <p:pic>
        <p:nvPicPr>
          <p:cNvPr id="16" name="Picture 24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913" y="3844216"/>
            <a:ext cx="2362200" cy="236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44216"/>
            <a:ext cx="2366566" cy="2366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86" y="2438400"/>
            <a:ext cx="5669054" cy="1181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0589" y="2438400"/>
            <a:ext cx="90281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255,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17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Properties of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3810000" cy="2849563"/>
          </a:xfrm>
        </p:spPr>
        <p:txBody>
          <a:bodyPr>
            <a:noAutofit/>
          </a:bodyPr>
          <a:lstStyle/>
          <a:p>
            <a:r>
              <a:rPr lang="en-US" sz="2800" dirty="0" smtClean="0"/>
              <a:t>Amplitude properties:</a:t>
            </a:r>
          </a:p>
          <a:p>
            <a:pPr lvl="1"/>
            <a:r>
              <a:rPr lang="en-US" sz="2400" dirty="0" smtClean="0"/>
              <a:t>Additivity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1976232"/>
            <a:ext cx="5559576" cy="56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Properties of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3810000" cy="2849563"/>
          </a:xfrm>
        </p:spPr>
        <p:txBody>
          <a:bodyPr>
            <a:noAutofit/>
          </a:bodyPr>
          <a:lstStyle/>
          <a:p>
            <a:r>
              <a:rPr lang="en-US" sz="2800" dirty="0" smtClean="0"/>
              <a:t>Amplitude properties:</a:t>
            </a:r>
          </a:p>
          <a:p>
            <a:pPr lvl="1"/>
            <a:r>
              <a:rPr lang="en-US" sz="2400" dirty="0" smtClean="0"/>
              <a:t>Additivity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Homogeneity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1976232"/>
            <a:ext cx="5559576" cy="5629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2813050" y="2985273"/>
            <a:ext cx="3340100" cy="5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Properties of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3810000" cy="2849563"/>
          </a:xfrm>
        </p:spPr>
        <p:txBody>
          <a:bodyPr>
            <a:noAutofit/>
          </a:bodyPr>
          <a:lstStyle/>
          <a:p>
            <a:r>
              <a:rPr lang="en-US" sz="2800" dirty="0" smtClean="0"/>
              <a:t>Amplitude properties:</a:t>
            </a:r>
          </a:p>
          <a:p>
            <a:pPr lvl="1"/>
            <a:r>
              <a:rPr lang="en-US" sz="2400" dirty="0" smtClean="0"/>
              <a:t>Additivity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Homogeneity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/>
              <a:t>Superposition</a:t>
            </a:r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1976232"/>
            <a:ext cx="5559576" cy="562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88" y="3831147"/>
            <a:ext cx="7208911" cy="653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2813050" y="2985273"/>
            <a:ext cx="3340100" cy="5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Properties of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3810000" cy="2849563"/>
          </a:xfrm>
        </p:spPr>
        <p:txBody>
          <a:bodyPr>
            <a:noAutofit/>
          </a:bodyPr>
          <a:lstStyle/>
          <a:p>
            <a:r>
              <a:rPr lang="en-US" sz="2800" dirty="0" smtClean="0"/>
              <a:t>Amplitude properties:</a:t>
            </a:r>
          </a:p>
          <a:p>
            <a:pPr lvl="1"/>
            <a:r>
              <a:rPr lang="en-US" sz="2400" dirty="0" smtClean="0"/>
              <a:t>Additivity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Homogeneity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/>
              <a:t>Superposition</a:t>
            </a:r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Stability</a:t>
            </a:r>
          </a:p>
          <a:p>
            <a:pPr lvl="1"/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71" y="4665868"/>
            <a:ext cx="4829175" cy="66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1976232"/>
            <a:ext cx="5559576" cy="562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88" y="3831147"/>
            <a:ext cx="7208911" cy="653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2813050" y="2985273"/>
            <a:ext cx="3340100" cy="5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Images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6" y="1504890"/>
            <a:ext cx="2573803" cy="39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Properties of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3810000" cy="2849563"/>
          </a:xfrm>
        </p:spPr>
        <p:txBody>
          <a:bodyPr>
            <a:noAutofit/>
          </a:bodyPr>
          <a:lstStyle/>
          <a:p>
            <a:r>
              <a:rPr lang="en-US" sz="2800" dirty="0" smtClean="0"/>
              <a:t>Amplitude properties:</a:t>
            </a:r>
          </a:p>
          <a:p>
            <a:pPr lvl="1"/>
            <a:r>
              <a:rPr lang="en-US" sz="2400" dirty="0" smtClean="0"/>
              <a:t>Additivity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Homogeneity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Superposition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Stability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err="1" smtClean="0"/>
              <a:t>Invertibility</a:t>
            </a: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2813050" y="2985273"/>
            <a:ext cx="3340100" cy="519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71" y="4665868"/>
            <a:ext cx="4829175" cy="66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458835"/>
            <a:ext cx="3581729" cy="787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1976232"/>
            <a:ext cx="5559576" cy="562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88" y="3831147"/>
            <a:ext cx="7208911" cy="6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Properties of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38100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Spatial properties</a:t>
            </a:r>
          </a:p>
          <a:p>
            <a:pPr lvl="1"/>
            <a:r>
              <a:rPr lang="en-US" sz="2400" dirty="0" smtClean="0"/>
              <a:t>Causality</a:t>
            </a:r>
          </a:p>
          <a:p>
            <a:pPr lvl="1"/>
            <a:endParaRPr lang="en-US" sz="20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Shift invariance:</a:t>
            </a:r>
          </a:p>
          <a:p>
            <a:pPr lvl="2"/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6249170" cy="5842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205" y="3363501"/>
            <a:ext cx="6035204" cy="6922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sx="1000" sy="1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4922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Is the moving average system is shift invariant?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oup 128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1980" y="719928"/>
            <a:ext cx="6440039" cy="85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17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Is the moving average system is shift invariant?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70912"/>
            <a:ext cx="7546078" cy="99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r="26015"/>
          <a:stretch>
            <a:fillRect/>
          </a:stretch>
        </p:blipFill>
        <p:spPr bwMode="auto">
          <a:xfrm>
            <a:off x="457200" y="1981200"/>
            <a:ext cx="2690341" cy="94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l="9057"/>
          <a:stretch/>
        </p:blipFill>
        <p:spPr bwMode="auto">
          <a:xfrm>
            <a:off x="1974096" y="2923953"/>
            <a:ext cx="6265874" cy="107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1" y="4182029"/>
            <a:ext cx="3352800" cy="48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6" cstate="print"/>
          <a:srcRect r="87216"/>
          <a:stretch/>
        </p:blipFill>
        <p:spPr bwMode="auto">
          <a:xfrm>
            <a:off x="1137356" y="2895600"/>
            <a:ext cx="836740" cy="113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42905" y="4029629"/>
            <a:ext cx="1019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Yes!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Is the moving average system is casual?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oup 128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1980" y="719928"/>
            <a:ext cx="6440039" cy="85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14" y="5711826"/>
            <a:ext cx="624917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Systems (filters)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39713" y="2057400"/>
            <a:ext cx="8001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Linear filtering: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 a new image whose pixels are a weighted sum of original pixel values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Use the same set of weights at each point</a:t>
            </a:r>
          </a:p>
          <a:p>
            <a:pPr marL="742950" lvl="1" indent="-285750">
              <a:spcBef>
                <a:spcPct val="20000"/>
              </a:spcBef>
            </a:pPr>
            <a:endParaRPr lang="en-US" sz="800" dirty="0" smtClean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smtClean="0"/>
              <a:t>S</a:t>
            </a:r>
            <a:r>
              <a:rPr lang="en-US" sz="2800" dirty="0" smtClean="0"/>
              <a:t> is a linear system (function) </a:t>
            </a:r>
            <a:r>
              <a:rPr lang="en-US" sz="2800" dirty="0" err="1" smtClean="0"/>
              <a:t>iff</a:t>
            </a:r>
            <a:r>
              <a:rPr lang="en-US" sz="2800" dirty="0" smtClean="0"/>
              <a:t> it </a:t>
            </a:r>
            <a:r>
              <a:rPr lang="en-US" sz="2800" i="1" dirty="0" smtClean="0"/>
              <a:t>S satisfies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4600" y="5334000"/>
            <a:ext cx="3622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superposition property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7" y="1178689"/>
            <a:ext cx="61436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96" y="4616450"/>
            <a:ext cx="635294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2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Is the moving average a linear system?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Is </a:t>
            </a:r>
            <a:r>
              <a:rPr lang="en-US" dirty="0" err="1" smtClean="0"/>
              <a:t>thresholding</a:t>
            </a:r>
            <a:r>
              <a:rPr lang="en-US" dirty="0" smtClean="0"/>
              <a:t> a linear system</a:t>
            </a:r>
            <a:r>
              <a:rPr lang="en-US" dirty="0"/>
              <a:t>?</a:t>
            </a:r>
            <a:endParaRPr lang="en-US" dirty="0" smtClean="0"/>
          </a:p>
          <a:p>
            <a:pPr lvl="1"/>
            <a:r>
              <a:rPr lang="en-US" sz="2000" dirty="0" smtClean="0"/>
              <a:t>f1[</a:t>
            </a:r>
            <a:r>
              <a:rPr lang="en-US" sz="2000" dirty="0" err="1" smtClean="0"/>
              <a:t>n,m</a:t>
            </a:r>
            <a:r>
              <a:rPr lang="en-US" sz="2000" dirty="0" smtClean="0"/>
              <a:t>] + f2[</a:t>
            </a:r>
            <a:r>
              <a:rPr lang="en-US" sz="2000" dirty="0" err="1" smtClean="0"/>
              <a:t>n,m</a:t>
            </a:r>
            <a:r>
              <a:rPr lang="en-US" sz="2000" dirty="0" smtClean="0"/>
              <a:t>] &gt; T</a:t>
            </a:r>
          </a:p>
          <a:p>
            <a:pPr lvl="1"/>
            <a:r>
              <a:rPr lang="en-US" sz="2000" dirty="0" smtClean="0"/>
              <a:t>f1[</a:t>
            </a:r>
            <a:r>
              <a:rPr lang="en-US" sz="2000" dirty="0" err="1" smtClean="0"/>
              <a:t>n,m</a:t>
            </a:r>
            <a:r>
              <a:rPr lang="en-US" sz="2000" dirty="0" smtClean="0"/>
              <a:t>] &lt; T</a:t>
            </a:r>
          </a:p>
          <a:p>
            <a:pPr lvl="1"/>
            <a:r>
              <a:rPr lang="en-US" sz="2000" dirty="0" smtClean="0"/>
              <a:t>f2[</a:t>
            </a:r>
            <a:r>
              <a:rPr lang="en-US" sz="2000" dirty="0" err="1" smtClean="0"/>
              <a:t>n,m</a:t>
            </a:r>
            <a:r>
              <a:rPr lang="en-US" sz="2000" dirty="0" smtClean="0"/>
              <a:t>]&lt;T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Systems (filters)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5257800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No!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7" y="988430"/>
            <a:ext cx="61436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746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impulse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at [0,0].</a:t>
            </a:r>
          </a:p>
          <a:p>
            <a:r>
              <a:rPr lang="en-US" dirty="0" smtClean="0"/>
              <a:t>0 everywhere else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71800"/>
            <a:ext cx="4178300" cy="28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26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478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Impulse response</a:t>
            </a:r>
          </a:p>
          <a:p>
            <a:endParaRPr lang="en-US" sz="3200" b="1" i="1" dirty="0" smtClean="0"/>
          </a:p>
          <a:p>
            <a:endParaRPr lang="en-US" sz="3200" b="1" i="1" dirty="0" smtClean="0"/>
          </a:p>
          <a:p>
            <a:endParaRPr lang="en-US" sz="3200" b="1" i="1" dirty="0" smtClean="0"/>
          </a:p>
          <a:p>
            <a:endParaRPr lang="en-US" sz="3200" b="1" i="1" dirty="0" smtClean="0"/>
          </a:p>
          <a:p>
            <a:endParaRPr lang="en-US" sz="3200" b="1" i="1" dirty="0" smtClean="0"/>
          </a:p>
          <a:p>
            <a:endParaRPr lang="en-US" sz="3200" b="1" i="1" dirty="0" smtClean="0"/>
          </a:p>
          <a:p>
            <a:endParaRPr lang="en-US" sz="3600" i="1" dirty="0" smtClean="0"/>
          </a:p>
          <a:p>
            <a:endParaRPr kumimoji="0" lang="en-US" sz="36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4857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8572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413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648665"/>
            <a:ext cx="5609790" cy="161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630330"/>
            <a:ext cx="5118298" cy="161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294755"/>
            <a:ext cx="3505200" cy="157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6019800" y="4292600"/>
            <a:ext cx="2274888" cy="1803400"/>
            <a:chOff x="3799" y="2064"/>
            <a:chExt cx="1433" cy="1136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 dirty="0"/>
                  <a:t>1</a:t>
                </a: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Box 32"/>
          <p:cNvSpPr txBox="1"/>
          <p:nvPr/>
        </p:nvSpPr>
        <p:spPr>
          <a:xfrm>
            <a:off x="7151688" y="373380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457200" y="1513582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/>
              <a:t>Example</a:t>
            </a:r>
            <a:r>
              <a:rPr lang="en-US" sz="2800" b="1" i="1" dirty="0" smtClean="0"/>
              <a:t>: </a:t>
            </a:r>
            <a:r>
              <a:rPr lang="en-US" sz="3200" dirty="0" smtClean="0"/>
              <a:t>impulse response of the 3 by 3 moving average filter: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51656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Images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6" y="1504890"/>
            <a:ext cx="2573803" cy="3966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84948"/>
            <a:ext cx="3489790" cy="38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Filter example #1: Moving Average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/>
          <a:lstStyle/>
          <a:p>
            <a:r>
              <a:rPr lang="en-US" dirty="0" smtClean="0"/>
              <a:t>2D DS moving average over a 3 × 3 window of neighborhood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392362"/>
            <a:ext cx="5210616" cy="136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763962"/>
            <a:ext cx="4724400" cy="153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6107112" y="2646362"/>
            <a:ext cx="2274888" cy="1803400"/>
            <a:chOff x="3799" y="2064"/>
            <a:chExt cx="1433" cy="1136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 dirty="0"/>
                  <a:t>1</a:t>
                </a:r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0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8" name="Object 381"/>
          <p:cNvGraphicFramePr>
            <a:graphicFrameLocks noChangeAspect="1"/>
          </p:cNvGraphicFramePr>
          <p:nvPr>
            <p:extLst/>
          </p:nvPr>
        </p:nvGraphicFramePr>
        <p:xfrm>
          <a:off x="1828800" y="5186362"/>
          <a:ext cx="612140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8" imgW="2489040" imgH="431640" progId="Equation.3">
                  <p:embed/>
                </p:oleObj>
              </mc:Choice>
              <mc:Fallback>
                <p:oleObj name="Equation" r:id="rId8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186362"/>
                        <a:ext cx="6121400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467600" y="2087562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240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31153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A simple LSI is one that shifts the pixels of an image:</a:t>
            </a:r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10870" r="74707"/>
          <a:stretch>
            <a:fillRect/>
          </a:stretch>
        </p:blipFill>
        <p:spPr bwMode="auto">
          <a:xfrm>
            <a:off x="381000" y="2526553"/>
            <a:ext cx="2057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5293" t="5571"/>
          <a:stretch>
            <a:fillRect/>
          </a:stretch>
        </p:blipFill>
        <p:spPr bwMode="auto">
          <a:xfrm>
            <a:off x="2590800" y="2450353"/>
            <a:ext cx="6076950" cy="12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876800" y="2133600"/>
            <a:ext cx="373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shifting property of the delta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31153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A simple LSI is one that shifts the pixels of an image: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Remember the superposition property:</a:t>
            </a:r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10870" r="74707"/>
          <a:stretch>
            <a:fillRect/>
          </a:stretch>
        </p:blipFill>
        <p:spPr bwMode="auto">
          <a:xfrm>
            <a:off x="381000" y="2526553"/>
            <a:ext cx="2057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5293" t="5571"/>
          <a:stretch>
            <a:fillRect/>
          </a:stretch>
        </p:blipFill>
        <p:spPr bwMode="auto">
          <a:xfrm>
            <a:off x="2590800" y="2450353"/>
            <a:ext cx="6076950" cy="12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876800" y="2133600"/>
            <a:ext cx="373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shifting property of the delta function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14600" y="5334000"/>
            <a:ext cx="3622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superposition property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96" y="4616450"/>
            <a:ext cx="635294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31153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With the superposition property, any LSI system can be represented as a weighted sum of such shifting systems:</a:t>
            </a:r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2603500"/>
            <a:ext cx="5410201" cy="34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1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231153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Rewriting the above summation: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7" y="1789497"/>
            <a:ext cx="7974084" cy="37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231153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We define the filter of a LSI as:</a:t>
            </a:r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14333"/>
            <a:ext cx="4997450" cy="245488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8258"/>
          <a:stretch/>
        </p:blipFill>
        <p:spPr bwMode="auto">
          <a:xfrm>
            <a:off x="3315170" y="4836894"/>
            <a:ext cx="5305425" cy="1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 cstate="print"/>
          <a:srcRect l="18619" t="10870" r="74707"/>
          <a:stretch/>
        </p:blipFill>
        <p:spPr bwMode="auto">
          <a:xfrm>
            <a:off x="2832570" y="5003161"/>
            <a:ext cx="482600" cy="108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4" y="5270473"/>
            <a:ext cx="2486126" cy="3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FBFBF"/>
                </a:solidFill>
              </a:rPr>
              <a:t>Images as functions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Linear systems (filters)</a:t>
            </a:r>
          </a:p>
          <a:p>
            <a:r>
              <a:rPr lang="en-US" dirty="0" smtClean="0"/>
              <a:t>Convolution and correlation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105400"/>
            <a:ext cx="462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</a:t>
            </a:r>
          </a:p>
          <a:p>
            <a:r>
              <a:rPr lang="en-US" dirty="0" smtClean="0"/>
              <a:t>Forsyth and Ponce, Computer Vision, Chapter 7</a:t>
            </a:r>
          </a:p>
        </p:txBody>
      </p:sp>
    </p:spTree>
    <p:extLst>
      <p:ext uri="{BB962C8B-B14F-4D97-AF65-F5344CB8AC3E}">
        <p14:creationId xmlns:p14="http://schemas.microsoft.com/office/powerpoint/2010/main" val="21713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1D 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</a:t>
            </a:r>
            <a:r>
              <a:rPr lang="en-US" sz="2000" smtClean="0"/>
              <a:t>filter </a:t>
            </a:r>
            <a:r>
              <a:rPr lang="en-US" sz="2000" b="1" smtClean="0"/>
              <a:t>h.</a:t>
            </a:r>
            <a:endParaRPr kumimoji="0" lang="en-US" sz="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54247" y="5678654"/>
            <a:ext cx="2895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858650" y="5068657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66800" y="4838866"/>
            <a:ext cx="152400" cy="839788"/>
            <a:chOff x="1066800" y="4838866"/>
            <a:chExt cx="152400" cy="839788"/>
          </a:xfrm>
        </p:grpSpPr>
        <p:sp>
          <p:nvSpPr>
            <p:cNvPr id="37" name="Oval 36"/>
            <p:cNvSpPr/>
            <p:nvPr/>
          </p:nvSpPr>
          <p:spPr>
            <a:xfrm>
              <a:off x="1066800" y="483886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37" idx="4"/>
            </p:cNvCxnSpPr>
            <p:nvPr/>
          </p:nvCxnSpPr>
          <p:spPr>
            <a:xfrm>
              <a:off x="1143000" y="4991266"/>
              <a:ext cx="0" cy="687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697247" y="4307054"/>
            <a:ext cx="1077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</a:t>
            </a:r>
            <a:r>
              <a:rPr lang="en-US" sz="3200" dirty="0" err="1" smtClean="0"/>
              <a:t>k,l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1772652" y="5300497"/>
            <a:ext cx="152400" cy="360158"/>
            <a:chOff x="1772652" y="5300497"/>
            <a:chExt cx="152400" cy="360158"/>
          </a:xfrm>
        </p:grpSpPr>
        <p:sp>
          <p:nvSpPr>
            <p:cNvPr id="39" name="Oval 38"/>
            <p:cNvSpPr/>
            <p:nvPr/>
          </p:nvSpPr>
          <p:spPr>
            <a:xfrm>
              <a:off x="1772652" y="5300497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>
              <a:stCxn id="39" idx="4"/>
            </p:cNvCxnSpPr>
            <p:nvPr/>
          </p:nvCxnSpPr>
          <p:spPr>
            <a:xfrm>
              <a:off x="1848852" y="5452897"/>
              <a:ext cx="0" cy="207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92447" y="5145254"/>
            <a:ext cx="152400" cy="549496"/>
            <a:chOff x="1392447" y="5145254"/>
            <a:chExt cx="152400" cy="549496"/>
          </a:xfrm>
        </p:grpSpPr>
        <p:sp>
          <p:nvSpPr>
            <p:cNvPr id="38" name="Oval 37"/>
            <p:cNvSpPr/>
            <p:nvPr/>
          </p:nvSpPr>
          <p:spPr>
            <a:xfrm>
              <a:off x="1392447" y="5145254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>
              <a:stCxn id="38" idx="4"/>
            </p:cNvCxnSpPr>
            <p:nvPr/>
          </p:nvCxnSpPr>
          <p:spPr>
            <a:xfrm flipH="1">
              <a:off x="1467853" y="5297654"/>
              <a:ext cx="794" cy="397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106838" y="4264606"/>
            <a:ext cx="3657600" cy="1472249"/>
            <a:chOff x="5106838" y="4264606"/>
            <a:chExt cx="3657600" cy="147224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5106838" y="5684405"/>
              <a:ext cx="3657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 flipH="1" flipV="1">
              <a:off x="5411241" y="5074408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173638" y="4264606"/>
              <a:ext cx="849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f[</a:t>
              </a:r>
              <a:r>
                <a:rPr lang="en-US" sz="2800" dirty="0" err="1" smtClean="0"/>
                <a:t>k,l</a:t>
              </a:r>
              <a:r>
                <a:rPr lang="en-US" sz="2800" dirty="0" smtClean="0"/>
                <a:t>]</a:t>
              </a:r>
              <a:endParaRPr lang="en-US" sz="2800" dirty="0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5497145" y="4820867"/>
              <a:ext cx="152400" cy="839788"/>
              <a:chOff x="1066800" y="4838866"/>
              <a:chExt cx="152400" cy="839788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7202532" y="4844507"/>
              <a:ext cx="152400" cy="839788"/>
              <a:chOff x="1066800" y="4838866"/>
              <a:chExt cx="152400" cy="839788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5944244" y="5042213"/>
              <a:ext cx="152400" cy="549496"/>
              <a:chOff x="1392447" y="5145254"/>
              <a:chExt cx="152400" cy="549496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>
              <a:off x="7628586" y="5134854"/>
              <a:ext cx="152400" cy="549496"/>
              <a:chOff x="1392447" y="5145254"/>
              <a:chExt cx="152400" cy="549496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/>
            <p:cNvGrpSpPr/>
            <p:nvPr/>
          </p:nvGrpSpPr>
          <p:grpSpPr>
            <a:xfrm>
              <a:off x="6369503" y="5354842"/>
              <a:ext cx="152400" cy="360158"/>
              <a:chOff x="1772652" y="5300497"/>
              <a:chExt cx="152400" cy="360158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1772652" y="5300497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1848852" y="5452897"/>
                <a:ext cx="0" cy="207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Oval 105"/>
            <p:cNvSpPr/>
            <p:nvPr/>
          </p:nvSpPr>
          <p:spPr>
            <a:xfrm>
              <a:off x="6822411" y="558445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15" y="1715499"/>
            <a:ext cx="343876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1D Discrete </a:t>
            </a:r>
            <a:r>
              <a:rPr lang="en-US" dirty="0" smtClean="0"/>
              <a:t>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filter </a:t>
            </a:r>
            <a:r>
              <a:rPr lang="en-US" sz="2000" b="1" dirty="0" smtClean="0"/>
              <a:t>h.</a:t>
            </a:r>
          </a:p>
          <a:p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US" sz="2000" b="1" i="1" dirty="0" smtClean="0"/>
          </a:p>
          <a:p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US" sz="2000" b="1" i="1" dirty="0" smtClean="0"/>
          </a:p>
          <a:p>
            <a:r>
              <a:rPr lang="en-US" sz="2000" dirty="0" smtClean="0"/>
              <a:t>We first need to calculate h[n-k, m-l]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54247" y="5678654"/>
            <a:ext cx="2895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858650" y="5068657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087647" y="491665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92447" y="514525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773447" y="537385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7" idx="0"/>
          </p:cNvCxnSpPr>
          <p:nvPr/>
        </p:nvCxnSpPr>
        <p:spPr>
          <a:xfrm rot="16200000" flipH="1">
            <a:off x="782847" y="5297654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97247" y="4307054"/>
            <a:ext cx="840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h[k]</a:t>
            </a:r>
            <a:endParaRPr lang="en-US" sz="3200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139906" y="2379392"/>
            <a:ext cx="2895600" cy="1430609"/>
            <a:chOff x="5105400" y="2823291"/>
            <a:chExt cx="2895600" cy="1430609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5105400" y="4244678"/>
              <a:ext cx="2895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5409803" y="3634681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324600" y="348426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943600" y="371127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638800" y="394146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16200000" flipH="1">
              <a:off x="6057900" y="3911000"/>
              <a:ext cx="685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5563394" y="4093072"/>
              <a:ext cx="3032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248400" y="2823291"/>
              <a:ext cx="9653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h[-k]</a:t>
              </a:r>
              <a:endParaRPr lang="en-US" sz="3200" dirty="0"/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>
            <a:off x="5139906" y="5861025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5444309" y="5251028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663906" y="55562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968706" y="53276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349706" y="50990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rot="16200000" flipH="1">
            <a:off x="6587706" y="5708625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121106" y="555622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282906" y="4262413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h[n-k]</a:t>
            </a:r>
            <a:endParaRPr lang="en-US" sz="3200" dirty="0"/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6853612" y="5671319"/>
            <a:ext cx="382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15" y="1715499"/>
            <a:ext cx="343876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filter </a:t>
            </a:r>
            <a:r>
              <a:rPr lang="en-US" sz="2000" b="1" dirty="0" smtClean="0"/>
              <a:t>h.</a:t>
            </a:r>
            <a:endParaRPr kumimoji="0" lang="en-US" sz="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838200" y="3967508"/>
            <a:ext cx="3657600" cy="1472249"/>
            <a:chOff x="5106838" y="4264606"/>
            <a:chExt cx="3657600" cy="147224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5106838" y="5684405"/>
              <a:ext cx="3657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 flipH="1" flipV="1">
              <a:off x="5411241" y="5074408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173638" y="4264606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f[k]</a:t>
              </a:r>
              <a:endParaRPr lang="en-US" sz="28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97145" y="4820867"/>
              <a:ext cx="152400" cy="839788"/>
              <a:chOff x="1066800" y="4838866"/>
              <a:chExt cx="152400" cy="839788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202532" y="4844507"/>
              <a:ext cx="152400" cy="839788"/>
              <a:chOff x="1066800" y="4838866"/>
              <a:chExt cx="152400" cy="83978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5944244" y="5042213"/>
              <a:ext cx="152400" cy="549496"/>
              <a:chOff x="1392447" y="5145254"/>
              <a:chExt cx="152400" cy="5494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628586" y="5134854"/>
              <a:ext cx="152400" cy="549496"/>
              <a:chOff x="1392447" y="5145254"/>
              <a:chExt cx="152400" cy="54949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6369503" y="5354842"/>
              <a:ext cx="152400" cy="360158"/>
              <a:chOff x="1772652" y="5300497"/>
              <a:chExt cx="152400" cy="36015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772652" y="5300497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848852" y="5452897"/>
                <a:ext cx="0" cy="207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6822411" y="558445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762000" y="3351212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066403" y="2741215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905000" y="1752600"/>
            <a:ext cx="1298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h[-2-k]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8100" y="2591265"/>
            <a:ext cx="838200" cy="763588"/>
            <a:chOff x="2286000" y="2589212"/>
            <a:chExt cx="838200" cy="763588"/>
          </a:xfrm>
        </p:grpSpPr>
        <p:sp>
          <p:nvSpPr>
            <p:cNvPr id="84" name="Oval 83"/>
            <p:cNvSpPr/>
            <p:nvPr/>
          </p:nvSpPr>
          <p:spPr>
            <a:xfrm>
              <a:off x="2286000" y="30464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590800" y="28178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971800" y="25892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6200000" flipH="1">
              <a:off x="2209800" y="3198812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2743200" y="3046412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2475706" y="3161506"/>
              <a:ext cx="3825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/>
          <p:cNvCxnSpPr/>
          <p:nvPr/>
        </p:nvCxnSpPr>
        <p:spPr>
          <a:xfrm>
            <a:off x="5104606" y="5414726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5409009" y="4804729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7606" y="3816114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</a:t>
            </a:r>
            <a:r>
              <a:rPr lang="en-US" sz="3200" dirty="0" smtClean="0"/>
              <a:t>[-2]</a:t>
            </a:r>
            <a:endParaRPr lang="en-US" sz="3200" dirty="0"/>
          </a:p>
        </p:txBody>
      </p:sp>
      <p:sp>
        <p:nvSpPr>
          <p:cNvPr id="101" name="Oval 100"/>
          <p:cNvSpPr/>
          <p:nvPr/>
        </p:nvSpPr>
        <p:spPr>
          <a:xfrm>
            <a:off x="5111221" y="533852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Images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6" y="1504890"/>
            <a:ext cx="2573803" cy="3966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84948"/>
            <a:ext cx="3489790" cy="3886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13117"/>
            <a:ext cx="36449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1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filter </a:t>
            </a:r>
            <a:r>
              <a:rPr lang="en-US" sz="2000" b="1" dirty="0" smtClean="0"/>
              <a:t>h.</a:t>
            </a:r>
            <a:endParaRPr kumimoji="0" lang="en-US" sz="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838200" y="3967508"/>
            <a:ext cx="3657600" cy="1472249"/>
            <a:chOff x="5106838" y="4264606"/>
            <a:chExt cx="3657600" cy="147224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5106838" y="5684405"/>
              <a:ext cx="3657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 flipH="1" flipV="1">
              <a:off x="5411241" y="5074408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173638" y="4264606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f[k]</a:t>
              </a:r>
              <a:endParaRPr lang="en-US" sz="28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97145" y="4820867"/>
              <a:ext cx="152400" cy="839788"/>
              <a:chOff x="1066800" y="4838866"/>
              <a:chExt cx="152400" cy="839788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202532" y="4844507"/>
              <a:ext cx="152400" cy="839788"/>
              <a:chOff x="1066800" y="4838866"/>
              <a:chExt cx="152400" cy="83978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5944244" y="5042213"/>
              <a:ext cx="152400" cy="549496"/>
              <a:chOff x="1392447" y="5145254"/>
              <a:chExt cx="152400" cy="5494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628586" y="5134854"/>
              <a:ext cx="152400" cy="549496"/>
              <a:chOff x="1392447" y="5145254"/>
              <a:chExt cx="152400" cy="54949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6369503" y="5354842"/>
              <a:ext cx="152400" cy="360158"/>
              <a:chOff x="1772652" y="5300497"/>
              <a:chExt cx="152400" cy="36015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772652" y="5300497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848852" y="5452897"/>
                <a:ext cx="0" cy="207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6822411" y="558445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762000" y="3351212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066403" y="2741215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905000" y="1752600"/>
            <a:ext cx="1298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h[-1-k]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0" y="2591265"/>
            <a:ext cx="838200" cy="763588"/>
            <a:chOff x="2286000" y="2589212"/>
            <a:chExt cx="838200" cy="763588"/>
          </a:xfrm>
        </p:grpSpPr>
        <p:sp>
          <p:nvSpPr>
            <p:cNvPr id="84" name="Oval 83"/>
            <p:cNvSpPr/>
            <p:nvPr/>
          </p:nvSpPr>
          <p:spPr>
            <a:xfrm>
              <a:off x="2286000" y="30464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590800" y="28178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971800" y="25892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6200000" flipH="1">
              <a:off x="2209800" y="3198812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2743200" y="3046412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2475706" y="3161506"/>
              <a:ext cx="3825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/>
          <p:cNvCxnSpPr/>
          <p:nvPr/>
        </p:nvCxnSpPr>
        <p:spPr>
          <a:xfrm>
            <a:off x="5104606" y="5414726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5409009" y="4804729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7606" y="3816114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</a:t>
            </a:r>
            <a:r>
              <a:rPr lang="en-US" sz="3200" dirty="0" smtClean="0"/>
              <a:t>[-1]</a:t>
            </a:r>
            <a:endParaRPr lang="en-US" sz="3200" dirty="0"/>
          </a:p>
        </p:txBody>
      </p:sp>
      <p:sp>
        <p:nvSpPr>
          <p:cNvPr id="97" name="Oval 96"/>
          <p:cNvSpPr/>
          <p:nvPr/>
        </p:nvSpPr>
        <p:spPr>
          <a:xfrm>
            <a:off x="5576462" y="4038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>
            <a:stCxn id="97" idx="4"/>
          </p:cNvCxnSpPr>
          <p:nvPr/>
        </p:nvCxnSpPr>
        <p:spPr>
          <a:xfrm flipH="1">
            <a:off x="5645626" y="4191000"/>
            <a:ext cx="7036" cy="122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111221" y="533852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filter </a:t>
            </a:r>
            <a:r>
              <a:rPr lang="en-US" sz="2000" b="1" dirty="0" smtClean="0"/>
              <a:t>h.</a:t>
            </a:r>
            <a:endParaRPr kumimoji="0" lang="en-US" sz="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838200" y="3967508"/>
            <a:ext cx="3657600" cy="1472249"/>
            <a:chOff x="5106838" y="4264606"/>
            <a:chExt cx="3657600" cy="147224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5106838" y="5684405"/>
              <a:ext cx="3657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 flipH="1" flipV="1">
              <a:off x="5411241" y="5074408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173638" y="4264606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f[k]</a:t>
              </a:r>
              <a:endParaRPr lang="en-US" sz="28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97145" y="4820867"/>
              <a:ext cx="152400" cy="839788"/>
              <a:chOff x="1066800" y="4838866"/>
              <a:chExt cx="152400" cy="839788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202532" y="4844507"/>
              <a:ext cx="152400" cy="839788"/>
              <a:chOff x="1066800" y="4838866"/>
              <a:chExt cx="152400" cy="83978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5944244" y="5042213"/>
              <a:ext cx="152400" cy="549496"/>
              <a:chOff x="1392447" y="5145254"/>
              <a:chExt cx="152400" cy="5494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628586" y="5134854"/>
              <a:ext cx="152400" cy="549496"/>
              <a:chOff x="1392447" y="5145254"/>
              <a:chExt cx="152400" cy="54949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6369503" y="5354842"/>
              <a:ext cx="152400" cy="360158"/>
              <a:chOff x="1772652" y="5300497"/>
              <a:chExt cx="152400" cy="36015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772652" y="5300497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848852" y="5452897"/>
                <a:ext cx="0" cy="207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6822411" y="558445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762000" y="3351212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066403" y="2741215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905000" y="1752600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h[-k]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914400" y="2591265"/>
            <a:ext cx="838200" cy="763588"/>
            <a:chOff x="2286000" y="2589212"/>
            <a:chExt cx="838200" cy="763588"/>
          </a:xfrm>
        </p:grpSpPr>
        <p:sp>
          <p:nvSpPr>
            <p:cNvPr id="84" name="Oval 83"/>
            <p:cNvSpPr/>
            <p:nvPr/>
          </p:nvSpPr>
          <p:spPr>
            <a:xfrm>
              <a:off x="2286000" y="30464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590800" y="28178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971800" y="25892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6200000" flipH="1">
              <a:off x="2209800" y="3198812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2743200" y="3046412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2475706" y="3161506"/>
              <a:ext cx="3825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/>
          <p:cNvCxnSpPr/>
          <p:nvPr/>
        </p:nvCxnSpPr>
        <p:spPr>
          <a:xfrm>
            <a:off x="5104606" y="5414726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5409009" y="4804729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7606" y="3816114"/>
            <a:ext cx="840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g[0]</a:t>
            </a:r>
            <a:endParaRPr lang="en-US" sz="3200" dirty="0"/>
          </a:p>
        </p:txBody>
      </p:sp>
      <p:sp>
        <p:nvSpPr>
          <p:cNvPr id="97" name="Oval 96"/>
          <p:cNvSpPr/>
          <p:nvPr/>
        </p:nvSpPr>
        <p:spPr>
          <a:xfrm>
            <a:off x="5576462" y="4038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>
            <a:stCxn id="97" idx="4"/>
          </p:cNvCxnSpPr>
          <p:nvPr/>
        </p:nvCxnSpPr>
        <p:spPr>
          <a:xfrm flipH="1">
            <a:off x="5645626" y="4191000"/>
            <a:ext cx="7036" cy="122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111221" y="533852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877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61" idx="4"/>
          </p:cNvCxnSpPr>
          <p:nvPr/>
        </p:nvCxnSpPr>
        <p:spPr>
          <a:xfrm flipH="1">
            <a:off x="6017934" y="3352800"/>
            <a:ext cx="7036" cy="205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5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filter </a:t>
            </a:r>
            <a:r>
              <a:rPr lang="en-US" sz="2000" b="1" dirty="0" smtClean="0"/>
              <a:t>h.</a:t>
            </a:r>
            <a:endParaRPr kumimoji="0" lang="en-US" sz="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838200" y="3967508"/>
            <a:ext cx="3657600" cy="1472249"/>
            <a:chOff x="5106838" y="4264606"/>
            <a:chExt cx="3657600" cy="147224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5106838" y="5684405"/>
              <a:ext cx="3657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 flipH="1" flipV="1">
              <a:off x="5411241" y="5074408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173638" y="4264606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f[k]</a:t>
              </a:r>
              <a:endParaRPr lang="en-US" sz="28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97145" y="4820867"/>
              <a:ext cx="152400" cy="839788"/>
              <a:chOff x="1066800" y="4838866"/>
              <a:chExt cx="152400" cy="839788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202532" y="4844507"/>
              <a:ext cx="152400" cy="839788"/>
              <a:chOff x="1066800" y="4838866"/>
              <a:chExt cx="152400" cy="83978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5944244" y="5042213"/>
              <a:ext cx="152400" cy="549496"/>
              <a:chOff x="1392447" y="5145254"/>
              <a:chExt cx="152400" cy="5494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628586" y="5134854"/>
              <a:ext cx="152400" cy="549496"/>
              <a:chOff x="1392447" y="5145254"/>
              <a:chExt cx="152400" cy="54949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6369503" y="5354842"/>
              <a:ext cx="152400" cy="360158"/>
              <a:chOff x="1772652" y="5300497"/>
              <a:chExt cx="152400" cy="36015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772652" y="5300497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848852" y="5452897"/>
                <a:ext cx="0" cy="207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6822411" y="558445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762000" y="3351212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066403" y="2741215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905000" y="1752600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h[1-k]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1295400" y="2591265"/>
            <a:ext cx="838200" cy="763588"/>
            <a:chOff x="2286000" y="2589212"/>
            <a:chExt cx="838200" cy="763588"/>
          </a:xfrm>
        </p:grpSpPr>
        <p:sp>
          <p:nvSpPr>
            <p:cNvPr id="84" name="Oval 83"/>
            <p:cNvSpPr/>
            <p:nvPr/>
          </p:nvSpPr>
          <p:spPr>
            <a:xfrm>
              <a:off x="2286000" y="30464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590800" y="28178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971800" y="25892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6200000" flipH="1">
              <a:off x="2209800" y="3198812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2743200" y="3046412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2475706" y="3161506"/>
              <a:ext cx="3825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/>
          <p:cNvCxnSpPr/>
          <p:nvPr/>
        </p:nvCxnSpPr>
        <p:spPr>
          <a:xfrm>
            <a:off x="5104606" y="5414726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5409009" y="4804729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7606" y="3816114"/>
            <a:ext cx="840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g[1]</a:t>
            </a:r>
            <a:endParaRPr lang="en-US" sz="3200" dirty="0"/>
          </a:p>
        </p:txBody>
      </p:sp>
      <p:sp>
        <p:nvSpPr>
          <p:cNvPr id="97" name="Oval 96"/>
          <p:cNvSpPr/>
          <p:nvPr/>
        </p:nvSpPr>
        <p:spPr>
          <a:xfrm>
            <a:off x="5576462" y="4038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>
            <a:stCxn id="97" idx="4"/>
          </p:cNvCxnSpPr>
          <p:nvPr/>
        </p:nvCxnSpPr>
        <p:spPr>
          <a:xfrm flipH="1">
            <a:off x="5645626" y="4191000"/>
            <a:ext cx="7036" cy="122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111221" y="533852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877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61" idx="4"/>
          </p:cNvCxnSpPr>
          <p:nvPr/>
        </p:nvCxnSpPr>
        <p:spPr>
          <a:xfrm flipH="1">
            <a:off x="6017934" y="3352800"/>
            <a:ext cx="7036" cy="205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6401657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63" idx="4"/>
          </p:cNvCxnSpPr>
          <p:nvPr/>
        </p:nvCxnSpPr>
        <p:spPr>
          <a:xfrm flipH="1">
            <a:off x="6470821" y="3048000"/>
            <a:ext cx="7036" cy="2371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4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filter </a:t>
            </a:r>
            <a:r>
              <a:rPr lang="en-US" sz="2000" b="1" dirty="0" smtClean="0"/>
              <a:t>h.</a:t>
            </a:r>
            <a:endParaRPr kumimoji="0" lang="en-US" sz="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838200" y="3967508"/>
            <a:ext cx="3657600" cy="1472249"/>
            <a:chOff x="5106838" y="4264606"/>
            <a:chExt cx="3657600" cy="147224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5106838" y="5684405"/>
              <a:ext cx="3657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 flipH="1" flipV="1">
              <a:off x="5411241" y="5074408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173638" y="4264606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f[k]</a:t>
              </a:r>
              <a:endParaRPr lang="en-US" sz="28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97145" y="4820867"/>
              <a:ext cx="152400" cy="839788"/>
              <a:chOff x="1066800" y="4838866"/>
              <a:chExt cx="152400" cy="839788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202532" y="4844507"/>
              <a:ext cx="152400" cy="839788"/>
              <a:chOff x="1066800" y="4838866"/>
              <a:chExt cx="152400" cy="83978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5944244" y="5042213"/>
              <a:ext cx="152400" cy="549496"/>
              <a:chOff x="1392447" y="5145254"/>
              <a:chExt cx="152400" cy="5494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628586" y="5134854"/>
              <a:ext cx="152400" cy="549496"/>
              <a:chOff x="1392447" y="5145254"/>
              <a:chExt cx="152400" cy="54949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6369503" y="5354842"/>
              <a:ext cx="152400" cy="360158"/>
              <a:chOff x="1772652" y="5300497"/>
              <a:chExt cx="152400" cy="36015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772652" y="5300497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848852" y="5452897"/>
                <a:ext cx="0" cy="207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6822411" y="558445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762000" y="3351212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066403" y="2741215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905000" y="1752600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h[2-k]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00200" y="2591265"/>
            <a:ext cx="1066800" cy="763588"/>
            <a:chOff x="2286000" y="2589212"/>
            <a:chExt cx="1066800" cy="763588"/>
          </a:xfrm>
        </p:grpSpPr>
        <p:sp>
          <p:nvSpPr>
            <p:cNvPr id="84" name="Oval 83"/>
            <p:cNvSpPr/>
            <p:nvPr/>
          </p:nvSpPr>
          <p:spPr>
            <a:xfrm>
              <a:off x="2286000" y="30464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743200" y="28178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200400" y="25892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6200000" flipH="1">
              <a:off x="2209800" y="3198812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2971800" y="3046412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2628106" y="3161506"/>
              <a:ext cx="3825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/>
          <p:cNvCxnSpPr/>
          <p:nvPr/>
        </p:nvCxnSpPr>
        <p:spPr>
          <a:xfrm>
            <a:off x="5104606" y="5414726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5409009" y="4804729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7606" y="3816114"/>
            <a:ext cx="840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g[2]</a:t>
            </a:r>
            <a:endParaRPr lang="en-US" sz="3200" dirty="0"/>
          </a:p>
        </p:txBody>
      </p:sp>
      <p:sp>
        <p:nvSpPr>
          <p:cNvPr id="97" name="Oval 96"/>
          <p:cNvSpPr/>
          <p:nvPr/>
        </p:nvSpPr>
        <p:spPr>
          <a:xfrm>
            <a:off x="5576462" y="4038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>
            <a:stCxn id="97" idx="4"/>
          </p:cNvCxnSpPr>
          <p:nvPr/>
        </p:nvCxnSpPr>
        <p:spPr>
          <a:xfrm flipH="1">
            <a:off x="5645626" y="4191000"/>
            <a:ext cx="7036" cy="122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111221" y="533852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877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61" idx="4"/>
          </p:cNvCxnSpPr>
          <p:nvPr/>
        </p:nvCxnSpPr>
        <p:spPr>
          <a:xfrm flipH="1">
            <a:off x="6017934" y="3352800"/>
            <a:ext cx="7036" cy="205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6401657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63" idx="4"/>
          </p:cNvCxnSpPr>
          <p:nvPr/>
        </p:nvCxnSpPr>
        <p:spPr>
          <a:xfrm flipH="1">
            <a:off x="6470821" y="3048000"/>
            <a:ext cx="7036" cy="2371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6874209" y="4572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5" idx="4"/>
          </p:cNvCxnSpPr>
          <p:nvPr/>
        </p:nvCxnSpPr>
        <p:spPr>
          <a:xfrm flipH="1">
            <a:off x="6943373" y="4724400"/>
            <a:ext cx="7036" cy="743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8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We are going to convolve a function </a:t>
            </a:r>
            <a:r>
              <a:rPr lang="en-US" sz="2000" b="1" dirty="0" smtClean="0"/>
              <a:t>f</a:t>
            </a:r>
            <a:r>
              <a:rPr lang="en-US" sz="2000" dirty="0" smtClean="0"/>
              <a:t> with a filter </a:t>
            </a:r>
            <a:r>
              <a:rPr lang="en-US" sz="2000" b="1" dirty="0" smtClean="0"/>
              <a:t>h.</a:t>
            </a:r>
            <a:endParaRPr kumimoji="0" lang="en-US" sz="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838200" y="3967508"/>
            <a:ext cx="3657600" cy="1472249"/>
            <a:chOff x="5106838" y="4264606"/>
            <a:chExt cx="3657600" cy="147224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5106838" y="5684405"/>
              <a:ext cx="365760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 flipH="1" flipV="1">
              <a:off x="5411241" y="5074408"/>
              <a:ext cx="1219200" cy="7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173638" y="4264606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f[k]</a:t>
              </a:r>
              <a:endParaRPr lang="en-US" sz="28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97145" y="4820867"/>
              <a:ext cx="152400" cy="839788"/>
              <a:chOff x="1066800" y="4838866"/>
              <a:chExt cx="152400" cy="839788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202532" y="4844507"/>
              <a:ext cx="152400" cy="839788"/>
              <a:chOff x="1066800" y="4838866"/>
              <a:chExt cx="152400" cy="83978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066800" y="4838866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143000" y="4991266"/>
                <a:ext cx="0" cy="687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5944244" y="5042213"/>
              <a:ext cx="152400" cy="549496"/>
              <a:chOff x="1392447" y="5145254"/>
              <a:chExt cx="152400" cy="5494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628586" y="5134854"/>
              <a:ext cx="152400" cy="549496"/>
              <a:chOff x="1392447" y="5145254"/>
              <a:chExt cx="152400" cy="54949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392447" y="5145254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H="1">
                <a:off x="1467853" y="5297654"/>
                <a:ext cx="794" cy="3970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6369503" y="5354842"/>
              <a:ext cx="152400" cy="360158"/>
              <a:chOff x="1772652" y="5300497"/>
              <a:chExt cx="152400" cy="36015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772652" y="5300497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848852" y="5452897"/>
                <a:ext cx="0" cy="207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6822411" y="558445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762000" y="3351212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066403" y="2741215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905000" y="1752600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h[n-k]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901795" y="2590006"/>
            <a:ext cx="1066800" cy="763588"/>
            <a:chOff x="2286000" y="2589212"/>
            <a:chExt cx="1066800" cy="763588"/>
          </a:xfrm>
        </p:grpSpPr>
        <p:sp>
          <p:nvSpPr>
            <p:cNvPr id="84" name="Oval 83"/>
            <p:cNvSpPr/>
            <p:nvPr/>
          </p:nvSpPr>
          <p:spPr>
            <a:xfrm>
              <a:off x="2286000" y="30464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743200" y="28178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200400" y="25892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6200000" flipH="1">
              <a:off x="2209800" y="3198812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2971800" y="3046412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2628106" y="3161506"/>
              <a:ext cx="3825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/>
          <p:cNvCxnSpPr/>
          <p:nvPr/>
        </p:nvCxnSpPr>
        <p:spPr>
          <a:xfrm>
            <a:off x="5104606" y="5414726"/>
            <a:ext cx="3657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 flipH="1" flipV="1">
            <a:off x="5409009" y="4804729"/>
            <a:ext cx="1219200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7606" y="3816114"/>
            <a:ext cx="84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g[n]</a:t>
            </a:r>
            <a:endParaRPr lang="en-US" sz="3200" dirty="0"/>
          </a:p>
        </p:txBody>
      </p:sp>
      <p:sp>
        <p:nvSpPr>
          <p:cNvPr id="97" name="Oval 96"/>
          <p:cNvSpPr/>
          <p:nvPr/>
        </p:nvSpPr>
        <p:spPr>
          <a:xfrm>
            <a:off x="5576462" y="4038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>
            <a:stCxn id="97" idx="4"/>
          </p:cNvCxnSpPr>
          <p:nvPr/>
        </p:nvCxnSpPr>
        <p:spPr>
          <a:xfrm flipH="1">
            <a:off x="5645626" y="4191000"/>
            <a:ext cx="7036" cy="122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111221" y="533852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877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61" idx="4"/>
          </p:cNvCxnSpPr>
          <p:nvPr/>
        </p:nvCxnSpPr>
        <p:spPr>
          <a:xfrm flipH="1">
            <a:off x="6017934" y="3352800"/>
            <a:ext cx="7036" cy="205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6401657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63" idx="4"/>
          </p:cNvCxnSpPr>
          <p:nvPr/>
        </p:nvCxnSpPr>
        <p:spPr>
          <a:xfrm flipH="1">
            <a:off x="6470821" y="3048000"/>
            <a:ext cx="7036" cy="2371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6874209" y="4572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5" idx="4"/>
          </p:cNvCxnSpPr>
          <p:nvPr/>
        </p:nvCxnSpPr>
        <p:spPr>
          <a:xfrm flipH="1">
            <a:off x="6943373" y="4724400"/>
            <a:ext cx="7036" cy="743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7327735" y="323562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7396899" y="3388029"/>
            <a:ext cx="7036" cy="205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7837874" y="296721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7907038" y="3119613"/>
            <a:ext cx="7036" cy="2371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8241512" y="454740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8310676" y="4699809"/>
            <a:ext cx="7036" cy="743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8648668" y="4876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stCxn id="73" idx="4"/>
          </p:cNvCxnSpPr>
          <p:nvPr/>
        </p:nvCxnSpPr>
        <p:spPr>
          <a:xfrm flipH="1">
            <a:off x="8717832" y="5029200"/>
            <a:ext cx="7036" cy="420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4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Discrete convolution </a:t>
            </a:r>
            <a:r>
              <a:rPr lang="en-US" sz="2400" dirty="0">
                <a:solidFill>
                  <a:prstClr val="black"/>
                </a:solidFill>
              </a:rPr>
              <a:t>(symbol:   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In summary, the steps for discrete convolution are: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Fold h[</a:t>
            </a:r>
            <a:r>
              <a:rPr lang="en-US" sz="2000" dirty="0" err="1" smtClean="0"/>
              <a:t>k,l</a:t>
            </a:r>
            <a:r>
              <a:rPr lang="en-US" sz="2000" dirty="0" smtClean="0"/>
              <a:t>] about origin to form h[−k]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Shift the folded results by n to form h[n − k]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Multiply h[n − k] by f[k]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Sum over all k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Repeat for every </a:t>
            </a:r>
            <a:r>
              <a:rPr lang="en-US" sz="2000" dirty="0"/>
              <a:t>n</a:t>
            </a:r>
            <a:endParaRPr lang="en-US" sz="24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77000" y="601980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7105" r="39408"/>
          <a:stretch/>
        </p:blipFill>
        <p:spPr bwMode="auto">
          <a:xfrm>
            <a:off x="7391400" y="533400"/>
            <a:ext cx="215193" cy="5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00400"/>
            <a:ext cx="363166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2D convolution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2D convolution is very similar to 1D.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main difference is that we now have to iterate over 2 axis instead of 1.</a:t>
            </a:r>
            <a:endParaRPr lang="en-US" sz="2000" dirty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77000" y="601980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258"/>
          <a:stretch/>
        </p:blipFill>
        <p:spPr bwMode="auto">
          <a:xfrm>
            <a:off x="3276600" y="2055230"/>
            <a:ext cx="5305425" cy="1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385593"/>
              </p:ext>
            </p:extLst>
          </p:nvPr>
        </p:nvGraphicFramePr>
        <p:xfrm>
          <a:off x="457200" y="3233579"/>
          <a:ext cx="3556000" cy="280924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76800" y="3794032"/>
            <a:ext cx="37052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Assume we have a filter(h[,]) that is 3x3. and an image (f[,]) that is 7x7.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619" t="10870" r="74707"/>
          <a:stretch/>
        </p:blipFill>
        <p:spPr bwMode="auto">
          <a:xfrm>
            <a:off x="2794000" y="2221497"/>
            <a:ext cx="482600" cy="108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4" y="2488809"/>
            <a:ext cx="2486126" cy="3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2D convolution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2D convolution is very similar to 1D.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main difference is that we now have to iterate over 2 axis instead of 1.</a:t>
            </a:r>
            <a:endParaRPr lang="en-US" sz="2000" dirty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77000" y="601980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258"/>
          <a:stretch/>
        </p:blipFill>
        <p:spPr bwMode="auto">
          <a:xfrm>
            <a:off x="3276600" y="2055230"/>
            <a:ext cx="5305425" cy="1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525224"/>
              </p:ext>
            </p:extLst>
          </p:nvPr>
        </p:nvGraphicFramePr>
        <p:xfrm>
          <a:off x="457200" y="3233579"/>
          <a:ext cx="3556000" cy="280924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76800" y="3794032"/>
            <a:ext cx="37052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Assume we have a filter(h[,]) that is 3x3. and an image (f[,]) that is 7x7.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94000" y="2459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619" t="10870" r="74707"/>
          <a:stretch/>
        </p:blipFill>
        <p:spPr bwMode="auto">
          <a:xfrm>
            <a:off x="2794000" y="2221497"/>
            <a:ext cx="482600" cy="108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4" y="2488809"/>
            <a:ext cx="2486126" cy="3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2D convolution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2D convolution is very similar to 1D.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main difference is that we now have to iterate over 2 axis instead of 1.</a:t>
            </a:r>
            <a:endParaRPr lang="en-US" sz="2000" dirty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77000" y="601980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619" t="10870" r="74707"/>
          <a:stretch/>
        </p:blipFill>
        <p:spPr bwMode="auto">
          <a:xfrm>
            <a:off x="2794000" y="2221497"/>
            <a:ext cx="482600" cy="108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8258"/>
          <a:stretch/>
        </p:blipFill>
        <p:spPr bwMode="auto">
          <a:xfrm>
            <a:off x="3276600" y="2055230"/>
            <a:ext cx="5305425" cy="1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687121"/>
              </p:ext>
            </p:extLst>
          </p:nvPr>
        </p:nvGraphicFramePr>
        <p:xfrm>
          <a:off x="457200" y="3233579"/>
          <a:ext cx="3556000" cy="280924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76800" y="3794032"/>
            <a:ext cx="37052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Assume we have a filter(h[,]) that is 3x3. and an image (f[,]) that is 7x7.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94000" y="2459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4" y="2488809"/>
            <a:ext cx="2486126" cy="3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9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2D convolution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2D convolution is very similar to 1D.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main difference is that we now have to iterate over 2 axis instead of 1.</a:t>
            </a:r>
            <a:endParaRPr lang="en-US" sz="2000" dirty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77000" y="601980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258"/>
          <a:stretch/>
        </p:blipFill>
        <p:spPr bwMode="auto">
          <a:xfrm>
            <a:off x="3276600" y="2055230"/>
            <a:ext cx="5305425" cy="1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64954"/>
              </p:ext>
            </p:extLst>
          </p:nvPr>
        </p:nvGraphicFramePr>
        <p:xfrm>
          <a:off x="457200" y="3233579"/>
          <a:ext cx="3556000" cy="280924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76800" y="3794032"/>
            <a:ext cx="37052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Assume we have a filter(h[,]) that is 3x3. and an image (f[,]) that is 7x7.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94000" y="2459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619" t="10870" r="74707"/>
          <a:stretch/>
        </p:blipFill>
        <p:spPr bwMode="auto">
          <a:xfrm>
            <a:off x="2794000" y="2221497"/>
            <a:ext cx="482600" cy="108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4" y="2488809"/>
            <a:ext cx="2486126" cy="3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image representation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9660"/>
            <a:ext cx="8229600" cy="44870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2049" y="6014503"/>
            <a:ext cx="235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Ulas</a:t>
            </a:r>
            <a:r>
              <a:rPr lang="en-US" dirty="0"/>
              <a:t> </a:t>
            </a:r>
            <a:r>
              <a:rPr lang="en-US" dirty="0" err="1"/>
              <a:t>Bagci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38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2D convolution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2D convolution is very similar to 1D.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main difference is that we now have to iterate over 2 axis instead of 1.</a:t>
            </a:r>
            <a:endParaRPr lang="en-US" sz="2000" dirty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77000" y="601980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258"/>
          <a:stretch/>
        </p:blipFill>
        <p:spPr bwMode="auto">
          <a:xfrm>
            <a:off x="3276600" y="2055230"/>
            <a:ext cx="5305425" cy="1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646013"/>
              </p:ext>
            </p:extLst>
          </p:nvPr>
        </p:nvGraphicFramePr>
        <p:xfrm>
          <a:off x="457200" y="3233579"/>
          <a:ext cx="3556000" cy="280924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76800" y="3794032"/>
            <a:ext cx="37052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Assume we have a filter(h[,]) that is 3x3. and an image (f[,]) that is 7x7.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94000" y="2459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619" t="10870" r="74707"/>
          <a:stretch/>
        </p:blipFill>
        <p:spPr bwMode="auto">
          <a:xfrm>
            <a:off x="2794000" y="2221497"/>
            <a:ext cx="482600" cy="108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4" y="2488809"/>
            <a:ext cx="2486126" cy="3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2D convolution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1430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/>
              <a:t>2D convolution is very similar to 1D.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main difference is that we now have to iterate over 2 axis instead of 1.</a:t>
            </a:r>
            <a:endParaRPr lang="en-US" sz="2000" dirty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258"/>
          <a:stretch/>
        </p:blipFill>
        <p:spPr bwMode="auto">
          <a:xfrm>
            <a:off x="3276600" y="2055230"/>
            <a:ext cx="5305425" cy="1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339698"/>
              </p:ext>
            </p:extLst>
          </p:nvPr>
        </p:nvGraphicFramePr>
        <p:xfrm>
          <a:off x="457200" y="3233579"/>
          <a:ext cx="3556000" cy="280924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76800" y="3794032"/>
            <a:ext cx="37052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Assume we have a filter(h[,]) that is 3x3. and an image (f[,]) that is 7x7.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94000" y="2459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619" t="10870" r="74707"/>
          <a:stretch/>
        </p:blipFill>
        <p:spPr bwMode="auto">
          <a:xfrm>
            <a:off x="2794000" y="2221497"/>
            <a:ext cx="482600" cy="108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4" y="2488809"/>
            <a:ext cx="2486126" cy="3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LSI (linear </a:t>
            </a:r>
            <a:r>
              <a:rPr lang="en-US" i="1" dirty="0" smtClean="0"/>
              <a:t>shift invariant</a:t>
            </a:r>
            <a:r>
              <a:rPr lang="en-US" dirty="0" smtClean="0"/>
              <a:t>)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31153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An LSI system is completely specified by its impulse response.</a:t>
            </a:r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3600" i="1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10870" r="74707"/>
          <a:stretch>
            <a:fillRect/>
          </a:stretch>
        </p:blipFill>
        <p:spPr bwMode="auto">
          <a:xfrm>
            <a:off x="381000" y="2526553"/>
            <a:ext cx="2057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5293" t="5571"/>
          <a:stretch>
            <a:fillRect/>
          </a:stretch>
        </p:blipFill>
        <p:spPr bwMode="auto">
          <a:xfrm>
            <a:off x="2590800" y="2450353"/>
            <a:ext cx="6076950" cy="12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609600" y="3821953"/>
            <a:ext cx="8277225" cy="1447800"/>
            <a:chOff x="609600" y="3821953"/>
            <a:chExt cx="8277225" cy="14478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947939"/>
              <a:ext cx="7820025" cy="132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4806577"/>
              <a:ext cx="2362200" cy="4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17920" y="3821953"/>
              <a:ext cx="1473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superposition</a:t>
              </a:r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876800" y="2133600"/>
            <a:ext cx="373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shifting property of the delta function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335752" y="5116321"/>
            <a:ext cx="3149600" cy="903479"/>
            <a:chOff x="5335752" y="4976621"/>
            <a:chExt cx="3149600" cy="903479"/>
          </a:xfrm>
        </p:grpSpPr>
        <p:sp>
          <p:nvSpPr>
            <p:cNvPr id="14" name="Rectangle 13"/>
            <p:cNvSpPr/>
            <p:nvPr/>
          </p:nvSpPr>
          <p:spPr>
            <a:xfrm>
              <a:off x="5943600" y="4976621"/>
              <a:ext cx="21721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Discrete convolution</a:t>
              </a:r>
              <a:endParaRPr lang="en-US" dirty="0"/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752" y="5410200"/>
              <a:ext cx="31496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3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convolution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5" y="1600200"/>
            <a:ext cx="8644727" cy="337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</a:t>
            </a:r>
            <a:r>
              <a:rPr lang="en-US" sz="1200" smtClean="0"/>
              <a:t>: </a:t>
            </a:r>
            <a:r>
              <a:rPr lang="en-US" sz="1200"/>
              <a:t>S</a:t>
            </a:r>
            <a:r>
              <a:rPr lang="en-US" sz="1200" smtClean="0"/>
              <a:t>ong Ho </a:t>
            </a:r>
            <a:r>
              <a:rPr lang="en-US" sz="1200" dirty="0" err="1" smtClean="0"/>
              <a:t>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91583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convolution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057400"/>
            <a:ext cx="84074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0" t="22838"/>
          <a:stretch/>
        </p:blipFill>
        <p:spPr>
          <a:xfrm>
            <a:off x="6616700" y="3733800"/>
            <a:ext cx="2298700" cy="2606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16700" y="3733800"/>
            <a:ext cx="711398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133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</a:t>
            </a:r>
            <a:r>
              <a:rPr lang="en-US" sz="1200" smtClean="0"/>
              <a:t>: </a:t>
            </a:r>
            <a:r>
              <a:rPr lang="en-US" sz="1200"/>
              <a:t>S</a:t>
            </a:r>
            <a:r>
              <a:rPr lang="en-US" sz="1200" smtClean="0"/>
              <a:t>ong Ho </a:t>
            </a:r>
            <a:r>
              <a:rPr lang="en-US" sz="1200" dirty="0" err="1" smtClean="0"/>
              <a:t>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90622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convolution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133600"/>
            <a:ext cx="8458200" cy="231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0" t="22838"/>
          <a:stretch/>
        </p:blipFill>
        <p:spPr>
          <a:xfrm>
            <a:off x="6616700" y="3733800"/>
            <a:ext cx="2298700" cy="2606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28098" y="3733800"/>
            <a:ext cx="711398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2133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</a:t>
            </a:r>
            <a:r>
              <a:rPr lang="en-US" sz="1200" smtClean="0"/>
              <a:t>: </a:t>
            </a:r>
            <a:r>
              <a:rPr lang="en-US" sz="1200"/>
              <a:t>S</a:t>
            </a:r>
            <a:r>
              <a:rPr lang="en-US" sz="1200" smtClean="0"/>
              <a:t>ong Ho </a:t>
            </a:r>
            <a:r>
              <a:rPr lang="en-US" sz="1200" dirty="0" err="1" smtClean="0"/>
              <a:t>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7501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convolution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133600"/>
            <a:ext cx="8572500" cy="229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0" t="22838"/>
          <a:stretch/>
        </p:blipFill>
        <p:spPr>
          <a:xfrm>
            <a:off x="6616700" y="3733800"/>
            <a:ext cx="2298700" cy="2606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77546" y="3746500"/>
            <a:ext cx="711398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2133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</a:t>
            </a:r>
            <a:r>
              <a:rPr lang="en-US" sz="1200" smtClean="0"/>
              <a:t>: </a:t>
            </a:r>
            <a:r>
              <a:rPr lang="en-US" sz="1200"/>
              <a:t>S</a:t>
            </a:r>
            <a:r>
              <a:rPr lang="en-US" sz="1200" smtClean="0"/>
              <a:t>ong Ho </a:t>
            </a:r>
            <a:r>
              <a:rPr lang="en-US" sz="1200" dirty="0" err="1" smtClean="0"/>
              <a:t>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52811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convolution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95500"/>
            <a:ext cx="8369300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0" t="22838"/>
          <a:stretch/>
        </p:blipFill>
        <p:spPr>
          <a:xfrm>
            <a:off x="6616700" y="3733800"/>
            <a:ext cx="2298700" cy="2606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8844" y="4411662"/>
            <a:ext cx="711398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133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</a:t>
            </a:r>
            <a:r>
              <a:rPr lang="en-US" sz="1200" smtClean="0"/>
              <a:t>: </a:t>
            </a:r>
            <a:r>
              <a:rPr lang="en-US" sz="1200"/>
              <a:t>S</a:t>
            </a:r>
            <a:r>
              <a:rPr lang="en-US" sz="1200" smtClean="0"/>
              <a:t>ong Ho </a:t>
            </a:r>
            <a:r>
              <a:rPr lang="en-US" sz="1200" dirty="0" err="1" smtClean="0"/>
              <a:t>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56825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convolution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082800"/>
            <a:ext cx="8458200" cy="195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0" t="22838"/>
          <a:stretch/>
        </p:blipFill>
        <p:spPr>
          <a:xfrm>
            <a:off x="6616700" y="3733800"/>
            <a:ext cx="2298700" cy="2606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06492" y="4405086"/>
            <a:ext cx="711398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133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</a:t>
            </a:r>
            <a:r>
              <a:rPr lang="en-US" sz="1200" smtClean="0"/>
              <a:t>: </a:t>
            </a:r>
            <a:r>
              <a:rPr lang="en-US" sz="1200"/>
              <a:t>S</a:t>
            </a:r>
            <a:r>
              <a:rPr lang="en-US" sz="1200" smtClean="0"/>
              <a:t>ong Ho </a:t>
            </a:r>
            <a:r>
              <a:rPr lang="en-US" sz="1200" dirty="0" err="1" smtClean="0"/>
              <a:t>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6159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convolution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133600"/>
            <a:ext cx="8509000" cy="185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0" t="22838"/>
          <a:stretch/>
        </p:blipFill>
        <p:spPr>
          <a:xfrm>
            <a:off x="6616700" y="3733800"/>
            <a:ext cx="2298700" cy="2606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77546" y="4401931"/>
            <a:ext cx="711398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21336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139676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</a:t>
            </a:r>
            <a:r>
              <a:rPr lang="en-US" sz="1200" smtClean="0"/>
              <a:t>: </a:t>
            </a:r>
            <a:r>
              <a:rPr lang="en-US" sz="1200"/>
              <a:t>S</a:t>
            </a:r>
            <a:r>
              <a:rPr lang="en-US" sz="1200" smtClean="0"/>
              <a:t>ong Ho </a:t>
            </a:r>
            <a:r>
              <a:rPr lang="en-US" sz="1200" dirty="0" err="1" smtClean="0"/>
              <a:t>Ahn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973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Grayscale image </a:t>
            </a:r>
            <a:r>
              <a:rPr lang="en-US" dirty="0"/>
              <a:t>representation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229600" cy="381444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2049" y="6014503"/>
            <a:ext cx="235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Ulas</a:t>
            </a:r>
            <a:r>
              <a:rPr lang="en-US" dirty="0"/>
              <a:t> </a:t>
            </a:r>
            <a:r>
              <a:rPr lang="en-US" dirty="0" err="1"/>
              <a:t>Bagci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77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Convolution in 2D - examples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90</a:t>
            </a:fld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1</a:t>
              </a: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420879" y="4465637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?</a:t>
            </a: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5486400" y="3124200"/>
            <a:ext cx="623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>
                <a:latin typeface="Times" pitchFamily="18" charset="0"/>
                <a:cs typeface="Arial" charset="0"/>
              </a:rPr>
              <a:t>=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" y="2798762"/>
            <a:ext cx="2238375" cy="1666875"/>
          </a:xfrm>
          <a:prstGeom prst="rect">
            <a:avLst/>
          </a:prstGeom>
        </p:spPr>
      </p:pic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3139349" y="3184394"/>
            <a:ext cx="5693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 smtClean="0">
                <a:latin typeface="Times" pitchFamily="18" charset="0"/>
                <a:cs typeface="Arial" charset="0"/>
              </a:rPr>
              <a:t>*</a:t>
            </a:r>
            <a:endParaRPr lang="en-US" sz="6000" b="1" dirty="0"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Convolution in 2D - examples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91</a:t>
            </a:fld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1</a:t>
              </a: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20879" y="4465637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641546" y="4465637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Filtered </a:t>
            </a:r>
          </a:p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(no change)</a:t>
            </a: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5486400" y="3124200"/>
            <a:ext cx="623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=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" y="2798762"/>
            <a:ext cx="2238375" cy="16668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24" y="2798762"/>
            <a:ext cx="2238375" cy="1666875"/>
          </a:xfrm>
          <a:prstGeom prst="rect">
            <a:avLst/>
          </a:prstGeom>
        </p:spPr>
      </p:pic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3139349" y="3184394"/>
            <a:ext cx="5693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 smtClean="0">
                <a:latin typeface="Times" pitchFamily="18" charset="0"/>
                <a:cs typeface="Arial" charset="0"/>
              </a:rPr>
              <a:t>*</a:t>
            </a:r>
            <a:endParaRPr lang="en-US" sz="6000" b="1" dirty="0"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Convolution in 2D - examples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92</a:t>
            </a:fld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1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20879" y="4465637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?</a:t>
            </a: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5486400" y="3124200"/>
            <a:ext cx="623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=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" y="2798762"/>
            <a:ext cx="2238375" cy="1666875"/>
          </a:xfrm>
          <a:prstGeom prst="rect">
            <a:avLst/>
          </a:prstGeom>
        </p:spPr>
      </p:pic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3139349" y="3184394"/>
            <a:ext cx="5693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 smtClean="0">
                <a:latin typeface="Times" pitchFamily="18" charset="0"/>
                <a:cs typeface="Arial" charset="0"/>
              </a:rPr>
              <a:t>*</a:t>
            </a:r>
            <a:endParaRPr lang="en-US" sz="6000" b="1" dirty="0"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Convolution in 2D - examples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93</a:t>
            </a:fld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1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6765380" y="4465637"/>
            <a:ext cx="13451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Shifted </a:t>
            </a:r>
            <a:r>
              <a:rPr lang="en-US" dirty="0" smtClean="0">
                <a:latin typeface="Times" pitchFamily="18" charset="0"/>
                <a:cs typeface="Arial" charset="0"/>
              </a:rPr>
              <a:t>right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By 1 pixel</a:t>
            </a: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5486400" y="3124200"/>
            <a:ext cx="623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1420879" y="4465637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" y="2798762"/>
            <a:ext cx="2238375" cy="1666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798762"/>
            <a:ext cx="2238375" cy="1666875"/>
          </a:xfrm>
          <a:prstGeom prst="rect">
            <a:avLst/>
          </a:prstGeom>
        </p:spPr>
      </p:pic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3139349" y="3184394"/>
            <a:ext cx="5693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 smtClean="0">
                <a:latin typeface="Times" pitchFamily="18" charset="0"/>
                <a:cs typeface="Arial" charset="0"/>
              </a:rPr>
              <a:t>*</a:t>
            </a:r>
            <a:endParaRPr lang="en-US" sz="6000" b="1" dirty="0"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Convolution in 2D - examples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?</a:t>
            </a: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0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1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2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5776913" y="3124200"/>
            <a:ext cx="6238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1420879" y="4465637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" y="2798762"/>
            <a:ext cx="2238375" cy="1666875"/>
          </a:xfrm>
          <a:prstGeom prst="rect">
            <a:avLst/>
          </a:prstGeom>
        </p:spPr>
      </p:pic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3139349" y="3184394"/>
            <a:ext cx="5693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 smtClean="0">
                <a:latin typeface="Times" pitchFamily="18" charset="0"/>
                <a:cs typeface="Arial" charset="0"/>
              </a:rPr>
              <a:t>*</a:t>
            </a:r>
            <a:endParaRPr lang="en-US" sz="6000" b="1" dirty="0"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Convolution in 2D - examples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95</a:t>
            </a:fld>
            <a:endParaRPr lang="en-US" dirty="0"/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0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634978" y="4465636"/>
            <a:ext cx="1655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Blur (with a</a:t>
            </a:r>
          </a:p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box filter)</a:t>
            </a: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5624513" y="3124200"/>
            <a:ext cx="6238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=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1420879" y="4465637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" y="2798762"/>
            <a:ext cx="2238375" cy="1666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73" y="2798761"/>
            <a:ext cx="2238375" cy="1666875"/>
          </a:xfrm>
          <a:prstGeom prst="rect">
            <a:avLst/>
          </a:prstGeom>
        </p:spPr>
      </p:pic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3139349" y="3184394"/>
            <a:ext cx="5693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 smtClean="0">
                <a:latin typeface="Times" pitchFamily="18" charset="0"/>
                <a:cs typeface="Arial" charset="0"/>
              </a:rPr>
              <a:t>*</a:t>
            </a:r>
            <a:endParaRPr lang="en-US" sz="6000" b="1" dirty="0"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Convolution in 2D - examples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96</a:t>
            </a:fld>
            <a:endParaRPr lang="en-US" dirty="0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876800" y="1981200"/>
            <a:ext cx="1371600" cy="1066800"/>
            <a:chOff x="3799" y="2064"/>
            <a:chExt cx="1433" cy="1136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2895600" y="1981200"/>
            <a:ext cx="1149350" cy="1066800"/>
            <a:chOff x="144" y="144"/>
            <a:chExt cx="1152" cy="1136"/>
          </a:xfrm>
        </p:grpSpPr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3" name="Rectangle 28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2</a:t>
              </a:r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" name="Line 35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2" name="Line 37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5" name="Line 40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4267200" y="19050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-</a:t>
            </a:r>
          </a:p>
        </p:txBody>
      </p:sp>
      <p:sp>
        <p:nvSpPr>
          <p:cNvPr id="48" name="Text Box 43"/>
          <p:cNvSpPr txBox="1">
            <a:spLocks noChangeArrowheads="1"/>
          </p:cNvSpPr>
          <p:nvPr/>
        </p:nvSpPr>
        <p:spPr bwMode="auto">
          <a:xfrm>
            <a:off x="7010400" y="1981200"/>
            <a:ext cx="12017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= ?</a:t>
            </a:r>
          </a:p>
        </p:txBody>
      </p:sp>
      <p:sp>
        <p:nvSpPr>
          <p:cNvPr id="49" name="Text Box 44"/>
          <p:cNvSpPr txBox="1">
            <a:spLocks noChangeArrowheads="1"/>
          </p:cNvSpPr>
          <p:nvPr/>
        </p:nvSpPr>
        <p:spPr bwMode="auto">
          <a:xfrm>
            <a:off x="2895600" y="32766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" pitchFamily="18" charset="0"/>
                <a:cs typeface="Arial" charset="0"/>
              </a:rPr>
              <a:t>(Note that filter sums to 1)</a:t>
            </a:r>
          </a:p>
        </p:txBody>
      </p:sp>
      <p:grpSp>
        <p:nvGrpSpPr>
          <p:cNvPr id="50" name="Group 4"/>
          <p:cNvGrpSpPr>
            <a:grpSpLocks/>
          </p:cNvGrpSpPr>
          <p:nvPr/>
        </p:nvGrpSpPr>
        <p:grpSpPr bwMode="auto">
          <a:xfrm>
            <a:off x="5029200" y="4648200"/>
            <a:ext cx="1371600" cy="1066800"/>
            <a:chOff x="3799" y="2064"/>
            <a:chExt cx="1433" cy="1136"/>
          </a:xfrm>
        </p:grpSpPr>
        <p:grpSp>
          <p:nvGrpSpPr>
            <p:cNvPr id="5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5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5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5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5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5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5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6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6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6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5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0" name="Group 24"/>
          <p:cNvGrpSpPr>
            <a:grpSpLocks/>
          </p:cNvGrpSpPr>
          <p:nvPr/>
        </p:nvGrpSpPr>
        <p:grpSpPr bwMode="auto">
          <a:xfrm>
            <a:off x="3048000" y="4648200"/>
            <a:ext cx="1149350" cy="1066800"/>
            <a:chOff x="144" y="144"/>
            <a:chExt cx="1152" cy="1136"/>
          </a:xfrm>
        </p:grpSpPr>
        <p:sp>
          <p:nvSpPr>
            <p:cNvPr id="71" name="Rectangle 25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72" name="Rectangle 26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73" name="Rectangle 27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74" name="Rectangle 28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75" name="Rectangle 29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1</a:t>
              </a:r>
            </a:p>
          </p:txBody>
        </p:sp>
        <p:sp>
          <p:nvSpPr>
            <p:cNvPr id="76" name="Rectangle 30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77" name="Rectangle 31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79" name="Rectangle 33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80" name="Line 34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81" name="Line 35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82" name="Line 36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83" name="Line 37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84" name="Line 38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85" name="Line 39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86" name="Line 40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87" name="Line 41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88" name="Text Box 42"/>
          <p:cNvSpPr txBox="1">
            <a:spLocks noChangeArrowheads="1"/>
          </p:cNvSpPr>
          <p:nvPr/>
        </p:nvSpPr>
        <p:spPr bwMode="auto">
          <a:xfrm>
            <a:off x="4419600" y="45720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-</a:t>
            </a:r>
          </a:p>
        </p:txBody>
      </p:sp>
      <p:grpSp>
        <p:nvGrpSpPr>
          <p:cNvPr id="89" name="Group 24"/>
          <p:cNvGrpSpPr>
            <a:grpSpLocks/>
          </p:cNvGrpSpPr>
          <p:nvPr/>
        </p:nvGrpSpPr>
        <p:grpSpPr bwMode="auto">
          <a:xfrm>
            <a:off x="1295400" y="4648200"/>
            <a:ext cx="1149350" cy="1066800"/>
            <a:chOff x="144" y="144"/>
            <a:chExt cx="1152" cy="1136"/>
          </a:xfrm>
        </p:grpSpPr>
        <p:sp>
          <p:nvSpPr>
            <p:cNvPr id="90" name="Rectangle 25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1" name="Rectangle 26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2" name="Rectangle 27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3" name="Rectangle 28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1</a:t>
              </a:r>
            </a:p>
          </p:txBody>
        </p:sp>
        <p:sp>
          <p:nvSpPr>
            <p:cNvPr id="95" name="Rectangle 30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6" name="Rectangle 31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7" name="Rectangle 32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8" name="Rectangle 33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99" name="Line 34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0" name="Line 35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1" name="Line 36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" name="Line 37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3" name="Line 38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4" name="Line 39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5" name="Line 40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6" name="Line 41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07" name="Rectangle 106"/>
          <p:cNvSpPr>
            <a:spLocks noChangeArrowheads="1"/>
          </p:cNvSpPr>
          <p:nvPr/>
        </p:nvSpPr>
        <p:spPr bwMode="auto">
          <a:xfrm>
            <a:off x="2590800" y="4953000"/>
            <a:ext cx="358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imes" pitchFamily="18" charset="0"/>
                <a:cs typeface="Arial" charset="0"/>
              </a:rPr>
              <a:t>+</a:t>
            </a:r>
          </a:p>
        </p:txBody>
      </p:sp>
      <p:sp>
        <p:nvSpPr>
          <p:cNvPr id="108" name="Left Brace 107"/>
          <p:cNvSpPr>
            <a:spLocks/>
          </p:cNvSpPr>
          <p:nvPr/>
        </p:nvSpPr>
        <p:spPr bwMode="auto">
          <a:xfrm rot="5400000">
            <a:off x="4495800" y="3124200"/>
            <a:ext cx="381000" cy="2514600"/>
          </a:xfrm>
          <a:prstGeom prst="leftBrace">
            <a:avLst>
              <a:gd name="adj1" fmla="val 8342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3985009" y="3747655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latin typeface="Times" pitchFamily="18" charset="0"/>
                <a:cs typeface="Arial" charset="0"/>
              </a:rPr>
              <a:t>“details of the image”</a:t>
            </a:r>
            <a:endParaRPr lang="en-US" dirty="0">
              <a:latin typeface="Times" pitchFamily="18" charset="0"/>
              <a:cs typeface="Arial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sp>
        <p:nvSpPr>
          <p:cNvPr id="111" name="Text Box 22"/>
          <p:cNvSpPr txBox="1">
            <a:spLocks noChangeArrowheads="1"/>
          </p:cNvSpPr>
          <p:nvPr/>
        </p:nvSpPr>
        <p:spPr bwMode="auto">
          <a:xfrm>
            <a:off x="897472" y="3403912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7" y="1737037"/>
            <a:ext cx="22383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07" grpId="0"/>
      <p:bldP spid="108" grpId="0" animBg="1"/>
      <p:bldP spid="10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76213"/>
            <a:ext cx="7772400" cy="417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does blurring take away?</a:t>
            </a:r>
          </a:p>
        </p:txBody>
      </p:sp>
      <p:pic>
        <p:nvPicPr>
          <p:cNvPr id="8" name="Picture 5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46125"/>
            <a:ext cx="21336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71650" y="2592388"/>
            <a:ext cx="919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Arial" charset="0"/>
                <a:cs typeface="Arial" charset="0"/>
              </a:rPr>
              <a:t>original</a:t>
            </a:r>
          </a:p>
        </p:txBody>
      </p:sp>
      <p:pic>
        <p:nvPicPr>
          <p:cNvPr id="10" name="Picture 8" descr="lenaG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746125"/>
            <a:ext cx="21336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062413" y="2573338"/>
            <a:ext cx="168592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Arial" charset="0"/>
                <a:cs typeface="Arial" charset="0"/>
              </a:rPr>
              <a:t>smoothed (5x5)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71800" y="16240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–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553200" y="746125"/>
            <a:ext cx="2144713" cy="2149475"/>
            <a:chOff x="4128" y="912"/>
            <a:chExt cx="1496" cy="1499"/>
          </a:xfrm>
        </p:grpSpPr>
        <p:pic>
          <p:nvPicPr>
            <p:cNvPr id="14" name="Picture 13" descr="lena_dif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8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5124" y="2177"/>
              <a:ext cx="500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detail</a:t>
              </a:r>
            </a:p>
          </p:txBody>
        </p:sp>
      </p:grp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962650" y="1660525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=</a:t>
            </a: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3946525"/>
            <a:ext cx="2133600" cy="2149475"/>
            <a:chOff x="4128" y="2784"/>
            <a:chExt cx="1488" cy="1499"/>
          </a:xfrm>
        </p:grpSpPr>
        <p:pic>
          <p:nvPicPr>
            <p:cNvPr id="18" name="Picture 18" descr="lena_sharpene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784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752" y="4049"/>
              <a:ext cx="84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sharpened</a:t>
              </a:r>
            </a:p>
          </p:txBody>
        </p:sp>
      </p:grp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943600" y="4860925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685800" y="341312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Let’s add it back:</a:t>
            </a:r>
          </a:p>
        </p:txBody>
      </p: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533400" y="3946525"/>
            <a:ext cx="2157413" cy="2149475"/>
            <a:chOff x="336" y="2784"/>
            <a:chExt cx="1505" cy="1499"/>
          </a:xfrm>
        </p:grpSpPr>
        <p:pic>
          <p:nvPicPr>
            <p:cNvPr id="23" name="Picture 24" descr="len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" y="2784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1200" y="4049"/>
              <a:ext cx="64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original</a:t>
              </a:r>
            </a:p>
          </p:txBody>
        </p:sp>
      </p:grp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3581400" y="3946525"/>
            <a:ext cx="2144713" cy="2149475"/>
            <a:chOff x="2256" y="2784"/>
            <a:chExt cx="1496" cy="1499"/>
          </a:xfrm>
        </p:grpSpPr>
        <p:pic>
          <p:nvPicPr>
            <p:cNvPr id="26" name="Picture 27" descr="lena_dif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6" y="2784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3252" y="4049"/>
              <a:ext cx="500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detail</a:t>
              </a:r>
            </a:p>
          </p:txBody>
        </p:sp>
      </p:grp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2959100" y="4860925"/>
            <a:ext cx="620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+ a</a:t>
            </a:r>
            <a:endParaRPr lang="el-G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Convolution in 2D – </a:t>
            </a:r>
            <a:br>
              <a:rPr lang="en-US" b="1" dirty="0" smtClean="0"/>
            </a:br>
            <a:r>
              <a:rPr lang="en-US" b="1" dirty="0" smtClean="0">
                <a:latin typeface="Arial" charset="0"/>
                <a:cs typeface="Arial" charset="0"/>
              </a:rPr>
              <a:t>Sharpening filter</a:t>
            </a:r>
            <a:br>
              <a:rPr lang="en-US" b="1" dirty="0" smtClean="0">
                <a:latin typeface="Arial" charset="0"/>
                <a:cs typeface="Arial" charset="0"/>
              </a:rPr>
            </a:b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98</a:t>
            </a:fld>
            <a:endParaRPr lang="en-US" dirty="0"/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724400" y="2743200"/>
            <a:ext cx="1371600" cy="1066800"/>
            <a:chOff x="3799" y="2064"/>
            <a:chExt cx="1433" cy="1136"/>
          </a:xfrm>
        </p:grpSpPr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0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2743200" y="2743200"/>
            <a:ext cx="1149350" cy="1066800"/>
            <a:chOff x="144" y="144"/>
            <a:chExt cx="1152" cy="1136"/>
          </a:xfrm>
        </p:grpSpPr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2</a:t>
              </a:r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0</a:t>
              </a:r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4114800" y="26670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-</a:t>
            </a: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304800" y="5177135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cs typeface="Arial" charset="0"/>
              </a:rPr>
              <a:t>Sharpening </a:t>
            </a:r>
            <a:r>
              <a:rPr lang="en-US" sz="2400" b="1" dirty="0" smtClean="0">
                <a:cs typeface="Arial" charset="0"/>
              </a:rPr>
              <a:t>filter: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Accentuates differences with local average</a:t>
            </a:r>
          </a:p>
        </p:txBody>
      </p:sp>
      <p:sp>
        <p:nvSpPr>
          <p:cNvPr id="50" name="Text Box 43"/>
          <p:cNvSpPr txBox="1">
            <a:spLocks noChangeArrowheads="1"/>
          </p:cNvSpPr>
          <p:nvPr/>
        </p:nvSpPr>
        <p:spPr bwMode="auto">
          <a:xfrm>
            <a:off x="6234113" y="2895600"/>
            <a:ext cx="6238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 b="1">
                <a:latin typeface="Times" pitchFamily="18" charset="0"/>
                <a:cs typeface="Arial" charset="0"/>
              </a:rPr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8117488" y="5222740"/>
            <a:ext cx="15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D Lowe</a:t>
            </a:r>
            <a:endParaRPr lang="en-US" sz="1400" dirty="0"/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690154" y="4175327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imes" pitchFamily="18" charset="0"/>
                <a:cs typeface="Arial" charset="0"/>
              </a:rPr>
              <a:t>Original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9" y="2508452"/>
            <a:ext cx="2238375" cy="1666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7" y="2508452"/>
            <a:ext cx="22383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Image support and edge effect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6-Oct-16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66800"/>
            <a:ext cx="8305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A computer will only convolve </a:t>
            </a:r>
            <a:r>
              <a:rPr lang="en-US" sz="3200" b="1" dirty="0" smtClean="0"/>
              <a:t>finite support signals.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/>
              <a:t>  </a:t>
            </a:r>
            <a:r>
              <a:rPr lang="en-US" sz="2800" dirty="0" smtClean="0"/>
              <a:t>That is: images that are zero for </a:t>
            </a:r>
            <a:r>
              <a:rPr lang="en-US" sz="2800" dirty="0" err="1" smtClean="0"/>
              <a:t>n,m</a:t>
            </a:r>
            <a:r>
              <a:rPr lang="en-US" sz="2800" dirty="0" smtClean="0"/>
              <a:t> outside some rectangular region</a:t>
            </a:r>
          </a:p>
          <a:p>
            <a:pPr lvl="1">
              <a:buFont typeface="Arial" pitchFamily="34" charset="0"/>
              <a:buChar char="•"/>
            </a:pPr>
            <a:endParaRPr lang="en-US" sz="800" i="1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numpy’s</a:t>
            </a:r>
            <a:r>
              <a:rPr lang="en-US" sz="2800" dirty="0" smtClean="0"/>
              <a:t> convolution performs 2D DS convolution of finite-support signals.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endParaRPr kumimoji="0" lang="en-US" sz="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343400"/>
            <a:ext cx="1143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4343400"/>
            <a:ext cx="3810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1400" y="4343400"/>
            <a:ext cx="1447800" cy="1752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5715000"/>
            <a:ext cx="124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N1 ×M1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828800" y="4876800"/>
            <a:ext cx="124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N2 ×M2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257800" y="4419600"/>
            <a:ext cx="3802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(N1 + N2 − 1) × (M1 +M2 − 1)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52600" y="434340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*</a:t>
            </a:r>
            <a:endParaRPr lang="en-US" sz="4400" dirty="0"/>
          </a:p>
        </p:txBody>
      </p:sp>
      <p:sp>
        <p:nvSpPr>
          <p:cNvPr id="14" name="Rectangle 13"/>
          <p:cNvSpPr/>
          <p:nvPr/>
        </p:nvSpPr>
        <p:spPr>
          <a:xfrm>
            <a:off x="2971800" y="4183559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=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1400" y="4343400"/>
            <a:ext cx="1066800" cy="12954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.5"/>
  <p:tag name="PICTUREFILESIZE" val="2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j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3.25"/>
  <p:tag name="PICTUREFILESIZE" val="6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heme/theme1.xml><?xml version="1.0" encoding="utf-8"?>
<a:theme xmlns:a="http://schemas.openxmlformats.org/drawingml/2006/main" name="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CS223B_slides_template</Template>
  <TotalTime>12856</TotalTime>
  <Words>4938</Words>
  <Application>Microsoft Macintosh PowerPoint</Application>
  <PresentationFormat>On-screen Show (4:3)</PresentationFormat>
  <Paragraphs>2737</Paragraphs>
  <Slides>113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5" baseType="lpstr">
      <vt:lpstr>Calibri</vt:lpstr>
      <vt:lpstr>Futura Bk BT</vt:lpstr>
      <vt:lpstr>Geneva</vt:lpstr>
      <vt:lpstr>Helvetica</vt:lpstr>
      <vt:lpstr>Mangal</vt:lpstr>
      <vt:lpstr>SimSun</vt:lpstr>
      <vt:lpstr>Times</vt:lpstr>
      <vt:lpstr>Times New Roman</vt:lpstr>
      <vt:lpstr>Wingdings</vt:lpstr>
      <vt:lpstr>Arial</vt:lpstr>
      <vt:lpstr>CS223B_slides_template</vt:lpstr>
      <vt:lpstr>Equation</vt:lpstr>
      <vt:lpstr>Lecture:  Pixels and Filters</vt:lpstr>
      <vt:lpstr>Announcements</vt:lpstr>
      <vt:lpstr>What we will learn today?</vt:lpstr>
      <vt:lpstr>What we will learn today?</vt:lpstr>
      <vt:lpstr>Types of Images</vt:lpstr>
      <vt:lpstr>Types of Images</vt:lpstr>
      <vt:lpstr>Types of Images</vt:lpstr>
      <vt:lpstr>Binary image representation</vt:lpstr>
      <vt:lpstr>Grayscale image representation</vt:lpstr>
      <vt:lpstr>Color Image - one channel</vt:lpstr>
      <vt:lpstr>Color image representation</vt:lpstr>
      <vt:lpstr>Images are sampled</vt:lpstr>
      <vt:lpstr>Errors due Sampling</vt:lpstr>
      <vt:lpstr>Resolution</vt:lpstr>
      <vt:lpstr>Images are Sampled and Quantized</vt:lpstr>
      <vt:lpstr>Images are Sampled and Quantized</vt:lpstr>
      <vt:lpstr>With this loss of information (from sampling and quantization),   Can we still use images for useful tasks?</vt:lpstr>
      <vt:lpstr>What we will learn today?</vt:lpstr>
      <vt:lpstr>Histogram</vt:lpstr>
      <vt:lpstr>Histogram</vt:lpstr>
      <vt:lpstr>Histogram</vt:lpstr>
      <vt:lpstr>Histogram – use case</vt:lpstr>
      <vt:lpstr>Histogram – another use case</vt:lpstr>
      <vt:lpstr>What we will learn today?</vt:lpstr>
      <vt:lpstr>Images as discrete functions</vt:lpstr>
      <vt:lpstr>Images as coordinates</vt:lpstr>
      <vt:lpstr>Images as functions</vt:lpstr>
      <vt:lpstr>Images as functions</vt:lpstr>
      <vt:lpstr>Histograms are a type of image function</vt:lpstr>
      <vt:lpstr>What we will learn today?</vt:lpstr>
      <vt:lpstr>Systems and Filters</vt:lpstr>
      <vt:lpstr>System and Filters</vt:lpstr>
      <vt:lpstr>PowerPoint Presentation</vt:lpstr>
      <vt:lpstr>Images as coordinates</vt:lpstr>
      <vt:lpstr>2D discrete-space systems (filters)</vt:lpstr>
      <vt:lpstr>Filter example #1: Moving Average</vt:lpstr>
      <vt:lpstr>Filter example #1: Moving Average</vt:lpstr>
      <vt:lpstr>Filter example #1: Moving Average</vt:lpstr>
      <vt:lpstr>Filter example #1: Moving Average</vt:lpstr>
      <vt:lpstr>Filter example #1: Moving Average</vt:lpstr>
      <vt:lpstr>Filter example #1: Moving Average</vt:lpstr>
      <vt:lpstr>Filter example #1: Moving Average</vt:lpstr>
      <vt:lpstr>Filter example #1: Moving Average</vt:lpstr>
      <vt:lpstr>Filter example #1: Moving Average</vt:lpstr>
      <vt:lpstr>Filter example #2: Image Segmentation</vt:lpstr>
      <vt:lpstr>Properties of systems</vt:lpstr>
      <vt:lpstr>Properties of systems</vt:lpstr>
      <vt:lpstr>Properties of systems</vt:lpstr>
      <vt:lpstr>Properties of systems</vt:lpstr>
      <vt:lpstr>Properties of systems</vt:lpstr>
      <vt:lpstr>Properties of systems</vt:lpstr>
      <vt:lpstr>Is the moving average system is shift invariant?  </vt:lpstr>
      <vt:lpstr>Is the moving average system is shift invariant? </vt:lpstr>
      <vt:lpstr>Is the moving average system is casual?  </vt:lpstr>
      <vt:lpstr>Linear Systems (filters)</vt:lpstr>
      <vt:lpstr>Linear Systems (filters)</vt:lpstr>
      <vt:lpstr>2D impulse function</vt:lpstr>
      <vt:lpstr>LSI (linear shift invariant) systems</vt:lpstr>
      <vt:lpstr>LSI (linear shift invariant) systems</vt:lpstr>
      <vt:lpstr>Filter example #1: Moving Average</vt:lpstr>
      <vt:lpstr>LSI (linear shift invariant) systems</vt:lpstr>
      <vt:lpstr>LSI (linear shift invariant) systems</vt:lpstr>
      <vt:lpstr>LSI (linear shift invariant) systems</vt:lpstr>
      <vt:lpstr>LSI (linear shift invariant) systems</vt:lpstr>
      <vt:lpstr>LSI (linear shift invariant) systems</vt:lpstr>
      <vt:lpstr>What we will learn today?</vt:lpstr>
      <vt:lpstr>1D Discrete convolution (symbol:     ) </vt:lpstr>
      <vt:lpstr>1D Discrete convolution (symbol:     ) </vt:lpstr>
      <vt:lpstr>Discrete convolution (symbol:     ) </vt:lpstr>
      <vt:lpstr>Discrete convolution (symbol:     ) </vt:lpstr>
      <vt:lpstr>Discrete convolution (symbol:     ) </vt:lpstr>
      <vt:lpstr>Discrete convolution (symbol:     ) </vt:lpstr>
      <vt:lpstr>Discrete convolution (symbol:     ) </vt:lpstr>
      <vt:lpstr>Discrete convolution (symbol:     ) </vt:lpstr>
      <vt:lpstr>Discrete convolution (symbol:     ) </vt:lpstr>
      <vt:lpstr>2D convolution</vt:lpstr>
      <vt:lpstr>2D convolution</vt:lpstr>
      <vt:lpstr>2D convolution</vt:lpstr>
      <vt:lpstr>2D convolution</vt:lpstr>
      <vt:lpstr>2D convolution</vt:lpstr>
      <vt:lpstr>2D convolution</vt:lpstr>
      <vt:lpstr>LSI (linear shift invariant) systems</vt:lpstr>
      <vt:lpstr>2D convolution example</vt:lpstr>
      <vt:lpstr>2D convolution example</vt:lpstr>
      <vt:lpstr>2D convolution example</vt:lpstr>
      <vt:lpstr>2D convolution example</vt:lpstr>
      <vt:lpstr>2D convolution example</vt:lpstr>
      <vt:lpstr>2D convolution example</vt:lpstr>
      <vt:lpstr>2D convolution example</vt:lpstr>
      <vt:lpstr>Convolution in 2D - examples</vt:lpstr>
      <vt:lpstr>Convolution in 2D - examples</vt:lpstr>
      <vt:lpstr>Convolution in 2D - examples</vt:lpstr>
      <vt:lpstr>Convolution in 2D - examples</vt:lpstr>
      <vt:lpstr>Convolution in 2D - examples</vt:lpstr>
      <vt:lpstr>Convolution in 2D - examples</vt:lpstr>
      <vt:lpstr>Convolution in 2D - examples</vt:lpstr>
      <vt:lpstr>PowerPoint Presentation</vt:lpstr>
      <vt:lpstr>Convolution in 2D –  Sharpening filter </vt:lpstr>
      <vt:lpstr>Image support and edge effect</vt:lpstr>
      <vt:lpstr>Image support and edge effect</vt:lpstr>
      <vt:lpstr>PowerPoint Presentation</vt:lpstr>
      <vt:lpstr>What we will learn today?</vt:lpstr>
      <vt:lpstr>(Cross) correlation (symbol:        )  </vt:lpstr>
      <vt:lpstr>(Cross) correlation – example</vt:lpstr>
      <vt:lpstr>(Cross) correlation – example</vt:lpstr>
      <vt:lpstr>(Cross) correlation – example</vt:lpstr>
      <vt:lpstr>PowerPoint Presentation</vt:lpstr>
      <vt:lpstr>PowerPoint Presentation</vt:lpstr>
      <vt:lpstr>PowerPoint Presentation</vt:lpstr>
      <vt:lpstr>properties</vt:lpstr>
      <vt:lpstr>properties</vt:lpstr>
      <vt:lpstr>Convolution vs. (Cross) Correlation</vt:lpstr>
      <vt:lpstr>What we have learned today?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3: Linear Filters</dc:title>
  <dc:creator>feifeili</dc:creator>
  <cp:lastModifiedBy>Ranjay Krishna</cp:lastModifiedBy>
  <cp:revision>120</cp:revision>
  <cp:lastPrinted>2017-10-09T04:13:57Z</cp:lastPrinted>
  <dcterms:created xsi:type="dcterms:W3CDTF">2010-12-31T19:59:46Z</dcterms:created>
  <dcterms:modified xsi:type="dcterms:W3CDTF">2017-12-10T05:08:36Z</dcterms:modified>
</cp:coreProperties>
</file>