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63"/>
  </p:notesMasterIdLst>
  <p:sldIdLst>
    <p:sldId id="257" r:id="rId8"/>
    <p:sldId id="261" r:id="rId9"/>
    <p:sldId id="311" r:id="rId10"/>
    <p:sldId id="312" r:id="rId11"/>
    <p:sldId id="262" r:id="rId12"/>
    <p:sldId id="313" r:id="rId13"/>
    <p:sldId id="263" r:id="rId14"/>
    <p:sldId id="264" r:id="rId15"/>
    <p:sldId id="265" r:id="rId16"/>
    <p:sldId id="266" r:id="rId17"/>
    <p:sldId id="267" r:id="rId18"/>
    <p:sldId id="268" r:id="rId19"/>
    <p:sldId id="314" r:id="rId20"/>
    <p:sldId id="317" r:id="rId21"/>
    <p:sldId id="315" r:id="rId22"/>
    <p:sldId id="316" r:id="rId23"/>
    <p:sldId id="269" r:id="rId24"/>
    <p:sldId id="273" r:id="rId25"/>
    <p:sldId id="274" r:id="rId26"/>
    <p:sldId id="275" r:id="rId27"/>
    <p:sldId id="276" r:id="rId28"/>
    <p:sldId id="277" r:id="rId29"/>
    <p:sldId id="278" r:id="rId30"/>
    <p:sldId id="279" r:id="rId31"/>
    <p:sldId id="280" r:id="rId32"/>
    <p:sldId id="281" r:id="rId33"/>
    <p:sldId id="282" r:id="rId34"/>
    <p:sldId id="323" r:id="rId35"/>
    <p:sldId id="324" r:id="rId36"/>
    <p:sldId id="325" r:id="rId37"/>
    <p:sldId id="283" r:id="rId38"/>
    <p:sldId id="284" r:id="rId39"/>
    <p:sldId id="285" r:id="rId40"/>
    <p:sldId id="286" r:id="rId41"/>
    <p:sldId id="321" r:id="rId42"/>
    <p:sldId id="322" r:id="rId43"/>
    <p:sldId id="287" r:id="rId44"/>
    <p:sldId id="289" r:id="rId45"/>
    <p:sldId id="290" r:id="rId46"/>
    <p:sldId id="291" r:id="rId47"/>
    <p:sldId id="292" r:id="rId48"/>
    <p:sldId id="294" r:id="rId49"/>
    <p:sldId id="295"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72953"/>
  </p:normalViewPr>
  <p:slideViewPr>
    <p:cSldViewPr>
      <p:cViewPr varScale="1">
        <p:scale>
          <a:sx n="76" d="100"/>
          <a:sy n="76" d="100"/>
        </p:scale>
        <p:origin x="168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77E758-48E7-4174-9A92-DF58F8597CFE}" type="datetimeFigureOut">
              <a:rPr lang="en-US" smtClean="0"/>
              <a:t>9/28/17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A4796-B2B6-4C46-847F-070A49BBD36F}" type="slidenum">
              <a:rPr lang="en-US" smtClean="0"/>
              <a:t>‹#›</a:t>
            </a:fld>
            <a:endParaRPr lang="en-US"/>
          </a:p>
        </p:txBody>
      </p:sp>
    </p:spTree>
    <p:extLst>
      <p:ext uri="{BB962C8B-B14F-4D97-AF65-F5344CB8AC3E}">
        <p14:creationId xmlns:p14="http://schemas.microsoft.com/office/powerpoint/2010/main" val="158697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en.wikipedia.org/wiki/Human_visual_system"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DBF3BD5-0385-E742-81CD-94CFE1B1DE6A}" type="slidenum">
              <a:rPr lang="en-US" altLang="en-US" b="0">
                <a:solidFill>
                  <a:srgbClr val="000000"/>
                </a:solidFill>
              </a:rPr>
              <a:pPr eaLnBrk="1" hangingPunct="1"/>
              <a:t>3</a:t>
            </a:fld>
            <a:endParaRPr lang="en-US" altLang="en-US" b="0">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044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5793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inspired how we design for virtual reality and create environments</a:t>
            </a:r>
            <a:r>
              <a:rPr lang="en-US" baseline="0" dirty="0" smtClean="0"/>
              <a:t> enhance our perception of the world. That make us experience something we can’t in our real world.</a:t>
            </a:r>
            <a:endParaRPr lang="en-US" dirty="0"/>
          </a:p>
        </p:txBody>
      </p:sp>
      <p:sp>
        <p:nvSpPr>
          <p:cNvPr id="4" name="Slide Number Placeholder 3"/>
          <p:cNvSpPr>
            <a:spLocks noGrp="1"/>
          </p:cNvSpPr>
          <p:nvPr>
            <p:ph type="sldNum" sz="quarter" idx="10"/>
          </p:nvPr>
        </p:nvSpPr>
        <p:spPr/>
        <p:txBody>
          <a:bodyPr/>
          <a:lstStyle/>
          <a:p>
            <a:fld id="{62AA4796-B2B6-4C46-847F-070A49BBD36F}" type="slidenum">
              <a:rPr lang="en-US" smtClean="0"/>
              <a:t>14</a:t>
            </a:fld>
            <a:endParaRPr lang="en-US"/>
          </a:p>
        </p:txBody>
      </p:sp>
    </p:spTree>
    <p:extLst>
      <p:ext uri="{BB962C8B-B14F-4D97-AF65-F5344CB8AC3E}">
        <p14:creationId xmlns:p14="http://schemas.microsoft.com/office/powerpoint/2010/main" val="1421926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Turrell</a:t>
            </a:r>
            <a:r>
              <a:rPr lang="en-US" dirty="0" smtClean="0"/>
              <a:t>, a Californian</a:t>
            </a:r>
            <a:r>
              <a:rPr lang="en-US" baseline="0" dirty="0" smtClean="0"/>
              <a:t> artist,</a:t>
            </a:r>
            <a:r>
              <a:rPr lang="en-US" dirty="0" smtClean="0"/>
              <a:t> used light</a:t>
            </a:r>
            <a:r>
              <a:rPr lang="en-US" baseline="0" dirty="0" smtClean="0"/>
              <a:t> and color to completely immerse people in a world where there was no depth perception.</a:t>
            </a:r>
            <a:endParaRPr lang="en-US" dirty="0"/>
          </a:p>
        </p:txBody>
      </p:sp>
      <p:sp>
        <p:nvSpPr>
          <p:cNvPr id="4" name="Slide Number Placeholder 3"/>
          <p:cNvSpPr>
            <a:spLocks noGrp="1"/>
          </p:cNvSpPr>
          <p:nvPr>
            <p:ph type="sldNum" sz="quarter" idx="10"/>
          </p:nvPr>
        </p:nvSpPr>
        <p:spPr/>
        <p:txBody>
          <a:bodyPr/>
          <a:lstStyle/>
          <a:p>
            <a:fld id="{62AA4796-B2B6-4C46-847F-070A49BBD36F}" type="slidenum">
              <a:rPr lang="en-US" smtClean="0"/>
              <a:t>15</a:t>
            </a:fld>
            <a:endParaRPr lang="en-US"/>
          </a:p>
        </p:txBody>
      </p:sp>
    </p:spTree>
    <p:extLst>
      <p:ext uri="{BB962C8B-B14F-4D97-AF65-F5344CB8AC3E}">
        <p14:creationId xmlns:p14="http://schemas.microsoft.com/office/powerpoint/2010/main" val="1987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AA4796-B2B6-4C46-847F-070A49BBD36F}" type="slidenum">
              <a:rPr lang="en-US" smtClean="0"/>
              <a:t>20</a:t>
            </a:fld>
            <a:endParaRPr lang="en-US"/>
          </a:p>
        </p:txBody>
      </p:sp>
    </p:spTree>
    <p:extLst>
      <p:ext uri="{BB962C8B-B14F-4D97-AF65-F5344CB8AC3E}">
        <p14:creationId xmlns:p14="http://schemas.microsoft.com/office/powerpoint/2010/main" val="1005225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1A6E95C-691A-446B-A5BD-C89B355B84F9}" type="slidenum">
              <a:rPr lang="en-US">
                <a:solidFill>
                  <a:srgbClr val="000000"/>
                </a:solidFill>
              </a:rPr>
              <a:pPr/>
              <a:t>21</a:t>
            </a:fld>
            <a:endParaRPr lang="en-US">
              <a:solidFill>
                <a:srgbClr val="000000"/>
              </a:solidFill>
            </a:endParaRPr>
          </a:p>
        </p:txBody>
      </p:sp>
      <p:sp>
        <p:nvSpPr>
          <p:cNvPr id="250883" name="Rectangle 2"/>
          <p:cNvSpPr>
            <a:spLocks noGrp="1" noRot="1" noChangeAspect="1" noChangeArrowheads="1" noTextEdit="1"/>
          </p:cNvSpPr>
          <p:nvPr>
            <p:ph type="sldImg"/>
          </p:nvPr>
        </p:nvSpPr>
        <p:spPr bwMode="auto">
          <a:xfrm>
            <a:off x="1139825" y="682625"/>
            <a:ext cx="4549775" cy="3413125"/>
          </a:xfrm>
          <a:noFill/>
          <a:ln>
            <a:solidFill>
              <a:srgbClr val="000000"/>
            </a:solidFill>
            <a:miter lim="800000"/>
            <a:headEnd/>
            <a:tailEnd/>
          </a:ln>
        </p:spPr>
      </p:sp>
      <p:sp>
        <p:nvSpPr>
          <p:cNvPr id="250884"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974110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E41D5FA-859E-42B8-BD4B-19C20789AD8E}" type="slidenum">
              <a:rPr lang="en-US">
                <a:solidFill>
                  <a:srgbClr val="000000"/>
                </a:solidFill>
              </a:rPr>
              <a:pPr/>
              <a:t>22</a:t>
            </a:fld>
            <a:endParaRPr lang="en-US">
              <a:solidFill>
                <a:srgbClr val="000000"/>
              </a:solidFill>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1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251566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2091A9-B129-474E-81C6-3F84FA540B3E}" type="slidenum">
              <a:rPr lang="en-US">
                <a:solidFill>
                  <a:prstClr val="black"/>
                </a:solidFill>
              </a:rPr>
              <a:pPr/>
              <a:t>23</a:t>
            </a:fld>
            <a:endParaRPr lang="en-US">
              <a:solidFill>
                <a:prstClr val="black"/>
              </a:solidFill>
            </a:endParaRPr>
          </a:p>
        </p:txBody>
      </p:sp>
      <p:sp>
        <p:nvSpPr>
          <p:cNvPr id="252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2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835810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79A140B-2FC1-4CA4-AB34-AA02BD6E2CA2}" type="slidenum">
              <a:rPr lang="en-US">
                <a:solidFill>
                  <a:prstClr val="black"/>
                </a:solidFill>
              </a:rPr>
              <a:pPr/>
              <a:t>24</a:t>
            </a:fld>
            <a:endParaRPr lang="en-US">
              <a:solidFill>
                <a:prstClr val="black"/>
              </a:solidFill>
            </a:endParaRPr>
          </a:p>
        </p:txBody>
      </p:sp>
      <p:sp>
        <p:nvSpPr>
          <p:cNvPr id="253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39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569164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098FAB3-0819-42C9-AAD3-EA2B09DE6718}" type="slidenum">
              <a:rPr lang="en-US">
                <a:solidFill>
                  <a:prstClr val="black"/>
                </a:solidFill>
              </a:rPr>
              <a:pPr/>
              <a:t>25</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841910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1DB79C1-C63E-4A18-B212-991AE6768CA8}" type="slidenum">
              <a:rPr lang="en-US">
                <a:solidFill>
                  <a:prstClr val="black"/>
                </a:solidFill>
              </a:rPr>
              <a:pPr/>
              <a:t>26</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017506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1943667-B0A7-44E3-81AD-562ED73EF0DE}" type="slidenum">
              <a:rPr lang="en-US">
                <a:solidFill>
                  <a:prstClr val="black"/>
                </a:solidFill>
              </a:rPr>
              <a:pPr/>
              <a:t>27</a:t>
            </a:fld>
            <a:endParaRPr lang="en-US">
              <a:solidFill>
                <a:prstClr val="black"/>
              </a:solidFill>
            </a:endParaRPr>
          </a:p>
        </p:txBody>
      </p:sp>
      <p:sp>
        <p:nvSpPr>
          <p:cNvPr id="257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702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815615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BD58B6E-EC77-5542-BF3B-EFCACC439976}" type="slidenum">
              <a:rPr lang="en-US" altLang="en-US" b="0"/>
              <a:pPr eaLnBrk="1" hangingPunct="1"/>
              <a:t>4</a:t>
            </a:fld>
            <a:endParaRPr lang="en-US" altLang="en-US" b="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b="0" i="0" kern="1200" dirty="0" smtClean="0">
                <a:solidFill>
                  <a:schemeClr val="tx1"/>
                </a:solidFill>
                <a:effectLst/>
                <a:latin typeface="+mn-lt"/>
                <a:ea typeface="+mn-ea"/>
                <a:cs typeface="+mn-cs"/>
              </a:rPr>
              <a:t>As the full spectrum of visible light travels through a prism, the wavelengths separate into the colors of the rainbow because each color is a different wavelength. Violet has the shortest wavelength, at around 380 nanometers, and red has the longest wavelength, at around 700 nanometers.</a:t>
            </a:r>
          </a:p>
          <a:p>
            <a:pPr eaLnBrk="1" hangingPunct="1"/>
            <a:endParaRPr lang="en-US" altLang="en-US" sz="1200" b="0" i="0" kern="1200" dirty="0" smtClean="0">
              <a:solidFill>
                <a:schemeClr val="tx1"/>
              </a:solidFill>
              <a:effectLst/>
              <a:latin typeface="+mn-lt"/>
              <a:ea typeface="+mn-ea"/>
              <a:cs typeface="+mn-cs"/>
            </a:endParaRPr>
          </a:p>
          <a:p>
            <a:pPr eaLnBrk="1" hangingPunct="1"/>
            <a:r>
              <a:rPr lang="en-US" sz="1200" b="0" i="0" kern="1200" dirty="0" smtClean="0">
                <a:solidFill>
                  <a:schemeClr val="tx1"/>
                </a:solidFill>
                <a:effectLst/>
                <a:latin typeface="+mn-lt"/>
                <a:ea typeface="+mn-ea"/>
                <a:cs typeface="+mn-cs"/>
              </a:rPr>
              <a:t>Sir Isaac Newton, held the </a:t>
            </a:r>
            <a:r>
              <a:rPr lang="en-US" sz="1200" b="1" i="0" kern="1200" dirty="0" smtClean="0">
                <a:solidFill>
                  <a:schemeClr val="tx1"/>
                </a:solidFill>
                <a:effectLst/>
                <a:latin typeface="+mn-lt"/>
                <a:ea typeface="+mn-ea"/>
                <a:cs typeface="+mn-cs"/>
              </a:rPr>
              <a:t>theory</a:t>
            </a:r>
            <a:r>
              <a:rPr lang="en-US" sz="1200" b="0" i="0" kern="1200" dirty="0" smtClean="0">
                <a:solidFill>
                  <a:schemeClr val="tx1"/>
                </a:solidFill>
                <a:effectLst/>
                <a:latin typeface="+mn-lt"/>
                <a:ea typeface="+mn-ea"/>
                <a:cs typeface="+mn-cs"/>
              </a:rPr>
              <a:t> that </a:t>
            </a:r>
            <a:r>
              <a:rPr lang="en-US" sz="1200" b="1" i="0" kern="1200" dirty="0" smtClean="0">
                <a:solidFill>
                  <a:schemeClr val="tx1"/>
                </a:solidFill>
                <a:effectLst/>
                <a:latin typeface="+mn-lt"/>
                <a:ea typeface="+mn-ea"/>
                <a:cs typeface="+mn-cs"/>
              </a:rPr>
              <a:t>light</a:t>
            </a:r>
            <a:r>
              <a:rPr lang="en-US" sz="1200" b="0" i="0" kern="1200" dirty="0" smtClean="0">
                <a:solidFill>
                  <a:schemeClr val="tx1"/>
                </a:solidFill>
                <a:effectLst/>
                <a:latin typeface="+mn-lt"/>
                <a:ea typeface="+mn-ea"/>
                <a:cs typeface="+mn-cs"/>
              </a:rPr>
              <a:t> was made up of tiny particles. In 1678, Dutch physicist, Christiaan Huygens, believed that </a:t>
            </a:r>
            <a:r>
              <a:rPr lang="en-US" sz="1200" b="1" i="0" kern="1200" dirty="0" smtClean="0">
                <a:solidFill>
                  <a:schemeClr val="tx1"/>
                </a:solidFill>
                <a:effectLst/>
                <a:latin typeface="+mn-lt"/>
                <a:ea typeface="+mn-ea"/>
                <a:cs typeface="+mn-cs"/>
              </a:rPr>
              <a:t>light</a:t>
            </a:r>
            <a:r>
              <a:rPr lang="en-US" sz="1200" b="0" i="0" kern="1200" dirty="0" smtClean="0">
                <a:solidFill>
                  <a:schemeClr val="tx1"/>
                </a:solidFill>
                <a:effectLst/>
                <a:latin typeface="+mn-lt"/>
                <a:ea typeface="+mn-ea"/>
                <a:cs typeface="+mn-cs"/>
              </a:rPr>
              <a:t> was made up of </a:t>
            </a:r>
            <a:r>
              <a:rPr lang="en-US" sz="1200" b="1" i="0" kern="1200" dirty="0" smtClean="0">
                <a:solidFill>
                  <a:schemeClr val="tx1"/>
                </a:solidFill>
                <a:effectLst/>
                <a:latin typeface="+mn-lt"/>
                <a:ea typeface="+mn-ea"/>
                <a:cs typeface="+mn-cs"/>
              </a:rPr>
              <a:t>waves</a:t>
            </a:r>
            <a:r>
              <a:rPr lang="en-US" sz="1200" b="0" i="0" kern="1200" dirty="0" smtClean="0">
                <a:solidFill>
                  <a:schemeClr val="tx1"/>
                </a:solidFill>
                <a:effectLst/>
                <a:latin typeface="+mn-lt"/>
                <a:ea typeface="+mn-ea"/>
                <a:cs typeface="+mn-cs"/>
              </a:rPr>
              <a:t> vibrating up and down.</a:t>
            </a:r>
            <a:endParaRPr lang="en-US" altLang="en-US" dirty="0"/>
          </a:p>
        </p:txBody>
      </p:sp>
      <p:sp>
        <p:nvSpPr>
          <p:cNvPr id="10650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83911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68D509A-AF86-6B41-9BEF-74F5DEE4BAFB}" type="slidenum">
              <a:rPr lang="en-US" altLang="en-US" b="0"/>
              <a:pPr eaLnBrk="1" hangingPunct="1"/>
              <a:t>28</a:t>
            </a:fld>
            <a:endParaRPr lang="en-US" altLang="en-US" b="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1366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2042506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D72EAA3-17F9-2240-9082-1AA99C6CE4DB}" type="slidenum">
              <a:rPr lang="en-US" altLang="en-US" b="0"/>
              <a:pPr eaLnBrk="1" hangingPunct="1"/>
              <a:t>29</a:t>
            </a:fld>
            <a:endParaRPr lang="en-US" altLang="en-US" b="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1469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498203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D1B6481-6265-D743-85E3-BEF1965730E6}" type="slidenum">
              <a:rPr lang="en-US" altLang="en-US" b="0"/>
              <a:pPr eaLnBrk="1" hangingPunct="1"/>
              <a:t>30</a:t>
            </a:fld>
            <a:endParaRPr lang="en-US" altLang="en-US" b="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1571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634541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0F71B3C-E3F9-4926-9CCA-229830D00495}" type="slidenum">
              <a:rPr lang="en-US">
                <a:solidFill>
                  <a:prstClr val="black"/>
                </a:solidFill>
              </a:rPr>
              <a:pPr/>
              <a:t>31</a:t>
            </a:fld>
            <a:endParaRPr lang="en-US">
              <a:solidFill>
                <a:prstClr val="black"/>
              </a:solidFill>
            </a:endParaRPr>
          </a:p>
        </p:txBody>
      </p:sp>
      <p:sp>
        <p:nvSpPr>
          <p:cNvPr id="258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805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663875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0FA1B34-4A86-4F9D-BA46-41AB9807EE1C}" type="slidenum">
              <a:rPr lang="en-US">
                <a:solidFill>
                  <a:prstClr val="black"/>
                </a:solidFill>
              </a:rPr>
              <a:pPr/>
              <a:t>32</a:t>
            </a:fld>
            <a:endParaRPr lang="en-US">
              <a:solidFill>
                <a:prstClr val="black"/>
              </a:solidFill>
            </a:endParaRPr>
          </a:p>
        </p:txBody>
      </p:sp>
      <p:sp>
        <p:nvSpPr>
          <p:cNvPr id="259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402344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98B20A7-FDEC-40E7-B12E-28477083DF02}" type="slidenum">
              <a:rPr lang="en-US">
                <a:solidFill>
                  <a:prstClr val="black"/>
                </a:solidFill>
              </a:rPr>
              <a:pPr/>
              <a:t>33</a:t>
            </a:fld>
            <a:endParaRPr lang="en-US">
              <a:solidFill>
                <a:prstClr val="black"/>
              </a:solidFill>
            </a:endParaRPr>
          </a:p>
        </p:txBody>
      </p:sp>
      <p:sp>
        <p:nvSpPr>
          <p:cNvPr id="260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010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565641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B8949E6-1B3D-40FD-AD04-E117DDFC78D2}" type="slidenum">
              <a:rPr lang="en-US">
                <a:solidFill>
                  <a:prstClr val="black"/>
                </a:solidFill>
              </a:rPr>
              <a:pPr/>
              <a:t>34</a:t>
            </a:fld>
            <a:endParaRPr lang="en-US">
              <a:solidFill>
                <a:prstClr val="black"/>
              </a:solidFill>
            </a:endParaRPr>
          </a:p>
        </p:txBody>
      </p:sp>
      <p:sp>
        <p:nvSpPr>
          <p:cNvPr id="261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112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966488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0663141-71A8-A14F-A803-D5AB1951558E}" type="slidenum">
              <a:rPr lang="en-US" altLang="en-US" b="0"/>
              <a:pPr eaLnBrk="1" hangingPunct="1"/>
              <a:t>35</a:t>
            </a:fld>
            <a:endParaRPr lang="en-US" altLang="en-US" b="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1674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88979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D062CD1-E615-414B-AC3C-1AD8CC0EFE95}" type="slidenum">
              <a:rPr lang="en-US" altLang="en-US" b="0"/>
              <a:pPr eaLnBrk="1" hangingPunct="1"/>
              <a:t>36</a:t>
            </a:fld>
            <a:endParaRPr lang="en-US" altLang="en-US" b="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1776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242765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67AC9C3-7C4A-4C18-99C6-774C5626FC58}" type="slidenum">
              <a:rPr lang="en-US">
                <a:solidFill>
                  <a:srgbClr val="000000"/>
                </a:solidFill>
              </a:rPr>
              <a:pPr/>
              <a:t>37</a:t>
            </a:fld>
            <a:endParaRPr lang="en-US">
              <a:solidFill>
                <a:srgbClr val="000000"/>
              </a:solidFill>
            </a:endParaRPr>
          </a:p>
        </p:txBody>
      </p:sp>
      <p:sp>
        <p:nvSpPr>
          <p:cNvPr id="262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21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4" charset="0"/>
                <a:cs typeface="Arial" pitchFamily="34" charset="0"/>
              </a:rPr>
              <a:t>Linear matching: suppose A = u1 P1 + u2 P2 + u3 P3 and B = v1 P1 + v2 P2 + v3 P3. Then A+B = (u1+v1)P1 + (u2+v2)P2 + (u3+v3)P3.</a:t>
            </a:r>
          </a:p>
          <a:p>
            <a:pPr>
              <a:spcBef>
                <a:spcPct val="0"/>
              </a:spcBef>
            </a:pPr>
            <a:r>
              <a:rPr lang="en-US" smtClean="0">
                <a:latin typeface="Arial" pitchFamily="34" charset="0"/>
                <a:cs typeface="Arial" pitchFamily="34" charset="0"/>
              </a:rPr>
              <a:t>Also, suppose A = u1 P1 + u2 P2 + u3 P3. Then kA = (k u1) P1 + (k u2) P2 + (k u3) P3. </a:t>
            </a:r>
          </a:p>
        </p:txBody>
      </p:sp>
    </p:spTree>
    <p:extLst>
      <p:ext uri="{BB962C8B-B14F-4D97-AF65-F5344CB8AC3E}">
        <p14:creationId xmlns:p14="http://schemas.microsoft.com/office/powerpoint/2010/main" val="100596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D70C2B7B-8A0B-4F3D-A2A2-DCC0022A9389}" type="slidenum">
              <a:rPr lang="en-US" sz="1200">
                <a:solidFill>
                  <a:prstClr val="black"/>
                </a:solidFill>
                <a:cs typeface="Arial" pitchFamily="34" charset="0"/>
              </a:rPr>
              <a:pPr algn="r" fontAlgn="base">
                <a:spcBef>
                  <a:spcPct val="0"/>
                </a:spcBef>
                <a:spcAft>
                  <a:spcPct val="0"/>
                </a:spcAft>
              </a:pPr>
              <a:t>5</a:t>
            </a:fld>
            <a:endParaRPr lang="en-US" sz="1200">
              <a:solidFill>
                <a:prstClr val="black"/>
              </a:solidFill>
              <a:cs typeface="Arial" pitchFamily="34" charset="0"/>
            </a:endParaRPr>
          </a:p>
        </p:txBody>
      </p:sp>
      <p:sp>
        <p:nvSpPr>
          <p:cNvPr id="244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7315" name="Rectangle 3"/>
          <p:cNvSpPr>
            <a:spLocks noGrp="1" noChangeArrowheads="1"/>
          </p:cNvSpPr>
          <p:nvPr>
            <p:ph type="body" idx="1"/>
          </p:nvPr>
        </p:nvSpPr>
        <p:spPr/>
        <p:txBody>
          <a:bodyPr/>
          <a:lstStyle/>
          <a:p>
            <a:pPr fontAlgn="auto">
              <a:spcBef>
                <a:spcPct val="0"/>
              </a:spcBef>
              <a:spcAft>
                <a:spcPts val="0"/>
              </a:spcAft>
              <a:defRPr/>
            </a:pPr>
            <a:r>
              <a:rPr lang="en-US" dirty="0" smtClean="0">
                <a:sym typeface="Symbol" pitchFamily="64" charset="2"/>
              </a:rPr>
              <a:t>  </a:t>
            </a:r>
            <a:r>
              <a:rPr lang="en-US" dirty="0" smtClean="0">
                <a:solidFill>
                  <a:schemeClr val="tx2"/>
                </a:solidFill>
                <a:effectLst>
                  <a:outerShdw blurRad="38100" dist="38100" dir="2700000" algn="tl">
                    <a:srgbClr val="C0C0C0"/>
                  </a:outerShdw>
                </a:effectLst>
                <a:sym typeface="Symbol" pitchFamily="64" charset="2"/>
              </a:rPr>
              <a:t>At least 3 spectral bands required (e.g. R,G,B)</a:t>
            </a:r>
            <a:r>
              <a:rPr lang="en-US" dirty="0" smtClean="0">
                <a:sym typeface="Symbol" pitchFamily="64" charset="2"/>
              </a:rPr>
              <a:t> </a:t>
            </a:r>
          </a:p>
        </p:txBody>
      </p:sp>
    </p:spTree>
    <p:extLst>
      <p:ext uri="{BB962C8B-B14F-4D97-AF65-F5344CB8AC3E}">
        <p14:creationId xmlns:p14="http://schemas.microsoft.com/office/powerpoint/2010/main" val="2135391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4295245-6199-4614-8EFB-563C28892180}" type="slidenum">
              <a:rPr lang="en-US">
                <a:solidFill>
                  <a:srgbClr val="000000"/>
                </a:solidFill>
              </a:rPr>
              <a:pPr/>
              <a:t>39</a:t>
            </a:fld>
            <a:endParaRPr lang="en-US">
              <a:solidFill>
                <a:srgbClr val="000000"/>
              </a:solidFill>
            </a:endParaRPr>
          </a:p>
        </p:txBody>
      </p:sp>
      <p:sp>
        <p:nvSpPr>
          <p:cNvPr id="264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41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91593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874E864-0F29-472F-B0F3-A64D6F82B401}" type="slidenum">
              <a:rPr lang="en-US">
                <a:solidFill>
                  <a:srgbClr val="000000"/>
                </a:solidFill>
              </a:rPr>
              <a:pPr/>
              <a:t>40</a:t>
            </a:fld>
            <a:endParaRPr lang="en-US">
              <a:solidFill>
                <a:srgbClr val="000000"/>
              </a:solidFill>
            </a:endParaRPr>
          </a:p>
        </p:txBody>
      </p:sp>
      <p:sp>
        <p:nvSpPr>
          <p:cNvPr id="265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5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809915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2959686-2B70-4F0C-83E5-FA9EB633B24F}" type="slidenum">
              <a:rPr lang="en-US">
                <a:solidFill>
                  <a:srgbClr val="000000"/>
                </a:solidFill>
              </a:rPr>
              <a:pPr/>
              <a:t>41</a:t>
            </a:fld>
            <a:endParaRPr lang="en-US">
              <a:solidFill>
                <a:srgbClr val="000000"/>
              </a:solidFill>
            </a:endParaRPr>
          </a:p>
        </p:txBody>
      </p:sp>
      <p:sp>
        <p:nvSpPr>
          <p:cNvPr id="266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4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40368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B62343E-6FB1-4A51-90AF-848FC92799A9}" type="slidenum">
              <a:rPr lang="en-US">
                <a:solidFill>
                  <a:srgbClr val="000000"/>
                </a:solidFill>
              </a:rPr>
              <a:pPr/>
              <a:t>42</a:t>
            </a:fld>
            <a:endParaRPr lang="en-US">
              <a:solidFill>
                <a:srgbClr val="000000"/>
              </a:solidFill>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8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244146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2B785F9-D639-477D-996E-85217F7D638A}" type="slidenum">
              <a:rPr lang="en-US">
                <a:solidFill>
                  <a:srgbClr val="000000"/>
                </a:solidFill>
              </a:rPr>
              <a:pPr/>
              <a:t>43</a:t>
            </a:fld>
            <a:endParaRPr lang="en-US">
              <a:solidFill>
                <a:srgbClr val="000000"/>
              </a:solidFill>
            </a:endParaRPr>
          </a:p>
        </p:txBody>
      </p:sp>
      <p:sp>
        <p:nvSpPr>
          <p:cNvPr id="269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9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32817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B0A22F-A94A-40C5-9CB8-AB3193471346}" type="slidenum">
              <a:rPr lang="en-US">
                <a:solidFill>
                  <a:srgbClr val="000000"/>
                </a:solidFill>
              </a:rPr>
              <a:pPr/>
              <a:t>45</a:t>
            </a:fld>
            <a:endParaRPr lang="en-US">
              <a:solidFill>
                <a:srgbClr val="000000"/>
              </a:solidFill>
            </a:endParaRPr>
          </a:p>
        </p:txBody>
      </p:sp>
      <p:sp>
        <p:nvSpPr>
          <p:cNvPr id="271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136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sz="1200" b="0" i="0" kern="1200" dirty="0" smtClean="0">
                <a:solidFill>
                  <a:schemeClr val="tx1"/>
                </a:solidFill>
                <a:effectLst/>
                <a:latin typeface="+mn-lt"/>
                <a:ea typeface="+mn-ea"/>
                <a:cs typeface="+mn-cs"/>
              </a:rPr>
              <a:t>White balance (WB) is the process of removing unrealistic color casts, so that objects which appear white in person are rendered white in your photo.</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1211808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34B64AB-42AF-4579-A8F9-E8C83B5CDA5B}" type="slidenum">
              <a:rPr lang="en-US">
                <a:solidFill>
                  <a:srgbClr val="000000"/>
                </a:solidFill>
              </a:rPr>
              <a:pPr/>
              <a:t>46</a:t>
            </a:fld>
            <a:endParaRPr lang="en-US">
              <a:solidFill>
                <a:srgbClr val="000000"/>
              </a:solidFill>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23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23794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8E31641-2D54-4F30-8608-FCA3536D6B65}" type="slidenum">
              <a:rPr lang="en-US">
                <a:solidFill>
                  <a:srgbClr val="000000"/>
                </a:solidFill>
              </a:rPr>
              <a:pPr/>
              <a:t>47</a:t>
            </a:fld>
            <a:endParaRPr lang="en-US">
              <a:solidFill>
                <a:srgbClr val="000000"/>
              </a:solidFill>
            </a:endParaRPr>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34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von </a:t>
            </a:r>
            <a:r>
              <a:rPr lang="en-US" sz="1200" b="1" i="0" kern="1200" dirty="0" err="1" smtClean="0">
                <a:solidFill>
                  <a:schemeClr val="tx1"/>
                </a:solidFill>
                <a:effectLst/>
                <a:latin typeface="+mn-lt"/>
                <a:ea typeface="+mn-ea"/>
                <a:cs typeface="+mn-cs"/>
              </a:rPr>
              <a:t>Kries</a:t>
            </a:r>
            <a:r>
              <a:rPr lang="en-US" sz="1200" b="1" i="0" kern="1200" dirty="0" smtClean="0">
                <a:solidFill>
                  <a:schemeClr val="tx1"/>
                </a:solidFill>
                <a:effectLst/>
                <a:latin typeface="+mn-lt"/>
                <a:ea typeface="+mn-ea"/>
                <a:cs typeface="+mn-cs"/>
              </a:rPr>
              <a:t> coefficient law</a:t>
            </a:r>
            <a:r>
              <a:rPr lang="en-US" sz="1200" b="0" i="0" kern="1200" dirty="0" smtClean="0">
                <a:solidFill>
                  <a:schemeClr val="tx1"/>
                </a:solidFill>
                <a:effectLst/>
                <a:latin typeface="+mn-lt"/>
                <a:ea typeface="+mn-ea"/>
                <a:cs typeface="+mn-cs"/>
              </a:rPr>
              <a:t> in color adaptation describes the relationship between the illuminant and the </a:t>
            </a:r>
            <a:r>
              <a:rPr lang="en-US" sz="1200" b="0" i="0" u="none" strike="noStrike" kern="1200" dirty="0" smtClean="0">
                <a:solidFill>
                  <a:schemeClr val="tx1"/>
                </a:solidFill>
                <a:effectLst/>
                <a:latin typeface="+mn-lt"/>
                <a:ea typeface="+mn-ea"/>
                <a:cs typeface="+mn-cs"/>
                <a:hlinkClick r:id="rId3" tooltip="Human visual system"/>
              </a:rPr>
              <a:t>human visual system</a:t>
            </a:r>
            <a:r>
              <a:rPr lang="en-US" sz="1200" b="0" i="0" kern="1200" dirty="0" smtClean="0">
                <a:solidFill>
                  <a:schemeClr val="tx1"/>
                </a:solidFill>
                <a:effectLst/>
                <a:latin typeface="+mn-lt"/>
                <a:ea typeface="+mn-ea"/>
                <a:cs typeface="+mn-cs"/>
              </a:rPr>
              <a:t> sensitivity.</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1924180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EBCD7EC-0691-4FE1-B7B8-050EC34E13D2}" type="slidenum">
              <a:rPr lang="en-US">
                <a:solidFill>
                  <a:srgbClr val="000000"/>
                </a:solidFill>
              </a:rPr>
              <a:pPr/>
              <a:t>48</a:t>
            </a:fld>
            <a:endParaRPr lang="en-US">
              <a:solidFill>
                <a:srgbClr val="000000"/>
              </a:solidFill>
            </a:endParaRPr>
          </a:p>
        </p:txBody>
      </p:sp>
      <p:sp>
        <p:nvSpPr>
          <p:cNvPr id="274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44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746263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AB78776-DF2F-4D3B-B0B1-143892514B24}" type="slidenum">
              <a:rPr lang="en-US">
                <a:solidFill>
                  <a:srgbClr val="000000"/>
                </a:solidFill>
              </a:rPr>
              <a:pPr/>
              <a:t>49</a:t>
            </a:fld>
            <a:endParaRPr lang="en-US">
              <a:solidFill>
                <a:srgbClr val="000000"/>
              </a:solidFill>
            </a:endParaRPr>
          </a:p>
        </p:txBody>
      </p:sp>
      <p:sp>
        <p:nvSpPr>
          <p:cNvPr id="275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54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14912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Sun is the dominant source for visible-light waves our eyes receive. The outer-most layer of the Sun's atmosphere, the corona, can be seen in visible light. But it is so faint it cannot not be seen except during a total solar eclipse because the bright photosphere overwhelms it. The tapered patterns—coronal streamers—around the Sun are formed by the outward flow of plasma that is shaped by magnetic field lines extending millions of miles into space.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objects grow hotter, they radiate energy dominated by shorter wavelengths, changing color before our eyes. A flame on a blow torch shifts from reddish to bluish in color as it is adjusted to burn hotter. In the same way, the color of stars tells scientists about their temperature.</a:t>
            </a:r>
            <a:endParaRPr lang="en-US" dirty="0"/>
          </a:p>
        </p:txBody>
      </p:sp>
      <p:sp>
        <p:nvSpPr>
          <p:cNvPr id="4" name="Slide Number Placeholder 3"/>
          <p:cNvSpPr>
            <a:spLocks noGrp="1"/>
          </p:cNvSpPr>
          <p:nvPr>
            <p:ph type="sldNum" sz="quarter" idx="10"/>
          </p:nvPr>
        </p:nvSpPr>
        <p:spPr/>
        <p:txBody>
          <a:bodyPr/>
          <a:lstStyle/>
          <a:p>
            <a:fld id="{62AA4796-B2B6-4C46-847F-070A49BBD36F}" type="slidenum">
              <a:rPr lang="en-US" smtClean="0"/>
              <a:t>6</a:t>
            </a:fld>
            <a:endParaRPr lang="en-US"/>
          </a:p>
        </p:txBody>
      </p:sp>
    </p:spTree>
    <p:extLst>
      <p:ext uri="{BB962C8B-B14F-4D97-AF65-F5344CB8AC3E}">
        <p14:creationId xmlns:p14="http://schemas.microsoft.com/office/powerpoint/2010/main" val="1943840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263AAF-500D-4D59-A1A4-91512A2B5D3C}" type="slidenum">
              <a:rPr lang="en-US">
                <a:solidFill>
                  <a:srgbClr val="000000"/>
                </a:solidFill>
              </a:rPr>
              <a:pPr/>
              <a:t>50</a:t>
            </a:fld>
            <a:endParaRPr lang="en-US">
              <a:solidFill>
                <a:srgbClr val="000000"/>
              </a:solidFill>
            </a:endParaRPr>
          </a:p>
        </p:txBody>
      </p:sp>
      <p:sp>
        <p:nvSpPr>
          <p:cNvPr id="276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953839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261A506-1637-464B-8784-B11A4EF1B043}" type="slidenum">
              <a:rPr lang="en-US">
                <a:solidFill>
                  <a:srgbClr val="000000"/>
                </a:solidFill>
              </a:rPr>
              <a:pPr/>
              <a:t>51</a:t>
            </a:fld>
            <a:endParaRPr lang="en-US">
              <a:solidFill>
                <a:srgbClr val="000000"/>
              </a:solidFill>
            </a:endParaRPr>
          </a:p>
        </p:txBody>
      </p:sp>
      <p:sp>
        <p:nvSpPr>
          <p:cNvPr id="277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7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219118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057058A-D421-4026-A513-DE797DAAB846}" type="slidenum">
              <a:rPr lang="en-US">
                <a:solidFill>
                  <a:srgbClr val="000000"/>
                </a:solidFill>
              </a:rPr>
              <a:pPr/>
              <a:t>52</a:t>
            </a:fld>
            <a:endParaRPr lang="en-US">
              <a:solidFill>
                <a:srgbClr val="000000"/>
              </a:solidFill>
            </a:endParaRPr>
          </a:p>
        </p:txBody>
      </p:sp>
      <p:sp>
        <p:nvSpPr>
          <p:cNvPr id="278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8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945036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D6AC8A9-972C-4B81-B3D5-712715844FAA}" type="slidenum">
              <a:rPr lang="en-US">
                <a:solidFill>
                  <a:srgbClr val="000000"/>
                </a:solidFill>
              </a:rPr>
              <a:pPr/>
              <a:t>53</a:t>
            </a:fld>
            <a:endParaRPr lang="en-US">
              <a:solidFill>
                <a:srgbClr val="000000"/>
              </a:solidFill>
            </a:endParaRPr>
          </a:p>
        </p:txBody>
      </p:sp>
      <p:sp>
        <p:nvSpPr>
          <p:cNvPr id="279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9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237675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C5C5549-CA0E-4F41-974F-166298984FD6}" type="slidenum">
              <a:rPr lang="en-US">
                <a:solidFill>
                  <a:srgbClr val="000000"/>
                </a:solidFill>
              </a:rPr>
              <a:pPr/>
              <a:t>54</a:t>
            </a:fld>
            <a:endParaRPr lang="en-US">
              <a:solidFill>
                <a:srgbClr val="000000"/>
              </a:solidFill>
            </a:endParaRPr>
          </a:p>
        </p:txBody>
      </p:sp>
      <p:sp>
        <p:nvSpPr>
          <p:cNvPr id="280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0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078313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EB8B18-2335-4541-8C37-8F8D99E7F665}" type="slidenum">
              <a:rPr lang="en-US">
                <a:solidFill>
                  <a:srgbClr val="000000"/>
                </a:solidFill>
              </a:rPr>
              <a:pPr/>
              <a:t>55</a:t>
            </a:fld>
            <a:endParaRPr lang="en-US">
              <a:solidFill>
                <a:srgbClr val="000000"/>
              </a:solidFill>
            </a:endParaRPr>
          </a:p>
        </p:txBody>
      </p:sp>
      <p:sp>
        <p:nvSpPr>
          <p:cNvPr id="281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1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599741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165D755-2392-442E-8E96-2A2A6498235A}" type="slidenum">
              <a:rPr lang="en-US">
                <a:solidFill>
                  <a:srgbClr val="000000"/>
                </a:solidFill>
              </a:rPr>
              <a:pPr/>
              <a:t>8</a:t>
            </a:fld>
            <a:endParaRPr lang="en-US">
              <a:solidFill>
                <a:srgbClr val="000000"/>
              </a:solidFill>
            </a:endParaRPr>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77520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168916E-DD71-4A2F-83A4-68DC9078207E}" type="slidenum">
              <a:rPr lang="en-US">
                <a:solidFill>
                  <a:srgbClr val="000000"/>
                </a:solidFill>
              </a:rPr>
              <a:pPr/>
              <a:t>9</a:t>
            </a:fld>
            <a:endParaRPr lang="en-US">
              <a:solidFill>
                <a:srgbClr val="000000"/>
              </a:solidFill>
            </a:endParaRPr>
          </a:p>
        </p:txBody>
      </p:sp>
      <p:sp>
        <p:nvSpPr>
          <p:cNvPr id="246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6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1363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42C3B2F-571B-4B7F-88A8-4788E1292052}" type="slidenum">
              <a:rPr lang="en-US">
                <a:solidFill>
                  <a:srgbClr val="000000"/>
                </a:solidFill>
              </a:rPr>
              <a:pPr/>
              <a:t>10</a:t>
            </a:fld>
            <a:endParaRPr lang="en-US">
              <a:solidFill>
                <a:srgbClr val="000000"/>
              </a:solidFill>
            </a:endParaRPr>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77540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6E8431-0E14-42D0-AF95-3D5FF12AB957}" type="slidenum">
              <a:rPr lang="en-US">
                <a:solidFill>
                  <a:srgbClr val="000000"/>
                </a:solidFill>
              </a:rPr>
              <a:pPr/>
              <a:t>11</a:t>
            </a:fld>
            <a:endParaRPr lang="en-US">
              <a:solidFill>
                <a:srgbClr val="000000"/>
              </a:solidFill>
            </a:endParaRPr>
          </a:p>
        </p:txBody>
      </p:sp>
      <p:sp>
        <p:nvSpPr>
          <p:cNvPr id="248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8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34472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
        <p:nvSpPr>
          <p:cNvPr id="24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969468-2ECF-4EA8-B0AB-0A69BB48CD98}" type="slidenum">
              <a:rPr lang="en-US">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752318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gi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CDD7574-5457-43D4-AD99-80CB20A0C351}"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2188872-9210-4916-A09F-C0D4EE475EB3}"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C9B5349-60B2-4DEF-8003-2D863004B69B}"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2DAA3-785A-4696-B6EE-282CB0E93CF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E26A6-B458-47D5-8C7B-53150D01094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D43615-320C-45B0-A8BB-80CFA212018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24DC0-6A60-42C6-9510-8189BD48275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8558A0-0609-466D-9435-59853AE4F41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AA103B-9349-4E94-8F2F-6B77156C4E5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5AD820-3083-46D2-A109-CCBAEC6C074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7104D3-CEE2-41DA-B1B6-45016B8E544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FEE7F15-3138-47A2-87B6-B0C957A905F3}"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379125-00E9-45E6-8324-CDFEDABEF12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1985B6-CDF4-4765-8419-A2235A2AACC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5344EC-36B5-4E88-8189-62F4EC00180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66415AB-A16C-46C4-B072-18F72F957666}" type="datetimeFigureOut">
              <a:rPr lang="en-US"/>
              <a:pPr>
                <a:defRPr/>
              </a:pPr>
              <a:t>9/28/17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D2950-E11B-492F-B085-29405D08345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3AB4EB-A5D9-4050-96C3-7EE7DF083DD8}" type="datetimeFigureOut">
              <a:rPr lang="en-US"/>
              <a:pPr>
                <a:defRPr/>
              </a:pPr>
              <a:t>9/28/17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9E3136-8077-4AEF-939E-C4E9CA74B1F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28A872-4FAE-4DE6-9C79-A53414126713}" type="datetimeFigureOut">
              <a:rPr lang="en-US"/>
              <a:pPr>
                <a:defRPr/>
              </a:pPr>
              <a:t>9/28/17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2EEA5B-12EF-4ADE-8FFE-6314714BC05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B0EE4A-B3EF-430F-9B6D-9793BA24CE33}" type="datetimeFigureOut">
              <a:rPr lang="en-US"/>
              <a:pPr>
                <a:defRPr/>
              </a:pPr>
              <a:t>9/28/17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12E6C6-7806-455C-AC53-F89DA59BA83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CB48B34-9F7D-46B0-9350-3D534DBE4241}" type="datetimeFigureOut">
              <a:rPr lang="en-US"/>
              <a:pPr>
                <a:defRPr/>
              </a:pPr>
              <a:t>9/28/17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11755D-7638-460E-B0F6-9D1CDB826EB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19C1A36-5434-45DF-9F2F-4F6EFAA3F408}" type="datetimeFigureOut">
              <a:rPr lang="en-US"/>
              <a:pPr>
                <a:defRPr/>
              </a:pPr>
              <a:t>9/28/17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BC462D-AFA0-4A26-8DC1-C09813D2298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7EFC55-9E84-4BD8-839C-36CAF6408738}" type="datetimeFigureOut">
              <a:rPr lang="en-US"/>
              <a:pPr>
                <a:defRPr/>
              </a:pPr>
              <a:t>9/28/17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2E75C21-0150-445A-A9BC-83D0885F8E6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20EB79F-9184-4A75-BF0D-9BBC1D80D875}"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D4666F-2EA0-4348-AC62-32CF7C4AF6B5}" type="datetimeFigureOut">
              <a:rPr lang="en-US"/>
              <a:pPr>
                <a:defRPr/>
              </a:pPr>
              <a:t>9/28/17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181C60-231A-45AA-8D16-62E8C5CCFA6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E4B1B4-A1BB-4A89-8064-DE42077CA4ED}" type="datetimeFigureOut">
              <a:rPr lang="en-US"/>
              <a:pPr>
                <a:defRPr/>
              </a:pPr>
              <a:t>9/28/17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15DE81-E216-4F3B-A433-442A850965B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6CB32C-211B-42E3-B4DA-7B9568456B67}" type="datetimeFigureOut">
              <a:rPr lang="en-US"/>
              <a:pPr>
                <a:defRPr/>
              </a:pPr>
              <a:t>9/28/17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155392-06C1-4F63-8673-2CA39896800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ED77E7-3C68-47A8-B997-AB7630D2187A}" type="datetimeFigureOut">
              <a:rPr lang="en-US"/>
              <a:pPr>
                <a:defRPr/>
              </a:pPr>
              <a:t>9/28/17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32C1A2-8B1E-420D-9174-6517B22E1EB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9FDFA92-92D2-4B56-8B7F-955101DB4FA7}"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E7CBC9-3157-4585-B2A3-D92320560399}"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D5704E-E755-40E5-8090-9DA5FEFA7273}"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1FCC5B5-0A3A-48C0-9ACE-B9716EC58B7F}"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A1A820E-5275-41B7-B00E-84B5F9749760}"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A6B2511-330C-439D-B10C-AAF7C7285D3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462D8EC-3C38-462C-B2BB-7D8354117EFF}"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3F8FDC4-E146-46F6-8621-1C8C0B3D0C68}" type="slidenum">
              <a:rPr lang="en-US" altLang="en-US"/>
              <a:pPr>
                <a:defRPr/>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74CC6B6-6996-4A9E-9440-AD6293963335}" type="slidenum">
              <a:rPr lang="en-US" altLang="en-US"/>
              <a:pPr>
                <a:defRPr/>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F5A5ECC-5AB9-4736-89D9-2B754187774D}" type="slidenum">
              <a:rPr lang="en-US" altLang="en-US"/>
              <a:pPr>
                <a:defRPr/>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5E9775-6DC4-4039-81E2-F10636EC6A84}" type="slidenum">
              <a:rPr lang="en-US" altLang="en-US"/>
              <a:pPr>
                <a:defRPr/>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0D6D218-4C2E-416C-A6D4-811A5EB81BE8}" type="slidenum">
              <a:rPr lang="en-US" altLang="en-US"/>
              <a:pPr>
                <a:defRPr/>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82FDC5D-2004-4D35-AE63-FD426F00BAFA}"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088FC13B-429A-422C-AEB1-8C04552B5AEB}"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B528C52-4A78-41C4-9CD9-71ECA9C4A949}"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88565CC-E548-490B-9BB0-A5E7796D6D88}"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8F221DD-7D09-4484-9F9F-824F4697491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1CF37FE-45DA-4E9B-B862-0105CC8229EF}"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2675F15-181B-4F33-A23E-0E8EED4BE450}"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D01EBB5-B8F4-43EE-9CE8-0A1CC65F3EB1}"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C728F1A-97BC-4220-B6A4-78DDD3B14F2C}"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1DE24BB-BEFA-495D-8BEB-2B3647E60474}"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9FFF635-3DFF-4A4C-9CEC-D7506028235C}"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CD90F9D-C287-4B76-B976-6E2657668C45}"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285487-6C57-4369-8CA4-4477EEDA5EC2}"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ADE634A-B73F-40F2-B007-58AB5CE1BD7A}"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462BA89-EA35-446A-8B6B-B17325D9C91F}"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EE5300-D590-4524-B665-6446707CD36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1C29719-3838-4567-B41C-47F2022B52DC}" type="slidenum">
              <a:rPr lang="en-US" altLang="en-US"/>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0A2516E-0B1A-4DC5-8283-CF39063EAB25}"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3DCA3E9-8865-4536-B315-8D32635EF3ED}"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66F15C1-5905-4B57-A634-4D1F0B33C616}"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039410-84F0-470F-9E6F-211386FF6CAC}"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D80D48-DB95-4FF4-B8FD-38593C188586}"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7275B7C-CD83-4B2E-8E54-A0311DA8A491}"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3C9FC9C-65BB-4239-B83E-D681F77DC6E6}"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8A96721B-FC34-4877-A58E-F28F750DA41F}"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C325FD8A-4BFB-4BB9-BD8C-73A61FE0AF08}"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stanford_logo.gif"/>
          <p:cNvPicPr>
            <a:picLocks noChangeAspect="1"/>
          </p:cNvPicPr>
          <p:nvPr/>
        </p:nvPicPr>
        <p:blipFill>
          <a:blip r:embed="rId2">
            <a:lum bright="70000" contrast="-70000"/>
            <a:alphaModFix amt="50000"/>
          </a:blip>
          <a:stretch>
            <a:fillRect/>
          </a:stretch>
        </p:blipFill>
        <p:spPr>
          <a:xfrm>
            <a:off x="-1828800" y="-1352550"/>
            <a:ext cx="6502400" cy="5905500"/>
          </a:xfrm>
          <a:prstGeom prst="rect">
            <a:avLst/>
          </a:prstGeom>
          <a:effectLst/>
        </p:spPr>
      </p:pic>
      <p:sp>
        <p:nvSpPr>
          <p:cNvPr id="9" name="TextBox 8"/>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35087761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7"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C71E91FC-81CA-4A87-920C-688478CA8B4A}"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8"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A371BEAD-DAE6-49B7-98DB-77FF92520E9C}" type="slidenum">
              <a:rPr lang="en-US" smtClean="0">
                <a:solidFill>
                  <a:prstClr val="black">
                    <a:tint val="75000"/>
                  </a:prstClr>
                </a:solidFill>
              </a:rPr>
              <a:pPr>
                <a:defRPr/>
              </a:pPr>
              <a:t>‹#›</a:t>
            </a:fld>
            <a:endParaRPr lang="en-US">
              <a:solidFill>
                <a:prstClr val="black">
                  <a:tint val="75000"/>
                </a:prstClr>
              </a:solidFill>
            </a:endParaRPr>
          </a:p>
        </p:txBody>
      </p:sp>
      <p:sp>
        <p:nvSpPr>
          <p:cNvPr id="10" name="TextBox 9"/>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20999745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0E3B1CA3-E424-45D0-AC73-62C733B66322}"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BBB0ACEA-257B-4431-96C3-C5ACF4FCC666}" type="slidenum">
              <a:rPr lang="en-US" smtClean="0">
                <a:solidFill>
                  <a:prstClr val="black">
                    <a:tint val="75000"/>
                  </a:prstClr>
                </a:solidFill>
              </a:rPr>
              <a:pPr>
                <a:defRPr/>
              </a:pPr>
              <a:t>‹#›</a:t>
            </a:fld>
            <a:endParaRPr lang="en-US">
              <a:solidFill>
                <a:prstClr val="black">
                  <a:tint val="75000"/>
                </a:prstClr>
              </a:solidFill>
            </a:endParaRPr>
          </a:p>
        </p:txBody>
      </p:sp>
      <p:sp>
        <p:nvSpPr>
          <p:cNvPr id="7" name="TextBox 6"/>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111151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0351C7-D5C3-4F45-B35F-E649AFFF564A}" type="slidenum">
              <a:rPr lang="en-US" altLang="en-US"/>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026F6ECF-BD1B-45A2-B310-42C87C102382}"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8CC97205-5630-4C4D-9D3B-F5F4A9F52F6E}" type="slidenum">
              <a:rPr lang="en-US" smtClean="0">
                <a:solidFill>
                  <a:prstClr val="black">
                    <a:tint val="75000"/>
                  </a:prstClr>
                </a:solidFill>
              </a:rPr>
              <a:pPr>
                <a:defRPr/>
              </a:pPr>
              <a:t>‹#›</a:t>
            </a:fld>
            <a:endParaRPr lang="en-US">
              <a:solidFill>
                <a:prstClr val="black">
                  <a:tint val="75000"/>
                </a:prstClr>
              </a:solidFill>
            </a:endParaRPr>
          </a:p>
        </p:txBody>
      </p:sp>
      <p:sp>
        <p:nvSpPr>
          <p:cNvPr id="8" name="TextBox 7"/>
          <p:cNvSpPr txBox="1"/>
          <p:nvPr/>
        </p:nvSpPr>
        <p:spPr>
          <a:xfrm>
            <a:off x="457200" y="6443246"/>
            <a:ext cx="3091218" cy="584775"/>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Geneva"/>
              </a:rPr>
              <a:t>Stanford University</a:t>
            </a:r>
          </a:p>
          <a:p>
            <a:endParaRPr lang="en-US" sz="1600" dirty="0">
              <a:solidFill>
                <a:schemeClr val="bg1"/>
              </a:solidFill>
              <a:latin typeface="Geneva"/>
            </a:endParaRPr>
          </a:p>
        </p:txBody>
      </p:sp>
    </p:spTree>
    <p:extLst>
      <p:ext uri="{BB962C8B-B14F-4D97-AF65-F5344CB8AC3E}">
        <p14:creationId xmlns:p14="http://schemas.microsoft.com/office/powerpoint/2010/main" val="190492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12"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84A2FC3E-D5EE-4E28-BC32-34834C6DF370}"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13"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3456FBC3-7071-481C-882E-D734454482EA}" type="slidenum">
              <a:rPr lang="en-US" smtClean="0">
                <a:solidFill>
                  <a:prstClr val="black">
                    <a:tint val="75000"/>
                  </a:prstClr>
                </a:solidFill>
              </a:rPr>
              <a:pPr>
                <a:defRPr/>
              </a:pPr>
              <a:t>‹#›</a:t>
            </a:fld>
            <a:endParaRPr lang="en-US">
              <a:solidFill>
                <a:prstClr val="black">
                  <a:tint val="75000"/>
                </a:prstClr>
              </a:solidFill>
            </a:endParaRPr>
          </a:p>
        </p:txBody>
      </p:sp>
      <p:sp>
        <p:nvSpPr>
          <p:cNvPr id="11" name="TextBox 10"/>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18626959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CB730DAA-44B6-46B3-A3A9-32475986D7EA}"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661307F5-3028-4DCA-8404-EE55AF8EDBBF}" type="slidenum">
              <a:rPr lang="en-US" smtClean="0">
                <a:solidFill>
                  <a:prstClr val="black">
                    <a:tint val="75000"/>
                  </a:prstClr>
                </a:solidFill>
              </a:rPr>
              <a:pPr>
                <a:defRPr/>
              </a:pPr>
              <a:t>‹#›</a:t>
            </a:fld>
            <a:endParaRPr lang="en-US">
              <a:solidFill>
                <a:prstClr val="black">
                  <a:tint val="75000"/>
                </a:prstClr>
              </a:solidFill>
            </a:endParaRPr>
          </a:p>
        </p:txBody>
      </p:sp>
      <p:sp>
        <p:nvSpPr>
          <p:cNvPr id="7" name="TextBox 6"/>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313721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5"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D757C508-34B9-4876-A232-E6BDE1E99DE8}"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FA18A766-4347-45F2-A82F-C6BB0C332A4C}" type="slidenum">
              <a:rPr lang="en-US" smtClean="0">
                <a:solidFill>
                  <a:prstClr val="black">
                    <a:tint val="75000"/>
                  </a:prstClr>
                </a:solidFill>
              </a:rPr>
              <a:pPr>
                <a:defRPr/>
              </a:pPr>
              <a:t>‹#›</a:t>
            </a:fld>
            <a:endParaRPr lang="en-US">
              <a:solidFill>
                <a:prstClr val="black">
                  <a:tint val="75000"/>
                </a:prstClr>
              </a:solidFill>
            </a:endParaRPr>
          </a:p>
        </p:txBody>
      </p:sp>
      <p:sp>
        <p:nvSpPr>
          <p:cNvPr id="8" name="TextBox 7"/>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644460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8"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D581FA2B-2D88-461B-A6E4-38CA4D55C98E}"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9"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E9DB26A0-9257-4D30-A8F3-F3F5208B49D1}" type="slidenum">
              <a:rPr lang="en-US" smtClean="0">
                <a:solidFill>
                  <a:prstClr val="black">
                    <a:tint val="75000"/>
                  </a:prstClr>
                </a:solidFill>
              </a:rPr>
              <a:pPr>
                <a:defRPr/>
              </a:pPr>
              <a:t>‹#›</a:t>
            </a:fld>
            <a:endParaRPr lang="en-US">
              <a:solidFill>
                <a:prstClr val="black">
                  <a:tint val="75000"/>
                </a:prstClr>
              </a:solidFill>
            </a:endParaRPr>
          </a:p>
        </p:txBody>
      </p:sp>
      <p:sp>
        <p:nvSpPr>
          <p:cNvPr id="11" name="TextBox 10"/>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1681423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0C9A4ABF-A144-4FF5-9F24-BA082D6B7A42}"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DBFD727B-BBDA-476E-BF19-EBA05D14B271}" type="slidenum">
              <a:rPr lang="en-US" smtClean="0">
                <a:solidFill>
                  <a:prstClr val="black">
                    <a:tint val="75000"/>
                  </a:prstClr>
                </a:solidFill>
              </a:rPr>
              <a:pPr>
                <a:defRPr/>
              </a:pPr>
              <a:t>‹#›</a:t>
            </a:fld>
            <a:endParaRPr lang="en-US">
              <a:solidFill>
                <a:prstClr val="black">
                  <a:tint val="75000"/>
                </a:prstClr>
              </a:solidFill>
            </a:endParaRPr>
          </a:p>
        </p:txBody>
      </p:sp>
      <p:sp>
        <p:nvSpPr>
          <p:cNvPr id="9" name="TextBox 8"/>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9476216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E43141FA-865E-4A86-A9C3-FD50AA284540}"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283B62B6-29B5-41DE-9248-191483943F5E}" type="slidenum">
              <a:rPr lang="en-US" smtClean="0">
                <a:solidFill>
                  <a:prstClr val="black">
                    <a:tint val="75000"/>
                  </a:prstClr>
                </a:solidFill>
              </a:rPr>
              <a:pPr>
                <a:defRPr/>
              </a:pPr>
              <a:t>‹#›</a:t>
            </a:fld>
            <a:endParaRPr lang="en-US">
              <a:solidFill>
                <a:prstClr val="black">
                  <a:tint val="75000"/>
                </a:prstClr>
              </a:solidFill>
            </a:endParaRPr>
          </a:p>
        </p:txBody>
      </p:sp>
      <p:sp>
        <p:nvSpPr>
          <p:cNvPr id="8" name="TextBox 7"/>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939135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pPr>
              <a:defRPr/>
            </a:pPr>
            <a:endParaRPr lang="en-US">
              <a:solidFill>
                <a:prstClr val="black">
                  <a:tint val="75000"/>
                </a:prstClr>
              </a:solidFill>
            </a:endParaRPr>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pPr>
              <a:defRPr/>
            </a:pPr>
            <a:fld id="{26EA9BDC-BDE9-40C5-8A00-E4B5A5379A65}" type="datetimeFigureOut">
              <a:rPr lang="en-US" smtClean="0">
                <a:solidFill>
                  <a:prstClr val="black">
                    <a:tint val="75000"/>
                  </a:prstClr>
                </a:solidFill>
              </a:rPr>
              <a:pPr>
                <a:defRPr/>
              </a:pPr>
              <a:t>9/28/17</a:t>
            </a:fld>
            <a:endParaRPr lang="en-US">
              <a:solidFill>
                <a:prstClr val="black">
                  <a:tint val="75000"/>
                </a:prstClr>
              </a:solidFill>
            </a:endParaRPr>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pPr>
              <a:defRPr/>
            </a:pPr>
            <a:fld id="{DF0F1C23-A008-4F2B-B4B0-BE267AD2E3FE}" type="slidenum">
              <a:rPr lang="en-US" smtClean="0">
                <a:solidFill>
                  <a:prstClr val="black">
                    <a:tint val="75000"/>
                  </a:prstClr>
                </a:solidFill>
              </a:rPr>
              <a:pPr>
                <a:defRPr/>
              </a:pPr>
              <a:t>‹#›</a:t>
            </a:fld>
            <a:endParaRPr lang="en-US">
              <a:solidFill>
                <a:prstClr val="black">
                  <a:tint val="75000"/>
                </a:prstClr>
              </a:solidFill>
            </a:endParaRPr>
          </a:p>
        </p:txBody>
      </p:sp>
      <p:sp>
        <p:nvSpPr>
          <p:cNvPr id="8" name="TextBox 7"/>
          <p:cNvSpPr txBox="1"/>
          <p:nvPr/>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extLst>
      <p:ext uri="{BB962C8B-B14F-4D97-AF65-F5344CB8AC3E}">
        <p14:creationId xmlns:p14="http://schemas.microsoft.com/office/powerpoint/2010/main" val="4263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9EF6E77-30B6-4BF1-8FE5-3565A583F70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D3EF547-54B9-469B-BE9B-ED1FB72F028A}"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cs typeface="Arial" charset="0"/>
              </a:defRPr>
            </a:lvl1pPr>
          </a:lstStyle>
          <a:p>
            <a:pPr fontAlgn="base">
              <a:spcBef>
                <a:spcPct val="0"/>
              </a:spcBef>
              <a:spcAft>
                <a:spcPct val="0"/>
              </a:spcAft>
              <a:defRPr/>
            </a:pPr>
            <a:endParaRPr lang="en-US" altLang="en-US"/>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Arial" charset="0"/>
              </a:defRPr>
            </a:lvl1pPr>
          </a:lstStyle>
          <a:p>
            <a:pPr fontAlgn="base">
              <a:spcBef>
                <a:spcPct val="0"/>
              </a:spcBef>
              <a:spcAft>
                <a:spcPct val="0"/>
              </a:spcAft>
              <a:defRPr/>
            </a:pPr>
            <a:endParaRPr lang="en-US" altLang="en-US"/>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cs typeface="Arial" charset="0"/>
              </a:defRPr>
            </a:lvl1pPr>
          </a:lstStyle>
          <a:p>
            <a:pPr fontAlgn="base">
              <a:spcBef>
                <a:spcPct val="0"/>
              </a:spcBef>
              <a:spcAft>
                <a:spcPct val="0"/>
              </a:spcAft>
              <a:defRPr/>
            </a:pPr>
            <a:fld id="{F6B3F9D2-70A4-401F-896E-137EC8528B49}" type="slidenum">
              <a:rPr lang="en-US" altLang="en-US"/>
              <a:pPr fontAlgn="base">
                <a:spcBef>
                  <a:spcPct val="0"/>
                </a:spcBef>
                <a:spcAft>
                  <a:spcPct val="0"/>
                </a:spcAft>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cs typeface="Arial" charset="0"/>
        </a:defRPr>
      </a:lvl2pPr>
      <a:lvl3pPr algn="ctr" rtl="0" eaLnBrk="0" fontAlgn="base" hangingPunct="0">
        <a:spcBef>
          <a:spcPct val="0"/>
        </a:spcBef>
        <a:spcAft>
          <a:spcPct val="0"/>
        </a:spcAft>
        <a:defRPr sz="4400">
          <a:solidFill>
            <a:schemeClr val="tx2"/>
          </a:solidFill>
          <a:latin typeface="Times" pitchFamily="18" charset="0"/>
          <a:cs typeface="Arial" charset="0"/>
        </a:defRPr>
      </a:lvl3pPr>
      <a:lvl4pPr algn="ctr" rtl="0" eaLnBrk="0" fontAlgn="base" hangingPunct="0">
        <a:spcBef>
          <a:spcPct val="0"/>
        </a:spcBef>
        <a:spcAft>
          <a:spcPct val="0"/>
        </a:spcAft>
        <a:defRPr sz="4400">
          <a:solidFill>
            <a:schemeClr val="tx2"/>
          </a:solidFill>
          <a:latin typeface="Times" pitchFamily="18" charset="0"/>
          <a:cs typeface="Arial" charset="0"/>
        </a:defRPr>
      </a:lvl4pPr>
      <a:lvl5pPr algn="ctr" rtl="0" eaLnBrk="0" fontAlgn="base" hangingPunct="0">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Times New Roman" pitchFamily="64" charset="0"/>
                <a:cs typeface="+mn-cs"/>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Times New Roman" pitchFamily="64" charset="0"/>
                <a:cs typeface="+mn-cs"/>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rgbClr val="000000"/>
                </a:solidFill>
                <a:latin typeface="Times New Roman" pitchFamily="64" charset="0"/>
                <a:cs typeface="+mn-cs"/>
              </a:defRPr>
            </a:lvl1pPr>
          </a:lstStyle>
          <a:p>
            <a:pPr>
              <a:defRPr/>
            </a:pPr>
            <a:fld id="{8B948310-8634-415A-BF9A-3E1FC494C102}"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7E121CF-3845-4D20-B5CB-C807466A0363}" type="datetimeFigureOut">
              <a:rPr lang="en-US"/>
              <a:pPr>
                <a:defRPr/>
              </a:pPr>
              <a:t>9/28/17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819CE9E-10D7-4607-A99E-593BFC8EA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mn-lt"/>
                <a:cs typeface="+mn-cs"/>
              </a:defRPr>
            </a:lvl1pPr>
          </a:lstStyle>
          <a:p>
            <a:pPr>
              <a:defRPr/>
            </a:pPr>
            <a:endParaRPr lang="en-US" altLang="en-US"/>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mn-lt"/>
                <a:cs typeface="+mn-cs"/>
              </a:defRPr>
            </a:lvl1pPr>
          </a:lstStyle>
          <a:p>
            <a:pPr>
              <a:defRPr/>
            </a:pPr>
            <a:endParaRPr lang="en-US" altLang="en-US"/>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rgbClr val="000000"/>
                </a:solidFill>
                <a:latin typeface="+mn-lt"/>
                <a:cs typeface="+mn-cs"/>
              </a:defRPr>
            </a:lvl1pPr>
          </a:lstStyle>
          <a:p>
            <a:pPr>
              <a:defRPr/>
            </a:pPr>
            <a:fld id="{7BCF6F44-2150-42BF-926A-8799F8C48B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64" charset="0"/>
          <a:cs typeface="Arial" charset="0"/>
        </a:defRPr>
      </a:lvl2pPr>
      <a:lvl3pPr algn="ctr" rtl="0" eaLnBrk="0" fontAlgn="base" hangingPunct="0">
        <a:spcBef>
          <a:spcPct val="0"/>
        </a:spcBef>
        <a:spcAft>
          <a:spcPct val="0"/>
        </a:spcAft>
        <a:defRPr sz="4400">
          <a:solidFill>
            <a:schemeClr val="tx2"/>
          </a:solidFill>
          <a:latin typeface="Times" pitchFamily="64" charset="0"/>
          <a:cs typeface="Arial" charset="0"/>
        </a:defRPr>
      </a:lvl3pPr>
      <a:lvl4pPr algn="ctr" rtl="0" eaLnBrk="0" fontAlgn="base" hangingPunct="0">
        <a:spcBef>
          <a:spcPct val="0"/>
        </a:spcBef>
        <a:spcAft>
          <a:spcPct val="0"/>
        </a:spcAft>
        <a:defRPr sz="4400">
          <a:solidFill>
            <a:schemeClr val="tx2"/>
          </a:solidFill>
          <a:latin typeface="Times" pitchFamily="64" charset="0"/>
          <a:cs typeface="Arial" charset="0"/>
        </a:defRPr>
      </a:lvl4pPr>
      <a:lvl5pPr algn="ctr" rtl="0" eaLnBrk="0" fontAlgn="base" hangingPunct="0">
        <a:spcBef>
          <a:spcPct val="0"/>
        </a:spcBef>
        <a:spcAft>
          <a:spcPct val="0"/>
        </a:spcAft>
        <a:defRPr sz="4400">
          <a:solidFill>
            <a:schemeClr val="tx2"/>
          </a:solidFill>
          <a:latin typeface="Times" pitchFamily="64" charset="0"/>
          <a:cs typeface="Arial" charset="0"/>
        </a:defRPr>
      </a:lvl5pPr>
      <a:lvl6pPr marL="457200" algn="ctr" rtl="0" fontAlgn="base">
        <a:spcBef>
          <a:spcPct val="0"/>
        </a:spcBef>
        <a:spcAft>
          <a:spcPct val="0"/>
        </a:spcAft>
        <a:defRPr sz="4400">
          <a:solidFill>
            <a:schemeClr val="tx2"/>
          </a:solidFill>
          <a:latin typeface="Times" pitchFamily="64" charset="0"/>
          <a:cs typeface="Arial" charset="0"/>
        </a:defRPr>
      </a:lvl6pPr>
      <a:lvl7pPr marL="914400" algn="ctr" rtl="0" fontAlgn="base">
        <a:spcBef>
          <a:spcPct val="0"/>
        </a:spcBef>
        <a:spcAft>
          <a:spcPct val="0"/>
        </a:spcAft>
        <a:defRPr sz="4400">
          <a:solidFill>
            <a:schemeClr val="tx2"/>
          </a:solidFill>
          <a:latin typeface="Times" pitchFamily="64" charset="0"/>
          <a:cs typeface="Arial" charset="0"/>
        </a:defRPr>
      </a:lvl7pPr>
      <a:lvl8pPr marL="1371600" algn="ctr" rtl="0" fontAlgn="base">
        <a:spcBef>
          <a:spcPct val="0"/>
        </a:spcBef>
        <a:spcAft>
          <a:spcPct val="0"/>
        </a:spcAft>
        <a:defRPr sz="4400">
          <a:solidFill>
            <a:schemeClr val="tx2"/>
          </a:solidFill>
          <a:latin typeface="Times" pitchFamily="64" charset="0"/>
          <a:cs typeface="Arial" charset="0"/>
        </a:defRPr>
      </a:lvl8pPr>
      <a:lvl9pPr marL="1828800" algn="ctr" rtl="0" fontAlgn="base">
        <a:spcBef>
          <a:spcPct val="0"/>
        </a:spcBef>
        <a:spcAft>
          <a:spcPct val="0"/>
        </a:spcAft>
        <a:defRPr sz="4400">
          <a:solidFill>
            <a:schemeClr val="tx2"/>
          </a:solidFill>
          <a:latin typeface="Times" pitchFamily="6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fld id="{3F3E36D6-4B69-4380-AF2B-BCF85708C429}" type="slidenum">
              <a:rPr lang="en-US"/>
              <a:pPr fontAlgn="base">
                <a:spcBef>
                  <a:spcPct val="0"/>
                </a:spcBef>
                <a:spcAft>
                  <a:spcPct val="0"/>
                </a:spcAft>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85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Arial" charset="0"/>
              </a:defRPr>
            </a:lvl1pPr>
          </a:lstStyle>
          <a:p>
            <a:pPr fontAlgn="base">
              <a:spcBef>
                <a:spcPct val="0"/>
              </a:spcBef>
              <a:spcAft>
                <a:spcPct val="0"/>
              </a:spcAft>
              <a:defRPr/>
            </a:pPr>
            <a:endParaRPr lang="en-US"/>
          </a:p>
        </p:txBody>
      </p:sp>
      <p:sp>
        <p:nvSpPr>
          <p:cNvPr id="785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Arial" charset="0"/>
              </a:defRPr>
            </a:lvl1pPr>
          </a:lstStyle>
          <a:p>
            <a:pPr fontAlgn="base">
              <a:spcBef>
                <a:spcPct val="0"/>
              </a:spcBef>
              <a:spcAft>
                <a:spcPct val="0"/>
              </a:spcAft>
              <a:defRPr/>
            </a:pPr>
            <a:endParaRPr lang="en-US"/>
          </a:p>
        </p:txBody>
      </p:sp>
      <p:sp>
        <p:nvSpPr>
          <p:cNvPr id="785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Arial" charset="0"/>
              </a:defRPr>
            </a:lvl1pPr>
          </a:lstStyle>
          <a:p>
            <a:pPr fontAlgn="base">
              <a:spcBef>
                <a:spcPct val="0"/>
              </a:spcBef>
              <a:spcAft>
                <a:spcPct val="0"/>
              </a:spcAft>
              <a:defRPr/>
            </a:pPr>
            <a:fld id="{3B72B5F9-DB97-4F60-8F3A-211702034304}"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56350"/>
            <a:ext cx="9144000" cy="501649"/>
          </a:xfrm>
          <a:prstGeom prst="rect">
            <a:avLst/>
          </a:prstGeom>
          <a:solidFill>
            <a:srgbClr val="85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22222"/>
              </a:solidFill>
              <a:latin typeface="Geneva"/>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extBox 12"/>
          <p:cNvSpPr txBox="1"/>
          <p:nvPr/>
        </p:nvSpPr>
        <p:spPr>
          <a:xfrm>
            <a:off x="5003800" y="6440269"/>
            <a:ext cx="2235200" cy="907941"/>
          </a:xfrm>
          <a:prstGeom prst="rect">
            <a:avLst/>
          </a:prstGeom>
          <a:noFill/>
        </p:spPr>
        <p:txBody>
          <a:bodyPr wrap="square" rtlCol="0">
            <a:spAutoFit/>
          </a:bodyPr>
          <a:lstStyle/>
          <a:p>
            <a:r>
              <a:rPr lang="en-US" sz="1700" dirty="0">
                <a:solidFill>
                  <a:schemeClr val="bg1"/>
                </a:solidFill>
                <a:latin typeface="Geneva"/>
              </a:rPr>
              <a:t>Lecture 1 -  </a:t>
            </a:r>
          </a:p>
          <a:p>
            <a:endParaRPr lang="en-US" dirty="0">
              <a:solidFill>
                <a:schemeClr val="bg1"/>
              </a:solidFill>
              <a:latin typeface="Geneva"/>
            </a:endParaRPr>
          </a:p>
          <a:p>
            <a:endParaRPr lang="en-US" dirty="0">
              <a:solidFill>
                <a:schemeClr val="bg1"/>
              </a:solidFill>
              <a:latin typeface="Geneva"/>
            </a:endParaRPr>
          </a:p>
        </p:txBody>
      </p:sp>
      <p:sp>
        <p:nvSpPr>
          <p:cNvPr id="6" name="Date Placeholder 3"/>
          <p:cNvSpPr>
            <a:spLocks noGrp="1"/>
          </p:cNvSpPr>
          <p:nvPr>
            <p:ph type="dt" sz="half" idx="2"/>
          </p:nvPr>
        </p:nvSpPr>
        <p:spPr>
          <a:xfrm>
            <a:off x="7328098" y="6416675"/>
            <a:ext cx="1587302" cy="365125"/>
          </a:xfrm>
          <a:prstGeom prst="rect">
            <a:avLst/>
          </a:prstGeom>
        </p:spPr>
        <p:txBody>
          <a:bodyPr/>
          <a:lstStyle>
            <a:lvl1pPr>
              <a:defRPr>
                <a:solidFill>
                  <a:schemeClr val="bg1"/>
                </a:solidFill>
              </a:defRPr>
            </a:lvl1pPr>
          </a:lstStyle>
          <a:p>
            <a:pPr>
              <a:defRPr/>
            </a:pPr>
            <a:fld id="{B2030BB3-3925-4555-B846-C0CAF37B00A4}" type="datetimeFigureOut">
              <a:rPr lang="en-US" smtClean="0">
                <a:solidFill>
                  <a:prstClr val="black">
                    <a:tint val="75000"/>
                  </a:prstClr>
                </a:solidFill>
              </a:rPr>
              <a:pPr>
                <a:defRPr/>
              </a:pPr>
              <a:t>9/28/17</a:t>
            </a:fld>
            <a:endParaRPr lang="en-US" dirty="0" smtClean="0">
              <a:solidFill>
                <a:prstClr val="black">
                  <a:tint val="75000"/>
                </a:prstClr>
              </a:solidFill>
            </a:endParaRPr>
          </a:p>
        </p:txBody>
      </p:sp>
    </p:spTree>
    <p:extLst>
      <p:ext uri="{BB962C8B-B14F-4D97-AF65-F5344CB8AC3E}">
        <p14:creationId xmlns:p14="http://schemas.microsoft.com/office/powerpoint/2010/main" val="7989865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20.png"/><Relationship Id="rId6" Type="http://schemas.openxmlformats.org/officeDocument/2006/relationships/image" Target="../media/image21.jpeg"/><Relationship Id="rId1" Type="http://schemas.openxmlformats.org/officeDocument/2006/relationships/vmlDrawing" Target="../drawings/vmlDrawing1.vml"/><Relationship Id="rId2"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olafureliasson.net/works/room_for_one_colour.html" TargetMode="External"/><Relationship Id="rId5" Type="http://schemas.openxmlformats.org/officeDocument/2006/relationships/image" Target="../media/image23.png"/><Relationship Id="rId1" Type="http://schemas.openxmlformats.org/officeDocument/2006/relationships/slideLayout" Target="../slideLayouts/slideLayout68.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24.tiff"/><Relationship Id="rId3" Type="http://schemas.openxmlformats.org/officeDocument/2006/relationships/image" Target="../media/image2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1.xml"/><Relationship Id="rId3" Type="http://schemas.openxmlformats.org/officeDocument/2006/relationships/image" Target="../media/image2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2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png"/><Relationship Id="rId1" Type="http://schemas.openxmlformats.org/officeDocument/2006/relationships/slideLayout" Target="../slideLayouts/slideLayout40.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46.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46.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68.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image" Target="../media/image45.png"/><Relationship Id="rId1" Type="http://schemas.openxmlformats.org/officeDocument/2006/relationships/vmlDrawing" Target="../drawings/vmlDrawing2.vml"/><Relationship Id="rId2"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47.png"/><Relationship Id="rId5" Type="http://schemas.openxmlformats.org/officeDocument/2006/relationships/oleObject" Target="../embeddings/oleObject3.bin"/><Relationship Id="rId6" Type="http://schemas.openxmlformats.org/officeDocument/2006/relationships/image" Target="../media/image46.png"/><Relationship Id="rId7" Type="http://schemas.openxmlformats.org/officeDocument/2006/relationships/image" Target="../media/image48.png"/><Relationship Id="rId1" Type="http://schemas.openxmlformats.org/officeDocument/2006/relationships/vmlDrawing" Target="../drawings/vmlDrawing3.vml"/><Relationship Id="rId2"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4.bin"/><Relationship Id="rId5" Type="http://schemas.openxmlformats.org/officeDocument/2006/relationships/image" Target="../media/image49.png"/><Relationship Id="rId6" Type="http://schemas.openxmlformats.org/officeDocument/2006/relationships/oleObject" Target="../embeddings/oleObject5.bin"/><Relationship Id="rId7" Type="http://schemas.openxmlformats.org/officeDocument/2006/relationships/image" Target="../media/image50.png"/><Relationship Id="rId8" Type="http://schemas.openxmlformats.org/officeDocument/2006/relationships/hyperlink" Target="http://en.wikipedia.org/wiki/CIE_1931_color_space" TargetMode="External"/><Relationship Id="rId1" Type="http://schemas.openxmlformats.org/officeDocument/2006/relationships/vmlDrawing" Target="../drawings/vmlDrawing4.vml"/><Relationship Id="rId2"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46.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46.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hyperlink" Target="http://www.cambridgeincolour.com/tutorials/white-balance.htm" TargetMode="External"/><Relationship Id="rId5" Type="http://schemas.openxmlformats.org/officeDocument/2006/relationships/oleObject" Target="../embeddings/oleObject6.bin"/><Relationship Id="rId6" Type="http://schemas.openxmlformats.org/officeDocument/2006/relationships/image" Target="../media/image56.png"/><Relationship Id="rId1" Type="http://schemas.openxmlformats.org/officeDocument/2006/relationships/vmlDrawing" Target="../drawings/vmlDrawing5.vml"/><Relationship Id="rId2"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9.wmf"/><Relationship Id="rId5" Type="http://schemas.openxmlformats.org/officeDocument/2006/relationships/image" Target="../media/image60.wmf"/><Relationship Id="rId6" Type="http://schemas.openxmlformats.org/officeDocument/2006/relationships/hyperlink" Target="http://www.inf.ed.ac.uk/teaching/courses/av/LECTURE_NOTES/swainballard91.pdf" TargetMode="External"/><Relationship Id="rId1" Type="http://schemas.openxmlformats.org/officeDocument/2006/relationships/slideLayout" Target="../slideLayouts/slideLayout46.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hyperlink" Target="http://www.cc.gatech.edu/~rehg/Papers/SkinDetect-IJCV.pdf" TargetMode="External"/><Relationship Id="rId4" Type="http://schemas.openxmlformats.org/officeDocument/2006/relationships/image" Target="../media/image61.wmf"/><Relationship Id="rId1" Type="http://schemas.openxmlformats.org/officeDocument/2006/relationships/slideLayout" Target="../slideLayouts/slideLayout46.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hyperlink" Target="http://luthuli.cs.uiuc.edu/~daf/papers/ko5.pdf" TargetMode="External"/><Relationship Id="rId4" Type="http://schemas.openxmlformats.org/officeDocument/2006/relationships/image" Target="../media/image62.png"/><Relationship Id="rId1" Type="http://schemas.openxmlformats.org/officeDocument/2006/relationships/slideLayout" Target="../slideLayouts/slideLayout46.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 Id="rId3" Type="http://schemas.openxmlformats.org/officeDocument/2006/relationships/image" Target="../media/image63.wmf"/></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hyperlink" Target="http://www.cs.utexas.edu/users/AustinVilla/?p=research/auto_vis" TargetMode="External"/><Relationship Id="rId1" Type="http://schemas.openxmlformats.org/officeDocument/2006/relationships/slideLayout" Target="../slideLayouts/slideLayout46.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66.wmf"/><Relationship Id="rId4" Type="http://schemas.openxmlformats.org/officeDocument/2006/relationships/image" Target="../media/image67.wmf"/><Relationship Id="rId5" Type="http://schemas.openxmlformats.org/officeDocument/2006/relationships/hyperlink" Target="http://www.ics.uci.edu/~dramanan/papers/trackingpeople/index.html" TargetMode="External"/><Relationship Id="rId1" Type="http://schemas.openxmlformats.org/officeDocument/2006/relationships/slideLayout" Target="../slideLayouts/slideLayout46.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wm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1.w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ctrTitle"/>
          </p:nvPr>
        </p:nvSpPr>
        <p:spPr>
          <a:xfrm>
            <a:off x="685800" y="838200"/>
            <a:ext cx="7772400" cy="1470025"/>
          </a:xfrm>
        </p:spPr>
        <p:txBody>
          <a:bodyPr/>
          <a:lstStyle/>
          <a:p>
            <a:r>
              <a:rPr lang="en-US" smtClean="0"/>
              <a:t>Lecture:</a:t>
            </a:r>
            <a:r>
              <a:rPr lang="en-US" dirty="0" smtClean="0"/>
              <a:t/>
            </a:r>
            <a:br>
              <a:rPr lang="en-US" dirty="0" smtClean="0"/>
            </a:br>
            <a:endParaRPr lang="en-US" dirty="0" smtClean="0"/>
          </a:p>
        </p:txBody>
      </p:sp>
      <p:sp>
        <p:nvSpPr>
          <p:cNvPr id="5" name="Title 1"/>
          <p:cNvSpPr txBox="1">
            <a:spLocks/>
          </p:cNvSpPr>
          <p:nvPr/>
        </p:nvSpPr>
        <p:spPr bwMode="auto">
          <a:xfrm>
            <a:off x="685800" y="1771650"/>
            <a:ext cx="7772400" cy="2517775"/>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Albertus Extra Bold" pitchFamily="34" charset="0"/>
                <a:ea typeface="+mj-ea"/>
                <a:cs typeface="+mj-cs"/>
              </a:rPr>
              <a:t>C</a:t>
            </a:r>
            <a:r>
              <a:rPr kumimoji="0" lang="en-US" sz="7200" b="0" i="0" u="none" strike="noStrike" kern="1200" cap="none" spc="0" normalizeH="0" baseline="0" noProof="0" dirty="0" smtClean="0">
                <a:ln>
                  <a:noFill/>
                </a:ln>
                <a:solidFill>
                  <a:srgbClr val="66FF66"/>
                </a:solidFill>
                <a:effectLst/>
                <a:uLnTx/>
                <a:uFillTx/>
                <a:latin typeface="Albertus Extra Bold" pitchFamily="34" charset="0"/>
                <a:ea typeface="+mj-ea"/>
                <a:cs typeface="+mj-cs"/>
              </a:rPr>
              <a:t>o</a:t>
            </a:r>
            <a:r>
              <a:rPr kumimoji="0" lang="en-US" sz="7200" b="0" i="0" u="none" strike="noStrike" kern="1200" cap="none" spc="0" normalizeH="0" baseline="0" noProof="0" dirty="0" smtClean="0">
                <a:ln>
                  <a:noFill/>
                </a:ln>
                <a:solidFill>
                  <a:schemeClr val="hlink"/>
                </a:solidFill>
                <a:effectLst/>
                <a:uLnTx/>
                <a:uFillTx/>
                <a:latin typeface="Albertus Extra Bold" pitchFamily="34" charset="0"/>
                <a:ea typeface="+mj-ea"/>
                <a:cs typeface="+mj-cs"/>
              </a:rPr>
              <a:t>l</a:t>
            </a:r>
            <a:r>
              <a:rPr kumimoji="0" lang="en-US" sz="7200" b="0" i="0" u="none" strike="noStrike" kern="1200" cap="none" spc="0" normalizeH="0" baseline="0" noProof="0" dirty="0" smtClean="0">
                <a:ln>
                  <a:noFill/>
                </a:ln>
                <a:solidFill>
                  <a:srgbClr val="FFFF00"/>
                </a:solidFill>
                <a:effectLst/>
                <a:uLnTx/>
                <a:uFillTx/>
                <a:latin typeface="Albertus Extra Bold" pitchFamily="34" charset="0"/>
                <a:ea typeface="+mj-ea"/>
                <a:cs typeface="+mj-cs"/>
              </a:rPr>
              <a:t>o</a:t>
            </a:r>
            <a:r>
              <a:rPr kumimoji="0" lang="en-US" sz="7200" b="0" i="0" u="none" strike="noStrike" kern="1200" cap="none" spc="0" normalizeH="0" baseline="0" noProof="0" dirty="0" smtClean="0">
                <a:ln>
                  <a:noFill/>
                </a:ln>
                <a:solidFill>
                  <a:srgbClr val="FF00FF"/>
                </a:solidFill>
                <a:effectLst/>
                <a:uLnTx/>
                <a:uFillTx/>
                <a:latin typeface="Albertus Extra Bold" pitchFamily="34" charset="0"/>
                <a:ea typeface="+mj-ea"/>
                <a:cs typeface="+mj-cs"/>
              </a:rPr>
              <a:t>r</a:t>
            </a:r>
          </a:p>
        </p:txBody>
      </p:sp>
      <p:sp>
        <p:nvSpPr>
          <p:cNvPr id="6" name="Subtitle 2"/>
          <p:cNvSpPr>
            <a:spLocks noGrp="1"/>
          </p:cNvSpPr>
          <p:nvPr>
            <p:ph type="subTitle" idx="1"/>
            <p:extLst>
              <p:ext uri="{D42A27DB-BD31-4B8C-83A1-F6EECF244321}">
                <p14:modId xmlns:p14="http://schemas.microsoft.com/office/powerpoint/2010/main" val="1973065687"/>
              </p:ext>
            </p:extLst>
          </p:nvPr>
        </p:nvSpPr>
        <p:spPr>
          <a:xfrm>
            <a:off x="1143000" y="4495800"/>
            <a:ext cx="6858000" cy="1752600"/>
          </a:xfrm>
        </p:spPr>
        <p:txBody>
          <a:bodyPr vert="horz" lIns="91440" tIns="45720" rIns="91440" bIns="45720" rtlCol="0" anchor="t">
            <a:normAutofit/>
          </a:bodyPr>
          <a:lstStyle/>
          <a:p>
            <a:r>
              <a:rPr lang="en-US" dirty="0" smtClean="0"/>
              <a:t>Juan </a:t>
            </a:r>
            <a:r>
              <a:rPr lang="en-US" dirty="0"/>
              <a:t>Carlos </a:t>
            </a:r>
            <a:r>
              <a:rPr lang="en-US" dirty="0" err="1" smtClean="0"/>
              <a:t>Niebles</a:t>
            </a:r>
            <a:r>
              <a:rPr lang="en-US" dirty="0" smtClean="0"/>
              <a:t> and Ranjay Krishna</a:t>
            </a:r>
            <a:endParaRPr lang="en-US" dirty="0"/>
          </a:p>
          <a:p>
            <a:r>
              <a:rPr lang="en-US" dirty="0"/>
              <a:t>Stanford AI Lab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0" y="0"/>
            <a:ext cx="9182100" cy="6896100"/>
          </a:xfrm>
          <a:prstGeom prst="rect">
            <a:avLst/>
          </a:prstGeom>
          <a:noFill/>
          <a:ln w="9525">
            <a:noFill/>
            <a:miter lim="800000"/>
            <a:headEnd/>
            <a:tailEnd/>
          </a:ln>
        </p:spPr>
      </p:pic>
      <p:sp>
        <p:nvSpPr>
          <p:cNvPr id="147459" name="Text Box 3"/>
          <p:cNvSpPr txBox="1">
            <a:spLocks noChangeArrowheads="1"/>
          </p:cNvSpPr>
          <p:nvPr/>
        </p:nvSpPr>
        <p:spPr bwMode="auto">
          <a:xfrm>
            <a:off x="2730500" y="182563"/>
            <a:ext cx="4149725" cy="57943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3200" b="1">
                <a:solidFill>
                  <a:srgbClr val="3366FF"/>
                </a:solidFill>
                <a:latin typeface="Helvetica" pitchFamily="34" charset="0"/>
              </a:rPr>
              <a:t>The Physics of Light</a:t>
            </a:r>
          </a:p>
        </p:txBody>
      </p:sp>
      <p:sp>
        <p:nvSpPr>
          <p:cNvPr id="147460" name="Text Box 4"/>
          <p:cNvSpPr txBox="1">
            <a:spLocks noChangeArrowheads="1"/>
          </p:cNvSpPr>
          <p:nvPr/>
        </p:nvSpPr>
        <p:spPr bwMode="auto">
          <a:xfrm>
            <a:off x="1309688" y="1425575"/>
            <a:ext cx="7453312"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00"/>
                </a:solidFill>
                <a:latin typeface="Helvetica" pitchFamily="34" charset="0"/>
              </a:rPr>
              <a:t>Some examples of the </a:t>
            </a:r>
            <a:r>
              <a:rPr lang="en-US" sz="2400" u="sng">
                <a:solidFill>
                  <a:srgbClr val="FFFF00"/>
                </a:solidFill>
                <a:latin typeface="Helvetica" pitchFamily="34" charset="0"/>
              </a:rPr>
              <a:t>reflectance</a:t>
            </a:r>
            <a:r>
              <a:rPr lang="en-US" sz="2400">
                <a:solidFill>
                  <a:srgbClr val="FFFF00"/>
                </a:solidFill>
                <a:latin typeface="Helvetica" pitchFamily="34" charset="0"/>
              </a:rPr>
              <a:t> spectra of </a:t>
            </a:r>
            <a:r>
              <a:rPr lang="en-US" sz="2400" u="sng">
                <a:solidFill>
                  <a:srgbClr val="FFFF00"/>
                </a:solidFill>
                <a:latin typeface="Helvetica" pitchFamily="34" charset="0"/>
              </a:rPr>
              <a:t>surfaces</a:t>
            </a:r>
            <a:endParaRPr lang="en-US" sz="2400">
              <a:solidFill>
                <a:srgbClr val="FFFF00"/>
              </a:solidFill>
              <a:latin typeface="Helvetica" pitchFamily="34" charset="0"/>
            </a:endParaRPr>
          </a:p>
        </p:txBody>
      </p:sp>
      <p:sp>
        <p:nvSpPr>
          <p:cNvPr id="147461" name="Text Box 5"/>
          <p:cNvSpPr txBox="1">
            <a:spLocks noChangeArrowheads="1"/>
          </p:cNvSpPr>
          <p:nvPr/>
        </p:nvSpPr>
        <p:spPr bwMode="auto">
          <a:xfrm>
            <a:off x="3810000" y="6324600"/>
            <a:ext cx="25066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FF"/>
                </a:solidFill>
                <a:latin typeface="Helvetica" pitchFamily="34" charset="0"/>
              </a:rPr>
              <a:t>Wavelength (nm)</a:t>
            </a:r>
          </a:p>
        </p:txBody>
      </p:sp>
      <p:sp>
        <p:nvSpPr>
          <p:cNvPr id="147462" name="Text Box 6"/>
          <p:cNvSpPr txBox="1">
            <a:spLocks noChangeArrowheads="1"/>
          </p:cNvSpPr>
          <p:nvPr/>
        </p:nvSpPr>
        <p:spPr bwMode="auto">
          <a:xfrm rot="-5400000">
            <a:off x="-144463" y="4414838"/>
            <a:ext cx="257492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FF"/>
                </a:solidFill>
                <a:latin typeface="Helvetica" pitchFamily="34" charset="0"/>
              </a:rPr>
              <a:t>% Light Reflected</a:t>
            </a:r>
          </a:p>
        </p:txBody>
      </p:sp>
      <p:grpSp>
        <p:nvGrpSpPr>
          <p:cNvPr id="2" name="Group 7"/>
          <p:cNvGrpSpPr>
            <a:grpSpLocks/>
          </p:cNvGrpSpPr>
          <p:nvPr/>
        </p:nvGrpSpPr>
        <p:grpSpPr bwMode="auto">
          <a:xfrm>
            <a:off x="1295400" y="3265488"/>
            <a:ext cx="2044700" cy="3046412"/>
            <a:chOff x="816" y="2057"/>
            <a:chExt cx="1288" cy="1919"/>
          </a:xfrm>
        </p:grpSpPr>
        <p:pic>
          <p:nvPicPr>
            <p:cNvPr id="147485" name="Picture 8"/>
            <p:cNvPicPr>
              <a:picLocks noChangeAspect="1" noChangeArrowheads="1"/>
            </p:cNvPicPr>
            <p:nvPr/>
          </p:nvPicPr>
          <p:blipFill>
            <a:blip r:embed="rId4" cstate="print"/>
            <a:srcRect/>
            <a:stretch>
              <a:fillRect/>
            </a:stretch>
          </p:blipFill>
          <p:spPr bwMode="auto">
            <a:xfrm>
              <a:off x="920" y="2057"/>
              <a:ext cx="1033" cy="1631"/>
            </a:xfrm>
            <a:prstGeom prst="rect">
              <a:avLst/>
            </a:prstGeom>
            <a:noFill/>
            <a:ln w="9525">
              <a:noFill/>
              <a:miter lim="800000"/>
              <a:headEnd/>
              <a:tailEnd/>
            </a:ln>
          </p:spPr>
        </p:pic>
        <p:sp>
          <p:nvSpPr>
            <p:cNvPr id="147486" name="Rectangle 9"/>
            <p:cNvSpPr>
              <a:spLocks noChangeArrowheads="1"/>
            </p:cNvSpPr>
            <p:nvPr/>
          </p:nvSpPr>
          <p:spPr bwMode="auto">
            <a:xfrm>
              <a:off x="908" y="2058"/>
              <a:ext cx="1045" cy="1617"/>
            </a:xfrm>
            <a:prstGeom prst="rect">
              <a:avLst/>
            </a:prstGeom>
            <a:noFill/>
            <a:ln w="9525">
              <a:solidFill>
                <a:schemeClr val="bg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endParaRPr>
            </a:p>
          </p:txBody>
        </p:sp>
        <p:sp>
          <p:nvSpPr>
            <p:cNvPr id="147487" name="Text Box 10"/>
            <p:cNvSpPr txBox="1">
              <a:spLocks noChangeArrowheads="1"/>
            </p:cNvSpPr>
            <p:nvPr/>
          </p:nvSpPr>
          <p:spPr bwMode="auto">
            <a:xfrm>
              <a:off x="1008" y="2160"/>
              <a:ext cx="469"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0000"/>
                  </a:solidFill>
                  <a:latin typeface="Helvetica" pitchFamily="34" charset="0"/>
                </a:rPr>
                <a:t>Red</a:t>
              </a:r>
            </a:p>
          </p:txBody>
        </p:sp>
        <p:sp>
          <p:nvSpPr>
            <p:cNvPr id="147488" name="Text Box 11"/>
            <p:cNvSpPr txBox="1">
              <a:spLocks noChangeArrowheads="1"/>
            </p:cNvSpPr>
            <p:nvPr/>
          </p:nvSpPr>
          <p:spPr bwMode="auto">
            <a:xfrm>
              <a:off x="816" y="3688"/>
              <a:ext cx="1288"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FF"/>
                  </a:solidFill>
                  <a:latin typeface="Helvetica" pitchFamily="34" charset="0"/>
                </a:rPr>
                <a:t>400          700</a:t>
              </a:r>
            </a:p>
          </p:txBody>
        </p:sp>
      </p:grpSp>
      <p:grpSp>
        <p:nvGrpSpPr>
          <p:cNvPr id="3" name="Group 12"/>
          <p:cNvGrpSpPr>
            <a:grpSpLocks/>
          </p:cNvGrpSpPr>
          <p:nvPr/>
        </p:nvGrpSpPr>
        <p:grpSpPr bwMode="auto">
          <a:xfrm>
            <a:off x="3252788" y="3265488"/>
            <a:ext cx="2044700" cy="3046412"/>
            <a:chOff x="2049" y="2057"/>
            <a:chExt cx="1288" cy="1919"/>
          </a:xfrm>
        </p:grpSpPr>
        <p:pic>
          <p:nvPicPr>
            <p:cNvPr id="147481" name="Picture 13"/>
            <p:cNvPicPr>
              <a:picLocks noChangeAspect="1" noChangeArrowheads="1"/>
            </p:cNvPicPr>
            <p:nvPr/>
          </p:nvPicPr>
          <p:blipFill>
            <a:blip r:embed="rId5" cstate="print"/>
            <a:srcRect/>
            <a:stretch>
              <a:fillRect/>
            </a:stretch>
          </p:blipFill>
          <p:spPr bwMode="auto">
            <a:xfrm>
              <a:off x="2134" y="2057"/>
              <a:ext cx="1042" cy="1645"/>
            </a:xfrm>
            <a:prstGeom prst="rect">
              <a:avLst/>
            </a:prstGeom>
            <a:noFill/>
            <a:ln w="9525">
              <a:noFill/>
              <a:miter lim="800000"/>
              <a:headEnd/>
              <a:tailEnd/>
            </a:ln>
          </p:spPr>
        </p:pic>
        <p:sp>
          <p:nvSpPr>
            <p:cNvPr id="147482" name="Rectangle 14"/>
            <p:cNvSpPr>
              <a:spLocks noChangeArrowheads="1"/>
            </p:cNvSpPr>
            <p:nvPr/>
          </p:nvSpPr>
          <p:spPr bwMode="auto">
            <a:xfrm>
              <a:off x="2129" y="2057"/>
              <a:ext cx="1046" cy="1632"/>
            </a:xfrm>
            <a:prstGeom prst="rect">
              <a:avLst/>
            </a:prstGeom>
            <a:noFill/>
            <a:ln w="9525">
              <a:solidFill>
                <a:schemeClr val="bg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endParaRPr>
            </a:p>
          </p:txBody>
        </p:sp>
        <p:sp>
          <p:nvSpPr>
            <p:cNvPr id="147483" name="Text Box 15"/>
            <p:cNvSpPr txBox="1">
              <a:spLocks noChangeArrowheads="1"/>
            </p:cNvSpPr>
            <p:nvPr/>
          </p:nvSpPr>
          <p:spPr bwMode="auto">
            <a:xfrm>
              <a:off x="2112" y="2112"/>
              <a:ext cx="683"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00"/>
                  </a:solidFill>
                  <a:latin typeface="Helvetica" pitchFamily="34" charset="0"/>
                </a:rPr>
                <a:t>Yellow</a:t>
              </a:r>
            </a:p>
          </p:txBody>
        </p:sp>
        <p:sp>
          <p:nvSpPr>
            <p:cNvPr id="147484" name="Text Box 16"/>
            <p:cNvSpPr txBox="1">
              <a:spLocks noChangeArrowheads="1"/>
            </p:cNvSpPr>
            <p:nvPr/>
          </p:nvSpPr>
          <p:spPr bwMode="auto">
            <a:xfrm>
              <a:off x="2049" y="3688"/>
              <a:ext cx="1288"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FF"/>
                  </a:solidFill>
                  <a:latin typeface="Helvetica" pitchFamily="34" charset="0"/>
                </a:rPr>
                <a:t>400          700</a:t>
              </a:r>
            </a:p>
          </p:txBody>
        </p:sp>
      </p:grpSp>
      <p:grpSp>
        <p:nvGrpSpPr>
          <p:cNvPr id="4" name="Group 17"/>
          <p:cNvGrpSpPr>
            <a:grpSpLocks/>
          </p:cNvGrpSpPr>
          <p:nvPr/>
        </p:nvGrpSpPr>
        <p:grpSpPr bwMode="auto">
          <a:xfrm>
            <a:off x="5208588" y="3265488"/>
            <a:ext cx="2044700" cy="3046412"/>
            <a:chOff x="3281" y="2057"/>
            <a:chExt cx="1288" cy="1919"/>
          </a:xfrm>
        </p:grpSpPr>
        <p:pic>
          <p:nvPicPr>
            <p:cNvPr id="147477" name="Picture 18"/>
            <p:cNvPicPr>
              <a:picLocks noChangeAspect="1" noChangeArrowheads="1"/>
            </p:cNvPicPr>
            <p:nvPr/>
          </p:nvPicPr>
          <p:blipFill>
            <a:blip r:embed="rId6" cstate="print"/>
            <a:srcRect/>
            <a:stretch>
              <a:fillRect/>
            </a:stretch>
          </p:blipFill>
          <p:spPr bwMode="auto">
            <a:xfrm>
              <a:off x="3376" y="2057"/>
              <a:ext cx="1040" cy="1645"/>
            </a:xfrm>
            <a:prstGeom prst="rect">
              <a:avLst/>
            </a:prstGeom>
            <a:noFill/>
            <a:ln w="9525">
              <a:noFill/>
              <a:miter lim="800000"/>
              <a:headEnd/>
              <a:tailEnd/>
            </a:ln>
          </p:spPr>
        </p:pic>
        <p:sp>
          <p:nvSpPr>
            <p:cNvPr id="147478" name="Rectangle 19"/>
            <p:cNvSpPr>
              <a:spLocks noChangeArrowheads="1"/>
            </p:cNvSpPr>
            <p:nvPr/>
          </p:nvSpPr>
          <p:spPr bwMode="auto">
            <a:xfrm>
              <a:off x="3365" y="2062"/>
              <a:ext cx="1045" cy="1632"/>
            </a:xfrm>
            <a:prstGeom prst="rect">
              <a:avLst/>
            </a:prstGeom>
            <a:noFill/>
            <a:ln w="9525">
              <a:solidFill>
                <a:schemeClr val="bg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endParaRPr>
            </a:p>
          </p:txBody>
        </p:sp>
        <p:sp>
          <p:nvSpPr>
            <p:cNvPr id="147479" name="Text Box 20"/>
            <p:cNvSpPr txBox="1">
              <a:spLocks noChangeArrowheads="1"/>
            </p:cNvSpPr>
            <p:nvPr/>
          </p:nvSpPr>
          <p:spPr bwMode="auto">
            <a:xfrm>
              <a:off x="3408" y="2112"/>
              <a:ext cx="501"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FFFF"/>
                  </a:solidFill>
                  <a:latin typeface="Helvetica" pitchFamily="34" charset="0"/>
                </a:rPr>
                <a:t>Blue</a:t>
              </a:r>
            </a:p>
          </p:txBody>
        </p:sp>
        <p:sp>
          <p:nvSpPr>
            <p:cNvPr id="147480" name="Text Box 21"/>
            <p:cNvSpPr txBox="1">
              <a:spLocks noChangeArrowheads="1"/>
            </p:cNvSpPr>
            <p:nvPr/>
          </p:nvSpPr>
          <p:spPr bwMode="auto">
            <a:xfrm>
              <a:off x="3281" y="3688"/>
              <a:ext cx="1288"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FF"/>
                  </a:solidFill>
                  <a:latin typeface="Helvetica" pitchFamily="34" charset="0"/>
                </a:rPr>
                <a:t>400          700</a:t>
              </a:r>
            </a:p>
          </p:txBody>
        </p:sp>
      </p:grpSp>
      <p:grpSp>
        <p:nvGrpSpPr>
          <p:cNvPr id="5" name="Group 22"/>
          <p:cNvGrpSpPr>
            <a:grpSpLocks/>
          </p:cNvGrpSpPr>
          <p:nvPr/>
        </p:nvGrpSpPr>
        <p:grpSpPr bwMode="auto">
          <a:xfrm>
            <a:off x="7165975" y="3263900"/>
            <a:ext cx="2044700" cy="3048000"/>
            <a:chOff x="4514" y="2056"/>
            <a:chExt cx="1288" cy="1920"/>
          </a:xfrm>
        </p:grpSpPr>
        <p:pic>
          <p:nvPicPr>
            <p:cNvPr id="147473" name="Picture 23"/>
            <p:cNvPicPr>
              <a:picLocks noChangeAspect="1" noChangeArrowheads="1"/>
            </p:cNvPicPr>
            <p:nvPr/>
          </p:nvPicPr>
          <p:blipFill>
            <a:blip r:embed="rId7" cstate="print"/>
            <a:srcRect/>
            <a:stretch>
              <a:fillRect/>
            </a:stretch>
          </p:blipFill>
          <p:spPr bwMode="auto">
            <a:xfrm>
              <a:off x="4632" y="2057"/>
              <a:ext cx="1034" cy="1638"/>
            </a:xfrm>
            <a:prstGeom prst="rect">
              <a:avLst/>
            </a:prstGeom>
            <a:noFill/>
            <a:ln w="9525">
              <a:noFill/>
              <a:miter lim="800000"/>
              <a:headEnd/>
              <a:tailEnd/>
            </a:ln>
          </p:spPr>
        </p:pic>
        <p:sp>
          <p:nvSpPr>
            <p:cNvPr id="147474" name="Text Box 24"/>
            <p:cNvSpPr txBox="1">
              <a:spLocks noChangeArrowheads="1"/>
            </p:cNvSpPr>
            <p:nvPr/>
          </p:nvSpPr>
          <p:spPr bwMode="auto">
            <a:xfrm>
              <a:off x="4656" y="2112"/>
              <a:ext cx="672"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9966FF"/>
                  </a:solidFill>
                  <a:latin typeface="Helvetica" pitchFamily="34" charset="0"/>
                </a:rPr>
                <a:t>Purple</a:t>
              </a:r>
            </a:p>
          </p:txBody>
        </p:sp>
        <p:sp>
          <p:nvSpPr>
            <p:cNvPr id="147475" name="Text Box 25"/>
            <p:cNvSpPr txBox="1">
              <a:spLocks noChangeArrowheads="1"/>
            </p:cNvSpPr>
            <p:nvPr/>
          </p:nvSpPr>
          <p:spPr bwMode="auto">
            <a:xfrm>
              <a:off x="4514" y="3688"/>
              <a:ext cx="1288"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FFFFFF"/>
                  </a:solidFill>
                  <a:latin typeface="Helvetica" pitchFamily="34" charset="0"/>
                </a:rPr>
                <a:t>400          700</a:t>
              </a:r>
            </a:p>
          </p:txBody>
        </p:sp>
        <p:sp>
          <p:nvSpPr>
            <p:cNvPr id="147476" name="Rectangle 26"/>
            <p:cNvSpPr>
              <a:spLocks noChangeArrowheads="1"/>
            </p:cNvSpPr>
            <p:nvPr/>
          </p:nvSpPr>
          <p:spPr bwMode="auto">
            <a:xfrm>
              <a:off x="4620" y="2056"/>
              <a:ext cx="1045" cy="1639"/>
            </a:xfrm>
            <a:prstGeom prst="rect">
              <a:avLst/>
            </a:prstGeom>
            <a:noFill/>
            <a:ln w="9525">
              <a:solidFill>
                <a:schemeClr val="bg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endParaRPr>
            </a:p>
          </p:txBody>
        </p:sp>
      </p:grpSp>
      <p:sp>
        <p:nvSpPr>
          <p:cNvPr id="147467" name="Rectangle 27"/>
          <p:cNvSpPr>
            <a:spLocks noChangeArrowheads="1"/>
          </p:cNvSpPr>
          <p:nvPr/>
        </p:nvSpPr>
        <p:spPr bwMode="auto">
          <a:xfrm>
            <a:off x="7331075" y="6616700"/>
            <a:ext cx="1808163" cy="244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000">
                <a:solidFill>
                  <a:srgbClr val="FFFFFF"/>
                </a:solidFill>
                <a:latin typeface="EngraversGothic BT Regular"/>
              </a:rPr>
              <a:t>© Stephen E. Palmer, 2002</a:t>
            </a:r>
          </a:p>
        </p:txBody>
      </p:sp>
      <p:grpSp>
        <p:nvGrpSpPr>
          <p:cNvPr id="6" name="Group 28"/>
          <p:cNvGrpSpPr>
            <a:grpSpLocks/>
          </p:cNvGrpSpPr>
          <p:nvPr/>
        </p:nvGrpSpPr>
        <p:grpSpPr bwMode="auto">
          <a:xfrm>
            <a:off x="1676400" y="2020888"/>
            <a:ext cx="7010400" cy="1068387"/>
            <a:chOff x="1056" y="1273"/>
            <a:chExt cx="4416" cy="673"/>
          </a:xfrm>
        </p:grpSpPr>
        <p:pic>
          <p:nvPicPr>
            <p:cNvPr id="147469" name="Picture 29"/>
            <p:cNvPicPr>
              <a:picLocks noChangeAspect="1" noChangeArrowheads="1"/>
            </p:cNvPicPr>
            <p:nvPr/>
          </p:nvPicPr>
          <p:blipFill>
            <a:blip r:embed="rId8" cstate="print"/>
            <a:srcRect/>
            <a:stretch>
              <a:fillRect/>
            </a:stretch>
          </p:blipFill>
          <p:spPr bwMode="auto">
            <a:xfrm>
              <a:off x="1056" y="1273"/>
              <a:ext cx="768" cy="647"/>
            </a:xfrm>
            <a:prstGeom prst="rect">
              <a:avLst/>
            </a:prstGeom>
            <a:noFill/>
            <a:ln w="9525">
              <a:noFill/>
              <a:miter lim="800000"/>
              <a:headEnd/>
              <a:tailEnd/>
            </a:ln>
          </p:spPr>
        </p:pic>
        <p:pic>
          <p:nvPicPr>
            <p:cNvPr id="147470" name="Picture 30"/>
            <p:cNvPicPr>
              <a:picLocks noChangeAspect="1" noChangeArrowheads="1"/>
            </p:cNvPicPr>
            <p:nvPr/>
          </p:nvPicPr>
          <p:blipFill>
            <a:blip r:embed="rId9" cstate="print"/>
            <a:srcRect/>
            <a:stretch>
              <a:fillRect/>
            </a:stretch>
          </p:blipFill>
          <p:spPr bwMode="auto">
            <a:xfrm>
              <a:off x="2304" y="1287"/>
              <a:ext cx="768" cy="631"/>
            </a:xfrm>
            <a:prstGeom prst="rect">
              <a:avLst/>
            </a:prstGeom>
            <a:noFill/>
            <a:ln w="9525">
              <a:noFill/>
              <a:miter lim="800000"/>
              <a:headEnd/>
              <a:tailEnd/>
            </a:ln>
          </p:spPr>
        </p:pic>
        <p:pic>
          <p:nvPicPr>
            <p:cNvPr id="147471" name="Picture 31"/>
            <p:cNvPicPr>
              <a:picLocks noChangeAspect="1" noChangeArrowheads="1"/>
            </p:cNvPicPr>
            <p:nvPr/>
          </p:nvPicPr>
          <p:blipFill>
            <a:blip r:embed="rId10" cstate="print"/>
            <a:srcRect/>
            <a:stretch>
              <a:fillRect/>
            </a:stretch>
          </p:blipFill>
          <p:spPr bwMode="auto">
            <a:xfrm>
              <a:off x="4752" y="1296"/>
              <a:ext cx="720" cy="604"/>
            </a:xfrm>
            <a:prstGeom prst="rect">
              <a:avLst/>
            </a:prstGeom>
            <a:noFill/>
            <a:ln w="9525">
              <a:noFill/>
              <a:miter lim="800000"/>
              <a:headEnd/>
              <a:tailEnd/>
            </a:ln>
          </p:spPr>
        </p:pic>
        <p:pic>
          <p:nvPicPr>
            <p:cNvPr id="147472" name="Picture 32"/>
            <p:cNvPicPr>
              <a:picLocks noChangeAspect="1" noChangeArrowheads="1"/>
            </p:cNvPicPr>
            <p:nvPr/>
          </p:nvPicPr>
          <p:blipFill>
            <a:blip r:embed="rId11" cstate="print"/>
            <a:srcRect/>
            <a:stretch>
              <a:fillRect/>
            </a:stretch>
          </p:blipFill>
          <p:spPr bwMode="auto">
            <a:xfrm>
              <a:off x="3552" y="1296"/>
              <a:ext cx="720" cy="6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Interaction of light and surfaces</a:t>
            </a:r>
          </a:p>
        </p:txBody>
      </p:sp>
      <p:graphicFrame>
        <p:nvGraphicFramePr>
          <p:cNvPr id="1026" name="Object 5"/>
          <p:cNvGraphicFramePr>
            <a:graphicFrameLocks noGrp="1" noChangeAspect="1"/>
          </p:cNvGraphicFramePr>
          <p:nvPr>
            <p:ph idx="1"/>
          </p:nvPr>
        </p:nvGraphicFramePr>
        <p:xfrm>
          <a:off x="381000" y="4495800"/>
          <a:ext cx="8304213" cy="2117725"/>
        </p:xfrm>
        <a:graphic>
          <a:graphicData uri="http://schemas.openxmlformats.org/presentationml/2006/ole">
            <mc:AlternateContent xmlns:mc="http://schemas.openxmlformats.org/markup-compatibility/2006">
              <mc:Choice xmlns:v="urn:schemas-microsoft-com:vml" Requires="v">
                <p:oleObj spid="_x0000_s7193" name="Image" r:id="rId4" imgW="15784127" imgH="4025397" progId="Photoshop.Image.10">
                  <p:embed/>
                </p:oleObj>
              </mc:Choice>
              <mc:Fallback>
                <p:oleObj name="Image" r:id="rId4" imgW="15784127" imgH="4025397" progId="Photoshop.Image.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95800"/>
                        <a:ext cx="8304213"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8" name="Rectangle 3"/>
          <p:cNvSpPr>
            <a:spLocks noGrp="1" noChangeArrowheads="1"/>
          </p:cNvSpPr>
          <p:nvPr>
            <p:ph type="body" idx="4294967295"/>
          </p:nvPr>
        </p:nvSpPr>
        <p:spPr>
          <a:xfrm>
            <a:off x="4876800" y="1219200"/>
            <a:ext cx="4267200" cy="3086100"/>
          </a:xfrm>
        </p:spPr>
        <p:txBody>
          <a:bodyPr/>
          <a:lstStyle/>
          <a:p>
            <a:r>
              <a:rPr lang="en-US" sz="2400" smtClean="0"/>
              <a:t>Reflected color is the result of interaction of light source spectrum with surface reflectance</a:t>
            </a:r>
          </a:p>
          <a:p>
            <a:r>
              <a:rPr lang="en-US" sz="2400" smtClean="0"/>
              <a:t>Spectral radiometry</a:t>
            </a:r>
          </a:p>
          <a:p>
            <a:pPr lvl="1"/>
            <a:r>
              <a:rPr lang="en-US" sz="1800" smtClean="0"/>
              <a:t>All definitions and units are now “per unit wavelength”</a:t>
            </a:r>
          </a:p>
          <a:p>
            <a:pPr lvl="1"/>
            <a:r>
              <a:rPr lang="en-US" sz="1800" smtClean="0"/>
              <a:t>All terms are now “spectral”</a:t>
            </a:r>
          </a:p>
        </p:txBody>
      </p:sp>
      <p:pic>
        <p:nvPicPr>
          <p:cNvPr id="1029" name="Picture 7" descr="strawberry"/>
          <p:cNvPicPr>
            <a:picLocks noChangeAspect="1" noChangeArrowheads="1"/>
          </p:cNvPicPr>
          <p:nvPr/>
        </p:nvPicPr>
        <p:blipFill>
          <a:blip r:embed="rId6" cstate="print"/>
          <a:srcRect/>
          <a:stretch>
            <a:fillRect/>
          </a:stretch>
        </p:blipFill>
        <p:spPr bwMode="auto">
          <a:xfrm>
            <a:off x="457200" y="1219200"/>
            <a:ext cx="4038600" cy="3028950"/>
          </a:xfrm>
          <a:prstGeom prst="rect">
            <a:avLst/>
          </a:prstGeom>
          <a:noFill/>
          <a:ln w="9525">
            <a:noFill/>
            <a:miter lim="800000"/>
            <a:headEnd/>
            <a:tailEnd/>
          </a:ln>
        </p:spPr>
      </p:pic>
      <p:sp>
        <p:nvSpPr>
          <p:cNvPr id="1030" name="Rectangle 5"/>
          <p:cNvSpPr>
            <a:spLocks noChangeArrowheads="1"/>
          </p:cNvSpPr>
          <p:nvPr/>
        </p:nvSpPr>
        <p:spPr bwMode="auto">
          <a:xfrm>
            <a:off x="3352800" y="4800600"/>
            <a:ext cx="304800" cy="13716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031" name="Text Box 9"/>
          <p:cNvSpPr txBox="1">
            <a:spLocks noChangeArrowheads="1"/>
          </p:cNvSpPr>
          <p:nvPr/>
        </p:nvSpPr>
        <p:spPr bwMode="auto">
          <a:xfrm>
            <a:off x="136525" y="6477000"/>
            <a:ext cx="73723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cs typeface="Arial" pitchFamily="34" charset="0"/>
              </a:rPr>
              <a:t>From Foundation of Vision by Brian Wandell, Sinauer Associates, 1995</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57200" y="76200"/>
            <a:ext cx="8229600" cy="1143000"/>
          </a:xfrm>
        </p:spPr>
        <p:txBody>
          <a:bodyPr/>
          <a:lstStyle/>
          <a:p>
            <a:r>
              <a:rPr lang="en-US" dirty="0" smtClean="0"/>
              <a:t>Interaction of light and surfaces</a:t>
            </a:r>
          </a:p>
        </p:txBody>
      </p:sp>
      <p:sp>
        <p:nvSpPr>
          <p:cNvPr id="148483" name="Content Placeholder 2"/>
          <p:cNvSpPr>
            <a:spLocks noGrp="1"/>
          </p:cNvSpPr>
          <p:nvPr>
            <p:ph idx="1"/>
          </p:nvPr>
        </p:nvSpPr>
        <p:spPr>
          <a:xfrm>
            <a:off x="457200" y="792162"/>
            <a:ext cx="8229600" cy="4800600"/>
          </a:xfrm>
        </p:spPr>
        <p:txBody>
          <a:bodyPr/>
          <a:lstStyle/>
          <a:p>
            <a:r>
              <a:rPr lang="en-US" dirty="0" smtClean="0"/>
              <a:t>What is the observed color of any surface under monochromatic light?</a:t>
            </a:r>
          </a:p>
        </p:txBody>
      </p:sp>
      <p:pic>
        <p:nvPicPr>
          <p:cNvPr id="160770" name="Picture 2"/>
          <p:cNvPicPr>
            <a:picLocks noChangeAspect="1" noChangeArrowheads="1"/>
          </p:cNvPicPr>
          <p:nvPr/>
        </p:nvPicPr>
        <p:blipFill>
          <a:blip r:embed="rId3" cstate="print"/>
          <a:srcRect/>
          <a:stretch>
            <a:fillRect/>
          </a:stretch>
        </p:blipFill>
        <p:spPr bwMode="auto">
          <a:xfrm>
            <a:off x="457200" y="1828800"/>
            <a:ext cx="6165850" cy="4114800"/>
          </a:xfrm>
          <a:prstGeom prst="rect">
            <a:avLst/>
          </a:prstGeom>
          <a:noFill/>
          <a:ln w="9525">
            <a:noFill/>
            <a:miter lim="800000"/>
            <a:headEnd/>
            <a:tailEnd/>
          </a:ln>
        </p:spPr>
      </p:pic>
      <p:sp>
        <p:nvSpPr>
          <p:cNvPr id="5" name="TextBox 4"/>
          <p:cNvSpPr txBox="1">
            <a:spLocks noChangeArrowheads="1"/>
          </p:cNvSpPr>
          <p:nvPr/>
        </p:nvSpPr>
        <p:spPr bwMode="auto">
          <a:xfrm>
            <a:off x="2133600" y="5943600"/>
            <a:ext cx="6605588" cy="461963"/>
          </a:xfrm>
          <a:prstGeom prst="rect">
            <a:avLst/>
          </a:prstGeom>
          <a:noFill/>
          <a:ln w="9525">
            <a:noFill/>
            <a:miter lim="800000"/>
            <a:headEnd/>
            <a:tailEnd/>
          </a:ln>
        </p:spPr>
        <p:txBody>
          <a:bodyPr wrap="square">
            <a:spAutoFit/>
          </a:bodyPr>
          <a:lstStyle/>
          <a:p>
            <a:pPr algn="r" eaLnBrk="0" fontAlgn="base" hangingPunct="0">
              <a:spcBef>
                <a:spcPct val="0"/>
              </a:spcBef>
              <a:spcAft>
                <a:spcPct val="0"/>
              </a:spcAft>
            </a:pPr>
            <a:r>
              <a:rPr lang="en-US" sz="2400" dirty="0">
                <a:solidFill>
                  <a:srgbClr val="000000"/>
                </a:solidFill>
                <a:cs typeface="Arial" pitchFamily="34" charset="0"/>
                <a:hlinkClick r:id="rId4"/>
              </a:rPr>
              <a:t>Olafur Eliasson, </a:t>
            </a:r>
            <a:r>
              <a:rPr lang="en-US" sz="2400" i="1" dirty="0">
                <a:solidFill>
                  <a:srgbClr val="000000"/>
                </a:solidFill>
                <a:cs typeface="Arial" pitchFamily="34" charset="0"/>
                <a:hlinkClick r:id="rId4"/>
              </a:rPr>
              <a:t>Room for one color</a:t>
            </a:r>
            <a:endParaRPr lang="en-US" sz="2400" i="1" dirty="0">
              <a:solidFill>
                <a:srgbClr val="000000"/>
              </a:solidFill>
              <a:cs typeface="Arial" pitchFamily="34" charset="0"/>
            </a:endParaRPr>
          </a:p>
        </p:txBody>
      </p:sp>
      <p:pic>
        <p:nvPicPr>
          <p:cNvPr id="160772" name="Picture 4"/>
          <p:cNvPicPr>
            <a:picLocks noChangeAspect="1" noChangeArrowheads="1"/>
          </p:cNvPicPr>
          <p:nvPr/>
        </p:nvPicPr>
        <p:blipFill>
          <a:blip r:embed="rId5" cstate="print"/>
          <a:srcRect/>
          <a:stretch>
            <a:fillRect/>
          </a:stretch>
        </p:blipFill>
        <p:spPr bwMode="auto">
          <a:xfrm>
            <a:off x="5653088" y="1828800"/>
            <a:ext cx="3086100" cy="4114800"/>
          </a:xfrm>
          <a:prstGeom prst="rect">
            <a:avLst/>
          </a:prstGeom>
          <a:noFill/>
          <a:ln w="9525">
            <a:noFill/>
            <a:miter lim="800000"/>
            <a:headEnd/>
            <a:tailEnd/>
          </a:ln>
        </p:spPr>
      </p:pic>
      <p:sp>
        <p:nvSpPr>
          <p:cNvPr id="148487" name="Text Box 6"/>
          <p:cNvSpPr txBox="1">
            <a:spLocks noChangeArrowheads="1"/>
          </p:cNvSpPr>
          <p:nvPr/>
        </p:nvSpPr>
        <p:spPr bwMode="auto">
          <a:xfrm>
            <a:off x="7759700" y="6583363"/>
            <a:ext cx="1384300"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a:solidFill>
                  <a:srgbClr val="000000"/>
                </a:solidFill>
                <a:cs typeface="Arial" pitchFamily="34" charset="0"/>
              </a:rPr>
              <a:t>Slide by S. Lazebnik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3421" y="0"/>
            <a:ext cx="5140579" cy="6858000"/>
          </a:xfrm>
          <a:prstGeom prst="rect">
            <a:avLst/>
          </a:prstGeom>
        </p:spPr>
      </p:pic>
      <p:pic>
        <p:nvPicPr>
          <p:cNvPr id="5" name="Picture 4"/>
          <p:cNvPicPr>
            <a:picLocks noChangeAspect="1"/>
          </p:cNvPicPr>
          <p:nvPr/>
        </p:nvPicPr>
        <p:blipFill>
          <a:blip r:embed="rId3"/>
          <a:stretch>
            <a:fillRect/>
          </a:stretch>
        </p:blipFill>
        <p:spPr>
          <a:xfrm>
            <a:off x="-16933" y="0"/>
            <a:ext cx="4893733" cy="6858000"/>
          </a:xfrm>
          <a:prstGeom prst="rect">
            <a:avLst/>
          </a:prstGeom>
        </p:spPr>
      </p:pic>
    </p:spTree>
    <p:extLst>
      <p:ext uri="{BB962C8B-B14F-4D97-AF65-F5344CB8AC3E}">
        <p14:creationId xmlns:p14="http://schemas.microsoft.com/office/powerpoint/2010/main" val="885908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16933"/>
            <a:ext cx="11902199" cy="6324600"/>
          </a:xfrm>
        </p:spPr>
      </p:pic>
    </p:spTree>
    <p:extLst>
      <p:ext uri="{BB962C8B-B14F-4D97-AF65-F5344CB8AC3E}">
        <p14:creationId xmlns:p14="http://schemas.microsoft.com/office/powerpoint/2010/main" val="1184418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49108"/>
          </a:xfrm>
          <a:prstGeom prst="rect">
            <a:avLst/>
          </a:prstGeom>
        </p:spPr>
      </p:pic>
      <p:sp>
        <p:nvSpPr>
          <p:cNvPr id="3" name="TextBox 2"/>
          <p:cNvSpPr txBox="1"/>
          <p:nvPr/>
        </p:nvSpPr>
        <p:spPr>
          <a:xfrm>
            <a:off x="1600200" y="6023708"/>
            <a:ext cx="7391400" cy="646331"/>
          </a:xfrm>
          <a:prstGeom prst="rect">
            <a:avLst/>
          </a:prstGeom>
          <a:noFill/>
        </p:spPr>
        <p:txBody>
          <a:bodyPr wrap="square" rtlCol="0">
            <a:spAutoFit/>
          </a:bodyPr>
          <a:lstStyle/>
          <a:p>
            <a:pPr algn="r"/>
            <a:r>
              <a:rPr lang="en-US" dirty="0"/>
              <a:t>James </a:t>
            </a:r>
            <a:r>
              <a:rPr lang="en-US" dirty="0" err="1"/>
              <a:t>Turrell</a:t>
            </a:r>
            <a:r>
              <a:rPr lang="en-US" dirty="0"/>
              <a:t>, Breathing Light</a:t>
            </a:r>
          </a:p>
          <a:p>
            <a:pPr algn="r"/>
            <a:endParaRPr lang="en-US" dirty="0"/>
          </a:p>
        </p:txBody>
      </p:sp>
    </p:spTree>
    <p:extLst>
      <p:ext uri="{BB962C8B-B14F-4D97-AF65-F5344CB8AC3E}">
        <p14:creationId xmlns:p14="http://schemas.microsoft.com/office/powerpoint/2010/main" val="172232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0"/>
            <a:ext cx="9144000" cy="5169408"/>
          </a:xfrm>
          <a:prstGeom prst="rect">
            <a:avLst/>
          </a:prstGeom>
        </p:spPr>
      </p:pic>
      <p:sp>
        <p:nvSpPr>
          <p:cNvPr id="5" name="TextBox 4"/>
          <p:cNvSpPr txBox="1"/>
          <p:nvPr/>
        </p:nvSpPr>
        <p:spPr>
          <a:xfrm>
            <a:off x="533400" y="5410200"/>
            <a:ext cx="8229600" cy="646331"/>
          </a:xfrm>
          <a:prstGeom prst="rect">
            <a:avLst/>
          </a:prstGeom>
          <a:noFill/>
        </p:spPr>
        <p:txBody>
          <a:bodyPr wrap="square" rtlCol="0">
            <a:spAutoFit/>
          </a:bodyPr>
          <a:lstStyle/>
          <a:p>
            <a:r>
              <a:rPr lang="en-US" sz="3600" dirty="0" smtClean="0"/>
              <a:t>Inspired Drake in “Hotline Bling”</a:t>
            </a:r>
            <a:endParaRPr lang="en-US" sz="3600" dirty="0"/>
          </a:p>
        </p:txBody>
      </p:sp>
    </p:spTree>
    <p:extLst>
      <p:ext uri="{BB962C8B-B14F-4D97-AF65-F5344CB8AC3E}">
        <p14:creationId xmlns:p14="http://schemas.microsoft.com/office/powerpoint/2010/main" val="1199760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p:txBody>
          <a:bodyPr/>
          <a:lstStyle/>
          <a:p>
            <a:r>
              <a:rPr lang="en-US" smtClean="0"/>
              <a:t>Overview of Color</a:t>
            </a:r>
          </a:p>
        </p:txBody>
      </p:sp>
      <p:sp>
        <p:nvSpPr>
          <p:cNvPr id="149507" name="Rectangle 3"/>
          <p:cNvSpPr>
            <a:spLocks noGrp="1"/>
          </p:cNvSpPr>
          <p:nvPr>
            <p:ph idx="1"/>
          </p:nvPr>
        </p:nvSpPr>
        <p:spPr/>
        <p:txBody>
          <a:bodyPr/>
          <a:lstStyle/>
          <a:p>
            <a:r>
              <a:rPr lang="en-US" smtClean="0"/>
              <a:t>Physics of color</a:t>
            </a:r>
          </a:p>
          <a:p>
            <a:r>
              <a:rPr lang="en-US" smtClean="0">
                <a:solidFill>
                  <a:srgbClr val="FF0000"/>
                </a:solidFill>
              </a:rPr>
              <a:t>Human encoding of color</a:t>
            </a:r>
          </a:p>
          <a:p>
            <a:r>
              <a:rPr lang="en-US" smtClean="0"/>
              <a:t>Color spaces</a:t>
            </a:r>
          </a:p>
          <a:p>
            <a:r>
              <a:rPr lang="en-US" smtClean="0"/>
              <a:t>White balancing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7010400" y="6384925"/>
            <a:ext cx="1808163" cy="244475"/>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000">
                <a:solidFill>
                  <a:srgbClr val="FFFFFF"/>
                </a:solidFill>
                <a:latin typeface="EngraversGothic BT Regular"/>
                <a:cs typeface="Arial" pitchFamily="34" charset="0"/>
              </a:rPr>
              <a:t>© Stephen E. Palmer, 2002</a:t>
            </a:r>
          </a:p>
        </p:txBody>
      </p:sp>
      <p:sp>
        <p:nvSpPr>
          <p:cNvPr id="153603" name="Rectangle 3"/>
          <p:cNvSpPr>
            <a:spLocks noChangeArrowheads="1"/>
          </p:cNvSpPr>
          <p:nvPr/>
        </p:nvSpPr>
        <p:spPr bwMode="auto">
          <a:xfrm>
            <a:off x="1442137" y="2667000"/>
            <a:ext cx="3129383" cy="1938992"/>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FF0000"/>
                </a:solidFill>
                <a:latin typeface="Helvetica" pitchFamily="34" charset="0"/>
                <a:cs typeface="Arial" pitchFamily="34" charset="0"/>
              </a:rPr>
              <a:t>C</a:t>
            </a:r>
            <a:r>
              <a:rPr lang="en-US" altLang="en-US" sz="2400" b="1" dirty="0">
                <a:solidFill>
                  <a:srgbClr val="00FF00"/>
                </a:solidFill>
                <a:latin typeface="Helvetica" pitchFamily="34" charset="0"/>
                <a:cs typeface="Arial" pitchFamily="34" charset="0"/>
              </a:rPr>
              <a:t>on</a:t>
            </a:r>
            <a:r>
              <a:rPr lang="en-US" altLang="en-US" sz="2400" b="1" dirty="0">
                <a:solidFill>
                  <a:srgbClr val="0000FF"/>
                </a:solidFill>
                <a:latin typeface="Helvetica" pitchFamily="34" charset="0"/>
                <a:cs typeface="Arial" pitchFamily="34" charset="0"/>
              </a:rPr>
              <a:t>es</a:t>
            </a:r>
            <a:endParaRPr lang="en-US" altLang="en-US" sz="2400" dirty="0">
              <a:solidFill>
                <a:srgbClr val="0000FF"/>
              </a:solidFill>
              <a:latin typeface="Helvetica" pitchFamily="34" charset="0"/>
              <a:cs typeface="Arial" pitchFamily="34" charset="0"/>
            </a:endParaRPr>
          </a:p>
          <a:p>
            <a:pPr fontAlgn="base">
              <a:spcBef>
                <a:spcPct val="0"/>
              </a:spcBef>
              <a:spcAft>
                <a:spcPct val="0"/>
              </a:spcAft>
            </a:pPr>
            <a:r>
              <a:rPr lang="en-US" altLang="en-US" sz="2400" dirty="0">
                <a:solidFill>
                  <a:srgbClr val="000000"/>
                </a:solidFill>
                <a:latin typeface="Helvetica" pitchFamily="34" charset="0"/>
                <a:cs typeface="Arial" pitchFamily="34" charset="0"/>
              </a:rPr>
              <a:t>   cone-shaped </a:t>
            </a:r>
          </a:p>
          <a:p>
            <a:pPr fontAlgn="base">
              <a:spcBef>
                <a:spcPct val="0"/>
              </a:spcBef>
              <a:spcAft>
                <a:spcPct val="0"/>
              </a:spcAft>
            </a:pPr>
            <a:r>
              <a:rPr lang="en-US" altLang="en-US" sz="2400" dirty="0">
                <a:solidFill>
                  <a:srgbClr val="000000"/>
                </a:solidFill>
                <a:latin typeface="Helvetica" pitchFamily="34" charset="0"/>
                <a:cs typeface="Arial" pitchFamily="34" charset="0"/>
              </a:rPr>
              <a:t>   less sensitive</a:t>
            </a:r>
          </a:p>
          <a:p>
            <a:pPr fontAlgn="base">
              <a:spcBef>
                <a:spcPct val="0"/>
              </a:spcBef>
              <a:spcAft>
                <a:spcPct val="0"/>
              </a:spcAft>
            </a:pPr>
            <a:r>
              <a:rPr lang="en-US" altLang="en-US" sz="2400" dirty="0">
                <a:solidFill>
                  <a:srgbClr val="000000"/>
                </a:solidFill>
                <a:latin typeface="Helvetica" pitchFamily="34" charset="0"/>
                <a:cs typeface="Arial" pitchFamily="34" charset="0"/>
              </a:rPr>
              <a:t>   operate in high light</a:t>
            </a:r>
          </a:p>
          <a:p>
            <a:pPr fontAlgn="base">
              <a:spcBef>
                <a:spcPct val="0"/>
              </a:spcBef>
              <a:spcAft>
                <a:spcPct val="0"/>
              </a:spcAft>
            </a:pPr>
            <a:r>
              <a:rPr lang="en-US" altLang="en-US" sz="2400" dirty="0">
                <a:solidFill>
                  <a:srgbClr val="000000"/>
                </a:solidFill>
                <a:latin typeface="Helvetica" pitchFamily="34" charset="0"/>
                <a:cs typeface="Arial" pitchFamily="34" charset="0"/>
              </a:rPr>
              <a:t>   color vision</a:t>
            </a:r>
            <a:endParaRPr lang="en-US" altLang="en-US" sz="2400" b="1" dirty="0">
              <a:solidFill>
                <a:srgbClr val="000000"/>
              </a:solidFill>
              <a:latin typeface="Helvetica" pitchFamily="34" charset="0"/>
              <a:cs typeface="Arial" pitchFamily="34" charset="0"/>
            </a:endParaRPr>
          </a:p>
        </p:txBody>
      </p:sp>
      <p:sp>
        <p:nvSpPr>
          <p:cNvPr id="153604" name="Text Box 4"/>
          <p:cNvSpPr txBox="1">
            <a:spLocks noChangeArrowheads="1"/>
          </p:cNvSpPr>
          <p:nvPr/>
        </p:nvSpPr>
        <p:spPr bwMode="auto">
          <a:xfrm>
            <a:off x="533400" y="182563"/>
            <a:ext cx="6859588" cy="57943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3200">
                <a:solidFill>
                  <a:srgbClr val="000000"/>
                </a:solidFill>
                <a:latin typeface="Helvetica" pitchFamily="34" charset="0"/>
                <a:cs typeface="Arial" pitchFamily="34" charset="0"/>
              </a:rPr>
              <a:t>Two types of light-sensitive receptors</a:t>
            </a:r>
          </a:p>
        </p:txBody>
      </p:sp>
      <p:sp>
        <p:nvSpPr>
          <p:cNvPr id="153606" name="Text Box 6"/>
          <p:cNvSpPr txBox="1">
            <a:spLocks noChangeArrowheads="1"/>
          </p:cNvSpPr>
          <p:nvPr/>
        </p:nvSpPr>
        <p:spPr bwMode="auto">
          <a:xfrm>
            <a:off x="5217318" y="2667000"/>
            <a:ext cx="2735044" cy="2308324"/>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a:solidFill>
                  <a:srgbClr val="000000"/>
                </a:solidFill>
                <a:latin typeface="Helvetica" pitchFamily="34" charset="0"/>
                <a:cs typeface="Arial" pitchFamily="34" charset="0"/>
              </a:rPr>
              <a:t>Rods</a:t>
            </a:r>
            <a:r>
              <a:rPr lang="en-US" altLang="en-US" sz="2400">
                <a:solidFill>
                  <a:srgbClr val="000000"/>
                </a:solidFill>
                <a:latin typeface="Helvetica" pitchFamily="34" charset="0"/>
                <a:cs typeface="Arial" pitchFamily="34" charset="0"/>
              </a:rPr>
              <a:t> </a:t>
            </a:r>
          </a:p>
          <a:p>
            <a:pPr fontAlgn="base">
              <a:spcBef>
                <a:spcPct val="0"/>
              </a:spcBef>
              <a:spcAft>
                <a:spcPct val="0"/>
              </a:spcAft>
            </a:pPr>
            <a:r>
              <a:rPr lang="en-US" altLang="en-US" sz="2400">
                <a:solidFill>
                  <a:srgbClr val="000000"/>
                </a:solidFill>
                <a:latin typeface="Helvetica" pitchFamily="34" charset="0"/>
                <a:cs typeface="Arial" pitchFamily="34" charset="0"/>
              </a:rPr>
              <a:t>   rod-shaped</a:t>
            </a:r>
          </a:p>
          <a:p>
            <a:pPr fontAlgn="base">
              <a:spcBef>
                <a:spcPct val="0"/>
              </a:spcBef>
              <a:spcAft>
                <a:spcPct val="0"/>
              </a:spcAft>
            </a:pPr>
            <a:r>
              <a:rPr lang="en-US" altLang="en-US" sz="2400">
                <a:solidFill>
                  <a:srgbClr val="000000"/>
                </a:solidFill>
                <a:latin typeface="Helvetica" pitchFamily="34" charset="0"/>
                <a:cs typeface="Arial" pitchFamily="34" charset="0"/>
              </a:rPr>
              <a:t>   highly sensitive</a:t>
            </a:r>
          </a:p>
          <a:p>
            <a:pPr fontAlgn="base">
              <a:spcBef>
                <a:spcPct val="0"/>
              </a:spcBef>
              <a:spcAft>
                <a:spcPct val="0"/>
              </a:spcAft>
            </a:pPr>
            <a:r>
              <a:rPr lang="en-US" altLang="en-US" sz="2400">
                <a:solidFill>
                  <a:srgbClr val="000000"/>
                </a:solidFill>
                <a:latin typeface="Helvetica" pitchFamily="34" charset="0"/>
                <a:cs typeface="Arial" pitchFamily="34" charset="0"/>
              </a:rPr>
              <a:t>   operate at night</a:t>
            </a:r>
          </a:p>
          <a:p>
            <a:pPr fontAlgn="base">
              <a:spcBef>
                <a:spcPct val="0"/>
              </a:spcBef>
              <a:spcAft>
                <a:spcPct val="0"/>
              </a:spcAft>
            </a:pPr>
            <a:r>
              <a:rPr lang="en-US" altLang="en-US" sz="2400">
                <a:solidFill>
                  <a:srgbClr val="000000"/>
                </a:solidFill>
                <a:latin typeface="Helvetica" pitchFamily="34" charset="0"/>
                <a:cs typeface="Arial" pitchFamily="34" charset="0"/>
              </a:rPr>
              <a:t>   gray-scale vision</a:t>
            </a:r>
          </a:p>
          <a:p>
            <a:pPr fontAlgn="base">
              <a:spcBef>
                <a:spcPct val="0"/>
              </a:spcBef>
              <a:spcAft>
                <a:spcPct val="0"/>
              </a:spcAft>
            </a:pPr>
            <a:endParaRPr lang="en-US" sz="2400">
              <a:solidFill>
                <a:srgbClr val="000000"/>
              </a:solidFill>
              <a:latin typeface="Times" pitchFamily="18"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p:txBody>
          <a:bodyPr/>
          <a:lstStyle/>
          <a:p>
            <a:pPr eaLnBrk="1" hangingPunct="1"/>
            <a:r>
              <a:rPr lang="en-US" smtClean="0"/>
              <a:t>Rod / Cone sensitivity</a:t>
            </a:r>
          </a:p>
        </p:txBody>
      </p:sp>
      <p:pic>
        <p:nvPicPr>
          <p:cNvPr id="154627" name="Picture 3"/>
          <p:cNvPicPr>
            <a:picLocks noChangeAspect="1" noChangeArrowheads="1"/>
          </p:cNvPicPr>
          <p:nvPr/>
        </p:nvPicPr>
        <p:blipFill>
          <a:blip r:embed="rId2" cstate="print"/>
          <a:srcRect/>
          <a:stretch>
            <a:fillRect/>
          </a:stretch>
        </p:blipFill>
        <p:spPr bwMode="auto">
          <a:xfrm>
            <a:off x="990600" y="1524000"/>
            <a:ext cx="6705600" cy="5035550"/>
          </a:xfrm>
          <a:prstGeom prst="rect">
            <a:avLst/>
          </a:prstGeom>
          <a:noFill/>
          <a:ln w="9525">
            <a:noFill/>
            <a:miter lim="800000"/>
            <a:headEnd/>
            <a:tailEnd/>
          </a:ln>
        </p:spPr>
      </p:pic>
      <p:sp>
        <p:nvSpPr>
          <p:cNvPr id="154628" name="Text Box 4"/>
          <p:cNvSpPr txBox="1">
            <a:spLocks noChangeArrowheads="1"/>
          </p:cNvSpPr>
          <p:nvPr/>
        </p:nvSpPr>
        <p:spPr bwMode="auto">
          <a:xfrm>
            <a:off x="1508125" y="6211888"/>
            <a:ext cx="53371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Arial" pitchFamily="34" charset="0"/>
                <a:cs typeface="Arial" pitchFamily="34" charset="0"/>
              </a:rPr>
              <a:t>The famous sock-matching problem…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p:cNvSpPr>
          <p:nvPr>
            <p:ph type="title"/>
          </p:nvPr>
        </p:nvSpPr>
        <p:spPr/>
        <p:txBody>
          <a:bodyPr/>
          <a:lstStyle/>
          <a:p>
            <a:r>
              <a:rPr lang="en-US" smtClean="0"/>
              <a:t>Overview of Color</a:t>
            </a:r>
          </a:p>
        </p:txBody>
      </p:sp>
      <p:sp>
        <p:nvSpPr>
          <p:cNvPr id="142339" name="Rectangle 3"/>
          <p:cNvSpPr>
            <a:spLocks noGrp="1"/>
          </p:cNvSpPr>
          <p:nvPr>
            <p:ph idx="1"/>
          </p:nvPr>
        </p:nvSpPr>
        <p:spPr/>
        <p:txBody>
          <a:bodyPr/>
          <a:lstStyle/>
          <a:p>
            <a:r>
              <a:rPr lang="en-US" smtClean="0">
                <a:solidFill>
                  <a:srgbClr val="FF0000"/>
                </a:solidFill>
              </a:rPr>
              <a:t>Physics of color</a:t>
            </a:r>
          </a:p>
          <a:p>
            <a:r>
              <a:rPr lang="en-US" smtClean="0"/>
              <a:t>Human encoding of color</a:t>
            </a:r>
          </a:p>
          <a:p>
            <a:r>
              <a:rPr lang="en-US" smtClean="0"/>
              <a:t>Color spaces</a:t>
            </a:r>
          </a:p>
          <a:p>
            <a:r>
              <a:rPr lang="en-US" smtClean="0"/>
              <a:t>White balancing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cstate="print"/>
          <a:srcRect/>
          <a:stretch>
            <a:fillRect/>
          </a:stretch>
        </p:blipFill>
        <p:spPr bwMode="auto">
          <a:xfrm>
            <a:off x="0" y="0"/>
            <a:ext cx="9182100" cy="6896100"/>
          </a:xfrm>
          <a:prstGeom prst="rect">
            <a:avLst/>
          </a:prstGeom>
          <a:noFill/>
          <a:ln w="9525">
            <a:noFill/>
            <a:miter lim="800000"/>
            <a:headEnd/>
            <a:tailEnd/>
          </a:ln>
        </p:spPr>
      </p:pic>
      <p:sp>
        <p:nvSpPr>
          <p:cNvPr id="155651" name="Rectangle 3"/>
          <p:cNvSpPr>
            <a:spLocks noChangeArrowheads="1"/>
          </p:cNvSpPr>
          <p:nvPr/>
        </p:nvSpPr>
        <p:spPr bwMode="auto">
          <a:xfrm>
            <a:off x="7331075" y="6613525"/>
            <a:ext cx="1808163" cy="244475"/>
          </a:xfrm>
          <a:prstGeom prst="rect">
            <a:avLst/>
          </a:prstGeom>
          <a:noFill/>
          <a:ln w="9525">
            <a:noFill/>
            <a:miter lim="800000"/>
            <a:headEnd/>
            <a:tailEnd/>
          </a:ln>
        </p:spPr>
        <p:txBody>
          <a:bodyPr wrap="none">
            <a:spAutoFit/>
          </a:bodyPr>
          <a:lstStyle/>
          <a:p>
            <a:pPr fontAlgn="base">
              <a:spcBef>
                <a:spcPct val="0"/>
              </a:spcBef>
              <a:spcAft>
                <a:spcPct val="0"/>
              </a:spcAft>
            </a:pPr>
            <a:r>
              <a:rPr lang="en-US" sz="1000">
                <a:solidFill>
                  <a:srgbClr val="FFFFFF"/>
                </a:solidFill>
                <a:latin typeface="EngraversGothic BT Regular"/>
              </a:rPr>
              <a:t>© Stephen E. Palmer, 2002</a:t>
            </a:r>
          </a:p>
        </p:txBody>
      </p:sp>
      <p:pic>
        <p:nvPicPr>
          <p:cNvPr id="155652" name="Picture 4"/>
          <p:cNvPicPr>
            <a:picLocks noChangeAspect="1" noChangeArrowheads="1"/>
          </p:cNvPicPr>
          <p:nvPr/>
        </p:nvPicPr>
        <p:blipFill>
          <a:blip r:embed="rId4" cstate="print"/>
          <a:srcRect r="13429"/>
          <a:stretch>
            <a:fillRect/>
          </a:stretch>
        </p:blipFill>
        <p:spPr bwMode="auto">
          <a:xfrm>
            <a:off x="990600" y="1595438"/>
            <a:ext cx="4953000" cy="4500562"/>
          </a:xfrm>
          <a:prstGeom prst="rect">
            <a:avLst/>
          </a:prstGeom>
          <a:noFill/>
          <a:ln w="9525">
            <a:noFill/>
            <a:miter lim="800000"/>
            <a:headEnd/>
            <a:tailEnd/>
          </a:ln>
        </p:spPr>
      </p:pic>
      <p:sp>
        <p:nvSpPr>
          <p:cNvPr id="155653" name="Text Box 5"/>
          <p:cNvSpPr txBox="1">
            <a:spLocks noChangeArrowheads="1"/>
          </p:cNvSpPr>
          <p:nvPr/>
        </p:nvSpPr>
        <p:spPr bwMode="auto">
          <a:xfrm>
            <a:off x="1600200" y="1371600"/>
            <a:ext cx="3589338" cy="519113"/>
          </a:xfrm>
          <a:prstGeom prst="rect">
            <a:avLst/>
          </a:prstGeom>
          <a:noFill/>
          <a:ln w="9525">
            <a:noFill/>
            <a:miter lim="800000"/>
            <a:headEnd/>
            <a:tailEnd/>
          </a:ln>
        </p:spPr>
        <p:txBody>
          <a:bodyPr wrap="none">
            <a:spAutoFit/>
          </a:bodyPr>
          <a:lstStyle/>
          <a:p>
            <a:pPr fontAlgn="base">
              <a:spcBef>
                <a:spcPct val="0"/>
              </a:spcBef>
              <a:spcAft>
                <a:spcPct val="0"/>
              </a:spcAft>
            </a:pPr>
            <a:r>
              <a:rPr lang="en-US" sz="2800">
                <a:solidFill>
                  <a:srgbClr val="FFFF00"/>
                </a:solidFill>
                <a:latin typeface="Helvetica" pitchFamily="34" charset="0"/>
              </a:rPr>
              <a:t>Three kinds of cones:</a:t>
            </a:r>
          </a:p>
        </p:txBody>
      </p:sp>
      <p:sp>
        <p:nvSpPr>
          <p:cNvPr id="155654" name="Text Box 7"/>
          <p:cNvSpPr txBox="1">
            <a:spLocks noChangeArrowheads="1"/>
          </p:cNvSpPr>
          <p:nvPr/>
        </p:nvSpPr>
        <p:spPr bwMode="auto">
          <a:xfrm>
            <a:off x="2163763" y="228600"/>
            <a:ext cx="5346700" cy="57943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3200" b="1">
                <a:solidFill>
                  <a:srgbClr val="00FF99"/>
                </a:solidFill>
                <a:latin typeface="Helvetica" pitchFamily="34" charset="0"/>
              </a:rPr>
              <a:t>Physiology of Color Vision</a:t>
            </a:r>
            <a:endParaRPr lang="en-US">
              <a:solidFill>
                <a:srgbClr val="00FF99"/>
              </a:solidFill>
            </a:endParaRPr>
          </a:p>
        </p:txBody>
      </p:sp>
      <p:pic>
        <p:nvPicPr>
          <p:cNvPr id="155655" name="Picture 9"/>
          <p:cNvPicPr>
            <a:picLocks noChangeAspect="1" noChangeArrowheads="1"/>
          </p:cNvPicPr>
          <p:nvPr/>
        </p:nvPicPr>
        <p:blipFill>
          <a:blip r:embed="rId5" cstate="print"/>
          <a:srcRect/>
          <a:stretch>
            <a:fillRect/>
          </a:stretch>
        </p:blipFill>
        <p:spPr bwMode="auto">
          <a:xfrm>
            <a:off x="5791200" y="1828800"/>
            <a:ext cx="326072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smtClean="0"/>
              <a:t>Color perception</a:t>
            </a:r>
          </a:p>
        </p:txBody>
      </p:sp>
      <p:sp>
        <p:nvSpPr>
          <p:cNvPr id="156675" name="Rectangle 3"/>
          <p:cNvSpPr>
            <a:spLocks noGrp="1" noChangeArrowheads="1"/>
          </p:cNvSpPr>
          <p:nvPr>
            <p:ph type="body" idx="1"/>
          </p:nvPr>
        </p:nvSpPr>
        <p:spPr>
          <a:xfrm>
            <a:off x="685800" y="3581400"/>
            <a:ext cx="8153400" cy="1905000"/>
          </a:xfrm>
        </p:spPr>
        <p:txBody>
          <a:bodyPr/>
          <a:lstStyle/>
          <a:p>
            <a:pPr>
              <a:buFontTx/>
              <a:buNone/>
            </a:pPr>
            <a:r>
              <a:rPr lang="en-US" smtClean="0"/>
              <a:t>Rods and cones act as filters on the spectrum</a:t>
            </a:r>
          </a:p>
          <a:p>
            <a:pPr lvl="1"/>
            <a:r>
              <a:rPr lang="en-US" smtClean="0"/>
              <a:t>To get the output of a filter, multiply its response curve by the spectrum, integrate over all wavelengths</a:t>
            </a:r>
          </a:p>
          <a:p>
            <a:pPr lvl="2"/>
            <a:r>
              <a:rPr lang="en-US" sz="1800" smtClean="0"/>
              <a:t>Each cone yields one number</a:t>
            </a:r>
          </a:p>
        </p:txBody>
      </p:sp>
      <p:sp>
        <p:nvSpPr>
          <p:cNvPr id="156676" name="Line 4"/>
          <p:cNvSpPr>
            <a:spLocks noChangeShapeType="1"/>
          </p:cNvSpPr>
          <p:nvPr/>
        </p:nvSpPr>
        <p:spPr bwMode="auto">
          <a:xfrm>
            <a:off x="1828800" y="1770063"/>
            <a:ext cx="1588" cy="1446212"/>
          </a:xfrm>
          <a:prstGeom prst="line">
            <a:avLst/>
          </a:prstGeom>
          <a:noFill/>
          <a:ln w="12700">
            <a:solidFill>
              <a:srgbClr val="000000"/>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6677" name="Line 5"/>
          <p:cNvSpPr>
            <a:spLocks noChangeShapeType="1"/>
          </p:cNvSpPr>
          <p:nvPr/>
        </p:nvSpPr>
        <p:spPr bwMode="auto">
          <a:xfrm>
            <a:off x="1828800" y="3216275"/>
            <a:ext cx="4572000" cy="1588"/>
          </a:xfrm>
          <a:prstGeom prst="line">
            <a:avLst/>
          </a:prstGeom>
          <a:noFill/>
          <a:ln w="12700">
            <a:solidFill>
              <a:srgbClr val="000000"/>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6678" name="Freeform 6"/>
          <p:cNvSpPr>
            <a:spLocks/>
          </p:cNvSpPr>
          <p:nvPr/>
        </p:nvSpPr>
        <p:spPr bwMode="auto">
          <a:xfrm>
            <a:off x="1841500" y="197961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28575">
            <a:solidFill>
              <a:srgbClr val="000000"/>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grpSp>
        <p:nvGrpSpPr>
          <p:cNvPr id="2" name="Group 7"/>
          <p:cNvGrpSpPr>
            <a:grpSpLocks/>
          </p:cNvGrpSpPr>
          <p:nvPr/>
        </p:nvGrpSpPr>
        <p:grpSpPr bwMode="auto">
          <a:xfrm>
            <a:off x="1828800" y="1941513"/>
            <a:ext cx="2595563" cy="1274762"/>
            <a:chOff x="1444" y="3060"/>
            <a:chExt cx="1635" cy="803"/>
          </a:xfrm>
        </p:grpSpPr>
        <p:sp>
          <p:nvSpPr>
            <p:cNvPr id="156690" name="Freeform 8"/>
            <p:cNvSpPr>
              <a:spLocks/>
            </p:cNvSpPr>
            <p:nvPr/>
          </p:nvSpPr>
          <p:spPr bwMode="auto">
            <a:xfrm>
              <a:off x="1444" y="3361"/>
              <a:ext cx="1635" cy="502"/>
            </a:xfrm>
            <a:custGeom>
              <a:avLst/>
              <a:gdLst>
                <a:gd name="T0" fmla="*/ 24 w 1635"/>
                <a:gd name="T1" fmla="*/ 496 h 502"/>
                <a:gd name="T2" fmla="*/ 56 w 1635"/>
                <a:gd name="T3" fmla="*/ 482 h 502"/>
                <a:gd name="T4" fmla="*/ 96 w 1635"/>
                <a:gd name="T5" fmla="*/ 469 h 502"/>
                <a:gd name="T6" fmla="*/ 128 w 1635"/>
                <a:gd name="T7" fmla="*/ 443 h 502"/>
                <a:gd name="T8" fmla="*/ 167 w 1635"/>
                <a:gd name="T9" fmla="*/ 423 h 502"/>
                <a:gd name="T10" fmla="*/ 199 w 1635"/>
                <a:gd name="T11" fmla="*/ 390 h 502"/>
                <a:gd name="T12" fmla="*/ 223 w 1635"/>
                <a:gd name="T13" fmla="*/ 364 h 502"/>
                <a:gd name="T14" fmla="*/ 255 w 1635"/>
                <a:gd name="T15" fmla="*/ 324 h 502"/>
                <a:gd name="T16" fmla="*/ 287 w 1635"/>
                <a:gd name="T17" fmla="*/ 291 h 502"/>
                <a:gd name="T18" fmla="*/ 311 w 1635"/>
                <a:gd name="T19" fmla="*/ 258 h 502"/>
                <a:gd name="T20" fmla="*/ 335 w 1635"/>
                <a:gd name="T21" fmla="*/ 218 h 502"/>
                <a:gd name="T22" fmla="*/ 367 w 1635"/>
                <a:gd name="T23" fmla="*/ 185 h 502"/>
                <a:gd name="T24" fmla="*/ 391 w 1635"/>
                <a:gd name="T25" fmla="*/ 152 h 502"/>
                <a:gd name="T26" fmla="*/ 415 w 1635"/>
                <a:gd name="T27" fmla="*/ 119 h 502"/>
                <a:gd name="T28" fmla="*/ 447 w 1635"/>
                <a:gd name="T29" fmla="*/ 86 h 502"/>
                <a:gd name="T30" fmla="*/ 487 w 1635"/>
                <a:gd name="T31" fmla="*/ 47 h 502"/>
                <a:gd name="T32" fmla="*/ 534 w 1635"/>
                <a:gd name="T33" fmla="*/ 14 h 502"/>
                <a:gd name="T34" fmla="*/ 598 w 1635"/>
                <a:gd name="T35" fmla="*/ 0 h 502"/>
                <a:gd name="T36" fmla="*/ 638 w 1635"/>
                <a:gd name="T37" fmla="*/ 14 h 502"/>
                <a:gd name="T38" fmla="*/ 678 w 1635"/>
                <a:gd name="T39" fmla="*/ 33 h 502"/>
                <a:gd name="T40" fmla="*/ 710 w 1635"/>
                <a:gd name="T41" fmla="*/ 53 h 502"/>
                <a:gd name="T42" fmla="*/ 750 w 1635"/>
                <a:gd name="T43" fmla="*/ 99 h 502"/>
                <a:gd name="T44" fmla="*/ 806 w 1635"/>
                <a:gd name="T45" fmla="*/ 146 h 502"/>
                <a:gd name="T46" fmla="*/ 854 w 1635"/>
                <a:gd name="T47" fmla="*/ 198 h 502"/>
                <a:gd name="T48" fmla="*/ 901 w 1635"/>
                <a:gd name="T49" fmla="*/ 238 h 502"/>
                <a:gd name="T50" fmla="*/ 949 w 1635"/>
                <a:gd name="T51" fmla="*/ 278 h 502"/>
                <a:gd name="T52" fmla="*/ 997 w 1635"/>
                <a:gd name="T53" fmla="*/ 317 h 502"/>
                <a:gd name="T54" fmla="*/ 1053 w 1635"/>
                <a:gd name="T55" fmla="*/ 357 h 502"/>
                <a:gd name="T56" fmla="*/ 1101 w 1635"/>
                <a:gd name="T57" fmla="*/ 383 h 502"/>
                <a:gd name="T58" fmla="*/ 1157 w 1635"/>
                <a:gd name="T59" fmla="*/ 410 h 502"/>
                <a:gd name="T60" fmla="*/ 1205 w 1635"/>
                <a:gd name="T61" fmla="*/ 430 h 502"/>
                <a:gd name="T62" fmla="*/ 1237 w 1635"/>
                <a:gd name="T63" fmla="*/ 436 h 502"/>
                <a:gd name="T64" fmla="*/ 1268 w 1635"/>
                <a:gd name="T65" fmla="*/ 449 h 502"/>
                <a:gd name="T66" fmla="*/ 1300 w 1635"/>
                <a:gd name="T67" fmla="*/ 456 h 502"/>
                <a:gd name="T68" fmla="*/ 1340 w 1635"/>
                <a:gd name="T69" fmla="*/ 463 h 502"/>
                <a:gd name="T70" fmla="*/ 1380 w 1635"/>
                <a:gd name="T71" fmla="*/ 469 h 502"/>
                <a:gd name="T72" fmla="*/ 1420 w 1635"/>
                <a:gd name="T73" fmla="*/ 469 h 502"/>
                <a:gd name="T74" fmla="*/ 1452 w 1635"/>
                <a:gd name="T75" fmla="*/ 469 h 502"/>
                <a:gd name="T76" fmla="*/ 1492 w 1635"/>
                <a:gd name="T77" fmla="*/ 476 h 502"/>
                <a:gd name="T78" fmla="*/ 1532 w 1635"/>
                <a:gd name="T79" fmla="*/ 489 h 502"/>
                <a:gd name="T80" fmla="*/ 1572 w 1635"/>
                <a:gd name="T81" fmla="*/ 496 h 502"/>
                <a:gd name="T82" fmla="*/ 1612 w 1635"/>
                <a:gd name="T83" fmla="*/ 502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6691" name="Rectangle 9"/>
            <p:cNvSpPr>
              <a:spLocks noChangeArrowheads="1"/>
            </p:cNvSpPr>
            <p:nvPr/>
          </p:nvSpPr>
          <p:spPr bwMode="auto">
            <a:xfrm>
              <a:off x="1956" y="3060"/>
              <a:ext cx="176" cy="179"/>
            </a:xfrm>
            <a:prstGeom prst="rect">
              <a:avLst/>
            </a:prstGeom>
            <a:noFill/>
            <a:ln w="12700">
              <a:noFill/>
              <a:miter lim="800000"/>
              <a:headEnd/>
              <a:tailEnd/>
            </a:ln>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00CC"/>
                  </a:solidFill>
                  <a:cs typeface="Arial" pitchFamily="34" charset="0"/>
                </a:rPr>
                <a:t>S</a:t>
              </a:r>
            </a:p>
          </p:txBody>
        </p:sp>
      </p:grpSp>
      <p:grpSp>
        <p:nvGrpSpPr>
          <p:cNvPr id="3" name="Group 20"/>
          <p:cNvGrpSpPr>
            <a:grpSpLocks/>
          </p:cNvGrpSpPr>
          <p:nvPr/>
        </p:nvGrpSpPr>
        <p:grpSpPr bwMode="auto">
          <a:xfrm>
            <a:off x="1892300" y="990600"/>
            <a:ext cx="3479800" cy="2219325"/>
            <a:chOff x="1192" y="624"/>
            <a:chExt cx="2192" cy="1398"/>
          </a:xfrm>
        </p:grpSpPr>
        <p:sp>
          <p:nvSpPr>
            <p:cNvPr id="156688" name="Freeform 11"/>
            <p:cNvSpPr>
              <a:spLocks/>
            </p:cNvSpPr>
            <p:nvPr/>
          </p:nvSpPr>
          <p:spPr bwMode="auto">
            <a:xfrm>
              <a:off x="1192" y="884"/>
              <a:ext cx="2192" cy="1138"/>
            </a:xfrm>
            <a:custGeom>
              <a:avLst/>
              <a:gdLst>
                <a:gd name="T0" fmla="*/ 40 w 2192"/>
                <a:gd name="T1" fmla="*/ 1136 h 1138"/>
                <a:gd name="T2" fmla="*/ 104 w 2192"/>
                <a:gd name="T3" fmla="*/ 1129 h 1138"/>
                <a:gd name="T4" fmla="*/ 159 w 2192"/>
                <a:gd name="T5" fmla="*/ 1122 h 1138"/>
                <a:gd name="T6" fmla="*/ 223 w 2192"/>
                <a:gd name="T7" fmla="*/ 1109 h 1138"/>
                <a:gd name="T8" fmla="*/ 287 w 2192"/>
                <a:gd name="T9" fmla="*/ 1103 h 1138"/>
                <a:gd name="T10" fmla="*/ 343 w 2192"/>
                <a:gd name="T11" fmla="*/ 1083 h 1138"/>
                <a:gd name="T12" fmla="*/ 407 w 2192"/>
                <a:gd name="T13" fmla="*/ 1070 h 1138"/>
                <a:gd name="T14" fmla="*/ 463 w 2192"/>
                <a:gd name="T15" fmla="*/ 1050 h 1138"/>
                <a:gd name="T16" fmla="*/ 518 w 2192"/>
                <a:gd name="T17" fmla="*/ 1030 h 1138"/>
                <a:gd name="T18" fmla="*/ 574 w 2192"/>
                <a:gd name="T19" fmla="*/ 1004 h 1138"/>
                <a:gd name="T20" fmla="*/ 630 w 2192"/>
                <a:gd name="T21" fmla="*/ 977 h 1138"/>
                <a:gd name="T22" fmla="*/ 686 w 2192"/>
                <a:gd name="T23" fmla="*/ 951 h 1138"/>
                <a:gd name="T24" fmla="*/ 734 w 2192"/>
                <a:gd name="T25" fmla="*/ 918 h 1138"/>
                <a:gd name="T26" fmla="*/ 782 w 2192"/>
                <a:gd name="T27" fmla="*/ 885 h 1138"/>
                <a:gd name="T28" fmla="*/ 822 w 2192"/>
                <a:gd name="T29" fmla="*/ 852 h 1138"/>
                <a:gd name="T30" fmla="*/ 861 w 2192"/>
                <a:gd name="T31" fmla="*/ 812 h 1138"/>
                <a:gd name="T32" fmla="*/ 901 w 2192"/>
                <a:gd name="T33" fmla="*/ 772 h 1138"/>
                <a:gd name="T34" fmla="*/ 941 w 2192"/>
                <a:gd name="T35" fmla="*/ 720 h 1138"/>
                <a:gd name="T36" fmla="*/ 973 w 2192"/>
                <a:gd name="T37" fmla="*/ 654 h 1138"/>
                <a:gd name="T38" fmla="*/ 1013 w 2192"/>
                <a:gd name="T39" fmla="*/ 588 h 1138"/>
                <a:gd name="T40" fmla="*/ 1053 w 2192"/>
                <a:gd name="T41" fmla="*/ 508 h 1138"/>
                <a:gd name="T42" fmla="*/ 1093 w 2192"/>
                <a:gd name="T43" fmla="*/ 436 h 1138"/>
                <a:gd name="T44" fmla="*/ 1133 w 2192"/>
                <a:gd name="T45" fmla="*/ 357 h 1138"/>
                <a:gd name="T46" fmla="*/ 1165 w 2192"/>
                <a:gd name="T47" fmla="*/ 284 h 1138"/>
                <a:gd name="T48" fmla="*/ 1205 w 2192"/>
                <a:gd name="T49" fmla="*/ 211 h 1138"/>
                <a:gd name="T50" fmla="*/ 1236 w 2192"/>
                <a:gd name="T51" fmla="*/ 145 h 1138"/>
                <a:gd name="T52" fmla="*/ 1268 w 2192"/>
                <a:gd name="T53" fmla="*/ 92 h 1138"/>
                <a:gd name="T54" fmla="*/ 1300 w 2192"/>
                <a:gd name="T55" fmla="*/ 46 h 1138"/>
                <a:gd name="T56" fmla="*/ 1348 w 2192"/>
                <a:gd name="T57" fmla="*/ 0 h 1138"/>
                <a:gd name="T58" fmla="*/ 1388 w 2192"/>
                <a:gd name="T59" fmla="*/ 7 h 1138"/>
                <a:gd name="T60" fmla="*/ 1404 w 2192"/>
                <a:gd name="T61" fmla="*/ 33 h 1138"/>
                <a:gd name="T62" fmla="*/ 1428 w 2192"/>
                <a:gd name="T63" fmla="*/ 79 h 1138"/>
                <a:gd name="T64" fmla="*/ 1444 w 2192"/>
                <a:gd name="T65" fmla="*/ 132 h 1138"/>
                <a:gd name="T66" fmla="*/ 1460 w 2192"/>
                <a:gd name="T67" fmla="*/ 185 h 1138"/>
                <a:gd name="T68" fmla="*/ 1468 w 2192"/>
                <a:gd name="T69" fmla="*/ 238 h 1138"/>
                <a:gd name="T70" fmla="*/ 1484 w 2192"/>
                <a:gd name="T71" fmla="*/ 291 h 1138"/>
                <a:gd name="T72" fmla="*/ 1492 w 2192"/>
                <a:gd name="T73" fmla="*/ 337 h 1138"/>
                <a:gd name="T74" fmla="*/ 1500 w 2192"/>
                <a:gd name="T75" fmla="*/ 390 h 1138"/>
                <a:gd name="T76" fmla="*/ 1516 w 2192"/>
                <a:gd name="T77" fmla="*/ 436 h 1138"/>
                <a:gd name="T78" fmla="*/ 1524 w 2192"/>
                <a:gd name="T79" fmla="*/ 489 h 1138"/>
                <a:gd name="T80" fmla="*/ 1540 w 2192"/>
                <a:gd name="T81" fmla="*/ 535 h 1138"/>
                <a:gd name="T82" fmla="*/ 1556 w 2192"/>
                <a:gd name="T83" fmla="*/ 581 h 1138"/>
                <a:gd name="T84" fmla="*/ 1572 w 2192"/>
                <a:gd name="T85" fmla="*/ 634 h 1138"/>
                <a:gd name="T86" fmla="*/ 1595 w 2192"/>
                <a:gd name="T87" fmla="*/ 680 h 1138"/>
                <a:gd name="T88" fmla="*/ 1627 w 2192"/>
                <a:gd name="T89" fmla="*/ 726 h 1138"/>
                <a:gd name="T90" fmla="*/ 1659 w 2192"/>
                <a:gd name="T91" fmla="*/ 772 h 1138"/>
                <a:gd name="T92" fmla="*/ 1699 w 2192"/>
                <a:gd name="T93" fmla="*/ 819 h 1138"/>
                <a:gd name="T94" fmla="*/ 1755 w 2192"/>
                <a:gd name="T95" fmla="*/ 871 h 1138"/>
                <a:gd name="T96" fmla="*/ 1811 w 2192"/>
                <a:gd name="T97" fmla="*/ 924 h 1138"/>
                <a:gd name="T98" fmla="*/ 1859 w 2192"/>
                <a:gd name="T99" fmla="*/ 977 h 1138"/>
                <a:gd name="T100" fmla="*/ 1915 w 2192"/>
                <a:gd name="T101" fmla="*/ 1023 h 1138"/>
                <a:gd name="T102" fmla="*/ 1978 w 2192"/>
                <a:gd name="T103" fmla="*/ 1070 h 1138"/>
                <a:gd name="T104" fmla="*/ 2093 w 2192"/>
                <a:gd name="T105" fmla="*/ 1126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6689" name="Rectangle 12"/>
            <p:cNvSpPr>
              <a:spLocks noChangeArrowheads="1"/>
            </p:cNvSpPr>
            <p:nvPr/>
          </p:nvSpPr>
          <p:spPr bwMode="auto">
            <a:xfrm>
              <a:off x="2492" y="624"/>
              <a:ext cx="200" cy="179"/>
            </a:xfrm>
            <a:prstGeom prst="rect">
              <a:avLst/>
            </a:prstGeom>
            <a:noFill/>
            <a:ln w="12700">
              <a:noFill/>
              <a:miter lim="800000"/>
              <a:headEnd/>
              <a:tailEnd/>
            </a:ln>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CC00"/>
                  </a:solidFill>
                  <a:cs typeface="Arial" pitchFamily="34" charset="0"/>
                </a:rPr>
                <a:t>M</a:t>
              </a:r>
            </a:p>
          </p:txBody>
        </p:sp>
      </p:grpSp>
      <p:grpSp>
        <p:nvGrpSpPr>
          <p:cNvPr id="4" name="Group 21"/>
          <p:cNvGrpSpPr>
            <a:grpSpLocks/>
          </p:cNvGrpSpPr>
          <p:nvPr/>
        </p:nvGrpSpPr>
        <p:grpSpPr bwMode="auto">
          <a:xfrm>
            <a:off x="2259013" y="990600"/>
            <a:ext cx="3951287" cy="2227263"/>
            <a:chOff x="1423" y="624"/>
            <a:chExt cx="2489" cy="1403"/>
          </a:xfrm>
        </p:grpSpPr>
        <p:sp>
          <p:nvSpPr>
            <p:cNvPr id="156686" name="Freeform 14"/>
            <p:cNvSpPr>
              <a:spLocks/>
            </p:cNvSpPr>
            <p:nvPr/>
          </p:nvSpPr>
          <p:spPr bwMode="auto">
            <a:xfrm>
              <a:off x="1423" y="947"/>
              <a:ext cx="2489" cy="1080"/>
            </a:xfrm>
            <a:custGeom>
              <a:avLst/>
              <a:gdLst>
                <a:gd name="T0" fmla="*/ 48 w 2489"/>
                <a:gd name="T1" fmla="*/ 1080 h 1080"/>
                <a:gd name="T2" fmla="*/ 112 w 2489"/>
                <a:gd name="T3" fmla="*/ 1080 h 1080"/>
                <a:gd name="T4" fmla="*/ 176 w 2489"/>
                <a:gd name="T5" fmla="*/ 1080 h 1080"/>
                <a:gd name="T6" fmla="*/ 240 w 2489"/>
                <a:gd name="T7" fmla="*/ 1075 h 1080"/>
                <a:gd name="T8" fmla="*/ 303 w 2489"/>
                <a:gd name="T9" fmla="*/ 1068 h 1080"/>
                <a:gd name="T10" fmla="*/ 367 w 2489"/>
                <a:gd name="T11" fmla="*/ 1062 h 1080"/>
                <a:gd name="T12" fmla="*/ 431 w 2489"/>
                <a:gd name="T13" fmla="*/ 1050 h 1080"/>
                <a:gd name="T14" fmla="*/ 487 w 2489"/>
                <a:gd name="T15" fmla="*/ 1031 h 1080"/>
                <a:gd name="T16" fmla="*/ 551 w 2489"/>
                <a:gd name="T17" fmla="*/ 1019 h 1080"/>
                <a:gd name="T18" fmla="*/ 607 w 2489"/>
                <a:gd name="T19" fmla="*/ 995 h 1080"/>
                <a:gd name="T20" fmla="*/ 662 w 2489"/>
                <a:gd name="T21" fmla="*/ 976 h 1080"/>
                <a:gd name="T22" fmla="*/ 718 w 2489"/>
                <a:gd name="T23" fmla="*/ 952 h 1080"/>
                <a:gd name="T24" fmla="*/ 774 w 2489"/>
                <a:gd name="T25" fmla="*/ 927 h 1080"/>
                <a:gd name="T26" fmla="*/ 830 w 2489"/>
                <a:gd name="T27" fmla="*/ 903 h 1080"/>
                <a:gd name="T28" fmla="*/ 886 w 2489"/>
                <a:gd name="T29" fmla="*/ 872 h 1080"/>
                <a:gd name="T30" fmla="*/ 942 w 2489"/>
                <a:gd name="T31" fmla="*/ 841 h 1080"/>
                <a:gd name="T32" fmla="*/ 997 w 2489"/>
                <a:gd name="T33" fmla="*/ 804 h 1080"/>
                <a:gd name="T34" fmla="*/ 1045 w 2489"/>
                <a:gd name="T35" fmla="*/ 749 h 1080"/>
                <a:gd name="T36" fmla="*/ 1101 w 2489"/>
                <a:gd name="T37" fmla="*/ 688 h 1080"/>
                <a:gd name="T38" fmla="*/ 1133 w 2489"/>
                <a:gd name="T39" fmla="*/ 639 h 1080"/>
                <a:gd name="T40" fmla="*/ 1157 w 2489"/>
                <a:gd name="T41" fmla="*/ 602 h 1080"/>
                <a:gd name="T42" fmla="*/ 1181 w 2489"/>
                <a:gd name="T43" fmla="*/ 565 h 1080"/>
                <a:gd name="T44" fmla="*/ 1197 w 2489"/>
                <a:gd name="T45" fmla="*/ 522 h 1080"/>
                <a:gd name="T46" fmla="*/ 1221 w 2489"/>
                <a:gd name="T47" fmla="*/ 479 h 1080"/>
                <a:gd name="T48" fmla="*/ 1245 w 2489"/>
                <a:gd name="T49" fmla="*/ 443 h 1080"/>
                <a:gd name="T50" fmla="*/ 1261 w 2489"/>
                <a:gd name="T51" fmla="*/ 399 h 1080"/>
                <a:gd name="T52" fmla="*/ 1285 w 2489"/>
                <a:gd name="T53" fmla="*/ 356 h 1080"/>
                <a:gd name="T54" fmla="*/ 1301 w 2489"/>
                <a:gd name="T55" fmla="*/ 320 h 1080"/>
                <a:gd name="T56" fmla="*/ 1317 w 2489"/>
                <a:gd name="T57" fmla="*/ 276 h 1080"/>
                <a:gd name="T58" fmla="*/ 1333 w 2489"/>
                <a:gd name="T59" fmla="*/ 240 h 1080"/>
                <a:gd name="T60" fmla="*/ 1356 w 2489"/>
                <a:gd name="T61" fmla="*/ 203 h 1080"/>
                <a:gd name="T62" fmla="*/ 1380 w 2489"/>
                <a:gd name="T63" fmla="*/ 148 h 1080"/>
                <a:gd name="T64" fmla="*/ 1412 w 2489"/>
                <a:gd name="T65" fmla="*/ 92 h 1080"/>
                <a:gd name="T66" fmla="*/ 1444 w 2489"/>
                <a:gd name="T67" fmla="*/ 43 h 1080"/>
                <a:gd name="T68" fmla="*/ 1500 w 2489"/>
                <a:gd name="T69" fmla="*/ 0 h 1080"/>
                <a:gd name="T70" fmla="*/ 1532 w 2489"/>
                <a:gd name="T71" fmla="*/ 12 h 1080"/>
                <a:gd name="T72" fmla="*/ 1564 w 2489"/>
                <a:gd name="T73" fmla="*/ 43 h 1080"/>
                <a:gd name="T74" fmla="*/ 1596 w 2489"/>
                <a:gd name="T75" fmla="*/ 104 h 1080"/>
                <a:gd name="T76" fmla="*/ 1620 w 2489"/>
                <a:gd name="T77" fmla="*/ 172 h 1080"/>
                <a:gd name="T78" fmla="*/ 1652 w 2489"/>
                <a:gd name="T79" fmla="*/ 240 h 1080"/>
                <a:gd name="T80" fmla="*/ 1676 w 2489"/>
                <a:gd name="T81" fmla="*/ 313 h 1080"/>
                <a:gd name="T82" fmla="*/ 1700 w 2489"/>
                <a:gd name="T83" fmla="*/ 387 h 1080"/>
                <a:gd name="T84" fmla="*/ 1723 w 2489"/>
                <a:gd name="T85" fmla="*/ 460 h 1080"/>
                <a:gd name="T86" fmla="*/ 1747 w 2489"/>
                <a:gd name="T87" fmla="*/ 535 h 1080"/>
                <a:gd name="T88" fmla="*/ 1771 w 2489"/>
                <a:gd name="T89" fmla="*/ 608 h 1080"/>
                <a:gd name="T90" fmla="*/ 1803 w 2489"/>
                <a:gd name="T91" fmla="*/ 675 h 1080"/>
                <a:gd name="T92" fmla="*/ 1835 w 2489"/>
                <a:gd name="T93" fmla="*/ 743 h 1080"/>
                <a:gd name="T94" fmla="*/ 1875 w 2489"/>
                <a:gd name="T95" fmla="*/ 804 h 1080"/>
                <a:gd name="T96" fmla="*/ 1915 w 2489"/>
                <a:gd name="T97" fmla="*/ 866 h 1080"/>
                <a:gd name="T98" fmla="*/ 1963 w 2489"/>
                <a:gd name="T99" fmla="*/ 921 h 1080"/>
                <a:gd name="T100" fmla="*/ 2019 w 2489"/>
                <a:gd name="T101" fmla="*/ 970 h 1080"/>
                <a:gd name="T102" fmla="*/ 2090 w 2489"/>
                <a:gd name="T103" fmla="*/ 1013 h 1080"/>
                <a:gd name="T104" fmla="*/ 2162 w 2489"/>
                <a:gd name="T105" fmla="*/ 1050 h 1080"/>
                <a:gd name="T106" fmla="*/ 2242 w 2489"/>
                <a:gd name="T107" fmla="*/ 1080 h 1080"/>
                <a:gd name="T108" fmla="*/ 2338 w 2489"/>
                <a:gd name="T109" fmla="*/ 1080 h 1080"/>
                <a:gd name="T110" fmla="*/ 2426 w 2489"/>
                <a:gd name="T111" fmla="*/ 1080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6687" name="Rectangle 15"/>
            <p:cNvSpPr>
              <a:spLocks noChangeArrowheads="1"/>
            </p:cNvSpPr>
            <p:nvPr/>
          </p:nvSpPr>
          <p:spPr bwMode="auto">
            <a:xfrm>
              <a:off x="2860" y="624"/>
              <a:ext cx="168" cy="179"/>
            </a:xfrm>
            <a:prstGeom prst="rect">
              <a:avLst/>
            </a:prstGeom>
            <a:noFill/>
            <a:ln w="12700">
              <a:noFill/>
              <a:miter lim="800000"/>
              <a:headEnd/>
              <a:tailEnd/>
            </a:ln>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FF0000"/>
                  </a:solidFill>
                  <a:cs typeface="Arial" pitchFamily="34" charset="0"/>
                </a:rPr>
                <a:t>L</a:t>
              </a:r>
            </a:p>
          </p:txBody>
        </p:sp>
      </p:grpSp>
      <p:sp>
        <p:nvSpPr>
          <p:cNvPr id="156682" name="Rectangle 16"/>
          <p:cNvSpPr>
            <a:spLocks noChangeArrowheads="1"/>
          </p:cNvSpPr>
          <p:nvPr/>
        </p:nvSpPr>
        <p:spPr bwMode="auto">
          <a:xfrm>
            <a:off x="6584950" y="3103563"/>
            <a:ext cx="1409700" cy="284162"/>
          </a:xfrm>
          <a:prstGeom prst="rect">
            <a:avLst/>
          </a:prstGeom>
          <a:noFill/>
          <a:ln w="12700">
            <a:noFill/>
            <a:miter lim="800000"/>
            <a:headEnd/>
            <a:tailEnd/>
          </a:ln>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0000"/>
                </a:solidFill>
                <a:cs typeface="Arial" pitchFamily="34" charset="0"/>
              </a:rPr>
              <a:t>Wavelength</a:t>
            </a:r>
          </a:p>
        </p:txBody>
      </p:sp>
      <p:sp>
        <p:nvSpPr>
          <p:cNvPr id="156683" name="Rectangle 17"/>
          <p:cNvSpPr>
            <a:spLocks noChangeArrowheads="1"/>
          </p:cNvSpPr>
          <p:nvPr/>
        </p:nvSpPr>
        <p:spPr bwMode="auto">
          <a:xfrm>
            <a:off x="1835150" y="1433513"/>
            <a:ext cx="1320800" cy="284162"/>
          </a:xfrm>
          <a:prstGeom prst="rect">
            <a:avLst/>
          </a:prstGeom>
          <a:noFill/>
          <a:ln w="12700">
            <a:noFill/>
            <a:miter lim="800000"/>
            <a:headEnd/>
            <a:tailEnd/>
          </a:ln>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0000"/>
                </a:solidFill>
                <a:cs typeface="Arial" pitchFamily="34" charset="0"/>
              </a:rPr>
              <a:t>Power        </a:t>
            </a:r>
          </a:p>
        </p:txBody>
      </p:sp>
      <p:sp>
        <p:nvSpPr>
          <p:cNvPr id="564242" name="Rectangle 18"/>
          <p:cNvSpPr>
            <a:spLocks noChangeArrowheads="1"/>
          </p:cNvSpPr>
          <p:nvPr/>
        </p:nvSpPr>
        <p:spPr bwMode="auto">
          <a:xfrm>
            <a:off x="685800" y="5257800"/>
            <a:ext cx="8229600" cy="1219200"/>
          </a:xfrm>
          <a:prstGeom prst="rect">
            <a:avLst/>
          </a:prstGeom>
          <a:noFill/>
          <a:ln w="9525">
            <a:noFill/>
            <a:miter lim="800000"/>
            <a:headEnd/>
            <a:tailEnd/>
          </a:ln>
        </p:spPr>
        <p:txBody>
          <a:bodyPr/>
          <a:lstStyle/>
          <a:p>
            <a:pPr marL="742950" lvl="1" indent="-285750" eaLnBrk="0" fontAlgn="base" hangingPunct="0">
              <a:spcBef>
                <a:spcPct val="20000"/>
              </a:spcBef>
              <a:spcAft>
                <a:spcPct val="0"/>
              </a:spcAft>
              <a:buFontTx/>
              <a:buChar char="•"/>
            </a:pPr>
            <a:r>
              <a:rPr lang="en-US" sz="2000">
                <a:solidFill>
                  <a:srgbClr val="000000"/>
                </a:solidFill>
                <a:cs typeface="Arial" pitchFamily="34" charset="0"/>
              </a:rPr>
              <a:t>Q:  How can we represent an entire spectrum with 3 numbers?</a:t>
            </a:r>
          </a:p>
          <a:p>
            <a:pPr marL="742950" lvl="1" indent="-285750" eaLnBrk="0" fontAlgn="base" hangingPunct="0">
              <a:spcBef>
                <a:spcPct val="20000"/>
              </a:spcBef>
              <a:spcAft>
                <a:spcPct val="0"/>
              </a:spcAft>
              <a:buFontTx/>
              <a:buChar char="•"/>
            </a:pPr>
            <a:r>
              <a:rPr lang="en-US" sz="2000">
                <a:solidFill>
                  <a:srgbClr val="000000"/>
                </a:solidFill>
                <a:cs typeface="Arial" pitchFamily="34" charset="0"/>
              </a:rPr>
              <a:t>A:  We can’t!  Most of the information is lost.</a:t>
            </a:r>
          </a:p>
          <a:p>
            <a:pPr marL="1143000" lvl="2" indent="-228600" eaLnBrk="0" fontAlgn="base" hangingPunct="0">
              <a:spcBef>
                <a:spcPct val="20000"/>
              </a:spcBef>
              <a:spcAft>
                <a:spcPct val="0"/>
              </a:spcAft>
              <a:buFontTx/>
              <a:buChar char="–"/>
            </a:pPr>
            <a:r>
              <a:rPr lang="en-US">
                <a:solidFill>
                  <a:srgbClr val="000000"/>
                </a:solidFill>
                <a:cs typeface="Arial" pitchFamily="34" charset="0"/>
              </a:rPr>
              <a:t>As a result, two different spectra may appear indistinguishable</a:t>
            </a:r>
          </a:p>
          <a:p>
            <a:pPr marL="1600200" lvl="3" indent="-228600" eaLnBrk="0" fontAlgn="base" hangingPunct="0">
              <a:spcBef>
                <a:spcPct val="20000"/>
              </a:spcBef>
              <a:spcAft>
                <a:spcPct val="0"/>
              </a:spcAft>
              <a:buFontTx/>
              <a:buChar char="»"/>
            </a:pPr>
            <a:r>
              <a:rPr lang="en-US" sz="1600">
                <a:solidFill>
                  <a:srgbClr val="000000"/>
                </a:solidFill>
                <a:cs typeface="Arial" pitchFamily="34" charset="0"/>
              </a:rPr>
              <a:t>such spectra are known as </a:t>
            </a:r>
            <a:r>
              <a:rPr lang="en-US" sz="1600" b="1">
                <a:solidFill>
                  <a:srgbClr val="000000"/>
                </a:solidFill>
                <a:cs typeface="Arial" pitchFamily="34" charset="0"/>
              </a:rPr>
              <a:t>metamers</a:t>
            </a:r>
          </a:p>
        </p:txBody>
      </p:sp>
      <p:sp>
        <p:nvSpPr>
          <p:cNvPr id="156685" name="Text Box 19"/>
          <p:cNvSpPr txBox="1">
            <a:spLocks noChangeArrowheads="1"/>
          </p:cNvSpPr>
          <p:nvPr/>
        </p:nvSpPr>
        <p:spPr bwMode="auto">
          <a:xfrm>
            <a:off x="7315200" y="6583363"/>
            <a:ext cx="1536700" cy="27463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a:solidFill>
                  <a:srgbClr val="000000"/>
                </a:solidFill>
                <a:cs typeface="Arial" pitchFamily="34" charset="0"/>
              </a:rPr>
              <a:t>Slide by Steve Seitz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6424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64242">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64242">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642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42"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smtClean="0"/>
              <a:t>Spectra of some real-world surfaces</a:t>
            </a:r>
          </a:p>
        </p:txBody>
      </p:sp>
      <p:pic>
        <p:nvPicPr>
          <p:cNvPr id="157699" name="Picture 4"/>
          <p:cNvPicPr>
            <a:picLocks noGrp="1" noChangeAspect="1" noChangeArrowheads="1"/>
          </p:cNvPicPr>
          <p:nvPr>
            <p:ph type="body" idx="1"/>
          </p:nvPr>
        </p:nvPicPr>
        <p:blipFill>
          <a:blip r:embed="rId3" cstate="print"/>
          <a:srcRect/>
          <a:stretch>
            <a:fillRect/>
          </a:stretch>
        </p:blipFill>
        <p:spPr>
          <a:xfrm>
            <a:off x="838200" y="1143000"/>
            <a:ext cx="7010400" cy="5507038"/>
          </a:xfrm>
          <a:noFill/>
        </p:spPr>
      </p:pic>
      <p:sp>
        <p:nvSpPr>
          <p:cNvPr id="400389" name="Text Box 5"/>
          <p:cNvSpPr txBox="1">
            <a:spLocks noChangeArrowheads="1"/>
          </p:cNvSpPr>
          <p:nvPr/>
        </p:nvSpPr>
        <p:spPr bwMode="auto">
          <a:xfrm>
            <a:off x="1812925" y="2209800"/>
            <a:ext cx="153987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metamers</a:t>
            </a:r>
          </a:p>
        </p:txBody>
      </p:sp>
      <p:sp>
        <p:nvSpPr>
          <p:cNvPr id="400390" name="Line 6"/>
          <p:cNvSpPr>
            <a:spLocks noChangeShapeType="1"/>
          </p:cNvSpPr>
          <p:nvPr/>
        </p:nvSpPr>
        <p:spPr bwMode="auto">
          <a:xfrm>
            <a:off x="2819400" y="2667000"/>
            <a:ext cx="2971800" cy="9144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400391" name="Line 7"/>
          <p:cNvSpPr>
            <a:spLocks noChangeShapeType="1"/>
          </p:cNvSpPr>
          <p:nvPr/>
        </p:nvSpPr>
        <p:spPr bwMode="auto">
          <a:xfrm>
            <a:off x="2514600" y="2667000"/>
            <a:ext cx="457200" cy="6096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0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0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animBg="1"/>
      <p:bldP spid="4003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smtClean="0"/>
              <a:t>Standardizing color experience</a:t>
            </a:r>
          </a:p>
        </p:txBody>
      </p:sp>
      <p:sp>
        <p:nvSpPr>
          <p:cNvPr id="158723" name="Rectangle 3"/>
          <p:cNvSpPr>
            <a:spLocks noGrp="1" noChangeArrowheads="1"/>
          </p:cNvSpPr>
          <p:nvPr>
            <p:ph type="body" idx="1"/>
          </p:nvPr>
        </p:nvSpPr>
        <p:spPr/>
        <p:txBody>
          <a:bodyPr/>
          <a:lstStyle/>
          <a:p>
            <a:r>
              <a:rPr lang="en-US" smtClean="0"/>
              <a:t>We would like to understand which spectra produce the same color sensation in people under similar viewing conditions</a:t>
            </a:r>
          </a:p>
          <a:p>
            <a:r>
              <a:rPr lang="en-US" smtClean="0"/>
              <a:t>Color matching experiments</a:t>
            </a:r>
          </a:p>
        </p:txBody>
      </p:sp>
      <p:pic>
        <p:nvPicPr>
          <p:cNvPr id="158724" name="Picture 4"/>
          <p:cNvPicPr>
            <a:picLocks noChangeAspect="1" noChangeArrowheads="1"/>
          </p:cNvPicPr>
          <p:nvPr/>
        </p:nvPicPr>
        <p:blipFill>
          <a:blip r:embed="rId3" cstate="print"/>
          <a:srcRect/>
          <a:stretch>
            <a:fillRect/>
          </a:stretch>
        </p:blipFill>
        <p:spPr bwMode="auto">
          <a:xfrm>
            <a:off x="685800" y="2894013"/>
            <a:ext cx="7543800" cy="3703637"/>
          </a:xfrm>
          <a:prstGeom prst="rect">
            <a:avLst/>
          </a:prstGeom>
          <a:noFill/>
          <a:ln w="9525">
            <a:noFill/>
            <a:miter lim="800000"/>
            <a:headEnd/>
            <a:tailEnd/>
          </a:ln>
        </p:spPr>
      </p:pic>
      <p:sp>
        <p:nvSpPr>
          <p:cNvPr id="158725" name="Rectangle 5"/>
          <p:cNvSpPr>
            <a:spLocks noChangeArrowheads="1"/>
          </p:cNvSpPr>
          <p:nvPr/>
        </p:nvSpPr>
        <p:spPr bwMode="auto">
          <a:xfrm>
            <a:off x="4030663" y="6553200"/>
            <a:ext cx="5113337"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Foundations of Vision, by Brian Wandell, Sinauer Assoc., 1995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smtClean="0"/>
              <a:t>Color matching experiment 1</a:t>
            </a:r>
          </a:p>
        </p:txBody>
      </p:sp>
      <p:sp>
        <p:nvSpPr>
          <p:cNvPr id="159747"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59748"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9749"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9750"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9751"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9752"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9753"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9754"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59755" name="Rectangle 11"/>
          <p:cNvSpPr>
            <a:spLocks noChangeArrowheads="1"/>
          </p:cNvSpPr>
          <p:nvPr/>
        </p:nvSpPr>
        <p:spPr bwMode="auto">
          <a:xfrm>
            <a:off x="4038600" y="2133600"/>
            <a:ext cx="1676400" cy="26670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59756" name="Rectangle 1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mtClean="0"/>
              <a:t>Color matching experiment 1</a:t>
            </a:r>
          </a:p>
        </p:txBody>
      </p:sp>
      <p:sp>
        <p:nvSpPr>
          <p:cNvPr id="160771"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0772"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73"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74"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75"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76"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77"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78"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79" name="Rectangle 11"/>
          <p:cNvSpPr>
            <a:spLocks noChangeArrowheads="1"/>
          </p:cNvSpPr>
          <p:nvPr/>
        </p:nvSpPr>
        <p:spPr bwMode="auto">
          <a:xfrm>
            <a:off x="4038600" y="2133600"/>
            <a:ext cx="1676400" cy="2667000"/>
          </a:xfrm>
          <a:prstGeom prst="rect">
            <a:avLst/>
          </a:prstGeom>
          <a:solidFill>
            <a:srgbClr val="006699"/>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0780"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81"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0782" name="Rectangle 14"/>
          <p:cNvSpPr>
            <a:spLocks noChangeArrowheads="1"/>
          </p:cNvSpPr>
          <p:nvPr/>
        </p:nvSpPr>
        <p:spPr bwMode="auto">
          <a:xfrm>
            <a:off x="7620000" y="5334000"/>
            <a:ext cx="381000" cy="6858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0783"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0784"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sp>
        <p:nvSpPr>
          <p:cNvPr id="160785"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86"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87"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88"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89"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90"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91"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92"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93"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0794"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mtClean="0"/>
              <a:t>Color matching experiment 1</a:t>
            </a:r>
          </a:p>
        </p:txBody>
      </p:sp>
      <p:sp>
        <p:nvSpPr>
          <p:cNvPr id="161795"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1796"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797"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798"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799"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00"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01"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02"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03" name="Rectangle 11"/>
          <p:cNvSpPr>
            <a:spLocks noChangeArrowheads="1"/>
          </p:cNvSpPr>
          <p:nvPr/>
        </p:nvSpPr>
        <p:spPr bwMode="auto">
          <a:xfrm>
            <a:off x="4038600" y="2133600"/>
            <a:ext cx="1676400" cy="2667000"/>
          </a:xfrm>
          <a:prstGeom prst="rect">
            <a:avLst/>
          </a:prstGeom>
          <a:solidFill>
            <a:srgbClr val="009999"/>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1804"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05"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1806" name="Rectangle 14"/>
          <p:cNvSpPr>
            <a:spLocks noChangeArrowheads="1"/>
          </p:cNvSpPr>
          <p:nvPr/>
        </p:nvSpPr>
        <p:spPr bwMode="auto">
          <a:xfrm>
            <a:off x="7620000" y="5029200"/>
            <a:ext cx="381000" cy="9906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1807"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1808"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sp>
        <p:nvSpPr>
          <p:cNvPr id="161809"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0"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1"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2"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3"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4"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5"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6"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7"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1818"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t>Color matching experiment 1</a:t>
            </a:r>
          </a:p>
        </p:txBody>
      </p:sp>
      <p:sp>
        <p:nvSpPr>
          <p:cNvPr id="162819"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20"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1"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2"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3"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4"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5"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6"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7" name="Rectangle 11"/>
          <p:cNvSpPr>
            <a:spLocks noChangeArrowheads="1"/>
          </p:cNvSpPr>
          <p:nvPr/>
        </p:nvSpPr>
        <p:spPr bwMode="auto">
          <a:xfrm>
            <a:off x="4038600" y="2133600"/>
            <a:ext cx="1676400" cy="2667000"/>
          </a:xfrm>
          <a:prstGeom prst="rect">
            <a:avLst/>
          </a:prstGeom>
          <a:solidFill>
            <a:srgbClr val="00CC99"/>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28"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29"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30" name="Rectangle 14"/>
          <p:cNvSpPr>
            <a:spLocks noChangeArrowheads="1"/>
          </p:cNvSpPr>
          <p:nvPr/>
        </p:nvSpPr>
        <p:spPr bwMode="auto">
          <a:xfrm>
            <a:off x="7620000" y="4724400"/>
            <a:ext cx="381000" cy="12954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31"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32"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sp>
        <p:nvSpPr>
          <p:cNvPr id="162833"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34"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35"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36"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37"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38"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39"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40"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2841"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grpSp>
        <p:nvGrpSpPr>
          <p:cNvPr id="2" name="Group 26"/>
          <p:cNvGrpSpPr>
            <a:grpSpLocks/>
          </p:cNvGrpSpPr>
          <p:nvPr/>
        </p:nvGrpSpPr>
        <p:grpSpPr bwMode="auto">
          <a:xfrm>
            <a:off x="6629400" y="2362200"/>
            <a:ext cx="2513013" cy="1752600"/>
            <a:chOff x="4176" y="1488"/>
            <a:chExt cx="1583" cy="1104"/>
          </a:xfrm>
        </p:grpSpPr>
        <p:sp>
          <p:nvSpPr>
            <p:cNvPr id="162844" name="Text Box 27"/>
            <p:cNvSpPr txBox="1">
              <a:spLocks noChangeArrowheads="1"/>
            </p:cNvSpPr>
            <p:nvPr/>
          </p:nvSpPr>
          <p:spPr bwMode="auto">
            <a:xfrm>
              <a:off x="4176" y="1488"/>
              <a:ext cx="1583" cy="748"/>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3333CC"/>
                  </a:solidFill>
                  <a:latin typeface="Times New Roman" pitchFamily="18" charset="0"/>
                  <a:cs typeface="Arial" pitchFamily="34" charset="0"/>
                </a:rPr>
                <a:t>The primary color amounts needed for a match</a:t>
              </a:r>
            </a:p>
          </p:txBody>
        </p:sp>
        <p:sp>
          <p:nvSpPr>
            <p:cNvPr id="162845" name="Line 28"/>
            <p:cNvSpPr>
              <a:spLocks noChangeShapeType="1"/>
            </p:cNvSpPr>
            <p:nvPr/>
          </p:nvSpPr>
          <p:spPr bwMode="auto">
            <a:xfrm>
              <a:off x="4896" y="2208"/>
              <a:ext cx="0" cy="384"/>
            </a:xfrm>
            <a:prstGeom prst="line">
              <a:avLst/>
            </a:prstGeom>
            <a:noFill/>
            <a:ln w="28575">
              <a:solidFill>
                <a:schemeClr val="accent2"/>
              </a:solidFill>
              <a:round/>
              <a:headEnd/>
              <a:tailEnd type="triangle" w="med" len="med"/>
            </a:ln>
          </p:spPr>
          <p:txBody>
            <a:bodyPr/>
            <a:lstStyle/>
            <a:p>
              <a:pPr fontAlgn="base">
                <a:spcBef>
                  <a:spcPct val="0"/>
                </a:spcBef>
                <a:spcAft>
                  <a:spcPct val="0"/>
                </a:spcAft>
              </a:pPr>
              <a:endParaRPr lang="en-US">
                <a:solidFill>
                  <a:srgbClr val="000000"/>
                </a:solidFill>
                <a:cs typeface="Arial" pitchFamily="34" charset="0"/>
              </a:endParaRPr>
            </a:p>
          </p:txBody>
        </p:sp>
      </p:grpSp>
      <p:sp>
        <p:nvSpPr>
          <p:cNvPr id="162843" name="Rectangle 29"/>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09575" y="0"/>
            <a:ext cx="8229600" cy="1143000"/>
          </a:xfrm>
        </p:spPr>
        <p:txBody>
          <a:bodyPr/>
          <a:lstStyle/>
          <a:p>
            <a:pPr eaLnBrk="1" hangingPunct="1"/>
            <a:r>
              <a:rPr lang="en-US" altLang="en-US"/>
              <a:t>Color mixing</a:t>
            </a:r>
          </a:p>
        </p:txBody>
      </p:sp>
      <p:pic>
        <p:nvPicPr>
          <p:cNvPr id="54275" name="Picture 4"/>
          <p:cNvPicPr>
            <a:picLocks noChangeAspect="1" noChangeArrowheads="1"/>
          </p:cNvPicPr>
          <p:nvPr/>
        </p:nvPicPr>
        <p:blipFill>
          <a:blip r:embed="rId3">
            <a:extLst>
              <a:ext uri="{28A0092B-C50C-407E-A947-70E740481C1C}">
                <a14:useLocalDpi xmlns:a14="http://schemas.microsoft.com/office/drawing/2010/main" val="0"/>
              </a:ext>
            </a:extLst>
          </a:blip>
          <a:srcRect l="8464" t="33163" r="8055" b="2768"/>
          <a:stretch>
            <a:fillRect/>
          </a:stretch>
        </p:blipFill>
        <p:spPr bwMode="auto">
          <a:xfrm>
            <a:off x="539750" y="1644650"/>
            <a:ext cx="7848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spectrum"/>
          <p:cNvPicPr>
            <a:picLocks noChangeAspect="1" noChangeArrowheads="1"/>
          </p:cNvPicPr>
          <p:nvPr/>
        </p:nvPicPr>
        <p:blipFill>
          <a:blip r:embed="rId4">
            <a:extLst>
              <a:ext uri="{28A0092B-C50C-407E-A947-70E740481C1C}">
                <a14:useLocalDpi xmlns:a14="http://schemas.microsoft.com/office/drawing/2010/main" val="0"/>
              </a:ext>
            </a:extLst>
          </a:blip>
          <a:srcRect l="7269" t="66267" r="36986" b="9822"/>
          <a:stretch>
            <a:fillRect/>
          </a:stretch>
        </p:blipFill>
        <p:spPr bwMode="auto">
          <a:xfrm>
            <a:off x="3221038" y="5437188"/>
            <a:ext cx="2879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7"/>
          <p:cNvSpPr txBox="1">
            <a:spLocks noChangeArrowheads="1"/>
          </p:cNvSpPr>
          <p:nvPr/>
        </p:nvSpPr>
        <p:spPr bwMode="auto">
          <a:xfrm>
            <a:off x="7056438" y="6502400"/>
            <a:ext cx="2447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1200" b="0"/>
              <a:t>Source: W. Freeman</a:t>
            </a:r>
          </a:p>
        </p:txBody>
      </p:sp>
    </p:spTree>
    <p:extLst>
      <p:ext uri="{BB962C8B-B14F-4D97-AF65-F5344CB8AC3E}">
        <p14:creationId xmlns:p14="http://schemas.microsoft.com/office/powerpoint/2010/main" val="927626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82600" y="0"/>
            <a:ext cx="8229600" cy="1143000"/>
          </a:xfrm>
        </p:spPr>
        <p:txBody>
          <a:bodyPr/>
          <a:lstStyle/>
          <a:p>
            <a:pPr eaLnBrk="1" hangingPunct="1"/>
            <a:r>
              <a:rPr lang="en-US" altLang="en-US"/>
              <a:t>Additive color mixing</a:t>
            </a:r>
          </a:p>
        </p:txBody>
      </p:sp>
      <p:pic>
        <p:nvPicPr>
          <p:cNvPr id="55299" name="Picture 6"/>
          <p:cNvPicPr>
            <a:picLocks noChangeAspect="1" noChangeArrowheads="1"/>
          </p:cNvPicPr>
          <p:nvPr/>
        </p:nvPicPr>
        <p:blipFill>
          <a:blip r:embed="rId3">
            <a:extLst>
              <a:ext uri="{28A0092B-C50C-407E-A947-70E740481C1C}">
                <a14:useLocalDpi xmlns:a14="http://schemas.microsoft.com/office/drawing/2010/main" val="0"/>
              </a:ext>
            </a:extLst>
          </a:blip>
          <a:srcRect l="8273" t="18030" r="52161" b="33963"/>
          <a:stretch>
            <a:fillRect/>
          </a:stretch>
        </p:blipFill>
        <p:spPr bwMode="auto">
          <a:xfrm>
            <a:off x="503238" y="1238250"/>
            <a:ext cx="3779837"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l="8273" t="70808" r="52161" b="3734"/>
          <a:stretch>
            <a:fillRect/>
          </a:stretch>
        </p:blipFill>
        <p:spPr bwMode="auto">
          <a:xfrm>
            <a:off x="503238" y="4406900"/>
            <a:ext cx="3925887"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9"/>
          <p:cNvSpPr txBox="1">
            <a:spLocks noChangeArrowheads="1"/>
          </p:cNvSpPr>
          <p:nvPr/>
        </p:nvSpPr>
        <p:spPr bwMode="auto">
          <a:xfrm>
            <a:off x="5003800" y="1525588"/>
            <a:ext cx="35290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b="0"/>
              <a:t>Colors combine by </a:t>
            </a:r>
            <a:r>
              <a:rPr lang="en-US" altLang="en-US" sz="2800" b="0" i="1"/>
              <a:t>adding</a:t>
            </a:r>
            <a:r>
              <a:rPr lang="en-US" altLang="en-US" sz="2800" b="0"/>
              <a:t> color spectra</a:t>
            </a:r>
          </a:p>
        </p:txBody>
      </p:sp>
      <p:pic>
        <p:nvPicPr>
          <p:cNvPr id="63500" name="Picture 12" descr="RGB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6781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xt Box 13"/>
          <p:cNvSpPr txBox="1">
            <a:spLocks noChangeArrowheads="1"/>
          </p:cNvSpPr>
          <p:nvPr/>
        </p:nvSpPr>
        <p:spPr bwMode="auto">
          <a:xfrm>
            <a:off x="5111750" y="5162550"/>
            <a:ext cx="3384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b="0"/>
              <a:t>Light </a:t>
            </a:r>
            <a:r>
              <a:rPr lang="en-US" altLang="en-US" sz="2800" b="0" i="1"/>
              <a:t>adds</a:t>
            </a:r>
            <a:r>
              <a:rPr lang="en-US" altLang="en-US" sz="2800" b="0"/>
              <a:t> to existing black.</a:t>
            </a:r>
          </a:p>
        </p:txBody>
      </p:sp>
      <p:sp>
        <p:nvSpPr>
          <p:cNvPr id="55304" name="Text Box 7"/>
          <p:cNvSpPr txBox="1">
            <a:spLocks noChangeArrowheads="1"/>
          </p:cNvSpPr>
          <p:nvPr/>
        </p:nvSpPr>
        <p:spPr bwMode="auto">
          <a:xfrm>
            <a:off x="7056438" y="6502400"/>
            <a:ext cx="2447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1200" b="0"/>
              <a:t>Source: W. Freeman</a:t>
            </a:r>
          </a:p>
        </p:txBody>
      </p:sp>
    </p:spTree>
    <p:extLst>
      <p:ext uri="{BB962C8B-B14F-4D97-AF65-F5344CB8AC3E}">
        <p14:creationId xmlns:p14="http://schemas.microsoft.com/office/powerpoint/2010/main" val="877959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5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What is color?</a:t>
            </a:r>
          </a:p>
        </p:txBody>
      </p:sp>
      <p:sp>
        <p:nvSpPr>
          <p:cNvPr id="45059" name="Rectangle 3"/>
          <p:cNvSpPr>
            <a:spLocks noGrp="1" noChangeArrowheads="1"/>
          </p:cNvSpPr>
          <p:nvPr>
            <p:ph type="body" idx="1"/>
          </p:nvPr>
        </p:nvSpPr>
        <p:spPr>
          <a:xfrm>
            <a:off x="503238" y="1341438"/>
            <a:ext cx="4537075" cy="2971800"/>
          </a:xfrm>
        </p:spPr>
        <p:txBody>
          <a:bodyPr>
            <a:normAutofit fontScale="70000" lnSpcReduction="20000"/>
          </a:bodyPr>
          <a:lstStyle/>
          <a:p>
            <a:pPr>
              <a:spcBef>
                <a:spcPts val="1200"/>
              </a:spcBef>
            </a:pPr>
            <a:r>
              <a:rPr lang="en-US" altLang="en-US"/>
              <a:t>The result of interaction between physical light in the environment and our visual system.</a:t>
            </a:r>
          </a:p>
          <a:p>
            <a:pPr>
              <a:spcBef>
                <a:spcPts val="1200"/>
              </a:spcBef>
            </a:pPr>
            <a:endParaRPr lang="en-US" altLang="en-US" sz="1400"/>
          </a:p>
          <a:p>
            <a:pPr>
              <a:spcBef>
                <a:spcPts val="1200"/>
              </a:spcBef>
            </a:pPr>
            <a:r>
              <a:rPr lang="en-US" altLang="en-US"/>
              <a:t>A </a:t>
            </a:r>
            <a:r>
              <a:rPr lang="en-US" altLang="en-US" i="1"/>
              <a:t>psychological property</a:t>
            </a:r>
            <a:r>
              <a:rPr lang="en-US" altLang="en-US"/>
              <a:t> of our visual experiences when we look at objects and lights, </a:t>
            </a:r>
            <a:r>
              <a:rPr lang="en-US" altLang="en-US" i="1"/>
              <a:t>not a physical property </a:t>
            </a:r>
            <a:r>
              <a:rPr lang="en-US" altLang="en-US"/>
              <a:t>of those objects or lights. </a:t>
            </a:r>
            <a:br>
              <a:rPr lang="en-US" altLang="en-US"/>
            </a:br>
            <a:endParaRPr lang="en-US" altLang="en-US"/>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3" y="1376363"/>
            <a:ext cx="3352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4"/>
          <p:cNvSpPr txBox="1">
            <a:spLocks noChangeArrowheads="1"/>
          </p:cNvSpPr>
          <p:nvPr/>
        </p:nvSpPr>
        <p:spPr bwMode="auto">
          <a:xfrm>
            <a:off x="0" y="6019800"/>
            <a:ext cx="309562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1400" b="0"/>
              <a:t>Slide credit: Lana Lazebnik</a:t>
            </a:r>
          </a:p>
        </p:txBody>
      </p:sp>
    </p:spTree>
    <p:extLst>
      <p:ext uri="{BB962C8B-B14F-4D97-AF65-F5344CB8AC3E}">
        <p14:creationId xmlns:p14="http://schemas.microsoft.com/office/powerpoint/2010/main" val="19832985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46088" y="0"/>
            <a:ext cx="8229600" cy="1143000"/>
          </a:xfrm>
        </p:spPr>
        <p:txBody>
          <a:bodyPr/>
          <a:lstStyle/>
          <a:p>
            <a:pPr eaLnBrk="1" hangingPunct="1"/>
            <a:r>
              <a:rPr lang="en-US" altLang="en-US" sz="4000">
                <a:solidFill>
                  <a:schemeClr val="tx1"/>
                </a:solidFill>
              </a:rPr>
              <a:t>Examples of additive color systems</a:t>
            </a:r>
          </a:p>
        </p:txBody>
      </p:sp>
      <p:pic>
        <p:nvPicPr>
          <p:cNvPr id="56323" name="Picture 4" descr="c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530350"/>
            <a:ext cx="30765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vdc_marquee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902075"/>
            <a:ext cx="38163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6659563" y="6227763"/>
            <a:ext cx="32400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1200" b="0"/>
              <a:t>http://www.jegsworks.com</a:t>
            </a:r>
          </a:p>
          <a:p>
            <a:pPr eaLnBrk="1" hangingPunct="1">
              <a:spcBef>
                <a:spcPct val="50000"/>
              </a:spcBef>
            </a:pPr>
            <a:r>
              <a:rPr lang="en-US" altLang="en-US" sz="1200" b="0"/>
              <a:t>http://www.crtprojectors.co.uk/</a:t>
            </a:r>
          </a:p>
        </p:txBody>
      </p:sp>
      <p:sp>
        <p:nvSpPr>
          <p:cNvPr id="56326" name="Text Box 7"/>
          <p:cNvSpPr txBox="1">
            <a:spLocks noChangeArrowheads="1"/>
          </p:cNvSpPr>
          <p:nvPr/>
        </p:nvSpPr>
        <p:spPr bwMode="auto">
          <a:xfrm>
            <a:off x="1439863" y="5310188"/>
            <a:ext cx="3673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b="0"/>
              <a:t>CRT phosphors</a:t>
            </a:r>
          </a:p>
        </p:txBody>
      </p:sp>
      <p:sp>
        <p:nvSpPr>
          <p:cNvPr id="56327" name="Text Box 8"/>
          <p:cNvSpPr txBox="1">
            <a:spLocks noChangeArrowheads="1"/>
          </p:cNvSpPr>
          <p:nvPr/>
        </p:nvSpPr>
        <p:spPr bwMode="auto">
          <a:xfrm>
            <a:off x="5468938" y="5861050"/>
            <a:ext cx="3673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b="0"/>
              <a:t>multiple projectors</a:t>
            </a:r>
          </a:p>
        </p:txBody>
      </p:sp>
      <p:pic>
        <p:nvPicPr>
          <p:cNvPr id="563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513" y="906463"/>
            <a:ext cx="2984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00561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Color matching experiment 2</a:t>
            </a:r>
          </a:p>
        </p:txBody>
      </p:sp>
      <p:sp>
        <p:nvSpPr>
          <p:cNvPr id="163843"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3844"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3845"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3846"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3847"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3848"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3849"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3850"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3851" name="Rectangle 11"/>
          <p:cNvSpPr>
            <a:spLocks noChangeArrowheads="1"/>
          </p:cNvSpPr>
          <p:nvPr/>
        </p:nvSpPr>
        <p:spPr bwMode="auto">
          <a:xfrm>
            <a:off x="4038600" y="2133600"/>
            <a:ext cx="1676400" cy="26670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3852" name="Rectangle 1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smtClean="0"/>
              <a:t>Color matching experiment 2</a:t>
            </a:r>
          </a:p>
        </p:txBody>
      </p:sp>
      <p:sp>
        <p:nvSpPr>
          <p:cNvPr id="164867"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4868"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69"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70"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71"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72"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73"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74"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75" name="Rectangle 11"/>
          <p:cNvSpPr>
            <a:spLocks noChangeArrowheads="1"/>
          </p:cNvSpPr>
          <p:nvPr/>
        </p:nvSpPr>
        <p:spPr bwMode="auto">
          <a:xfrm>
            <a:off x="4038600" y="2133600"/>
            <a:ext cx="1676400" cy="2667000"/>
          </a:xfrm>
          <a:prstGeom prst="rect">
            <a:avLst/>
          </a:prstGeom>
          <a:solidFill>
            <a:srgbClr val="CC0066"/>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4876"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77"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4878" name="Rectangle 14"/>
          <p:cNvSpPr>
            <a:spLocks noChangeArrowheads="1"/>
          </p:cNvSpPr>
          <p:nvPr/>
        </p:nvSpPr>
        <p:spPr bwMode="auto">
          <a:xfrm>
            <a:off x="7620000" y="5943600"/>
            <a:ext cx="381000" cy="762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4880"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sp>
        <p:nvSpPr>
          <p:cNvPr id="164881"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2"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3"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4"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5"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6"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7"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8"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89"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4890"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
        <p:nvSpPr>
          <p:cNvPr id="27" name="Rectangle 14"/>
          <p:cNvSpPr>
            <a:spLocks noChangeArrowheads="1"/>
          </p:cNvSpPr>
          <p:nvPr/>
        </p:nvSpPr>
        <p:spPr bwMode="auto">
          <a:xfrm>
            <a:off x="8153400" y="5334000"/>
            <a:ext cx="381000" cy="6858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t>Color matching experiment 2</a:t>
            </a:r>
          </a:p>
        </p:txBody>
      </p:sp>
      <p:sp>
        <p:nvSpPr>
          <p:cNvPr id="165891"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5892"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893"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894"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895"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896"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897"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898"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899" name="Rectangle 11"/>
          <p:cNvSpPr>
            <a:spLocks noChangeArrowheads="1"/>
          </p:cNvSpPr>
          <p:nvPr/>
        </p:nvSpPr>
        <p:spPr bwMode="auto">
          <a:xfrm>
            <a:off x="4038600" y="2133600"/>
            <a:ext cx="1676400" cy="2667000"/>
          </a:xfrm>
          <a:prstGeom prst="rect">
            <a:avLst/>
          </a:prstGeom>
          <a:solidFill>
            <a:srgbClr val="CC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5900"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01"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5902" name="Rectangle 14"/>
          <p:cNvSpPr>
            <a:spLocks noChangeArrowheads="1"/>
          </p:cNvSpPr>
          <p:nvPr/>
        </p:nvSpPr>
        <p:spPr bwMode="auto">
          <a:xfrm>
            <a:off x="8153400" y="5334000"/>
            <a:ext cx="381000" cy="6858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5903" name="Text Box 15"/>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sp>
        <p:nvSpPr>
          <p:cNvPr id="165904" name="Line 16"/>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05" name="Line 17"/>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06" name="Line 18"/>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07" name="Line 19"/>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08" name="Line 20"/>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09" name="Line 21"/>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10" name="Line 22"/>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11" name="Line 23"/>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12" name="Line 24"/>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5913" name="Rectangle 25"/>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smtClean="0"/>
              <a:t>Color matching experiment 2</a:t>
            </a:r>
          </a:p>
        </p:txBody>
      </p:sp>
      <p:sp>
        <p:nvSpPr>
          <p:cNvPr id="166915" name="Rectangle 3"/>
          <p:cNvSpPr>
            <a:spLocks noChangeArrowheads="1"/>
          </p:cNvSpPr>
          <p:nvPr/>
        </p:nvSpPr>
        <p:spPr bwMode="auto">
          <a:xfrm>
            <a:off x="2362200" y="2133600"/>
            <a:ext cx="1676400" cy="2667000"/>
          </a:xfrm>
          <a:prstGeom prst="rect">
            <a:avLst/>
          </a:prstGeom>
          <a:solidFill>
            <a:srgbClr val="CC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6916"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17"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18"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19"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20"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21"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22"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23" name="Rectangle 11"/>
          <p:cNvSpPr>
            <a:spLocks noChangeArrowheads="1"/>
          </p:cNvSpPr>
          <p:nvPr/>
        </p:nvSpPr>
        <p:spPr bwMode="auto">
          <a:xfrm>
            <a:off x="4038600" y="2133600"/>
            <a:ext cx="1676400" cy="2667000"/>
          </a:xfrm>
          <a:prstGeom prst="rect">
            <a:avLst/>
          </a:prstGeom>
          <a:solidFill>
            <a:srgbClr val="CC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6924"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25"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6926" name="Rectangle 14"/>
          <p:cNvSpPr>
            <a:spLocks noChangeArrowheads="1"/>
          </p:cNvSpPr>
          <p:nvPr/>
        </p:nvSpPr>
        <p:spPr bwMode="auto">
          <a:xfrm>
            <a:off x="8153400" y="5334000"/>
            <a:ext cx="381000" cy="6858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6927" name="Text Box 15"/>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sp>
        <p:nvSpPr>
          <p:cNvPr id="166928" name="Line 16"/>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29" name="Line 17"/>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0" name="Line 18"/>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1" name="Line 19"/>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2" name="Line 20"/>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3" name="Line 21"/>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4" name="Line 22"/>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5" name="Line 23"/>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6" name="Line 24"/>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7" name="Line 25"/>
          <p:cNvSpPr>
            <a:spLocks noChangeShapeType="1"/>
          </p:cNvSpPr>
          <p:nvPr/>
        </p:nvSpPr>
        <p:spPr bwMode="auto">
          <a:xfrm>
            <a:off x="136525" y="6054725"/>
            <a:ext cx="12192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38" name="Rectangle 26"/>
          <p:cNvSpPr>
            <a:spLocks noChangeArrowheads="1"/>
          </p:cNvSpPr>
          <p:nvPr/>
        </p:nvSpPr>
        <p:spPr bwMode="auto">
          <a:xfrm>
            <a:off x="669925" y="5826125"/>
            <a:ext cx="381000" cy="228600"/>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6939" name="Text Box 27"/>
          <p:cNvSpPr txBox="1">
            <a:spLocks noChangeArrowheads="1"/>
          </p:cNvSpPr>
          <p:nvPr/>
        </p:nvSpPr>
        <p:spPr bwMode="auto">
          <a:xfrm>
            <a:off x="120650" y="6096000"/>
            <a:ext cx="163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grpSp>
        <p:nvGrpSpPr>
          <p:cNvPr id="2" name="Group 28"/>
          <p:cNvGrpSpPr>
            <a:grpSpLocks/>
          </p:cNvGrpSpPr>
          <p:nvPr/>
        </p:nvGrpSpPr>
        <p:grpSpPr bwMode="auto">
          <a:xfrm flipH="1">
            <a:off x="1219200" y="4876800"/>
            <a:ext cx="1295400" cy="1360488"/>
            <a:chOff x="4416" y="1296"/>
            <a:chExt cx="816" cy="857"/>
          </a:xfrm>
        </p:grpSpPr>
        <p:sp>
          <p:nvSpPr>
            <p:cNvPr id="166950" name="Freeform 29"/>
            <p:cNvSpPr>
              <a:spLocks/>
            </p:cNvSpPr>
            <p:nvPr/>
          </p:nvSpPr>
          <p:spPr bwMode="auto">
            <a:xfrm flipV="1">
              <a:off x="4731" y="1476"/>
              <a:ext cx="501" cy="677"/>
            </a:xfrm>
            <a:custGeom>
              <a:avLst/>
              <a:gdLst>
                <a:gd name="T0" fmla="*/ 209 w 501"/>
                <a:gd name="T1" fmla="*/ 20 h 677"/>
                <a:gd name="T2" fmla="*/ 436 w 501"/>
                <a:gd name="T3" fmla="*/ 53 h 677"/>
                <a:gd name="T4" fmla="*/ 501 w 501"/>
                <a:gd name="T5" fmla="*/ 142 h 677"/>
                <a:gd name="T6" fmla="*/ 403 w 501"/>
                <a:gd name="T7" fmla="*/ 337 h 677"/>
                <a:gd name="T8" fmla="*/ 338 w 501"/>
                <a:gd name="T9" fmla="*/ 442 h 677"/>
                <a:gd name="T10" fmla="*/ 298 w 501"/>
                <a:gd name="T11" fmla="*/ 507 h 677"/>
                <a:gd name="T12" fmla="*/ 176 w 501"/>
                <a:gd name="T13" fmla="*/ 442 h 677"/>
                <a:gd name="T14" fmla="*/ 144 w 501"/>
                <a:gd name="T15" fmla="*/ 426 h 677"/>
                <a:gd name="T16" fmla="*/ 95 w 501"/>
                <a:gd name="T17" fmla="*/ 410 h 677"/>
                <a:gd name="T18" fmla="*/ 14 w 501"/>
                <a:gd name="T19" fmla="*/ 442 h 677"/>
                <a:gd name="T20" fmla="*/ 79 w 501"/>
                <a:gd name="T21" fmla="*/ 531 h 677"/>
                <a:gd name="T22" fmla="*/ 298 w 501"/>
                <a:gd name="T23" fmla="*/ 677 h 677"/>
                <a:gd name="T24" fmla="*/ 282 w 501"/>
                <a:gd name="T25" fmla="*/ 556 h 677"/>
                <a:gd name="T26" fmla="*/ 22 w 501"/>
                <a:gd name="T27" fmla="*/ 345 h 677"/>
                <a:gd name="T28" fmla="*/ 38 w 501"/>
                <a:gd name="T29" fmla="*/ 434 h 677"/>
                <a:gd name="T30" fmla="*/ 63 w 501"/>
                <a:gd name="T31" fmla="*/ 474 h 677"/>
                <a:gd name="T32" fmla="*/ 290 w 501"/>
                <a:gd name="T33" fmla="*/ 596 h 677"/>
                <a:gd name="T34" fmla="*/ 257 w 501"/>
                <a:gd name="T35" fmla="*/ 523 h 677"/>
                <a:gd name="T36" fmla="*/ 54 w 501"/>
                <a:gd name="T37" fmla="*/ 434 h 677"/>
                <a:gd name="T38" fmla="*/ 95 w 501"/>
                <a:gd name="T39" fmla="*/ 337 h 677"/>
                <a:gd name="T40" fmla="*/ 168 w 501"/>
                <a:gd name="T41" fmla="*/ 174 h 677"/>
                <a:gd name="T42" fmla="*/ 184 w 501"/>
                <a:gd name="T43" fmla="*/ 117 h 677"/>
                <a:gd name="T44" fmla="*/ 200 w 501"/>
                <a:gd name="T45" fmla="*/ 93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51" name="Line 30"/>
            <p:cNvSpPr>
              <a:spLocks noChangeShapeType="1"/>
            </p:cNvSpPr>
            <p:nvPr/>
          </p:nvSpPr>
          <p:spPr bwMode="auto">
            <a:xfrm flipH="1" flipV="1">
              <a:off x="4416" y="1392"/>
              <a:ext cx="336" cy="288"/>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52" name="Line 31"/>
            <p:cNvSpPr>
              <a:spLocks noChangeShapeType="1"/>
            </p:cNvSpPr>
            <p:nvPr/>
          </p:nvSpPr>
          <p:spPr bwMode="auto">
            <a:xfrm flipH="1" flipV="1">
              <a:off x="4944" y="1296"/>
              <a:ext cx="96" cy="336"/>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53" name="Line 32"/>
            <p:cNvSpPr>
              <a:spLocks noChangeShapeType="1"/>
            </p:cNvSpPr>
            <p:nvPr/>
          </p:nvSpPr>
          <p:spPr bwMode="auto">
            <a:xfrm flipH="1" flipV="1">
              <a:off x="4800" y="1392"/>
              <a:ext cx="96" cy="192"/>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grpSp>
      <p:sp>
        <p:nvSpPr>
          <p:cNvPr id="166941" name="Text Box 33"/>
          <p:cNvSpPr txBox="1">
            <a:spLocks noChangeArrowheads="1"/>
          </p:cNvSpPr>
          <p:nvPr/>
        </p:nvSpPr>
        <p:spPr bwMode="auto">
          <a:xfrm>
            <a:off x="152400" y="1600200"/>
            <a:ext cx="2209800" cy="3013075"/>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3333CC"/>
                </a:solidFill>
                <a:latin typeface="Times New Roman" pitchFamily="18" charset="0"/>
                <a:cs typeface="Arial" pitchFamily="34" charset="0"/>
              </a:rPr>
              <a:t>We say a “negative” amount of p</a:t>
            </a:r>
            <a:r>
              <a:rPr lang="en-US" baseline="-25000">
                <a:solidFill>
                  <a:srgbClr val="3333CC"/>
                </a:solidFill>
                <a:latin typeface="Times New Roman" pitchFamily="18" charset="0"/>
                <a:cs typeface="Arial" pitchFamily="34" charset="0"/>
              </a:rPr>
              <a:t>2</a:t>
            </a:r>
            <a:r>
              <a:rPr lang="en-US">
                <a:solidFill>
                  <a:srgbClr val="3333CC"/>
                </a:solidFill>
                <a:latin typeface="Times New Roman" pitchFamily="18" charset="0"/>
                <a:cs typeface="Arial" pitchFamily="34" charset="0"/>
              </a:rPr>
              <a:t> was needed to make the match, because we added it to the test color’s side.</a:t>
            </a:r>
          </a:p>
        </p:txBody>
      </p:sp>
      <p:sp>
        <p:nvSpPr>
          <p:cNvPr id="757794" name="Text Box 34"/>
          <p:cNvSpPr txBox="1">
            <a:spLocks noChangeArrowheads="1"/>
          </p:cNvSpPr>
          <p:nvPr/>
        </p:nvSpPr>
        <p:spPr bwMode="auto">
          <a:xfrm>
            <a:off x="6553200" y="1327150"/>
            <a:ext cx="2513013" cy="1187450"/>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3333CC"/>
                </a:solidFill>
                <a:latin typeface="Times New Roman" pitchFamily="18" charset="0"/>
                <a:cs typeface="Arial" pitchFamily="34" charset="0"/>
              </a:rPr>
              <a:t>The primary color amounts needed for a match:</a:t>
            </a:r>
          </a:p>
        </p:txBody>
      </p:sp>
      <p:grpSp>
        <p:nvGrpSpPr>
          <p:cNvPr id="3" name="Group 35"/>
          <p:cNvGrpSpPr>
            <a:grpSpLocks/>
          </p:cNvGrpSpPr>
          <p:nvPr/>
        </p:nvGrpSpPr>
        <p:grpSpPr bwMode="auto">
          <a:xfrm>
            <a:off x="7054850" y="2625725"/>
            <a:ext cx="1631950" cy="1336675"/>
            <a:chOff x="4444" y="1654"/>
            <a:chExt cx="1028" cy="842"/>
          </a:xfrm>
        </p:grpSpPr>
        <p:sp>
          <p:nvSpPr>
            <p:cNvPr id="166945" name="Line 36"/>
            <p:cNvSpPr>
              <a:spLocks noChangeShapeType="1"/>
            </p:cNvSpPr>
            <p:nvPr/>
          </p:nvSpPr>
          <p:spPr bwMode="auto">
            <a:xfrm>
              <a:off x="4454" y="2182"/>
              <a:ext cx="768"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pitchFamily="34" charset="0"/>
              </a:endParaRPr>
            </a:p>
          </p:txBody>
        </p:sp>
        <p:sp>
          <p:nvSpPr>
            <p:cNvPr id="166946" name="Rectangle 37"/>
            <p:cNvSpPr>
              <a:spLocks noChangeArrowheads="1"/>
            </p:cNvSpPr>
            <p:nvPr/>
          </p:nvSpPr>
          <p:spPr bwMode="auto">
            <a:xfrm>
              <a:off x="4454" y="1654"/>
              <a:ext cx="240" cy="52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6947" name="Rectangle 38"/>
            <p:cNvSpPr>
              <a:spLocks noChangeArrowheads="1"/>
            </p:cNvSpPr>
            <p:nvPr/>
          </p:nvSpPr>
          <p:spPr bwMode="auto">
            <a:xfrm>
              <a:off x="5126" y="1750"/>
              <a:ext cx="240" cy="432"/>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6948" name="Text Box 39"/>
            <p:cNvSpPr txBox="1">
              <a:spLocks noChangeArrowheads="1"/>
            </p:cNvSpPr>
            <p:nvPr/>
          </p:nvSpPr>
          <p:spPr bwMode="auto">
            <a:xfrm>
              <a:off x="4444" y="2208"/>
              <a:ext cx="1028" cy="2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Times New Roman" pitchFamily="18" charset="0"/>
                  <a:cs typeface="Arial" pitchFamily="34" charset="0"/>
                </a:rPr>
                <a:t>p</a:t>
              </a:r>
              <a:r>
                <a:rPr lang="en-US" baseline="-25000">
                  <a:solidFill>
                    <a:srgbClr val="000000"/>
                  </a:solidFill>
                  <a:latin typeface="Times New Roman" pitchFamily="18" charset="0"/>
                  <a:cs typeface="Arial" pitchFamily="34" charset="0"/>
                </a:rPr>
                <a:t>1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2     </a:t>
              </a:r>
              <a:r>
                <a:rPr lang="en-US">
                  <a:solidFill>
                    <a:srgbClr val="000000"/>
                  </a:solidFill>
                  <a:latin typeface="Times New Roman" pitchFamily="18" charset="0"/>
                  <a:cs typeface="Arial" pitchFamily="34" charset="0"/>
                </a:rPr>
                <a:t> p</a:t>
              </a:r>
              <a:r>
                <a:rPr lang="en-US" baseline="-25000">
                  <a:solidFill>
                    <a:srgbClr val="000000"/>
                  </a:solidFill>
                  <a:latin typeface="Times New Roman" pitchFamily="18" charset="0"/>
                  <a:cs typeface="Arial" pitchFamily="34" charset="0"/>
                </a:rPr>
                <a:t>3</a:t>
              </a:r>
              <a:r>
                <a:rPr lang="en-US">
                  <a:solidFill>
                    <a:srgbClr val="000000"/>
                  </a:solidFill>
                  <a:latin typeface="Times New Roman" pitchFamily="18" charset="0"/>
                  <a:cs typeface="Arial" pitchFamily="34" charset="0"/>
                </a:rPr>
                <a:t> </a:t>
              </a:r>
            </a:p>
          </p:txBody>
        </p:sp>
        <p:sp>
          <p:nvSpPr>
            <p:cNvPr id="166949" name="Rectangle 40"/>
            <p:cNvSpPr>
              <a:spLocks noChangeArrowheads="1"/>
            </p:cNvSpPr>
            <p:nvPr/>
          </p:nvSpPr>
          <p:spPr bwMode="auto">
            <a:xfrm>
              <a:off x="4790" y="2182"/>
              <a:ext cx="240" cy="144"/>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sp>
        <p:nvSpPr>
          <p:cNvPr id="166944" name="Rectangle 4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46088" y="0"/>
            <a:ext cx="8229600" cy="1143000"/>
          </a:xfrm>
        </p:spPr>
        <p:txBody>
          <a:bodyPr/>
          <a:lstStyle/>
          <a:p>
            <a:pPr eaLnBrk="1" hangingPunct="1"/>
            <a:r>
              <a:rPr lang="en-US" altLang="en-US"/>
              <a:t>Subtractive color mixing</a:t>
            </a:r>
          </a:p>
        </p:txBody>
      </p:sp>
      <p:sp>
        <p:nvSpPr>
          <p:cNvPr id="57347" name="Text Box 4"/>
          <p:cNvSpPr txBox="1">
            <a:spLocks noChangeArrowheads="1"/>
          </p:cNvSpPr>
          <p:nvPr/>
        </p:nvSpPr>
        <p:spPr bwMode="auto">
          <a:xfrm>
            <a:off x="4932363" y="1201738"/>
            <a:ext cx="35290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b="0"/>
              <a:t>Colors combine by </a:t>
            </a:r>
            <a:r>
              <a:rPr lang="en-US" altLang="en-US" sz="2800" b="0" i="1"/>
              <a:t>multiplying</a:t>
            </a:r>
            <a:r>
              <a:rPr lang="en-US" altLang="en-US" sz="2800" b="0"/>
              <a:t> color spectra.</a:t>
            </a:r>
          </a:p>
        </p:txBody>
      </p:sp>
      <p:pic>
        <p:nvPicPr>
          <p:cNvPr id="69638" name="Picture 6"/>
          <p:cNvPicPr>
            <a:picLocks noChangeAspect="1" noChangeArrowheads="1"/>
          </p:cNvPicPr>
          <p:nvPr/>
        </p:nvPicPr>
        <p:blipFill>
          <a:blip r:embed="rId3">
            <a:extLst>
              <a:ext uri="{28A0092B-C50C-407E-A947-70E740481C1C}">
                <a14:useLocalDpi xmlns:a14="http://schemas.microsoft.com/office/drawing/2010/main" val="0"/>
              </a:ext>
            </a:extLst>
          </a:blip>
          <a:srcRect l="17517" t="73547" r="47639" b="7184"/>
          <a:stretch>
            <a:fillRect/>
          </a:stretch>
        </p:blipFill>
        <p:spPr bwMode="auto">
          <a:xfrm>
            <a:off x="503238" y="4298950"/>
            <a:ext cx="41497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p:cNvPicPr>
            <a:picLocks noChangeAspect="1" noChangeArrowheads="1"/>
          </p:cNvPicPr>
          <p:nvPr/>
        </p:nvPicPr>
        <p:blipFill>
          <a:blip r:embed="rId3">
            <a:extLst>
              <a:ext uri="{28A0092B-C50C-407E-A947-70E740481C1C}">
                <a14:useLocalDpi xmlns:a14="http://schemas.microsoft.com/office/drawing/2010/main" val="0"/>
              </a:ext>
            </a:extLst>
          </a:blip>
          <a:srcRect l="17517" t="30040" r="47639" b="28915"/>
          <a:stretch>
            <a:fillRect/>
          </a:stretch>
        </p:blipFill>
        <p:spPr bwMode="auto">
          <a:xfrm>
            <a:off x="539750" y="1201738"/>
            <a:ext cx="41497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descr="art_color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709863"/>
            <a:ext cx="15525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 Box 10"/>
          <p:cNvSpPr txBox="1">
            <a:spLocks noChangeArrowheads="1"/>
          </p:cNvSpPr>
          <p:nvPr/>
        </p:nvSpPr>
        <p:spPr bwMode="auto">
          <a:xfrm>
            <a:off x="5040313" y="4441825"/>
            <a:ext cx="33845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b="0"/>
              <a:t>Pigments </a:t>
            </a:r>
            <a:r>
              <a:rPr lang="en-US" altLang="en-US" sz="2800" b="0" i="1"/>
              <a:t>remove</a:t>
            </a:r>
            <a:r>
              <a:rPr lang="en-US" altLang="en-US" sz="2800" b="0"/>
              <a:t> color from incident light (white).</a:t>
            </a:r>
          </a:p>
        </p:txBody>
      </p:sp>
      <p:sp>
        <p:nvSpPr>
          <p:cNvPr id="57352" name="Text Box 7"/>
          <p:cNvSpPr txBox="1">
            <a:spLocks noChangeArrowheads="1"/>
          </p:cNvSpPr>
          <p:nvPr/>
        </p:nvSpPr>
        <p:spPr bwMode="auto">
          <a:xfrm>
            <a:off x="7056438" y="6502400"/>
            <a:ext cx="2447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1200" b="0"/>
              <a:t>Source: W. Freeman</a:t>
            </a:r>
          </a:p>
        </p:txBody>
      </p:sp>
    </p:spTree>
    <p:extLst>
      <p:ext uri="{BB962C8B-B14F-4D97-AF65-F5344CB8AC3E}">
        <p14:creationId xmlns:p14="http://schemas.microsoft.com/office/powerpoint/2010/main" val="480687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6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0"/>
            <a:ext cx="8867775" cy="1143000"/>
          </a:xfrm>
        </p:spPr>
        <p:txBody>
          <a:bodyPr/>
          <a:lstStyle/>
          <a:p>
            <a:pPr eaLnBrk="1" hangingPunct="1"/>
            <a:r>
              <a:rPr lang="en-US" altLang="en-US" sz="4000" dirty="0"/>
              <a:t>Examples of subtractive color systems</a:t>
            </a:r>
          </a:p>
        </p:txBody>
      </p:sp>
      <p:sp>
        <p:nvSpPr>
          <p:cNvPr id="58371" name="Rectangle 3"/>
          <p:cNvSpPr>
            <a:spLocks noGrp="1" noChangeArrowheads="1"/>
          </p:cNvSpPr>
          <p:nvPr>
            <p:ph type="body" idx="1"/>
          </p:nvPr>
        </p:nvSpPr>
        <p:spPr>
          <a:xfrm>
            <a:off x="457200" y="1023143"/>
            <a:ext cx="8229600" cy="4525963"/>
          </a:xfrm>
        </p:spPr>
        <p:txBody>
          <a:bodyPr/>
          <a:lstStyle/>
          <a:p>
            <a:pPr eaLnBrk="1" hangingPunct="1"/>
            <a:r>
              <a:rPr lang="en-US" altLang="en-US"/>
              <a:t>Printing on paper</a:t>
            </a:r>
          </a:p>
          <a:p>
            <a:pPr eaLnBrk="1" hangingPunct="1"/>
            <a:r>
              <a:rPr lang="en-US" altLang="en-US"/>
              <a:t>Crayons</a:t>
            </a:r>
          </a:p>
          <a:p>
            <a:pPr eaLnBrk="1" hangingPunct="1"/>
            <a:r>
              <a:rPr lang="en-US" altLang="en-US"/>
              <a:t>Photographic film</a:t>
            </a:r>
          </a:p>
          <a:p>
            <a:pPr eaLnBrk="1" hangingPunct="1"/>
            <a:endParaRPr lang="en-US" altLang="en-US"/>
          </a:p>
          <a:p>
            <a:pPr eaLnBrk="1" hangingPunct="1"/>
            <a:endParaRPr lang="en-US" altLang="en-US"/>
          </a:p>
        </p:txBody>
      </p:sp>
      <p:pic>
        <p:nvPicPr>
          <p:cNvPr id="58372" name="Picture 5" descr="pr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274763"/>
            <a:ext cx="26638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712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t>Trichromacy</a:t>
            </a:r>
          </a:p>
        </p:txBody>
      </p:sp>
      <p:sp>
        <p:nvSpPr>
          <p:cNvPr id="39939" name="Rectangle 3"/>
          <p:cNvSpPr>
            <a:spLocks noGrp="1" noChangeArrowheads="1"/>
          </p:cNvSpPr>
          <p:nvPr>
            <p:ph idx="1"/>
          </p:nvPr>
        </p:nvSpPr>
        <p:spPr/>
        <p:txBody>
          <a:bodyPr rtlCol="0">
            <a:normAutofit fontScale="92500" lnSpcReduction="10000"/>
          </a:bodyPr>
          <a:lstStyle/>
          <a:p>
            <a:pPr fontAlgn="auto">
              <a:spcAft>
                <a:spcPts val="0"/>
              </a:spcAft>
              <a:defRPr/>
            </a:pPr>
            <a:r>
              <a:rPr lang="en-US" dirty="0" smtClean="0"/>
              <a:t>In color matching experiments, most people can match any given light with three primaries</a:t>
            </a:r>
          </a:p>
          <a:p>
            <a:pPr lvl="1" fontAlgn="auto">
              <a:spcAft>
                <a:spcPts val="0"/>
              </a:spcAft>
              <a:defRPr/>
            </a:pPr>
            <a:r>
              <a:rPr lang="en-US" dirty="0" smtClean="0"/>
              <a:t>Primaries must be </a:t>
            </a:r>
            <a:r>
              <a:rPr lang="en-US" i="1" dirty="0" smtClean="0"/>
              <a:t>independent</a:t>
            </a:r>
            <a:r>
              <a:rPr lang="en-US" dirty="0" smtClean="0"/>
              <a:t> </a:t>
            </a:r>
          </a:p>
          <a:p>
            <a:pPr fontAlgn="auto">
              <a:spcAft>
                <a:spcPts val="0"/>
              </a:spcAft>
              <a:defRPr/>
            </a:pPr>
            <a:r>
              <a:rPr lang="en-US" dirty="0" smtClean="0"/>
              <a:t>For the same light and same primaries, most people select the same weights</a:t>
            </a:r>
          </a:p>
          <a:p>
            <a:pPr lvl="1" fontAlgn="auto">
              <a:spcAft>
                <a:spcPts val="0"/>
              </a:spcAft>
              <a:defRPr/>
            </a:pPr>
            <a:r>
              <a:rPr lang="en-US" dirty="0" smtClean="0"/>
              <a:t>Exception: color blindness</a:t>
            </a:r>
          </a:p>
          <a:p>
            <a:pPr fontAlgn="auto">
              <a:spcAft>
                <a:spcPts val="0"/>
              </a:spcAft>
              <a:defRPr/>
            </a:pPr>
            <a:r>
              <a:rPr lang="en-US" dirty="0" err="1" smtClean="0"/>
              <a:t>Trichromatic</a:t>
            </a:r>
            <a:r>
              <a:rPr lang="en-US" dirty="0" smtClean="0"/>
              <a:t> color theory</a:t>
            </a:r>
          </a:p>
          <a:p>
            <a:pPr lvl="1" fontAlgn="auto">
              <a:spcAft>
                <a:spcPts val="0"/>
              </a:spcAft>
              <a:defRPr/>
            </a:pPr>
            <a:r>
              <a:rPr lang="en-US" dirty="0" smtClean="0"/>
              <a:t>Three numbers seem to be sufficient for encoding color</a:t>
            </a:r>
          </a:p>
          <a:p>
            <a:pPr lvl="1" fontAlgn="auto">
              <a:spcAft>
                <a:spcPts val="0"/>
              </a:spcAft>
              <a:defRPr/>
            </a:pPr>
            <a:r>
              <a:rPr lang="en-US" dirty="0" smtClean="0"/>
              <a:t>Dates back to 18</a:t>
            </a:r>
            <a:r>
              <a:rPr lang="en-US" baseline="30000" dirty="0" smtClean="0"/>
              <a:t>th</a:t>
            </a:r>
            <a:r>
              <a:rPr lang="en-US" dirty="0" smtClean="0"/>
              <a:t> century (Thomas Young)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9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93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p:txBody>
          <a:bodyPr/>
          <a:lstStyle/>
          <a:p>
            <a:r>
              <a:rPr lang="en-US" smtClean="0"/>
              <a:t>Overview of Color</a:t>
            </a:r>
          </a:p>
        </p:txBody>
      </p:sp>
      <p:sp>
        <p:nvSpPr>
          <p:cNvPr id="169987" name="Rectangle 3"/>
          <p:cNvSpPr>
            <a:spLocks noGrp="1"/>
          </p:cNvSpPr>
          <p:nvPr>
            <p:ph idx="1"/>
          </p:nvPr>
        </p:nvSpPr>
        <p:spPr/>
        <p:txBody>
          <a:bodyPr/>
          <a:lstStyle/>
          <a:p>
            <a:r>
              <a:rPr lang="en-US" smtClean="0"/>
              <a:t>Physics of color</a:t>
            </a:r>
          </a:p>
          <a:p>
            <a:r>
              <a:rPr lang="en-US" smtClean="0"/>
              <a:t>Human encoding of color</a:t>
            </a:r>
          </a:p>
          <a:p>
            <a:r>
              <a:rPr lang="en-US" smtClean="0">
                <a:solidFill>
                  <a:srgbClr val="FF0000"/>
                </a:solidFill>
              </a:rPr>
              <a:t>Color spaces</a:t>
            </a:r>
          </a:p>
          <a:p>
            <a:r>
              <a:rPr lang="en-US" smtClean="0"/>
              <a:t>White balancing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smtClean="0"/>
              <a:t>Linear color spaces</a:t>
            </a:r>
          </a:p>
        </p:txBody>
      </p:sp>
      <p:sp>
        <p:nvSpPr>
          <p:cNvPr id="171011" name="Rectangle 3"/>
          <p:cNvSpPr>
            <a:spLocks noGrp="1" noChangeArrowheads="1"/>
          </p:cNvSpPr>
          <p:nvPr>
            <p:ph idx="1"/>
          </p:nvPr>
        </p:nvSpPr>
        <p:spPr/>
        <p:txBody>
          <a:bodyPr/>
          <a:lstStyle/>
          <a:p>
            <a:r>
              <a:rPr lang="en-US" smtClean="0"/>
              <a:t>Defined by a choice of three </a:t>
            </a:r>
            <a:r>
              <a:rPr lang="en-US" i="1" smtClean="0"/>
              <a:t>primaries </a:t>
            </a:r>
          </a:p>
          <a:p>
            <a:r>
              <a:rPr lang="en-US" smtClean="0"/>
              <a:t>The coordinates of a color are given by the weights of the primaries used to match it</a:t>
            </a:r>
          </a:p>
        </p:txBody>
      </p:sp>
      <p:grpSp>
        <p:nvGrpSpPr>
          <p:cNvPr id="2" name="Group 15"/>
          <p:cNvGrpSpPr>
            <a:grpSpLocks/>
          </p:cNvGrpSpPr>
          <p:nvPr/>
        </p:nvGrpSpPr>
        <p:grpSpPr bwMode="auto">
          <a:xfrm>
            <a:off x="1728788" y="3200400"/>
            <a:ext cx="1414462" cy="1220788"/>
            <a:chOff x="912" y="2256"/>
            <a:chExt cx="1296" cy="1104"/>
          </a:xfrm>
        </p:grpSpPr>
        <p:sp>
          <p:nvSpPr>
            <p:cNvPr id="171022" name="Line 6"/>
            <p:cNvSpPr>
              <a:spLocks noChangeShapeType="1"/>
            </p:cNvSpPr>
            <p:nvPr/>
          </p:nvSpPr>
          <p:spPr bwMode="auto">
            <a:xfrm flipV="1">
              <a:off x="960" y="2352"/>
              <a:ext cx="1152" cy="9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71023" name="Oval 4"/>
            <p:cNvSpPr>
              <a:spLocks noChangeArrowheads="1"/>
            </p:cNvSpPr>
            <p:nvPr/>
          </p:nvSpPr>
          <p:spPr bwMode="auto">
            <a:xfrm>
              <a:off x="912" y="3216"/>
              <a:ext cx="144" cy="144"/>
            </a:xfrm>
            <a:prstGeom prst="ellipse">
              <a:avLst/>
            </a:prstGeom>
            <a:solidFill>
              <a:schemeClr val="folHlink"/>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71024" name="Oval 5"/>
            <p:cNvSpPr>
              <a:spLocks noChangeArrowheads="1"/>
            </p:cNvSpPr>
            <p:nvPr/>
          </p:nvSpPr>
          <p:spPr bwMode="auto">
            <a:xfrm>
              <a:off x="2064" y="2256"/>
              <a:ext cx="144" cy="144"/>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6"/>
          <p:cNvGrpSpPr>
            <a:grpSpLocks/>
          </p:cNvGrpSpPr>
          <p:nvPr/>
        </p:nvGrpSpPr>
        <p:grpSpPr bwMode="auto">
          <a:xfrm>
            <a:off x="5538788" y="3276600"/>
            <a:ext cx="1676400" cy="1752600"/>
            <a:chOff x="3312" y="2304"/>
            <a:chExt cx="1536" cy="1584"/>
          </a:xfrm>
        </p:grpSpPr>
        <p:sp>
          <p:nvSpPr>
            <p:cNvPr id="171016" name="Line 7"/>
            <p:cNvSpPr>
              <a:spLocks noChangeShapeType="1"/>
            </p:cNvSpPr>
            <p:nvPr/>
          </p:nvSpPr>
          <p:spPr bwMode="auto">
            <a:xfrm flipV="1">
              <a:off x="3360" y="2400"/>
              <a:ext cx="1152" cy="9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71017" name="Line 11"/>
            <p:cNvSpPr>
              <a:spLocks noChangeShapeType="1"/>
            </p:cNvSpPr>
            <p:nvPr/>
          </p:nvSpPr>
          <p:spPr bwMode="auto">
            <a:xfrm>
              <a:off x="3360" y="3360"/>
              <a:ext cx="1440" cy="48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71018" name="Line 12"/>
            <p:cNvSpPr>
              <a:spLocks noChangeShapeType="1"/>
            </p:cNvSpPr>
            <p:nvPr/>
          </p:nvSpPr>
          <p:spPr bwMode="auto">
            <a:xfrm>
              <a:off x="4560" y="2352"/>
              <a:ext cx="240" cy="144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71019" name="Oval 8"/>
            <p:cNvSpPr>
              <a:spLocks noChangeArrowheads="1"/>
            </p:cNvSpPr>
            <p:nvPr/>
          </p:nvSpPr>
          <p:spPr bwMode="auto">
            <a:xfrm>
              <a:off x="3312" y="3264"/>
              <a:ext cx="144" cy="144"/>
            </a:xfrm>
            <a:prstGeom prst="ellipse">
              <a:avLst/>
            </a:prstGeom>
            <a:solidFill>
              <a:schemeClr val="folHlink"/>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71020" name="Oval 9"/>
            <p:cNvSpPr>
              <a:spLocks noChangeArrowheads="1"/>
            </p:cNvSpPr>
            <p:nvPr/>
          </p:nvSpPr>
          <p:spPr bwMode="auto">
            <a:xfrm>
              <a:off x="4464" y="2304"/>
              <a:ext cx="144" cy="144"/>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71021" name="Oval 10"/>
            <p:cNvSpPr>
              <a:spLocks noChangeArrowheads="1"/>
            </p:cNvSpPr>
            <p:nvPr/>
          </p:nvSpPr>
          <p:spPr bwMode="auto">
            <a:xfrm>
              <a:off x="4704" y="3744"/>
              <a:ext cx="144" cy="144"/>
            </a:xfrm>
            <a:prstGeom prst="ellipse">
              <a:avLst/>
            </a:prstGeom>
            <a:solidFill>
              <a:srgbClr val="00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71014" name="Text Box 13"/>
          <p:cNvSpPr txBox="1">
            <a:spLocks noChangeArrowheads="1"/>
          </p:cNvSpPr>
          <p:nvPr/>
        </p:nvSpPr>
        <p:spPr bwMode="auto">
          <a:xfrm>
            <a:off x="1036638" y="5181600"/>
            <a:ext cx="3206750" cy="91598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mixing two lights produces</a:t>
            </a:r>
            <a:br>
              <a:rPr lang="en-US">
                <a:solidFill>
                  <a:srgbClr val="000000"/>
                </a:solidFill>
                <a:cs typeface="Arial" pitchFamily="34" charset="0"/>
              </a:rPr>
            </a:br>
            <a:r>
              <a:rPr lang="en-US">
                <a:solidFill>
                  <a:srgbClr val="000000"/>
                </a:solidFill>
                <a:cs typeface="Arial" pitchFamily="34" charset="0"/>
              </a:rPr>
              <a:t>colors that lie along a straight</a:t>
            </a:r>
            <a:br>
              <a:rPr lang="en-US">
                <a:solidFill>
                  <a:srgbClr val="000000"/>
                </a:solidFill>
                <a:cs typeface="Arial" pitchFamily="34" charset="0"/>
              </a:rPr>
            </a:br>
            <a:r>
              <a:rPr lang="en-US">
                <a:solidFill>
                  <a:srgbClr val="000000"/>
                </a:solidFill>
                <a:cs typeface="Arial" pitchFamily="34" charset="0"/>
              </a:rPr>
              <a:t>line in color space</a:t>
            </a:r>
          </a:p>
        </p:txBody>
      </p:sp>
      <p:sp>
        <p:nvSpPr>
          <p:cNvPr id="171015" name="Text Box 14"/>
          <p:cNvSpPr txBox="1">
            <a:spLocks noChangeArrowheads="1"/>
          </p:cNvSpPr>
          <p:nvPr/>
        </p:nvSpPr>
        <p:spPr bwMode="auto">
          <a:xfrm>
            <a:off x="5175250" y="5181600"/>
            <a:ext cx="3435350" cy="91598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mixing three lights produces </a:t>
            </a:r>
            <a:br>
              <a:rPr lang="en-US">
                <a:solidFill>
                  <a:srgbClr val="000000"/>
                </a:solidFill>
                <a:cs typeface="Arial" pitchFamily="34" charset="0"/>
              </a:rPr>
            </a:br>
            <a:r>
              <a:rPr lang="en-US">
                <a:solidFill>
                  <a:srgbClr val="000000"/>
                </a:solidFill>
                <a:cs typeface="Arial" pitchFamily="34" charset="0"/>
              </a:rPr>
              <a:t>colors that lie within the triangle </a:t>
            </a:r>
            <a:br>
              <a:rPr lang="en-US">
                <a:solidFill>
                  <a:srgbClr val="000000"/>
                </a:solidFill>
                <a:cs typeface="Arial" pitchFamily="34" charset="0"/>
              </a:rPr>
            </a:br>
            <a:r>
              <a:rPr lang="en-US">
                <a:solidFill>
                  <a:srgbClr val="000000"/>
                </a:solidFill>
                <a:cs typeface="Arial" pitchFamily="34" charset="0"/>
              </a:rPr>
              <a:t>they define in color space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09575" y="0"/>
            <a:ext cx="8229600" cy="1143000"/>
          </a:xfrm>
        </p:spPr>
        <p:txBody>
          <a:bodyPr/>
          <a:lstStyle/>
          <a:p>
            <a:pPr eaLnBrk="1" hangingPunct="1"/>
            <a:r>
              <a:rPr lang="en-US" altLang="en-US"/>
              <a:t>Color and light</a:t>
            </a:r>
          </a:p>
        </p:txBody>
      </p:sp>
      <p:pic>
        <p:nvPicPr>
          <p:cNvPr id="47107" name="Picture 4" descr="newton-prism-diagram-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605088"/>
            <a:ext cx="49164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p:cNvSpPr txBox="1">
            <a:spLocks noChangeArrowheads="1"/>
          </p:cNvSpPr>
          <p:nvPr/>
        </p:nvSpPr>
        <p:spPr bwMode="auto">
          <a:xfrm>
            <a:off x="5256213" y="5592763"/>
            <a:ext cx="388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b="0"/>
              <a:t>Newton 1665</a:t>
            </a:r>
          </a:p>
        </p:txBody>
      </p:sp>
      <p:pic>
        <p:nvPicPr>
          <p:cNvPr id="47109" name="Picture 7"/>
          <p:cNvPicPr>
            <a:picLocks noChangeAspect="1" noChangeArrowheads="1"/>
          </p:cNvPicPr>
          <p:nvPr/>
        </p:nvPicPr>
        <p:blipFill>
          <a:blip r:embed="rId4">
            <a:extLst>
              <a:ext uri="{28A0092B-C50C-407E-A947-70E740481C1C}">
                <a14:useLocalDpi xmlns:a14="http://schemas.microsoft.com/office/drawing/2010/main" val="0"/>
              </a:ext>
            </a:extLst>
          </a:blip>
          <a:srcRect l="13458" t="48018" r="58907" b="38272"/>
          <a:stretch>
            <a:fillRect/>
          </a:stretch>
        </p:blipFill>
        <p:spPr bwMode="auto">
          <a:xfrm>
            <a:off x="3995738" y="1165225"/>
            <a:ext cx="42116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8"/>
          <p:cNvSpPr txBox="1">
            <a:spLocks noChangeArrowheads="1"/>
          </p:cNvSpPr>
          <p:nvPr/>
        </p:nvSpPr>
        <p:spPr bwMode="auto">
          <a:xfrm>
            <a:off x="6264275" y="6561138"/>
            <a:ext cx="349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1200" b="0"/>
              <a:t>Image from http://micro.magnet.fsu.edu/</a:t>
            </a:r>
          </a:p>
        </p:txBody>
      </p:sp>
      <p:sp>
        <p:nvSpPr>
          <p:cNvPr id="47111" name="Text Box 9"/>
          <p:cNvSpPr txBox="1">
            <a:spLocks noChangeArrowheads="1"/>
          </p:cNvSpPr>
          <p:nvPr/>
        </p:nvSpPr>
        <p:spPr bwMode="auto">
          <a:xfrm>
            <a:off x="142875" y="1520825"/>
            <a:ext cx="34909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sz="2800" b="0"/>
              <a:t>White light: composed of almost equal energy in all wavelengths of the visible spectrum</a:t>
            </a:r>
          </a:p>
        </p:txBody>
      </p:sp>
    </p:spTree>
    <p:extLst>
      <p:ext uri="{BB962C8B-B14F-4D97-AF65-F5344CB8AC3E}">
        <p14:creationId xmlns:p14="http://schemas.microsoft.com/office/powerpoint/2010/main" val="63891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0" y="76200"/>
            <a:ext cx="8915400" cy="1143000"/>
          </a:xfrm>
        </p:spPr>
        <p:txBody>
          <a:bodyPr/>
          <a:lstStyle/>
          <a:p>
            <a:pPr eaLnBrk="1" hangingPunct="1"/>
            <a:r>
              <a:rPr lang="en-US" sz="3200" smtClean="0"/>
              <a:t>How to compute the weights of the primaries </a:t>
            </a:r>
            <a:br>
              <a:rPr lang="en-US" sz="3200" smtClean="0"/>
            </a:br>
            <a:r>
              <a:rPr lang="en-US" sz="3200" smtClean="0"/>
              <a:t>to match any spectral signal</a:t>
            </a:r>
          </a:p>
        </p:txBody>
      </p:sp>
      <p:sp>
        <p:nvSpPr>
          <p:cNvPr id="790531" name="Rectangle 3"/>
          <p:cNvSpPr>
            <a:spLocks noGrp="1" noChangeArrowheads="1"/>
          </p:cNvSpPr>
          <p:nvPr>
            <p:ph type="body" idx="1"/>
          </p:nvPr>
        </p:nvSpPr>
        <p:spPr>
          <a:xfrm>
            <a:off x="76200" y="4038600"/>
            <a:ext cx="8610600" cy="2743200"/>
          </a:xfrm>
        </p:spPr>
        <p:txBody>
          <a:bodyPr/>
          <a:lstStyle/>
          <a:p>
            <a:pPr eaLnBrk="1" hangingPunct="1">
              <a:lnSpc>
                <a:spcPct val="110000"/>
              </a:lnSpc>
            </a:pPr>
            <a:r>
              <a:rPr lang="en-US" sz="2800" b="1" smtClean="0">
                <a:latin typeface="Arial" pitchFamily="34" charset="0"/>
                <a:cs typeface="Arial" pitchFamily="34" charset="0"/>
              </a:rPr>
              <a:t>Matching functions: </a:t>
            </a:r>
            <a:r>
              <a:rPr lang="en-US" sz="2800" smtClean="0">
                <a:latin typeface="Arial" pitchFamily="34" charset="0"/>
                <a:cs typeface="Arial" pitchFamily="34" charset="0"/>
              </a:rPr>
              <a:t>the amount of each primary needed to match a monochromatic light source at each wavelength</a:t>
            </a:r>
          </a:p>
        </p:txBody>
      </p:sp>
      <p:grpSp>
        <p:nvGrpSpPr>
          <p:cNvPr id="2" name="Group 12"/>
          <p:cNvGrpSpPr>
            <a:grpSpLocks/>
          </p:cNvGrpSpPr>
          <p:nvPr/>
        </p:nvGrpSpPr>
        <p:grpSpPr bwMode="auto">
          <a:xfrm>
            <a:off x="5257800" y="1828800"/>
            <a:ext cx="1447800" cy="1090613"/>
            <a:chOff x="3984" y="513"/>
            <a:chExt cx="912" cy="687"/>
          </a:xfrm>
        </p:grpSpPr>
        <p:sp>
          <p:nvSpPr>
            <p:cNvPr id="2078" name="Freeform 13"/>
            <p:cNvSpPr>
              <a:spLocks/>
            </p:cNvSpPr>
            <p:nvPr/>
          </p:nvSpPr>
          <p:spPr bwMode="auto">
            <a:xfrm flipV="1">
              <a:off x="4568" y="694"/>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79" name="Freeform 14"/>
            <p:cNvSpPr>
              <a:spLocks/>
            </p:cNvSpPr>
            <p:nvPr/>
          </p:nvSpPr>
          <p:spPr bwMode="auto">
            <a:xfrm flipV="1">
              <a:off x="4365" y="757"/>
              <a:ext cx="329" cy="443"/>
            </a:xfrm>
            <a:custGeom>
              <a:avLst/>
              <a:gdLst>
                <a:gd name="T0" fmla="*/ 17 w 501"/>
                <a:gd name="T1" fmla="*/ 2 h 677"/>
                <a:gd name="T2" fmla="*/ 35 w 501"/>
                <a:gd name="T3" fmla="*/ 5 h 677"/>
                <a:gd name="T4" fmla="*/ 40 w 501"/>
                <a:gd name="T5" fmla="*/ 11 h 677"/>
                <a:gd name="T6" fmla="*/ 32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1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80" name="Freeform 15"/>
            <p:cNvSpPr>
              <a:spLocks/>
            </p:cNvSpPr>
            <p:nvPr/>
          </p:nvSpPr>
          <p:spPr bwMode="auto">
            <a:xfrm flipV="1">
              <a:off x="4208" y="702"/>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81" name="Line 16"/>
            <p:cNvSpPr>
              <a:spLocks noChangeShapeType="1"/>
            </p:cNvSpPr>
            <p:nvPr/>
          </p:nvSpPr>
          <p:spPr bwMode="auto">
            <a:xfrm flipH="1" flipV="1">
              <a:off x="3984" y="639"/>
              <a:ext cx="220" cy="188"/>
            </a:xfrm>
            <a:prstGeom prst="line">
              <a:avLst/>
            </a:prstGeom>
            <a:noFill/>
            <a:ln w="9525">
              <a:solidFill>
                <a:srgbClr val="CC0000"/>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82" name="Line 17"/>
            <p:cNvSpPr>
              <a:spLocks noChangeShapeType="1"/>
            </p:cNvSpPr>
            <p:nvPr/>
          </p:nvSpPr>
          <p:spPr bwMode="auto">
            <a:xfrm flipH="1" flipV="1">
              <a:off x="4330" y="513"/>
              <a:ext cx="63" cy="220"/>
            </a:xfrm>
            <a:prstGeom prst="line">
              <a:avLst/>
            </a:prstGeom>
            <a:noFill/>
            <a:ln w="9525">
              <a:solidFill>
                <a:srgbClr val="CC0000"/>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nvGrpSpPr>
            <p:cNvPr id="3" name="Group 18"/>
            <p:cNvGrpSpPr>
              <a:grpSpLocks/>
            </p:cNvGrpSpPr>
            <p:nvPr/>
          </p:nvGrpSpPr>
          <p:grpSpPr bwMode="auto">
            <a:xfrm>
              <a:off x="4361" y="576"/>
              <a:ext cx="409" cy="251"/>
              <a:chOff x="4361" y="576"/>
              <a:chExt cx="409" cy="251"/>
            </a:xfrm>
          </p:grpSpPr>
          <p:sp>
            <p:nvSpPr>
              <p:cNvPr id="2092" name="Line 19"/>
              <p:cNvSpPr>
                <a:spLocks noChangeShapeType="1"/>
              </p:cNvSpPr>
              <p:nvPr/>
            </p:nvSpPr>
            <p:spPr bwMode="auto">
              <a:xfrm flipH="1" flipV="1">
                <a:off x="4361" y="639"/>
                <a:ext cx="221" cy="188"/>
              </a:xfrm>
              <a:prstGeom prst="line">
                <a:avLst/>
              </a:prstGeom>
              <a:noFill/>
              <a:ln w="9525">
                <a:solidFill>
                  <a:srgbClr val="003399"/>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93" name="Line 20"/>
              <p:cNvSpPr>
                <a:spLocks noChangeShapeType="1"/>
              </p:cNvSpPr>
              <p:nvPr/>
            </p:nvSpPr>
            <p:spPr bwMode="auto">
              <a:xfrm flipH="1" flipV="1">
                <a:off x="4707" y="576"/>
                <a:ext cx="63" cy="220"/>
              </a:xfrm>
              <a:prstGeom prst="line">
                <a:avLst/>
              </a:prstGeom>
              <a:noFill/>
              <a:ln w="9525">
                <a:solidFill>
                  <a:srgbClr val="003399"/>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94" name="Line 21"/>
              <p:cNvSpPr>
                <a:spLocks noChangeShapeType="1"/>
              </p:cNvSpPr>
              <p:nvPr/>
            </p:nvSpPr>
            <p:spPr bwMode="auto">
              <a:xfrm flipH="1" flipV="1">
                <a:off x="4613" y="639"/>
                <a:ext cx="63" cy="125"/>
              </a:xfrm>
              <a:prstGeom prst="line">
                <a:avLst/>
              </a:prstGeom>
              <a:noFill/>
              <a:ln w="9525">
                <a:solidFill>
                  <a:srgbClr val="003399"/>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4" name="Group 22"/>
            <p:cNvGrpSpPr>
              <a:grpSpLocks/>
            </p:cNvGrpSpPr>
            <p:nvPr/>
          </p:nvGrpSpPr>
          <p:grpSpPr bwMode="auto">
            <a:xfrm>
              <a:off x="4176" y="607"/>
              <a:ext cx="374" cy="283"/>
              <a:chOff x="4176" y="607"/>
              <a:chExt cx="374" cy="283"/>
            </a:xfrm>
          </p:grpSpPr>
          <p:sp>
            <p:nvSpPr>
              <p:cNvPr id="2089" name="Line 23"/>
              <p:cNvSpPr>
                <a:spLocks noChangeShapeType="1"/>
              </p:cNvSpPr>
              <p:nvPr/>
            </p:nvSpPr>
            <p:spPr bwMode="auto">
              <a:xfrm flipH="1" flipV="1">
                <a:off x="4176" y="705"/>
                <a:ext cx="217" cy="185"/>
              </a:xfrm>
              <a:prstGeom prst="line">
                <a:avLst/>
              </a:prstGeom>
              <a:noFill/>
              <a:ln w="9525">
                <a:solidFill>
                  <a:srgbClr val="00FF00"/>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90" name="Line 24"/>
              <p:cNvSpPr>
                <a:spLocks noChangeShapeType="1"/>
              </p:cNvSpPr>
              <p:nvPr/>
            </p:nvSpPr>
            <p:spPr bwMode="auto">
              <a:xfrm flipH="1" flipV="1">
                <a:off x="4487" y="607"/>
                <a:ext cx="63" cy="220"/>
              </a:xfrm>
              <a:prstGeom prst="line">
                <a:avLst/>
              </a:prstGeom>
              <a:noFill/>
              <a:ln w="9525">
                <a:solidFill>
                  <a:srgbClr val="00FF00"/>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91" name="Line 25"/>
              <p:cNvSpPr>
                <a:spLocks noChangeShapeType="1"/>
              </p:cNvSpPr>
              <p:nvPr/>
            </p:nvSpPr>
            <p:spPr bwMode="auto">
              <a:xfrm flipH="1" flipV="1">
                <a:off x="4424" y="702"/>
                <a:ext cx="63" cy="125"/>
              </a:xfrm>
              <a:prstGeom prst="line">
                <a:avLst/>
              </a:prstGeom>
              <a:noFill/>
              <a:ln w="9525">
                <a:solidFill>
                  <a:srgbClr val="00FF00"/>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sp>
          <p:nvSpPr>
            <p:cNvPr id="2085" name="Line 26"/>
            <p:cNvSpPr>
              <a:spLocks noChangeShapeType="1"/>
            </p:cNvSpPr>
            <p:nvPr/>
          </p:nvSpPr>
          <p:spPr bwMode="auto">
            <a:xfrm flipH="1" flipV="1">
              <a:off x="4236" y="639"/>
              <a:ext cx="62" cy="125"/>
            </a:xfrm>
            <a:prstGeom prst="line">
              <a:avLst/>
            </a:prstGeom>
            <a:noFill/>
            <a:ln w="9525">
              <a:solidFill>
                <a:srgbClr val="CC0000"/>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86" name="Oval 27"/>
            <p:cNvSpPr>
              <a:spLocks noChangeArrowheads="1"/>
            </p:cNvSpPr>
            <p:nvPr/>
          </p:nvSpPr>
          <p:spPr bwMode="auto">
            <a:xfrm rot="-1693360">
              <a:off x="4176" y="768"/>
              <a:ext cx="240" cy="96"/>
            </a:xfrm>
            <a:prstGeom prst="ellipse">
              <a:avLst/>
            </a:prstGeom>
            <a:solidFill>
              <a:srgbClr val="CC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87" name="Oval 28"/>
            <p:cNvSpPr>
              <a:spLocks noChangeArrowheads="1"/>
            </p:cNvSpPr>
            <p:nvPr/>
          </p:nvSpPr>
          <p:spPr bwMode="auto">
            <a:xfrm rot="-1693360">
              <a:off x="4368" y="816"/>
              <a:ext cx="240" cy="96"/>
            </a:xfrm>
            <a:prstGeom prst="ellipse">
              <a:avLst/>
            </a:prstGeom>
            <a:solidFill>
              <a:srgbClr val="00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88" name="Oval 29"/>
            <p:cNvSpPr>
              <a:spLocks noChangeArrowheads="1"/>
            </p:cNvSpPr>
            <p:nvPr/>
          </p:nvSpPr>
          <p:spPr bwMode="auto">
            <a:xfrm rot="-1693360">
              <a:off x="4560" y="768"/>
              <a:ext cx="240" cy="96"/>
            </a:xfrm>
            <a:prstGeom prst="ellipse">
              <a:avLst/>
            </a:prstGeom>
            <a:solidFill>
              <a:schemeClr val="accent2"/>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sp>
        <p:nvSpPr>
          <p:cNvPr id="2054" name="Line 30"/>
          <p:cNvSpPr>
            <a:spLocks noChangeShapeType="1"/>
          </p:cNvSpPr>
          <p:nvPr/>
        </p:nvSpPr>
        <p:spPr bwMode="auto">
          <a:xfrm>
            <a:off x="4114800" y="2438400"/>
            <a:ext cx="10668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nvGrpSpPr>
          <p:cNvPr id="5" name="Group 32"/>
          <p:cNvGrpSpPr>
            <a:grpSpLocks/>
          </p:cNvGrpSpPr>
          <p:nvPr/>
        </p:nvGrpSpPr>
        <p:grpSpPr bwMode="auto">
          <a:xfrm>
            <a:off x="6477000" y="2622550"/>
            <a:ext cx="1012825" cy="882650"/>
            <a:chOff x="4454" y="1508"/>
            <a:chExt cx="638" cy="556"/>
          </a:xfrm>
        </p:grpSpPr>
        <p:grpSp>
          <p:nvGrpSpPr>
            <p:cNvPr id="6" name="Group 33"/>
            <p:cNvGrpSpPr>
              <a:grpSpLocks/>
            </p:cNvGrpSpPr>
            <p:nvPr/>
          </p:nvGrpSpPr>
          <p:grpSpPr bwMode="auto">
            <a:xfrm>
              <a:off x="4464" y="1508"/>
              <a:ext cx="576" cy="364"/>
              <a:chOff x="4464" y="1296"/>
              <a:chExt cx="912" cy="576"/>
            </a:xfrm>
          </p:grpSpPr>
          <p:sp>
            <p:nvSpPr>
              <p:cNvPr id="2074" name="Line 34"/>
              <p:cNvSpPr>
                <a:spLocks noChangeShapeType="1"/>
              </p:cNvSpPr>
              <p:nvPr/>
            </p:nvSpPr>
            <p:spPr bwMode="auto">
              <a:xfrm>
                <a:off x="4464" y="1872"/>
                <a:ext cx="768"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75" name="Rectangle 35"/>
              <p:cNvSpPr>
                <a:spLocks noChangeArrowheads="1"/>
              </p:cNvSpPr>
              <p:nvPr/>
            </p:nvSpPr>
            <p:spPr bwMode="auto">
              <a:xfrm>
                <a:off x="4464" y="1728"/>
                <a:ext cx="240" cy="144"/>
              </a:xfrm>
              <a:prstGeom prst="rect">
                <a:avLst/>
              </a:prstGeom>
              <a:solidFill>
                <a:schemeClr val="bg2"/>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76" name="Rectangle 36"/>
              <p:cNvSpPr>
                <a:spLocks noChangeArrowheads="1"/>
              </p:cNvSpPr>
              <p:nvPr/>
            </p:nvSpPr>
            <p:spPr bwMode="auto">
              <a:xfrm>
                <a:off x="4800" y="1296"/>
                <a:ext cx="240" cy="576"/>
              </a:xfrm>
              <a:prstGeom prst="rect">
                <a:avLst/>
              </a:prstGeom>
              <a:solidFill>
                <a:schemeClr val="bg2"/>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77" name="Rectangle 37"/>
              <p:cNvSpPr>
                <a:spLocks noChangeArrowheads="1"/>
              </p:cNvSpPr>
              <p:nvPr/>
            </p:nvSpPr>
            <p:spPr bwMode="auto">
              <a:xfrm>
                <a:off x="5136" y="1488"/>
                <a:ext cx="240" cy="384"/>
              </a:xfrm>
              <a:prstGeom prst="rect">
                <a:avLst/>
              </a:prstGeom>
              <a:solidFill>
                <a:schemeClr val="bg2"/>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sp>
          <p:nvSpPr>
            <p:cNvPr id="2073" name="Text Box 38"/>
            <p:cNvSpPr txBox="1">
              <a:spLocks noChangeArrowheads="1"/>
            </p:cNvSpPr>
            <p:nvPr/>
          </p:nvSpPr>
          <p:spPr bwMode="auto">
            <a:xfrm>
              <a:off x="4454" y="1872"/>
              <a:ext cx="638"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pitchFamily="34" charset="0"/>
                </a:rPr>
                <a:t>p</a:t>
              </a:r>
              <a:r>
                <a:rPr lang="en-US" sz="1400" baseline="-25000">
                  <a:solidFill>
                    <a:srgbClr val="000000"/>
                  </a:solidFill>
                  <a:cs typeface="Arial" pitchFamily="34" charset="0"/>
                </a:rPr>
                <a:t>1    </a:t>
              </a:r>
              <a:r>
                <a:rPr lang="en-US" sz="1400">
                  <a:solidFill>
                    <a:srgbClr val="000000"/>
                  </a:solidFill>
                  <a:cs typeface="Arial" pitchFamily="34" charset="0"/>
                </a:rPr>
                <a:t> p</a:t>
              </a:r>
              <a:r>
                <a:rPr lang="en-US" sz="1400" baseline="-25000">
                  <a:solidFill>
                    <a:srgbClr val="000000"/>
                  </a:solidFill>
                  <a:cs typeface="Arial" pitchFamily="34" charset="0"/>
                </a:rPr>
                <a:t>2     </a:t>
              </a:r>
              <a:r>
                <a:rPr lang="en-US" sz="1400">
                  <a:solidFill>
                    <a:srgbClr val="000000"/>
                  </a:solidFill>
                  <a:cs typeface="Arial" pitchFamily="34" charset="0"/>
                </a:rPr>
                <a:t> p</a:t>
              </a:r>
              <a:r>
                <a:rPr lang="en-US" sz="1400" baseline="-25000">
                  <a:solidFill>
                    <a:srgbClr val="000000"/>
                  </a:solidFill>
                  <a:cs typeface="Arial" pitchFamily="34" charset="0"/>
                </a:rPr>
                <a:t>3</a:t>
              </a:r>
              <a:r>
                <a:rPr lang="en-US" sz="1400">
                  <a:solidFill>
                    <a:srgbClr val="000000"/>
                  </a:solidFill>
                  <a:cs typeface="Arial" pitchFamily="34" charset="0"/>
                </a:rPr>
                <a:t> </a:t>
              </a:r>
            </a:p>
          </p:txBody>
        </p:sp>
      </p:grpSp>
      <p:sp>
        <p:nvSpPr>
          <p:cNvPr id="2056" name="Rectangle 39"/>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000000"/>
                </a:solidFill>
                <a:latin typeface="Arial" pitchFamily="34" charset="0"/>
                <a:cs typeface="Arial" pitchFamily="34" charset="0"/>
              </a:rPr>
              <a:t>Source: W. Freeman</a:t>
            </a:r>
          </a:p>
        </p:txBody>
      </p:sp>
      <p:grpSp>
        <p:nvGrpSpPr>
          <p:cNvPr id="7" name="Group 37"/>
          <p:cNvGrpSpPr>
            <a:grpSpLocks/>
          </p:cNvGrpSpPr>
          <p:nvPr/>
        </p:nvGrpSpPr>
        <p:grpSpPr bwMode="auto">
          <a:xfrm>
            <a:off x="-71438" y="1752600"/>
            <a:ext cx="3729038" cy="4343400"/>
            <a:chOff x="-71976" y="1752600"/>
            <a:chExt cx="3729576" cy="4343400"/>
          </a:xfrm>
        </p:grpSpPr>
        <p:graphicFrame>
          <p:nvGraphicFramePr>
            <p:cNvPr id="2050" name="Object 31"/>
            <p:cNvGraphicFramePr>
              <a:graphicFrameLocks noChangeAspect="1"/>
            </p:cNvGraphicFramePr>
            <p:nvPr/>
          </p:nvGraphicFramePr>
          <p:xfrm>
            <a:off x="1981200" y="1752600"/>
            <a:ext cx="1676400" cy="1538287"/>
          </p:xfrm>
          <a:graphic>
            <a:graphicData uri="http://schemas.openxmlformats.org/presentationml/2006/ole">
              <mc:AlternateContent xmlns:mc="http://schemas.openxmlformats.org/markup-compatibility/2006">
                <mc:Choice xmlns:v="urn:schemas-microsoft-com:vml" Requires="v">
                  <p:oleObj spid="_x0000_s8218" name="Image" r:id="rId4" imgW="1541899" imgH="1414155" progId="Photoshop.Image.6">
                    <p:embed/>
                  </p:oleObj>
                </mc:Choice>
                <mc:Fallback>
                  <p:oleObj name="Image" r:id="rId4" imgW="1541899" imgH="1414155" progId="Photoshop.Image.6">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752600"/>
                          <a:ext cx="1676400"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8" name="Group 32"/>
            <p:cNvGrpSpPr>
              <a:grpSpLocks/>
            </p:cNvGrpSpPr>
            <p:nvPr/>
          </p:nvGrpSpPr>
          <p:grpSpPr bwMode="auto">
            <a:xfrm>
              <a:off x="-71976" y="5334000"/>
              <a:ext cx="576" cy="762000"/>
              <a:chOff x="4224" y="3456"/>
              <a:chExt cx="576" cy="480"/>
            </a:xfrm>
          </p:grpSpPr>
          <p:sp>
            <p:nvSpPr>
              <p:cNvPr id="2059" name="Line 33"/>
              <p:cNvSpPr>
                <a:spLocks noChangeShapeType="1"/>
              </p:cNvSpPr>
              <p:nvPr/>
            </p:nvSpPr>
            <p:spPr bwMode="auto">
              <a:xfrm flipV="1">
                <a:off x="4224" y="3840"/>
                <a:ext cx="0" cy="96"/>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0" name="Line 34"/>
              <p:cNvSpPr>
                <a:spLocks noChangeShapeType="1"/>
              </p:cNvSpPr>
              <p:nvPr/>
            </p:nvSpPr>
            <p:spPr bwMode="auto">
              <a:xfrm flipV="1">
                <a:off x="4272" y="3792"/>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1" name="Line 35"/>
              <p:cNvSpPr>
                <a:spLocks noChangeShapeType="1"/>
              </p:cNvSpPr>
              <p:nvPr/>
            </p:nvSpPr>
            <p:spPr bwMode="auto">
              <a:xfrm flipV="1">
                <a:off x="4320" y="3696"/>
                <a:ext cx="0" cy="24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2" name="Line 36"/>
              <p:cNvSpPr>
                <a:spLocks noChangeShapeType="1"/>
              </p:cNvSpPr>
              <p:nvPr/>
            </p:nvSpPr>
            <p:spPr bwMode="auto">
              <a:xfrm flipV="1">
                <a:off x="4368" y="3744"/>
                <a:ext cx="0" cy="192"/>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3" name="Line 37"/>
              <p:cNvSpPr>
                <a:spLocks noChangeShapeType="1"/>
              </p:cNvSpPr>
              <p:nvPr/>
            </p:nvSpPr>
            <p:spPr bwMode="auto">
              <a:xfrm flipV="1">
                <a:off x="4416" y="3792"/>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4" name="Line 38"/>
              <p:cNvSpPr>
                <a:spLocks noChangeShapeType="1"/>
              </p:cNvSpPr>
              <p:nvPr/>
            </p:nvSpPr>
            <p:spPr bwMode="auto">
              <a:xfrm flipV="1">
                <a:off x="4464" y="3792"/>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5" name="Line 39"/>
              <p:cNvSpPr>
                <a:spLocks noChangeShapeType="1"/>
              </p:cNvSpPr>
              <p:nvPr/>
            </p:nvSpPr>
            <p:spPr bwMode="auto">
              <a:xfrm flipV="1">
                <a:off x="4512" y="3792"/>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6" name="Line 40"/>
              <p:cNvSpPr>
                <a:spLocks noChangeShapeType="1"/>
              </p:cNvSpPr>
              <p:nvPr/>
            </p:nvSpPr>
            <p:spPr bwMode="auto">
              <a:xfrm flipV="1">
                <a:off x="4560" y="3744"/>
                <a:ext cx="0" cy="192"/>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7" name="Line 41"/>
              <p:cNvSpPr>
                <a:spLocks noChangeShapeType="1"/>
              </p:cNvSpPr>
              <p:nvPr/>
            </p:nvSpPr>
            <p:spPr bwMode="auto">
              <a:xfrm flipV="1">
                <a:off x="4608" y="3744"/>
                <a:ext cx="0" cy="192"/>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8" name="Line 42"/>
              <p:cNvSpPr>
                <a:spLocks noChangeShapeType="1"/>
              </p:cNvSpPr>
              <p:nvPr/>
            </p:nvSpPr>
            <p:spPr bwMode="auto">
              <a:xfrm flipV="1">
                <a:off x="4656" y="3600"/>
                <a:ext cx="0" cy="336"/>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69" name="Line 43"/>
              <p:cNvSpPr>
                <a:spLocks noChangeShapeType="1"/>
              </p:cNvSpPr>
              <p:nvPr/>
            </p:nvSpPr>
            <p:spPr bwMode="auto">
              <a:xfrm flipV="1">
                <a:off x="4704" y="3552"/>
                <a:ext cx="0" cy="384"/>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70" name="Line 44"/>
              <p:cNvSpPr>
                <a:spLocks noChangeShapeType="1"/>
              </p:cNvSpPr>
              <p:nvPr/>
            </p:nvSpPr>
            <p:spPr bwMode="auto">
              <a:xfrm flipV="1">
                <a:off x="4752" y="3552"/>
                <a:ext cx="0" cy="384"/>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071" name="Line 45"/>
              <p:cNvSpPr>
                <a:spLocks noChangeShapeType="1"/>
              </p:cNvSpPr>
              <p:nvPr/>
            </p:nvSpPr>
            <p:spPr bwMode="auto">
              <a:xfrm flipV="1">
                <a:off x="4800" y="3456"/>
                <a:ext cx="0" cy="48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0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RGB space</a:t>
            </a:r>
          </a:p>
        </p:txBody>
      </p:sp>
      <p:sp>
        <p:nvSpPr>
          <p:cNvPr id="3076" name="Rectangle 3"/>
          <p:cNvSpPr>
            <a:spLocks noGrp="1" noChangeArrowheads="1"/>
          </p:cNvSpPr>
          <p:nvPr>
            <p:ph type="body" idx="1"/>
          </p:nvPr>
        </p:nvSpPr>
        <p:spPr>
          <a:xfrm>
            <a:off x="228600" y="990600"/>
            <a:ext cx="8686800" cy="2209800"/>
          </a:xfrm>
        </p:spPr>
        <p:txBody>
          <a:bodyPr/>
          <a:lstStyle/>
          <a:p>
            <a:pPr>
              <a:lnSpc>
                <a:spcPct val="90000"/>
              </a:lnSpc>
            </a:pPr>
            <a:r>
              <a:rPr lang="en-US" smtClean="0"/>
              <a:t>Primaries are monochromatic lights (for monitors, they correspond to the three types of phosphors)</a:t>
            </a:r>
          </a:p>
          <a:p>
            <a:pPr>
              <a:lnSpc>
                <a:spcPct val="90000"/>
              </a:lnSpc>
            </a:pPr>
            <a:r>
              <a:rPr lang="en-US" i="1" smtClean="0"/>
              <a:t>Subtractive matching</a:t>
            </a:r>
            <a:r>
              <a:rPr lang="en-US" smtClean="0"/>
              <a:t> required for some wavelengths</a:t>
            </a:r>
          </a:p>
          <a:p>
            <a:pPr>
              <a:lnSpc>
                <a:spcPct val="90000"/>
              </a:lnSpc>
            </a:pPr>
            <a:endParaRPr lang="en-US" sz="2400" smtClean="0"/>
          </a:p>
        </p:txBody>
      </p:sp>
      <p:pic>
        <p:nvPicPr>
          <p:cNvPr id="3077" name="Picture 6"/>
          <p:cNvPicPr>
            <a:picLocks noChangeAspect="1" noChangeArrowheads="1"/>
          </p:cNvPicPr>
          <p:nvPr/>
        </p:nvPicPr>
        <p:blipFill>
          <a:blip r:embed="rId4" cstate="print"/>
          <a:srcRect/>
          <a:stretch>
            <a:fillRect/>
          </a:stretch>
        </p:blipFill>
        <p:spPr bwMode="auto">
          <a:xfrm>
            <a:off x="4191000" y="3257550"/>
            <a:ext cx="4038600" cy="3219450"/>
          </a:xfrm>
          <a:prstGeom prst="rect">
            <a:avLst/>
          </a:prstGeom>
          <a:noFill/>
          <a:ln w="9525">
            <a:noFill/>
            <a:miter lim="800000"/>
            <a:headEnd/>
            <a:tailEnd/>
          </a:ln>
        </p:spPr>
      </p:pic>
      <p:graphicFrame>
        <p:nvGraphicFramePr>
          <p:cNvPr id="3074" name="Object 7"/>
          <p:cNvGraphicFramePr>
            <a:graphicFrameLocks noChangeAspect="1"/>
          </p:cNvGraphicFramePr>
          <p:nvPr/>
        </p:nvGraphicFramePr>
        <p:xfrm>
          <a:off x="1219200" y="5240338"/>
          <a:ext cx="1828800" cy="1085850"/>
        </p:xfrm>
        <a:graphic>
          <a:graphicData uri="http://schemas.openxmlformats.org/presentationml/2006/ole">
            <mc:AlternateContent xmlns:mc="http://schemas.openxmlformats.org/markup-compatibility/2006">
              <mc:Choice xmlns:v="urn:schemas-microsoft-com:vml" Requires="v">
                <p:oleObj spid="_x0000_s9241" name="Image" r:id="rId5" imgW="3022222" imgH="1790476" progId="Photoshop.Image.10">
                  <p:embed/>
                </p:oleObj>
              </mc:Choice>
              <mc:Fallback>
                <p:oleObj name="Image" r:id="rId5" imgW="3022222" imgH="1790476" progId="Photoshop.Image.10">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240338"/>
                        <a:ext cx="1828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078" name="Picture 8"/>
          <p:cNvPicPr>
            <a:picLocks noChangeAspect="1" noChangeArrowheads="1"/>
          </p:cNvPicPr>
          <p:nvPr/>
        </p:nvPicPr>
        <p:blipFill>
          <a:blip r:embed="rId7" cstate="print"/>
          <a:srcRect/>
          <a:stretch>
            <a:fillRect/>
          </a:stretch>
        </p:blipFill>
        <p:spPr bwMode="auto">
          <a:xfrm>
            <a:off x="1241425" y="3251200"/>
            <a:ext cx="1958975" cy="1751013"/>
          </a:xfrm>
          <a:prstGeom prst="rect">
            <a:avLst/>
          </a:prstGeom>
          <a:noFill/>
          <a:ln w="9525">
            <a:noFill/>
            <a:miter lim="800000"/>
            <a:headEnd/>
            <a:tailEnd/>
          </a:ln>
        </p:spPr>
      </p:pic>
      <p:sp>
        <p:nvSpPr>
          <p:cNvPr id="3079" name="Text Box 9"/>
          <p:cNvSpPr txBox="1">
            <a:spLocks noChangeArrowheads="1"/>
          </p:cNvSpPr>
          <p:nvPr/>
        </p:nvSpPr>
        <p:spPr bwMode="auto">
          <a:xfrm>
            <a:off x="4876800" y="2932113"/>
            <a:ext cx="2647950" cy="36671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pitchFamily="34" charset="0"/>
              </a:rPr>
              <a:t>RGB matching functions</a:t>
            </a:r>
          </a:p>
        </p:txBody>
      </p:sp>
      <p:sp>
        <p:nvSpPr>
          <p:cNvPr id="3080" name="Text Box 9"/>
          <p:cNvSpPr txBox="1">
            <a:spLocks noChangeArrowheads="1"/>
          </p:cNvSpPr>
          <p:nvPr/>
        </p:nvSpPr>
        <p:spPr bwMode="auto">
          <a:xfrm>
            <a:off x="1371600" y="2895600"/>
            <a:ext cx="1698625" cy="3698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pitchFamily="34" charset="0"/>
              </a:rPr>
              <a:t>RGB primaries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smtClean="0"/>
              <a:t>Linear color spaces: CIE XYZ</a:t>
            </a:r>
          </a:p>
        </p:txBody>
      </p:sp>
      <p:sp>
        <p:nvSpPr>
          <p:cNvPr id="5125" name="Rectangle 14"/>
          <p:cNvSpPr>
            <a:spLocks noGrp="1" noChangeArrowheads="1"/>
          </p:cNvSpPr>
          <p:nvPr>
            <p:ph type="body" idx="1"/>
          </p:nvPr>
        </p:nvSpPr>
        <p:spPr>
          <a:xfrm>
            <a:off x="685800" y="914400"/>
            <a:ext cx="7924800" cy="2743200"/>
          </a:xfrm>
        </p:spPr>
        <p:txBody>
          <a:bodyPr/>
          <a:lstStyle/>
          <a:p>
            <a:pPr>
              <a:lnSpc>
                <a:spcPct val="90000"/>
              </a:lnSpc>
            </a:pPr>
            <a:r>
              <a:rPr lang="en-US" smtClean="0"/>
              <a:t>Primaries are imaginary, but matching functions are everywhere positive</a:t>
            </a:r>
          </a:p>
          <a:p>
            <a:pPr>
              <a:lnSpc>
                <a:spcPct val="90000"/>
              </a:lnSpc>
            </a:pPr>
            <a:r>
              <a:rPr lang="en-US" smtClean="0"/>
              <a:t>The Y parameter corresponds to brightness or </a:t>
            </a:r>
            <a:r>
              <a:rPr lang="en-US" i="1" smtClean="0"/>
              <a:t>luminance</a:t>
            </a:r>
            <a:r>
              <a:rPr lang="en-US" smtClean="0"/>
              <a:t> of a color</a:t>
            </a:r>
          </a:p>
          <a:p>
            <a:pPr>
              <a:lnSpc>
                <a:spcPct val="90000"/>
              </a:lnSpc>
            </a:pPr>
            <a:r>
              <a:rPr lang="en-US" smtClean="0"/>
              <a:t>2D visualization: draw (</a:t>
            </a:r>
            <a:r>
              <a:rPr lang="en-US" i="1" smtClean="0"/>
              <a:t>x</a:t>
            </a:r>
            <a:r>
              <a:rPr lang="en-US" smtClean="0"/>
              <a:t>,</a:t>
            </a:r>
            <a:r>
              <a:rPr lang="en-US" i="1" smtClean="0"/>
              <a:t>y</a:t>
            </a:r>
            <a:r>
              <a:rPr lang="en-US" smtClean="0"/>
              <a:t>), where     </a:t>
            </a:r>
            <a:br>
              <a:rPr lang="en-US" smtClean="0"/>
            </a:br>
            <a:r>
              <a:rPr lang="en-US" i="1" smtClean="0"/>
              <a:t>x</a:t>
            </a:r>
            <a:r>
              <a:rPr lang="en-US" smtClean="0"/>
              <a:t> = </a:t>
            </a:r>
            <a:r>
              <a:rPr lang="en-US" i="1" smtClean="0"/>
              <a:t>X</a:t>
            </a:r>
            <a:r>
              <a:rPr lang="en-US" smtClean="0"/>
              <a:t>/(</a:t>
            </a:r>
            <a:r>
              <a:rPr lang="en-US" i="1" smtClean="0"/>
              <a:t>X</a:t>
            </a:r>
            <a:r>
              <a:rPr lang="en-US" smtClean="0"/>
              <a:t>+</a:t>
            </a:r>
            <a:r>
              <a:rPr lang="en-US" i="1" smtClean="0"/>
              <a:t>Y</a:t>
            </a:r>
            <a:r>
              <a:rPr lang="en-US" smtClean="0"/>
              <a:t>+</a:t>
            </a:r>
            <a:r>
              <a:rPr lang="en-US" i="1" smtClean="0"/>
              <a:t>Z</a:t>
            </a:r>
            <a:r>
              <a:rPr lang="en-US" smtClean="0"/>
              <a:t>), </a:t>
            </a:r>
            <a:r>
              <a:rPr lang="en-US" i="1" smtClean="0"/>
              <a:t>y </a:t>
            </a:r>
            <a:r>
              <a:rPr lang="en-US" smtClean="0"/>
              <a:t>= </a:t>
            </a:r>
            <a:r>
              <a:rPr lang="en-US" i="1" smtClean="0"/>
              <a:t>Y</a:t>
            </a:r>
            <a:r>
              <a:rPr lang="en-US" smtClean="0"/>
              <a:t>/(</a:t>
            </a:r>
            <a:r>
              <a:rPr lang="en-US" i="1" smtClean="0"/>
              <a:t>X</a:t>
            </a:r>
            <a:r>
              <a:rPr lang="en-US" smtClean="0"/>
              <a:t>+</a:t>
            </a:r>
            <a:r>
              <a:rPr lang="en-US" i="1" smtClean="0"/>
              <a:t>Y</a:t>
            </a:r>
            <a:r>
              <a:rPr lang="en-US" smtClean="0"/>
              <a:t>+</a:t>
            </a:r>
            <a:r>
              <a:rPr lang="en-US" i="1" smtClean="0"/>
              <a:t>Z</a:t>
            </a:r>
            <a:r>
              <a:rPr lang="en-US" smtClean="0"/>
              <a:t>) </a:t>
            </a:r>
          </a:p>
          <a:p>
            <a:pPr>
              <a:lnSpc>
                <a:spcPct val="90000"/>
              </a:lnSpc>
            </a:pPr>
            <a:endParaRPr lang="en-US" sz="2400" smtClean="0"/>
          </a:p>
        </p:txBody>
      </p:sp>
      <p:graphicFrame>
        <p:nvGraphicFramePr>
          <p:cNvPr id="5122" name="Object 8"/>
          <p:cNvGraphicFramePr>
            <a:graphicFrameLocks noGrp="1" noChangeAspect="1"/>
          </p:cNvGraphicFramePr>
          <p:nvPr>
            <p:ph sz="quarter" idx="4294967295"/>
          </p:nvPr>
        </p:nvGraphicFramePr>
        <p:xfrm>
          <a:off x="4114800" y="3724275"/>
          <a:ext cx="3565525" cy="2676525"/>
        </p:xfrm>
        <a:graphic>
          <a:graphicData uri="http://schemas.openxmlformats.org/presentationml/2006/ole">
            <mc:AlternateContent xmlns:mc="http://schemas.openxmlformats.org/markup-compatibility/2006">
              <mc:Choice xmlns:v="urn:schemas-microsoft-com:vml" Requires="v">
                <p:oleObj spid="_x0000_s11306" name="Image" r:id="rId4" imgW="4076190" imgH="3060317" progId="Photoshop.Image.10">
                  <p:embed/>
                </p:oleObj>
              </mc:Choice>
              <mc:Fallback>
                <p:oleObj name="Image" r:id="rId4" imgW="4076190" imgH="3060317" progId="Photoshop.Image.10">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724275"/>
                        <a:ext cx="35655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3" name="Object 10"/>
          <p:cNvGraphicFramePr>
            <a:graphicFrameLocks noGrp="1" noChangeAspect="1"/>
          </p:cNvGraphicFramePr>
          <p:nvPr>
            <p:ph sz="quarter" idx="4294967295"/>
          </p:nvPr>
        </p:nvGraphicFramePr>
        <p:xfrm>
          <a:off x="1143000" y="3657600"/>
          <a:ext cx="2441575" cy="2743200"/>
        </p:xfrm>
        <a:graphic>
          <a:graphicData uri="http://schemas.openxmlformats.org/presentationml/2006/ole">
            <mc:AlternateContent xmlns:mc="http://schemas.openxmlformats.org/markup-compatibility/2006">
              <mc:Choice xmlns:v="urn:schemas-microsoft-com:vml" Requires="v">
                <p:oleObj spid="_x0000_s11307" name="Image" r:id="rId6" imgW="4012698" imgH="4507937" progId="Photoshop.Image.10">
                  <p:embed/>
                </p:oleObj>
              </mc:Choice>
              <mc:Fallback>
                <p:oleObj name="Image" r:id="rId6" imgW="4012698" imgH="4507937" progId="Photoshop.Image.10">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657600"/>
                        <a:ext cx="24415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6" name="Text Box 15"/>
          <p:cNvSpPr txBox="1">
            <a:spLocks noChangeArrowheads="1"/>
          </p:cNvSpPr>
          <p:nvPr/>
        </p:nvSpPr>
        <p:spPr bwMode="auto">
          <a:xfrm>
            <a:off x="4876800" y="3352800"/>
            <a:ext cx="2089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pitchFamily="34" charset="0"/>
              </a:rPr>
              <a:t>Matching functions</a:t>
            </a:r>
          </a:p>
        </p:txBody>
      </p:sp>
      <p:sp>
        <p:nvSpPr>
          <p:cNvPr id="5127" name="Rectangle 6"/>
          <p:cNvSpPr>
            <a:spLocks noChangeArrowheads="1"/>
          </p:cNvSpPr>
          <p:nvPr/>
        </p:nvSpPr>
        <p:spPr bwMode="auto">
          <a:xfrm>
            <a:off x="304800" y="6396038"/>
            <a:ext cx="8458200" cy="36988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dirty="0">
                <a:solidFill>
                  <a:srgbClr val="000000"/>
                </a:solidFill>
                <a:cs typeface="Arial" pitchFamily="34" charset="0"/>
                <a:hlinkClick r:id="rId8"/>
              </a:rPr>
              <a:t>http://en.wikipedia.org/wiki/CIE_1931_color_space</a:t>
            </a:r>
            <a:endParaRPr lang="en-US" dirty="0">
              <a:solidFill>
                <a:srgbClr val="000000"/>
              </a:solidFill>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t>Nonlinear color spaces: HSV</a:t>
            </a:r>
          </a:p>
        </p:txBody>
      </p:sp>
      <p:sp>
        <p:nvSpPr>
          <p:cNvPr id="172035" name="Rectangle 3"/>
          <p:cNvSpPr>
            <a:spLocks noGrp="1" noChangeArrowheads="1"/>
          </p:cNvSpPr>
          <p:nvPr>
            <p:ph type="body" idx="1"/>
          </p:nvPr>
        </p:nvSpPr>
        <p:spPr>
          <a:xfrm>
            <a:off x="685800" y="4800600"/>
            <a:ext cx="7772400" cy="1905000"/>
          </a:xfrm>
        </p:spPr>
        <p:txBody>
          <a:bodyPr/>
          <a:lstStyle/>
          <a:p>
            <a:r>
              <a:rPr lang="en-US" smtClean="0"/>
              <a:t>Perceptually meaningful dimensions: </a:t>
            </a:r>
            <a:br>
              <a:rPr lang="en-US" smtClean="0"/>
            </a:br>
            <a:r>
              <a:rPr lang="en-US" smtClean="0"/>
              <a:t>Hue, Saturation, Value (Intensity)</a:t>
            </a:r>
          </a:p>
          <a:p>
            <a:r>
              <a:rPr lang="en-US" smtClean="0"/>
              <a:t>RGB cube on its vertex</a:t>
            </a:r>
          </a:p>
        </p:txBody>
      </p:sp>
      <p:pic>
        <p:nvPicPr>
          <p:cNvPr id="172036" name="Picture 4"/>
          <p:cNvPicPr>
            <a:picLocks noChangeAspect="1" noChangeArrowheads="1"/>
          </p:cNvPicPr>
          <p:nvPr/>
        </p:nvPicPr>
        <p:blipFill>
          <a:blip r:embed="rId3" cstate="print"/>
          <a:srcRect/>
          <a:stretch>
            <a:fillRect/>
          </a:stretch>
        </p:blipFill>
        <p:spPr bwMode="auto">
          <a:xfrm>
            <a:off x="457200" y="1066800"/>
            <a:ext cx="2241550" cy="3657600"/>
          </a:xfrm>
          <a:prstGeom prst="rect">
            <a:avLst/>
          </a:prstGeom>
          <a:noFill/>
          <a:ln w="9525">
            <a:noFill/>
            <a:miter lim="800000"/>
            <a:headEnd/>
            <a:tailEnd/>
          </a:ln>
        </p:spPr>
      </p:pic>
      <p:pic>
        <p:nvPicPr>
          <p:cNvPr id="172037" name="Picture 5"/>
          <p:cNvPicPr>
            <a:picLocks noChangeAspect="1" noChangeArrowheads="1"/>
          </p:cNvPicPr>
          <p:nvPr/>
        </p:nvPicPr>
        <p:blipFill>
          <a:blip r:embed="rId4" cstate="print"/>
          <a:srcRect/>
          <a:stretch>
            <a:fillRect/>
          </a:stretch>
        </p:blipFill>
        <p:spPr bwMode="auto">
          <a:xfrm>
            <a:off x="6172200" y="1635125"/>
            <a:ext cx="2768600" cy="2644775"/>
          </a:xfrm>
          <a:prstGeom prst="rect">
            <a:avLst/>
          </a:prstGeom>
          <a:noFill/>
          <a:ln w="9525">
            <a:noFill/>
            <a:miter lim="800000"/>
            <a:headEnd/>
            <a:tailEnd/>
          </a:ln>
        </p:spPr>
      </p:pic>
      <p:pic>
        <p:nvPicPr>
          <p:cNvPr id="172038" name="Picture 7"/>
          <p:cNvPicPr>
            <a:picLocks noChangeAspect="1" noChangeArrowheads="1"/>
          </p:cNvPicPr>
          <p:nvPr/>
        </p:nvPicPr>
        <p:blipFill>
          <a:blip r:embed="rId5" cstate="print"/>
          <a:srcRect/>
          <a:stretch>
            <a:fillRect/>
          </a:stretch>
        </p:blipFill>
        <p:spPr bwMode="auto">
          <a:xfrm>
            <a:off x="2971800" y="1514475"/>
            <a:ext cx="3124200"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p:txBody>
          <a:bodyPr/>
          <a:lstStyle/>
          <a:p>
            <a:r>
              <a:rPr lang="en-US" smtClean="0"/>
              <a:t>Overview of Color</a:t>
            </a:r>
          </a:p>
        </p:txBody>
      </p:sp>
      <p:sp>
        <p:nvSpPr>
          <p:cNvPr id="174083" name="Rectangle 3"/>
          <p:cNvSpPr>
            <a:spLocks noGrp="1"/>
          </p:cNvSpPr>
          <p:nvPr>
            <p:ph idx="1"/>
          </p:nvPr>
        </p:nvSpPr>
        <p:spPr/>
        <p:txBody>
          <a:bodyPr/>
          <a:lstStyle/>
          <a:p>
            <a:r>
              <a:rPr lang="en-US" smtClean="0"/>
              <a:t>Physics of color</a:t>
            </a:r>
          </a:p>
          <a:p>
            <a:r>
              <a:rPr lang="en-US" smtClean="0"/>
              <a:t>Human encoding of color</a:t>
            </a:r>
          </a:p>
          <a:p>
            <a:r>
              <a:rPr lang="en-US" smtClean="0"/>
              <a:t>Color spaces</a:t>
            </a:r>
          </a:p>
          <a:p>
            <a:r>
              <a:rPr lang="en-US" smtClean="0">
                <a:solidFill>
                  <a:srgbClr val="FF0000"/>
                </a:solidFill>
              </a:rPr>
              <a:t>White balancing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smtClean="0"/>
              <a:t>White balance</a:t>
            </a:r>
          </a:p>
        </p:txBody>
      </p:sp>
      <p:sp>
        <p:nvSpPr>
          <p:cNvPr id="175107" name="Rectangle 3"/>
          <p:cNvSpPr>
            <a:spLocks noGrp="1" noChangeArrowheads="1"/>
          </p:cNvSpPr>
          <p:nvPr>
            <p:ph type="body" idx="1"/>
          </p:nvPr>
        </p:nvSpPr>
        <p:spPr>
          <a:xfrm>
            <a:off x="381000" y="914400"/>
            <a:ext cx="8458200" cy="2895600"/>
          </a:xfrm>
        </p:spPr>
        <p:txBody>
          <a:bodyPr/>
          <a:lstStyle/>
          <a:p>
            <a:r>
              <a:rPr lang="en-US" sz="2400" smtClean="0"/>
              <a:t>When looking at a picture on screen or print, we adapt to the illuminant of the room, not to that of the scene in the picture</a:t>
            </a:r>
          </a:p>
          <a:p>
            <a:r>
              <a:rPr lang="en-US" sz="2400" smtClean="0"/>
              <a:t>When the white balance is not correct, the picture will have an unnatural color “cast”</a:t>
            </a:r>
          </a:p>
        </p:txBody>
      </p:sp>
      <p:sp>
        <p:nvSpPr>
          <p:cNvPr id="175108" name="Rectangle 6"/>
          <p:cNvSpPr>
            <a:spLocks noChangeArrowheads="1"/>
          </p:cNvSpPr>
          <p:nvPr/>
        </p:nvSpPr>
        <p:spPr bwMode="auto">
          <a:xfrm>
            <a:off x="1238250" y="6400800"/>
            <a:ext cx="6457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cs typeface="Arial" pitchFamily="34" charset="0"/>
                <a:hlinkClick r:id="rId3"/>
              </a:rPr>
              <a:t>http://www.cambridgeincolour.com/tutorials/white-balance.htm</a:t>
            </a:r>
            <a:endParaRPr lang="en-US" dirty="0">
              <a:solidFill>
                <a:srgbClr val="000000"/>
              </a:solidFill>
              <a:cs typeface="Arial" pitchFamily="34" charset="0"/>
            </a:endParaRPr>
          </a:p>
        </p:txBody>
      </p:sp>
      <p:pic>
        <p:nvPicPr>
          <p:cNvPr id="175109" name="Picture 4"/>
          <p:cNvPicPr>
            <a:picLocks noChangeAspect="1" noChangeArrowheads="1"/>
          </p:cNvPicPr>
          <p:nvPr/>
        </p:nvPicPr>
        <p:blipFill>
          <a:blip r:embed="rId4" cstate="print"/>
          <a:srcRect/>
          <a:stretch>
            <a:fillRect/>
          </a:stretch>
        </p:blipFill>
        <p:spPr bwMode="auto">
          <a:xfrm>
            <a:off x="1466850" y="3429000"/>
            <a:ext cx="2970213" cy="2971800"/>
          </a:xfrm>
          <a:prstGeom prst="rect">
            <a:avLst/>
          </a:prstGeom>
          <a:noFill/>
          <a:ln w="9525">
            <a:noFill/>
            <a:miter lim="800000"/>
            <a:headEnd/>
            <a:tailEnd/>
          </a:ln>
        </p:spPr>
      </p:pic>
      <p:pic>
        <p:nvPicPr>
          <p:cNvPr id="175110" name="Picture 5"/>
          <p:cNvPicPr>
            <a:picLocks noChangeAspect="1" noChangeArrowheads="1"/>
          </p:cNvPicPr>
          <p:nvPr/>
        </p:nvPicPr>
        <p:blipFill>
          <a:blip r:embed="rId5" cstate="print"/>
          <a:srcRect/>
          <a:stretch>
            <a:fillRect/>
          </a:stretch>
        </p:blipFill>
        <p:spPr bwMode="auto">
          <a:xfrm>
            <a:off x="4603750" y="3429000"/>
            <a:ext cx="2970213" cy="2971800"/>
          </a:xfrm>
          <a:prstGeom prst="rect">
            <a:avLst/>
          </a:prstGeom>
          <a:noFill/>
          <a:ln w="9525">
            <a:noFill/>
            <a:miter lim="800000"/>
            <a:headEnd/>
            <a:tailEnd/>
          </a:ln>
        </p:spPr>
      </p:pic>
      <p:sp>
        <p:nvSpPr>
          <p:cNvPr id="175111" name="Text Box 7"/>
          <p:cNvSpPr txBox="1">
            <a:spLocks noChangeArrowheads="1"/>
          </p:cNvSpPr>
          <p:nvPr/>
        </p:nvSpPr>
        <p:spPr bwMode="auto">
          <a:xfrm>
            <a:off x="1695450" y="2986088"/>
            <a:ext cx="2590800" cy="36671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a:solidFill>
                  <a:srgbClr val="000000"/>
                </a:solidFill>
                <a:cs typeface="Arial" pitchFamily="34" charset="0"/>
              </a:rPr>
              <a:t>incorrect white balance</a:t>
            </a:r>
          </a:p>
        </p:txBody>
      </p:sp>
      <p:sp>
        <p:nvSpPr>
          <p:cNvPr id="175112" name="Text Box 8"/>
          <p:cNvSpPr txBox="1">
            <a:spLocks noChangeArrowheads="1"/>
          </p:cNvSpPr>
          <p:nvPr/>
        </p:nvSpPr>
        <p:spPr bwMode="auto">
          <a:xfrm>
            <a:off x="4667250" y="2971800"/>
            <a:ext cx="2819400" cy="36671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solidFill>
                  <a:srgbClr val="000000"/>
                </a:solidFill>
                <a:cs typeface="Arial" pitchFamily="34" charset="0"/>
              </a:rPr>
              <a:t>correct white balance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smtClean="0"/>
              <a:t>White balance</a:t>
            </a:r>
          </a:p>
        </p:txBody>
      </p:sp>
      <p:sp>
        <p:nvSpPr>
          <p:cNvPr id="6148" name="Rectangle 3"/>
          <p:cNvSpPr>
            <a:spLocks noGrp="1" noChangeArrowheads="1"/>
          </p:cNvSpPr>
          <p:nvPr>
            <p:ph type="body" idx="1"/>
          </p:nvPr>
        </p:nvSpPr>
        <p:spPr/>
        <p:txBody>
          <a:bodyPr/>
          <a:lstStyle/>
          <a:p>
            <a:r>
              <a:rPr lang="en-US" smtClean="0"/>
              <a:t>Film cameras: </a:t>
            </a:r>
          </a:p>
          <a:p>
            <a:pPr lvl="1"/>
            <a:r>
              <a:rPr lang="en-US" smtClean="0"/>
              <a:t>Different types of film or different filters for different illumination conditions</a:t>
            </a:r>
            <a:br>
              <a:rPr lang="en-US" smtClean="0"/>
            </a:br>
            <a:endParaRPr lang="en-US" smtClean="0"/>
          </a:p>
          <a:p>
            <a:r>
              <a:rPr lang="en-US" smtClean="0"/>
              <a:t>Digital cameras: </a:t>
            </a:r>
          </a:p>
          <a:p>
            <a:pPr lvl="1"/>
            <a:r>
              <a:rPr lang="en-US" smtClean="0"/>
              <a:t>Automatic white balance</a:t>
            </a:r>
          </a:p>
          <a:p>
            <a:pPr lvl="1"/>
            <a:r>
              <a:rPr lang="en-US" smtClean="0"/>
              <a:t>White balance settings corresponding to </a:t>
            </a:r>
            <a:br>
              <a:rPr lang="en-US" smtClean="0"/>
            </a:br>
            <a:r>
              <a:rPr lang="en-US" smtClean="0"/>
              <a:t>several common illuminants</a:t>
            </a:r>
          </a:p>
          <a:p>
            <a:pPr lvl="1"/>
            <a:r>
              <a:rPr lang="en-US" smtClean="0"/>
              <a:t>Custom white balance using a reference </a:t>
            </a:r>
            <a:br>
              <a:rPr lang="en-US" smtClean="0"/>
            </a:br>
            <a:r>
              <a:rPr lang="en-US" smtClean="0"/>
              <a:t>object</a:t>
            </a:r>
          </a:p>
        </p:txBody>
      </p:sp>
      <p:sp>
        <p:nvSpPr>
          <p:cNvPr id="6149" name="Rectangle 6"/>
          <p:cNvSpPr>
            <a:spLocks noChangeArrowheads="1"/>
          </p:cNvSpPr>
          <p:nvPr/>
        </p:nvSpPr>
        <p:spPr bwMode="auto">
          <a:xfrm>
            <a:off x="304800" y="6400800"/>
            <a:ext cx="6457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pitchFamily="34" charset="0"/>
                <a:hlinkClick r:id="rId4"/>
              </a:rPr>
              <a:t>http://www.cambridgeincolour.com/tutorials/white-balance.htm</a:t>
            </a:r>
            <a:endParaRPr lang="en-US">
              <a:solidFill>
                <a:srgbClr val="000000"/>
              </a:solidFill>
              <a:cs typeface="Arial" pitchFamily="34" charset="0"/>
            </a:endParaRPr>
          </a:p>
        </p:txBody>
      </p:sp>
      <p:graphicFrame>
        <p:nvGraphicFramePr>
          <p:cNvPr id="6146" name="Object 10"/>
          <p:cNvGraphicFramePr>
            <a:graphicFrameLocks noGrp="1" noChangeAspect="1"/>
          </p:cNvGraphicFramePr>
          <p:nvPr>
            <p:ph sz="half" idx="4294967295"/>
          </p:nvPr>
        </p:nvGraphicFramePr>
        <p:xfrm>
          <a:off x="6858000" y="2590800"/>
          <a:ext cx="1527175" cy="2590800"/>
        </p:xfrm>
        <a:graphic>
          <a:graphicData uri="http://schemas.openxmlformats.org/presentationml/2006/ole">
            <mc:AlternateContent xmlns:mc="http://schemas.openxmlformats.org/markup-compatibility/2006">
              <mc:Choice xmlns:v="urn:schemas-microsoft-com:vml" Requires="v">
                <p:oleObj spid="_x0000_s12313" name="Image" r:id="rId5" imgW="2209524" imgH="3746032" progId="Photoshop.Image.10">
                  <p:embed/>
                </p:oleObj>
              </mc:Choice>
              <mc:Fallback>
                <p:oleObj name="Image" r:id="rId5" imgW="2209524" imgH="3746032" progId="Photoshop.Image.10">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90800"/>
                        <a:ext cx="15271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0" name="Rectangle 5"/>
          <p:cNvSpPr>
            <a:spLocks noChangeArrowheads="1"/>
          </p:cNvSpPr>
          <p:nvPr/>
        </p:nvSpPr>
        <p:spPr bwMode="auto">
          <a:xfrm>
            <a:off x="4572000" y="6488113"/>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t>White balance</a:t>
            </a:r>
          </a:p>
        </p:txBody>
      </p:sp>
      <p:sp>
        <p:nvSpPr>
          <p:cNvPr id="176131" name="Rectangle 3"/>
          <p:cNvSpPr>
            <a:spLocks noGrp="1" noChangeArrowheads="1"/>
          </p:cNvSpPr>
          <p:nvPr>
            <p:ph type="body" idx="1"/>
          </p:nvPr>
        </p:nvSpPr>
        <p:spPr>
          <a:xfrm>
            <a:off x="228600" y="838200"/>
            <a:ext cx="8915400" cy="6019800"/>
          </a:xfrm>
        </p:spPr>
        <p:txBody>
          <a:bodyPr/>
          <a:lstStyle/>
          <a:p>
            <a:pPr marL="533400" indent="-533400"/>
            <a:r>
              <a:rPr lang="en-US" smtClean="0"/>
              <a:t>Von Kries adaptation</a:t>
            </a:r>
          </a:p>
          <a:p>
            <a:pPr marL="838200" lvl="1" indent="-381000"/>
            <a:r>
              <a:rPr lang="en-US" smtClean="0"/>
              <a:t>Multiply each channel by a gain factor</a:t>
            </a:r>
          </a:p>
          <a:p>
            <a:pPr marL="838200" lvl="1" indent="-381000"/>
            <a:r>
              <a:rPr lang="en-US" smtClean="0"/>
              <a:t>A more general transformation would correspond to an arbitrary 3x3 matrix</a:t>
            </a:r>
          </a:p>
        </p:txBody>
      </p:sp>
      <p:sp>
        <p:nvSpPr>
          <p:cNvPr id="176132" name="Rectangle 3"/>
          <p:cNvSpPr>
            <a:spLocks noChangeArrowheads="1"/>
          </p:cNvSpPr>
          <p:nvPr/>
        </p:nvSpPr>
        <p:spPr bwMode="auto">
          <a:xfrm>
            <a:off x="4572000" y="6488113"/>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smtClean="0"/>
              <a:t>White balance</a:t>
            </a:r>
          </a:p>
        </p:txBody>
      </p:sp>
      <p:sp>
        <p:nvSpPr>
          <p:cNvPr id="177155" name="Rectangle 3"/>
          <p:cNvSpPr>
            <a:spLocks noGrp="1" noChangeArrowheads="1"/>
          </p:cNvSpPr>
          <p:nvPr>
            <p:ph type="body" idx="1"/>
          </p:nvPr>
        </p:nvSpPr>
        <p:spPr>
          <a:xfrm>
            <a:off x="228600" y="838200"/>
            <a:ext cx="8915400" cy="6019800"/>
          </a:xfrm>
        </p:spPr>
        <p:txBody>
          <a:bodyPr/>
          <a:lstStyle/>
          <a:p>
            <a:pPr marL="533400" indent="-533400"/>
            <a:r>
              <a:rPr lang="en-US" smtClean="0"/>
              <a:t>Von Kries adaptation</a:t>
            </a:r>
          </a:p>
          <a:p>
            <a:pPr marL="838200" lvl="1" indent="-381000"/>
            <a:r>
              <a:rPr lang="en-US" smtClean="0"/>
              <a:t>Multiply each channel by a gain factor</a:t>
            </a:r>
          </a:p>
          <a:p>
            <a:pPr marL="838200" lvl="1" indent="-381000"/>
            <a:r>
              <a:rPr lang="en-US" smtClean="0"/>
              <a:t>A more general transformation would correspond to an arbitrary 3x3 matrix</a:t>
            </a:r>
          </a:p>
          <a:p>
            <a:pPr marL="533400" indent="-533400"/>
            <a:r>
              <a:rPr lang="en-US" smtClean="0"/>
              <a:t>Best way: gray card</a:t>
            </a:r>
          </a:p>
          <a:p>
            <a:pPr marL="838200" lvl="1" indent="-381000"/>
            <a:r>
              <a:rPr lang="en-US" smtClean="0"/>
              <a:t>Take a picture of a neutral object  (white or gray)</a:t>
            </a:r>
          </a:p>
          <a:p>
            <a:pPr marL="838200" lvl="1" indent="-381000"/>
            <a:r>
              <a:rPr lang="en-US" smtClean="0"/>
              <a:t>Deduce the weight of each channel</a:t>
            </a:r>
          </a:p>
          <a:p>
            <a:pPr marL="1257300" lvl="2" indent="-342900"/>
            <a:r>
              <a:rPr lang="en-US" sz="1800" smtClean="0"/>
              <a:t>If the object is recoded as r</a:t>
            </a:r>
            <a:r>
              <a:rPr lang="en-US" sz="1800" baseline="-25000" smtClean="0"/>
              <a:t>w</a:t>
            </a:r>
            <a:r>
              <a:rPr lang="en-US" sz="1800" smtClean="0"/>
              <a:t>, g</a:t>
            </a:r>
            <a:r>
              <a:rPr lang="en-US" sz="1800" baseline="-25000" smtClean="0"/>
              <a:t>w</a:t>
            </a:r>
            <a:r>
              <a:rPr lang="en-US" sz="1800" smtClean="0"/>
              <a:t>, b</a:t>
            </a:r>
            <a:r>
              <a:rPr lang="en-US" sz="1800" baseline="-25000" smtClean="0"/>
              <a:t>w</a:t>
            </a:r>
            <a:r>
              <a:rPr lang="en-US" sz="1800" smtClean="0"/>
              <a:t> </a:t>
            </a:r>
            <a:br>
              <a:rPr lang="en-US" sz="1800" smtClean="0"/>
            </a:br>
            <a:r>
              <a:rPr lang="en-US" sz="1800" smtClean="0"/>
              <a:t>use weights 1/r</a:t>
            </a:r>
            <a:r>
              <a:rPr lang="en-US" sz="1800" baseline="-25000" smtClean="0"/>
              <a:t>w</a:t>
            </a:r>
            <a:r>
              <a:rPr lang="en-US" sz="1800" smtClean="0"/>
              <a:t>, 1/g</a:t>
            </a:r>
            <a:r>
              <a:rPr lang="en-US" sz="1800" baseline="-25000" smtClean="0"/>
              <a:t>w</a:t>
            </a:r>
            <a:r>
              <a:rPr lang="en-US" sz="1800" smtClean="0"/>
              <a:t>, 1/b</a:t>
            </a:r>
            <a:r>
              <a:rPr lang="en-US" sz="1800" baseline="-25000" smtClean="0"/>
              <a:t>w</a:t>
            </a:r>
          </a:p>
        </p:txBody>
      </p:sp>
      <p:pic>
        <p:nvPicPr>
          <p:cNvPr id="177156" name="Picture 4"/>
          <p:cNvPicPr>
            <a:picLocks noChangeAspect="1" noChangeArrowheads="1"/>
          </p:cNvPicPr>
          <p:nvPr/>
        </p:nvPicPr>
        <p:blipFill>
          <a:blip r:embed="rId3" cstate="print"/>
          <a:srcRect/>
          <a:stretch>
            <a:fillRect/>
          </a:stretch>
        </p:blipFill>
        <p:spPr bwMode="auto">
          <a:xfrm>
            <a:off x="2971800" y="4572000"/>
            <a:ext cx="2971800" cy="1981200"/>
          </a:xfrm>
          <a:prstGeom prst="rect">
            <a:avLst/>
          </a:prstGeom>
          <a:noFill/>
          <a:ln w="9525">
            <a:noFill/>
            <a:miter lim="800000"/>
            <a:headEnd/>
            <a:tailEnd/>
          </a:ln>
        </p:spPr>
      </p:pic>
      <p:sp>
        <p:nvSpPr>
          <p:cNvPr id="177157" name="Rectangle 4"/>
          <p:cNvSpPr>
            <a:spLocks noChangeArrowheads="1"/>
          </p:cNvSpPr>
          <p:nvPr/>
        </p:nvSpPr>
        <p:spPr bwMode="auto">
          <a:xfrm>
            <a:off x="4572000" y="6488113"/>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smtClean="0"/>
              <a:t>White balance</a:t>
            </a:r>
          </a:p>
        </p:txBody>
      </p:sp>
      <p:sp>
        <p:nvSpPr>
          <p:cNvPr id="634883" name="Rectangle 3"/>
          <p:cNvSpPr>
            <a:spLocks noGrp="1" noChangeArrowheads="1"/>
          </p:cNvSpPr>
          <p:nvPr>
            <p:ph type="body" idx="1"/>
          </p:nvPr>
        </p:nvSpPr>
        <p:spPr>
          <a:xfrm>
            <a:off x="685800" y="914400"/>
            <a:ext cx="7772400" cy="5638800"/>
          </a:xfrm>
        </p:spPr>
        <p:txBody>
          <a:bodyPr/>
          <a:lstStyle/>
          <a:p>
            <a:pPr>
              <a:lnSpc>
                <a:spcPct val="90000"/>
              </a:lnSpc>
            </a:pPr>
            <a:r>
              <a:rPr lang="en-US" smtClean="0"/>
              <a:t>Without gray cards: we need to “guess” which pixels correspond to white objects</a:t>
            </a:r>
          </a:p>
          <a:p>
            <a:pPr>
              <a:lnSpc>
                <a:spcPct val="90000"/>
              </a:lnSpc>
            </a:pPr>
            <a:r>
              <a:rPr lang="en-US" smtClean="0"/>
              <a:t>Gray world assumption</a:t>
            </a:r>
          </a:p>
          <a:p>
            <a:pPr lvl="1">
              <a:lnSpc>
                <a:spcPct val="90000"/>
              </a:lnSpc>
            </a:pPr>
            <a:r>
              <a:rPr lang="en-US" smtClean="0"/>
              <a:t>The image average r</a:t>
            </a:r>
            <a:r>
              <a:rPr lang="en-US" baseline="-25000" smtClean="0"/>
              <a:t>ave</a:t>
            </a:r>
            <a:r>
              <a:rPr lang="en-US" smtClean="0"/>
              <a:t>, g</a:t>
            </a:r>
            <a:r>
              <a:rPr lang="en-US" baseline="-25000" smtClean="0"/>
              <a:t>ave</a:t>
            </a:r>
            <a:r>
              <a:rPr lang="en-US" smtClean="0"/>
              <a:t>, b</a:t>
            </a:r>
            <a:r>
              <a:rPr lang="en-US" baseline="-25000" smtClean="0"/>
              <a:t>ave </a:t>
            </a:r>
            <a:r>
              <a:rPr lang="en-US" smtClean="0"/>
              <a:t>is gray</a:t>
            </a:r>
          </a:p>
          <a:p>
            <a:pPr lvl="1">
              <a:lnSpc>
                <a:spcPct val="90000"/>
              </a:lnSpc>
            </a:pPr>
            <a:r>
              <a:rPr lang="en-US" smtClean="0"/>
              <a:t>Use weights 1/r</a:t>
            </a:r>
            <a:r>
              <a:rPr lang="en-US" baseline="-25000" smtClean="0"/>
              <a:t>ave</a:t>
            </a:r>
            <a:r>
              <a:rPr lang="en-US" smtClean="0"/>
              <a:t>, 1/g</a:t>
            </a:r>
            <a:r>
              <a:rPr lang="en-US" baseline="-25000" smtClean="0"/>
              <a:t>ave</a:t>
            </a:r>
            <a:r>
              <a:rPr lang="en-US" smtClean="0"/>
              <a:t>, 1/b</a:t>
            </a:r>
            <a:r>
              <a:rPr lang="en-US" baseline="-25000" smtClean="0"/>
              <a:t>ave</a:t>
            </a:r>
            <a:endParaRPr lang="en-US" smtClean="0"/>
          </a:p>
          <a:p>
            <a:pPr>
              <a:lnSpc>
                <a:spcPct val="90000"/>
              </a:lnSpc>
            </a:pPr>
            <a:r>
              <a:rPr lang="en-US" smtClean="0"/>
              <a:t>Brightest pixel assumption (non-staurated)</a:t>
            </a:r>
          </a:p>
          <a:p>
            <a:pPr lvl="1">
              <a:lnSpc>
                <a:spcPct val="90000"/>
              </a:lnSpc>
            </a:pPr>
            <a:r>
              <a:rPr lang="en-US" smtClean="0"/>
              <a:t>Highlights usually have the color of the light source </a:t>
            </a:r>
          </a:p>
          <a:p>
            <a:pPr lvl="1">
              <a:lnSpc>
                <a:spcPct val="90000"/>
              </a:lnSpc>
            </a:pPr>
            <a:r>
              <a:rPr lang="en-US" smtClean="0"/>
              <a:t>Use weights inversely proportional to the values of the brightest pixels</a:t>
            </a:r>
          </a:p>
          <a:p>
            <a:pPr>
              <a:lnSpc>
                <a:spcPct val="90000"/>
              </a:lnSpc>
            </a:pPr>
            <a:r>
              <a:rPr lang="en-US" smtClean="0"/>
              <a:t>Gamut mapping</a:t>
            </a:r>
          </a:p>
          <a:p>
            <a:pPr lvl="1">
              <a:lnSpc>
                <a:spcPct val="90000"/>
              </a:lnSpc>
            </a:pPr>
            <a:r>
              <a:rPr lang="en-US" smtClean="0"/>
              <a:t>Gamut: convex hull of all pixel colors in an image</a:t>
            </a:r>
          </a:p>
          <a:p>
            <a:pPr lvl="1">
              <a:lnSpc>
                <a:spcPct val="90000"/>
              </a:lnSpc>
            </a:pPr>
            <a:r>
              <a:rPr lang="en-US" smtClean="0"/>
              <a:t>Find the transformation that matches the gamut of the image to the gamut of a “typical” image under white light</a:t>
            </a:r>
          </a:p>
          <a:p>
            <a:pPr>
              <a:lnSpc>
                <a:spcPct val="90000"/>
              </a:lnSpc>
            </a:pPr>
            <a:r>
              <a:rPr lang="en-US" smtClean="0"/>
              <a:t>Use image statistics, learning techniques</a:t>
            </a:r>
          </a:p>
        </p:txBody>
      </p:sp>
      <p:sp>
        <p:nvSpPr>
          <p:cNvPr id="178180" name="Rectangle 3"/>
          <p:cNvSpPr>
            <a:spLocks noChangeArrowheads="1"/>
          </p:cNvSpPr>
          <p:nvPr/>
        </p:nvSpPr>
        <p:spPr bwMode="auto">
          <a:xfrm>
            <a:off x="4572000" y="6488113"/>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8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8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8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88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88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8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4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a:xfrm>
            <a:off x="0" y="274638"/>
            <a:ext cx="8229600" cy="1143000"/>
          </a:xfrm>
        </p:spPr>
        <p:txBody>
          <a:bodyPr/>
          <a:lstStyle/>
          <a:p>
            <a:r>
              <a:rPr lang="en-US" smtClean="0"/>
              <a:t>Electromagnetic Spectrum</a:t>
            </a:r>
          </a:p>
        </p:txBody>
      </p:sp>
      <p:pic>
        <p:nvPicPr>
          <p:cNvPr id="143363" name="Picture 3" descr="spectrum"/>
          <p:cNvPicPr>
            <a:picLocks noChangeAspect="1" noChangeArrowheads="1"/>
          </p:cNvPicPr>
          <p:nvPr/>
        </p:nvPicPr>
        <p:blipFill>
          <a:blip r:embed="rId3" cstate="print"/>
          <a:srcRect/>
          <a:stretch>
            <a:fillRect/>
          </a:stretch>
        </p:blipFill>
        <p:spPr bwMode="auto">
          <a:xfrm>
            <a:off x="0" y="2057400"/>
            <a:ext cx="9144000" cy="1981200"/>
          </a:xfrm>
          <a:prstGeom prst="rect">
            <a:avLst/>
          </a:prstGeom>
          <a:noFill/>
          <a:ln w="9525">
            <a:noFill/>
            <a:miter lim="800000"/>
            <a:headEnd/>
            <a:tailEnd/>
          </a:ln>
        </p:spPr>
      </p:pic>
      <p:pic>
        <p:nvPicPr>
          <p:cNvPr id="143364" name="Picture 4" descr="equiluminant"/>
          <p:cNvPicPr>
            <a:picLocks noChangeAspect="1" noChangeArrowheads="1"/>
          </p:cNvPicPr>
          <p:nvPr/>
        </p:nvPicPr>
        <p:blipFill>
          <a:blip r:embed="rId4" cstate="print"/>
          <a:srcRect/>
          <a:stretch>
            <a:fillRect/>
          </a:stretch>
        </p:blipFill>
        <p:spPr bwMode="auto">
          <a:xfrm>
            <a:off x="0" y="3505200"/>
            <a:ext cx="5867400" cy="2362200"/>
          </a:xfrm>
          <a:prstGeom prst="rect">
            <a:avLst/>
          </a:prstGeom>
          <a:noFill/>
          <a:ln w="9525">
            <a:noFill/>
            <a:miter lim="800000"/>
            <a:headEnd/>
            <a:tailEnd/>
          </a:ln>
        </p:spPr>
      </p:pic>
      <p:sp>
        <p:nvSpPr>
          <p:cNvPr id="143365" name="Rectangle 5"/>
          <p:cNvSpPr>
            <a:spLocks noChangeArrowheads="1"/>
          </p:cNvSpPr>
          <p:nvPr/>
        </p:nvSpPr>
        <p:spPr bwMode="auto">
          <a:xfrm>
            <a:off x="5954713" y="6546850"/>
            <a:ext cx="3189287" cy="311150"/>
          </a:xfrm>
          <a:prstGeom prst="rect">
            <a:avLst/>
          </a:prstGeom>
          <a:noFill/>
          <a:ln w="6350">
            <a:solidFill>
              <a:schemeClr val="accent1"/>
            </a:solidFill>
            <a:miter lim="800000"/>
            <a:headEnd/>
            <a:tailEnd/>
          </a:ln>
        </p:spPr>
        <p:txBody>
          <a:bodyPr>
            <a:spAutoFit/>
          </a:bodyPr>
          <a:lstStyle/>
          <a:p>
            <a:pPr algn="ctr" fontAlgn="base">
              <a:spcBef>
                <a:spcPct val="0"/>
              </a:spcBef>
              <a:spcAft>
                <a:spcPct val="0"/>
              </a:spcAft>
            </a:pPr>
            <a:r>
              <a:rPr lang="en-US" sz="1400">
                <a:solidFill>
                  <a:srgbClr val="4F81BD"/>
                </a:solidFill>
                <a:cs typeface="Arial" pitchFamily="34" charset="0"/>
                <a:sym typeface="Symbol" pitchFamily="18" charset="2"/>
              </a:rPr>
              <a:t>http://www.yorku.ca/eye/photopik.htm</a:t>
            </a:r>
          </a:p>
        </p:txBody>
      </p:sp>
      <p:sp>
        <p:nvSpPr>
          <p:cNvPr id="143366" name="Rectangle 6"/>
          <p:cNvSpPr>
            <a:spLocks noChangeArrowheads="1"/>
          </p:cNvSpPr>
          <p:nvPr/>
        </p:nvSpPr>
        <p:spPr bwMode="auto">
          <a:xfrm>
            <a:off x="457200" y="5724525"/>
            <a:ext cx="6032500" cy="523875"/>
          </a:xfrm>
          <a:prstGeom prst="rect">
            <a:avLst/>
          </a:prstGeom>
          <a:noFill/>
          <a:ln w="9525">
            <a:noFill/>
            <a:miter lim="800000"/>
            <a:headEnd/>
            <a:tailEnd/>
          </a:ln>
        </p:spPr>
        <p:txBody>
          <a:bodyPr wrap="none">
            <a:spAutoFit/>
          </a:bodyPr>
          <a:lstStyle/>
          <a:p>
            <a:pPr fontAlgn="base">
              <a:spcBef>
                <a:spcPct val="0"/>
              </a:spcBef>
              <a:spcAft>
                <a:spcPct val="0"/>
              </a:spcAft>
            </a:pPr>
            <a:r>
              <a:rPr lang="en-US" sz="2800">
                <a:solidFill>
                  <a:prstClr val="black"/>
                </a:solidFill>
                <a:latin typeface="Adobe Caslon Pro" pitchFamily="18" charset="0"/>
                <a:cs typeface="Arial" pitchFamily="34" charset="0"/>
              </a:rPr>
              <a:t>Human Luminance Sensitivity Function</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mtClean="0"/>
              <a:t>Uses of color in computer vision</a:t>
            </a:r>
          </a:p>
        </p:txBody>
      </p:sp>
      <p:sp>
        <p:nvSpPr>
          <p:cNvPr id="179203" name="Rectangle 3"/>
          <p:cNvSpPr>
            <a:spLocks noGrp="1" noChangeArrowheads="1"/>
          </p:cNvSpPr>
          <p:nvPr>
            <p:ph type="body" idx="1"/>
          </p:nvPr>
        </p:nvSpPr>
        <p:spPr/>
        <p:txBody>
          <a:bodyPr/>
          <a:lstStyle/>
          <a:p>
            <a:pPr>
              <a:buFontTx/>
              <a:buNone/>
            </a:pPr>
            <a:r>
              <a:rPr lang="en-US" smtClean="0"/>
              <a:t>Color histograms for indexing and retrieval</a:t>
            </a:r>
          </a:p>
        </p:txBody>
      </p:sp>
      <p:pic>
        <p:nvPicPr>
          <p:cNvPr id="179204" name="Picture 4"/>
          <p:cNvPicPr>
            <a:picLocks noChangeAspect="1" noChangeArrowheads="1"/>
          </p:cNvPicPr>
          <p:nvPr/>
        </p:nvPicPr>
        <p:blipFill>
          <a:blip r:embed="rId3" cstate="print"/>
          <a:srcRect/>
          <a:stretch>
            <a:fillRect/>
          </a:stretch>
        </p:blipFill>
        <p:spPr bwMode="auto">
          <a:xfrm>
            <a:off x="3730625" y="1600200"/>
            <a:ext cx="3813175" cy="1811338"/>
          </a:xfrm>
          <a:prstGeom prst="rect">
            <a:avLst/>
          </a:prstGeom>
          <a:noFill/>
          <a:ln w="9525">
            <a:noFill/>
            <a:miter lim="800000"/>
            <a:headEnd/>
            <a:tailEnd/>
          </a:ln>
        </p:spPr>
      </p:pic>
      <p:pic>
        <p:nvPicPr>
          <p:cNvPr id="179205" name="Picture 5"/>
          <p:cNvPicPr>
            <a:picLocks noChangeAspect="1" noChangeArrowheads="1"/>
          </p:cNvPicPr>
          <p:nvPr/>
        </p:nvPicPr>
        <p:blipFill>
          <a:blip r:embed="rId4" cstate="print"/>
          <a:srcRect/>
          <a:stretch>
            <a:fillRect/>
          </a:stretch>
        </p:blipFill>
        <p:spPr bwMode="auto">
          <a:xfrm>
            <a:off x="685800" y="2590800"/>
            <a:ext cx="2395538" cy="3605213"/>
          </a:xfrm>
          <a:prstGeom prst="rect">
            <a:avLst/>
          </a:prstGeom>
          <a:noFill/>
          <a:ln w="9525">
            <a:noFill/>
            <a:miter lim="800000"/>
            <a:headEnd/>
            <a:tailEnd/>
          </a:ln>
        </p:spPr>
      </p:pic>
      <p:pic>
        <p:nvPicPr>
          <p:cNvPr id="179206" name="Picture 6"/>
          <p:cNvPicPr>
            <a:picLocks noChangeAspect="1" noChangeArrowheads="1"/>
          </p:cNvPicPr>
          <p:nvPr/>
        </p:nvPicPr>
        <p:blipFill>
          <a:blip r:embed="rId5" cstate="print"/>
          <a:srcRect/>
          <a:stretch>
            <a:fillRect/>
          </a:stretch>
        </p:blipFill>
        <p:spPr bwMode="auto">
          <a:xfrm>
            <a:off x="3200400" y="3886200"/>
            <a:ext cx="2336800" cy="2298700"/>
          </a:xfrm>
          <a:prstGeom prst="rect">
            <a:avLst/>
          </a:prstGeom>
          <a:noFill/>
          <a:ln w="9525">
            <a:noFill/>
            <a:miter lim="800000"/>
            <a:headEnd/>
            <a:tailEnd/>
          </a:ln>
        </p:spPr>
      </p:pic>
      <p:sp>
        <p:nvSpPr>
          <p:cNvPr id="179207" name="Rectangle 7"/>
          <p:cNvSpPr>
            <a:spLocks noChangeArrowheads="1"/>
          </p:cNvSpPr>
          <p:nvPr/>
        </p:nvSpPr>
        <p:spPr bwMode="auto">
          <a:xfrm>
            <a:off x="1343025" y="6324600"/>
            <a:ext cx="64579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Swain and Ballard, </a:t>
            </a:r>
            <a:r>
              <a:rPr lang="en-US" sz="2400">
                <a:solidFill>
                  <a:srgbClr val="000000"/>
                </a:solidFill>
                <a:cs typeface="Arial" pitchFamily="34" charset="0"/>
                <a:hlinkClick r:id="rId6"/>
              </a:rPr>
              <a:t>Color Indexing</a:t>
            </a:r>
            <a:r>
              <a:rPr lang="en-US" sz="2400">
                <a:solidFill>
                  <a:srgbClr val="000000"/>
                </a:solidFill>
                <a:cs typeface="Arial" pitchFamily="34" charset="0"/>
              </a:rPr>
              <a:t>, IJCV 1991.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smtClean="0"/>
              <a:t>Uses of color in computer vision</a:t>
            </a:r>
          </a:p>
        </p:txBody>
      </p:sp>
      <p:sp>
        <p:nvSpPr>
          <p:cNvPr id="180227" name="Rectangle 3"/>
          <p:cNvSpPr>
            <a:spLocks noGrp="1" noChangeArrowheads="1"/>
          </p:cNvSpPr>
          <p:nvPr>
            <p:ph type="body" idx="1"/>
          </p:nvPr>
        </p:nvSpPr>
        <p:spPr/>
        <p:txBody>
          <a:bodyPr/>
          <a:lstStyle/>
          <a:p>
            <a:pPr>
              <a:buFontTx/>
              <a:buNone/>
            </a:pPr>
            <a:r>
              <a:rPr lang="en-US" smtClean="0"/>
              <a:t>Skin detection</a:t>
            </a:r>
          </a:p>
        </p:txBody>
      </p:sp>
      <p:sp>
        <p:nvSpPr>
          <p:cNvPr id="180228" name="Rectangle 4"/>
          <p:cNvSpPr>
            <a:spLocks noChangeArrowheads="1"/>
          </p:cNvSpPr>
          <p:nvPr/>
        </p:nvSpPr>
        <p:spPr bwMode="auto">
          <a:xfrm>
            <a:off x="914400" y="5959475"/>
            <a:ext cx="7848600" cy="8223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cs typeface="Arial" pitchFamily="34" charset="0"/>
              </a:rPr>
              <a:t>M. Jones and J. Rehg, </a:t>
            </a:r>
            <a:r>
              <a:rPr lang="en-US" sz="2400">
                <a:solidFill>
                  <a:srgbClr val="000000"/>
                </a:solidFill>
                <a:cs typeface="Arial" pitchFamily="34" charset="0"/>
                <a:hlinkClick r:id="rId3"/>
              </a:rPr>
              <a:t>Statistical Color Models with Application to Skin Detection</a:t>
            </a:r>
            <a:r>
              <a:rPr lang="en-US" sz="2400">
                <a:solidFill>
                  <a:srgbClr val="000000"/>
                </a:solidFill>
                <a:cs typeface="Arial" pitchFamily="34" charset="0"/>
              </a:rPr>
              <a:t>, IJCV 2002.</a:t>
            </a:r>
          </a:p>
        </p:txBody>
      </p:sp>
      <p:pic>
        <p:nvPicPr>
          <p:cNvPr id="180229" name="Picture 5"/>
          <p:cNvPicPr>
            <a:picLocks noChangeAspect="1" noChangeArrowheads="1"/>
          </p:cNvPicPr>
          <p:nvPr/>
        </p:nvPicPr>
        <p:blipFill>
          <a:blip r:embed="rId4" cstate="print"/>
          <a:srcRect/>
          <a:stretch>
            <a:fillRect/>
          </a:stretch>
        </p:blipFill>
        <p:spPr bwMode="auto">
          <a:xfrm>
            <a:off x="2236788" y="1447800"/>
            <a:ext cx="4668837" cy="4465638"/>
          </a:xfrm>
          <a:prstGeom prst="rect">
            <a:avLst/>
          </a:prstGeom>
          <a:noFill/>
          <a:ln w="9525">
            <a:noFill/>
            <a:miter lim="800000"/>
            <a:headEnd/>
            <a:tailEnd/>
          </a:ln>
        </p:spPr>
      </p:pic>
      <p:sp>
        <p:nvSpPr>
          <p:cNvPr id="180230" name="Rectangle 7"/>
          <p:cNvSpPr>
            <a:spLocks noChangeArrowheads="1"/>
          </p:cNvSpPr>
          <p:nvPr/>
        </p:nvSpPr>
        <p:spPr bwMode="auto">
          <a:xfrm>
            <a:off x="7343775" y="6553200"/>
            <a:ext cx="1787525" cy="3079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000000"/>
                </a:solidFill>
                <a:cs typeface="Arial" pitchFamily="34" charset="0"/>
              </a:rPr>
              <a:t>Source: S. Lazebnik</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smtClean="0"/>
              <a:t>Uses of color in computer vision</a:t>
            </a:r>
          </a:p>
        </p:txBody>
      </p:sp>
      <p:sp>
        <p:nvSpPr>
          <p:cNvPr id="181251" name="Rectangle 3"/>
          <p:cNvSpPr>
            <a:spLocks noGrp="1" noChangeArrowheads="1"/>
          </p:cNvSpPr>
          <p:nvPr>
            <p:ph type="body" idx="1"/>
          </p:nvPr>
        </p:nvSpPr>
        <p:spPr/>
        <p:txBody>
          <a:bodyPr/>
          <a:lstStyle/>
          <a:p>
            <a:pPr>
              <a:buFontTx/>
              <a:buNone/>
            </a:pPr>
            <a:r>
              <a:rPr lang="en-US" smtClean="0"/>
              <a:t>Nude people detection</a:t>
            </a:r>
          </a:p>
        </p:txBody>
      </p:sp>
      <p:sp>
        <p:nvSpPr>
          <p:cNvPr id="181252" name="Rectangle 5"/>
          <p:cNvSpPr>
            <a:spLocks noChangeArrowheads="1"/>
          </p:cNvSpPr>
          <p:nvPr/>
        </p:nvSpPr>
        <p:spPr bwMode="auto">
          <a:xfrm>
            <a:off x="152400" y="5713413"/>
            <a:ext cx="8839200" cy="12001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cs typeface="Arial" pitchFamily="34" charset="0"/>
              </a:rPr>
              <a:t>Forsyth, D.A. and Fleck, M. M., </a:t>
            </a:r>
            <a:r>
              <a:rPr lang="en-US" sz="2400">
                <a:solidFill>
                  <a:srgbClr val="000000"/>
                </a:solidFill>
                <a:cs typeface="Arial" pitchFamily="34" charset="0"/>
                <a:hlinkClick r:id="rId3"/>
              </a:rPr>
              <a:t>``Automatic Detection of Human Nudes,''</a:t>
            </a:r>
            <a:r>
              <a:rPr lang="en-US" sz="2400">
                <a:solidFill>
                  <a:srgbClr val="000000"/>
                </a:solidFill>
                <a:cs typeface="Arial" pitchFamily="34" charset="0"/>
              </a:rPr>
              <a:t> </a:t>
            </a:r>
            <a:r>
              <a:rPr lang="en-US" sz="2400" i="1">
                <a:solidFill>
                  <a:srgbClr val="000000"/>
                </a:solidFill>
                <a:cs typeface="Arial" pitchFamily="34" charset="0"/>
              </a:rPr>
              <a:t>International Journal of Computer Vision </a:t>
            </a:r>
            <a:r>
              <a:rPr lang="en-US" sz="2400">
                <a:solidFill>
                  <a:srgbClr val="000000"/>
                </a:solidFill>
                <a:cs typeface="Arial" pitchFamily="34" charset="0"/>
              </a:rPr>
              <a:t>, </a:t>
            </a:r>
            <a:r>
              <a:rPr lang="en-US" sz="2400" b="1">
                <a:solidFill>
                  <a:srgbClr val="000000"/>
                </a:solidFill>
                <a:cs typeface="Arial" pitchFamily="34" charset="0"/>
              </a:rPr>
              <a:t>32 </a:t>
            </a:r>
            <a:r>
              <a:rPr lang="en-US" sz="2400">
                <a:solidFill>
                  <a:srgbClr val="000000"/>
                </a:solidFill>
                <a:cs typeface="Arial" pitchFamily="34" charset="0"/>
              </a:rPr>
              <a:t>, 1, 63-77, August, 1999   </a:t>
            </a:r>
            <a:endParaRPr lang="en-US" sz="2200">
              <a:solidFill>
                <a:srgbClr val="000000"/>
              </a:solidFill>
              <a:cs typeface="Arial" pitchFamily="34" charset="0"/>
            </a:endParaRPr>
          </a:p>
        </p:txBody>
      </p:sp>
      <p:pic>
        <p:nvPicPr>
          <p:cNvPr id="181253" name="Picture 2"/>
          <p:cNvPicPr>
            <a:picLocks noChangeAspect="1" noChangeArrowheads="1"/>
          </p:cNvPicPr>
          <p:nvPr/>
        </p:nvPicPr>
        <p:blipFill>
          <a:blip r:embed="rId4" cstate="print"/>
          <a:srcRect/>
          <a:stretch>
            <a:fillRect/>
          </a:stretch>
        </p:blipFill>
        <p:spPr bwMode="auto">
          <a:xfrm>
            <a:off x="781050" y="1771650"/>
            <a:ext cx="7581900" cy="331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t>Uses of color in computer vision</a:t>
            </a:r>
          </a:p>
        </p:txBody>
      </p:sp>
      <p:sp>
        <p:nvSpPr>
          <p:cNvPr id="182275" name="Rectangle 3"/>
          <p:cNvSpPr>
            <a:spLocks noGrp="1" noChangeArrowheads="1"/>
          </p:cNvSpPr>
          <p:nvPr>
            <p:ph type="body" idx="1"/>
          </p:nvPr>
        </p:nvSpPr>
        <p:spPr/>
        <p:txBody>
          <a:bodyPr/>
          <a:lstStyle/>
          <a:p>
            <a:pPr>
              <a:buFontTx/>
              <a:buNone/>
            </a:pPr>
            <a:r>
              <a:rPr lang="en-US" smtClean="0"/>
              <a:t>Image segmentation and retrieval</a:t>
            </a:r>
          </a:p>
        </p:txBody>
      </p:sp>
      <p:pic>
        <p:nvPicPr>
          <p:cNvPr id="182276" name="Picture 4"/>
          <p:cNvPicPr>
            <a:picLocks noChangeAspect="1" noChangeArrowheads="1"/>
          </p:cNvPicPr>
          <p:nvPr/>
        </p:nvPicPr>
        <p:blipFill>
          <a:blip r:embed="rId3" cstate="print"/>
          <a:srcRect/>
          <a:stretch>
            <a:fillRect/>
          </a:stretch>
        </p:blipFill>
        <p:spPr bwMode="auto">
          <a:xfrm>
            <a:off x="2362200" y="1447800"/>
            <a:ext cx="4308475" cy="4173538"/>
          </a:xfrm>
          <a:prstGeom prst="rect">
            <a:avLst/>
          </a:prstGeom>
          <a:noFill/>
          <a:ln w="9525">
            <a:noFill/>
            <a:miter lim="800000"/>
            <a:headEnd/>
            <a:tailEnd/>
          </a:ln>
        </p:spPr>
      </p:pic>
      <p:sp>
        <p:nvSpPr>
          <p:cNvPr id="182277" name="Rectangle 5"/>
          <p:cNvSpPr>
            <a:spLocks noChangeArrowheads="1"/>
          </p:cNvSpPr>
          <p:nvPr/>
        </p:nvSpPr>
        <p:spPr bwMode="auto">
          <a:xfrm>
            <a:off x="152400" y="5713413"/>
            <a:ext cx="8839200" cy="109696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cs typeface="Arial" pitchFamily="34" charset="0"/>
              </a:rPr>
              <a:t>C. Carson, S. Belongie, H. Greenspan, and Ji. Malik, Blobworld: Image segmentation using Expectation-Maximization and its application to image querying, ICVIS 1999.</a:t>
            </a:r>
          </a:p>
        </p:txBody>
      </p:sp>
      <p:sp>
        <p:nvSpPr>
          <p:cNvPr id="182278" name="Rectangle 7"/>
          <p:cNvSpPr>
            <a:spLocks noChangeArrowheads="1"/>
          </p:cNvSpPr>
          <p:nvPr/>
        </p:nvSpPr>
        <p:spPr bwMode="auto">
          <a:xfrm>
            <a:off x="7343775" y="6553200"/>
            <a:ext cx="1787525" cy="3079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000000"/>
                </a:solidFill>
                <a:cs typeface="Arial" pitchFamily="34" charset="0"/>
              </a:rPr>
              <a:t>Source: S. Lazebnik</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smtClean="0"/>
              <a:t>Uses of color in computer vision</a:t>
            </a:r>
          </a:p>
        </p:txBody>
      </p:sp>
      <p:sp>
        <p:nvSpPr>
          <p:cNvPr id="183299" name="Rectangle 3"/>
          <p:cNvSpPr>
            <a:spLocks noGrp="1" noChangeArrowheads="1"/>
          </p:cNvSpPr>
          <p:nvPr>
            <p:ph type="body" idx="1"/>
          </p:nvPr>
        </p:nvSpPr>
        <p:spPr/>
        <p:txBody>
          <a:bodyPr/>
          <a:lstStyle/>
          <a:p>
            <a:pPr>
              <a:buFontTx/>
              <a:buNone/>
            </a:pPr>
            <a:r>
              <a:rPr lang="en-US" smtClean="0"/>
              <a:t>Robot soccer</a:t>
            </a:r>
          </a:p>
        </p:txBody>
      </p:sp>
      <p:pic>
        <p:nvPicPr>
          <p:cNvPr id="183300" name="Picture 4"/>
          <p:cNvPicPr>
            <a:picLocks noChangeAspect="1" noChangeArrowheads="1"/>
          </p:cNvPicPr>
          <p:nvPr/>
        </p:nvPicPr>
        <p:blipFill>
          <a:blip r:embed="rId3" cstate="print"/>
          <a:srcRect/>
          <a:stretch>
            <a:fillRect/>
          </a:stretch>
        </p:blipFill>
        <p:spPr bwMode="auto">
          <a:xfrm>
            <a:off x="1600200" y="1828800"/>
            <a:ext cx="2743200" cy="2109788"/>
          </a:xfrm>
          <a:prstGeom prst="rect">
            <a:avLst/>
          </a:prstGeom>
          <a:noFill/>
          <a:ln w="9525">
            <a:noFill/>
            <a:miter lim="800000"/>
            <a:headEnd/>
            <a:tailEnd/>
          </a:ln>
        </p:spPr>
      </p:pic>
      <p:pic>
        <p:nvPicPr>
          <p:cNvPr id="183301" name="Picture 5"/>
          <p:cNvPicPr>
            <a:picLocks noChangeAspect="1" noChangeArrowheads="1"/>
          </p:cNvPicPr>
          <p:nvPr/>
        </p:nvPicPr>
        <p:blipFill>
          <a:blip r:embed="rId4" cstate="print"/>
          <a:srcRect/>
          <a:stretch>
            <a:fillRect/>
          </a:stretch>
        </p:blipFill>
        <p:spPr bwMode="auto">
          <a:xfrm>
            <a:off x="4495800" y="1828800"/>
            <a:ext cx="2743200" cy="2109788"/>
          </a:xfrm>
          <a:prstGeom prst="rect">
            <a:avLst/>
          </a:prstGeom>
          <a:noFill/>
          <a:ln w="9525">
            <a:noFill/>
            <a:miter lim="800000"/>
            <a:headEnd/>
            <a:tailEnd/>
          </a:ln>
        </p:spPr>
      </p:pic>
      <p:sp>
        <p:nvSpPr>
          <p:cNvPr id="183302" name="Rectangle 6"/>
          <p:cNvSpPr>
            <a:spLocks noChangeArrowheads="1"/>
          </p:cNvSpPr>
          <p:nvPr/>
        </p:nvSpPr>
        <p:spPr bwMode="auto">
          <a:xfrm>
            <a:off x="685800" y="4210050"/>
            <a:ext cx="7772400" cy="11874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cs typeface="Arial" pitchFamily="34" charset="0"/>
              </a:rPr>
              <a:t>M. Sridharan and P. Stone, </a:t>
            </a:r>
            <a:r>
              <a:rPr lang="en-US" sz="2400">
                <a:solidFill>
                  <a:srgbClr val="000000"/>
                </a:solidFill>
                <a:cs typeface="Arial" pitchFamily="34" charset="0"/>
                <a:hlinkClick r:id="rId5"/>
              </a:rPr>
              <a:t>Towards Eliminating Manual Color Calibration at RoboCup</a:t>
            </a:r>
            <a:r>
              <a:rPr lang="en-US" sz="2400">
                <a:solidFill>
                  <a:srgbClr val="000000"/>
                </a:solidFill>
                <a:cs typeface="Arial" pitchFamily="34" charset="0"/>
              </a:rPr>
              <a:t>.</a:t>
            </a:r>
            <a:r>
              <a:rPr lang="en-US" sz="2400" b="1">
                <a:solidFill>
                  <a:srgbClr val="000000"/>
                </a:solidFill>
                <a:cs typeface="Arial" pitchFamily="34" charset="0"/>
              </a:rPr>
              <a:t> </a:t>
            </a:r>
            <a:r>
              <a:rPr lang="en-US" sz="2400">
                <a:solidFill>
                  <a:srgbClr val="000000"/>
                </a:solidFill>
                <a:cs typeface="Arial" pitchFamily="34" charset="0"/>
              </a:rPr>
              <a:t>RoboCup-2005: Robot Soccer World Cup IX, Springer Verlag, 2006</a:t>
            </a:r>
          </a:p>
        </p:txBody>
      </p:sp>
      <p:sp>
        <p:nvSpPr>
          <p:cNvPr id="183303" name="Rectangle 7"/>
          <p:cNvSpPr>
            <a:spLocks noChangeArrowheads="1"/>
          </p:cNvSpPr>
          <p:nvPr/>
        </p:nvSpPr>
        <p:spPr bwMode="auto">
          <a:xfrm>
            <a:off x="7343775" y="6553200"/>
            <a:ext cx="18002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000000"/>
                </a:solidFill>
                <a:cs typeface="Arial" pitchFamily="34" charset="0"/>
              </a:rPr>
              <a:t>Source: K. Grauman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smtClean="0"/>
              <a:t>Uses of color in computer vision</a:t>
            </a:r>
          </a:p>
        </p:txBody>
      </p:sp>
      <p:sp>
        <p:nvSpPr>
          <p:cNvPr id="184323" name="Rectangle 3"/>
          <p:cNvSpPr>
            <a:spLocks noGrp="1" noChangeArrowheads="1"/>
          </p:cNvSpPr>
          <p:nvPr>
            <p:ph type="body" idx="1"/>
          </p:nvPr>
        </p:nvSpPr>
        <p:spPr/>
        <p:txBody>
          <a:bodyPr/>
          <a:lstStyle/>
          <a:p>
            <a:pPr>
              <a:buFontTx/>
              <a:buNone/>
            </a:pPr>
            <a:r>
              <a:rPr lang="en-US" smtClean="0"/>
              <a:t>Building appearance models for tracking</a:t>
            </a:r>
          </a:p>
        </p:txBody>
      </p:sp>
      <p:pic>
        <p:nvPicPr>
          <p:cNvPr id="184324" name="Picture 4"/>
          <p:cNvPicPr>
            <a:picLocks noChangeAspect="1" noChangeArrowheads="1"/>
          </p:cNvPicPr>
          <p:nvPr/>
        </p:nvPicPr>
        <p:blipFill>
          <a:blip r:embed="rId3" cstate="print"/>
          <a:srcRect/>
          <a:stretch>
            <a:fillRect/>
          </a:stretch>
        </p:blipFill>
        <p:spPr bwMode="auto">
          <a:xfrm>
            <a:off x="990600" y="1447800"/>
            <a:ext cx="6934200" cy="2638425"/>
          </a:xfrm>
          <a:prstGeom prst="rect">
            <a:avLst/>
          </a:prstGeom>
          <a:noFill/>
          <a:ln w="9525">
            <a:noFill/>
            <a:miter lim="800000"/>
            <a:headEnd/>
            <a:tailEnd/>
          </a:ln>
        </p:spPr>
      </p:pic>
      <p:pic>
        <p:nvPicPr>
          <p:cNvPr id="184325" name="Picture 5"/>
          <p:cNvPicPr>
            <a:picLocks noChangeAspect="1" noChangeArrowheads="1"/>
          </p:cNvPicPr>
          <p:nvPr/>
        </p:nvPicPr>
        <p:blipFill>
          <a:blip r:embed="rId4" cstate="print"/>
          <a:srcRect/>
          <a:stretch>
            <a:fillRect/>
          </a:stretch>
        </p:blipFill>
        <p:spPr bwMode="auto">
          <a:xfrm>
            <a:off x="1295400" y="3857625"/>
            <a:ext cx="6629400" cy="2178050"/>
          </a:xfrm>
          <a:prstGeom prst="rect">
            <a:avLst/>
          </a:prstGeom>
          <a:noFill/>
          <a:ln w="9525">
            <a:noFill/>
            <a:miter lim="800000"/>
            <a:headEnd/>
            <a:tailEnd/>
          </a:ln>
        </p:spPr>
      </p:pic>
      <p:sp>
        <p:nvSpPr>
          <p:cNvPr id="184326" name="Rectangle 8"/>
          <p:cNvSpPr>
            <a:spLocks noChangeArrowheads="1"/>
          </p:cNvSpPr>
          <p:nvPr/>
        </p:nvSpPr>
        <p:spPr bwMode="auto">
          <a:xfrm>
            <a:off x="0" y="6126163"/>
            <a:ext cx="9144000" cy="641350"/>
          </a:xfrm>
          <a:prstGeom prst="rect">
            <a:avLst/>
          </a:prstGeom>
          <a:noFill/>
          <a:ln w="9525">
            <a:noFill/>
            <a:miter lim="800000"/>
            <a:headEnd/>
            <a:tailEnd/>
          </a:ln>
        </p:spPr>
        <p:txBody>
          <a:bodyPr anchor="ctr">
            <a:spAutoFit/>
          </a:bodyPr>
          <a:lstStyle/>
          <a:p>
            <a:pPr fontAlgn="base">
              <a:spcBef>
                <a:spcPct val="0"/>
              </a:spcBef>
              <a:spcAft>
                <a:spcPct val="0"/>
              </a:spcAft>
            </a:pPr>
            <a:r>
              <a:rPr lang="en-US">
                <a:solidFill>
                  <a:srgbClr val="000000"/>
                </a:solidFill>
                <a:cs typeface="Arial" pitchFamily="34" charset="0"/>
              </a:rPr>
              <a:t>D. Ramanan, D. Forsyth, and A. Zisserman. </a:t>
            </a:r>
            <a:r>
              <a:rPr lang="en-US">
                <a:solidFill>
                  <a:srgbClr val="000000"/>
                </a:solidFill>
                <a:cs typeface="Arial" pitchFamily="34" charset="0"/>
                <a:hlinkClick r:id="rId5"/>
              </a:rPr>
              <a:t>Tracking People by Learning their Appearance</a:t>
            </a:r>
            <a:r>
              <a:rPr lang="en-US">
                <a:solidFill>
                  <a:srgbClr val="000000"/>
                </a:solidFill>
                <a:cs typeface="Arial" pitchFamily="34" charset="0"/>
              </a:rPr>
              <a:t>. PAMI 2007.</a:t>
            </a:r>
          </a:p>
        </p:txBody>
      </p:sp>
      <p:sp>
        <p:nvSpPr>
          <p:cNvPr id="184327" name="Rectangle 7"/>
          <p:cNvSpPr>
            <a:spLocks noChangeArrowheads="1"/>
          </p:cNvSpPr>
          <p:nvPr/>
        </p:nvSpPr>
        <p:spPr bwMode="auto">
          <a:xfrm>
            <a:off x="7343775" y="6553200"/>
            <a:ext cx="1787525" cy="3079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000000"/>
                </a:solidFill>
                <a:cs typeface="Arial" pitchFamily="34" charset="0"/>
              </a:rPr>
              <a:t>Source: S. Lazebnik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26" y="136480"/>
            <a:ext cx="9246326" cy="6356849"/>
          </a:xfrm>
          <a:prstGeom prst="rect">
            <a:avLst/>
          </a:prstGeom>
        </p:spPr>
      </p:pic>
      <p:sp>
        <p:nvSpPr>
          <p:cNvPr id="3" name="Rectangle 2"/>
          <p:cNvSpPr txBox="1">
            <a:spLocks noChangeArrowheads="1"/>
          </p:cNvSpPr>
          <p:nvPr/>
        </p:nvSpPr>
        <p:spPr>
          <a:xfrm>
            <a:off x="457200" y="190500"/>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Sun temperature makes it emit yellow light more than any other color.</a:t>
            </a:r>
          </a:p>
        </p:txBody>
      </p:sp>
    </p:spTree>
    <p:extLst>
      <p:ext uri="{BB962C8B-B14F-4D97-AF65-F5344CB8AC3E}">
        <p14:creationId xmlns:p14="http://schemas.microsoft.com/office/powerpoint/2010/main" val="1620010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6" name="Rectangle 4"/>
          <p:cNvSpPr>
            <a:spLocks noChangeArrowheads="1"/>
          </p:cNvSpPr>
          <p:nvPr/>
        </p:nvSpPr>
        <p:spPr bwMode="auto">
          <a:xfrm>
            <a:off x="381000" y="1676400"/>
            <a:ext cx="8458200" cy="4800600"/>
          </a:xfrm>
          <a:prstGeom prst="rect">
            <a:avLst/>
          </a:prstGeom>
          <a:gradFill rotWithShape="0">
            <a:gsLst>
              <a:gs pos="0">
                <a:srgbClr val="287850">
                  <a:gamma/>
                  <a:shade val="46275"/>
                  <a:invGamma/>
                </a:srgbClr>
              </a:gs>
              <a:gs pos="100000">
                <a:srgbClr val="287850"/>
              </a:gs>
            </a:gsLst>
            <a:lin ang="2700000" scaled="1"/>
          </a:gra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ltLang="en-US">
              <a:solidFill>
                <a:prstClr val="black"/>
              </a:solidFill>
              <a:latin typeface="Times" pitchFamily="64" charset="0"/>
              <a:cs typeface="Arial" pitchFamily="34" charset="0"/>
            </a:endParaRPr>
          </a:p>
        </p:txBody>
      </p:sp>
      <p:sp>
        <p:nvSpPr>
          <p:cNvPr id="144389" name="Text Box 12"/>
          <p:cNvSpPr txBox="1">
            <a:spLocks noChangeArrowheads="1"/>
          </p:cNvSpPr>
          <p:nvPr/>
        </p:nvSpPr>
        <p:spPr bwMode="auto">
          <a:xfrm>
            <a:off x="1524000" y="1951038"/>
            <a:ext cx="7013575" cy="519112"/>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800">
                <a:solidFill>
                  <a:srgbClr val="FFFF00"/>
                </a:solidFill>
                <a:latin typeface="Helvetica" pitchFamily="34" charset="0"/>
                <a:cs typeface="Arial" pitchFamily="34" charset="0"/>
              </a:rPr>
              <a:t>Why do we see light of these wavelengths?</a:t>
            </a:r>
          </a:p>
        </p:txBody>
      </p:sp>
      <p:sp>
        <p:nvSpPr>
          <p:cNvPr id="144390" name="Rectangle 13"/>
          <p:cNvSpPr>
            <a:spLocks noChangeArrowheads="1"/>
          </p:cNvSpPr>
          <p:nvPr/>
        </p:nvSpPr>
        <p:spPr bwMode="auto">
          <a:xfrm>
            <a:off x="6934200" y="6156325"/>
            <a:ext cx="1808163" cy="244475"/>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000">
                <a:solidFill>
                  <a:prstClr val="white"/>
                </a:solidFill>
                <a:latin typeface="EngraversGothic BT Regular"/>
                <a:cs typeface="Arial" pitchFamily="34" charset="0"/>
              </a:rPr>
              <a:t>© Stephen E. Palmer, 2002</a:t>
            </a:r>
          </a:p>
        </p:txBody>
      </p:sp>
      <p:pic>
        <p:nvPicPr>
          <p:cNvPr id="144391" name="Picture 14"/>
          <p:cNvPicPr>
            <a:picLocks noChangeAspect="1" noChangeArrowheads="1"/>
          </p:cNvPicPr>
          <p:nvPr/>
        </p:nvPicPr>
        <p:blipFill>
          <a:blip r:embed="rId2" cstate="print"/>
          <a:srcRect/>
          <a:stretch>
            <a:fillRect/>
          </a:stretch>
        </p:blipFill>
        <p:spPr bwMode="auto">
          <a:xfrm>
            <a:off x="2286000" y="2559050"/>
            <a:ext cx="4416425" cy="3841750"/>
          </a:xfrm>
          <a:prstGeom prst="rect">
            <a:avLst/>
          </a:prstGeom>
          <a:noFill/>
          <a:ln w="9525">
            <a:noFill/>
            <a:miter lim="800000"/>
            <a:headEnd/>
            <a:tailEnd/>
          </a:ln>
        </p:spPr>
      </p:pic>
      <p:sp>
        <p:nvSpPr>
          <p:cNvPr id="402447" name="Text Box 15"/>
          <p:cNvSpPr txBox="1">
            <a:spLocks noChangeArrowheads="1"/>
          </p:cNvSpPr>
          <p:nvPr/>
        </p:nvSpPr>
        <p:spPr bwMode="auto">
          <a:xfrm>
            <a:off x="4191000" y="3048000"/>
            <a:ext cx="4500563" cy="946150"/>
          </a:xfrm>
          <a:prstGeom prst="rect">
            <a:avLst/>
          </a:prstGeom>
          <a:noFill/>
          <a:ln w="9525">
            <a:noFill/>
            <a:miter lim="800000"/>
            <a:headEnd/>
            <a:tailEnd/>
          </a:ln>
        </p:spPr>
        <p:txBody>
          <a:bodyPr wrap="none">
            <a:spAutoFit/>
          </a:bodyPr>
          <a:lstStyle/>
          <a:p>
            <a:pPr algn="ctr" fontAlgn="base">
              <a:spcBef>
                <a:spcPct val="0"/>
              </a:spcBef>
              <a:spcAft>
                <a:spcPct val="0"/>
              </a:spcAft>
            </a:pPr>
            <a:r>
              <a:rPr lang="en-US" altLang="en-US" sz="2800">
                <a:solidFill>
                  <a:srgbClr val="FFFF00"/>
                </a:solidFill>
                <a:latin typeface="Helvetica" pitchFamily="34" charset="0"/>
                <a:cs typeface="Arial" pitchFamily="34" charset="0"/>
              </a:rPr>
              <a:t>…because that’s where the</a:t>
            </a:r>
          </a:p>
          <a:p>
            <a:pPr algn="ctr" fontAlgn="base">
              <a:spcBef>
                <a:spcPct val="0"/>
              </a:spcBef>
              <a:spcAft>
                <a:spcPct val="0"/>
              </a:spcAft>
            </a:pPr>
            <a:r>
              <a:rPr lang="en-US" altLang="en-US" sz="2800">
                <a:solidFill>
                  <a:srgbClr val="FFFF00"/>
                </a:solidFill>
                <a:latin typeface="Helvetica" pitchFamily="34" charset="0"/>
                <a:cs typeface="Arial" pitchFamily="34" charset="0"/>
              </a:rPr>
              <a:t>Sun radiates EM energy</a:t>
            </a:r>
          </a:p>
        </p:txBody>
      </p:sp>
      <p:sp>
        <p:nvSpPr>
          <p:cNvPr id="144393" name="Rectangle 16"/>
          <p:cNvSpPr>
            <a:spLocks noChangeArrowheads="1"/>
          </p:cNvSpPr>
          <p:nvPr/>
        </p:nvSpPr>
        <p:spPr bwMode="auto">
          <a:xfrm>
            <a:off x="685800" y="76200"/>
            <a:ext cx="7772400" cy="838200"/>
          </a:xfrm>
          <a:prstGeom prst="rect">
            <a:avLst/>
          </a:prstGeom>
          <a:noFill/>
          <a:ln w="9525">
            <a:noFill/>
            <a:miter lim="800000"/>
            <a:headEnd/>
            <a:tailEnd/>
          </a:ln>
        </p:spPr>
        <p:txBody>
          <a:bodyPr anchor="ctr"/>
          <a:lstStyle/>
          <a:p>
            <a:pPr algn="ctr" fontAlgn="base">
              <a:spcBef>
                <a:spcPct val="0"/>
              </a:spcBef>
              <a:spcAft>
                <a:spcPct val="0"/>
              </a:spcAft>
            </a:pPr>
            <a:r>
              <a:rPr lang="en-US" sz="3400">
                <a:solidFill>
                  <a:prstClr val="black"/>
                </a:solidFill>
                <a:latin typeface="Albertus Extra Bold" pitchFamily="34" charset="0"/>
                <a:cs typeface="Arial" pitchFamily="34" charset="0"/>
              </a:rPr>
              <a:t>Visible Light</a:t>
            </a:r>
          </a:p>
        </p:txBody>
      </p:sp>
      <p:sp>
        <p:nvSpPr>
          <p:cNvPr id="144394" name="Text Box 10"/>
          <p:cNvSpPr txBox="1">
            <a:spLocks noChangeArrowheads="1"/>
          </p:cNvSpPr>
          <p:nvPr/>
        </p:nvSpPr>
        <p:spPr bwMode="auto">
          <a:xfrm>
            <a:off x="381000" y="914400"/>
            <a:ext cx="6553200" cy="830263"/>
          </a:xfrm>
          <a:prstGeom prst="rect">
            <a:avLst/>
          </a:prstGeom>
          <a:noFill/>
          <a:ln w="9525">
            <a:noFill/>
            <a:miter lim="800000"/>
            <a:headEnd/>
            <a:tailEnd/>
          </a:ln>
        </p:spPr>
        <p:txBody>
          <a:bodyPr>
            <a:spAutoFit/>
          </a:bodyPr>
          <a:lstStyle/>
          <a:p>
            <a:pPr fontAlgn="base">
              <a:spcBef>
                <a:spcPct val="0"/>
              </a:spcBef>
              <a:spcAft>
                <a:spcPct val="0"/>
              </a:spcAft>
            </a:pPr>
            <a:r>
              <a:rPr lang="en-US" sz="2400">
                <a:solidFill>
                  <a:prstClr val="black"/>
                </a:solidFill>
                <a:latin typeface="Adobe Caslon Pro" pitchFamily="18" charset="0"/>
                <a:cs typeface="Arial" pitchFamily="34" charset="0"/>
              </a:rPr>
              <a:t>Plank’s law for Blackbody radiation</a:t>
            </a:r>
          </a:p>
          <a:p>
            <a:pPr fontAlgn="base">
              <a:spcBef>
                <a:spcPct val="0"/>
              </a:spcBef>
              <a:spcAft>
                <a:spcPct val="0"/>
              </a:spcAft>
            </a:pPr>
            <a:r>
              <a:rPr lang="en-US" sz="2400">
                <a:solidFill>
                  <a:prstClr val="black"/>
                </a:solidFill>
                <a:latin typeface="Adobe Caslon Pro" pitchFamily="18" charset="0"/>
                <a:cs typeface="Arial" pitchFamily="34" charset="0"/>
              </a:rPr>
              <a:t>Surface of the sun: ~5800K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2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cstate="print"/>
          <a:srcRect/>
          <a:stretch>
            <a:fillRect/>
          </a:stretch>
        </p:blipFill>
        <p:spPr bwMode="auto">
          <a:xfrm>
            <a:off x="0" y="0"/>
            <a:ext cx="9182100" cy="6896100"/>
          </a:xfrm>
          <a:prstGeom prst="rect">
            <a:avLst/>
          </a:prstGeom>
          <a:noFill/>
          <a:ln w="9525">
            <a:noFill/>
            <a:miter lim="800000"/>
            <a:headEnd/>
            <a:tailEnd/>
          </a:ln>
        </p:spPr>
      </p:pic>
      <p:sp>
        <p:nvSpPr>
          <p:cNvPr id="145411" name="Text Box 3"/>
          <p:cNvSpPr txBox="1">
            <a:spLocks noChangeArrowheads="1"/>
          </p:cNvSpPr>
          <p:nvPr/>
        </p:nvSpPr>
        <p:spPr bwMode="auto">
          <a:xfrm>
            <a:off x="2730500" y="182563"/>
            <a:ext cx="4149725" cy="57943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altLang="en-US" sz="3200" b="1">
                <a:solidFill>
                  <a:srgbClr val="3366FF"/>
                </a:solidFill>
                <a:latin typeface="Arial" pitchFamily="34" charset="0"/>
              </a:rPr>
              <a:t>The Physics of Light</a:t>
            </a:r>
          </a:p>
        </p:txBody>
      </p:sp>
      <p:sp>
        <p:nvSpPr>
          <p:cNvPr id="145412" name="Text Box 4"/>
          <p:cNvSpPr txBox="1">
            <a:spLocks noChangeArrowheads="1"/>
          </p:cNvSpPr>
          <p:nvPr/>
        </p:nvSpPr>
        <p:spPr bwMode="auto">
          <a:xfrm>
            <a:off x="1066800" y="1349375"/>
            <a:ext cx="8148638" cy="11874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2400">
                <a:solidFill>
                  <a:srgbClr val="FFFF00"/>
                </a:solidFill>
                <a:latin typeface="Helvetica" pitchFamily="34" charset="0"/>
              </a:rPr>
              <a:t>Any source of light can be completely described</a:t>
            </a:r>
          </a:p>
          <a:p>
            <a:pPr eaLnBrk="0" fontAlgn="base" hangingPunct="0">
              <a:spcBef>
                <a:spcPct val="0"/>
              </a:spcBef>
              <a:spcAft>
                <a:spcPct val="0"/>
              </a:spcAft>
            </a:pPr>
            <a:r>
              <a:rPr lang="en-US" altLang="en-US" sz="2400">
                <a:solidFill>
                  <a:srgbClr val="FFFF00"/>
                </a:solidFill>
                <a:latin typeface="Helvetica" pitchFamily="34" charset="0"/>
              </a:rPr>
              <a:t>physically by its spectrum: the amount of energy emitted </a:t>
            </a:r>
          </a:p>
          <a:p>
            <a:pPr eaLnBrk="0" fontAlgn="base" hangingPunct="0">
              <a:spcBef>
                <a:spcPct val="0"/>
              </a:spcBef>
              <a:spcAft>
                <a:spcPct val="0"/>
              </a:spcAft>
            </a:pPr>
            <a:r>
              <a:rPr lang="en-US" altLang="en-US" sz="2400">
                <a:solidFill>
                  <a:srgbClr val="FFFF00"/>
                </a:solidFill>
                <a:latin typeface="Helvetica" pitchFamily="34" charset="0"/>
              </a:rPr>
              <a:t>(per time unit) at each wavelength 400 - 700 nm.</a:t>
            </a:r>
          </a:p>
        </p:txBody>
      </p:sp>
      <p:sp>
        <p:nvSpPr>
          <p:cNvPr id="145413" name="Line 5"/>
          <p:cNvSpPr>
            <a:spLocks noChangeShapeType="1"/>
          </p:cNvSpPr>
          <p:nvPr/>
        </p:nvSpPr>
        <p:spPr bwMode="auto">
          <a:xfrm flipV="1">
            <a:off x="7031038" y="4267200"/>
            <a:ext cx="0" cy="838200"/>
          </a:xfrm>
          <a:prstGeom prst="line">
            <a:avLst/>
          </a:prstGeom>
          <a:noFill/>
          <a:ln w="101600">
            <a:solidFill>
              <a:srgbClr val="FF00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14" name="Line 6"/>
          <p:cNvSpPr>
            <a:spLocks noChangeShapeType="1"/>
          </p:cNvSpPr>
          <p:nvPr/>
        </p:nvSpPr>
        <p:spPr bwMode="auto">
          <a:xfrm flipV="1">
            <a:off x="6858000" y="4038600"/>
            <a:ext cx="0" cy="1066800"/>
          </a:xfrm>
          <a:prstGeom prst="line">
            <a:avLst/>
          </a:prstGeom>
          <a:noFill/>
          <a:ln w="101600">
            <a:solidFill>
              <a:srgbClr val="FF33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15" name="Line 7"/>
          <p:cNvSpPr>
            <a:spLocks noChangeShapeType="1"/>
          </p:cNvSpPr>
          <p:nvPr/>
        </p:nvSpPr>
        <p:spPr bwMode="auto">
          <a:xfrm flipV="1">
            <a:off x="6684963" y="3810000"/>
            <a:ext cx="0" cy="1295400"/>
          </a:xfrm>
          <a:prstGeom prst="line">
            <a:avLst/>
          </a:prstGeom>
          <a:noFill/>
          <a:ln w="101600">
            <a:solidFill>
              <a:srgbClr val="FF66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16" name="Line 8"/>
          <p:cNvSpPr>
            <a:spLocks noChangeShapeType="1"/>
          </p:cNvSpPr>
          <p:nvPr/>
        </p:nvSpPr>
        <p:spPr bwMode="auto">
          <a:xfrm flipV="1">
            <a:off x="6511925" y="3886200"/>
            <a:ext cx="0" cy="1219200"/>
          </a:xfrm>
          <a:prstGeom prst="line">
            <a:avLst/>
          </a:prstGeom>
          <a:noFill/>
          <a:ln w="101600">
            <a:solidFill>
              <a:srgbClr val="FF99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17" name="Line 9"/>
          <p:cNvSpPr>
            <a:spLocks noChangeShapeType="1"/>
          </p:cNvSpPr>
          <p:nvPr/>
        </p:nvSpPr>
        <p:spPr bwMode="auto">
          <a:xfrm flipH="1" flipV="1">
            <a:off x="6334125" y="4038600"/>
            <a:ext cx="4763" cy="1066800"/>
          </a:xfrm>
          <a:prstGeom prst="line">
            <a:avLst/>
          </a:prstGeom>
          <a:noFill/>
          <a:ln w="101600">
            <a:solidFill>
              <a:srgbClr val="FF99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18" name="Line 10"/>
          <p:cNvSpPr>
            <a:spLocks noChangeShapeType="1"/>
          </p:cNvSpPr>
          <p:nvPr/>
        </p:nvSpPr>
        <p:spPr bwMode="auto">
          <a:xfrm flipV="1">
            <a:off x="6165850" y="3886200"/>
            <a:ext cx="0" cy="1219200"/>
          </a:xfrm>
          <a:prstGeom prst="line">
            <a:avLst/>
          </a:prstGeom>
          <a:noFill/>
          <a:ln w="101600">
            <a:solidFill>
              <a:srgbClr val="FFCC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19" name="Line 11"/>
          <p:cNvSpPr>
            <a:spLocks noChangeShapeType="1"/>
          </p:cNvSpPr>
          <p:nvPr/>
        </p:nvSpPr>
        <p:spPr bwMode="auto">
          <a:xfrm flipV="1">
            <a:off x="5992813" y="3657600"/>
            <a:ext cx="0" cy="1447800"/>
          </a:xfrm>
          <a:prstGeom prst="line">
            <a:avLst/>
          </a:prstGeom>
          <a:noFill/>
          <a:ln w="101600">
            <a:solidFill>
              <a:srgbClr val="FFFF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0" name="Line 12"/>
          <p:cNvSpPr>
            <a:spLocks noChangeShapeType="1"/>
          </p:cNvSpPr>
          <p:nvPr/>
        </p:nvSpPr>
        <p:spPr bwMode="auto">
          <a:xfrm flipV="1">
            <a:off x="5819775" y="3429000"/>
            <a:ext cx="0" cy="1676400"/>
          </a:xfrm>
          <a:prstGeom prst="line">
            <a:avLst/>
          </a:prstGeom>
          <a:noFill/>
          <a:ln w="101600">
            <a:solidFill>
              <a:srgbClr val="99FF33"/>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1" name="Line 13"/>
          <p:cNvSpPr>
            <a:spLocks noChangeShapeType="1"/>
          </p:cNvSpPr>
          <p:nvPr/>
        </p:nvSpPr>
        <p:spPr bwMode="auto">
          <a:xfrm flipV="1">
            <a:off x="5646738" y="3352800"/>
            <a:ext cx="0" cy="1752600"/>
          </a:xfrm>
          <a:prstGeom prst="line">
            <a:avLst/>
          </a:prstGeom>
          <a:noFill/>
          <a:ln w="101600">
            <a:solidFill>
              <a:srgbClr val="33CC33"/>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2" name="Line 14"/>
          <p:cNvSpPr>
            <a:spLocks noChangeShapeType="1"/>
          </p:cNvSpPr>
          <p:nvPr/>
        </p:nvSpPr>
        <p:spPr bwMode="auto">
          <a:xfrm flipV="1">
            <a:off x="5473700" y="3505200"/>
            <a:ext cx="0" cy="1600200"/>
          </a:xfrm>
          <a:prstGeom prst="line">
            <a:avLst/>
          </a:prstGeom>
          <a:noFill/>
          <a:ln w="101600">
            <a:solidFill>
              <a:srgbClr val="00990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3" name="Line 15"/>
          <p:cNvSpPr>
            <a:spLocks noChangeShapeType="1"/>
          </p:cNvSpPr>
          <p:nvPr/>
        </p:nvSpPr>
        <p:spPr bwMode="auto">
          <a:xfrm flipV="1">
            <a:off x="5300663" y="3581400"/>
            <a:ext cx="0" cy="1524000"/>
          </a:xfrm>
          <a:prstGeom prst="line">
            <a:avLst/>
          </a:prstGeom>
          <a:noFill/>
          <a:ln w="101600">
            <a:solidFill>
              <a:srgbClr val="339933"/>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4" name="Line 16"/>
          <p:cNvSpPr>
            <a:spLocks noChangeShapeType="1"/>
          </p:cNvSpPr>
          <p:nvPr/>
        </p:nvSpPr>
        <p:spPr bwMode="auto">
          <a:xfrm flipV="1">
            <a:off x="5127625" y="3733800"/>
            <a:ext cx="0" cy="1371600"/>
          </a:xfrm>
          <a:prstGeom prst="line">
            <a:avLst/>
          </a:prstGeom>
          <a:noFill/>
          <a:ln w="101600">
            <a:solidFill>
              <a:srgbClr val="339966"/>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5" name="Line 17"/>
          <p:cNvSpPr>
            <a:spLocks noChangeShapeType="1"/>
          </p:cNvSpPr>
          <p:nvPr/>
        </p:nvSpPr>
        <p:spPr bwMode="auto">
          <a:xfrm flipV="1">
            <a:off x="4954588" y="3886200"/>
            <a:ext cx="0" cy="1219200"/>
          </a:xfrm>
          <a:prstGeom prst="line">
            <a:avLst/>
          </a:prstGeom>
          <a:noFill/>
          <a:ln w="101600">
            <a:solidFill>
              <a:srgbClr val="008080"/>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6" name="Line 18"/>
          <p:cNvSpPr>
            <a:spLocks noChangeShapeType="1"/>
          </p:cNvSpPr>
          <p:nvPr/>
        </p:nvSpPr>
        <p:spPr bwMode="auto">
          <a:xfrm flipV="1">
            <a:off x="4781550" y="4114800"/>
            <a:ext cx="0" cy="990600"/>
          </a:xfrm>
          <a:prstGeom prst="line">
            <a:avLst/>
          </a:prstGeom>
          <a:noFill/>
          <a:ln w="101600">
            <a:solidFill>
              <a:srgbClr val="006699"/>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7" name="Line 19"/>
          <p:cNvSpPr>
            <a:spLocks noChangeShapeType="1"/>
          </p:cNvSpPr>
          <p:nvPr/>
        </p:nvSpPr>
        <p:spPr bwMode="auto">
          <a:xfrm flipV="1">
            <a:off x="4608513" y="4343400"/>
            <a:ext cx="0" cy="762000"/>
          </a:xfrm>
          <a:prstGeom prst="line">
            <a:avLst/>
          </a:prstGeom>
          <a:noFill/>
          <a:ln w="101600">
            <a:solidFill>
              <a:schemeClr val="accent2"/>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8" name="Line 20"/>
          <p:cNvSpPr>
            <a:spLocks noChangeShapeType="1"/>
          </p:cNvSpPr>
          <p:nvPr/>
        </p:nvSpPr>
        <p:spPr bwMode="auto">
          <a:xfrm flipV="1">
            <a:off x="4435475" y="4495800"/>
            <a:ext cx="0" cy="609600"/>
          </a:xfrm>
          <a:prstGeom prst="line">
            <a:avLst/>
          </a:prstGeom>
          <a:noFill/>
          <a:ln w="101600">
            <a:solidFill>
              <a:srgbClr val="333399"/>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29" name="Line 21"/>
          <p:cNvSpPr>
            <a:spLocks noChangeShapeType="1"/>
          </p:cNvSpPr>
          <p:nvPr/>
        </p:nvSpPr>
        <p:spPr bwMode="auto">
          <a:xfrm flipV="1">
            <a:off x="4262438" y="4267200"/>
            <a:ext cx="0" cy="838200"/>
          </a:xfrm>
          <a:prstGeom prst="line">
            <a:avLst/>
          </a:prstGeom>
          <a:noFill/>
          <a:ln w="101600">
            <a:solidFill>
              <a:srgbClr val="6600FF"/>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30" name="Line 22"/>
          <p:cNvSpPr>
            <a:spLocks noChangeShapeType="1"/>
          </p:cNvSpPr>
          <p:nvPr/>
        </p:nvSpPr>
        <p:spPr bwMode="auto">
          <a:xfrm flipV="1">
            <a:off x="4089400" y="4114800"/>
            <a:ext cx="0" cy="990600"/>
          </a:xfrm>
          <a:prstGeom prst="line">
            <a:avLst/>
          </a:prstGeom>
          <a:noFill/>
          <a:ln w="101600">
            <a:solidFill>
              <a:srgbClr val="9900FF"/>
            </a:solidFill>
            <a:round/>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45431" name="Rectangle 24"/>
          <p:cNvSpPr>
            <a:spLocks noChangeArrowheads="1"/>
          </p:cNvSpPr>
          <p:nvPr/>
        </p:nvSpPr>
        <p:spPr bwMode="auto">
          <a:xfrm>
            <a:off x="7331075" y="6616700"/>
            <a:ext cx="1808163" cy="244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a:rPr>
              <a:t>© Stephen E. Palmer, 2002</a:t>
            </a:r>
          </a:p>
        </p:txBody>
      </p:sp>
      <p:grpSp>
        <p:nvGrpSpPr>
          <p:cNvPr id="2" name="Group 27"/>
          <p:cNvGrpSpPr>
            <a:grpSpLocks/>
          </p:cNvGrpSpPr>
          <p:nvPr/>
        </p:nvGrpSpPr>
        <p:grpSpPr bwMode="auto">
          <a:xfrm>
            <a:off x="1643063" y="2833688"/>
            <a:ext cx="5824537" cy="3632200"/>
            <a:chOff x="1056" y="1785"/>
            <a:chExt cx="3669" cy="2288"/>
          </a:xfrm>
        </p:grpSpPr>
        <p:pic>
          <p:nvPicPr>
            <p:cNvPr id="145433" name="Picture 23"/>
            <p:cNvPicPr>
              <a:picLocks noChangeAspect="1" noChangeArrowheads="1"/>
            </p:cNvPicPr>
            <p:nvPr/>
          </p:nvPicPr>
          <p:blipFill>
            <a:blip r:embed="rId4" cstate="print"/>
            <a:srcRect/>
            <a:stretch>
              <a:fillRect/>
            </a:stretch>
          </p:blipFill>
          <p:spPr bwMode="auto">
            <a:xfrm>
              <a:off x="1193" y="1785"/>
              <a:ext cx="3532" cy="2288"/>
            </a:xfrm>
            <a:prstGeom prst="rect">
              <a:avLst/>
            </a:prstGeom>
            <a:noFill/>
            <a:ln w="9525">
              <a:noFill/>
              <a:miter lim="800000"/>
              <a:headEnd/>
              <a:tailEnd/>
            </a:ln>
          </p:spPr>
        </p:pic>
        <p:sp>
          <p:nvSpPr>
            <p:cNvPr id="145434" name="Rectangle 25"/>
            <p:cNvSpPr>
              <a:spLocks noChangeArrowheads="1"/>
            </p:cNvSpPr>
            <p:nvPr/>
          </p:nvSpPr>
          <p:spPr bwMode="auto">
            <a:xfrm>
              <a:off x="1056" y="1920"/>
              <a:ext cx="1344" cy="1008"/>
            </a:xfrm>
            <a:prstGeom prst="rect">
              <a:avLst/>
            </a:prstGeom>
            <a:solidFill>
              <a:schemeClr val="tx1"/>
            </a:solidFill>
            <a:ln w="9525">
              <a:noFill/>
              <a:miter lim="800000"/>
              <a:headEnd/>
              <a:tailEnd/>
            </a:ln>
          </p:spPr>
          <p:txBody>
            <a:bodyPr wrap="none" anchor="ctr"/>
            <a:lstStyle/>
            <a:p>
              <a:pPr algn="r" eaLnBrk="0" fontAlgn="base" hangingPunct="0">
                <a:spcBef>
                  <a:spcPct val="0"/>
                </a:spcBef>
                <a:spcAft>
                  <a:spcPct val="0"/>
                </a:spcAft>
              </a:pPr>
              <a:r>
                <a:rPr lang="en-US" sz="2800">
                  <a:solidFill>
                    <a:srgbClr val="FFFFFF"/>
                  </a:solidFill>
                  <a:latin typeface="Arial" pitchFamily="34" charset="0"/>
                </a:rPr>
                <a:t>Relative</a:t>
              </a:r>
              <a:br>
                <a:rPr lang="en-US" sz="2800">
                  <a:solidFill>
                    <a:srgbClr val="FFFFFF"/>
                  </a:solidFill>
                  <a:latin typeface="Arial" pitchFamily="34" charset="0"/>
                </a:rPr>
              </a:br>
              <a:r>
                <a:rPr lang="en-US" sz="2800">
                  <a:solidFill>
                    <a:srgbClr val="FFFFFF"/>
                  </a:solidFill>
                  <a:latin typeface="Arial" pitchFamily="34" charset="0"/>
                </a:rPr>
                <a:t>spectral</a:t>
              </a:r>
              <a:br>
                <a:rPr lang="en-US" sz="2800">
                  <a:solidFill>
                    <a:srgbClr val="FFFFFF"/>
                  </a:solidFill>
                  <a:latin typeface="Arial" pitchFamily="34" charset="0"/>
                </a:rPr>
              </a:br>
              <a:r>
                <a:rPr lang="en-US" sz="2800">
                  <a:solidFill>
                    <a:srgbClr val="FFFFFF"/>
                  </a:solidFill>
                  <a:latin typeface="Arial" pitchFamily="34" charset="0"/>
                </a:rPr>
                <a:t>power</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cstate="print"/>
          <a:srcRect/>
          <a:stretch>
            <a:fillRect/>
          </a:stretch>
        </p:blipFill>
        <p:spPr bwMode="auto">
          <a:xfrm>
            <a:off x="0" y="0"/>
            <a:ext cx="9182100" cy="6896100"/>
          </a:xfrm>
          <a:prstGeom prst="rect">
            <a:avLst/>
          </a:prstGeom>
          <a:noFill/>
          <a:ln w="9525">
            <a:noFill/>
            <a:miter lim="800000"/>
            <a:headEnd/>
            <a:tailEnd/>
          </a:ln>
        </p:spPr>
      </p:pic>
      <p:sp>
        <p:nvSpPr>
          <p:cNvPr id="146435" name="Text Box 3"/>
          <p:cNvSpPr txBox="1">
            <a:spLocks noChangeArrowheads="1"/>
          </p:cNvSpPr>
          <p:nvPr/>
        </p:nvSpPr>
        <p:spPr bwMode="auto">
          <a:xfrm>
            <a:off x="2730500" y="182563"/>
            <a:ext cx="4149725" cy="57943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altLang="en-US" sz="3200" b="1">
                <a:solidFill>
                  <a:srgbClr val="3366FF"/>
                </a:solidFill>
                <a:latin typeface="Helvetica" pitchFamily="34" charset="0"/>
              </a:rPr>
              <a:t>The Physics of Light</a:t>
            </a:r>
          </a:p>
        </p:txBody>
      </p:sp>
      <p:pic>
        <p:nvPicPr>
          <p:cNvPr id="146436" name="Picture 4"/>
          <p:cNvPicPr>
            <a:picLocks noChangeAspect="1" noChangeArrowheads="1"/>
          </p:cNvPicPr>
          <p:nvPr/>
        </p:nvPicPr>
        <p:blipFill>
          <a:blip r:embed="rId4" cstate="print"/>
          <a:srcRect/>
          <a:stretch>
            <a:fillRect/>
          </a:stretch>
        </p:blipFill>
        <p:spPr bwMode="auto">
          <a:xfrm>
            <a:off x="2057400" y="1828800"/>
            <a:ext cx="5867400" cy="5086350"/>
          </a:xfrm>
          <a:prstGeom prst="rect">
            <a:avLst/>
          </a:prstGeom>
          <a:noFill/>
          <a:ln w="9525">
            <a:noFill/>
            <a:miter lim="800000"/>
            <a:headEnd/>
            <a:tailEnd/>
          </a:ln>
        </p:spPr>
      </p:pic>
      <p:sp>
        <p:nvSpPr>
          <p:cNvPr id="146437" name="Text Box 5"/>
          <p:cNvSpPr txBox="1">
            <a:spLocks noChangeArrowheads="1"/>
          </p:cNvSpPr>
          <p:nvPr/>
        </p:nvSpPr>
        <p:spPr bwMode="auto">
          <a:xfrm>
            <a:off x="1812925" y="1425575"/>
            <a:ext cx="643731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en-US" sz="2400">
                <a:solidFill>
                  <a:srgbClr val="FFFF00"/>
                </a:solidFill>
                <a:latin typeface="Helvetica" pitchFamily="34" charset="0"/>
              </a:rPr>
              <a:t>Some examples of the spectra of light sources</a:t>
            </a:r>
          </a:p>
        </p:txBody>
      </p:sp>
      <p:sp>
        <p:nvSpPr>
          <p:cNvPr id="146438" name="Rectangle 6"/>
          <p:cNvSpPr>
            <a:spLocks noChangeArrowheads="1"/>
          </p:cNvSpPr>
          <p:nvPr/>
        </p:nvSpPr>
        <p:spPr bwMode="auto">
          <a:xfrm>
            <a:off x="7331075" y="6616700"/>
            <a:ext cx="1808163" cy="244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a:rPr>
              <a:t>© Stephen E. Palmer, 2002</a:t>
            </a:r>
          </a:p>
        </p:txBody>
      </p:sp>
      <p:sp>
        <p:nvSpPr>
          <p:cNvPr id="146439" name="Text Box 12"/>
          <p:cNvSpPr txBox="1">
            <a:spLocks noChangeArrowheads="1"/>
          </p:cNvSpPr>
          <p:nvPr/>
        </p:nvSpPr>
        <p:spPr bwMode="auto">
          <a:xfrm rot="-5400000">
            <a:off x="1801018" y="2770982"/>
            <a:ext cx="1154113" cy="336550"/>
          </a:xfrm>
          <a:prstGeom prst="rect">
            <a:avLst/>
          </a:prstGeom>
          <a:solidFill>
            <a:schemeClr val="tx1"/>
          </a:solidFill>
          <a:ln w="9525">
            <a:noFill/>
            <a:miter lim="800000"/>
            <a:headEnd/>
            <a:tailEnd/>
          </a:ln>
        </p:spPr>
        <p:txBody>
          <a:bodyPr wrap="none">
            <a:spAutoFit/>
          </a:bodyPr>
          <a:lstStyle/>
          <a:p>
            <a:pPr eaLnBrk="0" fontAlgn="base" hangingPunct="0">
              <a:spcBef>
                <a:spcPct val="0"/>
              </a:spcBef>
              <a:spcAft>
                <a:spcPct val="0"/>
              </a:spcAft>
            </a:pPr>
            <a:r>
              <a:rPr lang="en-US" sz="1600">
                <a:solidFill>
                  <a:srgbClr val="FFFFFF"/>
                </a:solidFill>
                <a:latin typeface="Arial" pitchFamily="34" charset="0"/>
              </a:rPr>
              <a:t>Rel. power</a:t>
            </a:r>
          </a:p>
        </p:txBody>
      </p:sp>
      <p:sp>
        <p:nvSpPr>
          <p:cNvPr id="146440" name="Text Box 13"/>
          <p:cNvSpPr txBox="1">
            <a:spLocks noChangeArrowheads="1"/>
          </p:cNvSpPr>
          <p:nvPr/>
        </p:nvSpPr>
        <p:spPr bwMode="auto">
          <a:xfrm rot="-5400000">
            <a:off x="1769269" y="5426869"/>
            <a:ext cx="1154112" cy="336550"/>
          </a:xfrm>
          <a:prstGeom prst="rect">
            <a:avLst/>
          </a:prstGeom>
          <a:solidFill>
            <a:schemeClr val="tx1"/>
          </a:solidFill>
          <a:ln w="9525">
            <a:noFill/>
            <a:miter lim="800000"/>
            <a:headEnd/>
            <a:tailEnd/>
          </a:ln>
        </p:spPr>
        <p:txBody>
          <a:bodyPr wrap="none">
            <a:spAutoFit/>
          </a:bodyPr>
          <a:lstStyle/>
          <a:p>
            <a:pPr eaLnBrk="0" fontAlgn="base" hangingPunct="0">
              <a:spcBef>
                <a:spcPct val="0"/>
              </a:spcBef>
              <a:spcAft>
                <a:spcPct val="0"/>
              </a:spcAft>
            </a:pPr>
            <a:r>
              <a:rPr lang="en-US" sz="1600">
                <a:solidFill>
                  <a:srgbClr val="FFFFFF"/>
                </a:solidFill>
                <a:latin typeface="Arial" pitchFamily="34" charset="0"/>
              </a:rPr>
              <a:t>Rel. power</a:t>
            </a:r>
          </a:p>
        </p:txBody>
      </p:sp>
      <p:sp>
        <p:nvSpPr>
          <p:cNvPr id="146441" name="Text Box 14"/>
          <p:cNvSpPr txBox="1">
            <a:spLocks noChangeArrowheads="1"/>
          </p:cNvSpPr>
          <p:nvPr/>
        </p:nvSpPr>
        <p:spPr bwMode="auto">
          <a:xfrm rot="-5400000">
            <a:off x="4696619" y="2759869"/>
            <a:ext cx="1154112" cy="336550"/>
          </a:xfrm>
          <a:prstGeom prst="rect">
            <a:avLst/>
          </a:prstGeom>
          <a:solidFill>
            <a:schemeClr val="tx1"/>
          </a:solidFill>
          <a:ln w="9525">
            <a:noFill/>
            <a:miter lim="800000"/>
            <a:headEnd/>
            <a:tailEnd/>
          </a:ln>
        </p:spPr>
        <p:txBody>
          <a:bodyPr wrap="none">
            <a:spAutoFit/>
          </a:bodyPr>
          <a:lstStyle/>
          <a:p>
            <a:pPr eaLnBrk="0" fontAlgn="base" hangingPunct="0">
              <a:spcBef>
                <a:spcPct val="0"/>
              </a:spcBef>
              <a:spcAft>
                <a:spcPct val="0"/>
              </a:spcAft>
            </a:pPr>
            <a:r>
              <a:rPr lang="en-US" sz="1600">
                <a:solidFill>
                  <a:srgbClr val="FFFFFF"/>
                </a:solidFill>
                <a:latin typeface="Arial" pitchFamily="34" charset="0"/>
              </a:rPr>
              <a:t>Rel. power</a:t>
            </a:r>
          </a:p>
        </p:txBody>
      </p:sp>
      <p:sp>
        <p:nvSpPr>
          <p:cNvPr id="146442" name="Text Box 15"/>
          <p:cNvSpPr txBox="1">
            <a:spLocks noChangeArrowheads="1"/>
          </p:cNvSpPr>
          <p:nvPr/>
        </p:nvSpPr>
        <p:spPr bwMode="auto">
          <a:xfrm rot="-5400000">
            <a:off x="4696618" y="5361782"/>
            <a:ext cx="1154113" cy="336550"/>
          </a:xfrm>
          <a:prstGeom prst="rect">
            <a:avLst/>
          </a:prstGeom>
          <a:solidFill>
            <a:schemeClr val="tx1"/>
          </a:solidFill>
          <a:ln w="9525">
            <a:noFill/>
            <a:miter lim="800000"/>
            <a:headEnd/>
            <a:tailEnd/>
          </a:ln>
        </p:spPr>
        <p:txBody>
          <a:bodyPr wrap="none">
            <a:spAutoFit/>
          </a:bodyPr>
          <a:lstStyle/>
          <a:p>
            <a:pPr eaLnBrk="0" fontAlgn="base" hangingPunct="0">
              <a:spcBef>
                <a:spcPct val="0"/>
              </a:spcBef>
              <a:spcAft>
                <a:spcPct val="0"/>
              </a:spcAft>
            </a:pPr>
            <a:r>
              <a:rPr lang="en-US" sz="1600">
                <a:solidFill>
                  <a:srgbClr val="FFFFFF"/>
                </a:solidFill>
                <a:latin typeface="Arial" pitchFamily="34" charset="0"/>
              </a:rPr>
              <a:t>Rel. power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1943</Words>
  <Application>Microsoft Macintosh PowerPoint</Application>
  <PresentationFormat>On-screen Show (4:3)</PresentationFormat>
  <Paragraphs>325</Paragraphs>
  <Slides>55</Slides>
  <Notes>45</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55</vt:i4>
      </vt:variant>
    </vt:vector>
  </HeadingPairs>
  <TitlesOfParts>
    <vt:vector size="73" baseType="lpstr">
      <vt:lpstr>Adobe Caslon Pro</vt:lpstr>
      <vt:lpstr>Albertus Extra Bold</vt:lpstr>
      <vt:lpstr>Geneva</vt:lpstr>
      <vt:lpstr>Symbol</vt:lpstr>
      <vt:lpstr>Arial</vt:lpstr>
      <vt:lpstr>Calibri</vt:lpstr>
      <vt:lpstr>EngraversGothic BT Regular</vt:lpstr>
      <vt:lpstr>Helvetica</vt:lpstr>
      <vt:lpstr>Times</vt:lpstr>
      <vt:lpstr>Times New Roman</vt:lpstr>
      <vt:lpstr>1_Blank Presentation</vt:lpstr>
      <vt:lpstr>2_Blank Presentation</vt:lpstr>
      <vt:lpstr>2_Office Theme</vt:lpstr>
      <vt:lpstr>3_Blank Presentation</vt:lpstr>
      <vt:lpstr>4_Blank Presentation</vt:lpstr>
      <vt:lpstr>Default Design</vt:lpstr>
      <vt:lpstr>CS223B_slides_template</vt:lpstr>
      <vt:lpstr>Image</vt:lpstr>
      <vt:lpstr>Lecture: </vt:lpstr>
      <vt:lpstr>Overview of Color</vt:lpstr>
      <vt:lpstr>What is color?</vt:lpstr>
      <vt:lpstr>Color and light</vt:lpstr>
      <vt:lpstr>Electromagnetic Spectrum</vt:lpstr>
      <vt:lpstr>PowerPoint Presentation</vt:lpstr>
      <vt:lpstr>PowerPoint Presentation</vt:lpstr>
      <vt:lpstr>PowerPoint Presentation</vt:lpstr>
      <vt:lpstr>PowerPoint Presentation</vt:lpstr>
      <vt:lpstr>PowerPoint Presentation</vt:lpstr>
      <vt:lpstr>Interaction of light and surfaces</vt:lpstr>
      <vt:lpstr>Interaction of light and surfaces</vt:lpstr>
      <vt:lpstr>PowerPoint Presentation</vt:lpstr>
      <vt:lpstr>PowerPoint Presentation</vt:lpstr>
      <vt:lpstr>PowerPoint Presentation</vt:lpstr>
      <vt:lpstr>PowerPoint Presentation</vt:lpstr>
      <vt:lpstr>Overview of Color</vt:lpstr>
      <vt:lpstr>PowerPoint Presentation</vt:lpstr>
      <vt:lpstr>Rod / Cone sensitivity</vt:lpstr>
      <vt:lpstr>PowerPoint Presentation</vt:lpstr>
      <vt:lpstr>Color perception</vt:lpstr>
      <vt:lpstr>Spectra of some real-world surfaces</vt:lpstr>
      <vt:lpstr>Standardizing color experience</vt:lpstr>
      <vt:lpstr>Color matching experiment 1</vt:lpstr>
      <vt:lpstr>Color matching experiment 1</vt:lpstr>
      <vt:lpstr>Color matching experiment 1</vt:lpstr>
      <vt:lpstr>Color matching experiment 1</vt:lpstr>
      <vt:lpstr>Color mixing</vt:lpstr>
      <vt:lpstr>Additive color mixing</vt:lpstr>
      <vt:lpstr>Examples of additive color systems</vt:lpstr>
      <vt:lpstr>Color matching experiment 2</vt:lpstr>
      <vt:lpstr>Color matching experiment 2</vt:lpstr>
      <vt:lpstr>Color matching experiment 2</vt:lpstr>
      <vt:lpstr>Color matching experiment 2</vt:lpstr>
      <vt:lpstr>Subtractive color mixing</vt:lpstr>
      <vt:lpstr>Examples of subtractive color systems</vt:lpstr>
      <vt:lpstr>Trichromacy</vt:lpstr>
      <vt:lpstr>Overview of Color</vt:lpstr>
      <vt:lpstr>Linear color spaces</vt:lpstr>
      <vt:lpstr>How to compute the weights of the primaries  to match any spectral signal</vt:lpstr>
      <vt:lpstr>RGB space</vt:lpstr>
      <vt:lpstr>Linear color spaces: CIE XYZ</vt:lpstr>
      <vt:lpstr>Nonlinear color spaces: HSV</vt:lpstr>
      <vt:lpstr>Overview of Color</vt:lpstr>
      <vt:lpstr>White balance</vt:lpstr>
      <vt:lpstr>White balance</vt:lpstr>
      <vt:lpstr>White balance</vt:lpstr>
      <vt:lpstr>White balance</vt:lpstr>
      <vt:lpstr>White balance</vt:lpstr>
      <vt:lpstr>Uses of color in computer vision</vt:lpstr>
      <vt:lpstr>Uses of color in computer vision</vt:lpstr>
      <vt:lpstr>Uses of color in computer vision</vt:lpstr>
      <vt:lpstr>Uses of color in computer vision</vt:lpstr>
      <vt:lpstr>Uses of color in computer vision</vt:lpstr>
      <vt:lpstr>Uses of color in computer vision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 </dc:title>
  <dc:creator>Rob</dc:creator>
  <cp:lastModifiedBy>Ranjay Krishna</cp:lastModifiedBy>
  <cp:revision>22</cp:revision>
  <dcterms:created xsi:type="dcterms:W3CDTF">2012-02-01T05:28:05Z</dcterms:created>
  <dcterms:modified xsi:type="dcterms:W3CDTF">2017-09-28T20:20:28Z</dcterms:modified>
</cp:coreProperties>
</file>