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mp4" ContentType="video/mp4"/>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6" r:id="rId2"/>
    <p:sldId id="261" r:id="rId3"/>
    <p:sldId id="343" r:id="rId4"/>
    <p:sldId id="344" r:id="rId5"/>
    <p:sldId id="262" r:id="rId6"/>
    <p:sldId id="263" r:id="rId7"/>
    <p:sldId id="264" r:id="rId8"/>
    <p:sldId id="265" r:id="rId9"/>
    <p:sldId id="267" r:id="rId10"/>
    <p:sldId id="338" r:id="rId11"/>
    <p:sldId id="268" r:id="rId12"/>
    <p:sldId id="269" r:id="rId13"/>
    <p:sldId id="270" r:id="rId14"/>
    <p:sldId id="271" r:id="rId15"/>
    <p:sldId id="272" r:id="rId16"/>
    <p:sldId id="273" r:id="rId17"/>
    <p:sldId id="274" r:id="rId18"/>
    <p:sldId id="275" r:id="rId19"/>
    <p:sldId id="276" r:id="rId20"/>
    <p:sldId id="277" r:id="rId21"/>
    <p:sldId id="339" r:id="rId22"/>
    <p:sldId id="336" r:id="rId23"/>
    <p:sldId id="308" r:id="rId24"/>
    <p:sldId id="278" r:id="rId25"/>
    <p:sldId id="279" r:id="rId26"/>
    <p:sldId id="280" r:id="rId27"/>
    <p:sldId id="284" r:id="rId28"/>
    <p:sldId id="310" r:id="rId29"/>
    <p:sldId id="311" r:id="rId30"/>
    <p:sldId id="312" r:id="rId31"/>
    <p:sldId id="313" r:id="rId32"/>
    <p:sldId id="314" r:id="rId33"/>
    <p:sldId id="315" r:id="rId34"/>
    <p:sldId id="316" r:id="rId35"/>
    <p:sldId id="317" r:id="rId36"/>
    <p:sldId id="318" r:id="rId37"/>
    <p:sldId id="340" r:id="rId38"/>
    <p:sldId id="319" r:id="rId39"/>
    <p:sldId id="320" r:id="rId40"/>
    <p:sldId id="321" r:id="rId41"/>
    <p:sldId id="322" r:id="rId42"/>
    <p:sldId id="345" r:id="rId43"/>
    <p:sldId id="323" r:id="rId44"/>
    <p:sldId id="347" r:id="rId45"/>
    <p:sldId id="346" r:id="rId46"/>
    <p:sldId id="324" r:id="rId47"/>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0000"/>
    <a:srgbClr val="222222"/>
    <a:srgbClr val="383838"/>
    <a:srgbClr val="E61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597"/>
  </p:normalViewPr>
  <p:slideViewPr>
    <p:cSldViewPr snapToGrid="0">
      <p:cViewPr>
        <p:scale>
          <a:sx n="94" d="100"/>
          <a:sy n="94" d="100"/>
        </p:scale>
        <p:origin x="1168" y="6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sz="quarter" idx="1"/>
          </p:nvPr>
        </p:nvSpPr>
        <p:spPr>
          <a:xfrm>
            <a:off x="3898101" y="0"/>
            <a:ext cx="2982119" cy="464820"/>
          </a:xfrm>
          <a:prstGeom prst="rect">
            <a:avLst/>
          </a:prstGeom>
        </p:spPr>
        <p:txBody>
          <a:bodyPr vert="horz" lIns="92437" tIns="46219" rIns="92437" bIns="46219" rtlCol="0"/>
          <a:lstStyle>
            <a:lvl1pPr algn="r">
              <a:defRPr sz="1200"/>
            </a:lvl1pPr>
          </a:lstStyle>
          <a:p>
            <a:fld id="{BE36EF20-56E6-A245-A0C6-FCE94244DF49}" type="datetimeFigureOut">
              <a:rPr lang="en-US" smtClean="0"/>
              <a:pPr/>
              <a:t>9/26/17</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37" tIns="46219" rIns="92437" bIns="46219" rtlCol="0" anchor="b"/>
          <a:lstStyle>
            <a:lvl1pPr algn="l">
              <a:defRPr sz="1200"/>
            </a:lvl1pPr>
          </a:lstStyle>
          <a:p>
            <a:endParaRPr lang="en-US"/>
          </a:p>
        </p:txBody>
      </p:sp>
      <p:sp>
        <p:nvSpPr>
          <p:cNvPr id="5" name="Slide Number Placeholder 4"/>
          <p:cNvSpPr>
            <a:spLocks noGrp="1"/>
          </p:cNvSpPr>
          <p:nvPr>
            <p:ph type="sldNum" sz="quarter" idx="3"/>
          </p:nvPr>
        </p:nvSpPr>
        <p:spPr>
          <a:xfrm>
            <a:off x="3898101" y="8829967"/>
            <a:ext cx="2982119" cy="464820"/>
          </a:xfrm>
          <a:prstGeom prst="rect">
            <a:avLst/>
          </a:prstGeom>
        </p:spPr>
        <p:txBody>
          <a:bodyPr vert="horz" lIns="92437" tIns="46219" rIns="92437" bIns="46219" rtlCol="0" anchor="b"/>
          <a:lstStyle>
            <a:lvl1pPr algn="r">
              <a:defRPr sz="1200"/>
            </a:lvl1pPr>
          </a:lstStyle>
          <a:p>
            <a:fld id="{FE1BB279-24D0-E74F-842C-97E9CC576B4A}" type="slidenum">
              <a:rPr lang="en-US" smtClean="0"/>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101" y="0"/>
            <a:ext cx="2982119" cy="464820"/>
          </a:xfrm>
          <a:prstGeom prst="rect">
            <a:avLst/>
          </a:prstGeom>
        </p:spPr>
        <p:txBody>
          <a:bodyPr vert="horz" lIns="92437" tIns="46219" rIns="92437" bIns="46219" rtlCol="0"/>
          <a:lstStyle>
            <a:lvl1pPr algn="r">
              <a:defRPr sz="1200"/>
            </a:lvl1pPr>
          </a:lstStyle>
          <a:p>
            <a:fld id="{4E0C6487-8DF9-0448-87B9-229C629F1A86}" type="datetimeFigureOut">
              <a:rPr lang="en-US" smtClean="0"/>
              <a:pPr/>
              <a:t>9/26/17</a:t>
            </a:fld>
            <a:endParaRPr lang="en-US"/>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37" tIns="46219" rIns="92437" bIns="462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1" y="8829967"/>
            <a:ext cx="2982119" cy="464820"/>
          </a:xfrm>
          <a:prstGeom prst="rect">
            <a:avLst/>
          </a:prstGeom>
        </p:spPr>
        <p:txBody>
          <a:bodyPr vert="horz" lIns="92437" tIns="46219" rIns="92437" bIns="46219" rtlCol="0" anchor="b"/>
          <a:lstStyle>
            <a:lvl1pPr algn="r">
              <a:defRPr sz="1200"/>
            </a:lvl1pPr>
          </a:lstStyle>
          <a:p>
            <a:fld id="{2673916B-D2F7-E340-96C7-8D932FD23B54}"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a:t>
            </a:fld>
            <a:endParaRPr lang="en-US"/>
          </a:p>
        </p:txBody>
      </p:sp>
    </p:spTree>
    <p:extLst>
      <p:ext uri="{BB962C8B-B14F-4D97-AF65-F5344CB8AC3E}">
        <p14:creationId xmlns:p14="http://schemas.microsoft.com/office/powerpoint/2010/main" val="401899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Brain</a:t>
            </a:r>
            <a:r>
              <a:rPr lang="en-US" baseline="0"/>
              <a:t> is amazing, but is not remarkable not all the time</a:t>
            </a:r>
          </a:p>
          <a:p>
            <a:endParaRPr lang="en-US" baseline="0"/>
          </a:p>
          <a:p>
            <a:r>
              <a:rPr lang="en-US" baseline="0"/>
              <a:t>Two alternating pictures, repeated, different by one thing</a:t>
            </a:r>
          </a:p>
          <a:p>
            <a:endParaRPr lang="en-US" baseline="0"/>
          </a:p>
          <a:p>
            <a:r>
              <a:rPr lang="en-US" baseline="0"/>
              <a:t>Raise when you see it</a:t>
            </a:r>
          </a:p>
          <a:p>
            <a:endParaRPr lang="en-US" baseline="0"/>
          </a:p>
          <a:p>
            <a:r>
              <a:rPr lang="en-US" baseline="0"/>
              <a:t>This one is easy, try another one</a:t>
            </a:r>
          </a:p>
          <a:p>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15</a:t>
            </a:fld>
            <a:endParaRPr lang="en-US"/>
          </a:p>
        </p:txBody>
      </p:sp>
    </p:spTree>
    <p:extLst>
      <p:ext uri="{BB962C8B-B14F-4D97-AF65-F5344CB8AC3E}">
        <p14:creationId xmlns:p14="http://schemas.microsoft.com/office/powerpoint/2010/main" val="333395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signal</a:t>
            </a:r>
            <a:r>
              <a:rPr lang="en-US" baseline="0"/>
              <a:t> is in your eyes,</a:t>
            </a:r>
          </a:p>
          <a:p>
            <a:r>
              <a:rPr lang="en-US" baseline="0"/>
              <a:t>Brain decides to ignore it. Does not process it</a:t>
            </a:r>
          </a:p>
        </p:txBody>
      </p:sp>
      <p:sp>
        <p:nvSpPr>
          <p:cNvPr id="4" name="Slide Number Placeholder 3"/>
          <p:cNvSpPr>
            <a:spLocks noGrp="1"/>
          </p:cNvSpPr>
          <p:nvPr>
            <p:ph type="sldNum" sz="quarter" idx="10"/>
          </p:nvPr>
        </p:nvSpPr>
        <p:spPr/>
        <p:txBody>
          <a:bodyPr/>
          <a:lstStyle/>
          <a:p>
            <a:fld id="{2673916B-D2F7-E340-96C7-8D932FD23B54}" type="slidenum">
              <a:rPr lang="en-US" smtClean="0"/>
              <a:pPr/>
              <a:t>16</a:t>
            </a:fld>
            <a:endParaRPr lang="en-US"/>
          </a:p>
        </p:txBody>
      </p:sp>
    </p:spTree>
    <p:extLst>
      <p:ext uri="{BB962C8B-B14F-4D97-AF65-F5344CB8AC3E}">
        <p14:creationId xmlns:p14="http://schemas.microsoft.com/office/powerpoint/2010/main" val="3179415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D93823F9-FE8B-49E6-99EC-DA22FC9EFA75}" type="slidenum">
              <a:rPr lang="en-US" sz="1200" b="0">
                <a:solidFill>
                  <a:schemeClr val="bg1"/>
                </a:solidFill>
              </a:rPr>
              <a:pPr eaLnBrk="1" hangingPunct="1"/>
              <a:t>23</a:t>
            </a:fld>
            <a:endParaRPr lang="en-US" sz="1200" b="0">
              <a:solidFill>
                <a:schemeClr val="bg1"/>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26399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45A46517-2D61-43FF-BA19-ED0B27F04241}" type="slidenum">
              <a:rPr lang="en-US" sz="1200" b="0">
                <a:solidFill>
                  <a:schemeClr val="bg1"/>
                </a:solidFill>
              </a:rPr>
              <a:pPr eaLnBrk="1" hangingPunct="1"/>
              <a:t>24</a:t>
            </a:fld>
            <a:endParaRPr lang="en-US" sz="1200" b="0">
              <a:solidFill>
                <a:schemeClr val="bg1"/>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18520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430B3918-ADA2-431B-9B3B-98D5D1CA0351}" type="slidenum">
              <a:rPr lang="en-US" sz="1200" b="0">
                <a:solidFill>
                  <a:schemeClr val="bg1"/>
                </a:solidFill>
              </a:rPr>
              <a:pPr eaLnBrk="1" hangingPunct="1"/>
              <a:t>25</a:t>
            </a:fld>
            <a:endParaRPr lang="en-US" sz="1200" b="0">
              <a:solidFill>
                <a:schemeClr val="bg1"/>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67785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2566A9E2-1DCC-4026-9410-24F283EC7EE1}" type="slidenum">
              <a:rPr lang="en-US" sz="1200" b="0">
                <a:solidFill>
                  <a:schemeClr val="bg1"/>
                </a:solidFill>
              </a:rPr>
              <a:pPr eaLnBrk="1" hangingPunct="1"/>
              <a:t>26</a:t>
            </a:fld>
            <a:endParaRPr lang="en-US" sz="1200" b="0">
              <a:solidFill>
                <a:schemeClr val="bg1"/>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688482" y="4416099"/>
            <a:ext cx="5504853" cy="41824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2178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E799F068-481A-489E-8FA3-334CDEE42BAC}" type="slidenum">
              <a:rPr lang="en-US" sz="1200" b="0">
                <a:solidFill>
                  <a:schemeClr val="bg1"/>
                </a:solidFill>
              </a:rPr>
              <a:pPr eaLnBrk="1" hangingPunct="1"/>
              <a:t>27</a:t>
            </a:fld>
            <a:endParaRPr lang="en-US" sz="1200" b="0">
              <a:solidFill>
                <a:schemeClr val="bg1"/>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2645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0D5AB2E2-D21D-4F5F-9652-431E65299BE8}" type="slidenum">
              <a:rPr lang="en-US" sz="1200" b="0">
                <a:solidFill>
                  <a:schemeClr val="bg1"/>
                </a:solidFill>
              </a:rPr>
              <a:pPr eaLnBrk="1" hangingPunct="1"/>
              <a:t>28</a:t>
            </a:fld>
            <a:endParaRPr lang="en-US" sz="1200" b="0">
              <a:solidFill>
                <a:schemeClr val="bg1"/>
              </a:solidFill>
            </a:endParaRPr>
          </a:p>
        </p:txBody>
      </p:sp>
      <p:sp>
        <p:nvSpPr>
          <p:cNvPr id="103427" name="Rectangle 2"/>
          <p:cNvSpPr>
            <a:spLocks noGrp="1" noRot="1" noChangeAspect="1" noChangeArrowheads="1" noTextEdit="1"/>
          </p:cNvSpPr>
          <p:nvPr>
            <p:ph type="sldImg"/>
          </p:nvPr>
        </p:nvSpPr>
        <p:spPr>
          <a:xfrm>
            <a:off x="1114425" y="695325"/>
            <a:ext cx="4624388" cy="3468688"/>
          </a:xfrm>
          <a:ln/>
        </p:spPr>
      </p:sp>
      <p:sp>
        <p:nvSpPr>
          <p:cNvPr id="103428"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4560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F02639DA-FFBC-452C-BEFF-16FA9C86004D}" type="slidenum">
              <a:rPr lang="en-US" sz="1200" b="0">
                <a:solidFill>
                  <a:schemeClr val="bg1"/>
                </a:solidFill>
              </a:rPr>
              <a:pPr eaLnBrk="1" hangingPunct="1"/>
              <a:t>29</a:t>
            </a:fld>
            <a:endParaRPr lang="en-US" sz="1200" b="0">
              <a:solidFill>
                <a:schemeClr val="bg1"/>
              </a:solidFill>
            </a:endParaRPr>
          </a:p>
        </p:txBody>
      </p:sp>
      <p:sp>
        <p:nvSpPr>
          <p:cNvPr id="104451" name="Rectangle 2"/>
          <p:cNvSpPr>
            <a:spLocks noGrp="1" noRot="1" noChangeAspect="1" noChangeArrowheads="1" noTextEdit="1"/>
          </p:cNvSpPr>
          <p:nvPr>
            <p:ph type="sldImg"/>
          </p:nvPr>
        </p:nvSpPr>
        <p:spPr>
          <a:xfrm>
            <a:off x="1114425" y="695325"/>
            <a:ext cx="4624388" cy="3468688"/>
          </a:xfrm>
          <a:ln/>
        </p:spPr>
      </p:sp>
      <p:sp>
        <p:nvSpPr>
          <p:cNvPr id="104452"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68646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73995530-FFE5-40A1-BB9D-E7722FA2DE5F}" type="slidenum">
              <a:rPr lang="en-US" sz="1200" b="0">
                <a:solidFill>
                  <a:schemeClr val="bg1"/>
                </a:solidFill>
              </a:rPr>
              <a:pPr eaLnBrk="1" hangingPunct="1"/>
              <a:t>30</a:t>
            </a:fld>
            <a:endParaRPr lang="en-US" sz="1200" b="0">
              <a:solidFill>
                <a:schemeClr val="bg1"/>
              </a:solidFill>
            </a:endParaRPr>
          </a:p>
        </p:txBody>
      </p:sp>
      <p:sp>
        <p:nvSpPr>
          <p:cNvPr id="105475" name="Rectangle 2"/>
          <p:cNvSpPr>
            <a:spLocks noGrp="1" noRot="1" noChangeAspect="1" noChangeArrowheads="1" noTextEdit="1"/>
          </p:cNvSpPr>
          <p:nvPr>
            <p:ph type="sldImg"/>
          </p:nvPr>
        </p:nvSpPr>
        <p:spPr>
          <a:xfrm>
            <a:off x="1114425" y="695325"/>
            <a:ext cx="4624388" cy="3468688"/>
          </a:xfrm>
          <a:ln/>
        </p:spPr>
      </p:sp>
      <p:sp>
        <p:nvSpPr>
          <p:cNvPr id="105476"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5983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FE077000-A95D-4138-ABDF-C1826EE2CA52}" type="slidenum">
              <a:rPr lang="en-US" sz="1200" b="0">
                <a:solidFill>
                  <a:schemeClr val="bg1"/>
                </a:solidFill>
              </a:rPr>
              <a:pPr eaLnBrk="1" hangingPunct="1"/>
              <a:t>2</a:t>
            </a:fld>
            <a:endParaRPr lang="en-US" sz="1200" b="0">
              <a:solidFill>
                <a:schemeClr val="bg1"/>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4006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DFE80FA6-6A58-495A-9E05-E5F95E9C5907}" type="slidenum">
              <a:rPr lang="en-US" sz="1200" b="0">
                <a:solidFill>
                  <a:schemeClr val="bg1"/>
                </a:solidFill>
              </a:rPr>
              <a:pPr eaLnBrk="1" hangingPunct="1"/>
              <a:t>31</a:t>
            </a:fld>
            <a:endParaRPr lang="en-US" sz="1200" b="0">
              <a:solidFill>
                <a:schemeClr val="bg1"/>
              </a:solidFill>
            </a:endParaRPr>
          </a:p>
        </p:txBody>
      </p:sp>
      <p:sp>
        <p:nvSpPr>
          <p:cNvPr id="106499" name="Rectangle 2"/>
          <p:cNvSpPr>
            <a:spLocks noGrp="1" noRot="1" noChangeAspect="1" noChangeArrowheads="1" noTextEdit="1"/>
          </p:cNvSpPr>
          <p:nvPr>
            <p:ph type="sldImg"/>
          </p:nvPr>
        </p:nvSpPr>
        <p:spPr>
          <a:xfrm>
            <a:off x="1114425" y="695325"/>
            <a:ext cx="4624388" cy="3468688"/>
          </a:xfrm>
          <a:ln/>
        </p:spPr>
      </p:sp>
      <p:sp>
        <p:nvSpPr>
          <p:cNvPr id="106500"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Why would this be useful?  Main reason is focus.  Also enables “smart” cropping.</a:t>
            </a:r>
          </a:p>
        </p:txBody>
      </p:sp>
    </p:spTree>
    <p:extLst>
      <p:ext uri="{BB962C8B-B14F-4D97-AF65-F5344CB8AC3E}">
        <p14:creationId xmlns:p14="http://schemas.microsoft.com/office/powerpoint/2010/main" val="104597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24930F28-FBDE-45E7-A130-6D20A73C5773}" type="slidenum">
              <a:rPr lang="en-US" sz="1200" b="0">
                <a:solidFill>
                  <a:schemeClr val="bg1"/>
                </a:solidFill>
              </a:rPr>
              <a:pPr eaLnBrk="1" hangingPunct="1"/>
              <a:t>32</a:t>
            </a:fld>
            <a:endParaRPr lang="en-US" sz="1200" b="0">
              <a:solidFill>
                <a:schemeClr val="bg1"/>
              </a:solidFill>
            </a:endParaRPr>
          </a:p>
        </p:txBody>
      </p:sp>
      <p:sp>
        <p:nvSpPr>
          <p:cNvPr id="107523" name="Rectangle 2"/>
          <p:cNvSpPr>
            <a:spLocks noGrp="1" noRot="1" noChangeAspect="1" noChangeArrowheads="1" noTextEdit="1"/>
          </p:cNvSpPr>
          <p:nvPr>
            <p:ph type="sldImg"/>
          </p:nvPr>
        </p:nvSpPr>
        <p:spPr>
          <a:xfrm>
            <a:off x="1114425" y="695325"/>
            <a:ext cx="4624388" cy="3468688"/>
          </a:xfrm>
          <a:ln/>
        </p:spPr>
      </p:sp>
      <p:sp>
        <p:nvSpPr>
          <p:cNvPr id="107524"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Take a</a:t>
            </a:r>
            <a:r>
              <a:rPr lang="en-US" baseline="0"/>
              <a:t> picture in the perfect moment</a:t>
            </a:r>
            <a:endParaRPr lang="en-US"/>
          </a:p>
        </p:txBody>
      </p:sp>
    </p:spTree>
    <p:extLst>
      <p:ext uri="{BB962C8B-B14F-4D97-AF65-F5344CB8AC3E}">
        <p14:creationId xmlns:p14="http://schemas.microsoft.com/office/powerpoint/2010/main" val="1323601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B2FB75D7-8C76-4ECB-82F2-79DE2C341EB1}" type="slidenum">
              <a:rPr lang="en-US" sz="1200" b="0">
                <a:solidFill>
                  <a:schemeClr val="bg1"/>
                </a:solidFill>
              </a:rPr>
              <a:pPr eaLnBrk="1" hangingPunct="1"/>
              <a:t>33</a:t>
            </a:fld>
            <a:endParaRPr lang="en-US" sz="1200" b="0">
              <a:solidFill>
                <a:schemeClr val="bg1"/>
              </a:solidFill>
            </a:endParaRPr>
          </a:p>
        </p:txBody>
      </p:sp>
    </p:spTree>
    <p:extLst>
      <p:ext uri="{BB962C8B-B14F-4D97-AF65-F5344CB8AC3E}">
        <p14:creationId xmlns:p14="http://schemas.microsoft.com/office/powerpoint/2010/main" val="2129567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1C6F4D56-84C9-4A11-BDFB-9C11C0262993}" type="slidenum">
              <a:rPr lang="en-US" sz="1200" b="0">
                <a:solidFill>
                  <a:schemeClr val="bg1"/>
                </a:solidFill>
              </a:rPr>
              <a:pPr eaLnBrk="1" hangingPunct="1"/>
              <a:t>34</a:t>
            </a:fld>
            <a:endParaRPr lang="en-US" sz="1200" b="0">
              <a:solidFill>
                <a:schemeClr val="bg1"/>
              </a:solidFill>
            </a:endParaRPr>
          </a:p>
        </p:txBody>
      </p:sp>
      <p:sp>
        <p:nvSpPr>
          <p:cNvPr id="109571" name="Rectangle 2"/>
          <p:cNvSpPr>
            <a:spLocks noGrp="1" noRot="1" noChangeAspect="1" noChangeArrowheads="1" noTextEdit="1"/>
          </p:cNvSpPr>
          <p:nvPr>
            <p:ph type="sldImg"/>
          </p:nvPr>
        </p:nvSpPr>
        <p:spPr>
          <a:xfrm>
            <a:off x="1114425" y="695325"/>
            <a:ext cx="4624388" cy="3468688"/>
          </a:xfrm>
          <a:ln/>
        </p:spPr>
      </p:sp>
      <p:sp>
        <p:nvSpPr>
          <p:cNvPr id="109572"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85183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25162A9F-8716-4F99-8407-66AFA6988CE4}" type="slidenum">
              <a:rPr lang="en-US" sz="1200" b="0">
                <a:solidFill>
                  <a:schemeClr val="bg1"/>
                </a:solidFill>
              </a:rPr>
              <a:pPr eaLnBrk="1" hangingPunct="1"/>
              <a:t>35</a:t>
            </a:fld>
            <a:endParaRPr lang="en-US" sz="1200" b="0">
              <a:solidFill>
                <a:schemeClr val="bg1"/>
              </a:solidFill>
            </a:endParaRPr>
          </a:p>
        </p:txBody>
      </p:sp>
      <p:sp>
        <p:nvSpPr>
          <p:cNvPr id="110595" name="Rectangle 2"/>
          <p:cNvSpPr>
            <a:spLocks noGrp="1" noRot="1" noChangeAspect="1" noChangeArrowheads="1" noTextEdit="1"/>
          </p:cNvSpPr>
          <p:nvPr>
            <p:ph type="sldImg"/>
          </p:nvPr>
        </p:nvSpPr>
        <p:spPr>
          <a:xfrm>
            <a:off x="1114425" y="695325"/>
            <a:ext cx="4624388" cy="3468688"/>
          </a:xfrm>
          <a:ln/>
        </p:spPr>
      </p:sp>
      <p:sp>
        <p:nvSpPr>
          <p:cNvPr id="110596"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872764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E1682E9E-4714-4249-BA4F-D284A8489E72}" type="slidenum">
              <a:rPr lang="en-US" sz="1200" b="0">
                <a:solidFill>
                  <a:schemeClr val="bg1"/>
                </a:solidFill>
              </a:rPr>
              <a:pPr eaLnBrk="1" hangingPunct="1"/>
              <a:t>36</a:t>
            </a:fld>
            <a:endParaRPr lang="en-US" sz="1200" b="0">
              <a:solidFill>
                <a:schemeClr val="bg1"/>
              </a:solidFill>
            </a:endParaRPr>
          </a:p>
        </p:txBody>
      </p:sp>
      <p:sp>
        <p:nvSpPr>
          <p:cNvPr id="111619" name="Rectangle 2"/>
          <p:cNvSpPr>
            <a:spLocks noGrp="1" noRot="1" noChangeAspect="1" noChangeArrowheads="1" noTextEdit="1"/>
          </p:cNvSpPr>
          <p:nvPr>
            <p:ph type="sldImg"/>
          </p:nvPr>
        </p:nvSpPr>
        <p:spPr>
          <a:xfrm>
            <a:off x="1114425" y="695325"/>
            <a:ext cx="4624388" cy="3468688"/>
          </a:xfrm>
          <a:ln/>
        </p:spPr>
      </p:sp>
      <p:sp>
        <p:nvSpPr>
          <p:cNvPr id="111620"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37713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82E1340C-787F-42B6-8FC0-2463C1DB51BA}" type="slidenum">
              <a:rPr lang="en-US" sz="1200" b="0">
                <a:solidFill>
                  <a:schemeClr val="bg1"/>
                </a:solidFill>
              </a:rPr>
              <a:pPr eaLnBrk="1" hangingPunct="1"/>
              <a:t>38</a:t>
            </a:fld>
            <a:endParaRPr lang="en-US" sz="1200" b="0">
              <a:solidFill>
                <a:schemeClr val="bg1"/>
              </a:solidFill>
            </a:endParaRPr>
          </a:p>
        </p:txBody>
      </p:sp>
      <p:sp>
        <p:nvSpPr>
          <p:cNvPr id="112643" name="Rectangle 2"/>
          <p:cNvSpPr>
            <a:spLocks noGrp="1" noRot="1" noChangeAspect="1" noChangeArrowheads="1" noTextEdit="1"/>
          </p:cNvSpPr>
          <p:nvPr>
            <p:ph type="sldImg"/>
          </p:nvPr>
        </p:nvSpPr>
        <p:spPr>
          <a:xfrm>
            <a:off x="1114425" y="695325"/>
            <a:ext cx="4624388" cy="3468688"/>
          </a:xfrm>
          <a:ln/>
        </p:spPr>
      </p:sp>
      <p:sp>
        <p:nvSpPr>
          <p:cNvPr id="112644"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30571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AA1AB8B9-BF3E-44A1-A988-47C26A88D57F}" type="slidenum">
              <a:rPr lang="en-US" sz="1200" b="0">
                <a:solidFill>
                  <a:schemeClr val="bg1"/>
                </a:solidFill>
              </a:rPr>
              <a:pPr eaLnBrk="1" hangingPunct="1"/>
              <a:t>39</a:t>
            </a:fld>
            <a:endParaRPr lang="en-US" sz="1200" b="0">
              <a:solidFill>
                <a:schemeClr val="bg1"/>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86693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C9812120-0F60-4CAC-BA0B-1678D07E73C8}" type="slidenum">
              <a:rPr lang="en-US" sz="1200" b="0">
                <a:solidFill>
                  <a:schemeClr val="bg1"/>
                </a:solidFill>
              </a:rPr>
              <a:pPr eaLnBrk="1" hangingPunct="1"/>
              <a:t>40</a:t>
            </a:fld>
            <a:endParaRPr lang="en-US" sz="1200" b="0">
              <a:solidFill>
                <a:schemeClr val="bg1"/>
              </a:solidFill>
            </a:endParaRPr>
          </a:p>
        </p:txBody>
      </p:sp>
      <p:sp>
        <p:nvSpPr>
          <p:cNvPr id="114691" name="Rectangle 2"/>
          <p:cNvSpPr>
            <a:spLocks noGrp="1" noRot="1" noChangeAspect="1" noChangeArrowheads="1" noTextEdit="1"/>
          </p:cNvSpPr>
          <p:nvPr>
            <p:ph type="sldImg"/>
          </p:nvPr>
        </p:nvSpPr>
        <p:spPr>
          <a:xfrm>
            <a:off x="1114425" y="695325"/>
            <a:ext cx="4624388" cy="3468688"/>
          </a:xfrm>
          <a:ln/>
        </p:spPr>
      </p:sp>
      <p:sp>
        <p:nvSpPr>
          <p:cNvPr id="114692"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09642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EB4C87DD-82A4-488E-A23E-F4A067226759}" type="slidenum">
              <a:rPr lang="en-US" sz="1200" b="0">
                <a:solidFill>
                  <a:schemeClr val="bg1"/>
                </a:solidFill>
              </a:rPr>
              <a:pPr eaLnBrk="1" hangingPunct="1"/>
              <a:t>41</a:t>
            </a:fld>
            <a:endParaRPr lang="en-US" sz="1200" b="0">
              <a:solidFill>
                <a:schemeClr val="bg1"/>
              </a:solidFill>
            </a:endParaRPr>
          </a:p>
        </p:txBody>
      </p:sp>
      <p:sp>
        <p:nvSpPr>
          <p:cNvPr id="115715" name="Rectangle 2"/>
          <p:cNvSpPr>
            <a:spLocks noGrp="1" noRot="1" noChangeAspect="1" noChangeArrowheads="1" noTextEdit="1"/>
          </p:cNvSpPr>
          <p:nvPr>
            <p:ph type="sldImg"/>
          </p:nvPr>
        </p:nvSpPr>
        <p:spPr>
          <a:xfrm>
            <a:off x="1114425" y="695325"/>
            <a:ext cx="4624388" cy="3468688"/>
          </a:xfrm>
          <a:ln/>
        </p:spPr>
      </p:sp>
      <p:sp>
        <p:nvSpPr>
          <p:cNvPr id="115716"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0705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chess</a:t>
            </a:r>
          </a:p>
          <a:p>
            <a:r>
              <a:rPr lang="en-US"/>
              <a:t>Deep blue</a:t>
            </a:r>
          </a:p>
          <a:p>
            <a:endParaRPr lang="en-US"/>
          </a:p>
          <a:p>
            <a:r>
              <a:rPr lang="en-US"/>
              <a:t>Or write short poem</a:t>
            </a:r>
            <a:endParaRPr lang="en-US" baseline="0"/>
          </a:p>
          <a:p>
            <a:endParaRPr lang="en-US" baseline="0"/>
          </a:p>
          <a:p>
            <a:r>
              <a:rPr lang="en-US"/>
              <a:t>poetry</a:t>
            </a:r>
          </a:p>
        </p:txBody>
      </p:sp>
      <p:sp>
        <p:nvSpPr>
          <p:cNvPr id="4" name="Slide Number Placeholder 3"/>
          <p:cNvSpPr>
            <a:spLocks noGrp="1"/>
          </p:cNvSpPr>
          <p:nvPr>
            <p:ph type="sldNum" sz="quarter" idx="10"/>
          </p:nvPr>
        </p:nvSpPr>
        <p:spPr/>
        <p:txBody>
          <a:bodyPr/>
          <a:lstStyle/>
          <a:p>
            <a:fld id="{2673916B-D2F7-E340-96C7-8D932FD23B54}" type="slidenum">
              <a:rPr lang="en-US" smtClean="0"/>
              <a:pPr/>
              <a:t>6</a:t>
            </a:fld>
            <a:endParaRPr lang="en-US"/>
          </a:p>
        </p:txBody>
      </p:sp>
    </p:spTree>
    <p:extLst>
      <p:ext uri="{BB962C8B-B14F-4D97-AF65-F5344CB8AC3E}">
        <p14:creationId xmlns:p14="http://schemas.microsoft.com/office/powerpoint/2010/main" val="60736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4CF0C513-B835-491D-9997-65040DDFB22E}" type="slidenum">
              <a:rPr lang="en-US" sz="1200" b="0">
                <a:solidFill>
                  <a:schemeClr val="bg1"/>
                </a:solidFill>
              </a:rPr>
              <a:pPr eaLnBrk="1" hangingPunct="1"/>
              <a:t>43</a:t>
            </a:fld>
            <a:endParaRPr lang="en-US" sz="1200" b="0">
              <a:solidFill>
                <a:schemeClr val="bg1"/>
              </a:solidFill>
            </a:endParaRPr>
          </a:p>
        </p:txBody>
      </p:sp>
      <p:sp>
        <p:nvSpPr>
          <p:cNvPr id="116739" name="Rectangle 2"/>
          <p:cNvSpPr>
            <a:spLocks noGrp="1" noRot="1" noChangeAspect="1" noChangeArrowheads="1" noTextEdit="1"/>
          </p:cNvSpPr>
          <p:nvPr>
            <p:ph type="sldImg"/>
          </p:nvPr>
        </p:nvSpPr>
        <p:spPr>
          <a:xfrm>
            <a:off x="1114425" y="695325"/>
            <a:ext cx="4624388" cy="3468688"/>
          </a:xfrm>
          <a:ln/>
        </p:spPr>
      </p:sp>
      <p:sp>
        <p:nvSpPr>
          <p:cNvPr id="116740"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3733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457" eaLnBrk="0" hangingPunct="0">
              <a:defRPr sz="1100" b="1">
                <a:solidFill>
                  <a:srgbClr val="FFFF00"/>
                </a:solidFill>
                <a:latin typeface="Arial" charset="0"/>
              </a:defRPr>
            </a:lvl1pPr>
            <a:lvl2pPr marL="710419" indent="-273239" defTabSz="924457" eaLnBrk="0" hangingPunct="0">
              <a:defRPr sz="1100" b="1">
                <a:solidFill>
                  <a:srgbClr val="FFFF00"/>
                </a:solidFill>
                <a:latin typeface="Arial" charset="0"/>
              </a:defRPr>
            </a:lvl2pPr>
            <a:lvl3pPr marL="1092953" indent="-218591" defTabSz="924457" eaLnBrk="0" hangingPunct="0">
              <a:defRPr sz="1100" b="1">
                <a:solidFill>
                  <a:srgbClr val="FFFF00"/>
                </a:solidFill>
                <a:latin typeface="Arial" charset="0"/>
              </a:defRPr>
            </a:lvl3pPr>
            <a:lvl4pPr marL="1530135" indent="-218591" defTabSz="924457" eaLnBrk="0" hangingPunct="0">
              <a:defRPr sz="1100" b="1">
                <a:solidFill>
                  <a:srgbClr val="FFFF00"/>
                </a:solidFill>
                <a:latin typeface="Arial" charset="0"/>
              </a:defRPr>
            </a:lvl4pPr>
            <a:lvl5pPr marL="1967317" indent="-218591" defTabSz="924457" eaLnBrk="0" hangingPunct="0">
              <a:defRPr sz="1100" b="1">
                <a:solidFill>
                  <a:srgbClr val="FFFF00"/>
                </a:solidFill>
                <a:latin typeface="Arial" charset="0"/>
              </a:defRPr>
            </a:lvl5pPr>
            <a:lvl6pPr marL="2404498" indent="-218591" algn="ctr" defTabSz="924457" eaLnBrk="0" fontAlgn="base" hangingPunct="0">
              <a:spcBef>
                <a:spcPct val="50000"/>
              </a:spcBef>
              <a:spcAft>
                <a:spcPct val="0"/>
              </a:spcAft>
              <a:defRPr sz="1100" b="1">
                <a:solidFill>
                  <a:srgbClr val="FFFF00"/>
                </a:solidFill>
                <a:latin typeface="Arial" charset="0"/>
              </a:defRPr>
            </a:lvl6pPr>
            <a:lvl7pPr marL="2841680" indent="-218591" algn="ctr" defTabSz="924457" eaLnBrk="0" fontAlgn="base" hangingPunct="0">
              <a:spcBef>
                <a:spcPct val="50000"/>
              </a:spcBef>
              <a:spcAft>
                <a:spcPct val="0"/>
              </a:spcAft>
              <a:defRPr sz="1100" b="1">
                <a:solidFill>
                  <a:srgbClr val="FFFF00"/>
                </a:solidFill>
                <a:latin typeface="Arial" charset="0"/>
              </a:defRPr>
            </a:lvl7pPr>
            <a:lvl8pPr marL="3278860" indent="-218591" algn="ctr" defTabSz="924457" eaLnBrk="0" fontAlgn="base" hangingPunct="0">
              <a:spcBef>
                <a:spcPct val="50000"/>
              </a:spcBef>
              <a:spcAft>
                <a:spcPct val="0"/>
              </a:spcAft>
              <a:defRPr sz="1100" b="1">
                <a:solidFill>
                  <a:srgbClr val="FFFF00"/>
                </a:solidFill>
                <a:latin typeface="Arial" charset="0"/>
              </a:defRPr>
            </a:lvl8pPr>
            <a:lvl9pPr marL="3716042" indent="-218591" algn="ctr" defTabSz="924457" eaLnBrk="0" fontAlgn="base" hangingPunct="0">
              <a:spcBef>
                <a:spcPct val="50000"/>
              </a:spcBef>
              <a:spcAft>
                <a:spcPct val="0"/>
              </a:spcAft>
              <a:defRPr sz="1100" b="1">
                <a:solidFill>
                  <a:srgbClr val="FFFF00"/>
                </a:solidFill>
                <a:latin typeface="Arial" charset="0"/>
              </a:defRPr>
            </a:lvl9pPr>
          </a:lstStyle>
          <a:p>
            <a:pPr eaLnBrk="1" hangingPunct="1"/>
            <a:fld id="{16D8BD59-FEA6-49DF-9D4B-47C74FF17177}" type="slidenum">
              <a:rPr lang="en-US" sz="1200" b="0">
                <a:solidFill>
                  <a:schemeClr val="bg1"/>
                </a:solidFill>
              </a:rPr>
              <a:pPr eaLnBrk="1" hangingPunct="1"/>
              <a:t>46</a:t>
            </a:fld>
            <a:endParaRPr lang="en-US" sz="1200" b="0">
              <a:solidFill>
                <a:schemeClr val="bg1"/>
              </a:solidFill>
            </a:endParaRPr>
          </a:p>
        </p:txBody>
      </p:sp>
      <p:sp>
        <p:nvSpPr>
          <p:cNvPr id="117763" name="Rectangle 2"/>
          <p:cNvSpPr>
            <a:spLocks noGrp="1" noRot="1" noChangeAspect="1" noChangeArrowheads="1" noTextEdit="1"/>
          </p:cNvSpPr>
          <p:nvPr>
            <p:ph type="sldImg"/>
          </p:nvPr>
        </p:nvSpPr>
        <p:spPr>
          <a:xfrm>
            <a:off x="1114425" y="695325"/>
            <a:ext cx="4624388" cy="3468688"/>
          </a:xfrm>
          <a:ln/>
        </p:spPr>
      </p:sp>
      <p:sp>
        <p:nvSpPr>
          <p:cNvPr id="117764" name="Rectangle 3"/>
          <p:cNvSpPr>
            <a:spLocks noGrp="1" noChangeArrowheads="1"/>
          </p:cNvSpPr>
          <p:nvPr>
            <p:ph type="body" idx="1"/>
          </p:nvPr>
        </p:nvSpPr>
        <p:spPr>
          <a:xfrm>
            <a:off x="893083" y="4396117"/>
            <a:ext cx="5065779"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8932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3d reconstruction </a:t>
            </a:r>
            <a:r>
              <a:rPr lang="en-US" err="1"/>
              <a:t>vs</a:t>
            </a:r>
            <a:r>
              <a:rPr lang="en-US"/>
              <a:t> recognition</a:t>
            </a:r>
          </a:p>
          <a:p>
            <a:endParaRPr lang="en-US"/>
          </a:p>
          <a:p>
            <a:r>
              <a:rPr lang="en-US"/>
              <a:t>What</a:t>
            </a:r>
            <a:r>
              <a:rPr lang="en-US" baseline="0"/>
              <a:t> is most difficult task</a:t>
            </a:r>
          </a:p>
          <a:p>
            <a:endParaRPr lang="en-US" baseline="0"/>
          </a:p>
          <a:p>
            <a:r>
              <a:rPr lang="en-US" baseline="0"/>
              <a:t>A mastery best human sculpture</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7</a:t>
            </a:fld>
            <a:endParaRPr lang="en-US"/>
          </a:p>
        </p:txBody>
      </p:sp>
    </p:spTree>
    <p:extLst>
      <p:ext uri="{BB962C8B-B14F-4D97-AF65-F5344CB8AC3E}">
        <p14:creationId xmlns:p14="http://schemas.microsoft.com/office/powerpoint/2010/main" val="833819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9</a:t>
            </a:fld>
            <a:endParaRPr lang="en-US"/>
          </a:p>
        </p:txBody>
      </p:sp>
    </p:spTree>
    <p:extLst>
      <p:ext uri="{BB962C8B-B14F-4D97-AF65-F5344CB8AC3E}">
        <p14:creationId xmlns:p14="http://schemas.microsoft.com/office/powerpoint/2010/main" val="151257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Human vision</a:t>
            </a:r>
          </a:p>
          <a:p>
            <a:endParaRPr lang="en-US"/>
          </a:p>
          <a:p>
            <a:r>
              <a:rPr lang="en-US"/>
              <a:t>For the first time, recording individual</a:t>
            </a:r>
            <a:r>
              <a:rPr lang="en-US" baseline="0"/>
              <a:t> neurons, oriented bars</a:t>
            </a:r>
          </a:p>
          <a:p>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11</a:t>
            </a:fld>
            <a:endParaRPr lang="en-US"/>
          </a:p>
        </p:txBody>
      </p:sp>
    </p:spTree>
    <p:extLst>
      <p:ext uri="{BB962C8B-B14F-4D97-AF65-F5344CB8AC3E}">
        <p14:creationId xmlns:p14="http://schemas.microsoft.com/office/powerpoint/2010/main" val="13352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Task:</a:t>
            </a:r>
          </a:p>
          <a:p>
            <a:endParaRPr lang="en-US"/>
          </a:p>
          <a:p>
            <a:r>
              <a:rPr lang="en-US"/>
              <a:t>Can u</a:t>
            </a:r>
            <a:r>
              <a:rPr lang="en-US" baseline="0"/>
              <a:t> detect a person?</a:t>
            </a:r>
          </a:p>
          <a:p>
            <a:endParaRPr lang="en-US" baseline="0"/>
          </a:p>
          <a:p>
            <a:r>
              <a:rPr lang="en-US" baseline="0"/>
              <a:t>100 </a:t>
            </a:r>
            <a:r>
              <a:rPr lang="en-US" baseline="0" err="1"/>
              <a:t>ms</a:t>
            </a:r>
            <a:r>
              <a:rPr lang="en-US" baseline="0"/>
              <a:t> per frame,</a:t>
            </a:r>
          </a:p>
          <a:p>
            <a:r>
              <a:rPr lang="en-US" baseline="0"/>
              <a:t>Never seen the picture, do not know the person</a:t>
            </a:r>
          </a:p>
          <a:p>
            <a:endParaRPr lang="en-US" baseline="0"/>
          </a:p>
          <a:p>
            <a:r>
              <a:rPr lang="en-US" baseline="0"/>
              <a:t>Can do effortlessly</a:t>
            </a:r>
            <a:endParaRPr lang="en-US"/>
          </a:p>
        </p:txBody>
      </p:sp>
      <p:sp>
        <p:nvSpPr>
          <p:cNvPr id="4" name="Slide Number Placeholder 3"/>
          <p:cNvSpPr>
            <a:spLocks noGrp="1"/>
          </p:cNvSpPr>
          <p:nvPr>
            <p:ph type="sldNum" sz="quarter" idx="10"/>
          </p:nvPr>
        </p:nvSpPr>
        <p:spPr/>
        <p:txBody>
          <a:bodyPr/>
          <a:lstStyle/>
          <a:p>
            <a:fld id="{2673916B-D2F7-E340-96C7-8D932FD23B54}" type="slidenum">
              <a:rPr lang="en-US" smtClean="0"/>
              <a:pPr/>
              <a:t>12</a:t>
            </a:fld>
            <a:endParaRPr lang="en-US"/>
          </a:p>
        </p:txBody>
      </p:sp>
    </p:spTree>
    <p:extLst>
      <p:ext uri="{BB962C8B-B14F-4D97-AF65-F5344CB8AC3E}">
        <p14:creationId xmlns:p14="http://schemas.microsoft.com/office/powerpoint/2010/main" val="141310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eaLnBrk="1" hangingPunct="1"/>
            <a:fld id="{57D79C2B-603D-469C-B1A6-37DCDDC15777}" type="slidenum">
              <a:rPr lang="en-US" smtClean="0"/>
              <a:pPr eaLnBrk="1" hangingPunct="1"/>
              <a:t>13</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7575" y="4415790"/>
            <a:ext cx="5046663" cy="41833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15" tIns="46207" rIns="92415" bIns="46207"/>
          <a:lstStyle/>
          <a:p>
            <a:pPr eaLnBrk="1" hangingPunct="1"/>
            <a:r>
              <a:rPr lang="en-US"/>
              <a:t>27ms</a:t>
            </a:r>
            <a:r>
              <a:rPr lang="en-US" baseline="0"/>
              <a:t> flash</a:t>
            </a:r>
          </a:p>
          <a:p>
            <a:pPr eaLnBrk="1" hangingPunct="1"/>
            <a:r>
              <a:rPr lang="en-US" baseline="0"/>
              <a:t>Very complex pictures – multiple animals, city, textures, </a:t>
            </a:r>
            <a:r>
              <a:rPr lang="en-US" baseline="0" err="1"/>
              <a:t>etc</a:t>
            </a:r>
            <a:endParaRPr lang="en-US" baseline="0"/>
          </a:p>
          <a:p>
            <a:pPr eaLnBrk="1" hangingPunct="1"/>
            <a:endParaRPr lang="en-US" baseline="0"/>
          </a:p>
          <a:p>
            <a:pPr eaLnBrk="1" hangingPunct="1"/>
            <a:r>
              <a:rPr lang="en-US" baseline="0"/>
              <a:t>Unlike circles in simple background</a:t>
            </a:r>
          </a:p>
          <a:p>
            <a:pPr eaLnBrk="1" hangingPunct="1"/>
            <a:endParaRPr lang="en-US" baseline="0"/>
          </a:p>
          <a:p>
            <a:pPr eaLnBrk="1" hangingPunct="1"/>
            <a:r>
              <a:rPr lang="en-US" baseline="0"/>
              <a:t>Task:</a:t>
            </a:r>
            <a:endParaRPr lang="en-US"/>
          </a:p>
          <a:p>
            <a:pPr eaLnBrk="1" hangingPunct="1"/>
            <a:r>
              <a:rPr lang="en-US"/>
              <a:t>Animal </a:t>
            </a:r>
            <a:r>
              <a:rPr lang="en-US" err="1"/>
              <a:t>vs</a:t>
            </a:r>
            <a:r>
              <a:rPr lang="en-US"/>
              <a:t> non animal</a:t>
            </a:r>
          </a:p>
          <a:p>
            <a:pPr eaLnBrk="1" hangingPunct="1"/>
            <a:endParaRPr lang="en-US"/>
          </a:p>
          <a:p>
            <a:pPr eaLnBrk="1" hangingPunct="1"/>
            <a:r>
              <a:rPr lang="en-US"/>
              <a:t>Humans do 97%</a:t>
            </a:r>
          </a:p>
          <a:p>
            <a:pPr eaLnBrk="1" hangingPunct="1"/>
            <a:r>
              <a:rPr lang="en-US"/>
              <a:t>The most remarkable</a:t>
            </a:r>
            <a:r>
              <a:rPr lang="en-US" baseline="0"/>
              <a:t> is next slide</a:t>
            </a:r>
            <a:endParaRPr lang="en-US"/>
          </a:p>
          <a:p>
            <a:pPr eaLnBrk="1" hangingPunct="1"/>
            <a:endParaRPr lang="en-US"/>
          </a:p>
          <a:p>
            <a:pPr eaLnBrk="1" hangingPunct="1"/>
            <a:endParaRPr lang="en-US"/>
          </a:p>
        </p:txBody>
      </p:sp>
    </p:spTree>
    <p:extLst>
      <p:ext uri="{BB962C8B-B14F-4D97-AF65-F5344CB8AC3E}">
        <p14:creationId xmlns:p14="http://schemas.microsoft.com/office/powerpoint/2010/main" val="1575485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Measure brain</a:t>
            </a:r>
            <a:r>
              <a:rPr lang="en-US" baseline="0"/>
              <a:t> EEG (electric potential)</a:t>
            </a:r>
          </a:p>
          <a:p>
            <a:endParaRPr lang="en-US" baseline="0"/>
          </a:p>
          <a:p>
            <a:r>
              <a:rPr lang="en-US" baseline="0"/>
              <a:t>Y, voltage /activity</a:t>
            </a:r>
          </a:p>
          <a:p>
            <a:r>
              <a:rPr lang="en-US" baseline="0"/>
              <a:t>X, 0 is onset from picture</a:t>
            </a:r>
          </a:p>
          <a:p>
            <a:endParaRPr lang="en-US" baseline="0"/>
          </a:p>
          <a:p>
            <a:r>
              <a:rPr lang="en-US" baseline="0"/>
              <a:t>Average all the trials where there is an animal</a:t>
            </a:r>
          </a:p>
          <a:p>
            <a:r>
              <a:rPr lang="en-US"/>
              <a:t>Red is non animal</a:t>
            </a:r>
          </a:p>
          <a:p>
            <a:endParaRPr lang="en-US"/>
          </a:p>
          <a:p>
            <a:r>
              <a:rPr lang="en-US"/>
              <a:t>Blue is difference</a:t>
            </a:r>
          </a:p>
          <a:p>
            <a:endParaRPr lang="en-US"/>
          </a:p>
          <a:p>
            <a:r>
              <a:rPr lang="en-US"/>
              <a:t>150ms</a:t>
            </a:r>
          </a:p>
        </p:txBody>
      </p:sp>
      <p:sp>
        <p:nvSpPr>
          <p:cNvPr id="4" name="Slide Number Placeholder 3"/>
          <p:cNvSpPr>
            <a:spLocks noGrp="1"/>
          </p:cNvSpPr>
          <p:nvPr>
            <p:ph type="sldNum" sz="quarter" idx="10"/>
          </p:nvPr>
        </p:nvSpPr>
        <p:spPr/>
        <p:txBody>
          <a:bodyPr/>
          <a:lstStyle/>
          <a:p>
            <a:fld id="{2673916B-D2F7-E340-96C7-8D932FD23B54}" type="slidenum">
              <a:rPr lang="en-US" smtClean="0"/>
              <a:pPr/>
              <a:t>14</a:t>
            </a:fld>
            <a:endParaRPr lang="en-US"/>
          </a:p>
        </p:txBody>
      </p:sp>
    </p:spTree>
    <p:extLst>
      <p:ext uri="{BB962C8B-B14F-4D97-AF65-F5344CB8AC3E}">
        <p14:creationId xmlns:p14="http://schemas.microsoft.com/office/powerpoint/2010/main" val="254371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pic>
        <p:nvPicPr>
          <p:cNvPr id="8" name="Picture 7" descr="stanford_logo.gif"/>
          <p:cNvPicPr>
            <a:picLocks noChangeAspect="1"/>
          </p:cNvPicPr>
          <p:nvPr userDrawn="1"/>
        </p:nvPicPr>
        <p:blipFill>
          <a:blip r:embed="rId2">
            <a:lum bright="70000" contrast="-70000"/>
            <a:alphaModFix amt="50000"/>
          </a:blip>
          <a:stretch>
            <a:fillRect/>
          </a:stretch>
        </p:blipFill>
        <p:spPr>
          <a:xfrm>
            <a:off x="-1828800" y="-1352550"/>
            <a:ext cx="6502400" cy="5905500"/>
          </a:xfrm>
          <a:prstGeom prst="rect">
            <a:avLst/>
          </a:prstGeom>
          <a:effectLst/>
        </p:spPr>
      </p:pic>
      <p:sp>
        <p:nvSpPr>
          <p:cNvPr id="9" name="TextBox 8"/>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8" name="TextBox 7"/>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14600" y="6416675"/>
            <a:ext cx="1676400" cy="365125"/>
          </a:xfrm>
          <a:prstGeom prst="rect">
            <a:avLst/>
          </a:prstGeom>
        </p:spPr>
        <p:txBody>
          <a:bodyPr/>
          <a:lstStyle/>
          <a:p>
            <a:endParaRPr lang="en-US"/>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8" name="TextBox 7"/>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8"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10" name="TextBox 9"/>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10"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7" name="TextBox 6"/>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8" name="TextBox 7"/>
          <p:cNvSpPr txBox="1"/>
          <p:nvPr userDrawn="1"/>
        </p:nvSpPr>
        <p:spPr>
          <a:xfrm>
            <a:off x="457200" y="6443246"/>
            <a:ext cx="3091218" cy="584775"/>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Geneva"/>
              </a:rPr>
              <a:t>Stanford University</a:t>
            </a:r>
          </a:p>
          <a:p>
            <a:endParaRPr lang="en-US" sz="1600" dirty="0">
              <a:solidFill>
                <a:schemeClr val="bg1"/>
              </a:solidFill>
              <a:latin typeface="Genev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2514600" y="6416675"/>
            <a:ext cx="1676400" cy="365125"/>
          </a:xfrm>
          <a:prstGeom prst="rect">
            <a:avLst/>
          </a:prstGeom>
        </p:spPr>
        <p:txBody>
          <a:bodyPr/>
          <a:lstStyle/>
          <a:p>
            <a:endParaRPr lang="en-US"/>
          </a:p>
        </p:txBody>
      </p:sp>
      <p:sp>
        <p:nvSpPr>
          <p:cNvPr id="12"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13"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11" name="TextBox 10"/>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2514600" y="6416675"/>
            <a:ext cx="1676400" cy="365125"/>
          </a:xfrm>
          <a:prstGeom prst="rect">
            <a:avLst/>
          </a:prstGeom>
        </p:spPr>
        <p:txBody>
          <a:bodyPr/>
          <a:lstStyle/>
          <a:p>
            <a:endParaRPr lang="en-US"/>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7" name="TextBox 6"/>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514600" y="6416675"/>
            <a:ext cx="1676400" cy="365125"/>
          </a:xfrm>
          <a:prstGeom prst="rect">
            <a:avLst/>
          </a:prstGeom>
        </p:spPr>
        <p:txBody>
          <a:bodyPr/>
          <a:lstStyle/>
          <a:p>
            <a:endParaRPr lang="en-US"/>
          </a:p>
        </p:txBody>
      </p:sp>
      <p:sp>
        <p:nvSpPr>
          <p:cNvPr id="5"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6"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8" name="TextBox 7"/>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8"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9"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11" name="TextBox 10"/>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2514600" y="6416675"/>
            <a:ext cx="1676400" cy="365125"/>
          </a:xfrm>
          <a:prstGeom prst="rect">
            <a:avLst/>
          </a:prstGeom>
        </p:spPr>
        <p:txBody>
          <a:bodyPr/>
          <a:lstStyle/>
          <a:p>
            <a:endParaRPr lang="en-US"/>
          </a:p>
        </p:txBody>
      </p:sp>
      <p:sp>
        <p:nvSpPr>
          <p:cNvPr id="10" name="Date Placeholder 3"/>
          <p:cNvSpPr>
            <a:spLocks noGrp="1"/>
          </p:cNvSpPr>
          <p:nvPr>
            <p:ph type="dt" sz="half" idx="10"/>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
        <p:nvSpPr>
          <p:cNvPr id="11" name="Slide Number Placeholder 5"/>
          <p:cNvSpPr>
            <a:spLocks noGrp="1"/>
          </p:cNvSpPr>
          <p:nvPr>
            <p:ph type="sldNum" sz="quarter" idx="12"/>
          </p:nvPr>
        </p:nvSpPr>
        <p:spPr>
          <a:xfrm>
            <a:off x="6324600" y="6416675"/>
            <a:ext cx="1003498" cy="365125"/>
          </a:xfrm>
          <a:prstGeom prst="rect">
            <a:avLst/>
          </a:prstGeom>
        </p:spPr>
        <p:txBody>
          <a:bodyPr/>
          <a:lstStyle>
            <a:lvl1pPr>
              <a:defRPr>
                <a:solidFill>
                  <a:schemeClr val="bg1"/>
                </a:solidFill>
              </a:defRPr>
            </a:lvl1pPr>
          </a:lstStyle>
          <a:p>
            <a:fld id="{CF7DC490-98B8-074B-BB30-37775A2447EF}" type="slidenum">
              <a:rPr lang="en-US" smtClean="0"/>
              <a:pPr/>
              <a:t>‹#›</a:t>
            </a:fld>
            <a:endParaRPr lang="en-US"/>
          </a:p>
        </p:txBody>
      </p:sp>
      <p:sp>
        <p:nvSpPr>
          <p:cNvPr id="9" name="TextBox 8"/>
          <p:cNvSpPr txBox="1"/>
          <p:nvPr userDrawn="1"/>
        </p:nvSpPr>
        <p:spPr>
          <a:xfrm>
            <a:off x="457200" y="6443246"/>
            <a:ext cx="2190466" cy="338554"/>
          </a:xfrm>
          <a:prstGeom prst="rect">
            <a:avLst/>
          </a:prstGeom>
          <a:noFill/>
        </p:spPr>
        <p:txBody>
          <a:bodyPr wrap="square" rtlCol="0">
            <a:spAutoFit/>
          </a:bodyPr>
          <a:lstStyle/>
          <a:p>
            <a:r>
              <a:rPr lang="en-US" sz="1600" b="1" dirty="0" smtClean="0">
                <a:solidFill>
                  <a:schemeClr val="bg1"/>
                </a:solidFill>
                <a:latin typeface="Geneva"/>
              </a:rPr>
              <a:t>Stanford University</a:t>
            </a:r>
            <a:endParaRPr lang="en-US" sz="1600" b="1" dirty="0">
              <a:solidFill>
                <a:schemeClr val="bg1"/>
              </a:solidFill>
              <a:latin typeface="Geneva"/>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356350"/>
            <a:ext cx="9144000" cy="501649"/>
          </a:xfrm>
          <a:prstGeom prst="rect">
            <a:avLst/>
          </a:prstGeom>
          <a:solidFill>
            <a:srgbClr val="85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22222"/>
              </a:solidFill>
              <a:latin typeface="Geneva"/>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p:cNvSpPr txBox="1"/>
          <p:nvPr/>
        </p:nvSpPr>
        <p:spPr>
          <a:xfrm>
            <a:off x="5003800" y="6440269"/>
            <a:ext cx="2235200" cy="907941"/>
          </a:xfrm>
          <a:prstGeom prst="rect">
            <a:avLst/>
          </a:prstGeom>
          <a:noFill/>
        </p:spPr>
        <p:txBody>
          <a:bodyPr wrap="square" rtlCol="0">
            <a:spAutoFit/>
          </a:bodyPr>
          <a:lstStyle/>
          <a:p>
            <a:r>
              <a:rPr lang="en-US" sz="1700">
                <a:solidFill>
                  <a:schemeClr val="bg1"/>
                </a:solidFill>
                <a:latin typeface="Geneva"/>
              </a:rPr>
              <a:t>Lecture 1 -  </a:t>
            </a:r>
          </a:p>
          <a:p>
            <a:endParaRPr lang="en-US">
              <a:solidFill>
                <a:schemeClr val="bg1"/>
              </a:solidFill>
              <a:latin typeface="Geneva"/>
            </a:endParaRPr>
          </a:p>
          <a:p>
            <a:endParaRPr lang="en-US">
              <a:solidFill>
                <a:schemeClr val="bg1"/>
              </a:solidFill>
              <a:latin typeface="Geneva"/>
            </a:endParaRPr>
          </a:p>
        </p:txBody>
      </p:sp>
      <p:sp>
        <p:nvSpPr>
          <p:cNvPr id="6" name="Date Placeholder 3"/>
          <p:cNvSpPr>
            <a:spLocks noGrp="1"/>
          </p:cNvSpPr>
          <p:nvPr>
            <p:ph type="dt" sz="half" idx="2"/>
          </p:nvPr>
        </p:nvSpPr>
        <p:spPr>
          <a:xfrm>
            <a:off x="7328098" y="6416675"/>
            <a:ext cx="1587302" cy="365125"/>
          </a:xfrm>
          <a:prstGeom prst="rect">
            <a:avLst/>
          </a:prstGeom>
        </p:spPr>
        <p:txBody>
          <a:bodyPr/>
          <a:lstStyle>
            <a:lvl1pPr>
              <a:defRPr>
                <a:solidFill>
                  <a:schemeClr val="bg1"/>
                </a:solidFill>
              </a:defRPr>
            </a:lvl1pPr>
          </a:lstStyle>
          <a:p>
            <a:r>
              <a:rPr lang="en-US" smtClean="0"/>
              <a:t>26-Sep-17</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hyperlink" Target="http://images.google.com/imgres?imgurl=http://www.computergate.com/products/images/tb181/MDCLQP4.jpg&amp;imgrefurl=http://www.computergate.com/products/category.cfm?prodseq=F2&amp;h=340&amp;w=340&amp;sz=11&amp;tbnid=5a4dx2QsWasJ:&amp;tbnh=115&amp;tbnw=115&amp;hl=en&amp;start=1&amp;prev=/images?q=web+camera&amp;svnum=10&amp;hl=en&amp;lr=&amp;rls=GGLG,GGLG:2005-34,GGLG:en" TargetMode="External"/><Relationship Id="rId5" Type="http://schemas.openxmlformats.org/officeDocument/2006/relationships/image" Target="../media/image18.jpeg"/><Relationship Id="rId6" Type="http://schemas.openxmlformats.org/officeDocument/2006/relationships/hyperlink" Target="http://images.google.com/imgres?imgurl=http://www.turboread.com/images/brain.gif&amp;imgrefurl=http://www.turboread.com/poor_concentration.htm&amp;h=364&amp;w=434&amp;sz=7&amp;tbnid=DvCRVkU10kEJ:&amp;tbnh=103&amp;tbnw=123&amp;hl=en&amp;start=1&amp;prev=/images?q=brain+.gif&amp;svnum=10&amp;hl=en&amp;lr=&amp;rls=GGLG,GGLG:2005-34,GGLG:en&amp;sa=N" TargetMode="External"/><Relationship Id="rId7" Type="http://schemas.openxmlformats.org/officeDocument/2006/relationships/image" Target="../media/image19.jpe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hyperlink" Target="http://images.google.com/imgres?imgurl=http://www.ini.unizh.ch/~tobi/eye.gif&amp;imgrefurl=http://www.ini.unizh.ch/public-cgi-bin/announce_proj.cgi?page=details&amp;key=38&amp;h=300&amp;w=400&amp;sz=32&amp;tbnid=zsLCNmwY-qMJ:&amp;tbnh=90&amp;tbnw=120&amp;hl=en&amp;start=22&amp;prev=/images?q=eye+gif&amp;start=20&amp;svnum=10&amp;hl=en&amp;lr=&amp;rls=GGLG,GGLG:2005-34,GGLG:en&amp;sa=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5.gif"/></Relationships>
</file>

<file path=ppt/slides/_rels/slide13.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jpeg"/><Relationship Id="rId13" Type="http://schemas.openxmlformats.org/officeDocument/2006/relationships/image" Target="../media/image36.jpeg"/><Relationship Id="rId14" Type="http://schemas.openxmlformats.org/officeDocument/2006/relationships/image" Target="../media/image37.jpeg"/><Relationship Id="rId15" Type="http://schemas.openxmlformats.org/officeDocument/2006/relationships/image" Target="../media/image38.jpeg"/><Relationship Id="rId16" Type="http://schemas.openxmlformats.org/officeDocument/2006/relationships/image" Target="../media/image39.jpeg"/><Relationship Id="rId17" Type="http://schemas.openxmlformats.org/officeDocument/2006/relationships/image" Target="../media/image40.jpeg"/><Relationship Id="rId18"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3.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4.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2.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tiff"/><Relationship Id="rId13"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wmf"/><Relationship Id="rId10"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gif"/><Relationship Id="rId3"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hyperlink" Target="http://images.google.com/imgres?imgurl=http://www.computergate.com/products/images/tb181/MDCLQP4.jpg&amp;imgrefurl=http://www.computergate.com/products/category.cfm?prodseq=F2&amp;h=340&amp;w=340&amp;sz=11&amp;tbnid=5a4dx2QsWasJ:&amp;tbnh=115&amp;tbnw=115&amp;hl=en&amp;start=1&amp;prev=/images?q=web+camera&amp;svnum=10&amp;hl=en&amp;lr=&amp;rls=GGLG,GGLG:2005-34,GGLG:en" TargetMode="External"/><Relationship Id="rId5" Type="http://schemas.openxmlformats.org/officeDocument/2006/relationships/image" Target="../media/image18.jpeg"/><Relationship Id="rId6" Type="http://schemas.openxmlformats.org/officeDocument/2006/relationships/hyperlink" Target="http://images.google.com/imgres?imgurl=http://www.turboread.com/images/brain.gif&amp;imgrefurl=http://www.turboread.com/poor_concentration.htm&amp;h=364&amp;w=434&amp;sz=7&amp;tbnid=DvCRVkU10kEJ:&amp;tbnh=103&amp;tbnw=123&amp;hl=en&amp;start=1&amp;prev=/images?q=brain+.gif&amp;svnum=10&amp;hl=en&amp;lr=&amp;rls=GGLG,GGLG:2005-34,GGLG:en&amp;sa=N" TargetMode="External"/><Relationship Id="rId7" Type="http://schemas.openxmlformats.org/officeDocument/2006/relationships/image" Target="../media/image19.jpe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hyperlink" Target="http://images.google.com/imgres?imgurl=http://www.ini.unizh.ch/~tobi/eye.gif&amp;imgrefurl=http://www.ini.unizh.ch/public-cgi-bin/announce_proj.cgi?page=details&amp;key=38&amp;h=300&amp;w=400&amp;sz=32&amp;tbnid=zsLCNmwY-qMJ:&amp;tbnh=90&amp;tbnw=120&amp;hl=en&amp;start=22&amp;prev=/images?q=eye+gif&amp;start=20&amp;svnum=10&amp;hl=en&amp;lr=&amp;rls=GGLG,GGLG:2005-34,GGLG:en&amp;sa=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5.jpeg"/></Relationships>
</file>

<file path=ppt/slides/_rels/slide27.xml.rels><?xml version="1.0" encoding="UTF-8" standalone="yes"?>
<Relationships xmlns="http://schemas.openxmlformats.org/package/2006/relationships"><Relationship Id="rId20" Type="http://schemas.openxmlformats.org/officeDocument/2006/relationships/image" Target="../media/image73.jpeg"/><Relationship Id="rId21" Type="http://schemas.openxmlformats.org/officeDocument/2006/relationships/image" Target="../media/image74.jpeg"/><Relationship Id="rId22" Type="http://schemas.openxmlformats.org/officeDocument/2006/relationships/image" Target="../media/image75.jpeg"/><Relationship Id="rId23" Type="http://schemas.openxmlformats.org/officeDocument/2006/relationships/image" Target="../media/image76.jpeg"/><Relationship Id="rId24" Type="http://schemas.openxmlformats.org/officeDocument/2006/relationships/image" Target="../media/image77.jpeg"/><Relationship Id="rId25" Type="http://schemas.openxmlformats.org/officeDocument/2006/relationships/image" Target="../media/image78.jpeg"/><Relationship Id="rId26" Type="http://schemas.openxmlformats.org/officeDocument/2006/relationships/image" Target="../media/image79.jpeg"/><Relationship Id="rId27" Type="http://schemas.openxmlformats.org/officeDocument/2006/relationships/image" Target="../media/image80.jpeg"/><Relationship Id="rId28" Type="http://schemas.openxmlformats.org/officeDocument/2006/relationships/image" Target="../media/image81.jpeg"/><Relationship Id="rId29"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6.tiff"/><Relationship Id="rId4" Type="http://schemas.openxmlformats.org/officeDocument/2006/relationships/image" Target="../media/image57.jpeg"/><Relationship Id="rId5" Type="http://schemas.openxmlformats.org/officeDocument/2006/relationships/image" Target="../media/image58.jpeg"/><Relationship Id="rId30" Type="http://schemas.openxmlformats.org/officeDocument/2006/relationships/image" Target="../media/image83.jpeg"/><Relationship Id="rId31" Type="http://schemas.openxmlformats.org/officeDocument/2006/relationships/image" Target="../media/image84.jpeg"/><Relationship Id="rId32" Type="http://schemas.openxmlformats.org/officeDocument/2006/relationships/image" Target="../media/image85.jpeg"/><Relationship Id="rId9" Type="http://schemas.openxmlformats.org/officeDocument/2006/relationships/image" Target="../media/image62.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33" Type="http://schemas.openxmlformats.org/officeDocument/2006/relationships/image" Target="../media/image86.png"/><Relationship Id="rId34" Type="http://schemas.openxmlformats.org/officeDocument/2006/relationships/hyperlink" Target="http://www.picsearch.com/" TargetMode="External"/><Relationship Id="rId35" Type="http://schemas.openxmlformats.org/officeDocument/2006/relationships/image" Target="../media/image87.png"/><Relationship Id="rId10" Type="http://schemas.openxmlformats.org/officeDocument/2006/relationships/image" Target="../media/image63.jpeg"/><Relationship Id="rId11" Type="http://schemas.openxmlformats.org/officeDocument/2006/relationships/image" Target="../media/image64.jpeg"/><Relationship Id="rId12" Type="http://schemas.openxmlformats.org/officeDocument/2006/relationships/image" Target="../media/image65.jpeg"/><Relationship Id="rId13" Type="http://schemas.openxmlformats.org/officeDocument/2006/relationships/image" Target="../media/image66.jpeg"/><Relationship Id="rId14" Type="http://schemas.openxmlformats.org/officeDocument/2006/relationships/image" Target="../media/image67.jpeg"/><Relationship Id="rId15" Type="http://schemas.openxmlformats.org/officeDocument/2006/relationships/image" Target="../media/image68.jpeg"/><Relationship Id="rId16" Type="http://schemas.openxmlformats.org/officeDocument/2006/relationships/image" Target="../media/image69.jpeg"/><Relationship Id="rId17" Type="http://schemas.openxmlformats.org/officeDocument/2006/relationships/image" Target="../media/image70.jpeg"/><Relationship Id="rId18" Type="http://schemas.openxmlformats.org/officeDocument/2006/relationships/image" Target="../media/image71.jpeg"/><Relationship Id="rId19"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hyperlink" Target="http://www.bing.com/maps/explore/"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photosynth.net" TargetMode="External"/><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image" Target="../media/image95.wmf"/><Relationship Id="rId4" Type="http://schemas.openxmlformats.org/officeDocument/2006/relationships/image" Target="../media/image96.wmf"/><Relationship Id="rId5" Type="http://schemas.openxmlformats.org/officeDocument/2006/relationships/hyperlink" Target="http://www.sonystyle.com/webapp/wcs/stores/servlet/ProductDisplay?catalogId=10551&amp;storeId=10151&amp;productId=8198552921665200469&amp;langId=-1"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hyperlink" Target="http://www.apple.com/ilife/iphoto/"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6" Type="http://schemas.openxmlformats.org/officeDocument/2006/relationships/hyperlink" Target="http://www.cl.cam.ac.uk/~jgd1000/afghan.html" TargetMode="External"/><Relationship Id="rId7"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image" Target="../media/image105.gif"/><Relationship Id="rId4" Type="http://schemas.openxmlformats.org/officeDocument/2006/relationships/image" Target="../media/image106.png"/><Relationship Id="rId5" Type="http://schemas.openxmlformats.org/officeDocument/2006/relationships/hyperlink" Target="http://en.wikipedia.org/wiki/Automatic_number_plate_recognition" TargetMode="External"/><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image" Target="../media/image107.jpeg"/></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14.png"/><Relationship Id="rId5" Type="http://schemas.openxmlformats.org/officeDocument/2006/relationships/oleObject" Target="../embeddings/oleObject1.bin"/><Relationship Id="rId6" Type="http://schemas.openxmlformats.org/officeDocument/2006/relationships/image" Target="../media/image112.png"/><Relationship Id="rId7" Type="http://schemas.openxmlformats.org/officeDocument/2006/relationships/oleObject" Target="../embeddings/oleObject2.bin"/><Relationship Id="rId8" Type="http://schemas.openxmlformats.org/officeDocument/2006/relationships/image" Target="../media/image1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mobileye.com/" TargetMode="External"/><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hyperlink" Target="http://www.evolution.com/products/lanehawk/"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7.png"/><Relationship Id="rId1" Type="http://schemas.microsoft.com/office/2007/relationships/media" Target="../media/media1.mp4"/><Relationship Id="rId2" Type="http://schemas.openxmlformats.org/officeDocument/2006/relationships/video" Target="../media/media1.mp4"/></Relationships>
</file>

<file path=ppt/slides/_rels/slide43.xml.rels><?xml version="1.0" encoding="UTF-8" standalone="yes"?>
<Relationships xmlns="http://schemas.openxmlformats.org/package/2006/relationships"><Relationship Id="rId3" Type="http://schemas.openxmlformats.org/officeDocument/2006/relationships/image" Target="../media/image118.wmf"/><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tif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gif"/><Relationship Id="rId3" Type="http://schemas.openxmlformats.org/officeDocument/2006/relationships/image" Target="../media/image123.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gif"/><Relationship Id="rId3" Type="http://schemas.openxmlformats.org/officeDocument/2006/relationships/image" Target="../media/image125.gif"/></Relationships>
</file>

<file path=ppt/slides/_rels/slide46.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hyperlink" Target="http://www.ri.cmu.edu/pubs/pub_5719.html" TargetMode="External"/><Relationship Id="rId5" Type="http://schemas.openxmlformats.org/officeDocument/2006/relationships/hyperlink" Target="http://marsrovers.jpl.nasa.gov/gallery/images.html"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hyperlink" Target="http://images.google.com/imgres?imgurl=http://www.computergate.com/products/images/tb181/MDCLQP4.jpg&amp;imgrefurl=http://www.computergate.com/products/category.cfm?prodseq=F2&amp;h=340&amp;w=340&amp;sz=11&amp;tbnid=5a4dx2QsWasJ:&amp;tbnh=115&amp;tbnw=115&amp;hl=en&amp;start=1&amp;prev=/images?q=web+camera&amp;svnum=10&amp;hl=en&amp;lr=&amp;rls=GGLG,GGLG:2005-34,GGLG:en" TargetMode="External"/><Relationship Id="rId5" Type="http://schemas.openxmlformats.org/officeDocument/2006/relationships/image" Target="../media/image18.jpeg"/><Relationship Id="rId6" Type="http://schemas.openxmlformats.org/officeDocument/2006/relationships/hyperlink" Target="http://images.google.com/imgres?imgurl=http://www.turboread.com/images/brain.gif&amp;imgrefurl=http://www.turboread.com/poor_concentration.htm&amp;h=364&amp;w=434&amp;sz=7&amp;tbnid=DvCRVkU10kEJ:&amp;tbnh=103&amp;tbnw=123&amp;hl=en&amp;start=1&amp;prev=/images?q=brain+.gif&amp;svnum=10&amp;hl=en&amp;lr=&amp;rls=GGLG,GGLG:2005-34,GGLG:en&amp;sa=N" TargetMode="External"/><Relationship Id="rId7" Type="http://schemas.openxmlformats.org/officeDocument/2006/relationships/image" Target="../media/image19.jpe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hyperlink" Target="http://images.google.com/imgres?imgurl=http://www.ini.unizh.ch/~tobi/eye.gif&amp;imgrefurl=http://www.ini.unizh.ch/public-cgi-bin/announce_proj.cgi?page=details&amp;key=38&amp;h=300&amp;w=400&amp;sz=32&amp;tbnid=zsLCNmwY-qMJ:&amp;tbnh=90&amp;tbnw=120&amp;hl=en&amp;start=22&amp;prev=/images?q=eye+gif&amp;start=20&amp;svnum=10&amp;hl=en&amp;lr=&amp;rls=GGLG,GGLG:2005-34,GGLG:en&amp;sa=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772400" cy="1470025"/>
          </a:xfrm>
        </p:spPr>
        <p:txBody>
          <a:bodyPr>
            <a:normAutofit/>
          </a:bodyPr>
          <a:lstStyle/>
          <a:p>
            <a:r>
              <a:rPr lang="en-US" smtClean="0"/>
              <a:t>Lecture: </a:t>
            </a:r>
            <a:r>
              <a:rPr lang="en-US" dirty="0"/>
              <a:t/>
            </a:r>
            <a:br>
              <a:rPr lang="en-US" dirty="0"/>
            </a:br>
            <a:r>
              <a:rPr lang="en-US" dirty="0"/>
              <a:t>Introduction </a:t>
            </a:r>
            <a:r>
              <a:rPr lang="en-US"/>
              <a:t>to </a:t>
            </a:r>
            <a:r>
              <a:rPr lang="en-US" smtClean="0"/>
              <a:t>Computer Vision</a:t>
            </a:r>
            <a:endParaRPr lang="en-US" dirty="0"/>
          </a:p>
        </p:txBody>
      </p:sp>
      <p:sp>
        <p:nvSpPr>
          <p:cNvPr id="3" name="Subtitle 2"/>
          <p:cNvSpPr>
            <a:spLocks noGrp="1"/>
          </p:cNvSpPr>
          <p:nvPr>
            <p:ph type="subTitle" idx="1"/>
            <p:extLst>
              <p:ext uri="{D42A27DB-BD31-4B8C-83A1-F6EECF244321}">
                <p14:modId xmlns:p14="http://schemas.microsoft.com/office/powerpoint/2010/main" val="2131245777"/>
              </p:ext>
            </p:extLst>
          </p:nvPr>
        </p:nvSpPr>
        <p:spPr>
          <a:xfrm>
            <a:off x="1218062" y="3899847"/>
            <a:ext cx="6707875" cy="1752600"/>
          </a:xfrm>
        </p:spPr>
        <p:txBody>
          <a:bodyPr vert="horz" lIns="91440" tIns="45720" rIns="91440" bIns="45720" rtlCol="0" anchor="t">
            <a:normAutofit/>
          </a:bodyPr>
          <a:lstStyle/>
          <a:p>
            <a:r>
              <a:rPr lang="en-US" dirty="0" smtClean="0"/>
              <a:t>Juan </a:t>
            </a:r>
            <a:r>
              <a:rPr lang="en-US" dirty="0"/>
              <a:t>Carlos </a:t>
            </a:r>
            <a:r>
              <a:rPr lang="en-US" dirty="0" err="1" smtClean="0"/>
              <a:t>Niebles</a:t>
            </a:r>
            <a:r>
              <a:rPr lang="en-US" dirty="0" smtClean="0"/>
              <a:t> and Ranjay Krishna</a:t>
            </a:r>
            <a:endParaRPr lang="en-US" dirty="0"/>
          </a:p>
          <a:p>
            <a:r>
              <a:rPr lang="en-US" dirty="0"/>
              <a:t>Stanford Vision and Learning Lab</a:t>
            </a:r>
          </a:p>
        </p:txBody>
      </p:sp>
      <p:sp>
        <p:nvSpPr>
          <p:cNvPr id="4" name="Date Placeholder 3"/>
          <p:cNvSpPr>
            <a:spLocks noGrp="1"/>
          </p:cNvSpPr>
          <p:nvPr>
            <p:ph type="dt" sz="half" idx="10"/>
          </p:nvPr>
        </p:nvSpPr>
        <p:spPr/>
        <p:txBody>
          <a:bodyPr/>
          <a:lstStyle/>
          <a:p>
            <a:r>
              <a:rPr lang="en-US" smtClean="0"/>
              <a:t>26-Sep-17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Line 2"/>
          <p:cNvSpPr>
            <a:spLocks noChangeShapeType="1"/>
          </p:cNvSpPr>
          <p:nvPr/>
        </p:nvSpPr>
        <p:spPr bwMode="auto">
          <a:xfrm flipV="1">
            <a:off x="1600200" y="3095625"/>
            <a:ext cx="990600" cy="7620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03" name="Line 3"/>
          <p:cNvSpPr>
            <a:spLocks noChangeShapeType="1"/>
          </p:cNvSpPr>
          <p:nvPr/>
        </p:nvSpPr>
        <p:spPr bwMode="auto">
          <a:xfrm>
            <a:off x="1600200" y="3857625"/>
            <a:ext cx="990600" cy="6858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104452" name="Text Box 4"/>
          <p:cNvSpPr txBox="1">
            <a:spLocks noChangeArrowheads="1"/>
          </p:cNvSpPr>
          <p:nvPr/>
        </p:nvSpPr>
        <p:spPr bwMode="auto">
          <a:xfrm>
            <a:off x="76200" y="2286000"/>
            <a:ext cx="1905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Image (or video)</a:t>
            </a:r>
          </a:p>
        </p:txBody>
      </p:sp>
      <p:sp>
        <p:nvSpPr>
          <p:cNvPr id="204805" name="Text Box 5"/>
          <p:cNvSpPr txBox="1">
            <a:spLocks noChangeArrowheads="1"/>
          </p:cNvSpPr>
          <p:nvPr/>
        </p:nvSpPr>
        <p:spPr bwMode="auto">
          <a:xfrm>
            <a:off x="2438400" y="2209800"/>
            <a:ext cx="1905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Sensing device</a:t>
            </a:r>
          </a:p>
        </p:txBody>
      </p:sp>
      <p:pic>
        <p:nvPicPr>
          <p:cNvPr id="204806" name="Picture 6" descr="ey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90800"/>
            <a:ext cx="11430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07" name="Picture 7" descr="MDCLQP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8100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8" name="Text Box 8"/>
          <p:cNvSpPr txBox="1">
            <a:spLocks noChangeArrowheads="1"/>
          </p:cNvSpPr>
          <p:nvPr/>
        </p:nvSpPr>
        <p:spPr bwMode="auto">
          <a:xfrm>
            <a:off x="4724400" y="2209800"/>
            <a:ext cx="2133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Interpreting device</a:t>
            </a:r>
          </a:p>
        </p:txBody>
      </p:sp>
      <p:pic>
        <p:nvPicPr>
          <p:cNvPr id="204809" name="Picture 9" descr="brai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2590800"/>
            <a:ext cx="1171575"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10" name="Picture 10" descr="oicomputer"/>
          <p:cNvPicPr>
            <a:picLocks noChangeAspect="1" noChangeArrowheads="1"/>
          </p:cNvPicPr>
          <p:nvPr/>
        </p:nvPicPr>
        <p:blipFill>
          <a:blip r:embed="rId8">
            <a:extLst>
              <a:ext uri="{28A0092B-C50C-407E-A947-70E740481C1C}">
                <a14:useLocalDpi xmlns:a14="http://schemas.microsoft.com/office/drawing/2010/main" val="0"/>
              </a:ext>
            </a:extLst>
          </a:blip>
          <a:srcRect l="17857" r="14285" b="4762"/>
          <a:stretch>
            <a:fillRect/>
          </a:stretch>
        </p:blipFill>
        <p:spPr bwMode="auto">
          <a:xfrm>
            <a:off x="5105400" y="3933825"/>
            <a:ext cx="10128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11" name="Line 11"/>
          <p:cNvSpPr>
            <a:spLocks noChangeShapeType="1"/>
          </p:cNvSpPr>
          <p:nvPr/>
        </p:nvSpPr>
        <p:spPr bwMode="auto">
          <a:xfrm>
            <a:off x="4191000" y="3124200"/>
            <a:ext cx="685800" cy="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2" name="Line 12"/>
          <p:cNvSpPr>
            <a:spLocks noChangeShapeType="1"/>
          </p:cNvSpPr>
          <p:nvPr/>
        </p:nvSpPr>
        <p:spPr bwMode="auto">
          <a:xfrm>
            <a:off x="4191000" y="4467225"/>
            <a:ext cx="685800" cy="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3" name="Line 13"/>
          <p:cNvSpPr>
            <a:spLocks noChangeShapeType="1"/>
          </p:cNvSpPr>
          <p:nvPr/>
        </p:nvSpPr>
        <p:spPr bwMode="auto">
          <a:xfrm>
            <a:off x="6477000" y="3324225"/>
            <a:ext cx="685800" cy="4572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4" name="Line 14"/>
          <p:cNvSpPr>
            <a:spLocks noChangeShapeType="1"/>
          </p:cNvSpPr>
          <p:nvPr/>
        </p:nvSpPr>
        <p:spPr bwMode="auto">
          <a:xfrm flipV="1">
            <a:off x="6477000" y="3857625"/>
            <a:ext cx="685800" cy="6096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5" name="Text Box 15"/>
          <p:cNvSpPr txBox="1">
            <a:spLocks noChangeArrowheads="1"/>
          </p:cNvSpPr>
          <p:nvPr/>
        </p:nvSpPr>
        <p:spPr bwMode="auto">
          <a:xfrm>
            <a:off x="6858000" y="2209800"/>
            <a:ext cx="2133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t>Interpretations</a:t>
            </a:r>
          </a:p>
        </p:txBody>
      </p:sp>
      <p:sp>
        <p:nvSpPr>
          <p:cNvPr id="204816" name="Text Box 16"/>
          <p:cNvSpPr txBox="1">
            <a:spLocks noChangeArrowheads="1"/>
          </p:cNvSpPr>
          <p:nvPr/>
        </p:nvSpPr>
        <p:spPr bwMode="auto">
          <a:xfrm>
            <a:off x="7239000" y="3152775"/>
            <a:ext cx="1828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garden, spring,</a:t>
            </a:r>
          </a:p>
          <a:p>
            <a:pPr eaLnBrk="1" hangingPunct="1"/>
            <a:r>
              <a:rPr lang="en-US"/>
              <a:t>bridge, water,</a:t>
            </a:r>
          </a:p>
          <a:p>
            <a:pPr eaLnBrk="1" hangingPunct="1"/>
            <a:r>
              <a:rPr lang="en-US"/>
              <a:t>trees, flower,</a:t>
            </a:r>
          </a:p>
          <a:p>
            <a:pPr eaLnBrk="1" hangingPunct="1"/>
            <a:r>
              <a:rPr lang="en-US"/>
              <a:t>green, etc.</a:t>
            </a:r>
          </a:p>
        </p:txBody>
      </p:sp>
      <p:pic>
        <p:nvPicPr>
          <p:cNvPr id="104465"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833688"/>
            <a:ext cx="1624013"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6" name="Rectangle 18"/>
          <p:cNvSpPr>
            <a:spLocks noChangeArrowheads="1"/>
          </p:cNvSpPr>
          <p:nvPr/>
        </p:nvSpPr>
        <p:spPr bwMode="auto">
          <a:xfrm>
            <a:off x="457200" y="1524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b="1">
                <a:solidFill>
                  <a:schemeClr val="tx2"/>
                </a:solidFill>
                <a:latin typeface="Verdana" pitchFamily="34" charset="0"/>
              </a:rPr>
              <a:t>What is (computer) vision?</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10</a:t>
            </a:fld>
            <a:endParaRPr lang="en-US"/>
          </a:p>
        </p:txBody>
      </p:sp>
      <p:sp>
        <p:nvSpPr>
          <p:cNvPr id="4" name="Rectangle 3"/>
          <p:cNvSpPr/>
          <p:nvPr/>
        </p:nvSpPr>
        <p:spPr>
          <a:xfrm>
            <a:off x="1776413" y="3810000"/>
            <a:ext cx="5386387" cy="1447800"/>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048000" y="368670"/>
            <a:ext cx="3276600" cy="710459"/>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899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24000"/>
            <a:ext cx="34353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7" name="Rectangle 6"/>
          <p:cNvSpPr>
            <a:spLocks noGrp="1" noChangeArrowheads="1"/>
          </p:cNvSpPr>
          <p:nvPr>
            <p:ph type="title"/>
          </p:nvPr>
        </p:nvSpPr>
        <p:spPr/>
        <p:txBody>
          <a:bodyPr/>
          <a:lstStyle/>
          <a:p>
            <a:pPr eaLnBrk="1" hangingPunct="1"/>
            <a:r>
              <a:rPr lang="en-US"/>
              <a:t>1981: Nobel Prize in medicine</a:t>
            </a:r>
          </a:p>
        </p:txBody>
      </p:sp>
      <p:sp>
        <p:nvSpPr>
          <p:cNvPr id="108548" name="Text Box 7"/>
          <p:cNvSpPr txBox="1">
            <a:spLocks noChangeArrowheads="1"/>
          </p:cNvSpPr>
          <p:nvPr/>
        </p:nvSpPr>
        <p:spPr bwMode="auto">
          <a:xfrm>
            <a:off x="5029200" y="5715000"/>
            <a:ext cx="17462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Hubel &amp; Wiesel</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11</a:t>
            </a:fld>
            <a:endParaRPr lang="en-US"/>
          </a:p>
        </p:txBody>
      </p:sp>
    </p:spTree>
    <p:extLst>
      <p:ext uri="{BB962C8B-B14F-4D97-AF65-F5344CB8AC3E}">
        <p14:creationId xmlns:p14="http://schemas.microsoft.com/office/powerpoint/2010/main" val="16356636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5562600" y="5029200"/>
            <a:ext cx="34877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Potter, </a:t>
            </a:r>
            <a:r>
              <a:rPr lang="en-US" err="1"/>
              <a:t>Biederman</a:t>
            </a:r>
            <a:r>
              <a:rPr lang="en-US"/>
              <a:t>, etc. 1970s</a:t>
            </a:r>
          </a:p>
        </p:txBody>
      </p:sp>
      <p:pic>
        <p:nvPicPr>
          <p:cNvPr id="109571" name="Picture 3" descr="rsv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8768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6"/>
          <p:cNvSpPr txBox="1">
            <a:spLocks noChangeArrowheads="1"/>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Human vision is superbly efficient</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12</a:t>
            </a:fld>
            <a:endParaRPr lang="en-US"/>
          </a:p>
        </p:txBody>
      </p:sp>
    </p:spTree>
    <p:extLst>
      <p:ext uri="{BB962C8B-B14F-4D97-AF65-F5344CB8AC3E}">
        <p14:creationId xmlns:p14="http://schemas.microsoft.com/office/powerpoint/2010/main" val="17588354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173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192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5" name="Picture 3" descr="106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810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6" name="Picture 4" descr="1070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810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7" name="Picture 5" descr="1080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6002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8" name="Picture 6" descr="1100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7620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9" name="Picture 7" descr="1390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9050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0" name="Picture 8" descr="1630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1524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1" name="Picture 9" descr="5209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2954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2" name="Picture 10" descr="1170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0" y="46482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3" name="Picture 11" descr="11808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48006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4" name="Picture 12" descr="11906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32004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5" name="Picture 13" descr="1710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38862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6" name="Picture 14" descr="19405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2200" y="38100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7" name="Picture 15" descr="2500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8000" y="34290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8" name="Picture 16" descr="9207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8200" y="4572000"/>
            <a:ext cx="1828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9" name="Picture 17" descr="15809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4800" y="3505200"/>
            <a:ext cx="175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10" name="Text Box 18"/>
          <p:cNvSpPr txBox="1">
            <a:spLocks noChangeArrowheads="1"/>
          </p:cNvSpPr>
          <p:nvPr/>
        </p:nvSpPr>
        <p:spPr bwMode="auto">
          <a:xfrm>
            <a:off x="6119813" y="5982887"/>
            <a:ext cx="302418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t>Thorpe, et al. </a:t>
            </a:r>
            <a:r>
              <a:rPr lang="en-GB" i="1"/>
              <a:t> Nature, </a:t>
            </a:r>
            <a:r>
              <a:rPr lang="en-GB"/>
              <a:t>1996</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13</a:t>
            </a:fld>
            <a:endParaRPr lang="en-US"/>
          </a:p>
        </p:txBody>
      </p:sp>
    </p:spTree>
    <p:extLst>
      <p:ext uri="{BB962C8B-B14F-4D97-AF65-F5344CB8AC3E}">
        <p14:creationId xmlns:p14="http://schemas.microsoft.com/office/powerpoint/2010/main" val="231786409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Thorpe9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6725" y="539750"/>
            <a:ext cx="7921625" cy="4833938"/>
          </a:xfrm>
          <a:noFill/>
        </p:spPr>
      </p:pic>
      <p:sp>
        <p:nvSpPr>
          <p:cNvPr id="111619" name="Text Box 3"/>
          <p:cNvSpPr txBox="1">
            <a:spLocks noChangeArrowheads="1"/>
          </p:cNvSpPr>
          <p:nvPr/>
        </p:nvSpPr>
        <p:spPr bwMode="auto">
          <a:xfrm>
            <a:off x="6119813" y="5957888"/>
            <a:ext cx="302418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t>Thorpe, et al. </a:t>
            </a:r>
            <a:r>
              <a:rPr lang="en-GB" i="1"/>
              <a:t> Nature, </a:t>
            </a:r>
            <a:r>
              <a:rPr lang="en-GB"/>
              <a:t>1996</a:t>
            </a:r>
          </a:p>
        </p:txBody>
      </p:sp>
      <p:grpSp>
        <p:nvGrpSpPr>
          <p:cNvPr id="2" name="Group 4"/>
          <p:cNvGrpSpPr>
            <a:grpSpLocks/>
          </p:cNvGrpSpPr>
          <p:nvPr/>
        </p:nvGrpSpPr>
        <p:grpSpPr bwMode="auto">
          <a:xfrm>
            <a:off x="3348038" y="0"/>
            <a:ext cx="2520950" cy="6324600"/>
            <a:chOff x="2109" y="0"/>
            <a:chExt cx="1588" cy="3984"/>
          </a:xfrm>
        </p:grpSpPr>
        <p:sp>
          <p:nvSpPr>
            <p:cNvPr id="111621" name="Rectangle 5"/>
            <p:cNvSpPr>
              <a:spLocks noChangeArrowheads="1"/>
            </p:cNvSpPr>
            <p:nvPr/>
          </p:nvSpPr>
          <p:spPr bwMode="auto">
            <a:xfrm>
              <a:off x="2653" y="0"/>
              <a:ext cx="272" cy="3984"/>
            </a:xfrm>
            <a:prstGeom prst="rect">
              <a:avLst/>
            </a:prstGeom>
            <a:solidFill>
              <a:srgbClr val="FF6600">
                <a:alpha val="3215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214" name="Text Box 6"/>
            <p:cNvSpPr txBox="1">
              <a:spLocks noChangeArrowheads="1"/>
            </p:cNvSpPr>
            <p:nvPr/>
          </p:nvSpPr>
          <p:spPr bwMode="auto">
            <a:xfrm>
              <a:off x="2109" y="3072"/>
              <a:ext cx="1588" cy="442"/>
            </a:xfrm>
            <a:prstGeom prst="rect">
              <a:avLst/>
            </a:prstGeom>
            <a:noFill/>
            <a:ln w="9525">
              <a:noFill/>
              <a:miter lim="800000"/>
              <a:headEnd/>
              <a:tailEnd/>
            </a:ln>
            <a:effectLst/>
          </p:spPr>
          <p:txBody>
            <a:bodyPr>
              <a:spAutoFit/>
            </a:bodyPr>
            <a:lstStyle/>
            <a:p>
              <a:pPr>
                <a:spcBef>
                  <a:spcPct val="50000"/>
                </a:spcBef>
                <a:defRPr/>
              </a:pPr>
              <a:r>
                <a:rPr lang="en-US" sz="4000" b="1">
                  <a:solidFill>
                    <a:srgbClr val="0033CC"/>
                  </a:solidFill>
                  <a:effectLst>
                    <a:outerShdw blurRad="38100" dist="38100" dir="2700000" algn="tl">
                      <a:srgbClr val="C0C0C0"/>
                    </a:outerShdw>
                  </a:effectLst>
                </a:rPr>
                <a:t>150 </a:t>
              </a:r>
              <a:r>
                <a:rPr lang="en-US" sz="4000" b="1" err="1">
                  <a:solidFill>
                    <a:srgbClr val="0033CC"/>
                  </a:solidFill>
                  <a:effectLst>
                    <a:outerShdw blurRad="38100" dist="38100" dir="2700000" algn="tl">
                      <a:srgbClr val="C0C0C0"/>
                    </a:outerShdw>
                  </a:effectLst>
                </a:rPr>
                <a:t>ms</a:t>
              </a:r>
              <a:r>
                <a:rPr lang="en-US" sz="4000" b="1">
                  <a:solidFill>
                    <a:srgbClr val="0033CC"/>
                  </a:solidFill>
                  <a:effectLst>
                    <a:outerShdw blurRad="38100" dist="38100" dir="2700000" algn="tl">
                      <a:srgbClr val="C0C0C0"/>
                    </a:outerShdw>
                  </a:effectLst>
                </a:rPr>
                <a:t> !!</a:t>
              </a:r>
            </a:p>
          </p:txBody>
        </p:sp>
      </p:grpSp>
      <p:sp>
        <p:nvSpPr>
          <p:cNvPr id="3" name="Date Placeholder 2"/>
          <p:cNvSpPr>
            <a:spLocks noGrp="1"/>
          </p:cNvSpPr>
          <p:nvPr>
            <p:ph type="dt" sz="half" idx="10"/>
          </p:nvPr>
        </p:nvSpPr>
        <p:spPr/>
        <p:txBody>
          <a:bodyPr/>
          <a:lstStyle/>
          <a:p>
            <a:r>
              <a:rPr lang="en-US" smtClean="0"/>
              <a:t>26-Sep-17</a:t>
            </a:r>
            <a:endParaRPr lang="en-US"/>
          </a:p>
        </p:txBody>
      </p:sp>
      <p:sp>
        <p:nvSpPr>
          <p:cNvPr id="4" name="Slide Number Placeholder 3"/>
          <p:cNvSpPr>
            <a:spLocks noGrp="1"/>
          </p:cNvSpPr>
          <p:nvPr>
            <p:ph type="sldNum" sz="quarter" idx="12"/>
          </p:nvPr>
        </p:nvSpPr>
        <p:spPr/>
        <p:txBody>
          <a:bodyPr/>
          <a:lstStyle/>
          <a:p>
            <a:fld id="{CF7DC490-98B8-074B-BB30-37775A2447EF}" type="slidenum">
              <a:rPr lang="en-US" smtClean="0"/>
              <a:pPr/>
              <a:t>14</a:t>
            </a:fld>
            <a:endParaRPr lang="en-US"/>
          </a:p>
        </p:txBody>
      </p:sp>
    </p:spTree>
    <p:extLst>
      <p:ext uri="{BB962C8B-B14F-4D97-AF65-F5344CB8AC3E}">
        <p14:creationId xmlns:p14="http://schemas.microsoft.com/office/powerpoint/2010/main" val="2920944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a:xfrm>
            <a:off x="457200" y="152400"/>
            <a:ext cx="8229600" cy="1143000"/>
          </a:xfrm>
        </p:spPr>
        <p:txBody>
          <a:bodyPr/>
          <a:lstStyle/>
          <a:p>
            <a:pPr eaLnBrk="1" hangingPunct="1"/>
            <a:r>
              <a:rPr lang="en-US"/>
              <a:t>Change blindness</a:t>
            </a:r>
          </a:p>
        </p:txBody>
      </p:sp>
      <p:pic>
        <p:nvPicPr>
          <p:cNvPr id="112643" name="Picture 2" descr="canalbridge"/>
          <p:cNvPicPr>
            <a:picLocks noGrp="1" noChangeAspect="1" noChangeArrowheads="1" noCrop="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286000" y="1447800"/>
            <a:ext cx="5257800" cy="3941763"/>
          </a:xfrm>
          <a:noFill/>
        </p:spPr>
      </p:pic>
      <p:sp>
        <p:nvSpPr>
          <p:cNvPr id="112644" name="Text Box 3"/>
          <p:cNvSpPr txBox="1">
            <a:spLocks noChangeArrowheads="1"/>
          </p:cNvSpPr>
          <p:nvPr/>
        </p:nvSpPr>
        <p:spPr bwMode="auto">
          <a:xfrm>
            <a:off x="5791200" y="5943600"/>
            <a:ext cx="3276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err="1"/>
              <a:t>Rensink</a:t>
            </a:r>
            <a:r>
              <a:rPr lang="en-US"/>
              <a:t>, </a:t>
            </a:r>
            <a:r>
              <a:rPr lang="en-US" err="1"/>
              <a:t>O’regan</a:t>
            </a:r>
            <a:r>
              <a:rPr lang="en-US"/>
              <a:t>, Simon, etc. </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15</a:t>
            </a:fld>
            <a:endParaRPr lang="en-US"/>
          </a:p>
        </p:txBody>
      </p:sp>
    </p:spTree>
    <p:extLst>
      <p:ext uri="{BB962C8B-B14F-4D97-AF65-F5344CB8AC3E}">
        <p14:creationId xmlns:p14="http://schemas.microsoft.com/office/powerpoint/2010/main" val="31318012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5791200" y="5943600"/>
            <a:ext cx="3276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err="1"/>
              <a:t>Rensink</a:t>
            </a:r>
            <a:r>
              <a:rPr lang="en-US"/>
              <a:t>, </a:t>
            </a:r>
            <a:r>
              <a:rPr lang="en-US" err="1"/>
              <a:t>O’regan</a:t>
            </a:r>
            <a:r>
              <a:rPr lang="en-US"/>
              <a:t>, Simon, etc. </a:t>
            </a:r>
          </a:p>
        </p:txBody>
      </p:sp>
      <p:pic>
        <p:nvPicPr>
          <p:cNvPr id="113667" name="Picture 3" descr="blind2_90_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406525"/>
            <a:ext cx="5486400" cy="392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txBox="1">
            <a:spLocks/>
          </p:cNvSpPr>
          <p:nvPr/>
        </p:nvSpPr>
        <p:spPr>
          <a:xfrm>
            <a:off x="457200" y="152400"/>
            <a:ext cx="8229600" cy="1143000"/>
          </a:xfrm>
          <a:prstGeom prst="rect">
            <a:avLst/>
          </a:prstGeom>
        </p:spPr>
        <p:txBody>
          <a:bodyPr/>
          <a:lstStyle/>
          <a:p>
            <a:pPr algn="ctr">
              <a:defRPr/>
            </a:pPr>
            <a:r>
              <a:rPr lang="en-US" sz="4400" kern="0">
                <a:solidFill>
                  <a:schemeClr val="tx2"/>
                </a:solidFill>
                <a:latin typeface="+mj-lt"/>
                <a:ea typeface="+mj-ea"/>
                <a:cs typeface="+mj-cs"/>
              </a:rPr>
              <a:t>Change blindess</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16</a:t>
            </a:fld>
            <a:endParaRPr lang="en-US"/>
          </a:p>
        </p:txBody>
      </p:sp>
    </p:spTree>
    <p:extLst>
      <p:ext uri="{BB962C8B-B14F-4D97-AF65-F5344CB8AC3E}">
        <p14:creationId xmlns:p14="http://schemas.microsoft.com/office/powerpoint/2010/main" val="36475961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image6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58875"/>
            <a:ext cx="7543800"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5"/>
          <p:cNvSpPr txBox="1">
            <a:spLocks/>
          </p:cNvSpPr>
          <p:nvPr/>
        </p:nvSpPr>
        <p:spPr>
          <a:xfrm>
            <a:off x="457200" y="152400"/>
            <a:ext cx="8229600" cy="1143000"/>
          </a:xfrm>
          <a:prstGeom prst="rect">
            <a:avLst/>
          </a:prstGeom>
        </p:spPr>
        <p:txBody>
          <a:bodyPr/>
          <a:lstStyle/>
          <a:p>
            <a:pPr algn="ctr">
              <a:defRPr/>
            </a:pPr>
            <a:r>
              <a:rPr lang="en-US" sz="4400" kern="0">
                <a:solidFill>
                  <a:schemeClr val="tx2"/>
                </a:solidFill>
                <a:latin typeface="+mj-lt"/>
                <a:ea typeface="+mj-ea"/>
                <a:cs typeface="+mj-cs"/>
              </a:rPr>
              <a:t>segmentation</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17</a:t>
            </a:fld>
            <a:endParaRPr lang="en-US"/>
          </a:p>
        </p:txBody>
      </p:sp>
    </p:spTree>
    <p:extLst>
      <p:ext uri="{BB962C8B-B14F-4D97-AF65-F5344CB8AC3E}">
        <p14:creationId xmlns:p14="http://schemas.microsoft.com/office/powerpoint/2010/main" val="347405969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t>Perception</a:t>
            </a:r>
          </a:p>
        </p:txBody>
      </p:sp>
      <p:sp>
        <p:nvSpPr>
          <p:cNvPr id="115715" name="Rectangle 3"/>
          <p:cNvSpPr>
            <a:spLocks noGrp="1" noChangeArrowheads="1"/>
          </p:cNvSpPr>
          <p:nvPr>
            <p:ph type="body" idx="1"/>
          </p:nvPr>
        </p:nvSpPr>
        <p:spPr/>
        <p:txBody>
          <a:bodyPr/>
          <a:lstStyle/>
          <a:p>
            <a:pPr eaLnBrk="1" hangingPunct="1"/>
            <a:endParaRPr lang="en-US"/>
          </a:p>
        </p:txBody>
      </p:sp>
      <p:sp>
        <p:nvSpPr>
          <p:cNvPr id="115716" name="Rectangle 4"/>
          <p:cNvSpPr>
            <a:spLocks noChangeArrowheads="1"/>
          </p:cNvSpPr>
          <p:nvPr/>
        </p:nvSpPr>
        <p:spPr bwMode="auto">
          <a:xfrm>
            <a:off x="239713" y="19208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115717" name="Rectangle 5"/>
          <p:cNvSpPr>
            <a:spLocks noChangeArrowheads="1"/>
          </p:cNvSpPr>
          <p:nvPr/>
        </p:nvSpPr>
        <p:spPr bwMode="auto">
          <a:xfrm>
            <a:off x="-474663" y="1433513"/>
            <a:ext cx="9144001"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115718" name="Picture 6"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05000"/>
            <a:ext cx="3209925"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18</a:t>
            </a:fld>
            <a:endParaRPr lang="en-US"/>
          </a:p>
        </p:txBody>
      </p:sp>
    </p:spTree>
    <p:extLst>
      <p:ext uri="{BB962C8B-B14F-4D97-AF65-F5344CB8AC3E}">
        <p14:creationId xmlns:p14="http://schemas.microsoft.com/office/powerpoint/2010/main" val="27525143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heckershadow_illusion4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61722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4038600" y="914400"/>
            <a:ext cx="1524000" cy="5410200"/>
            <a:chOff x="2544" y="576"/>
            <a:chExt cx="960" cy="3408"/>
          </a:xfrm>
        </p:grpSpPr>
        <p:sp>
          <p:nvSpPr>
            <p:cNvPr id="116744" name="Rectangle 4"/>
            <p:cNvSpPr>
              <a:spLocks noChangeArrowheads="1"/>
            </p:cNvSpPr>
            <p:nvPr/>
          </p:nvSpPr>
          <p:spPr bwMode="auto">
            <a:xfrm>
              <a:off x="2544" y="576"/>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745" name="Rectangle 5"/>
            <p:cNvSpPr>
              <a:spLocks noChangeArrowheads="1"/>
            </p:cNvSpPr>
            <p:nvPr/>
          </p:nvSpPr>
          <p:spPr bwMode="auto">
            <a:xfrm>
              <a:off x="3168" y="576"/>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 name="Group 7"/>
          <p:cNvGrpSpPr>
            <a:grpSpLocks/>
          </p:cNvGrpSpPr>
          <p:nvPr/>
        </p:nvGrpSpPr>
        <p:grpSpPr bwMode="auto">
          <a:xfrm>
            <a:off x="2362200" y="1828800"/>
            <a:ext cx="5410200" cy="2590800"/>
            <a:chOff x="1488" y="1152"/>
            <a:chExt cx="3408" cy="1632"/>
          </a:xfrm>
        </p:grpSpPr>
        <p:sp>
          <p:nvSpPr>
            <p:cNvPr id="116741" name="Rectangle 8"/>
            <p:cNvSpPr>
              <a:spLocks noChangeArrowheads="1"/>
            </p:cNvSpPr>
            <p:nvPr/>
          </p:nvSpPr>
          <p:spPr bwMode="auto">
            <a:xfrm rot="5400000">
              <a:off x="3024" y="240"/>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742" name="Rectangle 9"/>
            <p:cNvSpPr>
              <a:spLocks noChangeArrowheads="1"/>
            </p:cNvSpPr>
            <p:nvPr/>
          </p:nvSpPr>
          <p:spPr bwMode="auto">
            <a:xfrm rot="5400000">
              <a:off x="3024" y="-384"/>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743" name="Rectangle 10"/>
            <p:cNvSpPr>
              <a:spLocks noChangeArrowheads="1"/>
            </p:cNvSpPr>
            <p:nvPr/>
          </p:nvSpPr>
          <p:spPr bwMode="auto">
            <a:xfrm rot="5400000">
              <a:off x="3024" y="912"/>
              <a:ext cx="336" cy="3408"/>
            </a:xfrm>
            <a:prstGeom prst="rect">
              <a:avLst/>
            </a:prstGeom>
            <a:solidFill>
              <a:srgbClr val="7979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4" name="Date Placeholder 3"/>
          <p:cNvSpPr>
            <a:spLocks noGrp="1"/>
          </p:cNvSpPr>
          <p:nvPr>
            <p:ph type="dt" sz="half" idx="10"/>
          </p:nvPr>
        </p:nvSpPr>
        <p:spPr/>
        <p:txBody>
          <a:bodyPr/>
          <a:lstStyle/>
          <a:p>
            <a:r>
              <a:rPr lang="en-US" smtClean="0"/>
              <a:t>26-Sep-17</a:t>
            </a:r>
            <a:endParaRPr lang="en-US"/>
          </a:p>
        </p:txBody>
      </p:sp>
      <p:sp>
        <p:nvSpPr>
          <p:cNvPr id="5" name="Slide Number Placeholder 4"/>
          <p:cNvSpPr>
            <a:spLocks noGrp="1"/>
          </p:cNvSpPr>
          <p:nvPr>
            <p:ph type="sldNum" sz="quarter" idx="12"/>
          </p:nvPr>
        </p:nvSpPr>
        <p:spPr/>
        <p:txBody>
          <a:bodyPr/>
          <a:lstStyle/>
          <a:p>
            <a:fld id="{CF7DC490-98B8-074B-BB30-37775A2447EF}" type="slidenum">
              <a:rPr lang="en-US" smtClean="0"/>
              <a:pPr/>
              <a:t>19</a:t>
            </a:fld>
            <a:endParaRPr lang="en-US"/>
          </a:p>
        </p:txBody>
      </p:sp>
    </p:spTree>
    <p:extLst>
      <p:ext uri="{BB962C8B-B14F-4D97-AF65-F5344CB8AC3E}">
        <p14:creationId xmlns:p14="http://schemas.microsoft.com/office/powerpoint/2010/main" val="385242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457200" y="0"/>
            <a:ext cx="8229600" cy="771208"/>
          </a:xfrm>
        </p:spPr>
        <p:txBody>
          <a:bodyPr>
            <a:normAutofit/>
          </a:bodyPr>
          <a:lstStyle/>
          <a:p>
            <a:pPr eaLnBrk="1" hangingPunct="1">
              <a:defRPr/>
            </a:pPr>
            <a:r>
              <a:rPr lang="en-US" dirty="0"/>
              <a:t>Welcome to CS131</a:t>
            </a:r>
          </a:p>
        </p:txBody>
      </p:sp>
      <p:pic>
        <p:nvPicPr>
          <p:cNvPr id="6147" name="Picture 61" descr="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971800"/>
            <a:ext cx="1320800" cy="1524000"/>
          </a:xfrm>
          <a:prstGeom prst="rect">
            <a:avLst/>
          </a:prstGeom>
          <a:noFill/>
          <a:ln w="31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148" name="Picture 67" descr="video-surveil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895600"/>
            <a:ext cx="1179513" cy="1600200"/>
          </a:xfrm>
          <a:prstGeom prst="rect">
            <a:avLst/>
          </a:prstGeom>
          <a:noFill/>
          <a:ln w="31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150" name="Picture 76" descr="Web_Camera_(Cam-821)"/>
          <p:cNvPicPr>
            <a:picLocks noChangeAspect="1" noChangeArrowheads="1"/>
          </p:cNvPicPr>
          <p:nvPr/>
        </p:nvPicPr>
        <p:blipFill>
          <a:blip r:embed="rId5">
            <a:extLst>
              <a:ext uri="{28A0092B-C50C-407E-A947-70E740481C1C}">
                <a14:useLocalDpi xmlns:a14="http://schemas.microsoft.com/office/drawing/2010/main" val="0"/>
              </a:ext>
            </a:extLst>
          </a:blip>
          <a:srcRect l="6667"/>
          <a:stretch>
            <a:fillRect/>
          </a:stretch>
        </p:blipFill>
        <p:spPr bwMode="auto">
          <a:xfrm>
            <a:off x="6248400" y="2895600"/>
            <a:ext cx="1179513" cy="1600200"/>
          </a:xfrm>
          <a:prstGeom prst="rect">
            <a:avLst/>
          </a:prstGeom>
          <a:noFill/>
          <a:ln w="31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152" name="Picture 81" descr="life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9913" y="727075"/>
            <a:ext cx="1641475" cy="2092325"/>
          </a:xfrm>
          <a:prstGeom prst="rect">
            <a:avLst/>
          </a:prstGeom>
          <a:noFill/>
          <a:ln w="31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153" name="Picture 82" descr="camera_lar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971800"/>
            <a:ext cx="1447800" cy="1516063"/>
          </a:xfrm>
          <a:prstGeom prst="rect">
            <a:avLst/>
          </a:prstGeom>
          <a:noFill/>
          <a:ln w="31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154" name="Picture 83" descr="IMG_6008-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765675"/>
            <a:ext cx="3048000" cy="2016125"/>
          </a:xfrm>
          <a:prstGeom prst="rect">
            <a:avLst/>
          </a:prstGeom>
          <a:noFill/>
          <a:ln w="31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155" name="Picture 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4613275"/>
            <a:ext cx="2246313" cy="1919288"/>
          </a:xfrm>
          <a:prstGeom prst="rect">
            <a:avLst/>
          </a:prstGeom>
          <a:noFill/>
          <a:ln w="31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156" name="Picture 8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733636"/>
            <a:ext cx="2438400" cy="1949450"/>
          </a:xfrm>
          <a:prstGeom prst="rect">
            <a:avLst/>
          </a:prstGeom>
          <a:noFill/>
          <a:ln w="31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157" name="Picture 87" descr="hal9000_4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2936875"/>
            <a:ext cx="3073400" cy="1712913"/>
          </a:xfrm>
          <a:prstGeom prst="rect">
            <a:avLst/>
          </a:prstGeom>
          <a:noFill/>
          <a:ln w="317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CF7DC490-98B8-074B-BB30-37775A2447EF}" type="slidenum">
              <a:rPr lang="en-US" smtClean="0"/>
              <a:pPr/>
              <a:t>2</a:t>
            </a:fld>
            <a:endParaRPr lang="en-US"/>
          </a:p>
        </p:txBody>
      </p:sp>
      <p:pic>
        <p:nvPicPr>
          <p:cNvPr id="4" name="Picture 3"/>
          <p:cNvPicPr>
            <a:picLocks noChangeAspect="1"/>
          </p:cNvPicPr>
          <p:nvPr/>
        </p:nvPicPr>
        <p:blipFill>
          <a:blip r:embed="rId12"/>
          <a:stretch>
            <a:fillRect/>
          </a:stretch>
        </p:blipFill>
        <p:spPr>
          <a:xfrm>
            <a:off x="38100" y="4784514"/>
            <a:ext cx="3098800" cy="2065866"/>
          </a:xfrm>
          <a:prstGeom prst="rect">
            <a:avLst/>
          </a:prstGeom>
        </p:spPr>
      </p:pic>
      <p:pic>
        <p:nvPicPr>
          <p:cNvPr id="5" name="Picture 4"/>
          <p:cNvPicPr>
            <a:picLocks noChangeAspect="1"/>
          </p:cNvPicPr>
          <p:nvPr/>
        </p:nvPicPr>
        <p:blipFill>
          <a:blip r:embed="rId13"/>
          <a:stretch>
            <a:fillRect/>
          </a:stretch>
        </p:blipFill>
        <p:spPr>
          <a:xfrm>
            <a:off x="4558352" y="733480"/>
            <a:ext cx="4128447" cy="2064224"/>
          </a:xfrm>
          <a:prstGeom prst="rect">
            <a:avLst/>
          </a:prstGeom>
        </p:spPr>
      </p:pic>
      <p:sp>
        <p:nvSpPr>
          <p:cNvPr id="16" name="Date Placeholder 3"/>
          <p:cNvSpPr>
            <a:spLocks noGrp="1"/>
          </p:cNvSpPr>
          <p:nvPr>
            <p:ph type="dt" sz="half" idx="10"/>
          </p:nvPr>
        </p:nvSpPr>
        <p:spPr>
          <a:xfrm>
            <a:off x="7328098" y="6416675"/>
            <a:ext cx="1587302" cy="365125"/>
          </a:xfrm>
        </p:spPr>
        <p:txBody>
          <a:bodyPr/>
          <a:lstStyle/>
          <a:p>
            <a:r>
              <a:rPr lang="en-US" smtClean="0"/>
              <a:t>26-Sep-17</a:t>
            </a:r>
            <a:endParaRPr lang="en-US" dirty="0"/>
          </a:p>
        </p:txBody>
      </p:sp>
    </p:spTree>
    <p:extLst>
      <p:ext uri="{BB962C8B-B14F-4D97-AF65-F5344CB8AC3E}">
        <p14:creationId xmlns:p14="http://schemas.microsoft.com/office/powerpoint/2010/main" val="1006912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ummingbird_flipped_optimized_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90092"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3" name="Picture 3" descr="Boeing 747-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09800"/>
            <a:ext cx="5715000" cy="379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20</a:t>
            </a:fld>
            <a:endParaRPr lang="en-US"/>
          </a:p>
        </p:txBody>
      </p:sp>
    </p:spTree>
    <p:extLst>
      <p:ext uri="{BB962C8B-B14F-4D97-AF65-F5344CB8AC3E}">
        <p14:creationId xmlns:p14="http://schemas.microsoft.com/office/powerpoint/2010/main" val="2750479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Line 2"/>
          <p:cNvSpPr>
            <a:spLocks noChangeShapeType="1"/>
          </p:cNvSpPr>
          <p:nvPr/>
        </p:nvSpPr>
        <p:spPr bwMode="auto">
          <a:xfrm flipV="1">
            <a:off x="1600200" y="3095625"/>
            <a:ext cx="990600" cy="7620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03" name="Line 3"/>
          <p:cNvSpPr>
            <a:spLocks noChangeShapeType="1"/>
          </p:cNvSpPr>
          <p:nvPr/>
        </p:nvSpPr>
        <p:spPr bwMode="auto">
          <a:xfrm>
            <a:off x="1600200" y="3857625"/>
            <a:ext cx="990600" cy="6858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104452" name="Text Box 4"/>
          <p:cNvSpPr txBox="1">
            <a:spLocks noChangeArrowheads="1"/>
          </p:cNvSpPr>
          <p:nvPr/>
        </p:nvSpPr>
        <p:spPr bwMode="auto">
          <a:xfrm>
            <a:off x="76200" y="2286000"/>
            <a:ext cx="1905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Image (or video)</a:t>
            </a:r>
          </a:p>
        </p:txBody>
      </p:sp>
      <p:sp>
        <p:nvSpPr>
          <p:cNvPr id="204805" name="Text Box 5"/>
          <p:cNvSpPr txBox="1">
            <a:spLocks noChangeArrowheads="1"/>
          </p:cNvSpPr>
          <p:nvPr/>
        </p:nvSpPr>
        <p:spPr bwMode="auto">
          <a:xfrm>
            <a:off x="2438400" y="2209800"/>
            <a:ext cx="1905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Sensing device</a:t>
            </a:r>
          </a:p>
        </p:txBody>
      </p:sp>
      <p:pic>
        <p:nvPicPr>
          <p:cNvPr id="204806" name="Picture 6" descr="ey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90800"/>
            <a:ext cx="11430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07" name="Picture 7" descr="MDCLQP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8100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8" name="Text Box 8"/>
          <p:cNvSpPr txBox="1">
            <a:spLocks noChangeArrowheads="1"/>
          </p:cNvSpPr>
          <p:nvPr/>
        </p:nvSpPr>
        <p:spPr bwMode="auto">
          <a:xfrm>
            <a:off x="4724400" y="2209800"/>
            <a:ext cx="2133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Interpreting device</a:t>
            </a:r>
          </a:p>
        </p:txBody>
      </p:sp>
      <p:pic>
        <p:nvPicPr>
          <p:cNvPr id="204809" name="Picture 9" descr="brai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2590800"/>
            <a:ext cx="1171575"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10" name="Picture 10" descr="oicomputer"/>
          <p:cNvPicPr>
            <a:picLocks noChangeAspect="1" noChangeArrowheads="1"/>
          </p:cNvPicPr>
          <p:nvPr/>
        </p:nvPicPr>
        <p:blipFill>
          <a:blip r:embed="rId8">
            <a:extLst>
              <a:ext uri="{28A0092B-C50C-407E-A947-70E740481C1C}">
                <a14:useLocalDpi xmlns:a14="http://schemas.microsoft.com/office/drawing/2010/main" val="0"/>
              </a:ext>
            </a:extLst>
          </a:blip>
          <a:srcRect l="17857" r="14285" b="4762"/>
          <a:stretch>
            <a:fillRect/>
          </a:stretch>
        </p:blipFill>
        <p:spPr bwMode="auto">
          <a:xfrm>
            <a:off x="5105400" y="3933825"/>
            <a:ext cx="10128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11" name="Line 11"/>
          <p:cNvSpPr>
            <a:spLocks noChangeShapeType="1"/>
          </p:cNvSpPr>
          <p:nvPr/>
        </p:nvSpPr>
        <p:spPr bwMode="auto">
          <a:xfrm>
            <a:off x="4191000" y="3124200"/>
            <a:ext cx="685800" cy="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2" name="Line 12"/>
          <p:cNvSpPr>
            <a:spLocks noChangeShapeType="1"/>
          </p:cNvSpPr>
          <p:nvPr/>
        </p:nvSpPr>
        <p:spPr bwMode="auto">
          <a:xfrm>
            <a:off x="4191000" y="4467225"/>
            <a:ext cx="685800" cy="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3" name="Line 13"/>
          <p:cNvSpPr>
            <a:spLocks noChangeShapeType="1"/>
          </p:cNvSpPr>
          <p:nvPr/>
        </p:nvSpPr>
        <p:spPr bwMode="auto">
          <a:xfrm>
            <a:off x="6477000" y="3324225"/>
            <a:ext cx="685800" cy="4572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4" name="Line 14"/>
          <p:cNvSpPr>
            <a:spLocks noChangeShapeType="1"/>
          </p:cNvSpPr>
          <p:nvPr/>
        </p:nvSpPr>
        <p:spPr bwMode="auto">
          <a:xfrm flipV="1">
            <a:off x="6477000" y="3857625"/>
            <a:ext cx="685800" cy="6096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5" name="Text Box 15"/>
          <p:cNvSpPr txBox="1">
            <a:spLocks noChangeArrowheads="1"/>
          </p:cNvSpPr>
          <p:nvPr/>
        </p:nvSpPr>
        <p:spPr bwMode="auto">
          <a:xfrm>
            <a:off x="6858000" y="2209800"/>
            <a:ext cx="2133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t>Interpretations</a:t>
            </a:r>
          </a:p>
        </p:txBody>
      </p:sp>
      <p:sp>
        <p:nvSpPr>
          <p:cNvPr id="204816" name="Text Box 16"/>
          <p:cNvSpPr txBox="1">
            <a:spLocks noChangeArrowheads="1"/>
          </p:cNvSpPr>
          <p:nvPr/>
        </p:nvSpPr>
        <p:spPr bwMode="auto">
          <a:xfrm>
            <a:off x="7239000" y="3152775"/>
            <a:ext cx="1828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garden, spring,</a:t>
            </a:r>
          </a:p>
          <a:p>
            <a:pPr eaLnBrk="1" hangingPunct="1"/>
            <a:r>
              <a:rPr lang="en-US"/>
              <a:t>bridge, water,</a:t>
            </a:r>
          </a:p>
          <a:p>
            <a:pPr eaLnBrk="1" hangingPunct="1"/>
            <a:r>
              <a:rPr lang="en-US"/>
              <a:t>trees, flower,</a:t>
            </a:r>
          </a:p>
          <a:p>
            <a:pPr eaLnBrk="1" hangingPunct="1"/>
            <a:r>
              <a:rPr lang="en-US"/>
              <a:t>green, etc.</a:t>
            </a:r>
          </a:p>
        </p:txBody>
      </p:sp>
      <p:pic>
        <p:nvPicPr>
          <p:cNvPr id="104465"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833688"/>
            <a:ext cx="1624013"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6" name="Rectangle 18"/>
          <p:cNvSpPr>
            <a:spLocks noChangeArrowheads="1"/>
          </p:cNvSpPr>
          <p:nvPr/>
        </p:nvSpPr>
        <p:spPr bwMode="auto">
          <a:xfrm>
            <a:off x="457200" y="1524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b="1">
                <a:solidFill>
                  <a:schemeClr val="tx2"/>
                </a:solidFill>
                <a:latin typeface="Verdana" pitchFamily="34" charset="0"/>
              </a:rPr>
              <a:t>What is (computer) vision?</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21</a:t>
            </a:fld>
            <a:endParaRPr lang="en-US"/>
          </a:p>
        </p:txBody>
      </p:sp>
      <p:sp>
        <p:nvSpPr>
          <p:cNvPr id="4" name="Rectangle 3"/>
          <p:cNvSpPr/>
          <p:nvPr/>
        </p:nvSpPr>
        <p:spPr>
          <a:xfrm>
            <a:off x="1776413" y="2209800"/>
            <a:ext cx="5386387" cy="1600200"/>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449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0" name="Rectangle 4"/>
          <p:cNvSpPr>
            <a:spLocks noChangeArrowheads="1"/>
          </p:cNvSpPr>
          <p:nvPr/>
        </p:nvSpPr>
        <p:spPr bwMode="auto">
          <a:xfrm>
            <a:off x="409575" y="1131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8" name="Rectangle 2"/>
          <p:cNvSpPr>
            <a:spLocks noGrp="1" noChangeArrowheads="1"/>
          </p:cNvSpPr>
          <p:nvPr>
            <p:ph type="title"/>
          </p:nvPr>
        </p:nvSpPr>
        <p:spPr>
          <a:xfrm>
            <a:off x="0" y="0"/>
            <a:ext cx="9144000" cy="685800"/>
          </a:xfrm>
        </p:spPr>
        <p:txBody>
          <a:bodyPr>
            <a:normAutofit fontScale="90000"/>
          </a:bodyPr>
          <a:lstStyle/>
          <a:p>
            <a:pPr eaLnBrk="1" hangingPunct="1">
              <a:defRPr/>
            </a:pPr>
            <a:r>
              <a:rPr lang="en-US"/>
              <a:t>The goal of computer vision</a:t>
            </a:r>
          </a:p>
        </p:txBody>
      </p:sp>
      <p:sp>
        <p:nvSpPr>
          <p:cNvPr id="9" name="Rectangle 8"/>
          <p:cNvSpPr txBox="1">
            <a:spLocks noChangeArrowheads="1"/>
          </p:cNvSpPr>
          <p:nvPr/>
        </p:nvSpPr>
        <p:spPr>
          <a:xfrm>
            <a:off x="152400" y="838200"/>
            <a:ext cx="8839200" cy="5334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To bridge the gap between pixels and “meaning”</a:t>
            </a: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25588"/>
            <a:ext cx="431165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5"/>
          <p:cNvSpPr txBox="1">
            <a:spLocks noChangeArrowheads="1"/>
          </p:cNvSpPr>
          <p:nvPr/>
        </p:nvSpPr>
        <p:spPr bwMode="auto">
          <a:xfrm>
            <a:off x="1122363" y="5943600"/>
            <a:ext cx="1946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sz="2400" b="0">
                <a:solidFill>
                  <a:schemeClr val="tx1"/>
                </a:solidFill>
              </a:rPr>
              <a:t>What we see</a:t>
            </a:r>
          </a:p>
        </p:txBody>
      </p:sp>
      <p:sp>
        <p:nvSpPr>
          <p:cNvPr id="12" name="Text Box 6"/>
          <p:cNvSpPr txBox="1">
            <a:spLocks noChangeArrowheads="1"/>
          </p:cNvSpPr>
          <p:nvPr/>
        </p:nvSpPr>
        <p:spPr bwMode="auto">
          <a:xfrm>
            <a:off x="4900613" y="5943600"/>
            <a:ext cx="32337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sz="2400" b="0">
                <a:solidFill>
                  <a:schemeClr val="tx1"/>
                </a:solidFill>
              </a:rPr>
              <a:t>What a computer sees</a:t>
            </a:r>
          </a:p>
        </p:txBody>
      </p:sp>
      <p:pic>
        <p:nvPicPr>
          <p:cNvPr id="13" name="Picture 7" descr="U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39875"/>
            <a:ext cx="3235325" cy="433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8"/>
          <p:cNvSpPr txBox="1">
            <a:spLocks noChangeArrowheads="1"/>
          </p:cNvSpPr>
          <p:nvPr/>
        </p:nvSpPr>
        <p:spPr bwMode="auto">
          <a:xfrm rot="16200000">
            <a:off x="8113712" y="5312569"/>
            <a:ext cx="17557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b="0">
                <a:solidFill>
                  <a:schemeClr val="tx1"/>
                </a:solidFill>
              </a:rPr>
              <a:t>Source: S. </a:t>
            </a:r>
            <a:r>
              <a:rPr lang="en-US" b="0" err="1">
                <a:solidFill>
                  <a:schemeClr val="tx1"/>
                </a:solidFill>
              </a:rPr>
              <a:t>Narasimhan</a:t>
            </a:r>
            <a:endParaRPr lang="en-US" b="0">
              <a:solidFill>
                <a:schemeClr val="tx1"/>
              </a:solidFill>
            </a:endParaRP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22</a:t>
            </a:fld>
            <a:endParaRPr lang="en-US"/>
          </a:p>
        </p:txBody>
      </p:sp>
    </p:spTree>
    <p:extLst>
      <p:ext uri="{BB962C8B-B14F-4D97-AF65-F5344CB8AC3E}">
        <p14:creationId xmlns:p14="http://schemas.microsoft.com/office/powerpoint/2010/main" val="3331583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457200" y="152400"/>
            <a:ext cx="8229600" cy="1371600"/>
          </a:xfrm>
        </p:spPr>
        <p:txBody>
          <a:bodyPr>
            <a:normAutofit fontScale="90000"/>
          </a:bodyPr>
          <a:lstStyle/>
          <a:p>
            <a:pPr eaLnBrk="1" hangingPunct="1">
              <a:defRPr/>
            </a:pPr>
            <a:r>
              <a:rPr lang="en-US"/>
              <a:t>Origins of computer vision:</a:t>
            </a:r>
            <a:br>
              <a:rPr lang="en-US"/>
            </a:br>
            <a:r>
              <a:rPr lang="en-US"/>
              <a:t>an MIT undergraduate </a:t>
            </a:r>
            <a:r>
              <a:rPr lang="en-US" u="sng"/>
              <a:t>summer project</a:t>
            </a:r>
          </a:p>
        </p:txBody>
      </p:sp>
      <p:sp>
        <p:nvSpPr>
          <p:cNvPr id="38916" name="Rectangle 5"/>
          <p:cNvSpPr>
            <a:spLocks noChangeArrowheads="1"/>
          </p:cNvSpPr>
          <p:nvPr/>
        </p:nvSpPr>
        <p:spPr bwMode="auto">
          <a:xfrm>
            <a:off x="4800600" y="2971800"/>
            <a:ext cx="412432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nchor="ctr">
            <a:spAutoFit/>
          </a:bodyPr>
          <a:lstStyle/>
          <a:p>
            <a:pPr algn="l">
              <a:spcBef>
                <a:spcPct val="0"/>
              </a:spcBef>
            </a:pPr>
            <a:r>
              <a:rPr lang="en-US" sz="2000" b="0">
                <a:solidFill>
                  <a:schemeClr val="bg1"/>
                </a:solidFill>
              </a:rPr>
              <a:t>L. G. Roberts, </a:t>
            </a:r>
            <a:r>
              <a:rPr lang="en-US" sz="2000" b="0" i="1">
                <a:solidFill>
                  <a:schemeClr val="bg1"/>
                </a:solidFill>
              </a:rPr>
              <a:t>Machine Perception of Three Dimensional Solids,</a:t>
            </a:r>
            <a:r>
              <a:rPr lang="en-US" sz="2000" b="0">
                <a:solidFill>
                  <a:schemeClr val="bg1"/>
                </a:solidFill>
              </a:rPr>
              <a:t> Ph.D. thesis, MIT Department of Electrical Engineering, 1963.</a:t>
            </a:r>
            <a:r>
              <a:rPr lang="en-US" sz="2000">
                <a:solidFill>
                  <a:schemeClr val="bg1"/>
                </a:solidFill>
              </a:rPr>
              <a: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4083" t="31802" b="12045"/>
          <a:stretch>
            <a:fillRect/>
          </a:stretch>
        </p:blipFill>
        <p:spPr bwMode="auto">
          <a:xfrm>
            <a:off x="1715294" y="2057400"/>
            <a:ext cx="6170612"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23</a:t>
            </a:fld>
            <a:endParaRPr lang="en-US"/>
          </a:p>
        </p:txBody>
      </p:sp>
    </p:spTree>
    <p:extLst>
      <p:ext uri="{BB962C8B-B14F-4D97-AF65-F5344CB8AC3E}">
        <p14:creationId xmlns:p14="http://schemas.microsoft.com/office/powerpoint/2010/main" val="286097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762000" y="228600"/>
            <a:ext cx="7391400" cy="1447800"/>
          </a:xfrm>
        </p:spPr>
        <p:txBody>
          <a:bodyPr/>
          <a:lstStyle/>
          <a:p>
            <a:pPr eaLnBrk="1" hangingPunct="1">
              <a:defRPr/>
            </a:pPr>
            <a:r>
              <a:rPr lang="en-US"/>
              <a:t>What kind of information can we extract from an image?</a:t>
            </a:r>
          </a:p>
        </p:txBody>
      </p:sp>
      <p:sp>
        <p:nvSpPr>
          <p:cNvPr id="934915" name="Rectangle 3"/>
          <p:cNvSpPr>
            <a:spLocks noGrp="1" noChangeArrowheads="1"/>
          </p:cNvSpPr>
          <p:nvPr>
            <p:ph type="body" idx="1"/>
          </p:nvPr>
        </p:nvSpPr>
        <p:spPr>
          <a:xfrm>
            <a:off x="152400" y="1828800"/>
            <a:ext cx="8839200" cy="4343400"/>
          </a:xfrm>
        </p:spPr>
        <p:txBody>
          <a:bodyPr/>
          <a:lstStyle/>
          <a:p>
            <a:pPr eaLnBrk="1" hangingPunct="1"/>
            <a:r>
              <a:rPr lang="en-US"/>
              <a:t>Metric 3D information</a:t>
            </a:r>
          </a:p>
          <a:p>
            <a:pPr eaLnBrk="1" hangingPunct="1"/>
            <a:r>
              <a:rPr lang="en-US"/>
              <a:t>Semantic information</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24</a:t>
            </a:fld>
            <a:endParaRPr lang="en-US"/>
          </a:p>
        </p:txBody>
      </p:sp>
    </p:spTree>
    <p:extLst>
      <p:ext uri="{BB962C8B-B14F-4D97-AF65-F5344CB8AC3E}">
        <p14:creationId xmlns:p14="http://schemas.microsoft.com/office/powerpoint/2010/main" val="2371297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4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49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p:txBody>
          <a:bodyPr/>
          <a:lstStyle/>
          <a:p>
            <a:pPr eaLnBrk="1" hangingPunct="1">
              <a:defRPr/>
            </a:pPr>
            <a:r>
              <a:rPr lang="en-US"/>
              <a:t>Vision as measurement device</a:t>
            </a:r>
          </a:p>
        </p:txBody>
      </p:sp>
      <p:pic>
        <p:nvPicPr>
          <p:cNvPr id="102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2286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825" y="1600200"/>
            <a:ext cx="231457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pic>
        <p:nvPicPr>
          <p:cNvPr id="1024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962400"/>
            <a:ext cx="14668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pic>
        <p:nvPicPr>
          <p:cNvPr id="1024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600200"/>
            <a:ext cx="291623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14"/>
          <p:cNvPicPr>
            <a:picLocks noChangeAspect="1" noChangeArrowheads="1"/>
          </p:cNvPicPr>
          <p:nvPr/>
        </p:nvPicPr>
        <p:blipFill>
          <a:blip r:embed="rId7">
            <a:extLst>
              <a:ext uri="{28A0092B-C50C-407E-A947-70E740481C1C}">
                <a14:useLocalDpi xmlns:a14="http://schemas.microsoft.com/office/drawing/2010/main" val="0"/>
              </a:ext>
            </a:extLst>
          </a:blip>
          <a:srcRect b="49139"/>
          <a:stretch>
            <a:fillRect/>
          </a:stretch>
        </p:blipFill>
        <p:spPr bwMode="auto">
          <a:xfrm>
            <a:off x="304800" y="3989388"/>
            <a:ext cx="2286000"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 name="Text Box 17"/>
          <p:cNvSpPr txBox="1">
            <a:spLocks noChangeArrowheads="1"/>
          </p:cNvSpPr>
          <p:nvPr/>
        </p:nvSpPr>
        <p:spPr bwMode="auto">
          <a:xfrm>
            <a:off x="514350" y="1143000"/>
            <a:ext cx="1860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sz="1800" b="0">
                <a:solidFill>
                  <a:schemeClr val="bg1"/>
                </a:solidFill>
              </a:rPr>
              <a:t>Real-time stereo</a:t>
            </a:r>
          </a:p>
        </p:txBody>
      </p:sp>
      <p:sp>
        <p:nvSpPr>
          <p:cNvPr id="10249" name="Text Box 18"/>
          <p:cNvSpPr txBox="1">
            <a:spLocks noChangeArrowheads="1"/>
          </p:cNvSpPr>
          <p:nvPr/>
        </p:nvSpPr>
        <p:spPr bwMode="auto">
          <a:xfrm>
            <a:off x="2819400" y="1143000"/>
            <a:ext cx="2895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sz="1800" b="0">
                <a:solidFill>
                  <a:schemeClr val="bg1"/>
                </a:solidFill>
              </a:rPr>
              <a:t>Structure from motion</a:t>
            </a:r>
          </a:p>
        </p:txBody>
      </p:sp>
      <p:sp>
        <p:nvSpPr>
          <p:cNvPr id="10250" name="AutoShape 20"/>
          <p:cNvSpPr>
            <a:spLocks noChangeArrowheads="1"/>
          </p:cNvSpPr>
          <p:nvPr/>
        </p:nvSpPr>
        <p:spPr bwMode="auto">
          <a:xfrm>
            <a:off x="7239000" y="3581400"/>
            <a:ext cx="457200" cy="304800"/>
          </a:xfrm>
          <a:prstGeom prst="downArrow">
            <a:avLst>
              <a:gd name="adj1" fmla="val 50000"/>
              <a:gd name="adj2" fmla="val 25000"/>
            </a:avLst>
          </a:prstGeom>
          <a:solidFill>
            <a:srgbClr val="FF9900"/>
          </a:solidFill>
          <a:ln w="19050">
            <a:solidFill>
              <a:srgbClr val="FF0000"/>
            </a:solidFill>
            <a:miter lim="800000"/>
            <a:headEnd/>
            <a:tailEnd/>
          </a:ln>
        </p:spPr>
        <p:txBody>
          <a:bodyPr wrap="none" anchor="ctr"/>
          <a:lstStyle/>
          <a:p>
            <a:endParaRPr lang="en-US"/>
          </a:p>
        </p:txBody>
      </p:sp>
      <p:sp>
        <p:nvSpPr>
          <p:cNvPr id="10251" name="Text Box 21"/>
          <p:cNvSpPr txBox="1">
            <a:spLocks noChangeArrowheads="1"/>
          </p:cNvSpPr>
          <p:nvPr/>
        </p:nvSpPr>
        <p:spPr bwMode="auto">
          <a:xfrm>
            <a:off x="749300" y="3516313"/>
            <a:ext cx="142716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b="0">
                <a:solidFill>
                  <a:schemeClr val="bg1"/>
                </a:solidFill>
              </a:rPr>
              <a:t>NASA Mars Rover</a:t>
            </a:r>
          </a:p>
        </p:txBody>
      </p:sp>
      <p:sp>
        <p:nvSpPr>
          <p:cNvPr id="10252" name="Text Box 22"/>
          <p:cNvSpPr txBox="1">
            <a:spLocks noChangeArrowheads="1"/>
          </p:cNvSpPr>
          <p:nvPr/>
        </p:nvSpPr>
        <p:spPr bwMode="auto">
          <a:xfrm>
            <a:off x="2114550" y="5878513"/>
            <a:ext cx="117316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b="0">
                <a:solidFill>
                  <a:schemeClr val="tx1"/>
                </a:solidFill>
              </a:rPr>
              <a:t>Pollefeys et al.</a:t>
            </a:r>
          </a:p>
        </p:txBody>
      </p:sp>
      <p:sp>
        <p:nvSpPr>
          <p:cNvPr id="10253" name="Text Box 24"/>
          <p:cNvSpPr txBox="1">
            <a:spLocks noChangeArrowheads="1"/>
          </p:cNvSpPr>
          <p:nvPr/>
        </p:nvSpPr>
        <p:spPr bwMode="auto">
          <a:xfrm>
            <a:off x="5791200" y="1143000"/>
            <a:ext cx="320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sz="1800" b="0">
                <a:solidFill>
                  <a:schemeClr val="bg1"/>
                </a:solidFill>
              </a:rPr>
              <a:t>Reconstruction from</a:t>
            </a:r>
            <a:br>
              <a:rPr lang="en-US" sz="1800" b="0">
                <a:solidFill>
                  <a:schemeClr val="bg1"/>
                </a:solidFill>
              </a:rPr>
            </a:br>
            <a:r>
              <a:rPr lang="en-US" sz="1800" b="0">
                <a:solidFill>
                  <a:schemeClr val="bg1"/>
                </a:solidFill>
              </a:rPr>
              <a:t>Internet photo collections</a:t>
            </a:r>
          </a:p>
        </p:txBody>
      </p:sp>
      <p:sp>
        <p:nvSpPr>
          <p:cNvPr id="10254" name="Text Box 25"/>
          <p:cNvSpPr txBox="1">
            <a:spLocks noChangeArrowheads="1"/>
          </p:cNvSpPr>
          <p:nvPr/>
        </p:nvSpPr>
        <p:spPr bwMode="auto">
          <a:xfrm>
            <a:off x="6902450" y="5864225"/>
            <a:ext cx="11223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b="0">
                <a:solidFill>
                  <a:schemeClr val="tx1"/>
                </a:solidFill>
              </a:rPr>
              <a:t>Goesele et al.</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25</a:t>
            </a:fld>
            <a:endParaRPr lang="en-US"/>
          </a:p>
        </p:txBody>
      </p:sp>
    </p:spTree>
    <p:extLst>
      <p:ext uri="{BB962C8B-B14F-4D97-AF65-F5344CB8AC3E}">
        <p14:creationId xmlns:p14="http://schemas.microsoft.com/office/powerpoint/2010/main" val="2344326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76200" y="0"/>
            <a:ext cx="8769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sz="3600" b="0">
                <a:solidFill>
                  <a:schemeClr val="tx1"/>
                </a:solidFill>
              </a:rPr>
              <a:t>Vision as a source of semantic information</a:t>
            </a:r>
          </a:p>
        </p:txBody>
      </p:sp>
      <p:pic>
        <p:nvPicPr>
          <p:cNvPr id="6" name="Picture 4" descr="cedar_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804150" cy="587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2057400" y="946150"/>
            <a:ext cx="7000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sky</a:t>
            </a:r>
          </a:p>
        </p:txBody>
      </p:sp>
      <p:sp>
        <p:nvSpPr>
          <p:cNvPr id="8" name="Text Box 6"/>
          <p:cNvSpPr txBox="1">
            <a:spLocks noChangeArrowheads="1"/>
          </p:cNvSpPr>
          <p:nvPr/>
        </p:nvSpPr>
        <p:spPr bwMode="auto">
          <a:xfrm>
            <a:off x="2667000" y="3536950"/>
            <a:ext cx="90963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water</a:t>
            </a:r>
          </a:p>
        </p:txBody>
      </p:sp>
      <p:sp>
        <p:nvSpPr>
          <p:cNvPr id="9" name="Text Box 7"/>
          <p:cNvSpPr txBox="1">
            <a:spLocks noChangeArrowheads="1"/>
          </p:cNvSpPr>
          <p:nvPr/>
        </p:nvSpPr>
        <p:spPr bwMode="auto">
          <a:xfrm>
            <a:off x="3317875" y="2547938"/>
            <a:ext cx="1258887" cy="642937"/>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Ferris wheel</a:t>
            </a:r>
          </a:p>
        </p:txBody>
      </p:sp>
      <p:sp>
        <p:nvSpPr>
          <p:cNvPr id="10" name="Text Box 8"/>
          <p:cNvSpPr txBox="1">
            <a:spLocks noChangeArrowheads="1"/>
          </p:cNvSpPr>
          <p:nvPr/>
        </p:nvSpPr>
        <p:spPr bwMode="auto">
          <a:xfrm>
            <a:off x="3657600" y="728663"/>
            <a:ext cx="2659062" cy="369887"/>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amusement park</a:t>
            </a:r>
          </a:p>
        </p:txBody>
      </p:sp>
      <p:sp>
        <p:nvSpPr>
          <p:cNvPr id="11" name="Text Box 9"/>
          <p:cNvSpPr txBox="1">
            <a:spLocks noChangeArrowheads="1"/>
          </p:cNvSpPr>
          <p:nvPr/>
        </p:nvSpPr>
        <p:spPr bwMode="auto">
          <a:xfrm>
            <a:off x="4191000" y="1714500"/>
            <a:ext cx="1749425"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Cedar Point</a:t>
            </a:r>
          </a:p>
        </p:txBody>
      </p:sp>
      <p:sp>
        <p:nvSpPr>
          <p:cNvPr id="12" name="Text Box 10"/>
          <p:cNvSpPr txBox="1">
            <a:spLocks noChangeArrowheads="1"/>
          </p:cNvSpPr>
          <p:nvPr/>
        </p:nvSpPr>
        <p:spPr bwMode="auto">
          <a:xfrm>
            <a:off x="6019800" y="3232150"/>
            <a:ext cx="90963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12 E</a:t>
            </a:r>
          </a:p>
        </p:txBody>
      </p:sp>
      <p:sp>
        <p:nvSpPr>
          <p:cNvPr id="13" name="Text Box 11"/>
          <p:cNvSpPr txBox="1">
            <a:spLocks noChangeArrowheads="1"/>
          </p:cNvSpPr>
          <p:nvPr/>
        </p:nvSpPr>
        <p:spPr bwMode="auto">
          <a:xfrm>
            <a:off x="2209800" y="4375150"/>
            <a:ext cx="7000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tree</a:t>
            </a:r>
          </a:p>
        </p:txBody>
      </p:sp>
      <p:sp>
        <p:nvSpPr>
          <p:cNvPr id="14" name="Text Box 12"/>
          <p:cNvSpPr txBox="1">
            <a:spLocks noChangeArrowheads="1"/>
          </p:cNvSpPr>
          <p:nvPr/>
        </p:nvSpPr>
        <p:spPr bwMode="auto">
          <a:xfrm>
            <a:off x="3962400" y="6127750"/>
            <a:ext cx="7000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tree</a:t>
            </a:r>
          </a:p>
        </p:txBody>
      </p:sp>
      <p:sp>
        <p:nvSpPr>
          <p:cNvPr id="15" name="Text Box 13"/>
          <p:cNvSpPr txBox="1">
            <a:spLocks noChangeArrowheads="1"/>
          </p:cNvSpPr>
          <p:nvPr/>
        </p:nvSpPr>
        <p:spPr bwMode="auto">
          <a:xfrm>
            <a:off x="4419600" y="3917950"/>
            <a:ext cx="7000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tree</a:t>
            </a:r>
          </a:p>
        </p:txBody>
      </p:sp>
      <p:sp>
        <p:nvSpPr>
          <p:cNvPr id="16" name="Text Box 14"/>
          <p:cNvSpPr txBox="1">
            <a:spLocks noChangeArrowheads="1"/>
          </p:cNvSpPr>
          <p:nvPr/>
        </p:nvSpPr>
        <p:spPr bwMode="auto">
          <a:xfrm>
            <a:off x="4495800" y="5746750"/>
            <a:ext cx="13985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carousel</a:t>
            </a:r>
          </a:p>
        </p:txBody>
      </p:sp>
      <p:sp>
        <p:nvSpPr>
          <p:cNvPr id="17" name="Text Box 15"/>
          <p:cNvSpPr txBox="1">
            <a:spLocks noChangeArrowheads="1"/>
          </p:cNvSpPr>
          <p:nvPr/>
        </p:nvSpPr>
        <p:spPr bwMode="auto">
          <a:xfrm>
            <a:off x="914400" y="5899150"/>
            <a:ext cx="90963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deck</a:t>
            </a:r>
          </a:p>
        </p:txBody>
      </p:sp>
      <p:sp>
        <p:nvSpPr>
          <p:cNvPr id="18" name="Text Box 16"/>
          <p:cNvSpPr txBox="1">
            <a:spLocks noChangeArrowheads="1"/>
          </p:cNvSpPr>
          <p:nvPr/>
        </p:nvSpPr>
        <p:spPr bwMode="auto">
          <a:xfrm>
            <a:off x="6056312" y="4519613"/>
            <a:ext cx="2589213" cy="369887"/>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people waiting in line</a:t>
            </a:r>
          </a:p>
        </p:txBody>
      </p:sp>
      <p:sp>
        <p:nvSpPr>
          <p:cNvPr id="19" name="Text Box 17"/>
          <p:cNvSpPr txBox="1">
            <a:spLocks noChangeArrowheads="1"/>
          </p:cNvSpPr>
          <p:nvPr/>
        </p:nvSpPr>
        <p:spPr bwMode="auto">
          <a:xfrm>
            <a:off x="8077200" y="3689350"/>
            <a:ext cx="7000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ride</a:t>
            </a:r>
          </a:p>
        </p:txBody>
      </p:sp>
      <p:sp>
        <p:nvSpPr>
          <p:cNvPr id="20" name="Text Box 18"/>
          <p:cNvSpPr txBox="1">
            <a:spLocks noChangeArrowheads="1"/>
          </p:cNvSpPr>
          <p:nvPr/>
        </p:nvSpPr>
        <p:spPr bwMode="auto">
          <a:xfrm>
            <a:off x="1295400" y="2622550"/>
            <a:ext cx="7000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ride</a:t>
            </a:r>
          </a:p>
        </p:txBody>
      </p:sp>
      <p:sp>
        <p:nvSpPr>
          <p:cNvPr id="21" name="Text Box 19"/>
          <p:cNvSpPr txBox="1">
            <a:spLocks noChangeArrowheads="1"/>
          </p:cNvSpPr>
          <p:nvPr/>
        </p:nvSpPr>
        <p:spPr bwMode="auto">
          <a:xfrm>
            <a:off x="5105400" y="3003550"/>
            <a:ext cx="7000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ride</a:t>
            </a:r>
          </a:p>
        </p:txBody>
      </p:sp>
      <p:sp>
        <p:nvSpPr>
          <p:cNvPr id="22" name="Text Box 20"/>
          <p:cNvSpPr txBox="1">
            <a:spLocks noChangeArrowheads="1"/>
          </p:cNvSpPr>
          <p:nvPr/>
        </p:nvSpPr>
        <p:spPr bwMode="auto">
          <a:xfrm>
            <a:off x="5562600" y="5289550"/>
            <a:ext cx="1609725"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umbrellas</a:t>
            </a:r>
          </a:p>
        </p:txBody>
      </p:sp>
      <p:sp>
        <p:nvSpPr>
          <p:cNvPr id="23" name="Text Box 21"/>
          <p:cNvSpPr txBox="1">
            <a:spLocks noChangeArrowheads="1"/>
          </p:cNvSpPr>
          <p:nvPr/>
        </p:nvSpPr>
        <p:spPr bwMode="auto">
          <a:xfrm>
            <a:off x="5486400" y="6203950"/>
            <a:ext cx="1819275"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pedestrians</a:t>
            </a:r>
          </a:p>
        </p:txBody>
      </p:sp>
      <p:sp>
        <p:nvSpPr>
          <p:cNvPr id="24" name="Text Box 22"/>
          <p:cNvSpPr txBox="1">
            <a:spLocks noChangeArrowheads="1"/>
          </p:cNvSpPr>
          <p:nvPr/>
        </p:nvSpPr>
        <p:spPr bwMode="auto">
          <a:xfrm>
            <a:off x="7480300" y="5541963"/>
            <a:ext cx="1328737" cy="369887"/>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maxair</a:t>
            </a:r>
          </a:p>
        </p:txBody>
      </p:sp>
      <p:sp>
        <p:nvSpPr>
          <p:cNvPr id="25" name="Text Box 23"/>
          <p:cNvSpPr txBox="1">
            <a:spLocks noChangeArrowheads="1"/>
          </p:cNvSpPr>
          <p:nvPr/>
        </p:nvSpPr>
        <p:spPr bwMode="auto">
          <a:xfrm>
            <a:off x="1828800" y="6051550"/>
            <a:ext cx="11191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bench</a:t>
            </a:r>
          </a:p>
        </p:txBody>
      </p:sp>
      <p:sp>
        <p:nvSpPr>
          <p:cNvPr id="26" name="Text Box 24"/>
          <p:cNvSpPr txBox="1">
            <a:spLocks noChangeArrowheads="1"/>
          </p:cNvSpPr>
          <p:nvPr/>
        </p:nvSpPr>
        <p:spPr bwMode="auto">
          <a:xfrm>
            <a:off x="2133600" y="5518150"/>
            <a:ext cx="7000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tree</a:t>
            </a:r>
          </a:p>
        </p:txBody>
      </p:sp>
      <p:sp>
        <p:nvSpPr>
          <p:cNvPr id="27" name="Text Box 25"/>
          <p:cNvSpPr txBox="1">
            <a:spLocks noChangeArrowheads="1"/>
          </p:cNvSpPr>
          <p:nvPr/>
        </p:nvSpPr>
        <p:spPr bwMode="auto">
          <a:xfrm>
            <a:off x="838200" y="3536950"/>
            <a:ext cx="1538287"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Lake Erie</a:t>
            </a:r>
          </a:p>
        </p:txBody>
      </p:sp>
      <p:sp>
        <p:nvSpPr>
          <p:cNvPr id="28" name="Text Box 26"/>
          <p:cNvSpPr txBox="1">
            <a:spLocks noChangeArrowheads="1"/>
          </p:cNvSpPr>
          <p:nvPr/>
        </p:nvSpPr>
        <p:spPr bwMode="auto">
          <a:xfrm>
            <a:off x="6015037" y="4921250"/>
            <a:ext cx="2597150" cy="369888"/>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people sitting on ride</a:t>
            </a:r>
          </a:p>
        </p:txBody>
      </p:sp>
      <p:sp>
        <p:nvSpPr>
          <p:cNvPr id="29" name="Rectangle 27"/>
          <p:cNvSpPr>
            <a:spLocks noChangeArrowheads="1"/>
          </p:cNvSpPr>
          <p:nvPr/>
        </p:nvSpPr>
        <p:spPr bwMode="auto">
          <a:xfrm>
            <a:off x="7000875" y="911225"/>
            <a:ext cx="2098675" cy="2586038"/>
          </a:xfrm>
          <a:prstGeom prst="rect">
            <a:avLst/>
          </a:prstGeom>
          <a:solidFill>
            <a:srgbClr val="FFFFFF">
              <a:alpha val="4313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solidFill>
                  <a:srgbClr val="000000"/>
                </a:solidFill>
                <a:latin typeface="Arial" charset="0"/>
              </a:rPr>
              <a:t>Objects</a:t>
            </a:r>
          </a:p>
          <a:p>
            <a:r>
              <a:rPr lang="en-US" sz="1800">
                <a:solidFill>
                  <a:srgbClr val="000000"/>
                </a:solidFill>
                <a:latin typeface="Arial" charset="0"/>
              </a:rPr>
              <a:t>Activities</a:t>
            </a:r>
          </a:p>
          <a:p>
            <a:r>
              <a:rPr lang="en-US" sz="1800">
                <a:solidFill>
                  <a:srgbClr val="000000"/>
                </a:solidFill>
                <a:latin typeface="Arial" charset="0"/>
              </a:rPr>
              <a:t>Scenes</a:t>
            </a:r>
          </a:p>
          <a:p>
            <a:r>
              <a:rPr lang="en-US" sz="1800">
                <a:solidFill>
                  <a:srgbClr val="000000"/>
                </a:solidFill>
                <a:latin typeface="Arial" charset="0"/>
              </a:rPr>
              <a:t>Locations</a:t>
            </a:r>
          </a:p>
          <a:p>
            <a:r>
              <a:rPr lang="en-US" sz="1800">
                <a:solidFill>
                  <a:srgbClr val="000000"/>
                </a:solidFill>
                <a:latin typeface="Arial" charset="0"/>
              </a:rPr>
              <a:t>Text / writing</a:t>
            </a:r>
          </a:p>
          <a:p>
            <a:r>
              <a:rPr lang="en-US" sz="1800">
                <a:solidFill>
                  <a:srgbClr val="000000"/>
                </a:solidFill>
                <a:latin typeface="Arial" charset="0"/>
              </a:rPr>
              <a:t>Faces</a:t>
            </a:r>
          </a:p>
          <a:p>
            <a:r>
              <a:rPr lang="en-US" sz="1800">
                <a:solidFill>
                  <a:srgbClr val="000000"/>
                </a:solidFill>
                <a:latin typeface="Arial" charset="0"/>
              </a:rPr>
              <a:t>Gestures</a:t>
            </a:r>
          </a:p>
          <a:p>
            <a:r>
              <a:rPr lang="en-US" sz="1800">
                <a:solidFill>
                  <a:srgbClr val="000000"/>
                </a:solidFill>
                <a:latin typeface="Arial" charset="0"/>
              </a:rPr>
              <a:t>Motions</a:t>
            </a:r>
          </a:p>
          <a:p>
            <a:r>
              <a:rPr lang="en-US" sz="1800">
                <a:solidFill>
                  <a:srgbClr val="000000"/>
                </a:solidFill>
                <a:latin typeface="Arial" charset="0"/>
              </a:rPr>
              <a:t>Emotions…</a:t>
            </a:r>
          </a:p>
        </p:txBody>
      </p:sp>
      <p:sp>
        <p:nvSpPr>
          <p:cNvPr id="30" name="Text Box 29"/>
          <p:cNvSpPr txBox="1">
            <a:spLocks noChangeArrowheads="1"/>
          </p:cNvSpPr>
          <p:nvPr/>
        </p:nvSpPr>
        <p:spPr bwMode="auto">
          <a:xfrm>
            <a:off x="762000" y="1651000"/>
            <a:ext cx="1749425" cy="644525"/>
          </a:xfrm>
          <a:prstGeom prst="rect">
            <a:avLst/>
          </a:prstGeom>
          <a:solidFill>
            <a:srgbClr val="00000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1800">
                <a:solidFill>
                  <a:srgbClr val="FFFFFF"/>
                </a:solidFill>
                <a:latin typeface="Arial" charset="0"/>
              </a:rPr>
              <a:t>The Wicked Twister</a:t>
            </a:r>
          </a:p>
        </p:txBody>
      </p:sp>
      <p:sp>
        <p:nvSpPr>
          <p:cNvPr id="31" name="TextBox 53"/>
          <p:cNvSpPr txBox="1">
            <a:spLocks noChangeArrowheads="1"/>
          </p:cNvSpPr>
          <p:nvPr/>
        </p:nvSpPr>
        <p:spPr bwMode="auto">
          <a:xfrm rot="16200000">
            <a:off x="-1054100" y="4801393"/>
            <a:ext cx="2568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a:solidFill>
                  <a:schemeClr val="tx1"/>
                </a:solidFill>
              </a:rPr>
              <a:t>Slide credit: Kristen </a:t>
            </a:r>
            <a:r>
              <a:rPr lang="en-US" sz="1400" b="0" err="1">
                <a:solidFill>
                  <a:schemeClr val="tx1"/>
                </a:solidFill>
              </a:rPr>
              <a:t>Grauman</a:t>
            </a:r>
            <a:endParaRPr lang="de-CH" sz="1400" b="0">
              <a:solidFill>
                <a:schemeClr val="tx1"/>
              </a:solidFill>
            </a:endParaRP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26</a:t>
            </a:fld>
            <a:endParaRPr lang="en-US"/>
          </a:p>
        </p:txBody>
      </p:sp>
    </p:spTree>
    <p:extLst>
      <p:ext uri="{BB962C8B-B14F-4D97-AF65-F5344CB8AC3E}">
        <p14:creationId xmlns:p14="http://schemas.microsoft.com/office/powerpoint/2010/main" val="20031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1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grpId="0" nodeType="afterEffect">
                                  <p:stCondLst>
                                    <p:cond delay="1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1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grpId="0" nodeType="afterEffect">
                                  <p:stCondLst>
                                    <p:cond delay="1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grpId="0" nodeType="afterEffect">
                                  <p:stCondLst>
                                    <p:cond delay="1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grpId="0" nodeType="afterEffect">
                                  <p:stCondLst>
                                    <p:cond delay="100"/>
                                  </p:stCondLst>
                                  <p:childTnLst>
                                    <p:set>
                                      <p:cBhvr>
                                        <p:cTn id="48" dur="1" fill="hold">
                                          <p:stCondLst>
                                            <p:cond delay="0"/>
                                          </p:stCondLst>
                                        </p:cTn>
                                        <p:tgtEl>
                                          <p:spTgt spid="22"/>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grpId="0" nodeType="afterEffect">
                                  <p:stCondLst>
                                    <p:cond delay="100"/>
                                  </p:stCondLst>
                                  <p:childTnLst>
                                    <p:set>
                                      <p:cBhvr>
                                        <p:cTn id="51" dur="1" fill="hold">
                                          <p:stCondLst>
                                            <p:cond delay="0"/>
                                          </p:stCondLst>
                                        </p:cTn>
                                        <p:tgtEl>
                                          <p:spTgt spid="23"/>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grpId="0" nodeType="afterEffect">
                                  <p:stCondLst>
                                    <p:cond delay="100"/>
                                  </p:stCondLst>
                                  <p:childTnLst>
                                    <p:set>
                                      <p:cBhvr>
                                        <p:cTn id="54" dur="1" fill="hold">
                                          <p:stCondLst>
                                            <p:cond delay="0"/>
                                          </p:stCondLst>
                                        </p:cTn>
                                        <p:tgtEl>
                                          <p:spTgt spid="16"/>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grpId="0" nodeType="afterEffect">
                                  <p:stCondLst>
                                    <p:cond delay="100"/>
                                  </p:stCondLst>
                                  <p:childTnLst>
                                    <p:set>
                                      <p:cBhvr>
                                        <p:cTn id="57" dur="1" fill="hold">
                                          <p:stCondLst>
                                            <p:cond delay="0"/>
                                          </p:stCondLst>
                                        </p:cTn>
                                        <p:tgtEl>
                                          <p:spTgt spid="14"/>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grpId="0" nodeType="afterEffect">
                                  <p:stCondLst>
                                    <p:cond delay="10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grpId="0" nodeType="afterEffect">
                                  <p:stCondLst>
                                    <p:cond delay="10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1900"/>
                            </p:stCondLst>
                            <p:childTnLst>
                              <p:par>
                                <p:cTn id="65" presetID="1" presetClass="entr" presetSubtype="0" fill="hold" grpId="0" nodeType="afterEffect">
                                  <p:stCondLst>
                                    <p:cond delay="100"/>
                                  </p:stCondLst>
                                  <p:childTnLst>
                                    <p:set>
                                      <p:cBhvr>
                                        <p:cTn id="66" dur="1" fill="hold">
                                          <p:stCondLst>
                                            <p:cond delay="0"/>
                                          </p:stCondLst>
                                        </p:cTn>
                                        <p:tgtEl>
                                          <p:spTgt spid="13"/>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100"/>
                                  </p:stCondLst>
                                  <p:childTnLst>
                                    <p:set>
                                      <p:cBhvr>
                                        <p:cTn id="69" dur="1" fill="hold">
                                          <p:stCondLst>
                                            <p:cond delay="0"/>
                                          </p:stCondLst>
                                        </p:cTn>
                                        <p:tgtEl>
                                          <p:spTgt spid="17"/>
                                        </p:tgtEl>
                                        <p:attrNameLst>
                                          <p:attrName>style.visibility</p:attrName>
                                        </p:attrNameLst>
                                      </p:cBhvr>
                                      <p:to>
                                        <p:strVal val="visible"/>
                                      </p:to>
                                    </p:set>
                                  </p:childTnLst>
                                </p:cTn>
                              </p:par>
                              <p:par>
                                <p:cTn id="70" presetID="1" presetClass="entr" presetSubtype="0" fill="hold" grpId="0" nodeType="withEffect">
                                  <p:stCondLst>
                                    <p:cond delay="100"/>
                                  </p:stCondLst>
                                  <p:childTnLst>
                                    <p:set>
                                      <p:cBhvr>
                                        <p:cTn id="71" dur="1" fill="hold">
                                          <p:stCondLst>
                                            <p:cond delay="0"/>
                                          </p:stCondLst>
                                        </p:cTn>
                                        <p:tgtEl>
                                          <p:spTgt spid="15"/>
                                        </p:tgtEl>
                                        <p:attrNameLst>
                                          <p:attrName>style.visibility</p:attrName>
                                        </p:attrNameLst>
                                      </p:cBhvr>
                                      <p:to>
                                        <p:strVal val="visible"/>
                                      </p:to>
                                    </p:set>
                                  </p:childTnLst>
                                </p:cTn>
                              </p:par>
                            </p:childTnLst>
                          </p:cTn>
                        </p:par>
                        <p:par>
                          <p:cTn id="72" fill="hold">
                            <p:stCondLst>
                              <p:cond delay="2100"/>
                            </p:stCondLst>
                            <p:childTnLst>
                              <p:par>
                                <p:cTn id="73" presetID="1" presetClass="entr" presetSubtype="0"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09109" y="2950547"/>
            <a:ext cx="2026356" cy="1139825"/>
          </a:xfrm>
          <a:prstGeom prst="rect">
            <a:avLst/>
          </a:prstGeom>
        </p:spPr>
      </p:pic>
      <p:sp>
        <p:nvSpPr>
          <p:cNvPr id="755714" name="Rectangle 2"/>
          <p:cNvSpPr>
            <a:spLocks noGrp="1" noChangeArrowheads="1"/>
          </p:cNvSpPr>
          <p:nvPr>
            <p:ph type="title"/>
          </p:nvPr>
        </p:nvSpPr>
        <p:spPr>
          <a:xfrm>
            <a:off x="457200" y="0"/>
            <a:ext cx="8229600" cy="685800"/>
          </a:xfrm>
        </p:spPr>
        <p:txBody>
          <a:bodyPr>
            <a:normAutofit fontScale="90000"/>
          </a:bodyPr>
          <a:lstStyle/>
          <a:p>
            <a:pPr eaLnBrk="1" hangingPunct="1">
              <a:defRPr/>
            </a:pPr>
            <a:r>
              <a:rPr lang="en-US"/>
              <a:t>Why study computer vision?</a:t>
            </a:r>
          </a:p>
        </p:txBody>
      </p:sp>
      <p:grpSp>
        <p:nvGrpSpPr>
          <p:cNvPr id="15363" name="Group 4"/>
          <p:cNvGrpSpPr>
            <a:grpSpLocks/>
          </p:cNvGrpSpPr>
          <p:nvPr/>
        </p:nvGrpSpPr>
        <p:grpSpPr bwMode="auto">
          <a:xfrm>
            <a:off x="228600" y="944563"/>
            <a:ext cx="2905125" cy="2441575"/>
            <a:chOff x="144" y="432"/>
            <a:chExt cx="1830" cy="1538"/>
          </a:xfrm>
        </p:grpSpPr>
        <p:grpSp>
          <p:nvGrpSpPr>
            <p:cNvPr id="15401" name="Group 5"/>
            <p:cNvGrpSpPr>
              <a:grpSpLocks/>
            </p:cNvGrpSpPr>
            <p:nvPr/>
          </p:nvGrpSpPr>
          <p:grpSpPr bwMode="auto">
            <a:xfrm>
              <a:off x="144" y="432"/>
              <a:ext cx="1830" cy="1344"/>
              <a:chOff x="144" y="432"/>
              <a:chExt cx="1830" cy="1344"/>
            </a:xfrm>
          </p:grpSpPr>
          <p:pic>
            <p:nvPicPr>
              <p:cNvPr id="15403" name="Picture 6" descr="album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 y="432"/>
                <a:ext cx="860" cy="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4" name="Picture 7" descr="album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 y="1053"/>
                <a:ext cx="918" cy="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5" name="Picture 8" descr="album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1056"/>
                <a:ext cx="925" cy="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6" name="Picture 9" descr="album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 y="432"/>
                <a:ext cx="960"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402" name="Text Box 10"/>
            <p:cNvSpPr txBox="1">
              <a:spLocks noChangeArrowheads="1"/>
            </p:cNvSpPr>
            <p:nvPr/>
          </p:nvSpPr>
          <p:spPr bwMode="auto">
            <a:xfrm>
              <a:off x="530" y="1797"/>
              <a:ext cx="109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b="0">
                  <a:solidFill>
                    <a:schemeClr val="bg1"/>
                  </a:solidFill>
                </a:rPr>
                <a:t>Personal photo albums</a:t>
              </a:r>
            </a:p>
          </p:txBody>
        </p:sp>
      </p:grpSp>
      <p:grpSp>
        <p:nvGrpSpPr>
          <p:cNvPr id="15364" name="Group 11"/>
          <p:cNvGrpSpPr>
            <a:grpSpLocks/>
          </p:cNvGrpSpPr>
          <p:nvPr/>
        </p:nvGrpSpPr>
        <p:grpSpPr bwMode="auto">
          <a:xfrm>
            <a:off x="228600" y="3886200"/>
            <a:ext cx="2971800" cy="2413000"/>
            <a:chOff x="144" y="2109"/>
            <a:chExt cx="1872" cy="1520"/>
          </a:xfrm>
        </p:grpSpPr>
        <p:pic>
          <p:nvPicPr>
            <p:cNvPr id="15396" name="Picture 12" descr="infrared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2" y="2784"/>
              <a:ext cx="847" cy="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7" name="Picture 13" descr="surveillance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 y="2109"/>
              <a:ext cx="880" cy="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8" name="Picture 14" descr="surveillance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 y="2111"/>
              <a:ext cx="1056" cy="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99" name="Text Box 15"/>
            <p:cNvSpPr txBox="1">
              <a:spLocks noChangeArrowheads="1"/>
            </p:cNvSpPr>
            <p:nvPr/>
          </p:nvSpPr>
          <p:spPr bwMode="auto">
            <a:xfrm>
              <a:off x="457" y="3456"/>
              <a:ext cx="117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b="0">
                  <a:solidFill>
                    <a:schemeClr val="tx1"/>
                  </a:solidFill>
                </a:rPr>
                <a:t>Surveillance and security</a:t>
              </a:r>
            </a:p>
          </p:txBody>
        </p:sp>
        <p:pic>
          <p:nvPicPr>
            <p:cNvPr id="15400" name="Picture 16" descr="surveillance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2784"/>
              <a:ext cx="90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65" name="Group 17"/>
          <p:cNvGrpSpPr>
            <a:grpSpLocks/>
          </p:cNvGrpSpPr>
          <p:nvPr/>
        </p:nvGrpSpPr>
        <p:grpSpPr bwMode="auto">
          <a:xfrm>
            <a:off x="3352800" y="990600"/>
            <a:ext cx="5676900" cy="2438400"/>
            <a:chOff x="2112" y="461"/>
            <a:chExt cx="3576" cy="1536"/>
          </a:xfrm>
        </p:grpSpPr>
        <p:sp>
          <p:nvSpPr>
            <p:cNvPr id="15386" name="Text Box 18"/>
            <p:cNvSpPr txBox="1">
              <a:spLocks noChangeArrowheads="1"/>
            </p:cNvSpPr>
            <p:nvPr/>
          </p:nvSpPr>
          <p:spPr bwMode="auto">
            <a:xfrm>
              <a:off x="3264" y="1824"/>
              <a:ext cx="13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b="0">
                  <a:solidFill>
                    <a:schemeClr val="bg1"/>
                  </a:solidFill>
                </a:rPr>
                <a:t>Movies, news, sports</a:t>
              </a:r>
            </a:p>
          </p:txBody>
        </p:sp>
        <p:grpSp>
          <p:nvGrpSpPr>
            <p:cNvPr id="15387" name="Group 19"/>
            <p:cNvGrpSpPr>
              <a:grpSpLocks/>
            </p:cNvGrpSpPr>
            <p:nvPr/>
          </p:nvGrpSpPr>
          <p:grpSpPr bwMode="auto">
            <a:xfrm>
              <a:off x="2112" y="461"/>
              <a:ext cx="3576" cy="1409"/>
              <a:chOff x="2112" y="461"/>
              <a:chExt cx="3576" cy="1409"/>
            </a:xfrm>
          </p:grpSpPr>
          <p:pic>
            <p:nvPicPr>
              <p:cNvPr id="15388" name="Picture 20" descr="news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4" y="1212"/>
                <a:ext cx="816"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9" name="Picture 21" descr="news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8" y="576"/>
                <a:ext cx="864" cy="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0" name="Picture 22" descr="movie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76" y="1152"/>
                <a:ext cx="1008" cy="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1" name="Picture 23" descr="sports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2" y="461"/>
                <a:ext cx="787"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2" name="Picture 24" descr="sports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52" y="1248"/>
                <a:ext cx="936" cy="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3" name="Picture 25" descr="movie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12" y="1152"/>
                <a:ext cx="960" cy="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4" name="Picture 26" descr="movie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24" y="537"/>
                <a:ext cx="912"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5" name="Picture 27" descr="movie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45" y="528"/>
                <a:ext cx="975" cy="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15366" name="Picture 30" descr="youtube_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3178175"/>
            <a:ext cx="9144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36" descr="flickr_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29000" y="3178175"/>
            <a:ext cx="1371600"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37" descr="google_log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4800" y="3178175"/>
            <a:ext cx="1371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369" name="Group 40"/>
          <p:cNvGrpSpPr>
            <a:grpSpLocks/>
          </p:cNvGrpSpPr>
          <p:nvPr/>
        </p:nvGrpSpPr>
        <p:grpSpPr bwMode="auto">
          <a:xfrm>
            <a:off x="3429000" y="3890963"/>
            <a:ext cx="5461000" cy="2362200"/>
            <a:chOff x="2160" y="2112"/>
            <a:chExt cx="3440" cy="1488"/>
          </a:xfrm>
        </p:grpSpPr>
        <p:sp>
          <p:nvSpPr>
            <p:cNvPr id="15374" name="Text Box 41"/>
            <p:cNvSpPr txBox="1">
              <a:spLocks noChangeArrowheads="1"/>
            </p:cNvSpPr>
            <p:nvPr/>
          </p:nvSpPr>
          <p:spPr bwMode="auto">
            <a:xfrm>
              <a:off x="3264" y="3427"/>
              <a:ext cx="136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b="0">
                  <a:solidFill>
                    <a:schemeClr val="tx1"/>
                  </a:solidFill>
                </a:rPr>
                <a:t>Medical and scientific images</a:t>
              </a:r>
            </a:p>
          </p:txBody>
        </p:sp>
        <p:grpSp>
          <p:nvGrpSpPr>
            <p:cNvPr id="15375" name="Group 42"/>
            <p:cNvGrpSpPr>
              <a:grpSpLocks/>
            </p:cNvGrpSpPr>
            <p:nvPr/>
          </p:nvGrpSpPr>
          <p:grpSpPr bwMode="auto">
            <a:xfrm>
              <a:off x="2160" y="2112"/>
              <a:ext cx="3440" cy="1340"/>
              <a:chOff x="2160" y="2112"/>
              <a:chExt cx="3440" cy="1340"/>
            </a:xfrm>
          </p:grpSpPr>
          <p:pic>
            <p:nvPicPr>
              <p:cNvPr id="15376" name="Picture 43" descr="Hawaii_IR_loop"/>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32" y="2112"/>
                <a:ext cx="816"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7" name="Picture 44" descr="aerial"/>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32" y="2688"/>
                <a:ext cx="720" cy="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8" name="Picture 45" descr="vessel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60" y="2160"/>
                <a:ext cx="52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9" name="Picture 46" descr="spin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688" y="2112"/>
                <a:ext cx="52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0" name="Picture 47" descr="hubble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06" y="2208"/>
                <a:ext cx="736" cy="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1" name="Picture 48" descr="hubbl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04" y="2736"/>
                <a:ext cx="896"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2" name="Picture 49" descr="brain"/>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67" y="2832"/>
                <a:ext cx="521" cy="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3" name="Picture 50" descr="protein_crystal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16" y="2160"/>
                <a:ext cx="864" cy="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4" name="Picture 51" descr="electron_microscopy"/>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08" y="2832"/>
                <a:ext cx="624" cy="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5" name="Picture 52" descr="microscopy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688" y="2704"/>
                <a:ext cx="720" cy="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370" name="Rectangle 60"/>
          <p:cNvSpPr>
            <a:spLocks noGrp="1" noChangeArrowheads="1"/>
          </p:cNvSpPr>
          <p:nvPr>
            <p:ph type="body" idx="1"/>
          </p:nvPr>
        </p:nvSpPr>
        <p:spPr>
          <a:xfrm>
            <a:off x="152400" y="533400"/>
            <a:ext cx="8839200" cy="5334000"/>
          </a:xfrm>
        </p:spPr>
        <p:txBody>
          <a:bodyPr>
            <a:normAutofit/>
          </a:bodyPr>
          <a:lstStyle/>
          <a:p>
            <a:pPr eaLnBrk="1" hangingPunct="1"/>
            <a:r>
              <a:rPr lang="en-US" sz="2800"/>
              <a:t>Vision is useful: Images and video are everywhere!</a:t>
            </a:r>
          </a:p>
        </p:txBody>
      </p:sp>
      <p:pic>
        <p:nvPicPr>
          <p:cNvPr id="15371" name="Picture 6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876800" y="3248025"/>
            <a:ext cx="1706563"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2" name="Picture 62" descr="Picsearch - the search engine for pictures and images">
            <a:hlinkClick r:id="rId34"/>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683375" y="3124200"/>
            <a:ext cx="12414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27</a:t>
            </a:fld>
            <a:endParaRPr lang="en-US"/>
          </a:p>
        </p:txBody>
      </p:sp>
    </p:spTree>
    <p:extLst>
      <p:ext uri="{BB962C8B-B14F-4D97-AF65-F5344CB8AC3E}">
        <p14:creationId xmlns:p14="http://schemas.microsoft.com/office/powerpoint/2010/main" val="710296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990600"/>
            <a:ext cx="1981200"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3" descr="cap_1384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90600"/>
            <a:ext cx="5715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Rectangle 5"/>
          <p:cNvSpPr>
            <a:spLocks noGrp="1" noChangeArrowheads="1"/>
          </p:cNvSpPr>
          <p:nvPr>
            <p:ph type="title"/>
          </p:nvPr>
        </p:nvSpPr>
        <p:spPr>
          <a:xfrm>
            <a:off x="457200" y="76200"/>
            <a:ext cx="8458200" cy="838200"/>
          </a:xfrm>
          <a:noFill/>
        </p:spPr>
        <p:txBody>
          <a:bodyPr>
            <a:normAutofit/>
          </a:bodyPr>
          <a:lstStyle/>
          <a:p>
            <a:r>
              <a:rPr lang="en-US" sz="3600"/>
              <a:t>Special effects:  shape and motion capture</a:t>
            </a:r>
          </a:p>
        </p:txBody>
      </p:sp>
      <p:sp>
        <p:nvSpPr>
          <p:cNvPr id="40965" name="Text Box 6"/>
          <p:cNvSpPr txBox="1">
            <a:spLocks noChangeArrowheads="1"/>
          </p:cNvSpPr>
          <p:nvPr/>
        </p:nvSpPr>
        <p:spPr bwMode="auto">
          <a:xfrm rot="16200000">
            <a:off x="8247062" y="5533231"/>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pic>
        <p:nvPicPr>
          <p:cNvPr id="40966" name="Picture 4"/>
          <p:cNvPicPr>
            <a:picLocks noChangeAspect="1" noChangeArrowheads="1"/>
          </p:cNvPicPr>
          <p:nvPr/>
        </p:nvPicPr>
        <p:blipFill>
          <a:blip r:embed="rId5">
            <a:extLst>
              <a:ext uri="{28A0092B-C50C-407E-A947-70E740481C1C}">
                <a14:useLocalDpi xmlns:a14="http://schemas.microsoft.com/office/drawing/2010/main" val="0"/>
              </a:ext>
            </a:extLst>
          </a:blip>
          <a:srcRect r="25993"/>
          <a:stretch>
            <a:fillRect/>
          </a:stretch>
        </p:blipFill>
        <p:spPr bwMode="auto">
          <a:xfrm>
            <a:off x="685800" y="3810000"/>
            <a:ext cx="3863975" cy="238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7" name="Picture 5"/>
          <p:cNvPicPr>
            <a:picLocks noChangeAspect="1" noChangeArrowheads="1"/>
          </p:cNvPicPr>
          <p:nvPr/>
        </p:nvPicPr>
        <p:blipFill>
          <a:blip r:embed="rId6">
            <a:extLst>
              <a:ext uri="{28A0092B-C50C-407E-A947-70E740481C1C}">
                <a14:useLocalDpi xmlns:a14="http://schemas.microsoft.com/office/drawing/2010/main" val="0"/>
              </a:ext>
            </a:extLst>
          </a:blip>
          <a:srcRect r="26044"/>
          <a:stretch>
            <a:fillRect/>
          </a:stretch>
        </p:blipFill>
        <p:spPr bwMode="auto">
          <a:xfrm>
            <a:off x="4724400" y="3810000"/>
            <a:ext cx="3810000"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28</a:t>
            </a:fld>
            <a:endParaRPr lang="en-US"/>
          </a:p>
        </p:txBody>
      </p:sp>
    </p:spTree>
    <p:extLst>
      <p:ext uri="{BB962C8B-B14F-4D97-AF65-F5344CB8AC3E}">
        <p14:creationId xmlns:p14="http://schemas.microsoft.com/office/powerpoint/2010/main" val="699203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416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Rectangle 3"/>
          <p:cNvSpPr>
            <a:spLocks noGrp="1" noChangeArrowheads="1"/>
          </p:cNvSpPr>
          <p:nvPr>
            <p:ph type="title"/>
          </p:nvPr>
        </p:nvSpPr>
        <p:spPr>
          <a:xfrm>
            <a:off x="495300" y="152400"/>
            <a:ext cx="8229600" cy="639762"/>
          </a:xfrm>
        </p:spPr>
        <p:txBody>
          <a:bodyPr>
            <a:normAutofit fontScale="90000"/>
          </a:bodyPr>
          <a:lstStyle/>
          <a:p>
            <a:r>
              <a:rPr lang="en-US"/>
              <a:t>3D urban modeling</a:t>
            </a:r>
          </a:p>
        </p:txBody>
      </p:sp>
      <p:sp>
        <p:nvSpPr>
          <p:cNvPr id="41988" name="Rectangle 4"/>
          <p:cNvSpPr>
            <a:spLocks noChangeArrowheads="1"/>
          </p:cNvSpPr>
          <p:nvPr/>
        </p:nvSpPr>
        <p:spPr bwMode="auto">
          <a:xfrm>
            <a:off x="1981200" y="5410200"/>
            <a:ext cx="52578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spcBef>
                <a:spcPct val="0"/>
              </a:spcBef>
            </a:pPr>
            <a:r>
              <a:rPr lang="en-US" sz="2800" b="0">
                <a:solidFill>
                  <a:schemeClr val="tx1"/>
                </a:solidFill>
                <a:hlinkClick r:id="rId4"/>
              </a:rPr>
              <a:t>Bing maps</a:t>
            </a:r>
            <a:r>
              <a:rPr lang="en-US" sz="2800" b="0">
                <a:solidFill>
                  <a:schemeClr val="tx1"/>
                </a:solidFill>
              </a:rPr>
              <a:t>, Google </a:t>
            </a:r>
            <a:r>
              <a:rPr lang="en-US" sz="2800" b="0" err="1">
                <a:solidFill>
                  <a:schemeClr val="tx1"/>
                </a:solidFill>
              </a:rPr>
              <a:t>Streetview</a:t>
            </a:r>
            <a:endParaRPr lang="en-US" sz="2800" b="0">
              <a:solidFill>
                <a:schemeClr val="tx1"/>
              </a:solidFill>
            </a:endParaRPr>
          </a:p>
        </p:txBody>
      </p:sp>
      <p:sp>
        <p:nvSpPr>
          <p:cNvPr id="41989" name="Text Box 5"/>
          <p:cNvSpPr txBox="1">
            <a:spLocks noChangeArrowheads="1"/>
          </p:cNvSpPr>
          <p:nvPr/>
        </p:nvSpPr>
        <p:spPr bwMode="auto">
          <a:xfrm>
            <a:off x="6613525" y="6434138"/>
            <a:ext cx="1841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endParaRPr lang="en-US"/>
          </a:p>
        </p:txBody>
      </p:sp>
      <p:sp>
        <p:nvSpPr>
          <p:cNvPr id="41990" name="Text Box 6"/>
          <p:cNvSpPr txBox="1">
            <a:spLocks noChangeArrowheads="1"/>
          </p:cNvSpPr>
          <p:nvPr/>
        </p:nvSpPr>
        <p:spPr bwMode="auto">
          <a:xfrm>
            <a:off x="7696200" y="5932487"/>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29</a:t>
            </a:fld>
            <a:endParaRPr lang="en-US"/>
          </a:p>
        </p:txBody>
      </p:sp>
    </p:spTree>
    <p:extLst>
      <p:ext uri="{BB962C8B-B14F-4D97-AF65-F5344CB8AC3E}">
        <p14:creationId xmlns:p14="http://schemas.microsoft.com/office/powerpoint/2010/main" val="2283179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CS131 is the introductory course for computer vision</a:t>
            </a:r>
          </a:p>
        </p:txBody>
      </p:sp>
      <p:sp>
        <p:nvSpPr>
          <p:cNvPr id="3" name="Content Placeholder 2"/>
          <p:cNvSpPr>
            <a:spLocks noGrp="1"/>
          </p:cNvSpPr>
          <p:nvPr>
            <p:ph idx="1"/>
            <p:extLst>
              <p:ext uri="{D42A27DB-BD31-4B8C-83A1-F6EECF244321}">
                <p14:modId xmlns:p14="http://schemas.microsoft.com/office/powerpoint/2010/main" val="4099756348"/>
              </p:ext>
            </p:extLst>
          </p:nvPr>
        </p:nvSpPr>
        <p:spPr/>
        <p:txBody>
          <a:bodyPr vert="horz" lIns="91440" tIns="45720" rIns="91440" bIns="45720" rtlCol="0" anchor="t">
            <a:normAutofit lnSpcReduction="10000"/>
          </a:bodyPr>
          <a:lstStyle/>
          <a:p>
            <a:r>
              <a:rPr lang="en-US" dirty="0"/>
              <a:t>CS131 (fall, 2017):</a:t>
            </a:r>
          </a:p>
          <a:p>
            <a:pPr lvl="1"/>
            <a:r>
              <a:rPr lang="en-US" dirty="0"/>
              <a:t>Enthusiastic undergrads</a:t>
            </a:r>
          </a:p>
          <a:p>
            <a:pPr lvl="1"/>
            <a:r>
              <a:rPr lang="en-US" dirty="0"/>
              <a:t>Want to get to know this exciting technology</a:t>
            </a:r>
          </a:p>
          <a:p>
            <a:pPr lvl="1"/>
            <a:r>
              <a:rPr lang="en-US" dirty="0"/>
              <a:t>Pre-</a:t>
            </a:r>
            <a:r>
              <a:rPr lang="en-US" dirty="0" err="1"/>
              <a:t>req</a:t>
            </a:r>
            <a:r>
              <a:rPr lang="en-US" dirty="0"/>
              <a:t> to more advanced vision classes</a:t>
            </a:r>
          </a:p>
          <a:p>
            <a:r>
              <a:rPr lang="en-US" dirty="0"/>
              <a:t>CS231a (winter, </a:t>
            </a:r>
            <a:r>
              <a:rPr lang="en-US" dirty="0" smtClean="0"/>
              <a:t>2018, </a:t>
            </a:r>
            <a:r>
              <a:rPr lang="en-US" dirty="0"/>
              <a:t>Prof. Silvio </a:t>
            </a:r>
            <a:r>
              <a:rPr lang="en-US" dirty="0" err="1"/>
              <a:t>Savarese</a:t>
            </a:r>
            <a:r>
              <a:rPr lang="en-US" dirty="0"/>
              <a:t>)</a:t>
            </a:r>
          </a:p>
          <a:p>
            <a:pPr lvl="1"/>
            <a:r>
              <a:rPr lang="en-US" dirty="0"/>
              <a:t>Advanced Computer Vision</a:t>
            </a:r>
          </a:p>
          <a:p>
            <a:pPr lvl="1"/>
            <a:r>
              <a:rPr lang="en-US" dirty="0"/>
              <a:t>Seniors, masters, and PhDs</a:t>
            </a:r>
          </a:p>
          <a:p>
            <a:r>
              <a:rPr lang="en-US" dirty="0"/>
              <a:t>CS231n (spring, </a:t>
            </a:r>
            <a:r>
              <a:rPr lang="en-US" dirty="0" smtClean="0"/>
              <a:t>2018): </a:t>
            </a:r>
            <a:r>
              <a:rPr lang="en-US" dirty="0"/>
              <a:t>Deep Learning and Convolutional Neural Networks</a:t>
            </a:r>
          </a:p>
        </p:txBody>
      </p:sp>
      <p:sp>
        <p:nvSpPr>
          <p:cNvPr id="5" name="Slide Number Placeholder 4"/>
          <p:cNvSpPr>
            <a:spLocks noGrp="1"/>
          </p:cNvSpPr>
          <p:nvPr>
            <p:ph type="sldNum" sz="quarter" idx="12"/>
          </p:nvPr>
        </p:nvSpPr>
        <p:spPr/>
        <p:txBody>
          <a:bodyPr/>
          <a:lstStyle/>
          <a:p>
            <a:fld id="{CF7DC490-98B8-074B-BB30-37775A2447EF}" type="slidenum">
              <a:rPr lang="en-US" smtClean="0"/>
              <a:pPr/>
              <a:t>3</a:t>
            </a:fld>
            <a:endParaRPr lang="en-US"/>
          </a:p>
        </p:txBody>
      </p:sp>
      <p:sp>
        <p:nvSpPr>
          <p:cNvPr id="6" name="Date Placeholder 3"/>
          <p:cNvSpPr>
            <a:spLocks noGrp="1"/>
          </p:cNvSpPr>
          <p:nvPr>
            <p:ph type="dt" sz="half" idx="10"/>
          </p:nvPr>
        </p:nvSpPr>
        <p:spPr>
          <a:xfrm>
            <a:off x="7328098" y="6416675"/>
            <a:ext cx="1587302" cy="365125"/>
          </a:xfrm>
        </p:spPr>
        <p:txBody>
          <a:bodyPr/>
          <a:lstStyle/>
          <a:p>
            <a:r>
              <a:rPr lang="en-US" smtClean="0"/>
              <a:t>26-Sep-17</a:t>
            </a:r>
            <a:endParaRPr lang="en-US" dirty="0"/>
          </a:p>
        </p:txBody>
      </p:sp>
    </p:spTree>
    <p:extLst>
      <p:ext uri="{BB962C8B-B14F-4D97-AF65-F5344CB8AC3E}">
        <p14:creationId xmlns:p14="http://schemas.microsoft.com/office/powerpoint/2010/main" val="346197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0"/>
            <a:ext cx="8229600" cy="838200"/>
          </a:xfrm>
        </p:spPr>
        <p:txBody>
          <a:bodyPr>
            <a:normAutofit/>
          </a:bodyPr>
          <a:lstStyle/>
          <a:p>
            <a:r>
              <a:rPr lang="en-US" sz="3600"/>
              <a:t>3D urban modeling: Microsoft Photosynth</a:t>
            </a:r>
          </a:p>
        </p:txBody>
      </p:sp>
      <p:sp>
        <p:nvSpPr>
          <p:cNvPr id="43011" name="Rectangle 5"/>
          <p:cNvSpPr>
            <a:spLocks noChangeArrowheads="1"/>
          </p:cNvSpPr>
          <p:nvPr/>
        </p:nvSpPr>
        <p:spPr bwMode="auto">
          <a:xfrm>
            <a:off x="3324816" y="5867400"/>
            <a:ext cx="24943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spcBef>
                <a:spcPct val="0"/>
              </a:spcBef>
            </a:pPr>
            <a:r>
              <a:rPr lang="en-US" sz="2000">
                <a:hlinkClick r:id="rId3"/>
              </a:rPr>
              <a:t>http://photosynth.net</a:t>
            </a:r>
            <a:endParaRPr lang="en-US" sz="2000" b="0">
              <a:solidFill>
                <a:schemeClr val="tx1"/>
              </a:solidFill>
            </a:endParaRPr>
          </a:p>
        </p:txBody>
      </p:sp>
      <p:sp>
        <p:nvSpPr>
          <p:cNvPr id="43012" name="Text Box 6"/>
          <p:cNvSpPr txBox="1">
            <a:spLocks noChangeArrowheads="1"/>
          </p:cNvSpPr>
          <p:nvPr/>
        </p:nvSpPr>
        <p:spPr bwMode="auto">
          <a:xfrm>
            <a:off x="7696199" y="6016526"/>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pic>
        <p:nvPicPr>
          <p:cNvPr id="430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100" y="838200"/>
            <a:ext cx="74549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30</a:t>
            </a:fld>
            <a:endParaRPr lang="en-US"/>
          </a:p>
        </p:txBody>
      </p:sp>
    </p:spTree>
    <p:extLst>
      <p:ext uri="{BB962C8B-B14F-4D97-AF65-F5344CB8AC3E}">
        <p14:creationId xmlns:p14="http://schemas.microsoft.com/office/powerpoint/2010/main" val="2065567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76200"/>
            <a:ext cx="8229600" cy="868362"/>
          </a:xfrm>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1371600"/>
            <a:ext cx="461962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Text Box 5"/>
          <p:cNvSpPr txBox="1">
            <a:spLocks noChangeArrowheads="1"/>
          </p:cNvSpPr>
          <p:nvPr/>
        </p:nvSpPr>
        <p:spPr bwMode="auto">
          <a:xfrm>
            <a:off x="7696200" y="5902025"/>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31</a:t>
            </a:fld>
            <a:endParaRPr lang="en-US"/>
          </a:p>
        </p:txBody>
      </p:sp>
    </p:spTree>
    <p:extLst>
      <p:ext uri="{BB962C8B-B14F-4D97-AF65-F5344CB8AC3E}">
        <p14:creationId xmlns:p14="http://schemas.microsoft.com/office/powerpoint/2010/main" val="2497371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76200"/>
            <a:ext cx="8229600" cy="639762"/>
          </a:xfrm>
        </p:spPr>
        <p:txBody>
          <a:bodyPr>
            <a:normAutofit fontScale="90000"/>
          </a:bodyPr>
          <a:lstStyle/>
          <a:p>
            <a:r>
              <a:rPr lang="en-US"/>
              <a:t>Smile detection</a:t>
            </a: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2170113"/>
            <a:ext cx="7443787"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7467600"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2" name="Rectangle 6"/>
          <p:cNvSpPr>
            <a:spLocks noChangeArrowheads="1"/>
          </p:cNvSpPr>
          <p:nvPr/>
        </p:nvSpPr>
        <p:spPr bwMode="auto">
          <a:xfrm>
            <a:off x="2070301" y="5729288"/>
            <a:ext cx="47307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696200" y="5851526"/>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32</a:t>
            </a:fld>
            <a:endParaRPr lang="en-US"/>
          </a:p>
        </p:txBody>
      </p:sp>
    </p:spTree>
    <p:extLst>
      <p:ext uri="{BB962C8B-B14F-4D97-AF65-F5344CB8AC3E}">
        <p14:creationId xmlns:p14="http://schemas.microsoft.com/office/powerpoint/2010/main" val="3678674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a:bodyPr>
          <a:lstStyle/>
          <a:p>
            <a:r>
              <a:rPr lang="en-US" sz="3600"/>
              <a:t>Face recognition: Apple iPhoto software</a:t>
            </a:r>
          </a:p>
        </p:txBody>
      </p:sp>
      <p:sp>
        <p:nvSpPr>
          <p:cNvPr id="46083" name="Content Placeholder 2"/>
          <p:cNvSpPr>
            <a:spLocks noGrp="1"/>
          </p:cNvSpPr>
          <p:nvPr>
            <p:ph idx="1"/>
          </p:nvPr>
        </p:nvSpPr>
        <p:spPr/>
        <p:txBody>
          <a:bodyPr/>
          <a:lstStyle/>
          <a:p>
            <a:endParaRPr lang="en-US"/>
          </a:p>
        </p:txBody>
      </p:sp>
      <p:pic>
        <p:nvPicPr>
          <p:cNvPr id="460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707313"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5" name="Rectangle 8"/>
          <p:cNvSpPr>
            <a:spLocks noChangeArrowheads="1"/>
          </p:cNvSpPr>
          <p:nvPr/>
        </p:nvSpPr>
        <p:spPr bwMode="auto">
          <a:xfrm>
            <a:off x="1409299" y="5719011"/>
            <a:ext cx="6400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a:hlinkClick r:id="rId4"/>
              </a:rPr>
              <a:t>http://www.apple.com/ilife/iphoto/</a:t>
            </a:r>
            <a:endParaRPr lang="en-US" sz="2400"/>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33</a:t>
            </a:fld>
            <a:endParaRPr lang="en-US"/>
          </a:p>
        </p:txBody>
      </p:sp>
    </p:spTree>
    <p:extLst>
      <p:ext uri="{BB962C8B-B14F-4D97-AF65-F5344CB8AC3E}">
        <p14:creationId xmlns:p14="http://schemas.microsoft.com/office/powerpoint/2010/main" val="2984746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198438"/>
            <a:ext cx="8229600" cy="411162"/>
          </a:xfrm>
        </p:spPr>
        <p:txBody>
          <a:bodyPr>
            <a:normAutofit fontScale="90000"/>
          </a:bodyPr>
          <a:lstStyle/>
          <a:p>
            <a:r>
              <a:rPr lang="en-US"/>
              <a:t>Biometrics</a:t>
            </a:r>
          </a:p>
        </p:txBody>
      </p:sp>
      <p:pic>
        <p:nvPicPr>
          <p:cNvPr id="900099" name="Picture 3" descr="youngProcesse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4958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0100" name="Picture 4" descr="matched2002_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49580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0101" name="Picture 5" descr="afghanportrai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113" y="762000"/>
            <a:ext cx="438308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102" name="Rectangle 6"/>
          <p:cNvSpPr>
            <a:spLocks noChangeArrowheads="1"/>
          </p:cNvSpPr>
          <p:nvPr/>
        </p:nvSpPr>
        <p:spPr bwMode="auto">
          <a:xfrm>
            <a:off x="762000" y="4038600"/>
            <a:ext cx="7543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spcBef>
                <a:spcPct val="0"/>
              </a:spcBef>
            </a:pPr>
            <a:r>
              <a:rPr lang="en-US" sz="2400" b="0">
                <a:solidFill>
                  <a:schemeClr val="tx1"/>
                </a:solidFill>
                <a:hlinkClick r:id="rId6"/>
              </a:rPr>
              <a:t>How the Afghan Girl was Identified by Her Iris Patterns </a:t>
            </a:r>
            <a:endParaRPr lang="en-US" sz="2400" b="0">
              <a:solidFill>
                <a:schemeClr val="tx1"/>
              </a:solidFill>
            </a:endParaRPr>
          </a:p>
        </p:txBody>
      </p:sp>
      <p:sp>
        <p:nvSpPr>
          <p:cNvPr id="47111" name="Text Box 7"/>
          <p:cNvSpPr txBox="1">
            <a:spLocks noChangeArrowheads="1"/>
          </p:cNvSpPr>
          <p:nvPr/>
        </p:nvSpPr>
        <p:spPr bwMode="auto">
          <a:xfrm>
            <a:off x="7696200" y="6035175"/>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pic>
        <p:nvPicPr>
          <p:cNvPr id="47112" name="Picture 3" descr="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9513" y="762000"/>
            <a:ext cx="225742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34</a:t>
            </a:fld>
            <a:endParaRPr lang="en-US"/>
          </a:p>
        </p:txBody>
      </p:sp>
    </p:spTree>
    <p:extLst>
      <p:ext uri="{BB962C8B-B14F-4D97-AF65-F5344CB8AC3E}">
        <p14:creationId xmlns:p14="http://schemas.microsoft.com/office/powerpoint/2010/main" val="691544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0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00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0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Biometrics</a:t>
            </a:r>
          </a:p>
        </p:txBody>
      </p:sp>
      <p:pic>
        <p:nvPicPr>
          <p:cNvPr id="48132" name="Picture 4" descr="XM Micro Biometric Fingerprint M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1333500"/>
            <a:ext cx="2136775"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Rectangle 5"/>
          <p:cNvSpPr>
            <a:spLocks noChangeArrowheads="1"/>
          </p:cNvSpPr>
          <p:nvPr/>
        </p:nvSpPr>
        <p:spPr bwMode="auto">
          <a:xfrm>
            <a:off x="1524000" y="5410200"/>
            <a:ext cx="25146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4" name="Picture 6" descr="FINGERPR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3048000"/>
            <a:ext cx="105727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6" name="Rectangle 8"/>
          <p:cNvSpPr>
            <a:spLocks noChangeArrowheads="1"/>
          </p:cNvSpPr>
          <p:nvPr/>
        </p:nvSpPr>
        <p:spPr bwMode="auto">
          <a:xfrm>
            <a:off x="4953000" y="5287963"/>
            <a:ext cx="3581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spcBef>
                <a:spcPct val="0"/>
              </a:spcBef>
            </a:pPr>
            <a:r>
              <a:rPr lang="en-US" sz="1600" b="0" dirty="0">
                <a:solidFill>
                  <a:schemeClr val="tx1"/>
                </a:solidFill>
              </a:rPr>
              <a:t>Face recognition systems now beginning to appear more widely</a:t>
            </a:r>
            <a:br>
              <a:rPr lang="en-US" sz="1600" b="0" dirty="0">
                <a:solidFill>
                  <a:schemeClr val="tx1"/>
                </a:solidFill>
              </a:rPr>
            </a:br>
            <a:r>
              <a:rPr lang="en-US" sz="1400" b="0" dirty="0" err="1" smtClean="0">
                <a:solidFill>
                  <a:schemeClr val="tx1"/>
                </a:solidFill>
              </a:rPr>
              <a:t>iphone</a:t>
            </a:r>
            <a:r>
              <a:rPr lang="en-US" sz="1400" b="0" dirty="0" smtClean="0">
                <a:solidFill>
                  <a:schemeClr val="tx1"/>
                </a:solidFill>
              </a:rPr>
              <a:t> X just introduced face recognition</a:t>
            </a:r>
            <a:endParaRPr lang="en-US" sz="1400" b="0" dirty="0">
              <a:solidFill>
                <a:schemeClr val="tx1"/>
              </a:solidFill>
            </a:endParaRPr>
          </a:p>
          <a:p>
            <a:pPr eaLnBrk="0" hangingPunct="0">
              <a:spcBef>
                <a:spcPct val="0"/>
              </a:spcBef>
            </a:pPr>
            <a:endParaRPr lang="en-US" sz="1400" b="0" dirty="0">
              <a:solidFill>
                <a:schemeClr val="tx1"/>
              </a:solidFill>
            </a:endParaRPr>
          </a:p>
        </p:txBody>
      </p:sp>
      <p:sp>
        <p:nvSpPr>
          <p:cNvPr id="2" name="Date Placeholder 1"/>
          <p:cNvSpPr>
            <a:spLocks noGrp="1"/>
          </p:cNvSpPr>
          <p:nvPr>
            <p:ph type="dt" sz="half" idx="10"/>
          </p:nvPr>
        </p:nvSpPr>
        <p:spPr/>
        <p:txBody>
          <a:bodyPr/>
          <a:lstStyle/>
          <a:p>
            <a:r>
              <a:rPr lang="en-US" smtClean="0"/>
              <a:t>26-Sep-17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35</a:t>
            </a:fld>
            <a:endParaRPr lang="en-US"/>
          </a:p>
        </p:txBody>
      </p:sp>
      <p:pic>
        <p:nvPicPr>
          <p:cNvPr id="4" name="Picture 3"/>
          <p:cNvPicPr>
            <a:picLocks noChangeAspect="1"/>
          </p:cNvPicPr>
          <p:nvPr/>
        </p:nvPicPr>
        <p:blipFill>
          <a:blip r:embed="rId5"/>
          <a:stretch>
            <a:fillRect/>
          </a:stretch>
        </p:blipFill>
        <p:spPr>
          <a:xfrm>
            <a:off x="4875212" y="1426466"/>
            <a:ext cx="3736975" cy="2491317"/>
          </a:xfrm>
          <a:prstGeom prst="rect">
            <a:avLst/>
          </a:prstGeom>
        </p:spPr>
      </p:pic>
    </p:spTree>
    <p:extLst>
      <p:ext uri="{BB962C8B-B14F-4D97-AF65-F5344CB8AC3E}">
        <p14:creationId xmlns:p14="http://schemas.microsoft.com/office/powerpoint/2010/main" val="26941472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152400"/>
            <a:ext cx="8229600" cy="639762"/>
          </a:xfrm>
        </p:spPr>
        <p:txBody>
          <a:bodyPr>
            <a:normAutofit fontScale="90000"/>
          </a:bodyPr>
          <a:lstStyle/>
          <a:p>
            <a:r>
              <a:rPr lang="en-US"/>
              <a:t>Optical character recognition (OCR)</a:t>
            </a:r>
          </a:p>
        </p:txBody>
      </p:sp>
      <p:pic>
        <p:nvPicPr>
          <p:cNvPr id="49155" name="Picture 3" descr="asamp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81263"/>
            <a:ext cx="36576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6" name="Text Box 4"/>
          <p:cNvSpPr txBox="1">
            <a:spLocks noChangeArrowheads="1"/>
          </p:cNvSpPr>
          <p:nvPr/>
        </p:nvSpPr>
        <p:spPr bwMode="auto">
          <a:xfrm>
            <a:off x="1028700" y="5153025"/>
            <a:ext cx="26939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spcBef>
                <a:spcPct val="0"/>
              </a:spcBef>
            </a:pPr>
            <a:r>
              <a:rPr lang="en-US" sz="1600" b="0">
                <a:solidFill>
                  <a:schemeClr val="tx1"/>
                </a:solidFill>
              </a:rPr>
              <a:t>Digit recognition, AT&amp;T labs</a:t>
            </a:r>
          </a:p>
        </p:txBody>
      </p:sp>
      <p:sp>
        <p:nvSpPr>
          <p:cNvPr id="49157" name="Rectangle 5"/>
          <p:cNvSpPr>
            <a:spLocks noChangeArrowheads="1"/>
          </p:cNvSpPr>
          <p:nvPr/>
        </p:nvSpPr>
        <p:spPr bwMode="auto">
          <a:xfrm>
            <a:off x="685800" y="990600"/>
            <a:ext cx="77724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eaLnBrk="0" hangingPunct="0">
              <a:spcBef>
                <a:spcPct val="20000"/>
              </a:spcBef>
            </a:pPr>
            <a:r>
              <a:rPr lang="en-US" sz="2800" b="0">
                <a:solidFill>
                  <a:schemeClr val="tx1"/>
                </a:solidFill>
              </a:rPr>
              <a:t>Technology to convert scanned docs to text</a:t>
            </a:r>
          </a:p>
          <a:p>
            <a:pPr marL="742950" lvl="1" indent="-285750" algn="l" eaLnBrk="0" hangingPunct="0">
              <a:spcBef>
                <a:spcPct val="20000"/>
              </a:spcBef>
              <a:buFontTx/>
              <a:buChar char="•"/>
            </a:pPr>
            <a:r>
              <a:rPr lang="en-US" sz="2000" b="0">
                <a:solidFill>
                  <a:schemeClr val="tx1"/>
                </a:solidFill>
              </a:rPr>
              <a:t>If you have a scanner, it probably came with OCR software</a:t>
            </a:r>
          </a:p>
          <a:p>
            <a:pPr marL="342900" indent="-342900" algn="l" eaLnBrk="0" hangingPunct="0">
              <a:spcBef>
                <a:spcPct val="20000"/>
              </a:spcBef>
            </a:pPr>
            <a:endParaRPr lang="en-US" sz="2800" b="0">
              <a:solidFill>
                <a:schemeClr val="tx1"/>
              </a:solidFill>
            </a:endParaRPr>
          </a:p>
        </p:txBody>
      </p:sp>
      <p:pic>
        <p:nvPicPr>
          <p:cNvPr id="49158" name="Picture 6" descr="California_license_plate_AN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209800"/>
            <a:ext cx="3581400"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9" name="Text Box 7"/>
          <p:cNvSpPr txBox="1">
            <a:spLocks noChangeArrowheads="1"/>
          </p:cNvSpPr>
          <p:nvPr/>
        </p:nvSpPr>
        <p:spPr bwMode="auto">
          <a:xfrm>
            <a:off x="4511675" y="5153025"/>
            <a:ext cx="45132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spcBef>
                <a:spcPct val="0"/>
              </a:spcBef>
            </a:pPr>
            <a:r>
              <a:rPr lang="en-US" sz="1600" b="0">
                <a:solidFill>
                  <a:schemeClr val="tx1"/>
                </a:solidFill>
              </a:rPr>
              <a:t>License plate readers</a:t>
            </a:r>
          </a:p>
          <a:p>
            <a:pPr>
              <a:spcBef>
                <a:spcPct val="0"/>
              </a:spcBef>
            </a:pPr>
            <a:r>
              <a:rPr lang="en-US" b="0">
                <a:solidFill>
                  <a:schemeClr val="tx1"/>
                </a:solidFill>
                <a:hlinkClick r:id="rId5"/>
              </a:rPr>
              <a:t>http://en.wikipedia.org/wiki/Automatic_number_plate_recognition</a:t>
            </a:r>
            <a:endParaRPr lang="en-US" b="0">
              <a:solidFill>
                <a:schemeClr val="tx1"/>
              </a:solidFill>
            </a:endParaRPr>
          </a:p>
          <a:p>
            <a:pPr>
              <a:spcBef>
                <a:spcPct val="0"/>
              </a:spcBef>
            </a:pPr>
            <a:endParaRPr lang="en-US" b="0">
              <a:solidFill>
                <a:schemeClr val="tx1"/>
              </a:solidFill>
            </a:endParaRPr>
          </a:p>
        </p:txBody>
      </p:sp>
      <p:sp>
        <p:nvSpPr>
          <p:cNvPr id="49160" name="Text Box 8"/>
          <p:cNvSpPr txBox="1">
            <a:spLocks noChangeArrowheads="1"/>
          </p:cNvSpPr>
          <p:nvPr/>
        </p:nvSpPr>
        <p:spPr bwMode="auto">
          <a:xfrm>
            <a:off x="7688263" y="6035175"/>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36</a:t>
            </a:fld>
            <a:endParaRPr lang="en-US"/>
          </a:p>
        </p:txBody>
      </p:sp>
    </p:spTree>
    <p:extLst>
      <p:ext uri="{BB962C8B-B14F-4D97-AF65-F5344CB8AC3E}">
        <p14:creationId xmlns:p14="http://schemas.microsoft.com/office/powerpoint/2010/main" val="7667360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together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07" y="2209800"/>
            <a:ext cx="5029200" cy="277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8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876300"/>
            <a:ext cx="20923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8485" name="Picture 5" descr="roomba-or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073525"/>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685800" y="76200"/>
            <a:ext cx="8153400"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Toys and Robots</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37</a:t>
            </a:fld>
            <a:endParaRPr lang="en-US"/>
          </a:p>
        </p:txBody>
      </p:sp>
    </p:spTree>
    <p:extLst>
      <p:ext uri="{BB962C8B-B14F-4D97-AF65-F5344CB8AC3E}">
        <p14:creationId xmlns:p14="http://schemas.microsoft.com/office/powerpoint/2010/main" val="3863948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693737"/>
          </a:xfrm>
        </p:spPr>
        <p:txBody>
          <a:bodyPr>
            <a:normAutofit fontScale="90000"/>
          </a:bodyPr>
          <a:lstStyle/>
          <a:p>
            <a:r>
              <a:rPr lang="en-US"/>
              <a:t>Mobile visual search: </a:t>
            </a:r>
            <a:r>
              <a:rPr lang="en-US">
                <a:hlinkClick r:id="rId3"/>
              </a:rPr>
              <a:t>Google Goggles</a:t>
            </a:r>
            <a:endParaRPr lang="en-US"/>
          </a:p>
        </p:txBody>
      </p:sp>
      <p:pic>
        <p:nvPicPr>
          <p:cNvPr id="5017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860425"/>
            <a:ext cx="87757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pic>
        <p:nvPicPr>
          <p:cNvPr id="5018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762000"/>
            <a:ext cx="2895600"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38</a:t>
            </a:fld>
            <a:endParaRPr lang="en-US"/>
          </a:p>
        </p:txBody>
      </p:sp>
    </p:spTree>
    <p:extLst>
      <p:ext uri="{BB962C8B-B14F-4D97-AF65-F5344CB8AC3E}">
        <p14:creationId xmlns:p14="http://schemas.microsoft.com/office/powerpoint/2010/main" val="2811008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685800" y="76200"/>
            <a:ext cx="8153400" cy="838200"/>
          </a:xfrm>
        </p:spPr>
        <p:txBody>
          <a:bodyPr/>
          <a:lstStyle/>
          <a:p>
            <a:r>
              <a:rPr lang="en-US"/>
              <a:t>Mobile visual search: iPhone Apps</a:t>
            </a:r>
          </a:p>
        </p:txBody>
      </p:sp>
      <p:pic>
        <p:nvPicPr>
          <p:cNvPr id="20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05000"/>
            <a:ext cx="7848600" cy="443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graphicFrame>
        <p:nvGraphicFramePr>
          <p:cNvPr id="2050" name="Object 7"/>
          <p:cNvGraphicFramePr>
            <a:graphicFrameLocks noChangeAspect="1"/>
          </p:cNvGraphicFramePr>
          <p:nvPr/>
        </p:nvGraphicFramePr>
        <p:xfrm>
          <a:off x="1524000" y="1143000"/>
          <a:ext cx="2146300" cy="635000"/>
        </p:xfrm>
        <a:graphic>
          <a:graphicData uri="http://schemas.openxmlformats.org/presentationml/2006/ole">
            <mc:AlternateContent xmlns:mc="http://schemas.openxmlformats.org/markup-compatibility/2006">
              <mc:Choice xmlns:v="urn:schemas-microsoft-com:vml" Requires="v">
                <p:oleObj spid="_x0000_s79940" name="Image" r:id="rId5" imgW="2146032" imgH="634697" progId="Photoshop.Image.10">
                  <p:embed/>
                </p:oleObj>
              </mc:Choice>
              <mc:Fallback>
                <p:oleObj name="Image" r:id="rId5" imgW="2146032" imgH="634697"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143000"/>
                        <a:ext cx="2146300" cy="635000"/>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051" name="Object 8"/>
          <p:cNvGraphicFramePr>
            <a:graphicFrameLocks noChangeAspect="1"/>
          </p:cNvGraphicFramePr>
          <p:nvPr/>
        </p:nvGraphicFramePr>
        <p:xfrm>
          <a:off x="5486400" y="1143000"/>
          <a:ext cx="1981200" cy="546100"/>
        </p:xfrm>
        <a:graphic>
          <a:graphicData uri="http://schemas.openxmlformats.org/presentationml/2006/ole">
            <mc:AlternateContent xmlns:mc="http://schemas.openxmlformats.org/markup-compatibility/2006">
              <mc:Choice xmlns:v="urn:schemas-microsoft-com:vml" Requires="v">
                <p:oleObj spid="_x0000_s79941" name="Image" r:id="rId7" imgW="1980952" imgH="545839" progId="Photoshop.Image.10">
                  <p:embed/>
                </p:oleObj>
              </mc:Choice>
              <mc:Fallback>
                <p:oleObj name="Image" r:id="rId7" imgW="1980952" imgH="545839"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143000"/>
                        <a:ext cx="1981200" cy="546100"/>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39</a:t>
            </a:fld>
            <a:endParaRPr lang="en-US"/>
          </a:p>
        </p:txBody>
      </p:sp>
    </p:spTree>
    <p:extLst>
      <p:ext uri="{BB962C8B-B14F-4D97-AF65-F5344CB8AC3E}">
        <p14:creationId xmlns:p14="http://schemas.microsoft.com/office/powerpoint/2010/main" val="2080348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1" name="Text Box 9"/>
          <p:cNvSpPr txBox="1">
            <a:spLocks noChangeArrowheads="1"/>
          </p:cNvSpPr>
          <p:nvPr/>
        </p:nvSpPr>
        <p:spPr bwMode="auto">
          <a:xfrm>
            <a:off x="5605462" y="5486400"/>
            <a:ext cx="19292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latin typeface="Avenir Book"/>
                <a:cs typeface="Avenir Book"/>
              </a:rPr>
              <a:t>Mathematics</a:t>
            </a:r>
          </a:p>
        </p:txBody>
      </p:sp>
      <p:sp>
        <p:nvSpPr>
          <p:cNvPr id="105482" name="Text Box 10"/>
          <p:cNvSpPr txBox="1">
            <a:spLocks noChangeArrowheads="1"/>
          </p:cNvSpPr>
          <p:nvPr/>
        </p:nvSpPr>
        <p:spPr bwMode="auto">
          <a:xfrm>
            <a:off x="7455469" y="2601912"/>
            <a:ext cx="15824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dirty="0">
                <a:latin typeface="Avenir Book"/>
                <a:cs typeface="Avenir Book"/>
              </a:rPr>
              <a:t>Computer</a:t>
            </a:r>
            <a:br>
              <a:rPr lang="en-US" sz="2400" b="1" dirty="0">
                <a:latin typeface="Avenir Book"/>
                <a:cs typeface="Avenir Book"/>
              </a:rPr>
            </a:br>
            <a:r>
              <a:rPr lang="en-US" sz="2400" b="1" dirty="0">
                <a:latin typeface="Avenir Book"/>
                <a:cs typeface="Avenir Book"/>
              </a:rPr>
              <a:t>Science</a:t>
            </a:r>
          </a:p>
        </p:txBody>
      </p:sp>
      <p:sp>
        <p:nvSpPr>
          <p:cNvPr id="105483" name="Text Box 11"/>
          <p:cNvSpPr txBox="1">
            <a:spLocks noChangeArrowheads="1"/>
          </p:cNvSpPr>
          <p:nvPr/>
        </p:nvSpPr>
        <p:spPr bwMode="auto">
          <a:xfrm>
            <a:off x="3048000" y="381000"/>
            <a:ext cx="12490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latin typeface="Avenir Book"/>
                <a:cs typeface="Avenir Book"/>
              </a:rPr>
              <a:t>Biology</a:t>
            </a:r>
          </a:p>
        </p:txBody>
      </p:sp>
      <p:sp>
        <p:nvSpPr>
          <p:cNvPr id="105484" name="Text Box 12"/>
          <p:cNvSpPr txBox="1">
            <a:spLocks noChangeArrowheads="1"/>
          </p:cNvSpPr>
          <p:nvPr/>
        </p:nvSpPr>
        <p:spPr bwMode="auto">
          <a:xfrm>
            <a:off x="152400" y="4475460"/>
            <a:ext cx="18487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latin typeface="Avenir Book"/>
                <a:cs typeface="Avenir Book"/>
              </a:rPr>
              <a:t>Engineering</a:t>
            </a:r>
          </a:p>
        </p:txBody>
      </p:sp>
      <p:sp>
        <p:nvSpPr>
          <p:cNvPr id="105485" name="Text Box 13"/>
          <p:cNvSpPr txBox="1">
            <a:spLocks noChangeArrowheads="1"/>
          </p:cNvSpPr>
          <p:nvPr/>
        </p:nvSpPr>
        <p:spPr bwMode="auto">
          <a:xfrm>
            <a:off x="643731" y="1547812"/>
            <a:ext cx="11652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latin typeface="Avenir Book"/>
                <a:cs typeface="Avenir Book"/>
              </a:rPr>
              <a:t>Physics</a:t>
            </a:r>
          </a:p>
        </p:txBody>
      </p:sp>
      <p:sp>
        <p:nvSpPr>
          <p:cNvPr id="105488" name="Text Box 16"/>
          <p:cNvSpPr txBox="1">
            <a:spLocks noChangeArrowheads="1"/>
          </p:cNvSpPr>
          <p:nvPr/>
        </p:nvSpPr>
        <p:spPr bwMode="auto">
          <a:xfrm>
            <a:off x="5875337" y="762000"/>
            <a:ext cx="17446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latin typeface="Avenir Book"/>
                <a:cs typeface="Avenir Book"/>
              </a:rPr>
              <a:t>Psychology</a:t>
            </a:r>
          </a:p>
        </p:txBody>
      </p:sp>
      <p:sp>
        <p:nvSpPr>
          <p:cNvPr id="2" name="Date Placeholder 1"/>
          <p:cNvSpPr>
            <a:spLocks noGrp="1"/>
          </p:cNvSpPr>
          <p:nvPr>
            <p:ph type="dt" sz="half" idx="10"/>
          </p:nvPr>
        </p:nvSpPr>
        <p:spPr/>
        <p:txBody>
          <a:bodyPr/>
          <a:lstStyle/>
          <a:p>
            <a:r>
              <a:rPr lang="en-US" smtClean="0"/>
              <a:t>26-Sep-17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4</a:t>
            </a:fld>
            <a:endParaRPr lang="en-US" dirty="0"/>
          </a:p>
        </p:txBody>
      </p:sp>
      <p:sp>
        <p:nvSpPr>
          <p:cNvPr id="105475" name="Oval 3"/>
          <p:cNvSpPr>
            <a:spLocks noChangeArrowheads="1"/>
          </p:cNvSpPr>
          <p:nvPr/>
        </p:nvSpPr>
        <p:spPr bwMode="auto">
          <a:xfrm>
            <a:off x="1219200" y="695325"/>
            <a:ext cx="6324600" cy="5105400"/>
          </a:xfrm>
          <a:prstGeom prst="ellipse">
            <a:avLst/>
          </a:prstGeom>
          <a:solidFill>
            <a:schemeClr val="bg2"/>
          </a:solidFill>
          <a:ln w="9525">
            <a:noFill/>
            <a:round/>
            <a:headEnd/>
            <a:tailEnd/>
          </a:ln>
          <a:effectLst>
            <a:outerShdw blurRad="50800" dist="38100" dir="2700000" algn="tl" rotWithShape="0">
              <a:prstClr val="black">
                <a:alpha val="40000"/>
              </a:prstClr>
            </a:outerShdw>
          </a:effectLst>
        </p:spPr>
        <p:txBody>
          <a:bodyPr wrap="none" anchor="ctr"/>
          <a:lstStyle/>
          <a:p>
            <a:endParaRPr lang="en-US"/>
          </a:p>
        </p:txBody>
      </p:sp>
      <p:grpSp>
        <p:nvGrpSpPr>
          <p:cNvPr id="5" name="Group 4"/>
          <p:cNvGrpSpPr/>
          <p:nvPr/>
        </p:nvGrpSpPr>
        <p:grpSpPr>
          <a:xfrm>
            <a:off x="1344613" y="998537"/>
            <a:ext cx="6107112" cy="4496507"/>
            <a:chOff x="1344613" y="998537"/>
            <a:chExt cx="6107112" cy="4496507"/>
          </a:xfrm>
        </p:grpSpPr>
        <p:sp>
          <p:nvSpPr>
            <p:cNvPr id="105476" name="Oval 4"/>
            <p:cNvSpPr>
              <a:spLocks noChangeArrowheads="1"/>
            </p:cNvSpPr>
            <p:nvPr/>
          </p:nvSpPr>
          <p:spPr bwMode="auto">
            <a:xfrm>
              <a:off x="3276600" y="2178050"/>
              <a:ext cx="2127820" cy="2012950"/>
            </a:xfrm>
            <a:prstGeom prst="ellipse">
              <a:avLst/>
            </a:prstGeom>
            <a:solidFill>
              <a:srgbClr val="850000"/>
            </a:solidFill>
            <a:ln w="76200">
              <a:noFill/>
              <a:round/>
              <a:headEnd/>
              <a:tailEnd/>
            </a:ln>
            <a:effectLst>
              <a:outerShdw blurRad="50800" dist="38100" dir="2700000" algn="tl" rotWithShape="0">
                <a:prstClr val="black">
                  <a:alpha val="40000"/>
                </a:prstClr>
              </a:outerShdw>
            </a:effectLst>
          </p:spPr>
          <p:txBody>
            <a:bodyPr wrap="none" anchor="ctr"/>
            <a:lstStyle/>
            <a:p>
              <a:pPr algn="ctr"/>
              <a:r>
                <a:rPr lang="en-US" sz="2800" b="1" dirty="0">
                  <a:solidFill>
                    <a:schemeClr val="bg1"/>
                  </a:solidFill>
                  <a:latin typeface="Avenir Book"/>
                  <a:cs typeface="Avenir Book"/>
                </a:rPr>
                <a:t>Computer </a:t>
              </a:r>
            </a:p>
            <a:p>
              <a:pPr algn="ctr"/>
              <a:r>
                <a:rPr lang="en-US" sz="2800" b="1" dirty="0">
                  <a:solidFill>
                    <a:schemeClr val="bg1"/>
                  </a:solidFill>
                  <a:latin typeface="Avenir Book"/>
                  <a:cs typeface="Avenir Book"/>
                </a:rPr>
                <a:t>Vision</a:t>
              </a:r>
            </a:p>
          </p:txBody>
        </p:sp>
        <p:sp>
          <p:nvSpPr>
            <p:cNvPr id="105477" name="Oval 5"/>
            <p:cNvSpPr>
              <a:spLocks noChangeArrowheads="1"/>
            </p:cNvSpPr>
            <p:nvPr/>
          </p:nvSpPr>
          <p:spPr bwMode="auto">
            <a:xfrm>
              <a:off x="3540125" y="998537"/>
              <a:ext cx="1852613" cy="746125"/>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a:solidFill>
                    <a:schemeClr val="bg1"/>
                  </a:solidFill>
                  <a:latin typeface="Avenir Book"/>
                  <a:cs typeface="Avenir Book"/>
                </a:rPr>
                <a:t>Neuroscience</a:t>
              </a:r>
            </a:p>
          </p:txBody>
        </p:sp>
        <p:sp>
          <p:nvSpPr>
            <p:cNvPr id="105478" name="Oval 6"/>
            <p:cNvSpPr>
              <a:spLocks noChangeArrowheads="1"/>
            </p:cNvSpPr>
            <p:nvPr/>
          </p:nvSpPr>
          <p:spPr bwMode="auto">
            <a:xfrm>
              <a:off x="3300413" y="4713116"/>
              <a:ext cx="1941510" cy="781928"/>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dirty="0">
                  <a:solidFill>
                    <a:schemeClr val="bg1"/>
                  </a:solidFill>
                  <a:latin typeface="Avenir Book"/>
                  <a:cs typeface="Avenir Book"/>
                </a:rPr>
                <a:t>Machine </a:t>
              </a:r>
              <a:endParaRPr lang="en-US" dirty="0" smtClean="0">
                <a:solidFill>
                  <a:schemeClr val="bg1"/>
                </a:solidFill>
                <a:latin typeface="Avenir Book"/>
                <a:cs typeface="Avenir Book"/>
              </a:endParaRPr>
            </a:p>
            <a:p>
              <a:pPr algn="ctr"/>
              <a:r>
                <a:rPr lang="en-US" dirty="0" smtClean="0">
                  <a:solidFill>
                    <a:schemeClr val="bg1"/>
                  </a:solidFill>
                  <a:latin typeface="Avenir Book"/>
                  <a:cs typeface="Avenir Book"/>
                </a:rPr>
                <a:t>learning</a:t>
              </a:r>
              <a:endParaRPr lang="en-US" dirty="0">
                <a:solidFill>
                  <a:schemeClr val="bg1"/>
                </a:solidFill>
                <a:latin typeface="Avenir Book"/>
                <a:cs typeface="Avenir Book"/>
              </a:endParaRPr>
            </a:p>
          </p:txBody>
        </p:sp>
        <p:sp>
          <p:nvSpPr>
            <p:cNvPr id="105479" name="Oval 7"/>
            <p:cNvSpPr>
              <a:spLocks noChangeArrowheads="1"/>
            </p:cNvSpPr>
            <p:nvPr/>
          </p:nvSpPr>
          <p:spPr bwMode="auto">
            <a:xfrm>
              <a:off x="1344613" y="3276600"/>
              <a:ext cx="1852612" cy="746125"/>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dirty="0">
                  <a:solidFill>
                    <a:schemeClr val="bg1"/>
                  </a:solidFill>
                  <a:latin typeface="Avenir Book"/>
                  <a:cs typeface="Avenir Book"/>
                </a:rPr>
                <a:t>Speech, NLP</a:t>
              </a:r>
            </a:p>
          </p:txBody>
        </p:sp>
        <p:sp>
          <p:nvSpPr>
            <p:cNvPr id="105480" name="Oval 8"/>
            <p:cNvSpPr>
              <a:spLocks noChangeArrowheads="1"/>
            </p:cNvSpPr>
            <p:nvPr/>
          </p:nvSpPr>
          <p:spPr bwMode="auto">
            <a:xfrm>
              <a:off x="5033169" y="4191000"/>
              <a:ext cx="1852612" cy="746125"/>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sz="1600" dirty="0">
                  <a:solidFill>
                    <a:schemeClr val="bg1"/>
                  </a:solidFill>
                  <a:latin typeface="Avenir Book"/>
                  <a:cs typeface="Avenir Book"/>
                </a:rPr>
                <a:t>Information </a:t>
              </a:r>
              <a:endParaRPr lang="en-US" sz="1600" dirty="0" smtClean="0">
                <a:solidFill>
                  <a:schemeClr val="bg1"/>
                </a:solidFill>
                <a:latin typeface="Avenir Book"/>
                <a:cs typeface="Avenir Book"/>
              </a:endParaRPr>
            </a:p>
            <a:p>
              <a:pPr algn="ctr"/>
              <a:r>
                <a:rPr lang="en-US" sz="1600" dirty="0" smtClean="0">
                  <a:solidFill>
                    <a:schemeClr val="bg1"/>
                  </a:solidFill>
                  <a:latin typeface="Avenir Book"/>
                  <a:cs typeface="Avenir Book"/>
                </a:rPr>
                <a:t>retrieval</a:t>
              </a:r>
              <a:endParaRPr lang="en-US" sz="1600" dirty="0">
                <a:solidFill>
                  <a:schemeClr val="bg1"/>
                </a:solidFill>
                <a:latin typeface="Avenir Book"/>
                <a:cs typeface="Avenir Book"/>
              </a:endParaRPr>
            </a:p>
          </p:txBody>
        </p:sp>
        <p:sp>
          <p:nvSpPr>
            <p:cNvPr id="105486" name="Oval 14"/>
            <p:cNvSpPr>
              <a:spLocks noChangeArrowheads="1"/>
            </p:cNvSpPr>
            <p:nvPr/>
          </p:nvSpPr>
          <p:spPr bwMode="auto">
            <a:xfrm>
              <a:off x="1905000" y="4113211"/>
              <a:ext cx="1852613" cy="746125"/>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a:solidFill>
                    <a:schemeClr val="bg1"/>
                  </a:solidFill>
                  <a:latin typeface="Avenir Book"/>
                  <a:cs typeface="Avenir Book"/>
                </a:rPr>
                <a:t>Robotics</a:t>
              </a:r>
            </a:p>
          </p:txBody>
        </p:sp>
        <p:sp>
          <p:nvSpPr>
            <p:cNvPr id="105487" name="Oval 15"/>
            <p:cNvSpPr>
              <a:spLocks noChangeArrowheads="1"/>
            </p:cNvSpPr>
            <p:nvPr/>
          </p:nvSpPr>
          <p:spPr bwMode="auto">
            <a:xfrm>
              <a:off x="5033169" y="1547812"/>
              <a:ext cx="1852612" cy="746125"/>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dirty="0">
                  <a:solidFill>
                    <a:schemeClr val="bg1"/>
                  </a:solidFill>
                  <a:latin typeface="Avenir Book"/>
                  <a:cs typeface="Avenir Book"/>
                </a:rPr>
                <a:t>Cognitive </a:t>
              </a:r>
            </a:p>
            <a:p>
              <a:pPr algn="ctr"/>
              <a:r>
                <a:rPr lang="en-US" dirty="0">
                  <a:solidFill>
                    <a:schemeClr val="bg1"/>
                  </a:solidFill>
                  <a:latin typeface="Avenir Book"/>
                  <a:cs typeface="Avenir Book"/>
                </a:rPr>
                <a:t>sciences</a:t>
              </a:r>
            </a:p>
          </p:txBody>
        </p:sp>
        <p:sp>
          <p:nvSpPr>
            <p:cNvPr id="105489" name="Oval 17"/>
            <p:cNvSpPr>
              <a:spLocks noChangeArrowheads="1"/>
            </p:cNvSpPr>
            <p:nvPr/>
          </p:nvSpPr>
          <p:spPr bwMode="auto">
            <a:xfrm>
              <a:off x="5378450" y="2393950"/>
              <a:ext cx="1981200" cy="746125"/>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sz="1600" dirty="0" smtClean="0">
                  <a:solidFill>
                    <a:schemeClr val="bg1"/>
                  </a:solidFill>
                  <a:latin typeface="Avenir Book"/>
                  <a:cs typeface="Avenir Book"/>
                </a:rPr>
                <a:t>Algorithms</a:t>
              </a:r>
              <a:r>
                <a:rPr lang="en-US" sz="1600" dirty="0">
                  <a:solidFill>
                    <a:schemeClr val="bg1"/>
                  </a:solidFill>
                  <a:latin typeface="Avenir Book"/>
                  <a:cs typeface="Avenir Book"/>
                </a:rPr>
                <a:t>, </a:t>
              </a:r>
            </a:p>
            <a:p>
              <a:pPr algn="ctr"/>
              <a:r>
                <a:rPr lang="en-US" sz="1600" dirty="0">
                  <a:solidFill>
                    <a:schemeClr val="bg1"/>
                  </a:solidFill>
                  <a:latin typeface="Avenir Book"/>
                  <a:cs typeface="Avenir Book"/>
                </a:rPr>
                <a:t>theory,…</a:t>
              </a:r>
            </a:p>
          </p:txBody>
        </p:sp>
        <p:sp>
          <p:nvSpPr>
            <p:cNvPr id="105490" name="Oval 18"/>
            <p:cNvSpPr>
              <a:spLocks noChangeArrowheads="1"/>
            </p:cNvSpPr>
            <p:nvPr/>
          </p:nvSpPr>
          <p:spPr bwMode="auto">
            <a:xfrm>
              <a:off x="1447800" y="2362200"/>
              <a:ext cx="1852613" cy="746125"/>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dirty="0">
                  <a:solidFill>
                    <a:schemeClr val="bg1"/>
                  </a:solidFill>
                  <a:latin typeface="Avenir Book"/>
                  <a:cs typeface="Avenir Book"/>
                </a:rPr>
                <a:t>Image</a:t>
              </a:r>
            </a:p>
            <a:p>
              <a:pPr algn="ctr"/>
              <a:r>
                <a:rPr lang="en-US" dirty="0">
                  <a:solidFill>
                    <a:schemeClr val="bg1"/>
                  </a:solidFill>
                  <a:latin typeface="Avenir Book"/>
                  <a:cs typeface="Avenir Book"/>
                </a:rPr>
                <a:t>processing</a:t>
              </a:r>
            </a:p>
          </p:txBody>
        </p:sp>
        <p:sp>
          <p:nvSpPr>
            <p:cNvPr id="23" name="Oval 17"/>
            <p:cNvSpPr>
              <a:spLocks noChangeArrowheads="1"/>
            </p:cNvSpPr>
            <p:nvPr/>
          </p:nvSpPr>
          <p:spPr bwMode="auto">
            <a:xfrm>
              <a:off x="5470525" y="3276600"/>
              <a:ext cx="1981200" cy="746125"/>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sz="1600" dirty="0">
                  <a:solidFill>
                    <a:schemeClr val="bg1"/>
                  </a:solidFill>
                  <a:latin typeface="Avenir Book"/>
                  <a:cs typeface="Avenir Book"/>
                </a:rPr>
                <a:t>S</a:t>
              </a:r>
              <a:r>
                <a:rPr lang="en-US" sz="1600" dirty="0" smtClean="0">
                  <a:solidFill>
                    <a:schemeClr val="bg1"/>
                  </a:solidFill>
                  <a:latin typeface="Avenir Book"/>
                  <a:cs typeface="Avenir Book"/>
                </a:rPr>
                <a:t>ystems</a:t>
              </a:r>
              <a:r>
                <a:rPr lang="en-US" sz="1600" dirty="0">
                  <a:solidFill>
                    <a:schemeClr val="bg1"/>
                  </a:solidFill>
                  <a:latin typeface="Avenir Book"/>
                  <a:cs typeface="Avenir Book"/>
                </a:rPr>
                <a:t>, </a:t>
              </a:r>
            </a:p>
            <a:p>
              <a:pPr algn="ctr"/>
              <a:r>
                <a:rPr lang="en-US" sz="1600" dirty="0">
                  <a:solidFill>
                    <a:schemeClr val="bg1"/>
                  </a:solidFill>
                  <a:latin typeface="Avenir Book"/>
                  <a:cs typeface="Avenir Book"/>
                </a:rPr>
                <a:t>architecture, …</a:t>
              </a:r>
            </a:p>
          </p:txBody>
        </p:sp>
        <p:sp>
          <p:nvSpPr>
            <p:cNvPr id="24" name="Oval 18"/>
            <p:cNvSpPr>
              <a:spLocks noChangeArrowheads="1"/>
            </p:cNvSpPr>
            <p:nvPr/>
          </p:nvSpPr>
          <p:spPr bwMode="auto">
            <a:xfrm>
              <a:off x="1905000" y="1471612"/>
              <a:ext cx="1852613" cy="746125"/>
            </a:xfrm>
            <a:prstGeom prst="ellipse">
              <a:avLst/>
            </a:prstGeom>
            <a:solidFill>
              <a:srgbClr val="850000"/>
            </a:solidFill>
            <a:ln w="9525">
              <a:noFill/>
              <a:round/>
              <a:headEnd/>
              <a:tailEnd/>
            </a:ln>
            <a:effectLst>
              <a:outerShdw blurRad="50800" dist="38100" dir="2700000" algn="tl" rotWithShape="0">
                <a:prstClr val="black">
                  <a:alpha val="40000"/>
                </a:prstClr>
              </a:outerShdw>
            </a:effectLst>
          </p:spPr>
          <p:txBody>
            <a:bodyPr wrap="none" anchor="ctr"/>
            <a:lstStyle/>
            <a:p>
              <a:pPr algn="ctr"/>
              <a:r>
                <a:rPr lang="en-US" dirty="0">
                  <a:solidFill>
                    <a:schemeClr val="bg1"/>
                  </a:solidFill>
                  <a:latin typeface="Avenir Book"/>
                  <a:cs typeface="Avenir Book"/>
                </a:rPr>
                <a:t>optics</a:t>
              </a:r>
            </a:p>
          </p:txBody>
        </p:sp>
      </p:grpSp>
    </p:spTree>
    <p:extLst>
      <p:ext uri="{BB962C8B-B14F-4D97-AF65-F5344CB8AC3E}">
        <p14:creationId xmlns:p14="http://schemas.microsoft.com/office/powerpoint/2010/main" val="7922486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76200"/>
            <a:ext cx="8229600" cy="411162"/>
          </a:xfrm>
        </p:spPr>
        <p:txBody>
          <a:bodyPr>
            <a:normAutofit fontScale="90000"/>
          </a:bodyPr>
          <a:lstStyle/>
          <a:p>
            <a:r>
              <a:rPr lang="en-US"/>
              <a:t>Automotive safety</a:t>
            </a:r>
          </a:p>
        </p:txBody>
      </p:sp>
      <p:sp>
        <p:nvSpPr>
          <p:cNvPr id="51203" name="Rectangle 3"/>
          <p:cNvSpPr>
            <a:spLocks noGrp="1" noChangeArrowheads="1"/>
          </p:cNvSpPr>
          <p:nvPr>
            <p:ph type="body" idx="1"/>
          </p:nvPr>
        </p:nvSpPr>
        <p:spPr>
          <a:xfrm>
            <a:off x="228600" y="4648200"/>
            <a:ext cx="8839200" cy="1600200"/>
          </a:xfrm>
        </p:spPr>
        <p:txBody>
          <a:bodyPr>
            <a:normAutofit fontScale="92500"/>
          </a:bodyPr>
          <a:lstStyle/>
          <a:p>
            <a:r>
              <a:rPr lang="en-US" sz="2400" err="1">
                <a:hlinkClick r:id="rId3"/>
              </a:rPr>
              <a:t>Mobileye</a:t>
            </a:r>
            <a:r>
              <a:rPr lang="en-US" sz="2400"/>
              <a:t>: Vision systems in high-end BMW, GM, Volvo models </a:t>
            </a:r>
          </a:p>
          <a:p>
            <a:pPr lvl="1"/>
            <a:r>
              <a:rPr lang="en-US" sz="2400"/>
              <a:t>“In mid 2010 </a:t>
            </a:r>
            <a:r>
              <a:rPr lang="en-US" sz="2400" err="1"/>
              <a:t>Mobileye</a:t>
            </a:r>
            <a:r>
              <a:rPr lang="en-US" sz="2400"/>
              <a:t> will launch a world's first application of full emergency braking for collision mitigation for pedestrians where </a:t>
            </a:r>
            <a:br>
              <a:rPr lang="en-US" sz="2400"/>
            </a:br>
            <a:r>
              <a:rPr lang="en-US" sz="2400"/>
              <a:t>vision is the key technology for detecting pedestrians.”</a:t>
            </a:r>
          </a:p>
        </p:txBody>
      </p:sp>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85800"/>
            <a:ext cx="7553325"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Text Box 6"/>
          <p:cNvSpPr txBox="1">
            <a:spLocks noChangeArrowheads="1"/>
          </p:cNvSpPr>
          <p:nvPr/>
        </p:nvSpPr>
        <p:spPr bwMode="auto">
          <a:xfrm>
            <a:off x="6830996" y="6110287"/>
            <a:ext cx="2311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A. </a:t>
            </a:r>
            <a:r>
              <a:rPr lang="en-US" err="1">
                <a:solidFill>
                  <a:schemeClr val="tx1"/>
                </a:solidFill>
              </a:rPr>
              <a:t>Shashua</a:t>
            </a:r>
            <a:r>
              <a:rPr lang="en-US">
                <a:solidFill>
                  <a:schemeClr val="tx1"/>
                </a:solidFill>
              </a:rPr>
              <a:t>, S. Seitz</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40</a:t>
            </a:fld>
            <a:endParaRPr lang="en-US"/>
          </a:p>
        </p:txBody>
      </p:sp>
    </p:spTree>
    <p:extLst>
      <p:ext uri="{BB962C8B-B14F-4D97-AF65-F5344CB8AC3E}">
        <p14:creationId xmlns:p14="http://schemas.microsoft.com/office/powerpoint/2010/main" val="2271285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0"/>
            <a:ext cx="8229600" cy="715962"/>
          </a:xfrm>
        </p:spPr>
        <p:txBody>
          <a:bodyPr>
            <a:normAutofit fontScale="90000"/>
          </a:bodyPr>
          <a:lstStyle/>
          <a:p>
            <a:r>
              <a:rPr lang="en-US"/>
              <a:t>Vision in supermarkets</a:t>
            </a:r>
          </a:p>
        </p:txBody>
      </p:sp>
      <p:pic>
        <p:nvPicPr>
          <p:cNvPr id="52228" name="Picture 4" descr="Detection of Bottom of the Cart Loss in Retail Check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85800"/>
            <a:ext cx="346392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9" name="Rectangle 5"/>
          <p:cNvSpPr>
            <a:spLocks noChangeArrowheads="1"/>
          </p:cNvSpPr>
          <p:nvPr/>
        </p:nvSpPr>
        <p:spPr bwMode="auto">
          <a:xfrm>
            <a:off x="838200" y="4800600"/>
            <a:ext cx="7543800" cy="144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eaLnBrk="0" hangingPunct="0">
              <a:spcBef>
                <a:spcPct val="0"/>
              </a:spcBef>
            </a:pPr>
            <a:r>
              <a:rPr lang="en-US" sz="2400" b="0" err="1">
                <a:solidFill>
                  <a:schemeClr val="tx1"/>
                </a:solidFill>
                <a:latin typeface="Times New Roman" pitchFamily="18" charset="0"/>
                <a:hlinkClick r:id="rId4"/>
              </a:rPr>
              <a:t>LaneHawk</a:t>
            </a:r>
            <a:r>
              <a:rPr lang="en-US" sz="2400" b="0">
                <a:solidFill>
                  <a:schemeClr val="tx1"/>
                </a:solidFill>
                <a:latin typeface="Times New Roman" pitchFamily="18" charset="0"/>
                <a:hlinkClick r:id="rId4"/>
              </a:rPr>
              <a:t> by </a:t>
            </a:r>
            <a:r>
              <a:rPr lang="en-US" sz="2400" b="0" err="1">
                <a:solidFill>
                  <a:schemeClr val="tx1"/>
                </a:solidFill>
                <a:latin typeface="Times New Roman" pitchFamily="18" charset="0"/>
                <a:hlinkClick r:id="rId4"/>
              </a:rPr>
              <a:t>EvolutionRobotics</a:t>
            </a:r>
            <a:endParaRPr lang="en-US" sz="2400" b="0">
              <a:solidFill>
                <a:schemeClr val="tx1"/>
              </a:solidFill>
              <a:latin typeface="Times New Roman" pitchFamily="18" charset="0"/>
            </a:endParaRPr>
          </a:p>
          <a:p>
            <a:pPr algn="l" eaLnBrk="0" hangingPunct="0">
              <a:spcBef>
                <a:spcPct val="0"/>
              </a:spcBef>
            </a:pPr>
            <a:r>
              <a:rPr lang="en-US" sz="1600" b="0">
                <a:solidFill>
                  <a:schemeClr val="tx1"/>
                </a:solidFill>
                <a:latin typeface="Times New Roman" pitchFamily="18" charset="0"/>
              </a:rPr>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a:t>
            </a:r>
            <a:r>
              <a:rPr lang="en-US" sz="1600" b="0" err="1">
                <a:solidFill>
                  <a:schemeClr val="tx1"/>
                </a:solidFill>
                <a:latin typeface="Times New Roman" pitchFamily="18" charset="0"/>
              </a:rPr>
              <a:t>LaneHawk</a:t>
            </a:r>
            <a:r>
              <a:rPr lang="en-US" sz="1600" b="0">
                <a:solidFill>
                  <a:schemeClr val="tx1"/>
                </a:solidFill>
                <a:latin typeface="Times New Roman" pitchFamily="18" charset="0"/>
              </a:rPr>
              <a:t>, you are assured to get paid for it… “</a:t>
            </a:r>
          </a:p>
        </p:txBody>
      </p:sp>
      <p:sp>
        <p:nvSpPr>
          <p:cNvPr id="52230" name="Text Box 6"/>
          <p:cNvSpPr txBox="1">
            <a:spLocks noChangeArrowheads="1"/>
          </p:cNvSpPr>
          <p:nvPr/>
        </p:nvSpPr>
        <p:spPr bwMode="auto">
          <a:xfrm>
            <a:off x="7696200" y="6019800"/>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41</a:t>
            </a:fld>
            <a:endParaRPr lang="en-US"/>
          </a:p>
        </p:txBody>
      </p:sp>
    </p:spTree>
    <p:extLst>
      <p:ext uri="{BB962C8B-B14F-4D97-AF65-F5344CB8AC3E}">
        <p14:creationId xmlns:p14="http://schemas.microsoft.com/office/powerpoint/2010/main" val="14296538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Amazon Go</a:t>
            </a:r>
            <a:endParaRPr lang="en-US" dirty="0"/>
          </a:p>
        </p:txBody>
      </p:sp>
      <p:pic>
        <p:nvPicPr>
          <p:cNvPr id="6" name="Introducing Amazon Go and the world’s most advanced shopping technolog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4" name="Date Placeholder 3"/>
          <p:cNvSpPr>
            <a:spLocks noGrp="1"/>
          </p:cNvSpPr>
          <p:nvPr>
            <p:ph type="dt" sz="half" idx="10"/>
          </p:nvPr>
        </p:nvSpPr>
        <p:spPr/>
        <p:txBody>
          <a:bodyPr/>
          <a:lstStyle/>
          <a:p>
            <a:r>
              <a:rPr lang="en-US" smtClean="0"/>
              <a:t>26-Sep-17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42</a:t>
            </a:fld>
            <a:endParaRPr lang="en-US"/>
          </a:p>
        </p:txBody>
      </p:sp>
    </p:spTree>
    <p:extLst>
      <p:ext uri="{BB962C8B-B14F-4D97-AF65-F5344CB8AC3E}">
        <p14:creationId xmlns:p14="http://schemas.microsoft.com/office/powerpoint/2010/main" val="1769824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76200"/>
            <a:ext cx="8229600" cy="914400"/>
          </a:xfrm>
        </p:spPr>
        <p:txBody>
          <a:bodyPr>
            <a:normAutofit fontScale="90000"/>
          </a:bodyPr>
          <a:lstStyle/>
          <a:p>
            <a:r>
              <a:rPr lang="en-US"/>
              <a:t>Vision-based interaction (and games)</a:t>
            </a:r>
          </a:p>
        </p:txBody>
      </p:sp>
      <p:sp>
        <p:nvSpPr>
          <p:cNvPr id="53252" name="Text Box 6"/>
          <p:cNvSpPr txBox="1">
            <a:spLocks noChangeArrowheads="1"/>
          </p:cNvSpPr>
          <p:nvPr/>
        </p:nvSpPr>
        <p:spPr bwMode="auto">
          <a:xfrm>
            <a:off x="762000" y="4053774"/>
            <a:ext cx="218861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a:spcBef>
                <a:spcPct val="0"/>
              </a:spcBef>
            </a:pPr>
            <a:r>
              <a:rPr lang="en-US" sz="2000" b="0">
                <a:solidFill>
                  <a:schemeClr val="tx1"/>
                </a:solidFill>
              </a:rPr>
              <a:t>Microsoft’s </a:t>
            </a:r>
            <a:r>
              <a:rPr lang="en-US" sz="2000" b="0" err="1">
                <a:solidFill>
                  <a:schemeClr val="tx1"/>
                </a:solidFill>
              </a:rPr>
              <a:t>Kinect</a:t>
            </a:r>
            <a:endParaRPr lang="en-US" sz="2000" b="0">
              <a:solidFill>
                <a:schemeClr val="tx1"/>
              </a:solidFill>
            </a:endParaRPr>
          </a:p>
        </p:txBody>
      </p:sp>
      <p:sp>
        <p:nvSpPr>
          <p:cNvPr id="53253" name="Text Box 9"/>
          <p:cNvSpPr txBox="1">
            <a:spLocks noChangeArrowheads="1"/>
          </p:cNvSpPr>
          <p:nvPr/>
        </p:nvSpPr>
        <p:spPr bwMode="auto">
          <a:xfrm>
            <a:off x="7620000" y="5715000"/>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grpSp>
        <p:nvGrpSpPr>
          <p:cNvPr id="53254" name="Group 10"/>
          <p:cNvGrpSpPr>
            <a:grpSpLocks/>
          </p:cNvGrpSpPr>
          <p:nvPr/>
        </p:nvGrpSpPr>
        <p:grpSpPr bwMode="auto">
          <a:xfrm>
            <a:off x="3810000" y="3589579"/>
            <a:ext cx="2514600" cy="2286000"/>
            <a:chOff x="96" y="720"/>
            <a:chExt cx="1584" cy="1440"/>
          </a:xfrm>
        </p:grpSpPr>
        <p:pic>
          <p:nvPicPr>
            <p:cNvPr id="53258" name="Picture 11"/>
            <p:cNvPicPr>
              <a:picLocks noChangeAspect="1" noChangeArrowheads="1"/>
            </p:cNvPicPr>
            <p:nvPr/>
          </p:nvPicPr>
          <p:blipFill>
            <a:blip r:embed="rId3">
              <a:extLst>
                <a:ext uri="{28A0092B-C50C-407E-A947-70E740481C1C}">
                  <a14:useLocalDpi xmlns:a14="http://schemas.microsoft.com/office/drawing/2010/main" val="0"/>
                </a:ext>
              </a:extLst>
            </a:blip>
            <a:srcRect l="12740"/>
            <a:stretch>
              <a:fillRect/>
            </a:stretch>
          </p:blipFill>
          <p:spPr bwMode="auto">
            <a:xfrm>
              <a:off x="97" y="720"/>
              <a:ext cx="1583" cy="1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
          <p:nvSpPr>
            <p:cNvPr id="53259" name="Text Box 12"/>
            <p:cNvSpPr txBox="1">
              <a:spLocks noChangeArrowheads="1"/>
            </p:cNvSpPr>
            <p:nvPr/>
          </p:nvSpPr>
          <p:spPr bwMode="auto">
            <a:xfrm>
              <a:off x="96" y="1929"/>
              <a:ext cx="15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sz="1800" b="0">
                  <a:solidFill>
                    <a:schemeClr val="tx1"/>
                  </a:solidFill>
                </a:rPr>
                <a:t>Assistive technologies</a:t>
              </a:r>
            </a:p>
          </p:txBody>
        </p:sp>
      </p:grpSp>
      <p:grpSp>
        <p:nvGrpSpPr>
          <p:cNvPr id="53255" name="Group 13"/>
          <p:cNvGrpSpPr>
            <a:grpSpLocks/>
          </p:cNvGrpSpPr>
          <p:nvPr/>
        </p:nvGrpSpPr>
        <p:grpSpPr bwMode="auto">
          <a:xfrm>
            <a:off x="5943600" y="1219200"/>
            <a:ext cx="2514600" cy="2260600"/>
            <a:chOff x="1872" y="727"/>
            <a:chExt cx="1584" cy="1424"/>
          </a:xfrm>
        </p:grpSpPr>
        <p:pic>
          <p:nvPicPr>
            <p:cNvPr id="53256" name="Picture 14"/>
            <p:cNvPicPr>
              <a:picLocks noChangeAspect="1" noChangeArrowheads="1"/>
            </p:cNvPicPr>
            <p:nvPr/>
          </p:nvPicPr>
          <p:blipFill>
            <a:blip r:embed="rId4">
              <a:extLst>
                <a:ext uri="{28A0092B-C50C-407E-A947-70E740481C1C}">
                  <a14:useLocalDpi xmlns:a14="http://schemas.microsoft.com/office/drawing/2010/main" val="0"/>
                </a:ext>
              </a:extLst>
            </a:blip>
            <a:srcRect l="3387" r="3387"/>
            <a:stretch>
              <a:fillRect/>
            </a:stretch>
          </p:blipFill>
          <p:spPr bwMode="auto">
            <a:xfrm>
              <a:off x="1872" y="727"/>
              <a:ext cx="1584" cy="1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7" name="Text Box 15"/>
            <p:cNvSpPr txBox="1">
              <a:spLocks noChangeArrowheads="1"/>
            </p:cNvSpPr>
            <p:nvPr/>
          </p:nvSpPr>
          <p:spPr bwMode="auto">
            <a:xfrm>
              <a:off x="2196" y="1920"/>
              <a:ext cx="97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sz="1800" b="0">
                  <a:solidFill>
                    <a:schemeClr val="tx1"/>
                  </a:solidFill>
                </a:rPr>
                <a:t>Sony EyeToy</a:t>
              </a:r>
            </a:p>
          </p:txBody>
        </p:sp>
      </p:gr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103170"/>
            <a:ext cx="2761278" cy="2605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43</a:t>
            </a:fld>
            <a:endParaRPr lang="en-US"/>
          </a:p>
        </p:txBody>
      </p:sp>
      <p:pic>
        <p:nvPicPr>
          <p:cNvPr id="4" name="Picture 3"/>
          <p:cNvPicPr>
            <a:picLocks noChangeAspect="1"/>
          </p:cNvPicPr>
          <p:nvPr/>
        </p:nvPicPr>
        <p:blipFill>
          <a:blip r:embed="rId6"/>
          <a:stretch>
            <a:fillRect/>
          </a:stretch>
        </p:blipFill>
        <p:spPr>
          <a:xfrm>
            <a:off x="3721705" y="3557829"/>
            <a:ext cx="2722378" cy="1951038"/>
          </a:xfrm>
          <a:prstGeom prst="rect">
            <a:avLst/>
          </a:prstGeom>
        </p:spPr>
      </p:pic>
    </p:spTree>
    <p:extLst>
      <p:ext uri="{BB962C8B-B14F-4D97-AF65-F5344CB8AC3E}">
        <p14:creationId xmlns:p14="http://schemas.microsoft.com/office/powerpoint/2010/main" val="17825443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Augmented Reality</a:t>
            </a:r>
            <a:endParaRPr lang="en-US" dirty="0"/>
          </a:p>
        </p:txBody>
      </p:sp>
      <p:sp>
        <p:nvSpPr>
          <p:cNvPr id="4" name="Date Placeholder 3"/>
          <p:cNvSpPr>
            <a:spLocks noGrp="1"/>
          </p:cNvSpPr>
          <p:nvPr>
            <p:ph type="dt" sz="half" idx="10"/>
          </p:nvPr>
        </p:nvSpPr>
        <p:spPr/>
        <p:txBody>
          <a:bodyPr/>
          <a:lstStyle/>
          <a:p>
            <a:r>
              <a:rPr lang="en-US" smtClean="0"/>
              <a:t>26-Sep-17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277" y="1417638"/>
            <a:ext cx="7051528" cy="4639163"/>
          </a:xfrm>
          <a:prstGeom prst="rect">
            <a:avLst/>
          </a:prstGeom>
        </p:spPr>
      </p:pic>
      <p:sp>
        <p:nvSpPr>
          <p:cNvPr id="9" name="Rectangle 8"/>
          <p:cNvSpPr/>
          <p:nvPr/>
        </p:nvSpPr>
        <p:spPr>
          <a:xfrm>
            <a:off x="2729553" y="1417638"/>
            <a:ext cx="2374710" cy="4639163"/>
          </a:xfrm>
          <a:prstGeom prst="rect">
            <a:avLst/>
          </a:prstGeom>
          <a:solidFill>
            <a:schemeClr val="bg1"/>
          </a:solidFill>
          <a:ln>
            <a:noFill/>
          </a:ln>
          <a:effectLst>
            <a:outerShdw blurRad="40000" dist="23000" sx="1000" sy="1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553" y="2039712"/>
            <a:ext cx="6185848" cy="3479539"/>
          </a:xfrm>
          <a:prstGeom prst="rect">
            <a:avLst/>
          </a:prstGeom>
        </p:spPr>
      </p:pic>
    </p:spTree>
    <p:extLst>
      <p:ext uri="{BB962C8B-B14F-4D97-AF65-F5344CB8AC3E}">
        <p14:creationId xmlns:p14="http://schemas.microsoft.com/office/powerpoint/2010/main" val="142600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Reality</a:t>
            </a:r>
            <a:endParaRPr lang="en-US" dirty="0"/>
          </a:p>
        </p:txBody>
      </p:sp>
      <p:sp>
        <p:nvSpPr>
          <p:cNvPr id="4" name="Date Placeholder 3"/>
          <p:cNvSpPr>
            <a:spLocks noGrp="1"/>
          </p:cNvSpPr>
          <p:nvPr>
            <p:ph type="dt" sz="half" idx="10"/>
          </p:nvPr>
        </p:nvSpPr>
        <p:spPr/>
        <p:txBody>
          <a:bodyPr/>
          <a:lstStyle/>
          <a:p>
            <a:r>
              <a:rPr lang="en-US" smtClean="0"/>
              <a:t>26-Sep-17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45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199" y="1417638"/>
            <a:ext cx="5535199" cy="311472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749" y="2538483"/>
            <a:ext cx="4776716" cy="3582537"/>
          </a:xfrm>
          <a:prstGeom prst="rect">
            <a:avLst/>
          </a:prstGeom>
        </p:spPr>
      </p:pic>
    </p:spTree>
    <p:extLst>
      <p:ext uri="{BB962C8B-B14F-4D97-AF65-F5344CB8AC3E}">
        <p14:creationId xmlns:p14="http://schemas.microsoft.com/office/powerpoint/2010/main" val="20240429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22238"/>
            <a:ext cx="8229600" cy="563562"/>
          </a:xfrm>
        </p:spPr>
        <p:txBody>
          <a:bodyPr>
            <a:normAutofit fontScale="90000"/>
          </a:bodyPr>
          <a:lstStyle/>
          <a:p>
            <a:r>
              <a:rPr lang="en-US"/>
              <a:t>Vision for robotics, space exploration</a:t>
            </a:r>
          </a:p>
        </p:txBody>
      </p:sp>
      <p:pic>
        <p:nvPicPr>
          <p:cNvPr id="54276" name="Picture 4" descr="1198865273_31824-1_Sol1369A_WestValley_L257F_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4400" cy="233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7" name="Rectangle 5"/>
          <p:cNvSpPr>
            <a:spLocks noChangeArrowheads="1"/>
          </p:cNvSpPr>
          <p:nvPr/>
        </p:nvSpPr>
        <p:spPr bwMode="auto">
          <a:xfrm>
            <a:off x="685800" y="4114800"/>
            <a:ext cx="80010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eaLnBrk="0" hangingPunct="0">
              <a:spcBef>
                <a:spcPct val="20000"/>
              </a:spcBef>
            </a:pPr>
            <a:r>
              <a:rPr lang="en-US" sz="2800" b="0">
                <a:solidFill>
                  <a:schemeClr val="tx1"/>
                </a:solidFill>
              </a:rPr>
              <a:t>Vision systems (JPL) used for several tasks</a:t>
            </a:r>
          </a:p>
          <a:p>
            <a:pPr marL="742950" lvl="1" indent="-285750" algn="l" eaLnBrk="0" hangingPunct="0">
              <a:spcBef>
                <a:spcPct val="20000"/>
              </a:spcBef>
              <a:buFontTx/>
              <a:buChar char="•"/>
            </a:pPr>
            <a:r>
              <a:rPr lang="en-US" sz="2000" b="0">
                <a:solidFill>
                  <a:schemeClr val="tx1"/>
                </a:solidFill>
              </a:rPr>
              <a:t>Panorama stitching</a:t>
            </a:r>
          </a:p>
          <a:p>
            <a:pPr marL="742950" lvl="1" indent="-285750" algn="l" eaLnBrk="0" hangingPunct="0">
              <a:spcBef>
                <a:spcPct val="20000"/>
              </a:spcBef>
              <a:buFontTx/>
              <a:buChar char="•"/>
            </a:pPr>
            <a:r>
              <a:rPr lang="en-US" sz="2000" b="0">
                <a:solidFill>
                  <a:schemeClr val="tx1"/>
                </a:solidFill>
              </a:rPr>
              <a:t>3D terrain modeling</a:t>
            </a:r>
          </a:p>
          <a:p>
            <a:pPr marL="742950" lvl="1" indent="-285750" algn="l" eaLnBrk="0" hangingPunct="0">
              <a:spcBef>
                <a:spcPct val="20000"/>
              </a:spcBef>
              <a:buFontTx/>
              <a:buChar char="•"/>
            </a:pPr>
            <a:r>
              <a:rPr lang="en-US" sz="2000" b="0">
                <a:solidFill>
                  <a:schemeClr val="tx1"/>
                </a:solidFill>
              </a:rPr>
              <a:t>Obstacle detection, position tracking</a:t>
            </a:r>
          </a:p>
          <a:p>
            <a:pPr marL="742950" lvl="1" indent="-285750" algn="l" eaLnBrk="0" hangingPunct="0">
              <a:spcBef>
                <a:spcPct val="20000"/>
              </a:spcBef>
              <a:buFontTx/>
              <a:buChar char="•"/>
            </a:pPr>
            <a:r>
              <a:rPr lang="en-US" sz="2000" b="0">
                <a:solidFill>
                  <a:schemeClr val="tx1"/>
                </a:solidFill>
              </a:rPr>
              <a:t>For more, read “</a:t>
            </a:r>
            <a:r>
              <a:rPr lang="en-US" sz="2000" b="0">
                <a:solidFill>
                  <a:schemeClr val="tx1"/>
                </a:solidFill>
                <a:hlinkClick r:id="rId4"/>
              </a:rPr>
              <a:t>Computer Vision on Mars</a:t>
            </a:r>
            <a:r>
              <a:rPr lang="en-US" sz="2000" b="0">
                <a:solidFill>
                  <a:schemeClr val="tx1"/>
                </a:solidFill>
              </a:rPr>
              <a:t>” by </a:t>
            </a:r>
            <a:r>
              <a:rPr lang="en-US" sz="2000" b="0" err="1">
                <a:solidFill>
                  <a:schemeClr val="tx1"/>
                </a:solidFill>
              </a:rPr>
              <a:t>Matthies</a:t>
            </a:r>
            <a:r>
              <a:rPr lang="en-US" sz="2000" b="0">
                <a:solidFill>
                  <a:schemeClr val="tx1"/>
                </a:solidFill>
              </a:rPr>
              <a:t> et al.</a:t>
            </a:r>
          </a:p>
        </p:txBody>
      </p:sp>
      <p:sp>
        <p:nvSpPr>
          <p:cNvPr id="54278" name="Rectangle 6"/>
          <p:cNvSpPr>
            <a:spLocks noChangeArrowheads="1"/>
          </p:cNvSpPr>
          <p:nvPr/>
        </p:nvSpPr>
        <p:spPr bwMode="auto">
          <a:xfrm>
            <a:off x="838200" y="3352800"/>
            <a:ext cx="77724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eaLnBrk="0" hangingPunct="0">
              <a:spcBef>
                <a:spcPct val="0"/>
              </a:spcBef>
            </a:pPr>
            <a:r>
              <a:rPr lang="en-US" sz="1600" b="0">
                <a:solidFill>
                  <a:schemeClr val="tx1"/>
                </a:solidFill>
                <a:hlinkClick r:id="rId5"/>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rot="16200000">
            <a:off x="8170862" y="5484019"/>
            <a:ext cx="13366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eaLnBrk="1" hangingPunct="1"/>
            <a:r>
              <a:rPr lang="en-US">
                <a:solidFill>
                  <a:schemeClr val="tx1"/>
                </a:solidFill>
              </a:rPr>
              <a:t>Source: S. Seitz</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46</a:t>
            </a:fld>
            <a:endParaRPr lang="en-US"/>
          </a:p>
        </p:txBody>
      </p:sp>
    </p:spTree>
    <p:extLst>
      <p:ext uri="{BB962C8B-B14F-4D97-AF65-F5344CB8AC3E}">
        <p14:creationId xmlns:p14="http://schemas.microsoft.com/office/powerpoint/2010/main" val="316973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Today’s agenda</a:t>
            </a:r>
          </a:p>
        </p:txBody>
      </p:sp>
      <p:sp>
        <p:nvSpPr>
          <p:cNvPr id="3" name="Content Placeholder 2"/>
          <p:cNvSpPr>
            <a:spLocks noGrp="1"/>
          </p:cNvSpPr>
          <p:nvPr>
            <p:ph idx="1"/>
          </p:nvPr>
        </p:nvSpPr>
        <p:spPr/>
        <p:txBody>
          <a:bodyPr/>
          <a:lstStyle/>
          <a:p>
            <a:r>
              <a:rPr lang="en-US"/>
              <a:t>Introduction to computer vision</a:t>
            </a:r>
          </a:p>
          <a:p>
            <a:r>
              <a:rPr lang="en-US"/>
              <a:t>Course overview</a:t>
            </a:r>
          </a:p>
        </p:txBody>
      </p:sp>
      <p:sp>
        <p:nvSpPr>
          <p:cNvPr id="4" name="Date Placeholder 3"/>
          <p:cNvSpPr>
            <a:spLocks noGrp="1"/>
          </p:cNvSpPr>
          <p:nvPr>
            <p:ph type="dt" sz="half" idx="10"/>
          </p:nvPr>
        </p:nvSpPr>
        <p:spPr/>
        <p:txBody>
          <a:bodyPr/>
          <a:lstStyle/>
          <a:p>
            <a:r>
              <a:rPr lang="en-US" smtClean="0"/>
              <a:t>26-Sep-17</a:t>
            </a:r>
            <a:endParaRPr lang="en-US"/>
          </a:p>
        </p:txBody>
      </p:sp>
      <p:sp>
        <p:nvSpPr>
          <p:cNvPr id="5" name="Slide Number Placeholder 4"/>
          <p:cNvSpPr>
            <a:spLocks noGrp="1"/>
          </p:cNvSpPr>
          <p:nvPr>
            <p:ph type="sldNum" sz="quarter" idx="12"/>
          </p:nvPr>
        </p:nvSpPr>
        <p:spPr/>
        <p:txBody>
          <a:bodyPr/>
          <a:lstStyle/>
          <a:p>
            <a:fld id="{CF7DC490-98B8-074B-BB30-37775A2447EF}" type="slidenum">
              <a:rPr lang="en-US" smtClean="0"/>
              <a:pPr/>
              <a:t>5</a:t>
            </a:fld>
            <a:endParaRPr lang="en-US"/>
          </a:p>
        </p:txBody>
      </p:sp>
    </p:spTree>
    <p:extLst>
      <p:ext uri="{BB962C8B-B14F-4D97-AF65-F5344CB8AC3E}">
        <p14:creationId xmlns:p14="http://schemas.microsoft.com/office/powerpoint/2010/main" val="4028984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Grp="1" noChangeArrowheads="1"/>
          </p:cNvSpPr>
          <p:nvPr>
            <p:ph type="title"/>
          </p:nvPr>
        </p:nvSpPr>
        <p:spPr/>
        <p:txBody>
          <a:bodyPr/>
          <a:lstStyle/>
          <a:p>
            <a:pPr eaLnBrk="1" hangingPunct="1"/>
            <a:r>
              <a:rPr lang="en-US"/>
              <a:t>Quiz?</a:t>
            </a:r>
          </a:p>
        </p:txBody>
      </p:sp>
      <p:pic>
        <p:nvPicPr>
          <p:cNvPr id="102403" name="Picture 6" descr="B00000JBM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4800600" cy="329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4" name="Picture 8" descr="ink%20pen%20wri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405063"/>
            <a:ext cx="3886200" cy="277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6</a:t>
            </a:fld>
            <a:endParaRPr lang="en-US"/>
          </a:p>
        </p:txBody>
      </p:sp>
    </p:spTree>
    <p:extLst>
      <p:ext uri="{BB962C8B-B14F-4D97-AF65-F5344CB8AC3E}">
        <p14:creationId xmlns:p14="http://schemas.microsoft.com/office/powerpoint/2010/main" val="7241137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t>What about this?</a:t>
            </a:r>
          </a:p>
        </p:txBody>
      </p:sp>
      <p:pic>
        <p:nvPicPr>
          <p:cNvPr id="103427" name="Picture 6" descr="fd35h-csh-s-and-bfd41h-cs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4294188" cy="446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8" name="Picture 8" descr="old wooden chair with ar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362200"/>
            <a:ext cx="2286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7</a:t>
            </a:fld>
            <a:endParaRPr lang="en-US"/>
          </a:p>
        </p:txBody>
      </p:sp>
    </p:spTree>
    <p:extLst>
      <p:ext uri="{BB962C8B-B14F-4D97-AF65-F5344CB8AC3E}">
        <p14:creationId xmlns:p14="http://schemas.microsoft.com/office/powerpoint/2010/main" val="138614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Line 2"/>
          <p:cNvSpPr>
            <a:spLocks noChangeShapeType="1"/>
          </p:cNvSpPr>
          <p:nvPr/>
        </p:nvSpPr>
        <p:spPr bwMode="auto">
          <a:xfrm flipV="1">
            <a:off x="1600200" y="3095625"/>
            <a:ext cx="990600" cy="7620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03" name="Line 3"/>
          <p:cNvSpPr>
            <a:spLocks noChangeShapeType="1"/>
          </p:cNvSpPr>
          <p:nvPr/>
        </p:nvSpPr>
        <p:spPr bwMode="auto">
          <a:xfrm>
            <a:off x="1600200" y="3857625"/>
            <a:ext cx="990600" cy="6858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104452" name="Text Box 4"/>
          <p:cNvSpPr txBox="1">
            <a:spLocks noChangeArrowheads="1"/>
          </p:cNvSpPr>
          <p:nvPr/>
        </p:nvSpPr>
        <p:spPr bwMode="auto">
          <a:xfrm>
            <a:off x="76200" y="2286000"/>
            <a:ext cx="1905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Image (or video)</a:t>
            </a:r>
          </a:p>
        </p:txBody>
      </p:sp>
      <p:sp>
        <p:nvSpPr>
          <p:cNvPr id="204805" name="Text Box 5"/>
          <p:cNvSpPr txBox="1">
            <a:spLocks noChangeArrowheads="1"/>
          </p:cNvSpPr>
          <p:nvPr/>
        </p:nvSpPr>
        <p:spPr bwMode="auto">
          <a:xfrm>
            <a:off x="2438400" y="2209800"/>
            <a:ext cx="1905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Sensing device</a:t>
            </a:r>
          </a:p>
        </p:txBody>
      </p:sp>
      <p:pic>
        <p:nvPicPr>
          <p:cNvPr id="204806" name="Picture 6" descr="ey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90800"/>
            <a:ext cx="11430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07" name="Picture 7" descr="MDCLQP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8100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8" name="Text Box 8"/>
          <p:cNvSpPr txBox="1">
            <a:spLocks noChangeArrowheads="1"/>
          </p:cNvSpPr>
          <p:nvPr/>
        </p:nvSpPr>
        <p:spPr bwMode="auto">
          <a:xfrm>
            <a:off x="4724400" y="2209800"/>
            <a:ext cx="2133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Interpreting device</a:t>
            </a:r>
          </a:p>
        </p:txBody>
      </p:sp>
      <p:pic>
        <p:nvPicPr>
          <p:cNvPr id="204809" name="Picture 9" descr="brai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2590800"/>
            <a:ext cx="1171575"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10" name="Picture 10" descr="oicomputer"/>
          <p:cNvPicPr>
            <a:picLocks noChangeAspect="1" noChangeArrowheads="1"/>
          </p:cNvPicPr>
          <p:nvPr/>
        </p:nvPicPr>
        <p:blipFill>
          <a:blip r:embed="rId8">
            <a:extLst>
              <a:ext uri="{28A0092B-C50C-407E-A947-70E740481C1C}">
                <a14:useLocalDpi xmlns:a14="http://schemas.microsoft.com/office/drawing/2010/main" val="0"/>
              </a:ext>
            </a:extLst>
          </a:blip>
          <a:srcRect l="17857" r="14285" b="4762"/>
          <a:stretch>
            <a:fillRect/>
          </a:stretch>
        </p:blipFill>
        <p:spPr bwMode="auto">
          <a:xfrm>
            <a:off x="5105400" y="3933825"/>
            <a:ext cx="10128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11" name="Line 11"/>
          <p:cNvSpPr>
            <a:spLocks noChangeShapeType="1"/>
          </p:cNvSpPr>
          <p:nvPr/>
        </p:nvSpPr>
        <p:spPr bwMode="auto">
          <a:xfrm>
            <a:off x="4191000" y="3124200"/>
            <a:ext cx="685800" cy="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2" name="Line 12"/>
          <p:cNvSpPr>
            <a:spLocks noChangeShapeType="1"/>
          </p:cNvSpPr>
          <p:nvPr/>
        </p:nvSpPr>
        <p:spPr bwMode="auto">
          <a:xfrm>
            <a:off x="4191000" y="4467225"/>
            <a:ext cx="685800" cy="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3" name="Line 13"/>
          <p:cNvSpPr>
            <a:spLocks noChangeShapeType="1"/>
          </p:cNvSpPr>
          <p:nvPr/>
        </p:nvSpPr>
        <p:spPr bwMode="auto">
          <a:xfrm>
            <a:off x="6477000" y="3324225"/>
            <a:ext cx="685800" cy="4572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4" name="Line 14"/>
          <p:cNvSpPr>
            <a:spLocks noChangeShapeType="1"/>
          </p:cNvSpPr>
          <p:nvPr/>
        </p:nvSpPr>
        <p:spPr bwMode="auto">
          <a:xfrm flipV="1">
            <a:off x="6477000" y="3857625"/>
            <a:ext cx="685800" cy="609600"/>
          </a:xfrm>
          <a:prstGeom prst="line">
            <a:avLst/>
          </a:prstGeom>
          <a:noFill/>
          <a:ln w="9525">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204815" name="Text Box 15"/>
          <p:cNvSpPr txBox="1">
            <a:spLocks noChangeArrowheads="1"/>
          </p:cNvSpPr>
          <p:nvPr/>
        </p:nvSpPr>
        <p:spPr bwMode="auto">
          <a:xfrm>
            <a:off x="6858000" y="2209800"/>
            <a:ext cx="2133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t>Interpretations</a:t>
            </a:r>
          </a:p>
        </p:txBody>
      </p:sp>
      <p:sp>
        <p:nvSpPr>
          <p:cNvPr id="204816" name="Text Box 16"/>
          <p:cNvSpPr txBox="1">
            <a:spLocks noChangeArrowheads="1"/>
          </p:cNvSpPr>
          <p:nvPr/>
        </p:nvSpPr>
        <p:spPr bwMode="auto">
          <a:xfrm>
            <a:off x="7239000" y="3152775"/>
            <a:ext cx="1828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garden, spring,</a:t>
            </a:r>
          </a:p>
          <a:p>
            <a:pPr eaLnBrk="1" hangingPunct="1"/>
            <a:r>
              <a:rPr lang="en-US"/>
              <a:t>bridge, water,</a:t>
            </a:r>
          </a:p>
          <a:p>
            <a:pPr eaLnBrk="1" hangingPunct="1"/>
            <a:r>
              <a:rPr lang="en-US"/>
              <a:t>trees, flower,</a:t>
            </a:r>
          </a:p>
          <a:p>
            <a:pPr eaLnBrk="1" hangingPunct="1"/>
            <a:r>
              <a:rPr lang="en-US"/>
              <a:t>green, etc.</a:t>
            </a:r>
          </a:p>
        </p:txBody>
      </p:sp>
      <p:pic>
        <p:nvPicPr>
          <p:cNvPr id="104465"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833688"/>
            <a:ext cx="1624013"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6" name="Rectangle 18"/>
          <p:cNvSpPr>
            <a:spLocks noChangeArrowheads="1"/>
          </p:cNvSpPr>
          <p:nvPr/>
        </p:nvSpPr>
        <p:spPr bwMode="auto">
          <a:xfrm>
            <a:off x="457200" y="1524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b="1">
                <a:solidFill>
                  <a:schemeClr val="tx2"/>
                </a:solidFill>
                <a:latin typeface="Verdana" pitchFamily="34" charset="0"/>
              </a:rPr>
              <a:t>What is (computer) vision?</a:t>
            </a: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8</a:t>
            </a:fld>
            <a:endParaRPr lang="en-US"/>
          </a:p>
        </p:txBody>
      </p:sp>
    </p:spTree>
    <p:extLst>
      <p:ext uri="{BB962C8B-B14F-4D97-AF65-F5344CB8AC3E}">
        <p14:creationId xmlns:p14="http://schemas.microsoft.com/office/powerpoint/2010/main" val="485090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0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8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48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0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480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48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48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4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P spid="204803" grpId="0" animBg="1"/>
      <p:bldP spid="204805" grpId="0"/>
      <p:bldP spid="204808" grpId="0"/>
      <p:bldP spid="204811" grpId="0" animBg="1"/>
      <p:bldP spid="204812" grpId="0" animBg="1"/>
      <p:bldP spid="204813" grpId="0" animBg="1"/>
      <p:bldP spid="204814" grpId="0" animBg="1"/>
      <p:bldP spid="204815" grpId="0"/>
      <p:bldP spid="2048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0" name="Rectangle 4"/>
          <p:cNvSpPr>
            <a:spLocks noChangeArrowheads="1"/>
          </p:cNvSpPr>
          <p:nvPr/>
        </p:nvSpPr>
        <p:spPr bwMode="auto">
          <a:xfrm>
            <a:off x="409575" y="11318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8" name="Rectangle 2"/>
          <p:cNvSpPr>
            <a:spLocks noGrp="1" noChangeArrowheads="1"/>
          </p:cNvSpPr>
          <p:nvPr>
            <p:ph type="title"/>
          </p:nvPr>
        </p:nvSpPr>
        <p:spPr>
          <a:xfrm>
            <a:off x="0" y="0"/>
            <a:ext cx="9144000" cy="685800"/>
          </a:xfrm>
        </p:spPr>
        <p:txBody>
          <a:bodyPr>
            <a:normAutofit fontScale="90000"/>
          </a:bodyPr>
          <a:lstStyle/>
          <a:p>
            <a:pPr eaLnBrk="1" hangingPunct="1">
              <a:defRPr/>
            </a:pPr>
            <a:r>
              <a:rPr lang="en-US"/>
              <a:t>The goal of computer vision</a:t>
            </a:r>
          </a:p>
        </p:txBody>
      </p:sp>
      <p:sp>
        <p:nvSpPr>
          <p:cNvPr id="9" name="Rectangle 8"/>
          <p:cNvSpPr txBox="1">
            <a:spLocks noChangeArrowheads="1"/>
          </p:cNvSpPr>
          <p:nvPr/>
        </p:nvSpPr>
        <p:spPr>
          <a:xfrm>
            <a:off x="152400" y="838200"/>
            <a:ext cx="8839200" cy="5334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To bridge the gap between pixels and “meaning”</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5588"/>
            <a:ext cx="431165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5"/>
          <p:cNvSpPr txBox="1">
            <a:spLocks noChangeArrowheads="1"/>
          </p:cNvSpPr>
          <p:nvPr/>
        </p:nvSpPr>
        <p:spPr bwMode="auto">
          <a:xfrm>
            <a:off x="1122363" y="5943600"/>
            <a:ext cx="1946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sz="2400" b="0">
                <a:solidFill>
                  <a:schemeClr val="tx1"/>
                </a:solidFill>
              </a:rPr>
              <a:t>What we see</a:t>
            </a:r>
          </a:p>
        </p:txBody>
      </p:sp>
      <p:sp>
        <p:nvSpPr>
          <p:cNvPr id="12" name="Text Box 6"/>
          <p:cNvSpPr txBox="1">
            <a:spLocks noChangeArrowheads="1"/>
          </p:cNvSpPr>
          <p:nvPr/>
        </p:nvSpPr>
        <p:spPr bwMode="auto">
          <a:xfrm>
            <a:off x="4900613" y="5943600"/>
            <a:ext cx="32337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sz="2400" b="0">
                <a:solidFill>
                  <a:schemeClr val="tx1"/>
                </a:solidFill>
              </a:rPr>
              <a:t>What a computer sees</a:t>
            </a:r>
          </a:p>
        </p:txBody>
      </p:sp>
      <p:pic>
        <p:nvPicPr>
          <p:cNvPr id="13" name="Picture 7" descr="U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39875"/>
            <a:ext cx="3235325" cy="433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8"/>
          <p:cNvSpPr txBox="1">
            <a:spLocks noChangeArrowheads="1"/>
          </p:cNvSpPr>
          <p:nvPr/>
        </p:nvSpPr>
        <p:spPr bwMode="auto">
          <a:xfrm rot="16200000">
            <a:off x="8113712" y="5312569"/>
            <a:ext cx="17557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defRPr>
            </a:lvl1pPr>
            <a:lvl2pPr marL="742950" indent="-285750" eaLnBrk="0" hangingPunct="0">
              <a:defRPr sz="1200" b="1">
                <a:solidFill>
                  <a:srgbClr val="FFFF00"/>
                </a:solidFill>
                <a:latin typeface="Arial" charset="0"/>
              </a:defRPr>
            </a:lvl2pPr>
            <a:lvl3pPr marL="1143000" indent="-228600" eaLnBrk="0" hangingPunct="0">
              <a:defRPr sz="1200" b="1">
                <a:solidFill>
                  <a:srgbClr val="FFFF00"/>
                </a:solidFill>
                <a:latin typeface="Arial" charset="0"/>
              </a:defRPr>
            </a:lvl3pPr>
            <a:lvl4pPr marL="1600200" indent="-228600" eaLnBrk="0" hangingPunct="0">
              <a:defRPr sz="1200" b="1">
                <a:solidFill>
                  <a:srgbClr val="FFFF00"/>
                </a:solidFill>
                <a:latin typeface="Arial" charset="0"/>
              </a:defRPr>
            </a:lvl4pPr>
            <a:lvl5pPr marL="2057400" indent="-228600" eaLnBrk="0" hangingPunct="0">
              <a:defRPr sz="1200" b="1">
                <a:solidFill>
                  <a:srgbClr val="FFFF00"/>
                </a:solidFill>
                <a:latin typeface="Arial" charset="0"/>
              </a:defRPr>
            </a:lvl5pPr>
            <a:lvl6pPr marL="2514600" indent="-228600" algn="ctr" eaLnBrk="0" fontAlgn="base" hangingPunct="0">
              <a:spcBef>
                <a:spcPct val="50000"/>
              </a:spcBef>
              <a:spcAft>
                <a:spcPct val="0"/>
              </a:spcAft>
              <a:defRPr sz="1200" b="1">
                <a:solidFill>
                  <a:srgbClr val="FFFF00"/>
                </a:solidFill>
                <a:latin typeface="Arial" charset="0"/>
              </a:defRPr>
            </a:lvl6pPr>
            <a:lvl7pPr marL="2971800" indent="-228600" algn="ctr" eaLnBrk="0" fontAlgn="base" hangingPunct="0">
              <a:spcBef>
                <a:spcPct val="50000"/>
              </a:spcBef>
              <a:spcAft>
                <a:spcPct val="0"/>
              </a:spcAft>
              <a:defRPr sz="1200" b="1">
                <a:solidFill>
                  <a:srgbClr val="FFFF00"/>
                </a:solidFill>
                <a:latin typeface="Arial" charset="0"/>
              </a:defRPr>
            </a:lvl7pPr>
            <a:lvl8pPr marL="3429000" indent="-228600" algn="ctr" eaLnBrk="0" fontAlgn="base" hangingPunct="0">
              <a:spcBef>
                <a:spcPct val="50000"/>
              </a:spcBef>
              <a:spcAft>
                <a:spcPct val="0"/>
              </a:spcAft>
              <a:defRPr sz="1200" b="1">
                <a:solidFill>
                  <a:srgbClr val="FFFF00"/>
                </a:solidFill>
                <a:latin typeface="Arial" charset="0"/>
              </a:defRPr>
            </a:lvl8pPr>
            <a:lvl9pPr marL="3886200" indent="-228600" algn="ctr" eaLnBrk="0" fontAlgn="base" hangingPunct="0">
              <a:spcBef>
                <a:spcPct val="50000"/>
              </a:spcBef>
              <a:spcAft>
                <a:spcPct val="0"/>
              </a:spcAft>
              <a:defRPr sz="1200" b="1">
                <a:solidFill>
                  <a:srgbClr val="FFFF00"/>
                </a:solidFill>
                <a:latin typeface="Arial" charset="0"/>
              </a:defRPr>
            </a:lvl9pPr>
          </a:lstStyle>
          <a:p>
            <a:pPr algn="l" eaLnBrk="1" hangingPunct="1">
              <a:spcBef>
                <a:spcPct val="0"/>
              </a:spcBef>
            </a:pPr>
            <a:r>
              <a:rPr lang="en-US" b="0">
                <a:solidFill>
                  <a:schemeClr val="tx1"/>
                </a:solidFill>
              </a:rPr>
              <a:t>Source: S. </a:t>
            </a:r>
            <a:r>
              <a:rPr lang="en-US" b="0" err="1">
                <a:solidFill>
                  <a:schemeClr val="tx1"/>
                </a:solidFill>
              </a:rPr>
              <a:t>Narasimhan</a:t>
            </a:r>
            <a:endParaRPr lang="en-US" b="0">
              <a:solidFill>
                <a:schemeClr val="tx1"/>
              </a:solidFill>
            </a:endParaRPr>
          </a:p>
        </p:txBody>
      </p:sp>
      <p:sp>
        <p:nvSpPr>
          <p:cNvPr id="2" name="Date Placeholder 1"/>
          <p:cNvSpPr>
            <a:spLocks noGrp="1"/>
          </p:cNvSpPr>
          <p:nvPr>
            <p:ph type="dt" sz="half" idx="10"/>
          </p:nvPr>
        </p:nvSpPr>
        <p:spPr/>
        <p:txBody>
          <a:bodyPr/>
          <a:lstStyle/>
          <a:p>
            <a:r>
              <a:rPr lang="en-US" smtClean="0"/>
              <a:t>26-Sep-17</a:t>
            </a:r>
            <a:endParaRPr lang="en-US"/>
          </a:p>
        </p:txBody>
      </p:sp>
      <p:sp>
        <p:nvSpPr>
          <p:cNvPr id="3" name="Slide Number Placeholder 2"/>
          <p:cNvSpPr>
            <a:spLocks noGrp="1"/>
          </p:cNvSpPr>
          <p:nvPr>
            <p:ph type="sldNum" sz="quarter" idx="12"/>
          </p:nvPr>
        </p:nvSpPr>
        <p:spPr/>
        <p:txBody>
          <a:bodyPr/>
          <a:lstStyle/>
          <a:p>
            <a:fld id="{CF7DC490-98B8-074B-BB30-37775A2447EF}" type="slidenum">
              <a:rPr lang="en-US" smtClean="0"/>
              <a:pPr/>
              <a:t>9</a:t>
            </a:fld>
            <a:endParaRPr lang="en-US"/>
          </a:p>
        </p:txBody>
      </p:sp>
    </p:spTree>
    <p:extLst>
      <p:ext uri="{BB962C8B-B14F-4D97-AF65-F5344CB8AC3E}">
        <p14:creationId xmlns:p14="http://schemas.microsoft.com/office/powerpoint/2010/main" val="3230264716"/>
      </p:ext>
    </p:extLst>
  </p:cSld>
  <p:clrMapOvr>
    <a:masterClrMapping/>
  </p:clrMapOvr>
</p:sld>
</file>

<file path=ppt/theme/theme1.xml><?xml version="1.0" encoding="utf-8"?>
<a:theme xmlns:a="http://schemas.openxmlformats.org/drawingml/2006/main" name="CS223B_slide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7138</TotalTime>
  <Words>1202</Words>
  <Application>Microsoft Macintosh PowerPoint</Application>
  <PresentationFormat>On-screen Show (4:3)</PresentationFormat>
  <Paragraphs>378</Paragraphs>
  <Slides>46</Slides>
  <Notes>31</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Avenir Book</vt:lpstr>
      <vt:lpstr>Calibri</vt:lpstr>
      <vt:lpstr>Geneva</vt:lpstr>
      <vt:lpstr>Times New Roman</vt:lpstr>
      <vt:lpstr>Trebuchet MS</vt:lpstr>
      <vt:lpstr>Verdana</vt:lpstr>
      <vt:lpstr>Arial</vt:lpstr>
      <vt:lpstr>CS223B_slides_template</vt:lpstr>
      <vt:lpstr>Image</vt:lpstr>
      <vt:lpstr>Lecture:  Introduction to Computer Vision</vt:lpstr>
      <vt:lpstr>Welcome to CS131</vt:lpstr>
      <vt:lpstr>CS131 is the introductory course for computer vision</vt:lpstr>
      <vt:lpstr>PowerPoint Presentation</vt:lpstr>
      <vt:lpstr>Today’s agenda</vt:lpstr>
      <vt:lpstr>Quiz?</vt:lpstr>
      <vt:lpstr>What about this?</vt:lpstr>
      <vt:lpstr>PowerPoint Presentation</vt:lpstr>
      <vt:lpstr>The goal of computer vision</vt:lpstr>
      <vt:lpstr>PowerPoint Presentation</vt:lpstr>
      <vt:lpstr>1981: Nobel Prize in medicine</vt:lpstr>
      <vt:lpstr>PowerPoint Presentation</vt:lpstr>
      <vt:lpstr>PowerPoint Presentation</vt:lpstr>
      <vt:lpstr>PowerPoint Presentation</vt:lpstr>
      <vt:lpstr>Change blindness</vt:lpstr>
      <vt:lpstr>PowerPoint Presentation</vt:lpstr>
      <vt:lpstr>PowerPoint Presentation</vt:lpstr>
      <vt:lpstr>Perception</vt:lpstr>
      <vt:lpstr>PowerPoint Presentation</vt:lpstr>
      <vt:lpstr>PowerPoint Presentation</vt:lpstr>
      <vt:lpstr>PowerPoint Presentation</vt:lpstr>
      <vt:lpstr>The goal of computer vision</vt:lpstr>
      <vt:lpstr>Origins of computer vision: an MIT undergraduate summer project</vt:lpstr>
      <vt:lpstr>What kind of information can we extract from an image?</vt:lpstr>
      <vt:lpstr>Vision as measurement device</vt:lpstr>
      <vt:lpstr>PowerPoint Presentation</vt:lpstr>
      <vt:lpstr>Why study computer vision?</vt:lpstr>
      <vt:lpstr>Special effects:  shape and motion capture</vt:lpstr>
      <vt:lpstr>3D urban modeling</vt:lpstr>
      <vt:lpstr>3D urban modeling: Microsoft Photosynth</vt:lpstr>
      <vt:lpstr>Face detection</vt:lpstr>
      <vt:lpstr>Smile detection</vt:lpstr>
      <vt:lpstr>Face recognition: Apple iPhoto software</vt:lpstr>
      <vt:lpstr>Biometrics</vt:lpstr>
      <vt:lpstr>Biometrics</vt:lpstr>
      <vt:lpstr>Optical character recognition (OCR)</vt:lpstr>
      <vt:lpstr>PowerPoint Presentation</vt:lpstr>
      <vt:lpstr>Mobile visual search: Google Goggles</vt:lpstr>
      <vt:lpstr>Mobile visual search: iPhone Apps</vt:lpstr>
      <vt:lpstr>Automotive safety</vt:lpstr>
      <vt:lpstr>Vision in supermarkets</vt:lpstr>
      <vt:lpstr>Amazon Go</vt:lpstr>
      <vt:lpstr>Vision-based interaction (and games)</vt:lpstr>
      <vt:lpstr>Augmented Reality</vt:lpstr>
      <vt:lpstr>Virtual Reality</vt:lpstr>
      <vt:lpstr>Vision for robotics, space exploration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Introduction to “Computer Vision”</dc:title>
  <cp:lastModifiedBy>Ranjay Krishna</cp:lastModifiedBy>
  <cp:revision>18</cp:revision>
  <cp:lastPrinted>2017-09-26T20:25:19Z</cp:lastPrinted>
  <dcterms:modified xsi:type="dcterms:W3CDTF">2017-09-27T06:47:33Z</dcterms:modified>
</cp:coreProperties>
</file>